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2" r:id="rId15"/>
    <p:sldId id="273" r:id="rId16"/>
    <p:sldId id="277" r:id="rId17"/>
    <p:sldId id="278" r:id="rId18"/>
    <p:sldId id="270" r:id="rId19"/>
    <p:sldId id="27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27AC-EA3A-4AB0-A0D4-846025017E45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DA198-8239-4117-BE59-446A6C17F6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4E99-496B-4058-BA56-F8399D564CC9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0A81-A1F0-41D8-9273-24724B739D67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0CB3-02FE-4FDA-942B-8F36EE3827EE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7CA-FA10-4256-9F96-D22A83442916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5B1F-0E0E-43B7-BC14-7A99F42AE869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FFE2-F76A-4576-B266-7F0ED3E77026}" type="datetime1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3822-4731-4689-8AE4-9FC4E846AC9F}" type="datetime1">
              <a:rPr lang="en-US" smtClean="0"/>
              <a:t>05-Oct-16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59AC-C614-4AC2-BECB-F6E93CB5CA60}" type="datetime1">
              <a:rPr lang="en-US" smtClean="0"/>
              <a:t>05-Oct-16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FBB6-D2C9-4C48-926A-3912C4337860}" type="datetime1">
              <a:rPr lang="en-US" smtClean="0"/>
              <a:t>05-Oct-16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6DBB-CBD6-458E-B6BA-D9DCC3A4D637}" type="datetime1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5BD0-94B1-4AEB-9E96-2551819D17DE}" type="datetime1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4F49-70F5-4403-8AFF-778CDD8B3FD0}" type="datetime1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C32D-1A9C-4EBE-9DA7-2FCC742EF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5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36" name="Line 49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37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2338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2339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1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8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9" name="Line 48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3361" name="Text Box 50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3362" name="Text Box 51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Divide And Conquer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 smtClean="0"/>
              <a:t>Merging a two lists of one element each is the same as sorting them.</a:t>
            </a:r>
          </a:p>
          <a:p>
            <a:pPr algn="just" eaLnBrk="1" hangingPunct="1"/>
            <a:r>
              <a:rPr lang="en-US" sz="2800" dirty="0" smtClean="0"/>
              <a:t>Merge sort divides up an unsorted list until the above condition is met and then sorts the divided parts back together in pairs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Merge Sort – Example </a:t>
            </a:r>
          </a:p>
        </p:txBody>
      </p:sp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288925" y="1322388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3" name="Group 243"/>
          <p:cNvGrpSpPr>
            <a:grpSpLocks/>
          </p:cNvGrpSpPr>
          <p:nvPr/>
        </p:nvGrpSpPr>
        <p:grpSpPr bwMode="auto">
          <a:xfrm>
            <a:off x="153988" y="1801813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2303463" y="1827213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5"/>
          <p:cNvGrpSpPr>
            <a:grpSpLocks/>
          </p:cNvGrpSpPr>
          <p:nvPr/>
        </p:nvGrpSpPr>
        <p:grpSpPr bwMode="auto">
          <a:xfrm>
            <a:off x="84138" y="2914650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1160463" y="2914650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6"/>
          <p:cNvGrpSpPr>
            <a:grpSpLocks/>
          </p:cNvGrpSpPr>
          <p:nvPr/>
        </p:nvGrpSpPr>
        <p:grpSpPr bwMode="auto">
          <a:xfrm>
            <a:off x="2317750" y="2889250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87"/>
          <p:cNvGrpSpPr>
            <a:grpSpLocks/>
          </p:cNvGrpSpPr>
          <p:nvPr/>
        </p:nvGrpSpPr>
        <p:grpSpPr bwMode="auto">
          <a:xfrm>
            <a:off x="3409950" y="2914650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50"/>
          <p:cNvGrpSpPr>
            <a:grpSpLocks/>
          </p:cNvGrpSpPr>
          <p:nvPr/>
        </p:nvGrpSpPr>
        <p:grpSpPr bwMode="auto">
          <a:xfrm>
            <a:off x="604838" y="3951288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9"/>
          <p:cNvGrpSpPr>
            <a:grpSpLocks/>
          </p:cNvGrpSpPr>
          <p:nvPr/>
        </p:nvGrpSpPr>
        <p:grpSpPr bwMode="auto">
          <a:xfrm>
            <a:off x="38100" y="3940175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65"/>
          <p:cNvGrpSpPr>
            <a:grpSpLocks/>
          </p:cNvGrpSpPr>
          <p:nvPr/>
        </p:nvGrpSpPr>
        <p:grpSpPr bwMode="auto">
          <a:xfrm>
            <a:off x="1717675" y="3951288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69"/>
          <p:cNvGrpSpPr>
            <a:grpSpLocks/>
          </p:cNvGrpSpPr>
          <p:nvPr/>
        </p:nvGrpSpPr>
        <p:grpSpPr bwMode="auto">
          <a:xfrm>
            <a:off x="1173163" y="3963988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89"/>
          <p:cNvGrpSpPr>
            <a:grpSpLocks/>
          </p:cNvGrpSpPr>
          <p:nvPr/>
        </p:nvGrpSpPr>
        <p:grpSpPr bwMode="auto">
          <a:xfrm>
            <a:off x="2828925" y="3989388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88"/>
          <p:cNvGrpSpPr>
            <a:grpSpLocks/>
          </p:cNvGrpSpPr>
          <p:nvPr/>
        </p:nvGrpSpPr>
        <p:grpSpPr bwMode="auto">
          <a:xfrm>
            <a:off x="2308225" y="3951288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05"/>
          <p:cNvGrpSpPr>
            <a:grpSpLocks/>
          </p:cNvGrpSpPr>
          <p:nvPr/>
        </p:nvGrpSpPr>
        <p:grpSpPr bwMode="auto">
          <a:xfrm>
            <a:off x="3978275" y="3989388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39"/>
          <p:cNvGrpSpPr>
            <a:grpSpLocks/>
          </p:cNvGrpSpPr>
          <p:nvPr/>
        </p:nvGrpSpPr>
        <p:grpSpPr bwMode="auto">
          <a:xfrm>
            <a:off x="3443288" y="3989388"/>
            <a:ext cx="541337" cy="1014412"/>
            <a:chOff x="2169" y="2513"/>
            <a:chExt cx="341" cy="639"/>
          </a:xfrm>
        </p:grpSpPr>
        <p:grpSp>
          <p:nvGrpSpPr>
            <p:cNvPr id="17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0" y="4954588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569913" y="4959350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66"/>
          <p:cNvGrpSpPr>
            <a:grpSpLocks/>
          </p:cNvGrpSpPr>
          <p:nvPr/>
        </p:nvGrpSpPr>
        <p:grpSpPr bwMode="auto">
          <a:xfrm>
            <a:off x="1141413" y="4962525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67"/>
          <p:cNvGrpSpPr>
            <a:grpSpLocks/>
          </p:cNvGrpSpPr>
          <p:nvPr/>
        </p:nvGrpSpPr>
        <p:grpSpPr bwMode="auto">
          <a:xfrm>
            <a:off x="1712913" y="4941888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90"/>
          <p:cNvGrpSpPr>
            <a:grpSpLocks/>
          </p:cNvGrpSpPr>
          <p:nvPr/>
        </p:nvGrpSpPr>
        <p:grpSpPr bwMode="auto">
          <a:xfrm>
            <a:off x="2284413" y="4970463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91"/>
          <p:cNvGrpSpPr>
            <a:grpSpLocks/>
          </p:cNvGrpSpPr>
          <p:nvPr/>
        </p:nvGrpSpPr>
        <p:grpSpPr bwMode="auto">
          <a:xfrm>
            <a:off x="2855913" y="4949825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92"/>
          <p:cNvGrpSpPr>
            <a:grpSpLocks/>
          </p:cNvGrpSpPr>
          <p:nvPr/>
        </p:nvGrpSpPr>
        <p:grpSpPr bwMode="auto">
          <a:xfrm>
            <a:off x="3427413" y="4941888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68"/>
          <p:cNvGrpSpPr>
            <a:grpSpLocks/>
          </p:cNvGrpSpPr>
          <p:nvPr/>
        </p:nvGrpSpPr>
        <p:grpSpPr bwMode="auto">
          <a:xfrm>
            <a:off x="3998913" y="4957763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7088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7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8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0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1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3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4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6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6463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6050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7775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4538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3250" y="352107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69188" y="352107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1175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6000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1063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0650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6991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44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26" name="Group 279"/>
          <p:cNvGrpSpPr>
            <a:grpSpLocks/>
          </p:cNvGrpSpPr>
          <p:nvPr/>
        </p:nvGrpSpPr>
        <p:grpSpPr bwMode="auto">
          <a:xfrm>
            <a:off x="5165725" y="2971800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2300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5538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0363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3288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27" name="Group 314"/>
          <p:cNvGrpSpPr>
            <a:grpSpLocks/>
          </p:cNvGrpSpPr>
          <p:nvPr/>
        </p:nvGrpSpPr>
        <p:grpSpPr bwMode="auto">
          <a:xfrm>
            <a:off x="7473950" y="2971800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8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6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7991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666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76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7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5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8993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28" name="Group 322"/>
          <p:cNvGrpSpPr>
            <a:grpSpLocks/>
          </p:cNvGrpSpPr>
          <p:nvPr/>
        </p:nvGrpSpPr>
        <p:grpSpPr bwMode="auto">
          <a:xfrm>
            <a:off x="5695950" y="1817688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52"/>
          <p:cNvGrpSpPr>
            <a:grpSpLocks/>
          </p:cNvGrpSpPr>
          <p:nvPr/>
        </p:nvGrpSpPr>
        <p:grpSpPr bwMode="auto">
          <a:xfrm>
            <a:off x="4856163" y="4003675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74"/>
          <p:cNvGrpSpPr>
            <a:grpSpLocks/>
          </p:cNvGrpSpPr>
          <p:nvPr/>
        </p:nvGrpSpPr>
        <p:grpSpPr bwMode="auto">
          <a:xfrm>
            <a:off x="5972175" y="3957638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7"/>
          <p:cNvGrpSpPr>
            <a:grpSpLocks/>
          </p:cNvGrpSpPr>
          <p:nvPr/>
        </p:nvGrpSpPr>
        <p:grpSpPr bwMode="auto">
          <a:xfrm>
            <a:off x="7075488" y="3973513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1" name="Group 298"/>
          <p:cNvGrpSpPr>
            <a:grpSpLocks/>
          </p:cNvGrpSpPr>
          <p:nvPr/>
        </p:nvGrpSpPr>
        <p:grpSpPr bwMode="auto">
          <a:xfrm>
            <a:off x="8266113" y="3976688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78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5400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8013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152" name="Group 259"/>
          <p:cNvGrpSpPr>
            <a:grpSpLocks/>
          </p:cNvGrpSpPr>
          <p:nvPr/>
        </p:nvGrpSpPr>
        <p:grpSpPr bwMode="auto">
          <a:xfrm>
            <a:off x="100013" y="2906713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66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4750" y="4473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19263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4663" y="44751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153" name="Group 275"/>
          <p:cNvGrpSpPr>
            <a:grpSpLocks/>
          </p:cNvGrpSpPr>
          <p:nvPr/>
        </p:nvGrpSpPr>
        <p:grpSpPr bwMode="auto">
          <a:xfrm>
            <a:off x="1152525" y="2919413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4" name="Group 280"/>
          <p:cNvGrpSpPr>
            <a:grpSpLocks/>
          </p:cNvGrpSpPr>
          <p:nvPr/>
        </p:nvGrpSpPr>
        <p:grpSpPr bwMode="auto">
          <a:xfrm>
            <a:off x="157163" y="1795463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1238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09813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11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6550" y="44624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155" name="Group 299"/>
          <p:cNvGrpSpPr>
            <a:grpSpLocks/>
          </p:cNvGrpSpPr>
          <p:nvPr/>
        </p:nvGrpSpPr>
        <p:grpSpPr bwMode="auto">
          <a:xfrm>
            <a:off x="2335213" y="2881313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26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1225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3675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8438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156" name="Group 310"/>
          <p:cNvGrpSpPr>
            <a:grpSpLocks/>
          </p:cNvGrpSpPr>
          <p:nvPr/>
        </p:nvGrpSpPr>
        <p:grpSpPr bwMode="auto">
          <a:xfrm>
            <a:off x="3416300" y="2908300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7" name="Group 315"/>
          <p:cNvGrpSpPr>
            <a:grpSpLocks/>
          </p:cNvGrpSpPr>
          <p:nvPr/>
        </p:nvGrpSpPr>
        <p:grpSpPr bwMode="auto">
          <a:xfrm>
            <a:off x="2308225" y="1831975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8" name="Group 330"/>
          <p:cNvGrpSpPr>
            <a:grpSpLocks/>
          </p:cNvGrpSpPr>
          <p:nvPr/>
        </p:nvGrpSpPr>
        <p:grpSpPr bwMode="auto">
          <a:xfrm>
            <a:off x="293688" y="1327150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55654" y="443437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25567" y="443651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62217" y="4439134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8025" y="443809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19775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287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142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2813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501490" y="4446104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28954" y="4435959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49252" y="443968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82515" y="443754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6413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6000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8013" y="3516313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3950" y="3517900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69125" y="24606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7413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0775" y="2464904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7188" y="2464904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209140" y="2455794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5950" y="24479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3950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1388" y="246062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392238" y="857250"/>
            <a:ext cx="2065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770563" y="884238"/>
            <a:ext cx="1882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  <p:sp>
        <p:nvSpPr>
          <p:cNvPr id="232" name="Slide Number Placeholder 2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- Logic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Merge two sorted lists (arrays) in 3rd</a:t>
            </a:r>
          </a:p>
          <a:p>
            <a:r>
              <a:rPr lang="en-US" sz="2800" dirty="0" smtClean="0"/>
              <a:t>Assume</a:t>
            </a:r>
          </a:p>
          <a:p>
            <a:pPr lvl="1"/>
            <a:r>
              <a:rPr lang="en-US" sz="2400" dirty="0" smtClean="0"/>
              <a:t>l1 and u1 are lower and upper bounds of first list</a:t>
            </a:r>
            <a:r>
              <a:rPr lang="en-US" sz="2400" dirty="0" smtClean="0"/>
              <a:t> (</a:t>
            </a:r>
            <a:r>
              <a:rPr lang="en-US" sz="2400" dirty="0" smtClean="0"/>
              <a:t>array)</a:t>
            </a:r>
          </a:p>
          <a:p>
            <a:pPr lvl="1"/>
            <a:r>
              <a:rPr lang="en-US" sz="2400" dirty="0" smtClean="0"/>
              <a:t>l2 and u2 are lower and upper bounds of first list</a:t>
            </a:r>
            <a:r>
              <a:rPr lang="en-US" sz="2400" dirty="0" smtClean="0"/>
              <a:t> (array</a:t>
            </a:r>
            <a:r>
              <a:rPr lang="en-US" sz="24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-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/>
              <a:t>i</a:t>
            </a:r>
            <a:r>
              <a:rPr lang="en-US" sz="2000" b="1" dirty="0" smtClean="0"/>
              <a:t>=l1;    //beginning of the first list</a:t>
            </a:r>
          </a:p>
          <a:p>
            <a:pPr>
              <a:buNone/>
            </a:pPr>
            <a:r>
              <a:rPr lang="en-US" sz="2000" b="1" dirty="0" smtClean="0"/>
              <a:t>j=l2;    //beginning of the second list</a:t>
            </a:r>
          </a:p>
          <a:p>
            <a:pPr>
              <a:buNone/>
            </a:pPr>
            <a:r>
              <a:rPr lang="en-US" sz="2000" b="1" dirty="0" smtClean="0"/>
              <a:t>k=0;</a:t>
            </a:r>
          </a:p>
          <a:p>
            <a:pPr>
              <a:buNone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&lt;=u1 &amp;&amp; j&lt;=u2)    //while elements in both lists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 smtClean="0"/>
              <a:t>	if(a[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]&lt;a[j])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/>
              <a:t>	aux[ k++ ] = a[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</a:t>
            </a:r>
            <a:r>
              <a:rPr lang="en-US" sz="2000" b="1" dirty="0" smtClean="0"/>
              <a:t>];</a:t>
            </a:r>
          </a:p>
          <a:p>
            <a:pPr>
              <a:buNone/>
            </a:pPr>
            <a:r>
              <a:rPr lang="en-US" sz="2000" b="1" dirty="0" smtClean="0"/>
              <a:t>	else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/>
              <a:t>	aux[ k++ ] = a[ j++ ];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&lt;=u1)    //copy remaining elements of the first list</a:t>
            </a:r>
          </a:p>
          <a:p>
            <a:pPr>
              <a:buNone/>
            </a:pPr>
            <a:r>
              <a:rPr lang="en-US" sz="2000" b="1" dirty="0" smtClean="0"/>
              <a:t>	aux</a:t>
            </a:r>
            <a:r>
              <a:rPr lang="en-US" sz="2000" b="1" dirty="0" smtClean="0"/>
              <a:t>[ k++ ] = a[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];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while(j</a:t>
            </a:r>
            <a:r>
              <a:rPr lang="en-US" sz="2000" b="1" dirty="0" smtClean="0"/>
              <a:t>&lt;=u2)    //copy remaining elements of the second list</a:t>
            </a:r>
          </a:p>
          <a:p>
            <a:pPr>
              <a:buNone/>
            </a:pPr>
            <a:r>
              <a:rPr lang="en-US" sz="2000" b="1" dirty="0" smtClean="0"/>
              <a:t>	aux</a:t>
            </a:r>
            <a:r>
              <a:rPr lang="en-US" sz="2000" b="1" dirty="0" smtClean="0"/>
              <a:t>[ k++ ] = a[ j++ ];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-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i,int</a:t>
            </a:r>
            <a:r>
              <a:rPr lang="en-US" dirty="0" smtClean="0"/>
              <a:t> j)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mid;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i</a:t>
            </a:r>
            <a:r>
              <a:rPr lang="en-US" dirty="0" smtClean="0"/>
              <a:t>&lt;j)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mid = (</a:t>
            </a:r>
            <a:r>
              <a:rPr lang="en-US" dirty="0" err="1" smtClean="0"/>
              <a:t>i+j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mergesort</a:t>
            </a:r>
            <a:r>
              <a:rPr lang="en-US" dirty="0" smtClean="0"/>
              <a:t>(a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mid</a:t>
            </a:r>
            <a:r>
              <a:rPr lang="en-US" dirty="0" smtClean="0"/>
              <a:t>);        //left recursion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mergesort</a:t>
            </a:r>
            <a:r>
              <a:rPr lang="en-US" dirty="0" smtClean="0"/>
              <a:t>(a</a:t>
            </a:r>
            <a:r>
              <a:rPr lang="en-US" dirty="0" smtClean="0"/>
              <a:t>, mid+1, j</a:t>
            </a:r>
            <a:r>
              <a:rPr lang="en-US" dirty="0" smtClean="0"/>
              <a:t>);    //right recursion</a:t>
            </a:r>
          </a:p>
          <a:p>
            <a:pPr>
              <a:buNone/>
            </a:pPr>
            <a:r>
              <a:rPr lang="en-US" dirty="0" smtClean="0"/>
              <a:t>        merge(a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mid, mid+1, j</a:t>
            </a:r>
            <a:r>
              <a:rPr lang="en-US" dirty="0" smtClean="0"/>
              <a:t>);    //merging of two sorted sub-arrays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r>
              <a:rPr lang="en-US" dirty="0" smtClean="0"/>
              <a:t>– Recursive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87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void merge(</a:t>
            </a:r>
            <a:r>
              <a:rPr lang="en-US" sz="1600" dirty="0" err="1" smtClean="0"/>
              <a:t>int</a:t>
            </a:r>
            <a:r>
              <a:rPr lang="en-US" sz="1600" dirty="0" smtClean="0"/>
              <a:t> a[],</a:t>
            </a:r>
            <a:r>
              <a:rPr lang="en-US" sz="1600" dirty="0" err="1" smtClean="0"/>
              <a:t>int</a:t>
            </a:r>
            <a:r>
              <a:rPr lang="en-US" sz="1600" dirty="0" smtClean="0"/>
              <a:t> l1,int u1,int l2,int u2)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aux[NUMLETS];    //temporary array used for merging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i,j,k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</a:t>
            </a:r>
            <a:r>
              <a:rPr lang="en-US" sz="1600" dirty="0" smtClean="0"/>
              <a:t>=l1;    //beginning of the first list</a:t>
            </a:r>
          </a:p>
          <a:p>
            <a:pPr>
              <a:buNone/>
            </a:pPr>
            <a:r>
              <a:rPr lang="en-US" sz="1600" dirty="0" smtClean="0"/>
              <a:t>    j=l2;    //beginning of the second list</a:t>
            </a:r>
          </a:p>
          <a:p>
            <a:pPr>
              <a:buNone/>
            </a:pPr>
            <a:r>
              <a:rPr lang="en-US" sz="1600" dirty="0" smtClean="0"/>
              <a:t>    k=0;</a:t>
            </a:r>
          </a:p>
          <a:p>
            <a:pPr>
              <a:buNone/>
            </a:pPr>
            <a:r>
              <a:rPr lang="en-US" sz="1600" dirty="0" smtClean="0"/>
              <a:t>    </a:t>
            </a:r>
          </a:p>
          <a:p>
            <a:pPr>
              <a:buNone/>
            </a:pPr>
            <a:r>
              <a:rPr lang="en-US" sz="1600" dirty="0" smtClean="0"/>
              <a:t>    while(</a:t>
            </a:r>
            <a:r>
              <a:rPr lang="en-US" sz="1600" dirty="0" err="1" smtClean="0"/>
              <a:t>i</a:t>
            </a:r>
            <a:r>
              <a:rPr lang="en-US" sz="1600" dirty="0" smtClean="0"/>
              <a:t>&lt;=u1 &amp;&amp; j&lt;=u2)    //while elements in </a:t>
            </a:r>
            <a:r>
              <a:rPr lang="en-US" sz="1600" dirty="0" smtClean="0"/>
              <a:t>			both </a:t>
            </a:r>
            <a:r>
              <a:rPr lang="en-US" sz="1600" dirty="0" smtClean="0"/>
              <a:t>lists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if(a[</a:t>
            </a:r>
            <a:r>
              <a:rPr lang="en-US" sz="1600" dirty="0" err="1" smtClean="0"/>
              <a:t>i</a:t>
            </a:r>
            <a:r>
              <a:rPr lang="en-US" sz="1600" dirty="0" smtClean="0"/>
              <a:t>]&lt;a[j])</a:t>
            </a:r>
          </a:p>
          <a:p>
            <a:pPr>
              <a:buNone/>
            </a:pPr>
            <a:r>
              <a:rPr lang="en-US" sz="1600" dirty="0" smtClean="0"/>
              <a:t>            aux[k++]=a[</a:t>
            </a:r>
            <a:r>
              <a:rPr lang="en-US" sz="1600" dirty="0" err="1" smtClean="0"/>
              <a:t>i</a:t>
            </a:r>
            <a:r>
              <a:rPr lang="en-US" sz="1600" dirty="0" smtClean="0"/>
              <a:t>++];</a:t>
            </a:r>
          </a:p>
          <a:p>
            <a:pPr>
              <a:buNone/>
            </a:pPr>
            <a:r>
              <a:rPr lang="en-US" sz="1600" dirty="0" smtClean="0"/>
              <a:t>        else</a:t>
            </a:r>
          </a:p>
          <a:p>
            <a:pPr>
              <a:buNone/>
            </a:pPr>
            <a:r>
              <a:rPr lang="en-US" sz="1600" dirty="0" smtClean="0"/>
              <a:t>            aux[k++]=a[j++];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}</a:t>
            </a:r>
            <a:endParaRPr lang="en-US" sz="16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	while(</a:t>
            </a:r>
            <a:r>
              <a:rPr lang="en-US" sz="1600" dirty="0" err="1" smtClean="0"/>
              <a:t>i</a:t>
            </a:r>
            <a:r>
              <a:rPr lang="en-US" sz="1600" dirty="0" smtClean="0"/>
              <a:t>&lt;=u1)    //copy remaining elements </a:t>
            </a:r>
            <a:r>
              <a:rPr lang="en-US" sz="1600" dirty="0" smtClean="0"/>
              <a:t>		of </a:t>
            </a:r>
            <a:r>
              <a:rPr lang="en-US" sz="1600" dirty="0" smtClean="0"/>
              <a:t>the first list</a:t>
            </a:r>
          </a:p>
          <a:p>
            <a:pPr>
              <a:buNone/>
            </a:pPr>
            <a:r>
              <a:rPr lang="en-US" sz="1600" dirty="0" smtClean="0"/>
              <a:t>        aux[k++]=a[</a:t>
            </a:r>
            <a:r>
              <a:rPr lang="en-US" sz="1600" dirty="0" err="1" smtClean="0"/>
              <a:t>i</a:t>
            </a:r>
            <a:r>
              <a:rPr lang="en-US" sz="1600" dirty="0" smtClean="0"/>
              <a:t>++];</a:t>
            </a:r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while(j&lt;=u2)    //copy remaining elements of </a:t>
            </a:r>
            <a:r>
              <a:rPr lang="en-US" sz="1600" dirty="0" smtClean="0"/>
              <a:t>		the </a:t>
            </a:r>
            <a:r>
              <a:rPr lang="en-US" sz="1600" dirty="0" smtClean="0"/>
              <a:t>second list</a:t>
            </a:r>
          </a:p>
          <a:p>
            <a:pPr>
              <a:buNone/>
            </a:pPr>
            <a:r>
              <a:rPr lang="en-US" sz="1600" dirty="0" smtClean="0"/>
              <a:t>        aux[k++]=a[j++];</a:t>
            </a:r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//Transfer elements from aux[] back to a[]</a:t>
            </a:r>
          </a:p>
          <a:p>
            <a:pPr>
              <a:buNone/>
            </a:pPr>
            <a:r>
              <a:rPr lang="en-US" sz="1600" dirty="0" smtClean="0"/>
              <a:t>    for(</a:t>
            </a:r>
            <a:r>
              <a:rPr lang="en-US" sz="1600" dirty="0" err="1" smtClean="0"/>
              <a:t>i</a:t>
            </a:r>
            <a:r>
              <a:rPr lang="en-US" sz="1600" dirty="0" smtClean="0"/>
              <a:t>=l1,j=0;i&lt;=u2;i++,j++)</a:t>
            </a:r>
          </a:p>
          <a:p>
            <a:pPr>
              <a:buNone/>
            </a:pPr>
            <a:r>
              <a:rPr lang="en-US" sz="1600" dirty="0" smtClean="0"/>
              <a:t>        a[</a:t>
            </a:r>
            <a:r>
              <a:rPr lang="en-US" sz="1600" dirty="0" err="1" smtClean="0"/>
              <a:t>i</a:t>
            </a:r>
            <a:r>
              <a:rPr lang="en-US" sz="1600" dirty="0" smtClean="0"/>
              <a:t>]=aux[j];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Merge Sort Function – Non Recursive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#define NUMLETS ...</a:t>
            </a:r>
          </a:p>
          <a:p>
            <a:pPr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x[],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aux[NUMLETS],i,j,k,l1,l2,size,u1,u2;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size = 1; // MERGE LISTS OF SIZE 1</a:t>
            </a:r>
          </a:p>
          <a:p>
            <a:pPr>
              <a:buNone/>
            </a:pPr>
            <a:r>
              <a:rPr lang="en-US" sz="1800" dirty="0" smtClean="0"/>
              <a:t>	while(size &lt; n)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	l1=0;</a:t>
            </a:r>
          </a:p>
          <a:p>
            <a:pPr>
              <a:buNone/>
            </a:pPr>
            <a:r>
              <a:rPr lang="en-US" sz="1800" dirty="0" smtClean="0"/>
              <a:t>		k=0;</a:t>
            </a:r>
          </a:p>
          <a:p>
            <a:pPr>
              <a:buNone/>
            </a:pPr>
            <a:r>
              <a:rPr lang="en-US" sz="1800" dirty="0" smtClean="0"/>
              <a:t>		while(l1+size &lt; n)</a:t>
            </a:r>
          </a:p>
          <a:p>
            <a:pPr>
              <a:buNone/>
            </a:pPr>
            <a:r>
              <a:rPr lang="en-US" sz="1800" dirty="0" smtClean="0"/>
              <a:t>		{</a:t>
            </a:r>
          </a:p>
          <a:p>
            <a:pPr>
              <a:buNone/>
            </a:pPr>
            <a:r>
              <a:rPr lang="en-US" sz="1800" dirty="0" smtClean="0"/>
              <a:t>			l2 = l1 + size;</a:t>
            </a:r>
          </a:p>
          <a:p>
            <a:pPr>
              <a:buNone/>
            </a:pPr>
            <a:r>
              <a:rPr lang="en-US" sz="1800" dirty="0" smtClean="0"/>
              <a:t>			u1 = l2 - 1;</a:t>
            </a:r>
          </a:p>
          <a:p>
            <a:pPr>
              <a:buNone/>
            </a:pPr>
            <a:r>
              <a:rPr lang="en-US" sz="1800" dirty="0" smtClean="0"/>
              <a:t>			u2 = (l2+size-1 &lt; n) ? l2+size-1 : n-1;</a:t>
            </a:r>
          </a:p>
          <a:p>
            <a:pPr>
              <a:buNone/>
            </a:pPr>
            <a:r>
              <a:rPr lang="en-US" sz="1800" dirty="0" smtClean="0"/>
              <a:t>			</a:t>
            </a:r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i</a:t>
            </a:r>
            <a:r>
              <a:rPr lang="en-US" sz="1800" dirty="0" smtClean="0"/>
              <a:t>=l1;    //beginning of the first list</a:t>
            </a:r>
          </a:p>
          <a:p>
            <a:pPr>
              <a:buNone/>
            </a:pPr>
            <a:r>
              <a:rPr lang="en-US" sz="1800" dirty="0" smtClean="0"/>
              <a:t>			j=l2;    //beginning of the second </a:t>
            </a:r>
            <a:r>
              <a:rPr lang="en-US" sz="1800" dirty="0" smtClean="0"/>
              <a:t>list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Merge Sort Function – Non Recursive 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			while(</a:t>
            </a:r>
            <a:r>
              <a:rPr lang="en-US" sz="1800" dirty="0" err="1" smtClean="0"/>
              <a:t>i</a:t>
            </a:r>
            <a:r>
              <a:rPr lang="en-US" sz="1800" dirty="0" smtClean="0"/>
              <a:t>&lt;=u1 &amp;&amp; j&lt;=u2)</a:t>
            </a:r>
          </a:p>
          <a:p>
            <a:pPr>
              <a:buNone/>
            </a:pPr>
            <a:r>
              <a:rPr lang="en-US" sz="1800" dirty="0" smtClean="0"/>
              <a:t>			{</a:t>
            </a:r>
          </a:p>
          <a:p>
            <a:pPr>
              <a:buNone/>
            </a:pPr>
            <a:r>
              <a:rPr lang="en-US" sz="1800" dirty="0" smtClean="0"/>
              <a:t>				if( x[</a:t>
            </a:r>
            <a:r>
              <a:rPr lang="en-US" sz="1800" dirty="0" err="1" smtClean="0"/>
              <a:t>i</a:t>
            </a:r>
            <a:r>
              <a:rPr lang="en-US" sz="1800" dirty="0" smtClean="0"/>
              <a:t>] &lt;= x[j])</a:t>
            </a:r>
          </a:p>
          <a:p>
            <a:pPr>
              <a:buNone/>
            </a:pPr>
            <a:r>
              <a:rPr lang="en-US" sz="1800" dirty="0" smtClean="0"/>
              <a:t>					aux[k++] = x[</a:t>
            </a:r>
            <a:r>
              <a:rPr lang="en-US" sz="1800" dirty="0" err="1" smtClean="0"/>
              <a:t>i</a:t>
            </a:r>
            <a:r>
              <a:rPr lang="en-US" sz="1800" dirty="0" smtClean="0"/>
              <a:t>++];</a:t>
            </a:r>
          </a:p>
          <a:p>
            <a:pPr>
              <a:buNone/>
            </a:pPr>
            <a:r>
              <a:rPr lang="en-US" sz="1800" dirty="0" smtClean="0"/>
              <a:t>				else</a:t>
            </a:r>
          </a:p>
          <a:p>
            <a:pPr>
              <a:buNone/>
            </a:pPr>
            <a:r>
              <a:rPr lang="en-US" sz="1800" dirty="0" smtClean="0"/>
              <a:t>					aux[k++] = x[j++];</a:t>
            </a:r>
          </a:p>
          <a:p>
            <a:pPr>
              <a:buNone/>
            </a:pPr>
            <a:r>
              <a:rPr lang="en-US" sz="1800" dirty="0" smtClean="0"/>
              <a:t>			}</a:t>
            </a:r>
          </a:p>
          <a:p>
            <a:pPr>
              <a:buNone/>
            </a:pPr>
            <a:r>
              <a:rPr lang="en-US" sz="1800" dirty="0" smtClean="0"/>
              <a:t>			while(</a:t>
            </a:r>
            <a:r>
              <a:rPr lang="en-US" sz="1800" dirty="0" err="1" smtClean="0"/>
              <a:t>i</a:t>
            </a:r>
            <a:r>
              <a:rPr lang="en-US" sz="1800" dirty="0" smtClean="0"/>
              <a:t>&lt;=u1)    //copy remaining elements of the first list</a:t>
            </a:r>
          </a:p>
          <a:p>
            <a:pPr>
              <a:buNone/>
            </a:pPr>
            <a:r>
              <a:rPr lang="en-US" sz="1800" dirty="0" smtClean="0"/>
              <a:t>				aux[k++]=a[</a:t>
            </a:r>
            <a:r>
              <a:rPr lang="en-US" sz="1800" dirty="0" err="1" smtClean="0"/>
              <a:t>i</a:t>
            </a:r>
            <a:r>
              <a:rPr lang="en-US" sz="1800" dirty="0" smtClean="0"/>
              <a:t>++];</a:t>
            </a:r>
          </a:p>
          <a:p>
            <a:pPr>
              <a:buNone/>
            </a:pPr>
            <a:r>
              <a:rPr lang="en-US" sz="1800" dirty="0" smtClean="0"/>
              <a:t>            		while(j</a:t>
            </a:r>
            <a:r>
              <a:rPr lang="en-US" sz="1800" dirty="0" smtClean="0"/>
              <a:t>&lt;=u2)    //copy remaining elements of the second list</a:t>
            </a:r>
          </a:p>
          <a:p>
            <a:pPr>
              <a:buNone/>
            </a:pPr>
            <a:r>
              <a:rPr lang="en-US" sz="1800" dirty="0" smtClean="0"/>
              <a:t>				aux[k++]=a[j++];</a:t>
            </a:r>
          </a:p>
          <a:p>
            <a:pPr>
              <a:buNone/>
            </a:pP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			l1 = u2+1;</a:t>
            </a:r>
          </a:p>
          <a:p>
            <a:pPr>
              <a:buNone/>
            </a:pPr>
            <a:r>
              <a:rPr lang="en-US" sz="1800" dirty="0" smtClean="0"/>
              <a:t>		}// end while</a:t>
            </a:r>
          </a:p>
          <a:p>
            <a:pPr>
              <a:buNone/>
            </a:pPr>
            <a:r>
              <a:rPr lang="en-US" sz="1800" dirty="0" smtClean="0"/>
              <a:t>		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Merging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smtClean="0"/>
              <a:t>The key to Merge Sort is merging two sorted lists into one, such that if you have two lists X (x</a:t>
            </a:r>
            <a:r>
              <a:rPr lang="en-US" baseline="-25000" smtClean="0"/>
              <a:t>1</a:t>
            </a:r>
            <a:r>
              <a:rPr lang="en-US" smtClean="0">
                <a:cs typeface="Times New Roman" charset="0"/>
                <a:sym typeface="Symbol" pitchFamily="18" charset="2"/>
              </a:rPr>
              <a:t></a:t>
            </a:r>
            <a:r>
              <a:rPr lang="en-US" smtClean="0"/>
              <a:t>x</a:t>
            </a:r>
            <a:r>
              <a:rPr lang="en-US" baseline="-25000" smtClean="0"/>
              <a:t>2</a:t>
            </a:r>
            <a:r>
              <a:rPr lang="en-US" smtClean="0">
                <a:cs typeface="Times New Roman" charset="0"/>
                <a:sym typeface="Symbol" pitchFamily="18" charset="2"/>
              </a:rPr>
              <a:t></a:t>
            </a:r>
            <a:r>
              <a:rPr lang="en-US" baseline="30000" smtClean="0">
                <a:cs typeface="Times New Roman" charset="0"/>
                <a:sym typeface="Symbol" pitchFamily="18" charset="2"/>
              </a:rPr>
              <a:t>…</a:t>
            </a:r>
            <a:r>
              <a:rPr lang="en-US" smtClean="0">
                <a:cs typeface="Times New Roman" charset="0"/>
                <a:sym typeface="Symbol" pitchFamily="18" charset="2"/>
              </a:rPr>
              <a:t>x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m</a:t>
            </a:r>
            <a:r>
              <a:rPr lang="en-US" smtClean="0">
                <a:cs typeface="Times New Roman" charset="0"/>
                <a:sym typeface="Symbol" pitchFamily="18" charset="2"/>
              </a:rPr>
              <a:t>) and Y(y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1</a:t>
            </a:r>
            <a:r>
              <a:rPr lang="en-US" smtClean="0">
                <a:cs typeface="Times New Roman" charset="0"/>
                <a:sym typeface="Symbol" pitchFamily="18" charset="2"/>
              </a:rPr>
              <a:t>y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2</a:t>
            </a:r>
            <a:r>
              <a:rPr lang="en-US" smtClean="0">
                <a:cs typeface="Times New Roman" charset="0"/>
                <a:sym typeface="Symbol" pitchFamily="18" charset="2"/>
              </a:rPr>
              <a:t></a:t>
            </a:r>
            <a:r>
              <a:rPr lang="en-US" baseline="30000" smtClean="0">
                <a:cs typeface="Times New Roman" charset="0"/>
                <a:sym typeface="Symbol" pitchFamily="18" charset="2"/>
              </a:rPr>
              <a:t>…</a:t>
            </a:r>
            <a:r>
              <a:rPr lang="en-US" smtClean="0">
                <a:cs typeface="Times New Roman" charset="0"/>
                <a:sym typeface="Symbol" pitchFamily="18" charset="2"/>
              </a:rPr>
              <a:t>y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n</a:t>
            </a:r>
            <a:r>
              <a:rPr lang="en-US" smtClean="0">
                <a:cs typeface="Times New Roman" charset="0"/>
                <a:sym typeface="Symbol" pitchFamily="18" charset="2"/>
              </a:rPr>
              <a:t>) the resulting list is Z(z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1</a:t>
            </a:r>
            <a:r>
              <a:rPr lang="en-US" smtClean="0">
                <a:cs typeface="Times New Roman" charset="0"/>
                <a:sym typeface="Symbol" pitchFamily="18" charset="2"/>
              </a:rPr>
              <a:t>z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2</a:t>
            </a:r>
            <a:r>
              <a:rPr lang="en-US" smtClean="0">
                <a:cs typeface="Times New Roman" charset="0"/>
                <a:sym typeface="Symbol" pitchFamily="18" charset="2"/>
              </a:rPr>
              <a:t></a:t>
            </a:r>
            <a:r>
              <a:rPr lang="en-US" baseline="30000" smtClean="0">
                <a:cs typeface="Times New Roman" charset="0"/>
                <a:sym typeface="Symbol" pitchFamily="18" charset="2"/>
              </a:rPr>
              <a:t>…</a:t>
            </a:r>
            <a:r>
              <a:rPr lang="en-US" smtClean="0">
                <a:cs typeface="Times New Roman" charset="0"/>
                <a:sym typeface="Symbol" pitchFamily="18" charset="2"/>
              </a:rPr>
              <a:t>z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m+n</a:t>
            </a:r>
            <a:r>
              <a:rPr lang="en-US" smtClean="0">
                <a:cs typeface="Times New Roman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mtClean="0">
                <a:cs typeface="Times New Roman" charset="0"/>
                <a:sym typeface="Symbol" pitchFamily="18" charset="2"/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charset="0"/>
                <a:sym typeface="Symbol" pitchFamily="18" charset="2"/>
              </a:rPr>
              <a:t>L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1</a:t>
            </a:r>
            <a:r>
              <a:rPr lang="en-US" smtClean="0">
                <a:cs typeface="Times New Roman" charset="0"/>
                <a:sym typeface="Symbol" pitchFamily="18" charset="2"/>
              </a:rPr>
              <a:t> = { 3 8 9 }   L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2</a:t>
            </a:r>
            <a:r>
              <a:rPr lang="en-US" smtClean="0">
                <a:cs typeface="Times New Roman" charset="0"/>
                <a:sym typeface="Symbol" pitchFamily="18" charset="2"/>
              </a:rPr>
              <a:t> = { 1 5 7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charset="0"/>
                <a:sym typeface="Symbol" pitchFamily="18" charset="2"/>
              </a:rPr>
              <a:t>merge(L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1</a:t>
            </a:r>
            <a:r>
              <a:rPr lang="en-US" smtClean="0">
                <a:cs typeface="Times New Roman" charset="0"/>
                <a:sym typeface="Symbol" pitchFamily="18" charset="2"/>
              </a:rPr>
              <a:t>, L</a:t>
            </a:r>
            <a:r>
              <a:rPr lang="en-US" baseline="-25000" smtClean="0">
                <a:cs typeface="Times New Roman" charset="0"/>
                <a:sym typeface="Symbol" pitchFamily="18" charset="2"/>
              </a:rPr>
              <a:t>2</a:t>
            </a:r>
            <a:r>
              <a:rPr lang="en-US" smtClean="0">
                <a:cs typeface="Times New Roman" charset="0"/>
                <a:sym typeface="Symbol" pitchFamily="18" charset="2"/>
              </a:rPr>
              <a:t>) = { 1 3 5 7 8 9 }</a:t>
            </a:r>
            <a:endParaRPr lang="en-US" baseline="-25000" smtClean="0">
              <a:cs typeface="Times New Roman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Merge Sort Function – Non Recursive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		// copy any remaining elements</a:t>
            </a:r>
          </a:p>
          <a:p>
            <a:pPr>
              <a:buNone/>
            </a:pPr>
            <a:r>
              <a:rPr lang="en-US" sz="1800" dirty="0" smtClean="0"/>
              <a:t>		for(</a:t>
            </a:r>
            <a:r>
              <a:rPr lang="en-US" sz="1800" dirty="0" err="1" smtClean="0"/>
              <a:t>i</a:t>
            </a:r>
            <a:r>
              <a:rPr lang="en-US" sz="1800" dirty="0" smtClean="0"/>
              <a:t>=l1;k&lt;</a:t>
            </a:r>
            <a:r>
              <a:rPr lang="en-US" sz="1800" dirty="0" err="1" smtClean="0"/>
              <a:t>n;i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			aux[k++] = x[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pPr>
              <a:buNone/>
            </a:pPr>
            <a:r>
              <a:rPr lang="en-US" sz="1800" dirty="0" smtClean="0"/>
              <a:t>		// copy 'aux' into 'x' and adjust size</a:t>
            </a:r>
          </a:p>
          <a:p>
            <a:pPr>
              <a:buNone/>
            </a:pPr>
            <a:r>
              <a:rPr lang="en-US" sz="1800" dirty="0" smtClean="0"/>
              <a:t>		for(</a:t>
            </a:r>
            <a:r>
              <a:rPr lang="en-US" sz="1800" dirty="0" err="1" smtClean="0"/>
              <a:t>i</a:t>
            </a:r>
            <a:r>
              <a:rPr lang="en-US" sz="1800" dirty="0" smtClean="0"/>
              <a:t>=0;i&lt;</a:t>
            </a:r>
            <a:r>
              <a:rPr lang="en-US" sz="1800" dirty="0" err="1" smtClean="0"/>
              <a:t>n;i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			x[</a:t>
            </a:r>
            <a:r>
              <a:rPr lang="en-US" sz="1800" dirty="0" err="1" smtClean="0"/>
              <a:t>i</a:t>
            </a:r>
            <a:r>
              <a:rPr lang="en-US" sz="1800" dirty="0" smtClean="0"/>
              <a:t>] = aux[</a:t>
            </a:r>
            <a:r>
              <a:rPr lang="en-US" sz="1800" dirty="0" err="1" smtClean="0"/>
              <a:t>i</a:t>
            </a:r>
            <a:r>
              <a:rPr lang="en-US" sz="1800" dirty="0" smtClean="0"/>
              <a:t>];</a:t>
            </a:r>
          </a:p>
          <a:p>
            <a:pPr>
              <a:buNone/>
            </a:pPr>
            <a:r>
              <a:rPr lang="en-US" sz="1800" dirty="0" smtClean="0"/>
              <a:t>		size *= 2;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}// end while</a:t>
            </a:r>
          </a:p>
          <a:p>
            <a:pPr>
              <a:buNone/>
            </a:pPr>
            <a:r>
              <a:rPr lang="en-US" sz="1800" dirty="0" smtClean="0"/>
              <a:t>}// end </a:t>
            </a:r>
            <a:r>
              <a:rPr lang="en-US" sz="1800" dirty="0" err="1" smtClean="0"/>
              <a:t>mergeSort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7" name="Line 51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68" name="Line 52"/>
          <p:cNvSpPr>
            <a:spLocks noChangeShapeType="1"/>
          </p:cNvSpPr>
          <p:nvPr/>
        </p:nvSpPr>
        <p:spPr bwMode="auto">
          <a:xfrm flipV="1">
            <a:off x="5334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69" name="Line 53"/>
          <p:cNvSpPr>
            <a:spLocks noChangeShapeType="1"/>
          </p:cNvSpPr>
          <p:nvPr/>
        </p:nvSpPr>
        <p:spPr bwMode="auto">
          <a:xfrm flipV="1">
            <a:off x="2209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70" name="Text Box 54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5171" name="Text Box 55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5172" name="Text Box 56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1" name="Line 47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 flipV="1">
            <a:off x="2895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5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 flipV="1">
            <a:off x="3657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9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4343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3" name="Line 47"/>
          <p:cNvSpPr>
            <a:spLocks noChangeShapeType="1"/>
          </p:cNvSpPr>
          <p:nvPr/>
        </p:nvSpPr>
        <p:spPr bwMode="auto">
          <a:xfrm flipV="1">
            <a:off x="3276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66" name="Text Box 51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9267" name="Text Box 52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9268" name="Text Box 53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V="1">
            <a:off x="5867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Merging </a:t>
            </a:r>
            <a:r>
              <a:rPr lang="en-US" sz="2000" smtClean="0"/>
              <a:t>(cont.)</a:t>
            </a:r>
            <a:r>
              <a:rPr lang="en-US" smtClean="0"/>
              <a:t>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V="1">
            <a:off x="6553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C32D-1A9C-4EBE-9DA7-2FCC742EF9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753</Words>
  <Application>Microsoft Office PowerPoint</Application>
  <PresentationFormat>On-screen Show (4:3)</PresentationFormat>
  <Paragraphs>381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Merge Sort</vt:lpstr>
      <vt:lpstr>Merging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Divide And Conquer</vt:lpstr>
      <vt:lpstr>Merge Sort – Example </vt:lpstr>
      <vt:lpstr>Merge - Logic</vt:lpstr>
      <vt:lpstr>Merge - Logic</vt:lpstr>
      <vt:lpstr>Merge Sort - Recursive</vt:lpstr>
      <vt:lpstr>Merge Sort – Recursive (cont.)</vt:lpstr>
      <vt:lpstr>Merge Sort Function – Non Recursive</vt:lpstr>
      <vt:lpstr>Merge Sort Function – Non Recursive  (cont.)</vt:lpstr>
      <vt:lpstr>Merge Sort Function – Non Recursive 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Amit</dc:creator>
  <cp:lastModifiedBy>Amit</cp:lastModifiedBy>
  <cp:revision>24</cp:revision>
  <dcterms:created xsi:type="dcterms:W3CDTF">2016-10-04T18:58:06Z</dcterms:created>
  <dcterms:modified xsi:type="dcterms:W3CDTF">2016-10-04T20:11:22Z</dcterms:modified>
</cp:coreProperties>
</file>