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7" r:id="rId2"/>
    <p:sldId id="258" r:id="rId3"/>
    <p:sldId id="259" r:id="rId4"/>
    <p:sldId id="260" r:id="rId5"/>
    <p:sldId id="261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64" r:id="rId37"/>
    <p:sldId id="295" r:id="rId38"/>
    <p:sldId id="296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9E9B77-10F0-4B06-9AB4-9D5DE919294F}" type="datetimeFigureOut">
              <a:rPr lang="en-US" smtClean="0"/>
              <a:pPr/>
              <a:t>06-Oct-16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AC2C8F-3389-400E-967A-DB4DFB1AE4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558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DF796BD-7087-4C86-A329-06FC4674D94F}" type="slidenum">
              <a:rPr lang="en-US" altLang="zh-CN">
                <a:latin typeface="Arial" pitchFamily="34" charset="0"/>
                <a:cs typeface="Arial" pitchFamily="34" charset="0"/>
              </a:rPr>
              <a:pPr/>
              <a:t>1</a:t>
            </a:fld>
            <a:endParaRPr lang="en-US" altLang="zh-CN">
              <a:latin typeface="Arial" pitchFamily="34" charset="0"/>
              <a:cs typeface="Arial" pitchFamily="34" charset="0"/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 altLang="zh-CN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3979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4D66667-B57B-44DE-8EBF-DDA1734DE256}" type="slidenum">
              <a:rPr lang="en-US" altLang="zh-CN">
                <a:latin typeface="Arial" pitchFamily="34" charset="0"/>
                <a:cs typeface="Arial" pitchFamily="34" charset="0"/>
              </a:rPr>
              <a:pPr/>
              <a:t>2</a:t>
            </a:fld>
            <a:endParaRPr lang="en-US" altLang="zh-CN">
              <a:latin typeface="Arial" pitchFamily="34" charset="0"/>
              <a:cs typeface="Arial" pitchFamily="34" charset="0"/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 altLang="zh-CN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95353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429C679-4902-4BEF-995A-DA7E37CE9553}" type="slidenum">
              <a:rPr lang="en-US" altLang="zh-CN">
                <a:latin typeface="Arial" pitchFamily="34" charset="0"/>
                <a:cs typeface="Arial" pitchFamily="34" charset="0"/>
              </a:rPr>
              <a:pPr/>
              <a:t>3</a:t>
            </a:fld>
            <a:endParaRPr lang="en-US" altLang="zh-CN">
              <a:latin typeface="Arial" pitchFamily="34" charset="0"/>
              <a:cs typeface="Arial" pitchFamily="34" charset="0"/>
            </a:endParaRPr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 altLang="zh-CN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67972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056AFB-F45A-45AF-A6F8-0B765753B037}" type="slidenum">
              <a:rPr lang="en-US" altLang="zh-CN">
                <a:latin typeface="Arial" pitchFamily="34" charset="0"/>
                <a:cs typeface="Arial" pitchFamily="34" charset="0"/>
              </a:rPr>
              <a:pPr/>
              <a:t>4</a:t>
            </a:fld>
            <a:endParaRPr lang="en-US" altLang="zh-CN">
              <a:latin typeface="Arial" pitchFamily="34" charset="0"/>
              <a:cs typeface="Arial" pitchFamily="34" charset="0"/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 altLang="zh-CN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50886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B48A1E3-9E2C-4901-9336-A89A2715E515}" type="slidenum">
              <a:rPr lang="en-US" altLang="zh-CN">
                <a:latin typeface="Arial" pitchFamily="34" charset="0"/>
                <a:cs typeface="Arial" pitchFamily="34" charset="0"/>
              </a:rPr>
              <a:pPr/>
              <a:t>5</a:t>
            </a:fld>
            <a:endParaRPr lang="en-US" altLang="zh-CN">
              <a:latin typeface="Arial" pitchFamily="34" charset="0"/>
              <a:cs typeface="Arial" pitchFamily="34" charset="0"/>
            </a:endParaRPr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 altLang="zh-CN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78587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39E9D23-990D-439C-8E4E-C992FD81C023}" type="slidenum">
              <a:rPr lang="en-US" altLang="zh-CN">
                <a:latin typeface="Arial" pitchFamily="34" charset="0"/>
                <a:cs typeface="Arial" pitchFamily="34" charset="0"/>
              </a:rPr>
              <a:pPr/>
              <a:t>36</a:t>
            </a:fld>
            <a:endParaRPr lang="en-US" altLang="zh-CN">
              <a:latin typeface="Arial" pitchFamily="34" charset="0"/>
              <a:cs typeface="Arial" pitchFamily="34" charset="0"/>
            </a:endParaRPr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 altLang="zh-CN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99170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2CD201-5140-4887-8C62-902FEC19BD87}" type="slidenum">
              <a:rPr lang="en-US" altLang="zh-CN">
                <a:latin typeface="Arial" pitchFamily="34" charset="0"/>
                <a:cs typeface="Arial" pitchFamily="34" charset="0"/>
              </a:rPr>
              <a:pPr/>
              <a:t>37</a:t>
            </a:fld>
            <a:endParaRPr lang="en-US" altLang="zh-CN">
              <a:latin typeface="Arial" pitchFamily="34" charset="0"/>
              <a:cs typeface="Arial" pitchFamily="34" charset="0"/>
            </a:endParaRPr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 altLang="zh-CN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4188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35EDA-772D-4C11-B112-FA951F0EA6E7}" type="datetimeFigureOut">
              <a:rPr lang="en-US" smtClean="0"/>
              <a:pPr/>
              <a:t>06-Oct-16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CBAC4-E824-4C83-9F9B-F6F2DC46E5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35EDA-772D-4C11-B112-FA951F0EA6E7}" type="datetimeFigureOut">
              <a:rPr lang="en-US" smtClean="0"/>
              <a:pPr/>
              <a:t>06-Oct-16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CBAC4-E824-4C83-9F9B-F6F2DC46E5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35EDA-772D-4C11-B112-FA951F0EA6E7}" type="datetimeFigureOut">
              <a:rPr lang="en-US" smtClean="0"/>
              <a:pPr/>
              <a:t>06-Oct-16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CBAC4-E824-4C83-9F9B-F6F2DC46E5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35EDA-772D-4C11-B112-FA951F0EA6E7}" type="datetimeFigureOut">
              <a:rPr lang="en-US" smtClean="0"/>
              <a:pPr/>
              <a:t>06-Oct-16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CBAC4-E824-4C83-9F9B-F6F2DC46E5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35EDA-772D-4C11-B112-FA951F0EA6E7}" type="datetimeFigureOut">
              <a:rPr lang="en-US" smtClean="0"/>
              <a:pPr/>
              <a:t>06-Oct-16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CBAC4-E824-4C83-9F9B-F6F2DC46E5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35EDA-772D-4C11-B112-FA951F0EA6E7}" type="datetimeFigureOut">
              <a:rPr lang="en-US" smtClean="0"/>
              <a:pPr/>
              <a:t>06-Oct-16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CBAC4-E824-4C83-9F9B-F6F2DC46E5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35EDA-772D-4C11-B112-FA951F0EA6E7}" type="datetimeFigureOut">
              <a:rPr lang="en-US" smtClean="0"/>
              <a:pPr/>
              <a:t>06-Oct-16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CBAC4-E824-4C83-9F9B-F6F2DC46E5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35EDA-772D-4C11-B112-FA951F0EA6E7}" type="datetimeFigureOut">
              <a:rPr lang="en-US" smtClean="0"/>
              <a:pPr/>
              <a:t>06-Oct-16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CBAC4-E824-4C83-9F9B-F6F2DC46E5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35EDA-772D-4C11-B112-FA951F0EA6E7}" type="datetimeFigureOut">
              <a:rPr lang="en-US" smtClean="0"/>
              <a:pPr/>
              <a:t>06-Oct-16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CBAC4-E824-4C83-9F9B-F6F2DC46E5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35EDA-772D-4C11-B112-FA951F0EA6E7}" type="datetimeFigureOut">
              <a:rPr lang="en-US" smtClean="0"/>
              <a:pPr/>
              <a:t>06-Oct-16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CBAC4-E824-4C83-9F9B-F6F2DC46E5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35EDA-772D-4C11-B112-FA951F0EA6E7}" type="datetimeFigureOut">
              <a:rPr lang="en-US" smtClean="0"/>
              <a:pPr/>
              <a:t>06-Oct-16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CBAC4-E824-4C83-9F9B-F6F2DC46E5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535EDA-772D-4C11-B112-FA951F0EA6E7}" type="datetimeFigureOut">
              <a:rPr lang="en-US" smtClean="0"/>
              <a:pPr/>
              <a:t>06-Oct-16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2CBAC4-E824-4C83-9F9B-F6F2DC46E5A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Quick Sort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2209800" y="41910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40</a:t>
            </a:r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28194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20</a:t>
            </a:r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3429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10</a:t>
            </a:r>
          </a:p>
        </p:txBody>
      </p:sp>
      <p:sp>
        <p:nvSpPr>
          <p:cNvPr id="35845" name="Rectangle 5"/>
          <p:cNvSpPr>
            <a:spLocks noChangeArrowheads="1"/>
          </p:cNvSpPr>
          <p:nvPr/>
        </p:nvSpPr>
        <p:spPr bwMode="auto">
          <a:xfrm>
            <a:off x="4038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80</a:t>
            </a:r>
          </a:p>
        </p:txBody>
      </p:sp>
      <p:sp>
        <p:nvSpPr>
          <p:cNvPr id="35846" name="Rectangle 6"/>
          <p:cNvSpPr>
            <a:spLocks noChangeArrowheads="1"/>
          </p:cNvSpPr>
          <p:nvPr/>
        </p:nvSpPr>
        <p:spPr bwMode="auto">
          <a:xfrm>
            <a:off x="46482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60</a:t>
            </a:r>
          </a:p>
        </p:txBody>
      </p:sp>
      <p:sp>
        <p:nvSpPr>
          <p:cNvPr id="35847" name="Rectangle 7"/>
          <p:cNvSpPr>
            <a:spLocks noChangeArrowheads="1"/>
          </p:cNvSpPr>
          <p:nvPr/>
        </p:nvSpPr>
        <p:spPr bwMode="auto">
          <a:xfrm>
            <a:off x="52578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50</a:t>
            </a:r>
          </a:p>
        </p:txBody>
      </p:sp>
      <p:sp>
        <p:nvSpPr>
          <p:cNvPr id="35848" name="Rectangle 8"/>
          <p:cNvSpPr>
            <a:spLocks noChangeArrowheads="1"/>
          </p:cNvSpPr>
          <p:nvPr/>
        </p:nvSpPr>
        <p:spPr bwMode="auto">
          <a:xfrm>
            <a:off x="5867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7</a:t>
            </a:r>
          </a:p>
        </p:txBody>
      </p:sp>
      <p:sp>
        <p:nvSpPr>
          <p:cNvPr id="35849" name="Rectangle 9"/>
          <p:cNvSpPr>
            <a:spLocks noChangeArrowheads="1"/>
          </p:cNvSpPr>
          <p:nvPr/>
        </p:nvSpPr>
        <p:spPr bwMode="auto">
          <a:xfrm>
            <a:off x="6477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30</a:t>
            </a:r>
          </a:p>
        </p:txBody>
      </p:sp>
      <p:sp>
        <p:nvSpPr>
          <p:cNvPr id="35850" name="Rectangle 10"/>
          <p:cNvSpPr>
            <a:spLocks noChangeArrowheads="1"/>
          </p:cNvSpPr>
          <p:nvPr/>
        </p:nvSpPr>
        <p:spPr bwMode="auto">
          <a:xfrm>
            <a:off x="70866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100</a:t>
            </a:r>
          </a:p>
        </p:txBody>
      </p:sp>
      <p:sp>
        <p:nvSpPr>
          <p:cNvPr id="35851" name="Text Box 11"/>
          <p:cNvSpPr txBox="1">
            <a:spLocks noChangeArrowheads="1"/>
          </p:cNvSpPr>
          <p:nvPr/>
        </p:nvSpPr>
        <p:spPr bwMode="auto">
          <a:xfrm>
            <a:off x="533400" y="4281488"/>
            <a:ext cx="16335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pivot_index = 0</a:t>
            </a:r>
          </a:p>
        </p:txBody>
      </p:sp>
      <p:sp>
        <p:nvSpPr>
          <p:cNvPr id="35852" name="Text Box 12"/>
          <p:cNvSpPr txBox="1">
            <a:spLocks noChangeArrowheads="1"/>
          </p:cNvSpPr>
          <p:nvPr/>
        </p:nvSpPr>
        <p:spPr bwMode="auto">
          <a:xfrm>
            <a:off x="2254250" y="4800600"/>
            <a:ext cx="536396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[0</a:t>
            </a:r>
            <a:r>
              <a:rPr lang="en-US" dirty="0" smtClean="0"/>
              <a:t>]      [</a:t>
            </a:r>
            <a:r>
              <a:rPr lang="en-US" dirty="0"/>
              <a:t>1]   </a:t>
            </a:r>
            <a:r>
              <a:rPr lang="en-US" dirty="0" smtClean="0"/>
              <a:t>      [</a:t>
            </a:r>
            <a:r>
              <a:rPr lang="en-US" dirty="0"/>
              <a:t>2]    </a:t>
            </a:r>
            <a:r>
              <a:rPr lang="en-US" dirty="0" smtClean="0"/>
              <a:t>   [</a:t>
            </a:r>
            <a:r>
              <a:rPr lang="en-US" dirty="0"/>
              <a:t>3]   </a:t>
            </a:r>
            <a:r>
              <a:rPr lang="en-US" dirty="0" smtClean="0"/>
              <a:t>   [</a:t>
            </a:r>
            <a:r>
              <a:rPr lang="en-US" dirty="0"/>
              <a:t>4]   </a:t>
            </a:r>
            <a:r>
              <a:rPr lang="en-US" dirty="0" smtClean="0"/>
              <a:t>     [</a:t>
            </a:r>
            <a:r>
              <a:rPr lang="en-US" dirty="0"/>
              <a:t>5]    </a:t>
            </a:r>
            <a:r>
              <a:rPr lang="en-US" dirty="0" smtClean="0"/>
              <a:t>  [</a:t>
            </a:r>
            <a:r>
              <a:rPr lang="en-US" dirty="0"/>
              <a:t>6]   </a:t>
            </a:r>
            <a:r>
              <a:rPr lang="en-US" dirty="0" smtClean="0"/>
              <a:t>   [</a:t>
            </a:r>
            <a:r>
              <a:rPr lang="en-US" dirty="0"/>
              <a:t>7]   </a:t>
            </a:r>
            <a:r>
              <a:rPr lang="en-US" dirty="0" smtClean="0"/>
              <a:t>   [</a:t>
            </a:r>
            <a:r>
              <a:rPr lang="en-US" dirty="0"/>
              <a:t>8]</a:t>
            </a:r>
          </a:p>
        </p:txBody>
      </p:sp>
      <p:sp>
        <p:nvSpPr>
          <p:cNvPr id="35853" name="Text Box 13"/>
          <p:cNvSpPr txBox="1">
            <a:spLocks noChangeArrowheads="1"/>
          </p:cNvSpPr>
          <p:nvPr/>
        </p:nvSpPr>
        <p:spPr bwMode="auto">
          <a:xfrm>
            <a:off x="2209800" y="5562600"/>
            <a:ext cx="2895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800"/>
              <a:t>too_big_index</a:t>
            </a:r>
          </a:p>
        </p:txBody>
      </p:sp>
      <p:sp>
        <p:nvSpPr>
          <p:cNvPr id="35854" name="Text Box 14"/>
          <p:cNvSpPr txBox="1">
            <a:spLocks noChangeArrowheads="1"/>
          </p:cNvSpPr>
          <p:nvPr/>
        </p:nvSpPr>
        <p:spPr bwMode="auto">
          <a:xfrm>
            <a:off x="6553200" y="5576888"/>
            <a:ext cx="2133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800"/>
              <a:t>too_small_index</a:t>
            </a:r>
          </a:p>
        </p:txBody>
      </p:sp>
      <p:sp>
        <p:nvSpPr>
          <p:cNvPr id="35855" name="Line 15"/>
          <p:cNvSpPr>
            <a:spLocks noChangeShapeType="1"/>
          </p:cNvSpPr>
          <p:nvPr/>
        </p:nvSpPr>
        <p:spPr bwMode="auto">
          <a:xfrm flipV="1">
            <a:off x="72390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856" name="Line 16"/>
          <p:cNvSpPr>
            <a:spLocks noChangeShapeType="1"/>
          </p:cNvSpPr>
          <p:nvPr/>
        </p:nvSpPr>
        <p:spPr bwMode="auto">
          <a:xfrm flipV="1">
            <a:off x="29718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857" name="Text Box 17"/>
          <p:cNvSpPr txBox="1">
            <a:spLocks noChangeArrowheads="1"/>
          </p:cNvSpPr>
          <p:nvPr/>
        </p:nvSpPr>
        <p:spPr bwMode="auto">
          <a:xfrm>
            <a:off x="1022350" y="930275"/>
            <a:ext cx="5793702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>
              <a:buFontTx/>
              <a:buAutoNum type="arabicPeriod"/>
            </a:pPr>
            <a:r>
              <a:rPr lang="en-US" sz="2400" dirty="0"/>
              <a:t>While data[</a:t>
            </a:r>
            <a:r>
              <a:rPr lang="en-US" sz="2400" dirty="0" err="1"/>
              <a:t>too_big_index</a:t>
            </a:r>
            <a:r>
              <a:rPr lang="en-US" sz="2400" dirty="0"/>
              <a:t>] &lt;= data[pivot]</a:t>
            </a:r>
          </a:p>
          <a:p>
            <a:pPr marL="457200" indent="-457200"/>
            <a:r>
              <a:rPr lang="en-US" sz="2400" dirty="0"/>
              <a:t>		++</a:t>
            </a:r>
            <a:r>
              <a:rPr lang="en-US" sz="2400" dirty="0" err="1"/>
              <a:t>too_big_index</a:t>
            </a:r>
            <a:endParaRPr lang="en-US" sz="2400" dirty="0"/>
          </a:p>
          <a:p>
            <a:pPr marL="457200" indent="-457200"/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2209800" y="41910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40</a:t>
            </a: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2819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20</a:t>
            </a:r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34290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10</a:t>
            </a:r>
          </a:p>
        </p:txBody>
      </p:sp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4038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80</a:t>
            </a:r>
          </a:p>
        </p:txBody>
      </p:sp>
      <p:sp>
        <p:nvSpPr>
          <p:cNvPr id="11270" name="Rectangle 6"/>
          <p:cNvSpPr>
            <a:spLocks noChangeArrowheads="1"/>
          </p:cNvSpPr>
          <p:nvPr/>
        </p:nvSpPr>
        <p:spPr bwMode="auto">
          <a:xfrm>
            <a:off x="46482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60</a:t>
            </a:r>
          </a:p>
        </p:txBody>
      </p:sp>
      <p:sp>
        <p:nvSpPr>
          <p:cNvPr id="11271" name="Rectangle 7"/>
          <p:cNvSpPr>
            <a:spLocks noChangeArrowheads="1"/>
          </p:cNvSpPr>
          <p:nvPr/>
        </p:nvSpPr>
        <p:spPr bwMode="auto">
          <a:xfrm>
            <a:off x="52578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50</a:t>
            </a:r>
          </a:p>
        </p:txBody>
      </p:sp>
      <p:sp>
        <p:nvSpPr>
          <p:cNvPr id="11272" name="Rectangle 8"/>
          <p:cNvSpPr>
            <a:spLocks noChangeArrowheads="1"/>
          </p:cNvSpPr>
          <p:nvPr/>
        </p:nvSpPr>
        <p:spPr bwMode="auto">
          <a:xfrm>
            <a:off x="5867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7</a:t>
            </a:r>
          </a:p>
        </p:txBody>
      </p:sp>
      <p:sp>
        <p:nvSpPr>
          <p:cNvPr id="11273" name="Rectangle 9"/>
          <p:cNvSpPr>
            <a:spLocks noChangeArrowheads="1"/>
          </p:cNvSpPr>
          <p:nvPr/>
        </p:nvSpPr>
        <p:spPr bwMode="auto">
          <a:xfrm>
            <a:off x="6477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30</a:t>
            </a:r>
          </a:p>
        </p:txBody>
      </p:sp>
      <p:sp>
        <p:nvSpPr>
          <p:cNvPr id="11274" name="Rectangle 10"/>
          <p:cNvSpPr>
            <a:spLocks noChangeArrowheads="1"/>
          </p:cNvSpPr>
          <p:nvPr/>
        </p:nvSpPr>
        <p:spPr bwMode="auto">
          <a:xfrm>
            <a:off x="70866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100</a:t>
            </a:r>
          </a:p>
        </p:txBody>
      </p:sp>
      <p:sp>
        <p:nvSpPr>
          <p:cNvPr id="11275" name="Text Box 11"/>
          <p:cNvSpPr txBox="1">
            <a:spLocks noChangeArrowheads="1"/>
          </p:cNvSpPr>
          <p:nvPr/>
        </p:nvSpPr>
        <p:spPr bwMode="auto">
          <a:xfrm>
            <a:off x="533400" y="4281488"/>
            <a:ext cx="16335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pivot_index = 0</a:t>
            </a:r>
          </a:p>
        </p:txBody>
      </p:sp>
      <p:sp>
        <p:nvSpPr>
          <p:cNvPr id="11277" name="Text Box 13"/>
          <p:cNvSpPr txBox="1">
            <a:spLocks noChangeArrowheads="1"/>
          </p:cNvSpPr>
          <p:nvPr/>
        </p:nvSpPr>
        <p:spPr bwMode="auto">
          <a:xfrm>
            <a:off x="2743200" y="5562600"/>
            <a:ext cx="2895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800"/>
              <a:t>too_big_index</a:t>
            </a:r>
          </a:p>
        </p:txBody>
      </p:sp>
      <p:sp>
        <p:nvSpPr>
          <p:cNvPr id="11278" name="Text Box 14"/>
          <p:cNvSpPr txBox="1">
            <a:spLocks noChangeArrowheads="1"/>
          </p:cNvSpPr>
          <p:nvPr/>
        </p:nvSpPr>
        <p:spPr bwMode="auto">
          <a:xfrm>
            <a:off x="6553200" y="5576888"/>
            <a:ext cx="2133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800"/>
              <a:t>too_small_index</a:t>
            </a:r>
          </a:p>
        </p:txBody>
      </p:sp>
      <p:sp>
        <p:nvSpPr>
          <p:cNvPr id="11279" name="Line 15"/>
          <p:cNvSpPr>
            <a:spLocks noChangeShapeType="1"/>
          </p:cNvSpPr>
          <p:nvPr/>
        </p:nvSpPr>
        <p:spPr bwMode="auto">
          <a:xfrm flipV="1">
            <a:off x="72390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280" name="Line 16"/>
          <p:cNvSpPr>
            <a:spLocks noChangeShapeType="1"/>
          </p:cNvSpPr>
          <p:nvPr/>
        </p:nvSpPr>
        <p:spPr bwMode="auto">
          <a:xfrm flipV="1">
            <a:off x="35052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281" name="Text Box 17"/>
          <p:cNvSpPr txBox="1">
            <a:spLocks noChangeArrowheads="1"/>
          </p:cNvSpPr>
          <p:nvPr/>
        </p:nvSpPr>
        <p:spPr bwMode="auto">
          <a:xfrm>
            <a:off x="1022350" y="930275"/>
            <a:ext cx="5793702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>
              <a:buFontTx/>
              <a:buAutoNum type="arabicPeriod"/>
            </a:pPr>
            <a:r>
              <a:rPr lang="en-US" sz="2400" dirty="0"/>
              <a:t>While data[</a:t>
            </a:r>
            <a:r>
              <a:rPr lang="en-US" sz="2400" dirty="0" err="1"/>
              <a:t>too_big_index</a:t>
            </a:r>
            <a:r>
              <a:rPr lang="en-US" sz="2400" dirty="0"/>
              <a:t>] &lt;= data[pivot]</a:t>
            </a:r>
          </a:p>
          <a:p>
            <a:pPr marL="457200" indent="-457200"/>
            <a:r>
              <a:rPr lang="en-US" sz="2400" dirty="0"/>
              <a:t>		++</a:t>
            </a:r>
            <a:r>
              <a:rPr lang="en-US" sz="2400" dirty="0" err="1"/>
              <a:t>too_big_index</a:t>
            </a:r>
            <a:endParaRPr lang="en-US" sz="2400" dirty="0"/>
          </a:p>
          <a:p>
            <a:pPr marL="457200" indent="-457200"/>
            <a:endParaRPr lang="en-US" sz="2400" dirty="0"/>
          </a:p>
        </p:txBody>
      </p:sp>
      <p:sp>
        <p:nvSpPr>
          <p:cNvPr id="18" name="Text Box 12"/>
          <p:cNvSpPr txBox="1">
            <a:spLocks noChangeArrowheads="1"/>
          </p:cNvSpPr>
          <p:nvPr/>
        </p:nvSpPr>
        <p:spPr bwMode="auto">
          <a:xfrm>
            <a:off x="2254250" y="4800600"/>
            <a:ext cx="536396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[0</a:t>
            </a:r>
            <a:r>
              <a:rPr lang="en-US" dirty="0" smtClean="0"/>
              <a:t>]      [</a:t>
            </a:r>
            <a:r>
              <a:rPr lang="en-US" dirty="0"/>
              <a:t>1]   </a:t>
            </a:r>
            <a:r>
              <a:rPr lang="en-US" dirty="0" smtClean="0"/>
              <a:t>      [</a:t>
            </a:r>
            <a:r>
              <a:rPr lang="en-US" dirty="0"/>
              <a:t>2]    </a:t>
            </a:r>
            <a:r>
              <a:rPr lang="en-US" dirty="0" smtClean="0"/>
              <a:t>   [</a:t>
            </a:r>
            <a:r>
              <a:rPr lang="en-US" dirty="0"/>
              <a:t>3]   </a:t>
            </a:r>
            <a:r>
              <a:rPr lang="en-US" dirty="0" smtClean="0"/>
              <a:t>   [</a:t>
            </a:r>
            <a:r>
              <a:rPr lang="en-US" dirty="0"/>
              <a:t>4]   </a:t>
            </a:r>
            <a:r>
              <a:rPr lang="en-US" dirty="0" smtClean="0"/>
              <a:t>     [</a:t>
            </a:r>
            <a:r>
              <a:rPr lang="en-US" dirty="0"/>
              <a:t>5]    </a:t>
            </a:r>
            <a:r>
              <a:rPr lang="en-US" dirty="0" smtClean="0"/>
              <a:t>  [</a:t>
            </a:r>
            <a:r>
              <a:rPr lang="en-US" dirty="0"/>
              <a:t>6]   </a:t>
            </a:r>
            <a:r>
              <a:rPr lang="en-US" dirty="0" smtClean="0"/>
              <a:t>   [</a:t>
            </a:r>
            <a:r>
              <a:rPr lang="en-US" dirty="0"/>
              <a:t>7]   </a:t>
            </a:r>
            <a:r>
              <a:rPr lang="en-US" dirty="0" smtClean="0"/>
              <a:t>   [</a:t>
            </a:r>
            <a:r>
              <a:rPr lang="en-US" dirty="0"/>
              <a:t>8]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2209800" y="41910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40</a:t>
            </a:r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2819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20</a:t>
            </a:r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3429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10</a:t>
            </a:r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40386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80</a:t>
            </a:r>
          </a:p>
        </p:txBody>
      </p:sp>
      <p:sp>
        <p:nvSpPr>
          <p:cNvPr id="12294" name="Rectangle 6"/>
          <p:cNvSpPr>
            <a:spLocks noChangeArrowheads="1"/>
          </p:cNvSpPr>
          <p:nvPr/>
        </p:nvSpPr>
        <p:spPr bwMode="auto">
          <a:xfrm>
            <a:off x="46482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60</a:t>
            </a:r>
          </a:p>
        </p:txBody>
      </p:sp>
      <p:sp>
        <p:nvSpPr>
          <p:cNvPr id="12295" name="Rectangle 7"/>
          <p:cNvSpPr>
            <a:spLocks noChangeArrowheads="1"/>
          </p:cNvSpPr>
          <p:nvPr/>
        </p:nvSpPr>
        <p:spPr bwMode="auto">
          <a:xfrm>
            <a:off x="52578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50</a:t>
            </a:r>
          </a:p>
        </p:txBody>
      </p:sp>
      <p:sp>
        <p:nvSpPr>
          <p:cNvPr id="12296" name="Rectangle 8"/>
          <p:cNvSpPr>
            <a:spLocks noChangeArrowheads="1"/>
          </p:cNvSpPr>
          <p:nvPr/>
        </p:nvSpPr>
        <p:spPr bwMode="auto">
          <a:xfrm>
            <a:off x="5867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7</a:t>
            </a:r>
          </a:p>
        </p:txBody>
      </p:sp>
      <p:sp>
        <p:nvSpPr>
          <p:cNvPr id="12297" name="Rectangle 9"/>
          <p:cNvSpPr>
            <a:spLocks noChangeArrowheads="1"/>
          </p:cNvSpPr>
          <p:nvPr/>
        </p:nvSpPr>
        <p:spPr bwMode="auto">
          <a:xfrm>
            <a:off x="6477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30</a:t>
            </a:r>
          </a:p>
        </p:txBody>
      </p:sp>
      <p:sp>
        <p:nvSpPr>
          <p:cNvPr id="12298" name="Rectangle 10"/>
          <p:cNvSpPr>
            <a:spLocks noChangeArrowheads="1"/>
          </p:cNvSpPr>
          <p:nvPr/>
        </p:nvSpPr>
        <p:spPr bwMode="auto">
          <a:xfrm>
            <a:off x="70866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100</a:t>
            </a:r>
          </a:p>
        </p:txBody>
      </p:sp>
      <p:sp>
        <p:nvSpPr>
          <p:cNvPr id="12299" name="Text Box 11"/>
          <p:cNvSpPr txBox="1">
            <a:spLocks noChangeArrowheads="1"/>
          </p:cNvSpPr>
          <p:nvPr/>
        </p:nvSpPr>
        <p:spPr bwMode="auto">
          <a:xfrm>
            <a:off x="533400" y="4281488"/>
            <a:ext cx="16335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pivot_index = 0</a:t>
            </a:r>
          </a:p>
        </p:txBody>
      </p:sp>
      <p:sp>
        <p:nvSpPr>
          <p:cNvPr id="12301" name="Text Box 13"/>
          <p:cNvSpPr txBox="1">
            <a:spLocks noChangeArrowheads="1"/>
          </p:cNvSpPr>
          <p:nvPr/>
        </p:nvSpPr>
        <p:spPr bwMode="auto">
          <a:xfrm>
            <a:off x="3429000" y="5562600"/>
            <a:ext cx="2895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800"/>
              <a:t>too_big_index</a:t>
            </a:r>
          </a:p>
        </p:txBody>
      </p:sp>
      <p:sp>
        <p:nvSpPr>
          <p:cNvPr id="12302" name="Text Box 14"/>
          <p:cNvSpPr txBox="1">
            <a:spLocks noChangeArrowheads="1"/>
          </p:cNvSpPr>
          <p:nvPr/>
        </p:nvSpPr>
        <p:spPr bwMode="auto">
          <a:xfrm>
            <a:off x="6553200" y="5576888"/>
            <a:ext cx="2133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800"/>
              <a:t>too_small_index</a:t>
            </a:r>
          </a:p>
        </p:txBody>
      </p:sp>
      <p:sp>
        <p:nvSpPr>
          <p:cNvPr id="12303" name="Line 15"/>
          <p:cNvSpPr>
            <a:spLocks noChangeShapeType="1"/>
          </p:cNvSpPr>
          <p:nvPr/>
        </p:nvSpPr>
        <p:spPr bwMode="auto">
          <a:xfrm flipV="1">
            <a:off x="72390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04" name="Line 16"/>
          <p:cNvSpPr>
            <a:spLocks noChangeShapeType="1"/>
          </p:cNvSpPr>
          <p:nvPr/>
        </p:nvSpPr>
        <p:spPr bwMode="auto">
          <a:xfrm flipV="1">
            <a:off x="41910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05" name="Text Box 17"/>
          <p:cNvSpPr txBox="1">
            <a:spLocks noChangeArrowheads="1"/>
          </p:cNvSpPr>
          <p:nvPr/>
        </p:nvSpPr>
        <p:spPr bwMode="auto">
          <a:xfrm>
            <a:off x="1022350" y="930275"/>
            <a:ext cx="579370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>
              <a:buFontTx/>
              <a:buAutoNum type="arabicPeriod"/>
            </a:pPr>
            <a:r>
              <a:rPr lang="en-US" sz="2400" dirty="0"/>
              <a:t>While data[</a:t>
            </a:r>
            <a:r>
              <a:rPr lang="en-US" sz="2400" dirty="0" err="1"/>
              <a:t>too_big_index</a:t>
            </a:r>
            <a:r>
              <a:rPr lang="en-US" sz="2400" dirty="0"/>
              <a:t>] &lt;= data[pivot]</a:t>
            </a:r>
          </a:p>
          <a:p>
            <a:pPr marL="457200" indent="-457200"/>
            <a:r>
              <a:rPr lang="en-US" sz="2400" dirty="0"/>
              <a:t>		++</a:t>
            </a:r>
            <a:r>
              <a:rPr lang="en-US" sz="2400" dirty="0" err="1" smtClean="0"/>
              <a:t>too_big_index</a:t>
            </a:r>
            <a:endParaRPr lang="en-US" sz="2400" dirty="0" smtClean="0"/>
          </a:p>
        </p:txBody>
      </p:sp>
      <p:sp>
        <p:nvSpPr>
          <p:cNvPr id="18" name="Text Box 12"/>
          <p:cNvSpPr txBox="1">
            <a:spLocks noChangeArrowheads="1"/>
          </p:cNvSpPr>
          <p:nvPr/>
        </p:nvSpPr>
        <p:spPr bwMode="auto">
          <a:xfrm>
            <a:off x="2254250" y="4800600"/>
            <a:ext cx="536396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[0</a:t>
            </a:r>
            <a:r>
              <a:rPr lang="en-US" dirty="0" smtClean="0"/>
              <a:t>]      [</a:t>
            </a:r>
            <a:r>
              <a:rPr lang="en-US" dirty="0"/>
              <a:t>1]   </a:t>
            </a:r>
            <a:r>
              <a:rPr lang="en-US" dirty="0" smtClean="0"/>
              <a:t>      [</a:t>
            </a:r>
            <a:r>
              <a:rPr lang="en-US" dirty="0"/>
              <a:t>2]    </a:t>
            </a:r>
            <a:r>
              <a:rPr lang="en-US" dirty="0" smtClean="0"/>
              <a:t>   [</a:t>
            </a:r>
            <a:r>
              <a:rPr lang="en-US" dirty="0"/>
              <a:t>3]   </a:t>
            </a:r>
            <a:r>
              <a:rPr lang="en-US" dirty="0" smtClean="0"/>
              <a:t>   [</a:t>
            </a:r>
            <a:r>
              <a:rPr lang="en-US" dirty="0"/>
              <a:t>4]   </a:t>
            </a:r>
            <a:r>
              <a:rPr lang="en-US" dirty="0" smtClean="0"/>
              <a:t>     [</a:t>
            </a:r>
            <a:r>
              <a:rPr lang="en-US" dirty="0"/>
              <a:t>5]    </a:t>
            </a:r>
            <a:r>
              <a:rPr lang="en-US" dirty="0" smtClean="0"/>
              <a:t>  [</a:t>
            </a:r>
            <a:r>
              <a:rPr lang="en-US" dirty="0"/>
              <a:t>6]   </a:t>
            </a:r>
            <a:r>
              <a:rPr lang="en-US" dirty="0" smtClean="0"/>
              <a:t>   [</a:t>
            </a:r>
            <a:r>
              <a:rPr lang="en-US" dirty="0"/>
              <a:t>7]   </a:t>
            </a:r>
            <a:r>
              <a:rPr lang="en-US" dirty="0" smtClean="0"/>
              <a:t>   [</a:t>
            </a:r>
            <a:r>
              <a:rPr lang="en-US" dirty="0"/>
              <a:t>8]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2209800" y="41910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40</a:t>
            </a:r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2819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20</a:t>
            </a:r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3429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10</a:t>
            </a:r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40386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80</a:t>
            </a:r>
          </a:p>
        </p:txBody>
      </p:sp>
      <p:sp>
        <p:nvSpPr>
          <p:cNvPr id="13318" name="Rectangle 6"/>
          <p:cNvSpPr>
            <a:spLocks noChangeArrowheads="1"/>
          </p:cNvSpPr>
          <p:nvPr/>
        </p:nvSpPr>
        <p:spPr bwMode="auto">
          <a:xfrm>
            <a:off x="46482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60</a:t>
            </a:r>
          </a:p>
        </p:txBody>
      </p:sp>
      <p:sp>
        <p:nvSpPr>
          <p:cNvPr id="13319" name="Rectangle 7"/>
          <p:cNvSpPr>
            <a:spLocks noChangeArrowheads="1"/>
          </p:cNvSpPr>
          <p:nvPr/>
        </p:nvSpPr>
        <p:spPr bwMode="auto">
          <a:xfrm>
            <a:off x="52578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50</a:t>
            </a:r>
          </a:p>
        </p:txBody>
      </p:sp>
      <p:sp>
        <p:nvSpPr>
          <p:cNvPr id="13320" name="Rectangle 8"/>
          <p:cNvSpPr>
            <a:spLocks noChangeArrowheads="1"/>
          </p:cNvSpPr>
          <p:nvPr/>
        </p:nvSpPr>
        <p:spPr bwMode="auto">
          <a:xfrm>
            <a:off x="5867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7</a:t>
            </a:r>
          </a:p>
        </p:txBody>
      </p:sp>
      <p:sp>
        <p:nvSpPr>
          <p:cNvPr id="13321" name="Rectangle 9"/>
          <p:cNvSpPr>
            <a:spLocks noChangeArrowheads="1"/>
          </p:cNvSpPr>
          <p:nvPr/>
        </p:nvSpPr>
        <p:spPr bwMode="auto">
          <a:xfrm>
            <a:off x="6477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30</a:t>
            </a:r>
          </a:p>
        </p:txBody>
      </p:sp>
      <p:sp>
        <p:nvSpPr>
          <p:cNvPr id="13322" name="Rectangle 10"/>
          <p:cNvSpPr>
            <a:spLocks noChangeArrowheads="1"/>
          </p:cNvSpPr>
          <p:nvPr/>
        </p:nvSpPr>
        <p:spPr bwMode="auto">
          <a:xfrm>
            <a:off x="70866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100</a:t>
            </a:r>
          </a:p>
        </p:txBody>
      </p:sp>
      <p:sp>
        <p:nvSpPr>
          <p:cNvPr id="13323" name="Text Box 11"/>
          <p:cNvSpPr txBox="1">
            <a:spLocks noChangeArrowheads="1"/>
          </p:cNvSpPr>
          <p:nvPr/>
        </p:nvSpPr>
        <p:spPr bwMode="auto">
          <a:xfrm>
            <a:off x="533400" y="4281488"/>
            <a:ext cx="16335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pivot_index = 0</a:t>
            </a:r>
          </a:p>
        </p:txBody>
      </p:sp>
      <p:sp>
        <p:nvSpPr>
          <p:cNvPr id="13325" name="Text Box 13"/>
          <p:cNvSpPr txBox="1">
            <a:spLocks noChangeArrowheads="1"/>
          </p:cNvSpPr>
          <p:nvPr/>
        </p:nvSpPr>
        <p:spPr bwMode="auto">
          <a:xfrm>
            <a:off x="3429000" y="5562600"/>
            <a:ext cx="2895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800"/>
              <a:t>too_big_index</a:t>
            </a:r>
          </a:p>
        </p:txBody>
      </p:sp>
      <p:sp>
        <p:nvSpPr>
          <p:cNvPr id="13326" name="Text Box 14"/>
          <p:cNvSpPr txBox="1">
            <a:spLocks noChangeArrowheads="1"/>
          </p:cNvSpPr>
          <p:nvPr/>
        </p:nvSpPr>
        <p:spPr bwMode="auto">
          <a:xfrm>
            <a:off x="6553200" y="5576888"/>
            <a:ext cx="2133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800"/>
              <a:t>too_small_index</a:t>
            </a:r>
          </a:p>
        </p:txBody>
      </p:sp>
      <p:sp>
        <p:nvSpPr>
          <p:cNvPr id="13327" name="Line 15"/>
          <p:cNvSpPr>
            <a:spLocks noChangeShapeType="1"/>
          </p:cNvSpPr>
          <p:nvPr/>
        </p:nvSpPr>
        <p:spPr bwMode="auto">
          <a:xfrm flipV="1">
            <a:off x="72390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28" name="Line 16"/>
          <p:cNvSpPr>
            <a:spLocks noChangeShapeType="1"/>
          </p:cNvSpPr>
          <p:nvPr/>
        </p:nvSpPr>
        <p:spPr bwMode="auto">
          <a:xfrm flipV="1">
            <a:off x="41910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29" name="Text Box 17"/>
          <p:cNvSpPr txBox="1">
            <a:spLocks noChangeArrowheads="1"/>
          </p:cNvSpPr>
          <p:nvPr/>
        </p:nvSpPr>
        <p:spPr bwMode="auto">
          <a:xfrm>
            <a:off x="1022350" y="930275"/>
            <a:ext cx="5917133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>
              <a:buFontTx/>
              <a:buAutoNum type="arabicPeriod"/>
            </a:pPr>
            <a:r>
              <a:rPr lang="en-US" sz="2400" dirty="0"/>
              <a:t>While data[</a:t>
            </a:r>
            <a:r>
              <a:rPr lang="en-US" sz="2400" dirty="0" err="1"/>
              <a:t>too_big_index</a:t>
            </a:r>
            <a:r>
              <a:rPr lang="en-US" sz="2400" dirty="0"/>
              <a:t>] &lt;= data[pivot]</a:t>
            </a:r>
          </a:p>
          <a:p>
            <a:pPr marL="914400" lvl="1" indent="-457200"/>
            <a:r>
              <a:rPr lang="en-US" sz="2400" dirty="0"/>
              <a:t>	++</a:t>
            </a:r>
            <a:r>
              <a:rPr lang="en-US" sz="2400" dirty="0" err="1"/>
              <a:t>too_big_index</a:t>
            </a:r>
            <a:endParaRPr lang="en-US" sz="2400" dirty="0"/>
          </a:p>
          <a:p>
            <a:pPr marL="457200" indent="-457200">
              <a:buFontTx/>
              <a:buAutoNum type="arabicPeriod"/>
            </a:pPr>
            <a:r>
              <a:rPr lang="en-US" sz="2400" dirty="0"/>
              <a:t>While data[</a:t>
            </a:r>
            <a:r>
              <a:rPr lang="en-US" sz="2400" dirty="0" err="1"/>
              <a:t>too_small_index</a:t>
            </a:r>
            <a:r>
              <a:rPr lang="en-US" sz="2400" dirty="0"/>
              <a:t>] &gt; data[pivot]</a:t>
            </a:r>
          </a:p>
          <a:p>
            <a:pPr marL="914400" lvl="1" indent="-457200"/>
            <a:r>
              <a:rPr lang="en-US" sz="2400" dirty="0"/>
              <a:t>	--</a:t>
            </a:r>
            <a:r>
              <a:rPr lang="en-US" sz="2400" dirty="0" err="1" smtClean="0"/>
              <a:t>too_small_index</a:t>
            </a:r>
            <a:endParaRPr lang="en-US" sz="2400" dirty="0"/>
          </a:p>
        </p:txBody>
      </p:sp>
      <p:sp>
        <p:nvSpPr>
          <p:cNvPr id="18" name="Text Box 12"/>
          <p:cNvSpPr txBox="1">
            <a:spLocks noChangeArrowheads="1"/>
          </p:cNvSpPr>
          <p:nvPr/>
        </p:nvSpPr>
        <p:spPr bwMode="auto">
          <a:xfrm>
            <a:off x="2254250" y="4800600"/>
            <a:ext cx="536396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[0</a:t>
            </a:r>
            <a:r>
              <a:rPr lang="en-US" dirty="0" smtClean="0"/>
              <a:t>]      [</a:t>
            </a:r>
            <a:r>
              <a:rPr lang="en-US" dirty="0"/>
              <a:t>1]   </a:t>
            </a:r>
            <a:r>
              <a:rPr lang="en-US" dirty="0" smtClean="0"/>
              <a:t>      [</a:t>
            </a:r>
            <a:r>
              <a:rPr lang="en-US" dirty="0"/>
              <a:t>2]    </a:t>
            </a:r>
            <a:r>
              <a:rPr lang="en-US" dirty="0" smtClean="0"/>
              <a:t>   [</a:t>
            </a:r>
            <a:r>
              <a:rPr lang="en-US" dirty="0"/>
              <a:t>3]   </a:t>
            </a:r>
            <a:r>
              <a:rPr lang="en-US" dirty="0" smtClean="0"/>
              <a:t>   [</a:t>
            </a:r>
            <a:r>
              <a:rPr lang="en-US" dirty="0"/>
              <a:t>4]   </a:t>
            </a:r>
            <a:r>
              <a:rPr lang="en-US" dirty="0" smtClean="0"/>
              <a:t>     [</a:t>
            </a:r>
            <a:r>
              <a:rPr lang="en-US" dirty="0"/>
              <a:t>5]    </a:t>
            </a:r>
            <a:r>
              <a:rPr lang="en-US" dirty="0" smtClean="0"/>
              <a:t>  [</a:t>
            </a:r>
            <a:r>
              <a:rPr lang="en-US" dirty="0"/>
              <a:t>6]   </a:t>
            </a:r>
            <a:r>
              <a:rPr lang="en-US" dirty="0" smtClean="0"/>
              <a:t>   [</a:t>
            </a:r>
            <a:r>
              <a:rPr lang="en-US" dirty="0"/>
              <a:t>7]   </a:t>
            </a:r>
            <a:r>
              <a:rPr lang="en-US" dirty="0" smtClean="0"/>
              <a:t>   [</a:t>
            </a:r>
            <a:r>
              <a:rPr lang="en-US" dirty="0"/>
              <a:t>8]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2209800" y="41910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40</a:t>
            </a: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2819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20</a:t>
            </a: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3429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10</a:t>
            </a:r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40386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80</a:t>
            </a:r>
          </a:p>
        </p:txBody>
      </p:sp>
      <p:sp>
        <p:nvSpPr>
          <p:cNvPr id="15366" name="Rectangle 6"/>
          <p:cNvSpPr>
            <a:spLocks noChangeArrowheads="1"/>
          </p:cNvSpPr>
          <p:nvPr/>
        </p:nvSpPr>
        <p:spPr bwMode="auto">
          <a:xfrm>
            <a:off x="46482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60</a:t>
            </a:r>
          </a:p>
        </p:txBody>
      </p:sp>
      <p:sp>
        <p:nvSpPr>
          <p:cNvPr id="15367" name="Rectangle 7"/>
          <p:cNvSpPr>
            <a:spLocks noChangeArrowheads="1"/>
          </p:cNvSpPr>
          <p:nvPr/>
        </p:nvSpPr>
        <p:spPr bwMode="auto">
          <a:xfrm>
            <a:off x="52578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50</a:t>
            </a:r>
          </a:p>
        </p:txBody>
      </p:sp>
      <p:sp>
        <p:nvSpPr>
          <p:cNvPr id="15368" name="Rectangle 8"/>
          <p:cNvSpPr>
            <a:spLocks noChangeArrowheads="1"/>
          </p:cNvSpPr>
          <p:nvPr/>
        </p:nvSpPr>
        <p:spPr bwMode="auto">
          <a:xfrm>
            <a:off x="5867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7</a:t>
            </a:r>
          </a:p>
        </p:txBody>
      </p:sp>
      <p:sp>
        <p:nvSpPr>
          <p:cNvPr id="15369" name="Rectangle 9"/>
          <p:cNvSpPr>
            <a:spLocks noChangeArrowheads="1"/>
          </p:cNvSpPr>
          <p:nvPr/>
        </p:nvSpPr>
        <p:spPr bwMode="auto">
          <a:xfrm>
            <a:off x="64770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30</a:t>
            </a:r>
          </a:p>
        </p:txBody>
      </p:sp>
      <p:sp>
        <p:nvSpPr>
          <p:cNvPr id="15370" name="Rectangle 10"/>
          <p:cNvSpPr>
            <a:spLocks noChangeArrowheads="1"/>
          </p:cNvSpPr>
          <p:nvPr/>
        </p:nvSpPr>
        <p:spPr bwMode="auto">
          <a:xfrm>
            <a:off x="7086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100</a:t>
            </a:r>
          </a:p>
        </p:txBody>
      </p:sp>
      <p:sp>
        <p:nvSpPr>
          <p:cNvPr id="15371" name="Text Box 11"/>
          <p:cNvSpPr txBox="1">
            <a:spLocks noChangeArrowheads="1"/>
          </p:cNvSpPr>
          <p:nvPr/>
        </p:nvSpPr>
        <p:spPr bwMode="auto">
          <a:xfrm>
            <a:off x="533400" y="4281488"/>
            <a:ext cx="16335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pivot_index = 0</a:t>
            </a:r>
          </a:p>
        </p:txBody>
      </p:sp>
      <p:sp>
        <p:nvSpPr>
          <p:cNvPr id="15373" name="Text Box 13"/>
          <p:cNvSpPr txBox="1">
            <a:spLocks noChangeArrowheads="1"/>
          </p:cNvSpPr>
          <p:nvPr/>
        </p:nvSpPr>
        <p:spPr bwMode="auto">
          <a:xfrm>
            <a:off x="3429000" y="5562600"/>
            <a:ext cx="2895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800"/>
              <a:t>too_big_index</a:t>
            </a:r>
          </a:p>
        </p:txBody>
      </p:sp>
      <p:sp>
        <p:nvSpPr>
          <p:cNvPr id="15374" name="Text Box 14"/>
          <p:cNvSpPr txBox="1">
            <a:spLocks noChangeArrowheads="1"/>
          </p:cNvSpPr>
          <p:nvPr/>
        </p:nvSpPr>
        <p:spPr bwMode="auto">
          <a:xfrm>
            <a:off x="5867400" y="5576888"/>
            <a:ext cx="2133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800"/>
              <a:t>too_small_index</a:t>
            </a:r>
          </a:p>
        </p:txBody>
      </p:sp>
      <p:sp>
        <p:nvSpPr>
          <p:cNvPr id="15375" name="Line 15"/>
          <p:cNvSpPr>
            <a:spLocks noChangeShapeType="1"/>
          </p:cNvSpPr>
          <p:nvPr/>
        </p:nvSpPr>
        <p:spPr bwMode="auto">
          <a:xfrm flipV="1">
            <a:off x="65532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376" name="Line 16"/>
          <p:cNvSpPr>
            <a:spLocks noChangeShapeType="1"/>
          </p:cNvSpPr>
          <p:nvPr/>
        </p:nvSpPr>
        <p:spPr bwMode="auto">
          <a:xfrm flipV="1">
            <a:off x="41910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377" name="Text Box 17"/>
          <p:cNvSpPr txBox="1">
            <a:spLocks noChangeArrowheads="1"/>
          </p:cNvSpPr>
          <p:nvPr/>
        </p:nvSpPr>
        <p:spPr bwMode="auto">
          <a:xfrm>
            <a:off x="1022350" y="930275"/>
            <a:ext cx="5917133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>
              <a:buFontTx/>
              <a:buAutoNum type="arabicPeriod"/>
            </a:pPr>
            <a:r>
              <a:rPr lang="en-US" sz="2400" dirty="0"/>
              <a:t>While data[</a:t>
            </a:r>
            <a:r>
              <a:rPr lang="en-US" sz="2400" dirty="0" err="1"/>
              <a:t>too_big_index</a:t>
            </a:r>
            <a:r>
              <a:rPr lang="en-US" sz="2400" dirty="0"/>
              <a:t>] &lt;= data[pivot]</a:t>
            </a:r>
          </a:p>
          <a:p>
            <a:pPr marL="914400" lvl="1" indent="-457200"/>
            <a:r>
              <a:rPr lang="en-US" sz="2400" dirty="0"/>
              <a:t>	++</a:t>
            </a:r>
            <a:r>
              <a:rPr lang="en-US" sz="2400" dirty="0" err="1"/>
              <a:t>too_big_index</a:t>
            </a:r>
            <a:endParaRPr lang="en-US" sz="2400" dirty="0"/>
          </a:p>
          <a:p>
            <a:pPr marL="457200" indent="-457200">
              <a:buFontTx/>
              <a:buAutoNum type="arabicPeriod"/>
            </a:pPr>
            <a:r>
              <a:rPr lang="en-US" sz="2400" dirty="0"/>
              <a:t>While data[</a:t>
            </a:r>
            <a:r>
              <a:rPr lang="en-US" sz="2400" dirty="0" err="1"/>
              <a:t>too_small_index</a:t>
            </a:r>
            <a:r>
              <a:rPr lang="en-US" sz="2400" dirty="0"/>
              <a:t>] &gt; data[pivot]</a:t>
            </a:r>
          </a:p>
          <a:p>
            <a:pPr marL="914400" lvl="1" indent="-457200"/>
            <a:r>
              <a:rPr lang="en-US" sz="2400" dirty="0"/>
              <a:t>	--</a:t>
            </a:r>
            <a:r>
              <a:rPr lang="en-US" sz="2400" dirty="0" err="1" smtClean="0"/>
              <a:t>too_small_index</a:t>
            </a:r>
            <a:endParaRPr lang="en-US" sz="2400" dirty="0"/>
          </a:p>
        </p:txBody>
      </p:sp>
      <p:sp>
        <p:nvSpPr>
          <p:cNvPr id="19" name="Text Box 12"/>
          <p:cNvSpPr txBox="1">
            <a:spLocks noChangeArrowheads="1"/>
          </p:cNvSpPr>
          <p:nvPr/>
        </p:nvSpPr>
        <p:spPr bwMode="auto">
          <a:xfrm>
            <a:off x="2254250" y="4800600"/>
            <a:ext cx="536396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[0</a:t>
            </a:r>
            <a:r>
              <a:rPr lang="en-US" dirty="0" smtClean="0"/>
              <a:t>]      [</a:t>
            </a:r>
            <a:r>
              <a:rPr lang="en-US" dirty="0"/>
              <a:t>1]   </a:t>
            </a:r>
            <a:r>
              <a:rPr lang="en-US" dirty="0" smtClean="0"/>
              <a:t>      [</a:t>
            </a:r>
            <a:r>
              <a:rPr lang="en-US" dirty="0"/>
              <a:t>2]    </a:t>
            </a:r>
            <a:r>
              <a:rPr lang="en-US" dirty="0" smtClean="0"/>
              <a:t>   [</a:t>
            </a:r>
            <a:r>
              <a:rPr lang="en-US" dirty="0"/>
              <a:t>3]   </a:t>
            </a:r>
            <a:r>
              <a:rPr lang="en-US" dirty="0" smtClean="0"/>
              <a:t>   [</a:t>
            </a:r>
            <a:r>
              <a:rPr lang="en-US" dirty="0"/>
              <a:t>4]   </a:t>
            </a:r>
            <a:r>
              <a:rPr lang="en-US" dirty="0" smtClean="0"/>
              <a:t>     [</a:t>
            </a:r>
            <a:r>
              <a:rPr lang="en-US" dirty="0"/>
              <a:t>5]    </a:t>
            </a:r>
            <a:r>
              <a:rPr lang="en-US" dirty="0" smtClean="0"/>
              <a:t>  [</a:t>
            </a:r>
            <a:r>
              <a:rPr lang="en-US" dirty="0"/>
              <a:t>6]   </a:t>
            </a:r>
            <a:r>
              <a:rPr lang="en-US" dirty="0" smtClean="0"/>
              <a:t>   [</a:t>
            </a:r>
            <a:r>
              <a:rPr lang="en-US" dirty="0"/>
              <a:t>7]   </a:t>
            </a:r>
            <a:r>
              <a:rPr lang="en-US" dirty="0" smtClean="0"/>
              <a:t>   [</a:t>
            </a:r>
            <a:r>
              <a:rPr lang="en-US" dirty="0"/>
              <a:t>8]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2209800" y="41910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40</a:t>
            </a:r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2819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20</a:t>
            </a: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3429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10</a:t>
            </a:r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40386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80</a:t>
            </a:r>
          </a:p>
        </p:txBody>
      </p:sp>
      <p:sp>
        <p:nvSpPr>
          <p:cNvPr id="16390" name="Rectangle 6"/>
          <p:cNvSpPr>
            <a:spLocks noChangeArrowheads="1"/>
          </p:cNvSpPr>
          <p:nvPr/>
        </p:nvSpPr>
        <p:spPr bwMode="auto">
          <a:xfrm>
            <a:off x="46482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60</a:t>
            </a:r>
          </a:p>
        </p:txBody>
      </p:sp>
      <p:sp>
        <p:nvSpPr>
          <p:cNvPr id="16391" name="Rectangle 7"/>
          <p:cNvSpPr>
            <a:spLocks noChangeArrowheads="1"/>
          </p:cNvSpPr>
          <p:nvPr/>
        </p:nvSpPr>
        <p:spPr bwMode="auto">
          <a:xfrm>
            <a:off x="52578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50</a:t>
            </a:r>
          </a:p>
        </p:txBody>
      </p:sp>
      <p:sp>
        <p:nvSpPr>
          <p:cNvPr id="16392" name="Rectangle 8"/>
          <p:cNvSpPr>
            <a:spLocks noChangeArrowheads="1"/>
          </p:cNvSpPr>
          <p:nvPr/>
        </p:nvSpPr>
        <p:spPr bwMode="auto">
          <a:xfrm>
            <a:off x="5867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7</a:t>
            </a:r>
          </a:p>
        </p:txBody>
      </p:sp>
      <p:sp>
        <p:nvSpPr>
          <p:cNvPr id="16393" name="Rectangle 9"/>
          <p:cNvSpPr>
            <a:spLocks noChangeArrowheads="1"/>
          </p:cNvSpPr>
          <p:nvPr/>
        </p:nvSpPr>
        <p:spPr bwMode="auto">
          <a:xfrm>
            <a:off x="64770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30</a:t>
            </a:r>
          </a:p>
        </p:txBody>
      </p:sp>
      <p:sp>
        <p:nvSpPr>
          <p:cNvPr id="16394" name="Rectangle 10"/>
          <p:cNvSpPr>
            <a:spLocks noChangeArrowheads="1"/>
          </p:cNvSpPr>
          <p:nvPr/>
        </p:nvSpPr>
        <p:spPr bwMode="auto">
          <a:xfrm>
            <a:off x="7086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100</a:t>
            </a:r>
          </a:p>
        </p:txBody>
      </p:sp>
      <p:sp>
        <p:nvSpPr>
          <p:cNvPr id="16395" name="Text Box 11"/>
          <p:cNvSpPr txBox="1">
            <a:spLocks noChangeArrowheads="1"/>
          </p:cNvSpPr>
          <p:nvPr/>
        </p:nvSpPr>
        <p:spPr bwMode="auto">
          <a:xfrm>
            <a:off x="533400" y="4281488"/>
            <a:ext cx="16335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pivot_index = 0</a:t>
            </a:r>
          </a:p>
        </p:txBody>
      </p:sp>
      <p:sp>
        <p:nvSpPr>
          <p:cNvPr id="16397" name="Text Box 13"/>
          <p:cNvSpPr txBox="1">
            <a:spLocks noChangeArrowheads="1"/>
          </p:cNvSpPr>
          <p:nvPr/>
        </p:nvSpPr>
        <p:spPr bwMode="auto">
          <a:xfrm>
            <a:off x="3429000" y="5562600"/>
            <a:ext cx="2895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800"/>
              <a:t>too_big_index</a:t>
            </a:r>
          </a:p>
        </p:txBody>
      </p:sp>
      <p:sp>
        <p:nvSpPr>
          <p:cNvPr id="16398" name="Text Box 14"/>
          <p:cNvSpPr txBox="1">
            <a:spLocks noChangeArrowheads="1"/>
          </p:cNvSpPr>
          <p:nvPr/>
        </p:nvSpPr>
        <p:spPr bwMode="auto">
          <a:xfrm>
            <a:off x="5867400" y="5576888"/>
            <a:ext cx="2133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800"/>
              <a:t>too_small_index</a:t>
            </a:r>
          </a:p>
        </p:txBody>
      </p:sp>
      <p:sp>
        <p:nvSpPr>
          <p:cNvPr id="16399" name="Line 15"/>
          <p:cNvSpPr>
            <a:spLocks noChangeShapeType="1"/>
          </p:cNvSpPr>
          <p:nvPr/>
        </p:nvSpPr>
        <p:spPr bwMode="auto">
          <a:xfrm flipV="1">
            <a:off x="65532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400" name="Line 16"/>
          <p:cNvSpPr>
            <a:spLocks noChangeShapeType="1"/>
          </p:cNvSpPr>
          <p:nvPr/>
        </p:nvSpPr>
        <p:spPr bwMode="auto">
          <a:xfrm flipV="1">
            <a:off x="41910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401" name="Text Box 17"/>
          <p:cNvSpPr txBox="1">
            <a:spLocks noChangeArrowheads="1"/>
          </p:cNvSpPr>
          <p:nvPr/>
        </p:nvSpPr>
        <p:spPr bwMode="auto">
          <a:xfrm>
            <a:off x="1022350" y="930275"/>
            <a:ext cx="7760458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>
              <a:buFontTx/>
              <a:buAutoNum type="arabicPeriod"/>
            </a:pPr>
            <a:r>
              <a:rPr lang="en-US" sz="2400" dirty="0"/>
              <a:t>While data[</a:t>
            </a:r>
            <a:r>
              <a:rPr lang="en-US" sz="2400" dirty="0" err="1"/>
              <a:t>too_big_index</a:t>
            </a:r>
            <a:r>
              <a:rPr lang="en-US" sz="2400" dirty="0"/>
              <a:t>] &lt;= data[pivot]</a:t>
            </a:r>
          </a:p>
          <a:p>
            <a:pPr marL="914400" lvl="1" indent="-457200"/>
            <a:r>
              <a:rPr lang="en-US" sz="2400" dirty="0"/>
              <a:t>	++</a:t>
            </a:r>
            <a:r>
              <a:rPr lang="en-US" sz="2400" dirty="0" err="1"/>
              <a:t>too_big_index</a:t>
            </a:r>
            <a:endParaRPr lang="en-US" sz="2400" dirty="0"/>
          </a:p>
          <a:p>
            <a:pPr marL="457200" indent="-457200">
              <a:buFontTx/>
              <a:buAutoNum type="arabicPeriod"/>
            </a:pPr>
            <a:r>
              <a:rPr lang="en-US" sz="2400" dirty="0"/>
              <a:t>While data[</a:t>
            </a:r>
            <a:r>
              <a:rPr lang="en-US" sz="2400" dirty="0" err="1"/>
              <a:t>too_small_index</a:t>
            </a:r>
            <a:r>
              <a:rPr lang="en-US" sz="2400" dirty="0"/>
              <a:t>] &gt; data[pivot]</a:t>
            </a:r>
          </a:p>
          <a:p>
            <a:pPr marL="914400" lvl="1" indent="-457200"/>
            <a:r>
              <a:rPr lang="en-US" sz="2400" dirty="0"/>
              <a:t>	--</a:t>
            </a:r>
            <a:r>
              <a:rPr lang="en-US" sz="2400" dirty="0" err="1"/>
              <a:t>too_small_index</a:t>
            </a:r>
            <a:endParaRPr lang="en-US" sz="2400" dirty="0"/>
          </a:p>
          <a:p>
            <a:pPr marL="457200" indent="-457200">
              <a:buFontTx/>
              <a:buAutoNum type="arabicPeriod"/>
            </a:pPr>
            <a:r>
              <a:rPr lang="en-US" sz="2400" dirty="0"/>
              <a:t>If </a:t>
            </a:r>
            <a:r>
              <a:rPr lang="en-US" sz="2400" dirty="0" err="1"/>
              <a:t>too_big_index</a:t>
            </a:r>
            <a:r>
              <a:rPr lang="en-US" sz="2400" dirty="0"/>
              <a:t> &lt; </a:t>
            </a:r>
            <a:r>
              <a:rPr lang="en-US" sz="2400" dirty="0" err="1"/>
              <a:t>too_small_index</a:t>
            </a:r>
            <a:endParaRPr lang="en-US" sz="2400" dirty="0"/>
          </a:p>
          <a:p>
            <a:pPr marL="914400" lvl="1" indent="-457200"/>
            <a:r>
              <a:rPr lang="en-US" sz="2400" dirty="0"/>
              <a:t>	swap data[</a:t>
            </a:r>
            <a:r>
              <a:rPr lang="en-US" sz="2400" dirty="0" err="1"/>
              <a:t>too_big_index</a:t>
            </a:r>
            <a:r>
              <a:rPr lang="en-US" sz="2400" dirty="0"/>
              <a:t>] and data[</a:t>
            </a:r>
            <a:r>
              <a:rPr lang="en-US" sz="2400" dirty="0" err="1"/>
              <a:t>too_small_index</a:t>
            </a:r>
            <a:r>
              <a:rPr lang="en-US" sz="2400" dirty="0" smtClean="0"/>
              <a:t>]</a:t>
            </a:r>
            <a:endParaRPr lang="en-US" sz="2400" dirty="0"/>
          </a:p>
        </p:txBody>
      </p:sp>
      <p:sp>
        <p:nvSpPr>
          <p:cNvPr id="16404" name="Freeform 20"/>
          <p:cNvSpPr>
            <a:spLocks/>
          </p:cNvSpPr>
          <p:nvPr/>
        </p:nvSpPr>
        <p:spPr bwMode="auto">
          <a:xfrm>
            <a:off x="4343400" y="3733800"/>
            <a:ext cx="2527300" cy="457200"/>
          </a:xfrm>
          <a:custGeom>
            <a:avLst/>
            <a:gdLst/>
            <a:ahLst/>
            <a:cxnLst>
              <a:cxn ang="0">
                <a:pos x="0" y="560"/>
              </a:cxn>
              <a:cxn ang="0">
                <a:pos x="384" y="80"/>
              </a:cxn>
              <a:cxn ang="0">
                <a:pos x="1392" y="80"/>
              </a:cxn>
              <a:cxn ang="0">
                <a:pos x="1584" y="560"/>
              </a:cxn>
            </a:cxnLst>
            <a:rect l="0" t="0" r="r" b="b"/>
            <a:pathLst>
              <a:path w="1592" h="560">
                <a:moveTo>
                  <a:pt x="0" y="560"/>
                </a:moveTo>
                <a:cubicBezTo>
                  <a:pt x="76" y="360"/>
                  <a:pt x="152" y="160"/>
                  <a:pt x="384" y="80"/>
                </a:cubicBezTo>
                <a:cubicBezTo>
                  <a:pt x="616" y="0"/>
                  <a:pt x="1192" y="0"/>
                  <a:pt x="1392" y="80"/>
                </a:cubicBezTo>
                <a:cubicBezTo>
                  <a:pt x="1592" y="160"/>
                  <a:pt x="1588" y="360"/>
                  <a:pt x="1584" y="560"/>
                </a:cubicBezTo>
              </a:path>
            </a:pathLst>
          </a:custGeom>
          <a:noFill/>
          <a:ln w="38100" cmpd="sng">
            <a:solidFill>
              <a:srgbClr val="FF3300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" name="Text Box 12"/>
          <p:cNvSpPr txBox="1">
            <a:spLocks noChangeArrowheads="1"/>
          </p:cNvSpPr>
          <p:nvPr/>
        </p:nvSpPr>
        <p:spPr bwMode="auto">
          <a:xfrm>
            <a:off x="2254250" y="4800600"/>
            <a:ext cx="536396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[0</a:t>
            </a:r>
            <a:r>
              <a:rPr lang="en-US" dirty="0" smtClean="0"/>
              <a:t>]      [</a:t>
            </a:r>
            <a:r>
              <a:rPr lang="en-US" dirty="0"/>
              <a:t>1]   </a:t>
            </a:r>
            <a:r>
              <a:rPr lang="en-US" dirty="0" smtClean="0"/>
              <a:t>      [</a:t>
            </a:r>
            <a:r>
              <a:rPr lang="en-US" dirty="0"/>
              <a:t>2]    </a:t>
            </a:r>
            <a:r>
              <a:rPr lang="en-US" dirty="0" smtClean="0"/>
              <a:t>   [</a:t>
            </a:r>
            <a:r>
              <a:rPr lang="en-US" dirty="0"/>
              <a:t>3]   </a:t>
            </a:r>
            <a:r>
              <a:rPr lang="en-US" dirty="0" smtClean="0"/>
              <a:t>   [</a:t>
            </a:r>
            <a:r>
              <a:rPr lang="en-US" dirty="0"/>
              <a:t>4]   </a:t>
            </a:r>
            <a:r>
              <a:rPr lang="en-US" dirty="0" smtClean="0"/>
              <a:t>     [</a:t>
            </a:r>
            <a:r>
              <a:rPr lang="en-US" dirty="0"/>
              <a:t>5]    </a:t>
            </a:r>
            <a:r>
              <a:rPr lang="en-US" dirty="0" smtClean="0"/>
              <a:t>  [</a:t>
            </a:r>
            <a:r>
              <a:rPr lang="en-US" dirty="0"/>
              <a:t>6]   </a:t>
            </a:r>
            <a:r>
              <a:rPr lang="en-US" dirty="0" smtClean="0"/>
              <a:t>   [</a:t>
            </a:r>
            <a:r>
              <a:rPr lang="en-US" dirty="0"/>
              <a:t>7]   </a:t>
            </a:r>
            <a:r>
              <a:rPr lang="en-US" dirty="0" smtClean="0"/>
              <a:t>   [</a:t>
            </a:r>
            <a:r>
              <a:rPr lang="en-US" dirty="0"/>
              <a:t>8]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2209800" y="41910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40</a:t>
            </a:r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2819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20</a:t>
            </a:r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3429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10</a:t>
            </a:r>
          </a:p>
        </p:txBody>
      </p:sp>
      <p:sp>
        <p:nvSpPr>
          <p:cNvPr id="17413" name="Rectangle 5"/>
          <p:cNvSpPr>
            <a:spLocks noChangeArrowheads="1"/>
          </p:cNvSpPr>
          <p:nvPr/>
        </p:nvSpPr>
        <p:spPr bwMode="auto">
          <a:xfrm>
            <a:off x="40386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30</a:t>
            </a:r>
          </a:p>
        </p:txBody>
      </p:sp>
      <p:sp>
        <p:nvSpPr>
          <p:cNvPr id="17414" name="Rectangle 6"/>
          <p:cNvSpPr>
            <a:spLocks noChangeArrowheads="1"/>
          </p:cNvSpPr>
          <p:nvPr/>
        </p:nvSpPr>
        <p:spPr bwMode="auto">
          <a:xfrm>
            <a:off x="46482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60</a:t>
            </a:r>
          </a:p>
        </p:txBody>
      </p:sp>
      <p:sp>
        <p:nvSpPr>
          <p:cNvPr id="17415" name="Rectangle 7"/>
          <p:cNvSpPr>
            <a:spLocks noChangeArrowheads="1"/>
          </p:cNvSpPr>
          <p:nvPr/>
        </p:nvSpPr>
        <p:spPr bwMode="auto">
          <a:xfrm>
            <a:off x="52578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50</a:t>
            </a:r>
          </a:p>
        </p:txBody>
      </p:sp>
      <p:sp>
        <p:nvSpPr>
          <p:cNvPr id="17416" name="Rectangle 8"/>
          <p:cNvSpPr>
            <a:spLocks noChangeArrowheads="1"/>
          </p:cNvSpPr>
          <p:nvPr/>
        </p:nvSpPr>
        <p:spPr bwMode="auto">
          <a:xfrm>
            <a:off x="5867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7</a:t>
            </a:r>
          </a:p>
        </p:txBody>
      </p:sp>
      <p:sp>
        <p:nvSpPr>
          <p:cNvPr id="17417" name="Rectangle 9"/>
          <p:cNvSpPr>
            <a:spLocks noChangeArrowheads="1"/>
          </p:cNvSpPr>
          <p:nvPr/>
        </p:nvSpPr>
        <p:spPr bwMode="auto">
          <a:xfrm>
            <a:off x="64770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80</a:t>
            </a:r>
          </a:p>
        </p:txBody>
      </p:sp>
      <p:sp>
        <p:nvSpPr>
          <p:cNvPr id="17418" name="Rectangle 10"/>
          <p:cNvSpPr>
            <a:spLocks noChangeArrowheads="1"/>
          </p:cNvSpPr>
          <p:nvPr/>
        </p:nvSpPr>
        <p:spPr bwMode="auto">
          <a:xfrm>
            <a:off x="7086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100</a:t>
            </a:r>
          </a:p>
        </p:txBody>
      </p:sp>
      <p:sp>
        <p:nvSpPr>
          <p:cNvPr id="17419" name="Text Box 11"/>
          <p:cNvSpPr txBox="1">
            <a:spLocks noChangeArrowheads="1"/>
          </p:cNvSpPr>
          <p:nvPr/>
        </p:nvSpPr>
        <p:spPr bwMode="auto">
          <a:xfrm>
            <a:off x="533400" y="4281488"/>
            <a:ext cx="16335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pivot_index = 0</a:t>
            </a:r>
          </a:p>
        </p:txBody>
      </p:sp>
      <p:sp>
        <p:nvSpPr>
          <p:cNvPr id="17421" name="Text Box 13"/>
          <p:cNvSpPr txBox="1">
            <a:spLocks noChangeArrowheads="1"/>
          </p:cNvSpPr>
          <p:nvPr/>
        </p:nvSpPr>
        <p:spPr bwMode="auto">
          <a:xfrm>
            <a:off x="3429000" y="5562600"/>
            <a:ext cx="2895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800"/>
              <a:t>too_big_index</a:t>
            </a:r>
          </a:p>
        </p:txBody>
      </p:sp>
      <p:sp>
        <p:nvSpPr>
          <p:cNvPr id="17422" name="Text Box 14"/>
          <p:cNvSpPr txBox="1">
            <a:spLocks noChangeArrowheads="1"/>
          </p:cNvSpPr>
          <p:nvPr/>
        </p:nvSpPr>
        <p:spPr bwMode="auto">
          <a:xfrm>
            <a:off x="5867400" y="5576888"/>
            <a:ext cx="2133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800"/>
              <a:t>too_small_index</a:t>
            </a:r>
          </a:p>
        </p:txBody>
      </p:sp>
      <p:sp>
        <p:nvSpPr>
          <p:cNvPr id="17423" name="Line 15"/>
          <p:cNvSpPr>
            <a:spLocks noChangeShapeType="1"/>
          </p:cNvSpPr>
          <p:nvPr/>
        </p:nvSpPr>
        <p:spPr bwMode="auto">
          <a:xfrm flipV="1">
            <a:off x="65532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424" name="Line 16"/>
          <p:cNvSpPr>
            <a:spLocks noChangeShapeType="1"/>
          </p:cNvSpPr>
          <p:nvPr/>
        </p:nvSpPr>
        <p:spPr bwMode="auto">
          <a:xfrm flipV="1">
            <a:off x="41910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425" name="Text Box 17"/>
          <p:cNvSpPr txBox="1">
            <a:spLocks noChangeArrowheads="1"/>
          </p:cNvSpPr>
          <p:nvPr/>
        </p:nvSpPr>
        <p:spPr bwMode="auto">
          <a:xfrm>
            <a:off x="1022350" y="930275"/>
            <a:ext cx="7760458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>
              <a:buFontTx/>
              <a:buAutoNum type="arabicPeriod"/>
            </a:pPr>
            <a:r>
              <a:rPr lang="en-US" sz="2400" dirty="0"/>
              <a:t>While data[</a:t>
            </a:r>
            <a:r>
              <a:rPr lang="en-US" sz="2400" dirty="0" err="1"/>
              <a:t>too_big_index</a:t>
            </a:r>
            <a:r>
              <a:rPr lang="en-US" sz="2400" dirty="0"/>
              <a:t>] &lt;= data[pivot]</a:t>
            </a:r>
          </a:p>
          <a:p>
            <a:pPr marL="914400" lvl="1" indent="-457200"/>
            <a:r>
              <a:rPr lang="en-US" sz="2400" dirty="0"/>
              <a:t>	++</a:t>
            </a:r>
            <a:r>
              <a:rPr lang="en-US" sz="2400" dirty="0" err="1"/>
              <a:t>too_big_index</a:t>
            </a:r>
            <a:endParaRPr lang="en-US" sz="2400" dirty="0"/>
          </a:p>
          <a:p>
            <a:pPr marL="457200" indent="-457200">
              <a:buFontTx/>
              <a:buAutoNum type="arabicPeriod"/>
            </a:pPr>
            <a:r>
              <a:rPr lang="en-US" sz="2400" dirty="0"/>
              <a:t>While data[</a:t>
            </a:r>
            <a:r>
              <a:rPr lang="en-US" sz="2400" dirty="0" err="1"/>
              <a:t>too_small_index</a:t>
            </a:r>
            <a:r>
              <a:rPr lang="en-US" sz="2400" dirty="0"/>
              <a:t>] &gt; data[pivot]</a:t>
            </a:r>
          </a:p>
          <a:p>
            <a:pPr marL="914400" lvl="1" indent="-457200"/>
            <a:r>
              <a:rPr lang="en-US" sz="2400" dirty="0"/>
              <a:t>	--</a:t>
            </a:r>
            <a:r>
              <a:rPr lang="en-US" sz="2400" dirty="0" err="1"/>
              <a:t>too_small_index</a:t>
            </a:r>
            <a:endParaRPr lang="en-US" sz="2400" dirty="0"/>
          </a:p>
          <a:p>
            <a:pPr marL="457200" indent="-457200">
              <a:buFontTx/>
              <a:buAutoNum type="arabicPeriod"/>
            </a:pPr>
            <a:r>
              <a:rPr lang="en-US" sz="2400" dirty="0"/>
              <a:t>If </a:t>
            </a:r>
            <a:r>
              <a:rPr lang="en-US" sz="2400" dirty="0" err="1"/>
              <a:t>too_big_index</a:t>
            </a:r>
            <a:r>
              <a:rPr lang="en-US" sz="2400" dirty="0"/>
              <a:t> &lt; </a:t>
            </a:r>
            <a:r>
              <a:rPr lang="en-US" sz="2400" dirty="0" err="1"/>
              <a:t>too_small_index</a:t>
            </a:r>
            <a:endParaRPr lang="en-US" sz="2400" dirty="0"/>
          </a:p>
          <a:p>
            <a:pPr marL="914400" lvl="1" indent="-457200"/>
            <a:r>
              <a:rPr lang="en-US" sz="2400" dirty="0"/>
              <a:t>	swap data[</a:t>
            </a:r>
            <a:r>
              <a:rPr lang="en-US" sz="2400" dirty="0" err="1"/>
              <a:t>too_big_index</a:t>
            </a:r>
            <a:r>
              <a:rPr lang="en-US" sz="2400" dirty="0"/>
              <a:t>] and data[</a:t>
            </a:r>
            <a:r>
              <a:rPr lang="en-US" sz="2400" dirty="0" err="1"/>
              <a:t>too_small_index</a:t>
            </a:r>
            <a:r>
              <a:rPr lang="en-US" sz="2400" dirty="0"/>
              <a:t>]</a:t>
            </a:r>
          </a:p>
          <a:p>
            <a:pPr marL="457200" indent="-457200"/>
            <a:endParaRPr lang="en-US" sz="2400" dirty="0"/>
          </a:p>
        </p:txBody>
      </p:sp>
      <p:sp>
        <p:nvSpPr>
          <p:cNvPr id="17426" name="Freeform 18"/>
          <p:cNvSpPr>
            <a:spLocks/>
          </p:cNvSpPr>
          <p:nvPr/>
        </p:nvSpPr>
        <p:spPr bwMode="auto">
          <a:xfrm>
            <a:off x="4343400" y="3733800"/>
            <a:ext cx="2527300" cy="457200"/>
          </a:xfrm>
          <a:custGeom>
            <a:avLst/>
            <a:gdLst/>
            <a:ahLst/>
            <a:cxnLst>
              <a:cxn ang="0">
                <a:pos x="0" y="560"/>
              </a:cxn>
              <a:cxn ang="0">
                <a:pos x="384" y="80"/>
              </a:cxn>
              <a:cxn ang="0">
                <a:pos x="1392" y="80"/>
              </a:cxn>
              <a:cxn ang="0">
                <a:pos x="1584" y="560"/>
              </a:cxn>
            </a:cxnLst>
            <a:rect l="0" t="0" r="r" b="b"/>
            <a:pathLst>
              <a:path w="1592" h="560">
                <a:moveTo>
                  <a:pt x="0" y="560"/>
                </a:moveTo>
                <a:cubicBezTo>
                  <a:pt x="76" y="360"/>
                  <a:pt x="152" y="160"/>
                  <a:pt x="384" y="80"/>
                </a:cubicBezTo>
                <a:cubicBezTo>
                  <a:pt x="616" y="0"/>
                  <a:pt x="1192" y="0"/>
                  <a:pt x="1392" y="80"/>
                </a:cubicBezTo>
                <a:cubicBezTo>
                  <a:pt x="1592" y="160"/>
                  <a:pt x="1588" y="360"/>
                  <a:pt x="1584" y="560"/>
                </a:cubicBezTo>
              </a:path>
            </a:pathLst>
          </a:custGeom>
          <a:noFill/>
          <a:ln w="38100" cmpd="sng">
            <a:solidFill>
              <a:srgbClr val="FF3300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" name="Text Box 12"/>
          <p:cNvSpPr txBox="1">
            <a:spLocks noChangeArrowheads="1"/>
          </p:cNvSpPr>
          <p:nvPr/>
        </p:nvSpPr>
        <p:spPr bwMode="auto">
          <a:xfrm>
            <a:off x="2254250" y="4800600"/>
            <a:ext cx="536396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[0</a:t>
            </a:r>
            <a:r>
              <a:rPr lang="en-US" dirty="0" smtClean="0"/>
              <a:t>]      [</a:t>
            </a:r>
            <a:r>
              <a:rPr lang="en-US" dirty="0"/>
              <a:t>1]   </a:t>
            </a:r>
            <a:r>
              <a:rPr lang="en-US" dirty="0" smtClean="0"/>
              <a:t>      [</a:t>
            </a:r>
            <a:r>
              <a:rPr lang="en-US" dirty="0"/>
              <a:t>2]    </a:t>
            </a:r>
            <a:r>
              <a:rPr lang="en-US" dirty="0" smtClean="0"/>
              <a:t>   [</a:t>
            </a:r>
            <a:r>
              <a:rPr lang="en-US" dirty="0"/>
              <a:t>3]   </a:t>
            </a:r>
            <a:r>
              <a:rPr lang="en-US" dirty="0" smtClean="0"/>
              <a:t>   [</a:t>
            </a:r>
            <a:r>
              <a:rPr lang="en-US" dirty="0"/>
              <a:t>4]   </a:t>
            </a:r>
            <a:r>
              <a:rPr lang="en-US" dirty="0" smtClean="0"/>
              <a:t>     [</a:t>
            </a:r>
            <a:r>
              <a:rPr lang="en-US" dirty="0"/>
              <a:t>5]    </a:t>
            </a:r>
            <a:r>
              <a:rPr lang="en-US" dirty="0" smtClean="0"/>
              <a:t>  [</a:t>
            </a:r>
            <a:r>
              <a:rPr lang="en-US" dirty="0"/>
              <a:t>6]   </a:t>
            </a:r>
            <a:r>
              <a:rPr lang="en-US" dirty="0" smtClean="0"/>
              <a:t>   [</a:t>
            </a:r>
            <a:r>
              <a:rPr lang="en-US" dirty="0"/>
              <a:t>7]   </a:t>
            </a:r>
            <a:r>
              <a:rPr lang="en-US" dirty="0" smtClean="0"/>
              <a:t>   [</a:t>
            </a:r>
            <a:r>
              <a:rPr lang="en-US" dirty="0"/>
              <a:t>8]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2209800" y="41910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40</a:t>
            </a:r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2819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20</a:t>
            </a:r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3429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10</a:t>
            </a: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40386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30</a:t>
            </a:r>
          </a:p>
        </p:txBody>
      </p:sp>
      <p:sp>
        <p:nvSpPr>
          <p:cNvPr id="18438" name="Rectangle 6"/>
          <p:cNvSpPr>
            <a:spLocks noChangeArrowheads="1"/>
          </p:cNvSpPr>
          <p:nvPr/>
        </p:nvSpPr>
        <p:spPr bwMode="auto">
          <a:xfrm>
            <a:off x="46482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60</a:t>
            </a:r>
          </a:p>
        </p:txBody>
      </p:sp>
      <p:sp>
        <p:nvSpPr>
          <p:cNvPr id="18439" name="Rectangle 7"/>
          <p:cNvSpPr>
            <a:spLocks noChangeArrowheads="1"/>
          </p:cNvSpPr>
          <p:nvPr/>
        </p:nvSpPr>
        <p:spPr bwMode="auto">
          <a:xfrm>
            <a:off x="52578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50</a:t>
            </a:r>
          </a:p>
        </p:txBody>
      </p:sp>
      <p:sp>
        <p:nvSpPr>
          <p:cNvPr id="18440" name="Rectangle 8"/>
          <p:cNvSpPr>
            <a:spLocks noChangeArrowheads="1"/>
          </p:cNvSpPr>
          <p:nvPr/>
        </p:nvSpPr>
        <p:spPr bwMode="auto">
          <a:xfrm>
            <a:off x="5867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7</a:t>
            </a:r>
          </a:p>
        </p:txBody>
      </p:sp>
      <p:sp>
        <p:nvSpPr>
          <p:cNvPr id="18441" name="Rectangle 9"/>
          <p:cNvSpPr>
            <a:spLocks noChangeArrowheads="1"/>
          </p:cNvSpPr>
          <p:nvPr/>
        </p:nvSpPr>
        <p:spPr bwMode="auto">
          <a:xfrm>
            <a:off x="64770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80</a:t>
            </a:r>
          </a:p>
        </p:txBody>
      </p:sp>
      <p:sp>
        <p:nvSpPr>
          <p:cNvPr id="18442" name="Rectangle 10"/>
          <p:cNvSpPr>
            <a:spLocks noChangeArrowheads="1"/>
          </p:cNvSpPr>
          <p:nvPr/>
        </p:nvSpPr>
        <p:spPr bwMode="auto">
          <a:xfrm>
            <a:off x="7086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100</a:t>
            </a:r>
          </a:p>
        </p:txBody>
      </p:sp>
      <p:sp>
        <p:nvSpPr>
          <p:cNvPr id="18443" name="Text Box 11"/>
          <p:cNvSpPr txBox="1">
            <a:spLocks noChangeArrowheads="1"/>
          </p:cNvSpPr>
          <p:nvPr/>
        </p:nvSpPr>
        <p:spPr bwMode="auto">
          <a:xfrm>
            <a:off x="533400" y="4281488"/>
            <a:ext cx="16335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pivot_index = 0</a:t>
            </a:r>
          </a:p>
        </p:txBody>
      </p:sp>
      <p:sp>
        <p:nvSpPr>
          <p:cNvPr id="18445" name="Text Box 13"/>
          <p:cNvSpPr txBox="1">
            <a:spLocks noChangeArrowheads="1"/>
          </p:cNvSpPr>
          <p:nvPr/>
        </p:nvSpPr>
        <p:spPr bwMode="auto">
          <a:xfrm>
            <a:off x="3429000" y="5562600"/>
            <a:ext cx="2895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800"/>
              <a:t>too_big_index</a:t>
            </a:r>
          </a:p>
        </p:txBody>
      </p:sp>
      <p:sp>
        <p:nvSpPr>
          <p:cNvPr id="18446" name="Text Box 14"/>
          <p:cNvSpPr txBox="1">
            <a:spLocks noChangeArrowheads="1"/>
          </p:cNvSpPr>
          <p:nvPr/>
        </p:nvSpPr>
        <p:spPr bwMode="auto">
          <a:xfrm>
            <a:off x="5867400" y="5576888"/>
            <a:ext cx="2133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800"/>
              <a:t>too_small_index</a:t>
            </a:r>
          </a:p>
        </p:txBody>
      </p:sp>
      <p:sp>
        <p:nvSpPr>
          <p:cNvPr id="18447" name="Line 15"/>
          <p:cNvSpPr>
            <a:spLocks noChangeShapeType="1"/>
          </p:cNvSpPr>
          <p:nvPr/>
        </p:nvSpPr>
        <p:spPr bwMode="auto">
          <a:xfrm flipV="1">
            <a:off x="65532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448" name="Line 16"/>
          <p:cNvSpPr>
            <a:spLocks noChangeShapeType="1"/>
          </p:cNvSpPr>
          <p:nvPr/>
        </p:nvSpPr>
        <p:spPr bwMode="auto">
          <a:xfrm flipV="1">
            <a:off x="41910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449" name="Text Box 17"/>
          <p:cNvSpPr txBox="1">
            <a:spLocks noChangeArrowheads="1"/>
          </p:cNvSpPr>
          <p:nvPr/>
        </p:nvSpPr>
        <p:spPr bwMode="auto">
          <a:xfrm>
            <a:off x="1022350" y="930275"/>
            <a:ext cx="7760458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>
              <a:buFontTx/>
              <a:buAutoNum type="arabicPeriod"/>
            </a:pPr>
            <a:r>
              <a:rPr lang="en-US" sz="2400" dirty="0"/>
              <a:t>While data[</a:t>
            </a:r>
            <a:r>
              <a:rPr lang="en-US" sz="2400" dirty="0" err="1"/>
              <a:t>too_big_index</a:t>
            </a:r>
            <a:r>
              <a:rPr lang="en-US" sz="2400" dirty="0"/>
              <a:t>] &lt;= data[pivot]</a:t>
            </a:r>
          </a:p>
          <a:p>
            <a:pPr marL="914400" lvl="1" indent="-457200"/>
            <a:r>
              <a:rPr lang="en-US" sz="2400" dirty="0"/>
              <a:t>	++</a:t>
            </a:r>
            <a:r>
              <a:rPr lang="en-US" sz="2400" dirty="0" err="1"/>
              <a:t>too_big_index</a:t>
            </a:r>
            <a:endParaRPr lang="en-US" sz="2400" dirty="0"/>
          </a:p>
          <a:p>
            <a:pPr marL="457200" indent="-457200">
              <a:buFontTx/>
              <a:buAutoNum type="arabicPeriod"/>
            </a:pPr>
            <a:r>
              <a:rPr lang="en-US" sz="2400" dirty="0"/>
              <a:t>While data[</a:t>
            </a:r>
            <a:r>
              <a:rPr lang="en-US" sz="2400" dirty="0" err="1"/>
              <a:t>too_small_index</a:t>
            </a:r>
            <a:r>
              <a:rPr lang="en-US" sz="2400" dirty="0"/>
              <a:t>] &gt; data[pivot]</a:t>
            </a:r>
          </a:p>
          <a:p>
            <a:pPr marL="914400" lvl="1" indent="-457200"/>
            <a:r>
              <a:rPr lang="en-US" sz="2400" dirty="0"/>
              <a:t>	--</a:t>
            </a:r>
            <a:r>
              <a:rPr lang="en-US" sz="2400" dirty="0" err="1"/>
              <a:t>too_small_index</a:t>
            </a:r>
            <a:endParaRPr lang="en-US" sz="2400" dirty="0"/>
          </a:p>
          <a:p>
            <a:pPr marL="457200" indent="-457200">
              <a:buFontTx/>
              <a:buAutoNum type="arabicPeriod"/>
            </a:pPr>
            <a:r>
              <a:rPr lang="en-US" sz="2400" dirty="0"/>
              <a:t>If </a:t>
            </a:r>
            <a:r>
              <a:rPr lang="en-US" sz="2400" dirty="0" err="1"/>
              <a:t>too_big_index</a:t>
            </a:r>
            <a:r>
              <a:rPr lang="en-US" sz="2400" dirty="0"/>
              <a:t> &lt; </a:t>
            </a:r>
            <a:r>
              <a:rPr lang="en-US" sz="2400" dirty="0" err="1"/>
              <a:t>too_small_index</a:t>
            </a:r>
            <a:endParaRPr lang="en-US" sz="2400" dirty="0"/>
          </a:p>
          <a:p>
            <a:pPr marL="914400" lvl="1" indent="-457200"/>
            <a:r>
              <a:rPr lang="en-US" sz="2400" dirty="0"/>
              <a:t>	swap data[</a:t>
            </a:r>
            <a:r>
              <a:rPr lang="en-US" sz="2400" dirty="0" err="1"/>
              <a:t>too_big_index</a:t>
            </a:r>
            <a:r>
              <a:rPr lang="en-US" sz="2400" dirty="0"/>
              <a:t>] and data[</a:t>
            </a:r>
            <a:r>
              <a:rPr lang="en-US" sz="2400" dirty="0" err="1"/>
              <a:t>too_small_index</a:t>
            </a:r>
            <a:r>
              <a:rPr lang="en-US" sz="2400" dirty="0"/>
              <a:t>]</a:t>
            </a:r>
          </a:p>
          <a:p>
            <a:pPr marL="457200" indent="-457200">
              <a:buFontTx/>
              <a:buAutoNum type="arabicPeriod"/>
            </a:pPr>
            <a:r>
              <a:rPr lang="en-US" sz="2400" dirty="0"/>
              <a:t>While </a:t>
            </a:r>
            <a:r>
              <a:rPr lang="en-US" sz="2400" dirty="0" err="1"/>
              <a:t>too_small_index</a:t>
            </a:r>
            <a:r>
              <a:rPr lang="en-US" sz="2400" dirty="0"/>
              <a:t> &gt; </a:t>
            </a:r>
            <a:r>
              <a:rPr lang="en-US" sz="2400" dirty="0" err="1"/>
              <a:t>too_big_index</a:t>
            </a:r>
            <a:r>
              <a:rPr lang="en-US" sz="2400" dirty="0"/>
              <a:t>, go to 1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18" name="Text Box 12"/>
          <p:cNvSpPr txBox="1">
            <a:spLocks noChangeArrowheads="1"/>
          </p:cNvSpPr>
          <p:nvPr/>
        </p:nvSpPr>
        <p:spPr bwMode="auto">
          <a:xfrm>
            <a:off x="2254250" y="4800600"/>
            <a:ext cx="536396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[0</a:t>
            </a:r>
            <a:r>
              <a:rPr lang="en-US" dirty="0" smtClean="0"/>
              <a:t>]      [</a:t>
            </a:r>
            <a:r>
              <a:rPr lang="en-US" dirty="0"/>
              <a:t>1]   </a:t>
            </a:r>
            <a:r>
              <a:rPr lang="en-US" dirty="0" smtClean="0"/>
              <a:t>      [</a:t>
            </a:r>
            <a:r>
              <a:rPr lang="en-US" dirty="0"/>
              <a:t>2]    </a:t>
            </a:r>
            <a:r>
              <a:rPr lang="en-US" dirty="0" smtClean="0"/>
              <a:t>   [</a:t>
            </a:r>
            <a:r>
              <a:rPr lang="en-US" dirty="0"/>
              <a:t>3]   </a:t>
            </a:r>
            <a:r>
              <a:rPr lang="en-US" dirty="0" smtClean="0"/>
              <a:t>   [</a:t>
            </a:r>
            <a:r>
              <a:rPr lang="en-US" dirty="0"/>
              <a:t>4]   </a:t>
            </a:r>
            <a:r>
              <a:rPr lang="en-US" dirty="0" smtClean="0"/>
              <a:t>     [</a:t>
            </a:r>
            <a:r>
              <a:rPr lang="en-US" dirty="0"/>
              <a:t>5]    </a:t>
            </a:r>
            <a:r>
              <a:rPr lang="en-US" dirty="0" smtClean="0"/>
              <a:t>  [</a:t>
            </a:r>
            <a:r>
              <a:rPr lang="en-US" dirty="0"/>
              <a:t>6]   </a:t>
            </a:r>
            <a:r>
              <a:rPr lang="en-US" dirty="0" smtClean="0"/>
              <a:t>   [</a:t>
            </a:r>
            <a:r>
              <a:rPr lang="en-US" dirty="0"/>
              <a:t>7]   </a:t>
            </a:r>
            <a:r>
              <a:rPr lang="en-US" dirty="0" smtClean="0"/>
              <a:t>   [</a:t>
            </a:r>
            <a:r>
              <a:rPr lang="en-US" dirty="0"/>
              <a:t>8]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2209800" y="41910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40</a:t>
            </a:r>
          </a:p>
        </p:txBody>
      </p:sp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2819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20</a:t>
            </a:r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3429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10</a:t>
            </a:r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40386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30</a:t>
            </a:r>
          </a:p>
        </p:txBody>
      </p:sp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46482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60</a:t>
            </a:r>
          </a:p>
        </p:txBody>
      </p:sp>
      <p:sp>
        <p:nvSpPr>
          <p:cNvPr id="19463" name="Rectangle 7"/>
          <p:cNvSpPr>
            <a:spLocks noChangeArrowheads="1"/>
          </p:cNvSpPr>
          <p:nvPr/>
        </p:nvSpPr>
        <p:spPr bwMode="auto">
          <a:xfrm>
            <a:off x="52578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50</a:t>
            </a:r>
          </a:p>
        </p:txBody>
      </p:sp>
      <p:sp>
        <p:nvSpPr>
          <p:cNvPr id="19464" name="Rectangle 8"/>
          <p:cNvSpPr>
            <a:spLocks noChangeArrowheads="1"/>
          </p:cNvSpPr>
          <p:nvPr/>
        </p:nvSpPr>
        <p:spPr bwMode="auto">
          <a:xfrm>
            <a:off x="5867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7</a:t>
            </a:r>
          </a:p>
        </p:txBody>
      </p:sp>
      <p:sp>
        <p:nvSpPr>
          <p:cNvPr id="19465" name="Rectangle 9"/>
          <p:cNvSpPr>
            <a:spLocks noChangeArrowheads="1"/>
          </p:cNvSpPr>
          <p:nvPr/>
        </p:nvSpPr>
        <p:spPr bwMode="auto">
          <a:xfrm>
            <a:off x="64770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80</a:t>
            </a:r>
          </a:p>
        </p:txBody>
      </p:sp>
      <p:sp>
        <p:nvSpPr>
          <p:cNvPr id="19466" name="Rectangle 10"/>
          <p:cNvSpPr>
            <a:spLocks noChangeArrowheads="1"/>
          </p:cNvSpPr>
          <p:nvPr/>
        </p:nvSpPr>
        <p:spPr bwMode="auto">
          <a:xfrm>
            <a:off x="7086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100</a:t>
            </a:r>
          </a:p>
        </p:txBody>
      </p:sp>
      <p:sp>
        <p:nvSpPr>
          <p:cNvPr id="19467" name="Text Box 11"/>
          <p:cNvSpPr txBox="1">
            <a:spLocks noChangeArrowheads="1"/>
          </p:cNvSpPr>
          <p:nvPr/>
        </p:nvSpPr>
        <p:spPr bwMode="auto">
          <a:xfrm>
            <a:off x="533400" y="4281488"/>
            <a:ext cx="16335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pivot_index = 0</a:t>
            </a:r>
          </a:p>
        </p:txBody>
      </p:sp>
      <p:sp>
        <p:nvSpPr>
          <p:cNvPr id="19469" name="Text Box 13"/>
          <p:cNvSpPr txBox="1">
            <a:spLocks noChangeArrowheads="1"/>
          </p:cNvSpPr>
          <p:nvPr/>
        </p:nvSpPr>
        <p:spPr bwMode="auto">
          <a:xfrm>
            <a:off x="3429000" y="5562600"/>
            <a:ext cx="2895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800"/>
              <a:t>too_big_index</a:t>
            </a:r>
          </a:p>
        </p:txBody>
      </p:sp>
      <p:sp>
        <p:nvSpPr>
          <p:cNvPr id="19470" name="Text Box 14"/>
          <p:cNvSpPr txBox="1">
            <a:spLocks noChangeArrowheads="1"/>
          </p:cNvSpPr>
          <p:nvPr/>
        </p:nvSpPr>
        <p:spPr bwMode="auto">
          <a:xfrm>
            <a:off x="5867400" y="5576888"/>
            <a:ext cx="2133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800"/>
              <a:t>too_small_index</a:t>
            </a:r>
          </a:p>
        </p:txBody>
      </p:sp>
      <p:sp>
        <p:nvSpPr>
          <p:cNvPr id="19471" name="Line 15"/>
          <p:cNvSpPr>
            <a:spLocks noChangeShapeType="1"/>
          </p:cNvSpPr>
          <p:nvPr/>
        </p:nvSpPr>
        <p:spPr bwMode="auto">
          <a:xfrm flipV="1">
            <a:off x="65532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472" name="Line 16"/>
          <p:cNvSpPr>
            <a:spLocks noChangeShapeType="1"/>
          </p:cNvSpPr>
          <p:nvPr/>
        </p:nvSpPr>
        <p:spPr bwMode="auto">
          <a:xfrm flipV="1">
            <a:off x="41910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473" name="Text Box 17"/>
          <p:cNvSpPr txBox="1">
            <a:spLocks noChangeArrowheads="1"/>
          </p:cNvSpPr>
          <p:nvPr/>
        </p:nvSpPr>
        <p:spPr bwMode="auto">
          <a:xfrm>
            <a:off x="1022350" y="930275"/>
            <a:ext cx="7760458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>
              <a:buFontTx/>
              <a:buAutoNum type="arabicPeriod"/>
            </a:pPr>
            <a:r>
              <a:rPr lang="en-US" sz="2400" dirty="0"/>
              <a:t>While data[</a:t>
            </a:r>
            <a:r>
              <a:rPr lang="en-US" sz="2400" dirty="0" err="1"/>
              <a:t>too_big_index</a:t>
            </a:r>
            <a:r>
              <a:rPr lang="en-US" sz="2400" dirty="0"/>
              <a:t>] &lt;= data[pivot]</a:t>
            </a:r>
          </a:p>
          <a:p>
            <a:pPr marL="914400" lvl="1" indent="-457200"/>
            <a:r>
              <a:rPr lang="en-US" sz="2400" dirty="0"/>
              <a:t>	++</a:t>
            </a:r>
            <a:r>
              <a:rPr lang="en-US" sz="2400" dirty="0" err="1"/>
              <a:t>too_big_index</a:t>
            </a:r>
            <a:endParaRPr lang="en-US" sz="2400" dirty="0"/>
          </a:p>
          <a:p>
            <a:pPr marL="457200" indent="-457200">
              <a:buFontTx/>
              <a:buAutoNum type="arabicPeriod"/>
            </a:pPr>
            <a:r>
              <a:rPr lang="en-US" sz="2400" dirty="0"/>
              <a:t>While data[</a:t>
            </a:r>
            <a:r>
              <a:rPr lang="en-US" sz="2400" dirty="0" err="1"/>
              <a:t>too_small_index</a:t>
            </a:r>
            <a:r>
              <a:rPr lang="en-US" sz="2400" dirty="0"/>
              <a:t>] &gt; data[pivot]</a:t>
            </a:r>
          </a:p>
          <a:p>
            <a:pPr marL="914400" lvl="1" indent="-457200"/>
            <a:r>
              <a:rPr lang="en-US" sz="2400" dirty="0"/>
              <a:t>	--</a:t>
            </a:r>
            <a:r>
              <a:rPr lang="en-US" sz="2400" dirty="0" err="1"/>
              <a:t>too_small_index</a:t>
            </a:r>
            <a:endParaRPr lang="en-US" sz="2400" dirty="0"/>
          </a:p>
          <a:p>
            <a:pPr marL="457200" indent="-457200">
              <a:buFontTx/>
              <a:buAutoNum type="arabicPeriod"/>
            </a:pPr>
            <a:r>
              <a:rPr lang="en-US" sz="2400" dirty="0"/>
              <a:t>If </a:t>
            </a:r>
            <a:r>
              <a:rPr lang="en-US" sz="2400" dirty="0" err="1"/>
              <a:t>too_big_index</a:t>
            </a:r>
            <a:r>
              <a:rPr lang="en-US" sz="2400" dirty="0"/>
              <a:t> &lt; </a:t>
            </a:r>
            <a:r>
              <a:rPr lang="en-US" sz="2400" dirty="0" err="1"/>
              <a:t>too_small_index</a:t>
            </a:r>
            <a:endParaRPr lang="en-US" sz="2400" dirty="0"/>
          </a:p>
          <a:p>
            <a:pPr marL="914400" lvl="1" indent="-457200"/>
            <a:r>
              <a:rPr lang="en-US" sz="2400" dirty="0"/>
              <a:t>	swap data[</a:t>
            </a:r>
            <a:r>
              <a:rPr lang="en-US" sz="2400" dirty="0" err="1"/>
              <a:t>too_big_index</a:t>
            </a:r>
            <a:r>
              <a:rPr lang="en-US" sz="2400" dirty="0"/>
              <a:t>] and data[</a:t>
            </a:r>
            <a:r>
              <a:rPr lang="en-US" sz="2400" dirty="0" err="1"/>
              <a:t>too_small_index</a:t>
            </a:r>
            <a:r>
              <a:rPr lang="en-US" sz="2400" dirty="0"/>
              <a:t>]</a:t>
            </a:r>
          </a:p>
          <a:p>
            <a:pPr marL="457200" indent="-457200">
              <a:buFontTx/>
              <a:buAutoNum type="arabicPeriod"/>
            </a:pPr>
            <a:r>
              <a:rPr lang="en-US" sz="2400" dirty="0"/>
              <a:t>While </a:t>
            </a:r>
            <a:r>
              <a:rPr lang="en-US" sz="2400" dirty="0" err="1"/>
              <a:t>too_small_index</a:t>
            </a:r>
            <a:r>
              <a:rPr lang="en-US" sz="2400" dirty="0"/>
              <a:t> &gt; </a:t>
            </a:r>
            <a:r>
              <a:rPr lang="en-US" sz="2400" dirty="0" err="1"/>
              <a:t>too_big_index</a:t>
            </a:r>
            <a:r>
              <a:rPr lang="en-US" sz="2400" dirty="0"/>
              <a:t>, go to 1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19474" name="Line 18"/>
          <p:cNvSpPr>
            <a:spLocks noChangeShapeType="1"/>
          </p:cNvSpPr>
          <p:nvPr/>
        </p:nvSpPr>
        <p:spPr bwMode="auto">
          <a:xfrm>
            <a:off x="609600" y="1143000"/>
            <a:ext cx="4572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" name="Text Box 12"/>
          <p:cNvSpPr txBox="1">
            <a:spLocks noChangeArrowheads="1"/>
          </p:cNvSpPr>
          <p:nvPr/>
        </p:nvSpPr>
        <p:spPr bwMode="auto">
          <a:xfrm>
            <a:off x="2254250" y="4800600"/>
            <a:ext cx="536396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[0</a:t>
            </a:r>
            <a:r>
              <a:rPr lang="en-US" dirty="0" smtClean="0"/>
              <a:t>]      [</a:t>
            </a:r>
            <a:r>
              <a:rPr lang="en-US" dirty="0"/>
              <a:t>1]   </a:t>
            </a:r>
            <a:r>
              <a:rPr lang="en-US" dirty="0" smtClean="0"/>
              <a:t>      [</a:t>
            </a:r>
            <a:r>
              <a:rPr lang="en-US" dirty="0"/>
              <a:t>2]    </a:t>
            </a:r>
            <a:r>
              <a:rPr lang="en-US" dirty="0" smtClean="0"/>
              <a:t>   [</a:t>
            </a:r>
            <a:r>
              <a:rPr lang="en-US" dirty="0"/>
              <a:t>3]   </a:t>
            </a:r>
            <a:r>
              <a:rPr lang="en-US" dirty="0" smtClean="0"/>
              <a:t>   [</a:t>
            </a:r>
            <a:r>
              <a:rPr lang="en-US" dirty="0"/>
              <a:t>4]   </a:t>
            </a:r>
            <a:r>
              <a:rPr lang="en-US" dirty="0" smtClean="0"/>
              <a:t>     [</a:t>
            </a:r>
            <a:r>
              <a:rPr lang="en-US" dirty="0"/>
              <a:t>5]    </a:t>
            </a:r>
            <a:r>
              <a:rPr lang="en-US" dirty="0" smtClean="0"/>
              <a:t>  [</a:t>
            </a:r>
            <a:r>
              <a:rPr lang="en-US" dirty="0"/>
              <a:t>6]   </a:t>
            </a:r>
            <a:r>
              <a:rPr lang="en-US" dirty="0" smtClean="0"/>
              <a:t>   [</a:t>
            </a:r>
            <a:r>
              <a:rPr lang="en-US" dirty="0"/>
              <a:t>7]   </a:t>
            </a:r>
            <a:r>
              <a:rPr lang="en-US" dirty="0" smtClean="0"/>
              <a:t>   [</a:t>
            </a:r>
            <a:r>
              <a:rPr lang="en-US" dirty="0"/>
              <a:t>8]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2209800" y="41910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40</a:t>
            </a:r>
          </a:p>
        </p:txBody>
      </p:sp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2819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20</a:t>
            </a:r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3429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10</a:t>
            </a:r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4038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30</a:t>
            </a:r>
          </a:p>
        </p:txBody>
      </p:sp>
      <p:sp>
        <p:nvSpPr>
          <p:cNvPr id="20486" name="Rectangle 6"/>
          <p:cNvSpPr>
            <a:spLocks noChangeArrowheads="1"/>
          </p:cNvSpPr>
          <p:nvPr/>
        </p:nvSpPr>
        <p:spPr bwMode="auto">
          <a:xfrm>
            <a:off x="46482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60</a:t>
            </a:r>
          </a:p>
        </p:txBody>
      </p:sp>
      <p:sp>
        <p:nvSpPr>
          <p:cNvPr id="20487" name="Rectangle 7"/>
          <p:cNvSpPr>
            <a:spLocks noChangeArrowheads="1"/>
          </p:cNvSpPr>
          <p:nvPr/>
        </p:nvSpPr>
        <p:spPr bwMode="auto">
          <a:xfrm>
            <a:off x="52578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50</a:t>
            </a:r>
          </a:p>
        </p:txBody>
      </p:sp>
      <p:sp>
        <p:nvSpPr>
          <p:cNvPr id="20488" name="Rectangle 8"/>
          <p:cNvSpPr>
            <a:spLocks noChangeArrowheads="1"/>
          </p:cNvSpPr>
          <p:nvPr/>
        </p:nvSpPr>
        <p:spPr bwMode="auto">
          <a:xfrm>
            <a:off x="5867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7</a:t>
            </a:r>
          </a:p>
        </p:txBody>
      </p:sp>
      <p:sp>
        <p:nvSpPr>
          <p:cNvPr id="20489" name="Rectangle 9"/>
          <p:cNvSpPr>
            <a:spLocks noChangeArrowheads="1"/>
          </p:cNvSpPr>
          <p:nvPr/>
        </p:nvSpPr>
        <p:spPr bwMode="auto">
          <a:xfrm>
            <a:off x="64770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80</a:t>
            </a:r>
          </a:p>
        </p:txBody>
      </p:sp>
      <p:sp>
        <p:nvSpPr>
          <p:cNvPr id="20490" name="Rectangle 10"/>
          <p:cNvSpPr>
            <a:spLocks noChangeArrowheads="1"/>
          </p:cNvSpPr>
          <p:nvPr/>
        </p:nvSpPr>
        <p:spPr bwMode="auto">
          <a:xfrm>
            <a:off x="7086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100</a:t>
            </a:r>
          </a:p>
        </p:txBody>
      </p:sp>
      <p:sp>
        <p:nvSpPr>
          <p:cNvPr id="20491" name="Text Box 11"/>
          <p:cNvSpPr txBox="1">
            <a:spLocks noChangeArrowheads="1"/>
          </p:cNvSpPr>
          <p:nvPr/>
        </p:nvSpPr>
        <p:spPr bwMode="auto">
          <a:xfrm>
            <a:off x="533400" y="4281488"/>
            <a:ext cx="16335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pivot_index = 0</a:t>
            </a:r>
          </a:p>
        </p:txBody>
      </p:sp>
      <p:sp>
        <p:nvSpPr>
          <p:cNvPr id="20493" name="Text Box 13"/>
          <p:cNvSpPr txBox="1">
            <a:spLocks noChangeArrowheads="1"/>
          </p:cNvSpPr>
          <p:nvPr/>
        </p:nvSpPr>
        <p:spPr bwMode="auto">
          <a:xfrm>
            <a:off x="3962400" y="5562600"/>
            <a:ext cx="2895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800"/>
              <a:t>too_big_index</a:t>
            </a:r>
          </a:p>
        </p:txBody>
      </p:sp>
      <p:sp>
        <p:nvSpPr>
          <p:cNvPr id="20494" name="Text Box 14"/>
          <p:cNvSpPr txBox="1">
            <a:spLocks noChangeArrowheads="1"/>
          </p:cNvSpPr>
          <p:nvPr/>
        </p:nvSpPr>
        <p:spPr bwMode="auto">
          <a:xfrm>
            <a:off x="5867400" y="5576888"/>
            <a:ext cx="2133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800"/>
              <a:t>too_small_index</a:t>
            </a:r>
          </a:p>
        </p:txBody>
      </p:sp>
      <p:sp>
        <p:nvSpPr>
          <p:cNvPr id="20495" name="Line 15"/>
          <p:cNvSpPr>
            <a:spLocks noChangeShapeType="1"/>
          </p:cNvSpPr>
          <p:nvPr/>
        </p:nvSpPr>
        <p:spPr bwMode="auto">
          <a:xfrm flipV="1">
            <a:off x="65532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496" name="Line 16"/>
          <p:cNvSpPr>
            <a:spLocks noChangeShapeType="1"/>
          </p:cNvSpPr>
          <p:nvPr/>
        </p:nvSpPr>
        <p:spPr bwMode="auto">
          <a:xfrm flipV="1">
            <a:off x="47244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497" name="Text Box 17"/>
          <p:cNvSpPr txBox="1">
            <a:spLocks noChangeArrowheads="1"/>
          </p:cNvSpPr>
          <p:nvPr/>
        </p:nvSpPr>
        <p:spPr bwMode="auto">
          <a:xfrm>
            <a:off x="1022350" y="930275"/>
            <a:ext cx="7760458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>
              <a:buFontTx/>
              <a:buAutoNum type="arabicPeriod"/>
            </a:pPr>
            <a:r>
              <a:rPr lang="en-US" sz="2400" dirty="0"/>
              <a:t>While data[</a:t>
            </a:r>
            <a:r>
              <a:rPr lang="en-US" sz="2400" dirty="0" err="1"/>
              <a:t>too_big_index</a:t>
            </a:r>
            <a:r>
              <a:rPr lang="en-US" sz="2400" dirty="0"/>
              <a:t>] &lt;= data[pivot]</a:t>
            </a:r>
          </a:p>
          <a:p>
            <a:pPr marL="914400" lvl="1" indent="-457200"/>
            <a:r>
              <a:rPr lang="en-US" sz="2400" dirty="0"/>
              <a:t>	++</a:t>
            </a:r>
            <a:r>
              <a:rPr lang="en-US" sz="2400" dirty="0" err="1"/>
              <a:t>too_big_index</a:t>
            </a:r>
            <a:endParaRPr lang="en-US" sz="2400" dirty="0"/>
          </a:p>
          <a:p>
            <a:pPr marL="457200" indent="-457200">
              <a:buFontTx/>
              <a:buAutoNum type="arabicPeriod"/>
            </a:pPr>
            <a:r>
              <a:rPr lang="en-US" sz="2400" dirty="0"/>
              <a:t>While data[</a:t>
            </a:r>
            <a:r>
              <a:rPr lang="en-US" sz="2400" dirty="0" err="1"/>
              <a:t>too_small_index</a:t>
            </a:r>
            <a:r>
              <a:rPr lang="en-US" sz="2400" dirty="0"/>
              <a:t>] &gt; data[pivot]</a:t>
            </a:r>
          </a:p>
          <a:p>
            <a:pPr marL="914400" lvl="1" indent="-457200"/>
            <a:r>
              <a:rPr lang="en-US" sz="2400" dirty="0"/>
              <a:t>	--</a:t>
            </a:r>
            <a:r>
              <a:rPr lang="en-US" sz="2400" dirty="0" err="1"/>
              <a:t>too_small_index</a:t>
            </a:r>
            <a:endParaRPr lang="en-US" sz="2400" dirty="0"/>
          </a:p>
          <a:p>
            <a:pPr marL="457200" indent="-457200">
              <a:buFontTx/>
              <a:buAutoNum type="arabicPeriod"/>
            </a:pPr>
            <a:r>
              <a:rPr lang="en-US" sz="2400" dirty="0"/>
              <a:t>If </a:t>
            </a:r>
            <a:r>
              <a:rPr lang="en-US" sz="2400" dirty="0" err="1"/>
              <a:t>too_big_index</a:t>
            </a:r>
            <a:r>
              <a:rPr lang="en-US" sz="2400" dirty="0"/>
              <a:t> &lt; </a:t>
            </a:r>
            <a:r>
              <a:rPr lang="en-US" sz="2400" dirty="0" err="1"/>
              <a:t>too_small_index</a:t>
            </a:r>
            <a:endParaRPr lang="en-US" sz="2400" dirty="0"/>
          </a:p>
          <a:p>
            <a:pPr marL="914400" lvl="1" indent="-457200"/>
            <a:r>
              <a:rPr lang="en-US" sz="2400" dirty="0"/>
              <a:t>	swap data[</a:t>
            </a:r>
            <a:r>
              <a:rPr lang="en-US" sz="2400" dirty="0" err="1"/>
              <a:t>too_big_index</a:t>
            </a:r>
            <a:r>
              <a:rPr lang="en-US" sz="2400" dirty="0"/>
              <a:t>] and data[</a:t>
            </a:r>
            <a:r>
              <a:rPr lang="en-US" sz="2400" dirty="0" err="1"/>
              <a:t>too_small_index</a:t>
            </a:r>
            <a:r>
              <a:rPr lang="en-US" sz="2400" dirty="0"/>
              <a:t>]</a:t>
            </a:r>
          </a:p>
          <a:p>
            <a:pPr marL="457200" indent="-457200">
              <a:buFontTx/>
              <a:buAutoNum type="arabicPeriod"/>
            </a:pPr>
            <a:r>
              <a:rPr lang="en-US" sz="2400" dirty="0"/>
              <a:t>While </a:t>
            </a:r>
            <a:r>
              <a:rPr lang="en-US" sz="2400" dirty="0" err="1"/>
              <a:t>too_small_index</a:t>
            </a:r>
            <a:r>
              <a:rPr lang="en-US" sz="2400" dirty="0"/>
              <a:t> &gt; </a:t>
            </a:r>
            <a:r>
              <a:rPr lang="en-US" sz="2400" dirty="0" err="1"/>
              <a:t>too_big_index</a:t>
            </a:r>
            <a:r>
              <a:rPr lang="en-US" sz="2400" dirty="0"/>
              <a:t>, go to 1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20498" name="Line 18"/>
          <p:cNvSpPr>
            <a:spLocks noChangeShapeType="1"/>
          </p:cNvSpPr>
          <p:nvPr/>
        </p:nvSpPr>
        <p:spPr bwMode="auto">
          <a:xfrm>
            <a:off x="609600" y="1143000"/>
            <a:ext cx="4572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" name="Text Box 12"/>
          <p:cNvSpPr txBox="1">
            <a:spLocks noChangeArrowheads="1"/>
          </p:cNvSpPr>
          <p:nvPr/>
        </p:nvSpPr>
        <p:spPr bwMode="auto">
          <a:xfrm>
            <a:off x="2254250" y="4800600"/>
            <a:ext cx="536396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[0</a:t>
            </a:r>
            <a:r>
              <a:rPr lang="en-US" dirty="0" smtClean="0"/>
              <a:t>]      [</a:t>
            </a:r>
            <a:r>
              <a:rPr lang="en-US" dirty="0"/>
              <a:t>1]   </a:t>
            </a:r>
            <a:r>
              <a:rPr lang="en-US" dirty="0" smtClean="0"/>
              <a:t>      [</a:t>
            </a:r>
            <a:r>
              <a:rPr lang="en-US" dirty="0"/>
              <a:t>2]    </a:t>
            </a:r>
            <a:r>
              <a:rPr lang="en-US" dirty="0" smtClean="0"/>
              <a:t>   [</a:t>
            </a:r>
            <a:r>
              <a:rPr lang="en-US" dirty="0"/>
              <a:t>3]   </a:t>
            </a:r>
            <a:r>
              <a:rPr lang="en-US" dirty="0" smtClean="0"/>
              <a:t>   [</a:t>
            </a:r>
            <a:r>
              <a:rPr lang="en-US" dirty="0"/>
              <a:t>4]   </a:t>
            </a:r>
            <a:r>
              <a:rPr lang="en-US" dirty="0" smtClean="0"/>
              <a:t>     [</a:t>
            </a:r>
            <a:r>
              <a:rPr lang="en-US" dirty="0"/>
              <a:t>5]    </a:t>
            </a:r>
            <a:r>
              <a:rPr lang="en-US" dirty="0" smtClean="0"/>
              <a:t>  [</a:t>
            </a:r>
            <a:r>
              <a:rPr lang="en-US" dirty="0"/>
              <a:t>6]   </a:t>
            </a:r>
            <a:r>
              <a:rPr lang="en-US" dirty="0" smtClean="0"/>
              <a:t>   [</a:t>
            </a:r>
            <a:r>
              <a:rPr lang="en-US" dirty="0"/>
              <a:t>7]   </a:t>
            </a:r>
            <a:r>
              <a:rPr lang="en-US" dirty="0" smtClean="0"/>
              <a:t>   [</a:t>
            </a:r>
            <a:r>
              <a:rPr lang="en-US" dirty="0"/>
              <a:t>8]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SimSun" pitchFamily="2" charset="-122"/>
              </a:rPr>
              <a:t>Introduction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solidFill>
                  <a:schemeClr val="hlink"/>
                </a:solidFill>
                <a:ea typeface="SimSun" pitchFamily="2" charset="-122"/>
              </a:rPr>
              <a:t>Fastest</a:t>
            </a:r>
            <a:r>
              <a:rPr lang="en-US" altLang="zh-CN" dirty="0" smtClean="0">
                <a:ea typeface="SimSun" pitchFamily="2" charset="-122"/>
              </a:rPr>
              <a:t> known sorting algorithm in practice</a:t>
            </a:r>
          </a:p>
          <a:p>
            <a:pPr lvl="1"/>
            <a:r>
              <a:rPr lang="en-US" altLang="zh-CN" dirty="0" smtClean="0">
                <a:ea typeface="SimSun" pitchFamily="2" charset="-122"/>
              </a:rPr>
              <a:t>Average case: O(N log N)</a:t>
            </a:r>
          </a:p>
          <a:p>
            <a:pPr lvl="1"/>
            <a:r>
              <a:rPr lang="en-US" altLang="zh-CN" dirty="0" smtClean="0">
                <a:ea typeface="SimSun" pitchFamily="2" charset="-122"/>
              </a:rPr>
              <a:t> Worst case: O(N</a:t>
            </a:r>
            <a:r>
              <a:rPr lang="en-US" altLang="zh-CN" baseline="30000" dirty="0" smtClean="0">
                <a:ea typeface="SimSun" pitchFamily="2" charset="-122"/>
              </a:rPr>
              <a:t>2</a:t>
            </a:r>
            <a:r>
              <a:rPr lang="en-US" altLang="zh-CN" dirty="0" smtClean="0">
                <a:ea typeface="SimSun" pitchFamily="2" charset="-122"/>
              </a:rPr>
              <a:t>)</a:t>
            </a:r>
          </a:p>
          <a:p>
            <a:pPr lvl="2"/>
            <a:r>
              <a:rPr lang="en-US" altLang="zh-CN" dirty="0" smtClean="0">
                <a:ea typeface="SimSun" pitchFamily="2" charset="-122"/>
              </a:rPr>
              <a:t>But, the worst case seldom happens.</a:t>
            </a:r>
          </a:p>
          <a:p>
            <a:pPr eaLnBrk="1" hangingPunct="1"/>
            <a:r>
              <a:rPr lang="en-US" altLang="zh-CN" dirty="0" smtClean="0">
                <a:ea typeface="SimSun" pitchFamily="2" charset="-122"/>
              </a:rPr>
              <a:t>Another divide-and-conquer recursive algorithm, like </a:t>
            </a:r>
            <a:r>
              <a:rPr lang="en-US" altLang="zh-CN" dirty="0" err="1" smtClean="0">
                <a:ea typeface="SimSun" pitchFamily="2" charset="-122"/>
              </a:rPr>
              <a:t>MergeSort</a:t>
            </a:r>
            <a:endParaRPr lang="en-US" altLang="zh-CN" dirty="0" smtClean="0">
              <a:ea typeface="SimSun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2209800" y="41910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40</a:t>
            </a:r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2819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20</a:t>
            </a: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3429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10</a:t>
            </a:r>
          </a:p>
        </p:txBody>
      </p:sp>
      <p:sp>
        <p:nvSpPr>
          <p:cNvPr id="21509" name="Rectangle 5"/>
          <p:cNvSpPr>
            <a:spLocks noChangeArrowheads="1"/>
          </p:cNvSpPr>
          <p:nvPr/>
        </p:nvSpPr>
        <p:spPr bwMode="auto">
          <a:xfrm>
            <a:off x="4038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30</a:t>
            </a:r>
          </a:p>
        </p:txBody>
      </p:sp>
      <p:sp>
        <p:nvSpPr>
          <p:cNvPr id="21510" name="Rectangle 6"/>
          <p:cNvSpPr>
            <a:spLocks noChangeArrowheads="1"/>
          </p:cNvSpPr>
          <p:nvPr/>
        </p:nvSpPr>
        <p:spPr bwMode="auto">
          <a:xfrm>
            <a:off x="46482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60</a:t>
            </a:r>
          </a:p>
        </p:txBody>
      </p:sp>
      <p:sp>
        <p:nvSpPr>
          <p:cNvPr id="21511" name="Rectangle 7"/>
          <p:cNvSpPr>
            <a:spLocks noChangeArrowheads="1"/>
          </p:cNvSpPr>
          <p:nvPr/>
        </p:nvSpPr>
        <p:spPr bwMode="auto">
          <a:xfrm>
            <a:off x="52578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50</a:t>
            </a:r>
          </a:p>
        </p:txBody>
      </p:sp>
      <p:sp>
        <p:nvSpPr>
          <p:cNvPr id="21512" name="Rectangle 8"/>
          <p:cNvSpPr>
            <a:spLocks noChangeArrowheads="1"/>
          </p:cNvSpPr>
          <p:nvPr/>
        </p:nvSpPr>
        <p:spPr bwMode="auto">
          <a:xfrm>
            <a:off x="5867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7</a:t>
            </a:r>
          </a:p>
        </p:txBody>
      </p:sp>
      <p:sp>
        <p:nvSpPr>
          <p:cNvPr id="21513" name="Rectangle 9"/>
          <p:cNvSpPr>
            <a:spLocks noChangeArrowheads="1"/>
          </p:cNvSpPr>
          <p:nvPr/>
        </p:nvSpPr>
        <p:spPr bwMode="auto">
          <a:xfrm>
            <a:off x="64770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80</a:t>
            </a:r>
          </a:p>
        </p:txBody>
      </p:sp>
      <p:sp>
        <p:nvSpPr>
          <p:cNvPr id="21514" name="Rectangle 10"/>
          <p:cNvSpPr>
            <a:spLocks noChangeArrowheads="1"/>
          </p:cNvSpPr>
          <p:nvPr/>
        </p:nvSpPr>
        <p:spPr bwMode="auto">
          <a:xfrm>
            <a:off x="7086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100</a:t>
            </a:r>
          </a:p>
        </p:txBody>
      </p:sp>
      <p:sp>
        <p:nvSpPr>
          <p:cNvPr id="21515" name="Text Box 11"/>
          <p:cNvSpPr txBox="1">
            <a:spLocks noChangeArrowheads="1"/>
          </p:cNvSpPr>
          <p:nvPr/>
        </p:nvSpPr>
        <p:spPr bwMode="auto">
          <a:xfrm>
            <a:off x="533400" y="4281488"/>
            <a:ext cx="16335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pivot_index = 0</a:t>
            </a:r>
          </a:p>
        </p:txBody>
      </p:sp>
      <p:sp>
        <p:nvSpPr>
          <p:cNvPr id="21517" name="Text Box 13"/>
          <p:cNvSpPr txBox="1">
            <a:spLocks noChangeArrowheads="1"/>
          </p:cNvSpPr>
          <p:nvPr/>
        </p:nvSpPr>
        <p:spPr bwMode="auto">
          <a:xfrm>
            <a:off x="3962400" y="5562600"/>
            <a:ext cx="2895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800"/>
              <a:t>too_big_index</a:t>
            </a:r>
          </a:p>
        </p:txBody>
      </p:sp>
      <p:sp>
        <p:nvSpPr>
          <p:cNvPr id="21518" name="Text Box 14"/>
          <p:cNvSpPr txBox="1">
            <a:spLocks noChangeArrowheads="1"/>
          </p:cNvSpPr>
          <p:nvPr/>
        </p:nvSpPr>
        <p:spPr bwMode="auto">
          <a:xfrm>
            <a:off x="5867400" y="5576888"/>
            <a:ext cx="2133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800"/>
              <a:t>too_small_index</a:t>
            </a:r>
          </a:p>
        </p:txBody>
      </p:sp>
      <p:sp>
        <p:nvSpPr>
          <p:cNvPr id="21519" name="Line 15"/>
          <p:cNvSpPr>
            <a:spLocks noChangeShapeType="1"/>
          </p:cNvSpPr>
          <p:nvPr/>
        </p:nvSpPr>
        <p:spPr bwMode="auto">
          <a:xfrm flipV="1">
            <a:off x="65532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520" name="Line 16"/>
          <p:cNvSpPr>
            <a:spLocks noChangeShapeType="1"/>
          </p:cNvSpPr>
          <p:nvPr/>
        </p:nvSpPr>
        <p:spPr bwMode="auto">
          <a:xfrm flipV="1">
            <a:off x="47244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521" name="Text Box 17"/>
          <p:cNvSpPr txBox="1">
            <a:spLocks noChangeArrowheads="1"/>
          </p:cNvSpPr>
          <p:nvPr/>
        </p:nvSpPr>
        <p:spPr bwMode="auto">
          <a:xfrm>
            <a:off x="1022350" y="930275"/>
            <a:ext cx="7760458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>
              <a:buFontTx/>
              <a:buAutoNum type="arabicPeriod"/>
            </a:pPr>
            <a:r>
              <a:rPr lang="en-US" sz="2400" dirty="0"/>
              <a:t>While data[</a:t>
            </a:r>
            <a:r>
              <a:rPr lang="en-US" sz="2400" dirty="0" err="1"/>
              <a:t>too_big_index</a:t>
            </a:r>
            <a:r>
              <a:rPr lang="en-US" sz="2400" dirty="0"/>
              <a:t>] &lt;= data[pivot]</a:t>
            </a:r>
          </a:p>
          <a:p>
            <a:pPr marL="914400" lvl="1" indent="-457200"/>
            <a:r>
              <a:rPr lang="en-US" sz="2400" dirty="0"/>
              <a:t>	++</a:t>
            </a:r>
            <a:r>
              <a:rPr lang="en-US" sz="2400" dirty="0" err="1"/>
              <a:t>too_big_index</a:t>
            </a:r>
            <a:endParaRPr lang="en-US" sz="2400" dirty="0"/>
          </a:p>
          <a:p>
            <a:pPr marL="457200" indent="-457200">
              <a:buFontTx/>
              <a:buAutoNum type="arabicPeriod"/>
            </a:pPr>
            <a:r>
              <a:rPr lang="en-US" sz="2400" dirty="0"/>
              <a:t>While data[</a:t>
            </a:r>
            <a:r>
              <a:rPr lang="en-US" sz="2400" dirty="0" err="1"/>
              <a:t>too_small_index</a:t>
            </a:r>
            <a:r>
              <a:rPr lang="en-US" sz="2400" dirty="0"/>
              <a:t>] &gt; data[pivot]</a:t>
            </a:r>
          </a:p>
          <a:p>
            <a:pPr marL="914400" lvl="1" indent="-457200"/>
            <a:r>
              <a:rPr lang="en-US" sz="2400" dirty="0"/>
              <a:t>	--</a:t>
            </a:r>
            <a:r>
              <a:rPr lang="en-US" sz="2400" dirty="0" err="1"/>
              <a:t>too_small_index</a:t>
            </a:r>
            <a:endParaRPr lang="en-US" sz="2400" dirty="0"/>
          </a:p>
          <a:p>
            <a:pPr marL="457200" indent="-457200">
              <a:buFontTx/>
              <a:buAutoNum type="arabicPeriod"/>
            </a:pPr>
            <a:r>
              <a:rPr lang="en-US" sz="2400" dirty="0"/>
              <a:t>If </a:t>
            </a:r>
            <a:r>
              <a:rPr lang="en-US" sz="2400" dirty="0" err="1"/>
              <a:t>too_big_index</a:t>
            </a:r>
            <a:r>
              <a:rPr lang="en-US" sz="2400" dirty="0"/>
              <a:t> &lt; </a:t>
            </a:r>
            <a:r>
              <a:rPr lang="en-US" sz="2400" dirty="0" err="1"/>
              <a:t>too_small_index</a:t>
            </a:r>
            <a:endParaRPr lang="en-US" sz="2400" dirty="0"/>
          </a:p>
          <a:p>
            <a:pPr marL="914400" lvl="1" indent="-457200"/>
            <a:r>
              <a:rPr lang="en-US" sz="2400" dirty="0"/>
              <a:t>	swap data[</a:t>
            </a:r>
            <a:r>
              <a:rPr lang="en-US" sz="2400" dirty="0" err="1"/>
              <a:t>too_big_index</a:t>
            </a:r>
            <a:r>
              <a:rPr lang="en-US" sz="2400" dirty="0"/>
              <a:t>] and data[</a:t>
            </a:r>
            <a:r>
              <a:rPr lang="en-US" sz="2400" dirty="0" err="1"/>
              <a:t>too_small_index</a:t>
            </a:r>
            <a:r>
              <a:rPr lang="en-US" sz="2400" dirty="0"/>
              <a:t>]</a:t>
            </a:r>
          </a:p>
          <a:p>
            <a:pPr marL="457200" indent="-457200">
              <a:buFontTx/>
              <a:buAutoNum type="arabicPeriod"/>
            </a:pPr>
            <a:r>
              <a:rPr lang="en-US" sz="2400" dirty="0"/>
              <a:t>While </a:t>
            </a:r>
            <a:r>
              <a:rPr lang="en-US" sz="2400" dirty="0" err="1"/>
              <a:t>too_small_index</a:t>
            </a:r>
            <a:r>
              <a:rPr lang="en-US" sz="2400" dirty="0"/>
              <a:t> &gt; </a:t>
            </a:r>
            <a:r>
              <a:rPr lang="en-US" sz="2400" dirty="0" err="1"/>
              <a:t>too_big_index</a:t>
            </a:r>
            <a:r>
              <a:rPr lang="en-US" sz="2400" dirty="0"/>
              <a:t>, go to 1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21522" name="Line 18"/>
          <p:cNvSpPr>
            <a:spLocks noChangeShapeType="1"/>
          </p:cNvSpPr>
          <p:nvPr/>
        </p:nvSpPr>
        <p:spPr bwMode="auto">
          <a:xfrm>
            <a:off x="609600" y="1905000"/>
            <a:ext cx="4572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" name="Text Box 12"/>
          <p:cNvSpPr txBox="1">
            <a:spLocks noChangeArrowheads="1"/>
          </p:cNvSpPr>
          <p:nvPr/>
        </p:nvSpPr>
        <p:spPr bwMode="auto">
          <a:xfrm>
            <a:off x="2254250" y="4800600"/>
            <a:ext cx="536396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[0</a:t>
            </a:r>
            <a:r>
              <a:rPr lang="en-US" dirty="0" smtClean="0"/>
              <a:t>]      [</a:t>
            </a:r>
            <a:r>
              <a:rPr lang="en-US" dirty="0"/>
              <a:t>1]   </a:t>
            </a:r>
            <a:r>
              <a:rPr lang="en-US" dirty="0" smtClean="0"/>
              <a:t>      [</a:t>
            </a:r>
            <a:r>
              <a:rPr lang="en-US" dirty="0"/>
              <a:t>2]    </a:t>
            </a:r>
            <a:r>
              <a:rPr lang="en-US" dirty="0" smtClean="0"/>
              <a:t>   [</a:t>
            </a:r>
            <a:r>
              <a:rPr lang="en-US" dirty="0"/>
              <a:t>3]   </a:t>
            </a:r>
            <a:r>
              <a:rPr lang="en-US" dirty="0" smtClean="0"/>
              <a:t>   [</a:t>
            </a:r>
            <a:r>
              <a:rPr lang="en-US" dirty="0"/>
              <a:t>4]   </a:t>
            </a:r>
            <a:r>
              <a:rPr lang="en-US" dirty="0" smtClean="0"/>
              <a:t>     [</a:t>
            </a:r>
            <a:r>
              <a:rPr lang="en-US" dirty="0"/>
              <a:t>5]    </a:t>
            </a:r>
            <a:r>
              <a:rPr lang="en-US" dirty="0" smtClean="0"/>
              <a:t>  [</a:t>
            </a:r>
            <a:r>
              <a:rPr lang="en-US" dirty="0"/>
              <a:t>6]   </a:t>
            </a:r>
            <a:r>
              <a:rPr lang="en-US" dirty="0" smtClean="0"/>
              <a:t>   [</a:t>
            </a:r>
            <a:r>
              <a:rPr lang="en-US" dirty="0"/>
              <a:t>7]   </a:t>
            </a:r>
            <a:r>
              <a:rPr lang="en-US" dirty="0" smtClean="0"/>
              <a:t>   [</a:t>
            </a:r>
            <a:r>
              <a:rPr lang="en-US" dirty="0"/>
              <a:t>8]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2209800" y="41910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40</a:t>
            </a:r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2819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20</a:t>
            </a:r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3429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10</a:t>
            </a:r>
          </a:p>
        </p:txBody>
      </p:sp>
      <p:sp>
        <p:nvSpPr>
          <p:cNvPr id="22533" name="Rectangle 5"/>
          <p:cNvSpPr>
            <a:spLocks noChangeArrowheads="1"/>
          </p:cNvSpPr>
          <p:nvPr/>
        </p:nvSpPr>
        <p:spPr bwMode="auto">
          <a:xfrm>
            <a:off x="4038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30</a:t>
            </a:r>
          </a:p>
        </p:txBody>
      </p:sp>
      <p:sp>
        <p:nvSpPr>
          <p:cNvPr id="22534" name="Rectangle 6"/>
          <p:cNvSpPr>
            <a:spLocks noChangeArrowheads="1"/>
          </p:cNvSpPr>
          <p:nvPr/>
        </p:nvSpPr>
        <p:spPr bwMode="auto">
          <a:xfrm>
            <a:off x="46482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60</a:t>
            </a:r>
          </a:p>
        </p:txBody>
      </p:sp>
      <p:sp>
        <p:nvSpPr>
          <p:cNvPr id="22535" name="Rectangle 7"/>
          <p:cNvSpPr>
            <a:spLocks noChangeArrowheads="1"/>
          </p:cNvSpPr>
          <p:nvPr/>
        </p:nvSpPr>
        <p:spPr bwMode="auto">
          <a:xfrm>
            <a:off x="52578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50</a:t>
            </a:r>
          </a:p>
        </p:txBody>
      </p:sp>
      <p:sp>
        <p:nvSpPr>
          <p:cNvPr id="22536" name="Rectangle 8"/>
          <p:cNvSpPr>
            <a:spLocks noChangeArrowheads="1"/>
          </p:cNvSpPr>
          <p:nvPr/>
        </p:nvSpPr>
        <p:spPr bwMode="auto">
          <a:xfrm>
            <a:off x="58674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7</a:t>
            </a:r>
          </a:p>
        </p:txBody>
      </p:sp>
      <p:sp>
        <p:nvSpPr>
          <p:cNvPr id="22537" name="Rectangle 9"/>
          <p:cNvSpPr>
            <a:spLocks noChangeArrowheads="1"/>
          </p:cNvSpPr>
          <p:nvPr/>
        </p:nvSpPr>
        <p:spPr bwMode="auto">
          <a:xfrm>
            <a:off x="6477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80</a:t>
            </a:r>
          </a:p>
        </p:txBody>
      </p:sp>
      <p:sp>
        <p:nvSpPr>
          <p:cNvPr id="22538" name="Rectangle 10"/>
          <p:cNvSpPr>
            <a:spLocks noChangeArrowheads="1"/>
          </p:cNvSpPr>
          <p:nvPr/>
        </p:nvSpPr>
        <p:spPr bwMode="auto">
          <a:xfrm>
            <a:off x="7086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100</a:t>
            </a:r>
          </a:p>
        </p:txBody>
      </p:sp>
      <p:sp>
        <p:nvSpPr>
          <p:cNvPr id="22539" name="Text Box 11"/>
          <p:cNvSpPr txBox="1">
            <a:spLocks noChangeArrowheads="1"/>
          </p:cNvSpPr>
          <p:nvPr/>
        </p:nvSpPr>
        <p:spPr bwMode="auto">
          <a:xfrm>
            <a:off x="533400" y="4281488"/>
            <a:ext cx="16335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pivot_index = 0</a:t>
            </a:r>
          </a:p>
        </p:txBody>
      </p:sp>
      <p:sp>
        <p:nvSpPr>
          <p:cNvPr id="22541" name="Text Box 13"/>
          <p:cNvSpPr txBox="1">
            <a:spLocks noChangeArrowheads="1"/>
          </p:cNvSpPr>
          <p:nvPr/>
        </p:nvSpPr>
        <p:spPr bwMode="auto">
          <a:xfrm>
            <a:off x="3962400" y="5562600"/>
            <a:ext cx="2895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800"/>
              <a:t>too_big_index</a:t>
            </a:r>
          </a:p>
        </p:txBody>
      </p:sp>
      <p:sp>
        <p:nvSpPr>
          <p:cNvPr id="22542" name="Text Box 14"/>
          <p:cNvSpPr txBox="1">
            <a:spLocks noChangeArrowheads="1"/>
          </p:cNvSpPr>
          <p:nvPr/>
        </p:nvSpPr>
        <p:spPr bwMode="auto">
          <a:xfrm>
            <a:off x="5867400" y="5576888"/>
            <a:ext cx="2133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800"/>
              <a:t>too_small_index</a:t>
            </a:r>
          </a:p>
        </p:txBody>
      </p:sp>
      <p:sp>
        <p:nvSpPr>
          <p:cNvPr id="22543" name="Line 15"/>
          <p:cNvSpPr>
            <a:spLocks noChangeShapeType="1"/>
          </p:cNvSpPr>
          <p:nvPr/>
        </p:nvSpPr>
        <p:spPr bwMode="auto">
          <a:xfrm flipH="1" flipV="1">
            <a:off x="6248400" y="52578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544" name="Line 16"/>
          <p:cNvSpPr>
            <a:spLocks noChangeShapeType="1"/>
          </p:cNvSpPr>
          <p:nvPr/>
        </p:nvSpPr>
        <p:spPr bwMode="auto">
          <a:xfrm flipV="1">
            <a:off x="47244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545" name="Text Box 17"/>
          <p:cNvSpPr txBox="1">
            <a:spLocks noChangeArrowheads="1"/>
          </p:cNvSpPr>
          <p:nvPr/>
        </p:nvSpPr>
        <p:spPr bwMode="auto">
          <a:xfrm>
            <a:off x="1022350" y="930275"/>
            <a:ext cx="7760458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>
              <a:buFontTx/>
              <a:buAutoNum type="arabicPeriod"/>
            </a:pPr>
            <a:r>
              <a:rPr lang="en-US" sz="2400" dirty="0"/>
              <a:t>While data[</a:t>
            </a:r>
            <a:r>
              <a:rPr lang="en-US" sz="2400" dirty="0" err="1"/>
              <a:t>too_big_index</a:t>
            </a:r>
            <a:r>
              <a:rPr lang="en-US" sz="2400" dirty="0"/>
              <a:t>] &lt;= data[pivot]</a:t>
            </a:r>
          </a:p>
          <a:p>
            <a:pPr marL="914400" lvl="1" indent="-457200"/>
            <a:r>
              <a:rPr lang="en-US" sz="2400" dirty="0"/>
              <a:t>	++</a:t>
            </a:r>
            <a:r>
              <a:rPr lang="en-US" sz="2400" dirty="0" err="1"/>
              <a:t>too_big_index</a:t>
            </a:r>
            <a:endParaRPr lang="en-US" sz="2400" dirty="0"/>
          </a:p>
          <a:p>
            <a:pPr marL="457200" indent="-457200">
              <a:buFontTx/>
              <a:buAutoNum type="arabicPeriod"/>
            </a:pPr>
            <a:r>
              <a:rPr lang="en-US" sz="2400" dirty="0"/>
              <a:t>While data[</a:t>
            </a:r>
            <a:r>
              <a:rPr lang="en-US" sz="2400" dirty="0" err="1"/>
              <a:t>too_small_index</a:t>
            </a:r>
            <a:r>
              <a:rPr lang="en-US" sz="2400" dirty="0"/>
              <a:t>] &gt; data[pivot]</a:t>
            </a:r>
          </a:p>
          <a:p>
            <a:pPr marL="914400" lvl="1" indent="-457200"/>
            <a:r>
              <a:rPr lang="en-US" sz="2400" dirty="0"/>
              <a:t>	--</a:t>
            </a:r>
            <a:r>
              <a:rPr lang="en-US" sz="2400" dirty="0" err="1"/>
              <a:t>too_small_index</a:t>
            </a:r>
            <a:endParaRPr lang="en-US" sz="2400" dirty="0"/>
          </a:p>
          <a:p>
            <a:pPr marL="457200" indent="-457200">
              <a:buFontTx/>
              <a:buAutoNum type="arabicPeriod"/>
            </a:pPr>
            <a:r>
              <a:rPr lang="en-US" sz="2400" dirty="0"/>
              <a:t>If </a:t>
            </a:r>
            <a:r>
              <a:rPr lang="en-US" sz="2400" dirty="0" err="1"/>
              <a:t>too_big_index</a:t>
            </a:r>
            <a:r>
              <a:rPr lang="en-US" sz="2400" dirty="0"/>
              <a:t> &lt; </a:t>
            </a:r>
            <a:r>
              <a:rPr lang="en-US" sz="2400" dirty="0" err="1"/>
              <a:t>too_small_index</a:t>
            </a:r>
            <a:endParaRPr lang="en-US" sz="2400" dirty="0"/>
          </a:p>
          <a:p>
            <a:pPr marL="914400" lvl="1" indent="-457200"/>
            <a:r>
              <a:rPr lang="en-US" sz="2400" dirty="0"/>
              <a:t>	swap data[</a:t>
            </a:r>
            <a:r>
              <a:rPr lang="en-US" sz="2400" dirty="0" err="1"/>
              <a:t>too_big_index</a:t>
            </a:r>
            <a:r>
              <a:rPr lang="en-US" sz="2400" dirty="0"/>
              <a:t>] and data[</a:t>
            </a:r>
            <a:r>
              <a:rPr lang="en-US" sz="2400" dirty="0" err="1"/>
              <a:t>too_small_index</a:t>
            </a:r>
            <a:r>
              <a:rPr lang="en-US" sz="2400" dirty="0"/>
              <a:t>]</a:t>
            </a:r>
          </a:p>
          <a:p>
            <a:pPr marL="457200" indent="-457200">
              <a:buFontTx/>
              <a:buAutoNum type="arabicPeriod"/>
            </a:pPr>
            <a:r>
              <a:rPr lang="en-US" sz="2400" dirty="0"/>
              <a:t>While </a:t>
            </a:r>
            <a:r>
              <a:rPr lang="en-US" sz="2400" dirty="0" err="1"/>
              <a:t>too_small_index</a:t>
            </a:r>
            <a:r>
              <a:rPr lang="en-US" sz="2400" dirty="0"/>
              <a:t> &gt; </a:t>
            </a:r>
            <a:r>
              <a:rPr lang="en-US" sz="2400" dirty="0" err="1"/>
              <a:t>too_big_index</a:t>
            </a:r>
            <a:r>
              <a:rPr lang="en-US" sz="2400" dirty="0"/>
              <a:t>, go to 1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22546" name="Line 18"/>
          <p:cNvSpPr>
            <a:spLocks noChangeShapeType="1"/>
          </p:cNvSpPr>
          <p:nvPr/>
        </p:nvSpPr>
        <p:spPr bwMode="auto">
          <a:xfrm>
            <a:off x="609600" y="1905000"/>
            <a:ext cx="4572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" name="Text Box 12"/>
          <p:cNvSpPr txBox="1">
            <a:spLocks noChangeArrowheads="1"/>
          </p:cNvSpPr>
          <p:nvPr/>
        </p:nvSpPr>
        <p:spPr bwMode="auto">
          <a:xfrm>
            <a:off x="2254250" y="4800600"/>
            <a:ext cx="536396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[0</a:t>
            </a:r>
            <a:r>
              <a:rPr lang="en-US" dirty="0" smtClean="0"/>
              <a:t>]      [</a:t>
            </a:r>
            <a:r>
              <a:rPr lang="en-US" dirty="0"/>
              <a:t>1]   </a:t>
            </a:r>
            <a:r>
              <a:rPr lang="en-US" dirty="0" smtClean="0"/>
              <a:t>      [</a:t>
            </a:r>
            <a:r>
              <a:rPr lang="en-US" dirty="0"/>
              <a:t>2]    </a:t>
            </a:r>
            <a:r>
              <a:rPr lang="en-US" dirty="0" smtClean="0"/>
              <a:t>   [</a:t>
            </a:r>
            <a:r>
              <a:rPr lang="en-US" dirty="0"/>
              <a:t>3]   </a:t>
            </a:r>
            <a:r>
              <a:rPr lang="en-US" dirty="0" smtClean="0"/>
              <a:t>   [</a:t>
            </a:r>
            <a:r>
              <a:rPr lang="en-US" dirty="0"/>
              <a:t>4]   </a:t>
            </a:r>
            <a:r>
              <a:rPr lang="en-US" dirty="0" smtClean="0"/>
              <a:t>     [</a:t>
            </a:r>
            <a:r>
              <a:rPr lang="en-US" dirty="0"/>
              <a:t>5]    </a:t>
            </a:r>
            <a:r>
              <a:rPr lang="en-US" dirty="0" smtClean="0"/>
              <a:t>  [</a:t>
            </a:r>
            <a:r>
              <a:rPr lang="en-US" dirty="0"/>
              <a:t>6]   </a:t>
            </a:r>
            <a:r>
              <a:rPr lang="en-US" dirty="0" smtClean="0"/>
              <a:t>   [</a:t>
            </a:r>
            <a:r>
              <a:rPr lang="en-US" dirty="0"/>
              <a:t>7]   </a:t>
            </a:r>
            <a:r>
              <a:rPr lang="en-US" dirty="0" smtClean="0"/>
              <a:t>   [</a:t>
            </a:r>
            <a:r>
              <a:rPr lang="en-US" dirty="0"/>
              <a:t>8]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2209800" y="41910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40</a:t>
            </a:r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2819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20</a:t>
            </a:r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3429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10</a:t>
            </a:r>
          </a:p>
        </p:txBody>
      </p:sp>
      <p:sp>
        <p:nvSpPr>
          <p:cNvPr id="23557" name="Rectangle 5"/>
          <p:cNvSpPr>
            <a:spLocks noChangeArrowheads="1"/>
          </p:cNvSpPr>
          <p:nvPr/>
        </p:nvSpPr>
        <p:spPr bwMode="auto">
          <a:xfrm>
            <a:off x="4038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30</a:t>
            </a:r>
          </a:p>
        </p:txBody>
      </p:sp>
      <p:sp>
        <p:nvSpPr>
          <p:cNvPr id="23558" name="Rectangle 6"/>
          <p:cNvSpPr>
            <a:spLocks noChangeArrowheads="1"/>
          </p:cNvSpPr>
          <p:nvPr/>
        </p:nvSpPr>
        <p:spPr bwMode="auto">
          <a:xfrm>
            <a:off x="46482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60</a:t>
            </a:r>
          </a:p>
        </p:txBody>
      </p:sp>
      <p:sp>
        <p:nvSpPr>
          <p:cNvPr id="23559" name="Rectangle 7"/>
          <p:cNvSpPr>
            <a:spLocks noChangeArrowheads="1"/>
          </p:cNvSpPr>
          <p:nvPr/>
        </p:nvSpPr>
        <p:spPr bwMode="auto">
          <a:xfrm>
            <a:off x="52578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50</a:t>
            </a:r>
          </a:p>
        </p:txBody>
      </p:sp>
      <p:sp>
        <p:nvSpPr>
          <p:cNvPr id="23560" name="Rectangle 8"/>
          <p:cNvSpPr>
            <a:spLocks noChangeArrowheads="1"/>
          </p:cNvSpPr>
          <p:nvPr/>
        </p:nvSpPr>
        <p:spPr bwMode="auto">
          <a:xfrm>
            <a:off x="58674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7</a:t>
            </a:r>
          </a:p>
        </p:txBody>
      </p:sp>
      <p:sp>
        <p:nvSpPr>
          <p:cNvPr id="23561" name="Rectangle 9"/>
          <p:cNvSpPr>
            <a:spLocks noChangeArrowheads="1"/>
          </p:cNvSpPr>
          <p:nvPr/>
        </p:nvSpPr>
        <p:spPr bwMode="auto">
          <a:xfrm>
            <a:off x="6477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80</a:t>
            </a:r>
          </a:p>
        </p:txBody>
      </p:sp>
      <p:sp>
        <p:nvSpPr>
          <p:cNvPr id="23562" name="Rectangle 10"/>
          <p:cNvSpPr>
            <a:spLocks noChangeArrowheads="1"/>
          </p:cNvSpPr>
          <p:nvPr/>
        </p:nvSpPr>
        <p:spPr bwMode="auto">
          <a:xfrm>
            <a:off x="7086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100</a:t>
            </a:r>
          </a:p>
        </p:txBody>
      </p:sp>
      <p:sp>
        <p:nvSpPr>
          <p:cNvPr id="23563" name="Text Box 11"/>
          <p:cNvSpPr txBox="1">
            <a:spLocks noChangeArrowheads="1"/>
          </p:cNvSpPr>
          <p:nvPr/>
        </p:nvSpPr>
        <p:spPr bwMode="auto">
          <a:xfrm>
            <a:off x="533400" y="4281488"/>
            <a:ext cx="16335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pivot_index = 0</a:t>
            </a:r>
          </a:p>
        </p:txBody>
      </p:sp>
      <p:sp>
        <p:nvSpPr>
          <p:cNvPr id="23565" name="Text Box 13"/>
          <p:cNvSpPr txBox="1">
            <a:spLocks noChangeArrowheads="1"/>
          </p:cNvSpPr>
          <p:nvPr/>
        </p:nvSpPr>
        <p:spPr bwMode="auto">
          <a:xfrm>
            <a:off x="3962400" y="5562600"/>
            <a:ext cx="2895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800"/>
              <a:t>too_big_index</a:t>
            </a:r>
          </a:p>
        </p:txBody>
      </p:sp>
      <p:sp>
        <p:nvSpPr>
          <p:cNvPr id="23566" name="Text Box 14"/>
          <p:cNvSpPr txBox="1">
            <a:spLocks noChangeArrowheads="1"/>
          </p:cNvSpPr>
          <p:nvPr/>
        </p:nvSpPr>
        <p:spPr bwMode="auto">
          <a:xfrm>
            <a:off x="5867400" y="5576888"/>
            <a:ext cx="2133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800"/>
              <a:t>too_small_index</a:t>
            </a:r>
          </a:p>
        </p:txBody>
      </p:sp>
      <p:sp>
        <p:nvSpPr>
          <p:cNvPr id="23567" name="Line 15"/>
          <p:cNvSpPr>
            <a:spLocks noChangeShapeType="1"/>
          </p:cNvSpPr>
          <p:nvPr/>
        </p:nvSpPr>
        <p:spPr bwMode="auto">
          <a:xfrm flipH="1" flipV="1">
            <a:off x="6248400" y="52578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568" name="Line 16"/>
          <p:cNvSpPr>
            <a:spLocks noChangeShapeType="1"/>
          </p:cNvSpPr>
          <p:nvPr/>
        </p:nvSpPr>
        <p:spPr bwMode="auto">
          <a:xfrm flipV="1">
            <a:off x="47244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569" name="Text Box 17"/>
          <p:cNvSpPr txBox="1">
            <a:spLocks noChangeArrowheads="1"/>
          </p:cNvSpPr>
          <p:nvPr/>
        </p:nvSpPr>
        <p:spPr bwMode="auto">
          <a:xfrm>
            <a:off x="1022350" y="930275"/>
            <a:ext cx="7760458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>
              <a:buFontTx/>
              <a:buAutoNum type="arabicPeriod"/>
            </a:pPr>
            <a:r>
              <a:rPr lang="en-US" sz="2400" dirty="0"/>
              <a:t>While data[</a:t>
            </a:r>
            <a:r>
              <a:rPr lang="en-US" sz="2400" dirty="0" err="1"/>
              <a:t>too_big_index</a:t>
            </a:r>
            <a:r>
              <a:rPr lang="en-US" sz="2400" dirty="0"/>
              <a:t>] &lt;= data[pivot]</a:t>
            </a:r>
          </a:p>
          <a:p>
            <a:pPr marL="914400" lvl="1" indent="-457200"/>
            <a:r>
              <a:rPr lang="en-US" sz="2400" dirty="0"/>
              <a:t>	++</a:t>
            </a:r>
            <a:r>
              <a:rPr lang="en-US" sz="2400" dirty="0" err="1"/>
              <a:t>too_big_index</a:t>
            </a:r>
            <a:endParaRPr lang="en-US" sz="2400" dirty="0"/>
          </a:p>
          <a:p>
            <a:pPr marL="457200" indent="-457200">
              <a:buFontTx/>
              <a:buAutoNum type="arabicPeriod"/>
            </a:pPr>
            <a:r>
              <a:rPr lang="en-US" sz="2400" dirty="0"/>
              <a:t>While data[</a:t>
            </a:r>
            <a:r>
              <a:rPr lang="en-US" sz="2400" dirty="0" err="1"/>
              <a:t>too_small_index</a:t>
            </a:r>
            <a:r>
              <a:rPr lang="en-US" sz="2400" dirty="0"/>
              <a:t>] &gt; data[pivot]</a:t>
            </a:r>
          </a:p>
          <a:p>
            <a:pPr marL="914400" lvl="1" indent="-457200"/>
            <a:r>
              <a:rPr lang="en-US" sz="2400" dirty="0"/>
              <a:t>	--</a:t>
            </a:r>
            <a:r>
              <a:rPr lang="en-US" sz="2400" dirty="0" err="1"/>
              <a:t>too_small_index</a:t>
            </a:r>
            <a:endParaRPr lang="en-US" sz="2400" dirty="0"/>
          </a:p>
          <a:p>
            <a:pPr marL="457200" indent="-457200">
              <a:buFontTx/>
              <a:buAutoNum type="arabicPeriod"/>
            </a:pPr>
            <a:r>
              <a:rPr lang="en-US" sz="2400" dirty="0"/>
              <a:t>If </a:t>
            </a:r>
            <a:r>
              <a:rPr lang="en-US" sz="2400" dirty="0" err="1"/>
              <a:t>too_big_index</a:t>
            </a:r>
            <a:r>
              <a:rPr lang="en-US" sz="2400" dirty="0"/>
              <a:t> &lt; </a:t>
            </a:r>
            <a:r>
              <a:rPr lang="en-US" sz="2400" dirty="0" err="1"/>
              <a:t>too_small_index</a:t>
            </a:r>
            <a:endParaRPr lang="en-US" sz="2400" dirty="0"/>
          </a:p>
          <a:p>
            <a:pPr marL="914400" lvl="1" indent="-457200"/>
            <a:r>
              <a:rPr lang="en-US" sz="2400" dirty="0"/>
              <a:t>	swap data[</a:t>
            </a:r>
            <a:r>
              <a:rPr lang="en-US" sz="2400" dirty="0" err="1"/>
              <a:t>too_big_index</a:t>
            </a:r>
            <a:r>
              <a:rPr lang="en-US" sz="2400" dirty="0"/>
              <a:t>] and data[</a:t>
            </a:r>
            <a:r>
              <a:rPr lang="en-US" sz="2400" dirty="0" err="1"/>
              <a:t>too_small_index</a:t>
            </a:r>
            <a:r>
              <a:rPr lang="en-US" sz="2400" dirty="0"/>
              <a:t>]</a:t>
            </a:r>
          </a:p>
          <a:p>
            <a:pPr marL="457200" indent="-457200">
              <a:buFontTx/>
              <a:buAutoNum type="arabicPeriod"/>
            </a:pPr>
            <a:r>
              <a:rPr lang="en-US" sz="2400" dirty="0"/>
              <a:t>While </a:t>
            </a:r>
            <a:r>
              <a:rPr lang="en-US" sz="2400" dirty="0" err="1"/>
              <a:t>too_small_index</a:t>
            </a:r>
            <a:r>
              <a:rPr lang="en-US" sz="2400" dirty="0"/>
              <a:t> &gt; </a:t>
            </a:r>
            <a:r>
              <a:rPr lang="en-US" sz="2400" dirty="0" err="1"/>
              <a:t>too_big_index</a:t>
            </a:r>
            <a:r>
              <a:rPr lang="en-US" sz="2400" dirty="0"/>
              <a:t>, go to 1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23570" name="Line 18"/>
          <p:cNvSpPr>
            <a:spLocks noChangeShapeType="1"/>
          </p:cNvSpPr>
          <p:nvPr/>
        </p:nvSpPr>
        <p:spPr bwMode="auto">
          <a:xfrm>
            <a:off x="609600" y="2590800"/>
            <a:ext cx="4572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571" name="Freeform 19"/>
          <p:cNvSpPr>
            <a:spLocks/>
          </p:cNvSpPr>
          <p:nvPr/>
        </p:nvSpPr>
        <p:spPr bwMode="auto">
          <a:xfrm>
            <a:off x="4953000" y="3733800"/>
            <a:ext cx="1219200" cy="457200"/>
          </a:xfrm>
          <a:custGeom>
            <a:avLst/>
            <a:gdLst/>
            <a:ahLst/>
            <a:cxnLst>
              <a:cxn ang="0">
                <a:pos x="0" y="560"/>
              </a:cxn>
              <a:cxn ang="0">
                <a:pos x="384" y="80"/>
              </a:cxn>
              <a:cxn ang="0">
                <a:pos x="1392" y="80"/>
              </a:cxn>
              <a:cxn ang="0">
                <a:pos x="1584" y="560"/>
              </a:cxn>
            </a:cxnLst>
            <a:rect l="0" t="0" r="r" b="b"/>
            <a:pathLst>
              <a:path w="1592" h="560">
                <a:moveTo>
                  <a:pt x="0" y="560"/>
                </a:moveTo>
                <a:cubicBezTo>
                  <a:pt x="76" y="360"/>
                  <a:pt x="152" y="160"/>
                  <a:pt x="384" y="80"/>
                </a:cubicBezTo>
                <a:cubicBezTo>
                  <a:pt x="616" y="0"/>
                  <a:pt x="1192" y="0"/>
                  <a:pt x="1392" y="80"/>
                </a:cubicBezTo>
                <a:cubicBezTo>
                  <a:pt x="1592" y="160"/>
                  <a:pt x="1588" y="360"/>
                  <a:pt x="1584" y="560"/>
                </a:cubicBezTo>
              </a:path>
            </a:pathLst>
          </a:custGeom>
          <a:noFill/>
          <a:ln w="38100" cmpd="sng">
            <a:solidFill>
              <a:srgbClr val="FF3300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" name="Text Box 12"/>
          <p:cNvSpPr txBox="1">
            <a:spLocks noChangeArrowheads="1"/>
          </p:cNvSpPr>
          <p:nvPr/>
        </p:nvSpPr>
        <p:spPr bwMode="auto">
          <a:xfrm>
            <a:off x="2254250" y="4800600"/>
            <a:ext cx="536396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[0</a:t>
            </a:r>
            <a:r>
              <a:rPr lang="en-US" dirty="0" smtClean="0"/>
              <a:t>]      [</a:t>
            </a:r>
            <a:r>
              <a:rPr lang="en-US" dirty="0"/>
              <a:t>1]   </a:t>
            </a:r>
            <a:r>
              <a:rPr lang="en-US" dirty="0" smtClean="0"/>
              <a:t>      [</a:t>
            </a:r>
            <a:r>
              <a:rPr lang="en-US" dirty="0"/>
              <a:t>2]    </a:t>
            </a:r>
            <a:r>
              <a:rPr lang="en-US" dirty="0" smtClean="0"/>
              <a:t>   [</a:t>
            </a:r>
            <a:r>
              <a:rPr lang="en-US" dirty="0"/>
              <a:t>3]   </a:t>
            </a:r>
            <a:r>
              <a:rPr lang="en-US" dirty="0" smtClean="0"/>
              <a:t>   [</a:t>
            </a:r>
            <a:r>
              <a:rPr lang="en-US" dirty="0"/>
              <a:t>4]   </a:t>
            </a:r>
            <a:r>
              <a:rPr lang="en-US" dirty="0" smtClean="0"/>
              <a:t>     [</a:t>
            </a:r>
            <a:r>
              <a:rPr lang="en-US" dirty="0"/>
              <a:t>5]    </a:t>
            </a:r>
            <a:r>
              <a:rPr lang="en-US" dirty="0" smtClean="0"/>
              <a:t>  [</a:t>
            </a:r>
            <a:r>
              <a:rPr lang="en-US" dirty="0"/>
              <a:t>6]   </a:t>
            </a:r>
            <a:r>
              <a:rPr lang="en-US" dirty="0" smtClean="0"/>
              <a:t>   [</a:t>
            </a:r>
            <a:r>
              <a:rPr lang="en-US" dirty="0"/>
              <a:t>7]   </a:t>
            </a:r>
            <a:r>
              <a:rPr lang="en-US" dirty="0" smtClean="0"/>
              <a:t>   [</a:t>
            </a:r>
            <a:r>
              <a:rPr lang="en-US" dirty="0"/>
              <a:t>8]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93" name="Text Box 17"/>
          <p:cNvSpPr txBox="1">
            <a:spLocks noChangeArrowheads="1"/>
          </p:cNvSpPr>
          <p:nvPr/>
        </p:nvSpPr>
        <p:spPr bwMode="auto">
          <a:xfrm>
            <a:off x="1022350" y="930275"/>
            <a:ext cx="7760458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>
              <a:buFontTx/>
              <a:buAutoNum type="arabicPeriod"/>
            </a:pPr>
            <a:r>
              <a:rPr lang="en-US" sz="2400" dirty="0"/>
              <a:t>While data[</a:t>
            </a:r>
            <a:r>
              <a:rPr lang="en-US" sz="2400" dirty="0" err="1"/>
              <a:t>too_big_index</a:t>
            </a:r>
            <a:r>
              <a:rPr lang="en-US" sz="2400" dirty="0"/>
              <a:t>] &lt;= data[pivot]</a:t>
            </a:r>
          </a:p>
          <a:p>
            <a:pPr marL="914400" lvl="1" indent="-457200"/>
            <a:r>
              <a:rPr lang="en-US" sz="2400" dirty="0"/>
              <a:t>	++</a:t>
            </a:r>
            <a:r>
              <a:rPr lang="en-US" sz="2400" dirty="0" err="1"/>
              <a:t>too_big_index</a:t>
            </a:r>
            <a:endParaRPr lang="en-US" sz="2400" dirty="0"/>
          </a:p>
          <a:p>
            <a:pPr marL="457200" indent="-457200">
              <a:buFontTx/>
              <a:buAutoNum type="arabicPeriod"/>
            </a:pPr>
            <a:r>
              <a:rPr lang="en-US" sz="2400" dirty="0"/>
              <a:t>While data[</a:t>
            </a:r>
            <a:r>
              <a:rPr lang="en-US" sz="2400" dirty="0" err="1"/>
              <a:t>too_small_index</a:t>
            </a:r>
            <a:r>
              <a:rPr lang="en-US" sz="2400" dirty="0"/>
              <a:t>] &gt; data[pivot]</a:t>
            </a:r>
          </a:p>
          <a:p>
            <a:pPr marL="914400" lvl="1" indent="-457200"/>
            <a:r>
              <a:rPr lang="en-US" sz="2400" dirty="0"/>
              <a:t>	--</a:t>
            </a:r>
            <a:r>
              <a:rPr lang="en-US" sz="2400" dirty="0" err="1"/>
              <a:t>too_small_index</a:t>
            </a:r>
            <a:endParaRPr lang="en-US" sz="2400" dirty="0"/>
          </a:p>
          <a:p>
            <a:pPr marL="457200" indent="-457200">
              <a:buFontTx/>
              <a:buAutoNum type="arabicPeriod"/>
            </a:pPr>
            <a:r>
              <a:rPr lang="en-US" sz="2400" dirty="0"/>
              <a:t>If </a:t>
            </a:r>
            <a:r>
              <a:rPr lang="en-US" sz="2400" dirty="0" err="1"/>
              <a:t>too_big_index</a:t>
            </a:r>
            <a:r>
              <a:rPr lang="en-US" sz="2400" dirty="0"/>
              <a:t> &lt; </a:t>
            </a:r>
            <a:r>
              <a:rPr lang="en-US" sz="2400" dirty="0" err="1"/>
              <a:t>too_small_index</a:t>
            </a:r>
            <a:endParaRPr lang="en-US" sz="2400" dirty="0"/>
          </a:p>
          <a:p>
            <a:pPr marL="914400" lvl="1" indent="-457200"/>
            <a:r>
              <a:rPr lang="en-US" sz="2400" dirty="0"/>
              <a:t>	swap data[</a:t>
            </a:r>
            <a:r>
              <a:rPr lang="en-US" sz="2400" dirty="0" err="1"/>
              <a:t>too_big_index</a:t>
            </a:r>
            <a:r>
              <a:rPr lang="en-US" sz="2400" dirty="0"/>
              <a:t>] and data[</a:t>
            </a:r>
            <a:r>
              <a:rPr lang="en-US" sz="2400" dirty="0" err="1"/>
              <a:t>too_small_index</a:t>
            </a:r>
            <a:r>
              <a:rPr lang="en-US" sz="2400" dirty="0"/>
              <a:t>]</a:t>
            </a:r>
          </a:p>
          <a:p>
            <a:pPr marL="457200" indent="-457200">
              <a:buFontTx/>
              <a:buAutoNum type="arabicPeriod"/>
            </a:pPr>
            <a:r>
              <a:rPr lang="en-US" sz="2400" dirty="0"/>
              <a:t>While </a:t>
            </a:r>
            <a:r>
              <a:rPr lang="en-US" sz="2400" dirty="0" err="1"/>
              <a:t>too_small_index</a:t>
            </a:r>
            <a:r>
              <a:rPr lang="en-US" sz="2400" dirty="0"/>
              <a:t> &gt; </a:t>
            </a:r>
            <a:r>
              <a:rPr lang="en-US" sz="2400" dirty="0" err="1"/>
              <a:t>too_big_index</a:t>
            </a:r>
            <a:r>
              <a:rPr lang="en-US" sz="2400" dirty="0"/>
              <a:t>, go to 1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2209800" y="41910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40</a:t>
            </a:r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2819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20</a:t>
            </a: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3429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10</a:t>
            </a:r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4038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30</a:t>
            </a:r>
          </a:p>
        </p:txBody>
      </p:sp>
      <p:sp>
        <p:nvSpPr>
          <p:cNvPr id="24582" name="Rectangle 6"/>
          <p:cNvSpPr>
            <a:spLocks noChangeArrowheads="1"/>
          </p:cNvSpPr>
          <p:nvPr/>
        </p:nvSpPr>
        <p:spPr bwMode="auto">
          <a:xfrm>
            <a:off x="46482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7</a:t>
            </a:r>
          </a:p>
        </p:txBody>
      </p:sp>
      <p:sp>
        <p:nvSpPr>
          <p:cNvPr id="24583" name="Rectangle 7"/>
          <p:cNvSpPr>
            <a:spLocks noChangeArrowheads="1"/>
          </p:cNvSpPr>
          <p:nvPr/>
        </p:nvSpPr>
        <p:spPr bwMode="auto">
          <a:xfrm>
            <a:off x="52578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50</a:t>
            </a:r>
          </a:p>
        </p:txBody>
      </p:sp>
      <p:sp>
        <p:nvSpPr>
          <p:cNvPr id="24584" name="Rectangle 8"/>
          <p:cNvSpPr>
            <a:spLocks noChangeArrowheads="1"/>
          </p:cNvSpPr>
          <p:nvPr/>
        </p:nvSpPr>
        <p:spPr bwMode="auto">
          <a:xfrm>
            <a:off x="58674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60</a:t>
            </a:r>
          </a:p>
        </p:txBody>
      </p:sp>
      <p:sp>
        <p:nvSpPr>
          <p:cNvPr id="24585" name="Rectangle 9"/>
          <p:cNvSpPr>
            <a:spLocks noChangeArrowheads="1"/>
          </p:cNvSpPr>
          <p:nvPr/>
        </p:nvSpPr>
        <p:spPr bwMode="auto">
          <a:xfrm>
            <a:off x="6477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80</a:t>
            </a:r>
          </a:p>
        </p:txBody>
      </p:sp>
      <p:sp>
        <p:nvSpPr>
          <p:cNvPr id="24586" name="Rectangle 10"/>
          <p:cNvSpPr>
            <a:spLocks noChangeArrowheads="1"/>
          </p:cNvSpPr>
          <p:nvPr/>
        </p:nvSpPr>
        <p:spPr bwMode="auto">
          <a:xfrm>
            <a:off x="7086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100</a:t>
            </a:r>
          </a:p>
        </p:txBody>
      </p:sp>
      <p:sp>
        <p:nvSpPr>
          <p:cNvPr id="24587" name="Text Box 11"/>
          <p:cNvSpPr txBox="1">
            <a:spLocks noChangeArrowheads="1"/>
          </p:cNvSpPr>
          <p:nvPr/>
        </p:nvSpPr>
        <p:spPr bwMode="auto">
          <a:xfrm>
            <a:off x="533400" y="4281488"/>
            <a:ext cx="16335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pivot_index = 0</a:t>
            </a:r>
          </a:p>
        </p:txBody>
      </p:sp>
      <p:sp>
        <p:nvSpPr>
          <p:cNvPr id="24589" name="Text Box 13"/>
          <p:cNvSpPr txBox="1">
            <a:spLocks noChangeArrowheads="1"/>
          </p:cNvSpPr>
          <p:nvPr/>
        </p:nvSpPr>
        <p:spPr bwMode="auto">
          <a:xfrm>
            <a:off x="3962400" y="5562600"/>
            <a:ext cx="2895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800"/>
              <a:t>too_big_index</a:t>
            </a:r>
          </a:p>
        </p:txBody>
      </p:sp>
      <p:sp>
        <p:nvSpPr>
          <p:cNvPr id="24590" name="Text Box 14"/>
          <p:cNvSpPr txBox="1">
            <a:spLocks noChangeArrowheads="1"/>
          </p:cNvSpPr>
          <p:nvPr/>
        </p:nvSpPr>
        <p:spPr bwMode="auto">
          <a:xfrm>
            <a:off x="5867400" y="5576888"/>
            <a:ext cx="2133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800"/>
              <a:t>too_small_index</a:t>
            </a:r>
          </a:p>
        </p:txBody>
      </p:sp>
      <p:sp>
        <p:nvSpPr>
          <p:cNvPr id="24591" name="Line 15"/>
          <p:cNvSpPr>
            <a:spLocks noChangeShapeType="1"/>
          </p:cNvSpPr>
          <p:nvPr/>
        </p:nvSpPr>
        <p:spPr bwMode="auto">
          <a:xfrm flipH="1" flipV="1">
            <a:off x="6248400" y="52578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592" name="Line 16"/>
          <p:cNvSpPr>
            <a:spLocks noChangeShapeType="1"/>
          </p:cNvSpPr>
          <p:nvPr/>
        </p:nvSpPr>
        <p:spPr bwMode="auto">
          <a:xfrm flipV="1">
            <a:off x="47244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594" name="Line 18"/>
          <p:cNvSpPr>
            <a:spLocks noChangeShapeType="1"/>
          </p:cNvSpPr>
          <p:nvPr/>
        </p:nvSpPr>
        <p:spPr bwMode="auto">
          <a:xfrm>
            <a:off x="609600" y="2590800"/>
            <a:ext cx="4572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595" name="Freeform 19"/>
          <p:cNvSpPr>
            <a:spLocks/>
          </p:cNvSpPr>
          <p:nvPr/>
        </p:nvSpPr>
        <p:spPr bwMode="auto">
          <a:xfrm>
            <a:off x="4953000" y="3733800"/>
            <a:ext cx="1219200" cy="457200"/>
          </a:xfrm>
          <a:custGeom>
            <a:avLst/>
            <a:gdLst/>
            <a:ahLst/>
            <a:cxnLst>
              <a:cxn ang="0">
                <a:pos x="0" y="560"/>
              </a:cxn>
              <a:cxn ang="0">
                <a:pos x="384" y="80"/>
              </a:cxn>
              <a:cxn ang="0">
                <a:pos x="1392" y="80"/>
              </a:cxn>
              <a:cxn ang="0">
                <a:pos x="1584" y="560"/>
              </a:cxn>
            </a:cxnLst>
            <a:rect l="0" t="0" r="r" b="b"/>
            <a:pathLst>
              <a:path w="1592" h="560">
                <a:moveTo>
                  <a:pt x="0" y="560"/>
                </a:moveTo>
                <a:cubicBezTo>
                  <a:pt x="76" y="360"/>
                  <a:pt x="152" y="160"/>
                  <a:pt x="384" y="80"/>
                </a:cubicBezTo>
                <a:cubicBezTo>
                  <a:pt x="616" y="0"/>
                  <a:pt x="1192" y="0"/>
                  <a:pt x="1392" y="80"/>
                </a:cubicBezTo>
                <a:cubicBezTo>
                  <a:pt x="1592" y="160"/>
                  <a:pt x="1588" y="360"/>
                  <a:pt x="1584" y="560"/>
                </a:cubicBezTo>
              </a:path>
            </a:pathLst>
          </a:custGeom>
          <a:noFill/>
          <a:ln w="38100" cmpd="sng">
            <a:solidFill>
              <a:srgbClr val="FF3300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" name="Text Box 12"/>
          <p:cNvSpPr txBox="1">
            <a:spLocks noChangeArrowheads="1"/>
          </p:cNvSpPr>
          <p:nvPr/>
        </p:nvSpPr>
        <p:spPr bwMode="auto">
          <a:xfrm>
            <a:off x="2254250" y="4800600"/>
            <a:ext cx="536396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[0</a:t>
            </a:r>
            <a:r>
              <a:rPr lang="en-US" dirty="0" smtClean="0"/>
              <a:t>]      [</a:t>
            </a:r>
            <a:r>
              <a:rPr lang="en-US" dirty="0"/>
              <a:t>1]   </a:t>
            </a:r>
            <a:r>
              <a:rPr lang="en-US" dirty="0" smtClean="0"/>
              <a:t>      [</a:t>
            </a:r>
            <a:r>
              <a:rPr lang="en-US" dirty="0"/>
              <a:t>2]    </a:t>
            </a:r>
            <a:r>
              <a:rPr lang="en-US" dirty="0" smtClean="0"/>
              <a:t>   [</a:t>
            </a:r>
            <a:r>
              <a:rPr lang="en-US" dirty="0"/>
              <a:t>3]   </a:t>
            </a:r>
            <a:r>
              <a:rPr lang="en-US" dirty="0" smtClean="0"/>
              <a:t>   [</a:t>
            </a:r>
            <a:r>
              <a:rPr lang="en-US" dirty="0"/>
              <a:t>4]   </a:t>
            </a:r>
            <a:r>
              <a:rPr lang="en-US" dirty="0" smtClean="0"/>
              <a:t>     [</a:t>
            </a:r>
            <a:r>
              <a:rPr lang="en-US" dirty="0"/>
              <a:t>5]    </a:t>
            </a:r>
            <a:r>
              <a:rPr lang="en-US" dirty="0" smtClean="0"/>
              <a:t>  [</a:t>
            </a:r>
            <a:r>
              <a:rPr lang="en-US" dirty="0"/>
              <a:t>6]   </a:t>
            </a:r>
            <a:r>
              <a:rPr lang="en-US" dirty="0" smtClean="0"/>
              <a:t>   [</a:t>
            </a:r>
            <a:r>
              <a:rPr lang="en-US" dirty="0"/>
              <a:t>7]   </a:t>
            </a:r>
            <a:r>
              <a:rPr lang="en-US" dirty="0" smtClean="0"/>
              <a:t>   [</a:t>
            </a:r>
            <a:r>
              <a:rPr lang="en-US" dirty="0"/>
              <a:t>8]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1022350" y="930275"/>
            <a:ext cx="7760458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>
              <a:buFontTx/>
              <a:buAutoNum type="arabicPeriod"/>
            </a:pPr>
            <a:r>
              <a:rPr lang="en-US" sz="2400" dirty="0"/>
              <a:t>While data[</a:t>
            </a:r>
            <a:r>
              <a:rPr lang="en-US" sz="2400" dirty="0" err="1"/>
              <a:t>too_big_index</a:t>
            </a:r>
            <a:r>
              <a:rPr lang="en-US" sz="2400" dirty="0"/>
              <a:t>] &lt;= data[pivot]</a:t>
            </a:r>
          </a:p>
          <a:p>
            <a:pPr marL="914400" lvl="1" indent="-457200"/>
            <a:r>
              <a:rPr lang="en-US" sz="2400" dirty="0"/>
              <a:t>	++</a:t>
            </a:r>
            <a:r>
              <a:rPr lang="en-US" sz="2400" dirty="0" err="1"/>
              <a:t>too_big_index</a:t>
            </a:r>
            <a:endParaRPr lang="en-US" sz="2400" dirty="0"/>
          </a:p>
          <a:p>
            <a:pPr marL="457200" indent="-457200">
              <a:buFontTx/>
              <a:buAutoNum type="arabicPeriod"/>
            </a:pPr>
            <a:r>
              <a:rPr lang="en-US" sz="2400" dirty="0"/>
              <a:t>While data[</a:t>
            </a:r>
            <a:r>
              <a:rPr lang="en-US" sz="2400" dirty="0" err="1"/>
              <a:t>too_small_index</a:t>
            </a:r>
            <a:r>
              <a:rPr lang="en-US" sz="2400" dirty="0"/>
              <a:t>] &gt; data[pivot]</a:t>
            </a:r>
          </a:p>
          <a:p>
            <a:pPr marL="914400" lvl="1" indent="-457200"/>
            <a:r>
              <a:rPr lang="en-US" sz="2400" dirty="0"/>
              <a:t>	--</a:t>
            </a:r>
            <a:r>
              <a:rPr lang="en-US" sz="2400" dirty="0" err="1"/>
              <a:t>too_small_index</a:t>
            </a:r>
            <a:endParaRPr lang="en-US" sz="2400" dirty="0"/>
          </a:p>
          <a:p>
            <a:pPr marL="457200" indent="-457200">
              <a:buFontTx/>
              <a:buAutoNum type="arabicPeriod"/>
            </a:pPr>
            <a:r>
              <a:rPr lang="en-US" sz="2400" dirty="0"/>
              <a:t>If </a:t>
            </a:r>
            <a:r>
              <a:rPr lang="en-US" sz="2400" dirty="0" err="1"/>
              <a:t>too_big_index</a:t>
            </a:r>
            <a:r>
              <a:rPr lang="en-US" sz="2400" dirty="0"/>
              <a:t> &lt; </a:t>
            </a:r>
            <a:r>
              <a:rPr lang="en-US" sz="2400" dirty="0" err="1"/>
              <a:t>too_small_index</a:t>
            </a:r>
            <a:endParaRPr lang="en-US" sz="2400" dirty="0"/>
          </a:p>
          <a:p>
            <a:pPr marL="914400" lvl="1" indent="-457200"/>
            <a:r>
              <a:rPr lang="en-US" sz="2400" dirty="0"/>
              <a:t>	swap data[</a:t>
            </a:r>
            <a:r>
              <a:rPr lang="en-US" sz="2400" dirty="0" err="1"/>
              <a:t>too_big_index</a:t>
            </a:r>
            <a:r>
              <a:rPr lang="en-US" sz="2400" dirty="0"/>
              <a:t>] and data[</a:t>
            </a:r>
            <a:r>
              <a:rPr lang="en-US" sz="2400" dirty="0" err="1"/>
              <a:t>too_small_index</a:t>
            </a:r>
            <a:r>
              <a:rPr lang="en-US" sz="2400" dirty="0"/>
              <a:t>]</a:t>
            </a:r>
          </a:p>
          <a:p>
            <a:pPr marL="457200" indent="-457200">
              <a:buFontTx/>
              <a:buAutoNum type="arabicPeriod"/>
            </a:pPr>
            <a:r>
              <a:rPr lang="en-US" sz="2400" dirty="0"/>
              <a:t>While </a:t>
            </a:r>
            <a:r>
              <a:rPr lang="en-US" sz="2400" dirty="0" err="1"/>
              <a:t>too_small_index</a:t>
            </a:r>
            <a:r>
              <a:rPr lang="en-US" sz="2400" dirty="0"/>
              <a:t> &gt; </a:t>
            </a:r>
            <a:r>
              <a:rPr lang="en-US" sz="2400" dirty="0" err="1"/>
              <a:t>too_big_index</a:t>
            </a:r>
            <a:r>
              <a:rPr lang="en-US" sz="2400" dirty="0"/>
              <a:t>, go to 1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2209800" y="41910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40</a:t>
            </a: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2819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20</a:t>
            </a:r>
          </a:p>
        </p:txBody>
      </p:sp>
      <p:sp>
        <p:nvSpPr>
          <p:cNvPr id="25605" name="Rectangle 5"/>
          <p:cNvSpPr>
            <a:spLocks noChangeArrowheads="1"/>
          </p:cNvSpPr>
          <p:nvPr/>
        </p:nvSpPr>
        <p:spPr bwMode="auto">
          <a:xfrm>
            <a:off x="3429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10</a:t>
            </a:r>
          </a:p>
        </p:txBody>
      </p:sp>
      <p:sp>
        <p:nvSpPr>
          <p:cNvPr id="25606" name="Rectangle 6"/>
          <p:cNvSpPr>
            <a:spLocks noChangeArrowheads="1"/>
          </p:cNvSpPr>
          <p:nvPr/>
        </p:nvSpPr>
        <p:spPr bwMode="auto">
          <a:xfrm>
            <a:off x="4038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30</a:t>
            </a:r>
          </a:p>
        </p:txBody>
      </p:sp>
      <p:sp>
        <p:nvSpPr>
          <p:cNvPr id="25607" name="Rectangle 7"/>
          <p:cNvSpPr>
            <a:spLocks noChangeArrowheads="1"/>
          </p:cNvSpPr>
          <p:nvPr/>
        </p:nvSpPr>
        <p:spPr bwMode="auto">
          <a:xfrm>
            <a:off x="46482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7</a:t>
            </a:r>
          </a:p>
        </p:txBody>
      </p:sp>
      <p:sp>
        <p:nvSpPr>
          <p:cNvPr id="25608" name="Rectangle 8"/>
          <p:cNvSpPr>
            <a:spLocks noChangeArrowheads="1"/>
          </p:cNvSpPr>
          <p:nvPr/>
        </p:nvSpPr>
        <p:spPr bwMode="auto">
          <a:xfrm>
            <a:off x="52578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50</a:t>
            </a:r>
          </a:p>
        </p:txBody>
      </p:sp>
      <p:sp>
        <p:nvSpPr>
          <p:cNvPr id="25609" name="Rectangle 9"/>
          <p:cNvSpPr>
            <a:spLocks noChangeArrowheads="1"/>
          </p:cNvSpPr>
          <p:nvPr/>
        </p:nvSpPr>
        <p:spPr bwMode="auto">
          <a:xfrm>
            <a:off x="58674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60</a:t>
            </a:r>
          </a:p>
        </p:txBody>
      </p:sp>
      <p:sp>
        <p:nvSpPr>
          <p:cNvPr id="25610" name="Rectangle 10"/>
          <p:cNvSpPr>
            <a:spLocks noChangeArrowheads="1"/>
          </p:cNvSpPr>
          <p:nvPr/>
        </p:nvSpPr>
        <p:spPr bwMode="auto">
          <a:xfrm>
            <a:off x="6477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80</a:t>
            </a:r>
          </a:p>
        </p:txBody>
      </p:sp>
      <p:sp>
        <p:nvSpPr>
          <p:cNvPr id="25611" name="Rectangle 11"/>
          <p:cNvSpPr>
            <a:spLocks noChangeArrowheads="1"/>
          </p:cNvSpPr>
          <p:nvPr/>
        </p:nvSpPr>
        <p:spPr bwMode="auto">
          <a:xfrm>
            <a:off x="7086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100</a:t>
            </a:r>
          </a:p>
        </p:txBody>
      </p:sp>
      <p:sp>
        <p:nvSpPr>
          <p:cNvPr id="25612" name="Text Box 12"/>
          <p:cNvSpPr txBox="1">
            <a:spLocks noChangeArrowheads="1"/>
          </p:cNvSpPr>
          <p:nvPr/>
        </p:nvSpPr>
        <p:spPr bwMode="auto">
          <a:xfrm>
            <a:off x="533400" y="4281488"/>
            <a:ext cx="16335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pivot_index = 0</a:t>
            </a:r>
          </a:p>
        </p:txBody>
      </p:sp>
      <p:sp>
        <p:nvSpPr>
          <p:cNvPr id="25614" name="Text Box 14"/>
          <p:cNvSpPr txBox="1">
            <a:spLocks noChangeArrowheads="1"/>
          </p:cNvSpPr>
          <p:nvPr/>
        </p:nvSpPr>
        <p:spPr bwMode="auto">
          <a:xfrm>
            <a:off x="3962400" y="5562600"/>
            <a:ext cx="2895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800"/>
              <a:t>too_big_index</a:t>
            </a:r>
          </a:p>
        </p:txBody>
      </p:sp>
      <p:sp>
        <p:nvSpPr>
          <p:cNvPr id="25615" name="Text Box 15"/>
          <p:cNvSpPr txBox="1">
            <a:spLocks noChangeArrowheads="1"/>
          </p:cNvSpPr>
          <p:nvPr/>
        </p:nvSpPr>
        <p:spPr bwMode="auto">
          <a:xfrm>
            <a:off x="5867400" y="5576888"/>
            <a:ext cx="2133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800"/>
              <a:t>too_small_index</a:t>
            </a:r>
          </a:p>
        </p:txBody>
      </p:sp>
      <p:sp>
        <p:nvSpPr>
          <p:cNvPr id="25616" name="Line 16"/>
          <p:cNvSpPr>
            <a:spLocks noChangeShapeType="1"/>
          </p:cNvSpPr>
          <p:nvPr/>
        </p:nvSpPr>
        <p:spPr bwMode="auto">
          <a:xfrm flipH="1" flipV="1">
            <a:off x="6248400" y="52578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5617" name="Line 17"/>
          <p:cNvSpPr>
            <a:spLocks noChangeShapeType="1"/>
          </p:cNvSpPr>
          <p:nvPr/>
        </p:nvSpPr>
        <p:spPr bwMode="auto">
          <a:xfrm flipV="1">
            <a:off x="47244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5618" name="Line 18"/>
          <p:cNvSpPr>
            <a:spLocks noChangeShapeType="1"/>
          </p:cNvSpPr>
          <p:nvPr/>
        </p:nvSpPr>
        <p:spPr bwMode="auto">
          <a:xfrm>
            <a:off x="609600" y="3352800"/>
            <a:ext cx="4572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" name="Text Box 12"/>
          <p:cNvSpPr txBox="1">
            <a:spLocks noChangeArrowheads="1"/>
          </p:cNvSpPr>
          <p:nvPr/>
        </p:nvSpPr>
        <p:spPr bwMode="auto">
          <a:xfrm>
            <a:off x="2254250" y="4800600"/>
            <a:ext cx="536396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[0</a:t>
            </a:r>
            <a:r>
              <a:rPr lang="en-US" dirty="0" smtClean="0"/>
              <a:t>]      [</a:t>
            </a:r>
            <a:r>
              <a:rPr lang="en-US" dirty="0"/>
              <a:t>1]   </a:t>
            </a:r>
            <a:r>
              <a:rPr lang="en-US" dirty="0" smtClean="0"/>
              <a:t>      [</a:t>
            </a:r>
            <a:r>
              <a:rPr lang="en-US" dirty="0"/>
              <a:t>2]    </a:t>
            </a:r>
            <a:r>
              <a:rPr lang="en-US" dirty="0" smtClean="0"/>
              <a:t>   [</a:t>
            </a:r>
            <a:r>
              <a:rPr lang="en-US" dirty="0"/>
              <a:t>3]   </a:t>
            </a:r>
            <a:r>
              <a:rPr lang="en-US" dirty="0" smtClean="0"/>
              <a:t>   [</a:t>
            </a:r>
            <a:r>
              <a:rPr lang="en-US" dirty="0"/>
              <a:t>4]   </a:t>
            </a:r>
            <a:r>
              <a:rPr lang="en-US" dirty="0" smtClean="0"/>
              <a:t>     [</a:t>
            </a:r>
            <a:r>
              <a:rPr lang="en-US" dirty="0"/>
              <a:t>5]    </a:t>
            </a:r>
            <a:r>
              <a:rPr lang="en-US" dirty="0" smtClean="0"/>
              <a:t>  [</a:t>
            </a:r>
            <a:r>
              <a:rPr lang="en-US" dirty="0"/>
              <a:t>6]   </a:t>
            </a:r>
            <a:r>
              <a:rPr lang="en-US" dirty="0" smtClean="0"/>
              <a:t>   [</a:t>
            </a:r>
            <a:r>
              <a:rPr lang="en-US" dirty="0"/>
              <a:t>7]   </a:t>
            </a:r>
            <a:r>
              <a:rPr lang="en-US" dirty="0" smtClean="0"/>
              <a:t>   [</a:t>
            </a:r>
            <a:r>
              <a:rPr lang="en-US" dirty="0"/>
              <a:t>8]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1022350" y="930275"/>
            <a:ext cx="7760458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>
              <a:buFontTx/>
              <a:buAutoNum type="arabicPeriod"/>
            </a:pPr>
            <a:r>
              <a:rPr lang="en-US" sz="2400" dirty="0"/>
              <a:t>While data[</a:t>
            </a:r>
            <a:r>
              <a:rPr lang="en-US" sz="2400" dirty="0" err="1"/>
              <a:t>too_big_index</a:t>
            </a:r>
            <a:r>
              <a:rPr lang="en-US" sz="2400" dirty="0"/>
              <a:t>] &lt;= data[pivot]</a:t>
            </a:r>
          </a:p>
          <a:p>
            <a:pPr marL="914400" lvl="1" indent="-457200"/>
            <a:r>
              <a:rPr lang="en-US" sz="2400" dirty="0"/>
              <a:t>	++</a:t>
            </a:r>
            <a:r>
              <a:rPr lang="en-US" sz="2400" dirty="0" err="1"/>
              <a:t>too_big_index</a:t>
            </a:r>
            <a:endParaRPr lang="en-US" sz="2400" dirty="0"/>
          </a:p>
          <a:p>
            <a:pPr marL="457200" indent="-457200">
              <a:buFontTx/>
              <a:buAutoNum type="arabicPeriod"/>
            </a:pPr>
            <a:r>
              <a:rPr lang="en-US" sz="2400" dirty="0"/>
              <a:t>While data[</a:t>
            </a:r>
            <a:r>
              <a:rPr lang="en-US" sz="2400" dirty="0" err="1"/>
              <a:t>too_small_index</a:t>
            </a:r>
            <a:r>
              <a:rPr lang="en-US" sz="2400" dirty="0"/>
              <a:t>] &gt; data[pivot]</a:t>
            </a:r>
          </a:p>
          <a:p>
            <a:pPr marL="914400" lvl="1" indent="-457200"/>
            <a:r>
              <a:rPr lang="en-US" sz="2400" dirty="0"/>
              <a:t>	--</a:t>
            </a:r>
            <a:r>
              <a:rPr lang="en-US" sz="2400" dirty="0" err="1"/>
              <a:t>too_small_index</a:t>
            </a:r>
            <a:endParaRPr lang="en-US" sz="2400" dirty="0"/>
          </a:p>
          <a:p>
            <a:pPr marL="457200" indent="-457200">
              <a:buFontTx/>
              <a:buAutoNum type="arabicPeriod"/>
            </a:pPr>
            <a:r>
              <a:rPr lang="en-US" sz="2400" dirty="0"/>
              <a:t>If </a:t>
            </a:r>
            <a:r>
              <a:rPr lang="en-US" sz="2400" dirty="0" err="1"/>
              <a:t>too_big_index</a:t>
            </a:r>
            <a:r>
              <a:rPr lang="en-US" sz="2400" dirty="0"/>
              <a:t> &lt; </a:t>
            </a:r>
            <a:r>
              <a:rPr lang="en-US" sz="2400" dirty="0" err="1"/>
              <a:t>too_small_index</a:t>
            </a:r>
            <a:endParaRPr lang="en-US" sz="2400" dirty="0"/>
          </a:p>
          <a:p>
            <a:pPr marL="914400" lvl="1" indent="-457200"/>
            <a:r>
              <a:rPr lang="en-US" sz="2400" dirty="0"/>
              <a:t>	swap data[</a:t>
            </a:r>
            <a:r>
              <a:rPr lang="en-US" sz="2400" dirty="0" err="1"/>
              <a:t>too_big_index</a:t>
            </a:r>
            <a:r>
              <a:rPr lang="en-US" sz="2400" dirty="0"/>
              <a:t>] and data[</a:t>
            </a:r>
            <a:r>
              <a:rPr lang="en-US" sz="2400" dirty="0" err="1"/>
              <a:t>too_small_index</a:t>
            </a:r>
            <a:r>
              <a:rPr lang="en-US" sz="2400" dirty="0"/>
              <a:t>]</a:t>
            </a:r>
          </a:p>
          <a:p>
            <a:pPr marL="457200" indent="-457200">
              <a:buFontTx/>
              <a:buAutoNum type="arabicPeriod"/>
            </a:pPr>
            <a:r>
              <a:rPr lang="en-US" sz="2400" dirty="0"/>
              <a:t>While </a:t>
            </a:r>
            <a:r>
              <a:rPr lang="en-US" sz="2400" dirty="0" err="1"/>
              <a:t>too_small_index</a:t>
            </a:r>
            <a:r>
              <a:rPr lang="en-US" sz="2400" dirty="0"/>
              <a:t> &gt; </a:t>
            </a:r>
            <a:r>
              <a:rPr lang="en-US" sz="2400" dirty="0" err="1"/>
              <a:t>too_big_index</a:t>
            </a:r>
            <a:r>
              <a:rPr lang="en-US" sz="2400" dirty="0"/>
              <a:t>, go to 1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2209800" y="41910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40</a:t>
            </a:r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2819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20</a:t>
            </a:r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3429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10</a:t>
            </a:r>
          </a:p>
        </p:txBody>
      </p:sp>
      <p:sp>
        <p:nvSpPr>
          <p:cNvPr id="26630" name="Rectangle 6"/>
          <p:cNvSpPr>
            <a:spLocks noChangeArrowheads="1"/>
          </p:cNvSpPr>
          <p:nvPr/>
        </p:nvSpPr>
        <p:spPr bwMode="auto">
          <a:xfrm>
            <a:off x="4038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30</a:t>
            </a:r>
          </a:p>
        </p:txBody>
      </p:sp>
      <p:sp>
        <p:nvSpPr>
          <p:cNvPr id="26631" name="Rectangle 7"/>
          <p:cNvSpPr>
            <a:spLocks noChangeArrowheads="1"/>
          </p:cNvSpPr>
          <p:nvPr/>
        </p:nvSpPr>
        <p:spPr bwMode="auto">
          <a:xfrm>
            <a:off x="46482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7</a:t>
            </a:r>
          </a:p>
        </p:txBody>
      </p:sp>
      <p:sp>
        <p:nvSpPr>
          <p:cNvPr id="26632" name="Rectangle 8"/>
          <p:cNvSpPr>
            <a:spLocks noChangeArrowheads="1"/>
          </p:cNvSpPr>
          <p:nvPr/>
        </p:nvSpPr>
        <p:spPr bwMode="auto">
          <a:xfrm>
            <a:off x="52578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50</a:t>
            </a:r>
          </a:p>
        </p:txBody>
      </p:sp>
      <p:sp>
        <p:nvSpPr>
          <p:cNvPr id="26633" name="Rectangle 9"/>
          <p:cNvSpPr>
            <a:spLocks noChangeArrowheads="1"/>
          </p:cNvSpPr>
          <p:nvPr/>
        </p:nvSpPr>
        <p:spPr bwMode="auto">
          <a:xfrm>
            <a:off x="58674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60</a:t>
            </a:r>
          </a:p>
        </p:txBody>
      </p:sp>
      <p:sp>
        <p:nvSpPr>
          <p:cNvPr id="26634" name="Rectangle 10"/>
          <p:cNvSpPr>
            <a:spLocks noChangeArrowheads="1"/>
          </p:cNvSpPr>
          <p:nvPr/>
        </p:nvSpPr>
        <p:spPr bwMode="auto">
          <a:xfrm>
            <a:off x="6477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80</a:t>
            </a:r>
          </a:p>
        </p:txBody>
      </p:sp>
      <p:sp>
        <p:nvSpPr>
          <p:cNvPr id="26635" name="Rectangle 11"/>
          <p:cNvSpPr>
            <a:spLocks noChangeArrowheads="1"/>
          </p:cNvSpPr>
          <p:nvPr/>
        </p:nvSpPr>
        <p:spPr bwMode="auto">
          <a:xfrm>
            <a:off x="7086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100</a:t>
            </a:r>
          </a:p>
        </p:txBody>
      </p:sp>
      <p:sp>
        <p:nvSpPr>
          <p:cNvPr id="26636" name="Text Box 12"/>
          <p:cNvSpPr txBox="1">
            <a:spLocks noChangeArrowheads="1"/>
          </p:cNvSpPr>
          <p:nvPr/>
        </p:nvSpPr>
        <p:spPr bwMode="auto">
          <a:xfrm>
            <a:off x="533400" y="4281488"/>
            <a:ext cx="16335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pivot_index = 0</a:t>
            </a:r>
          </a:p>
        </p:txBody>
      </p:sp>
      <p:sp>
        <p:nvSpPr>
          <p:cNvPr id="26638" name="Text Box 14"/>
          <p:cNvSpPr txBox="1">
            <a:spLocks noChangeArrowheads="1"/>
          </p:cNvSpPr>
          <p:nvPr/>
        </p:nvSpPr>
        <p:spPr bwMode="auto">
          <a:xfrm>
            <a:off x="3962400" y="5562600"/>
            <a:ext cx="2895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800"/>
              <a:t>too_big_index</a:t>
            </a:r>
          </a:p>
        </p:txBody>
      </p:sp>
      <p:sp>
        <p:nvSpPr>
          <p:cNvPr id="26639" name="Text Box 15"/>
          <p:cNvSpPr txBox="1">
            <a:spLocks noChangeArrowheads="1"/>
          </p:cNvSpPr>
          <p:nvPr/>
        </p:nvSpPr>
        <p:spPr bwMode="auto">
          <a:xfrm>
            <a:off x="5867400" y="5576888"/>
            <a:ext cx="2133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800"/>
              <a:t>too_small_index</a:t>
            </a:r>
          </a:p>
        </p:txBody>
      </p:sp>
      <p:sp>
        <p:nvSpPr>
          <p:cNvPr id="26640" name="Line 16"/>
          <p:cNvSpPr>
            <a:spLocks noChangeShapeType="1"/>
          </p:cNvSpPr>
          <p:nvPr/>
        </p:nvSpPr>
        <p:spPr bwMode="auto">
          <a:xfrm flipH="1" flipV="1">
            <a:off x="6248400" y="52578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641" name="Line 17"/>
          <p:cNvSpPr>
            <a:spLocks noChangeShapeType="1"/>
          </p:cNvSpPr>
          <p:nvPr/>
        </p:nvSpPr>
        <p:spPr bwMode="auto">
          <a:xfrm flipV="1">
            <a:off x="47244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642" name="Line 18"/>
          <p:cNvSpPr>
            <a:spLocks noChangeShapeType="1"/>
          </p:cNvSpPr>
          <p:nvPr/>
        </p:nvSpPr>
        <p:spPr bwMode="auto">
          <a:xfrm>
            <a:off x="609600" y="1143000"/>
            <a:ext cx="4572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" name="Text Box 12"/>
          <p:cNvSpPr txBox="1">
            <a:spLocks noChangeArrowheads="1"/>
          </p:cNvSpPr>
          <p:nvPr/>
        </p:nvSpPr>
        <p:spPr bwMode="auto">
          <a:xfrm>
            <a:off x="2254250" y="4800600"/>
            <a:ext cx="536396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[0</a:t>
            </a:r>
            <a:r>
              <a:rPr lang="en-US" dirty="0" smtClean="0"/>
              <a:t>]      [</a:t>
            </a:r>
            <a:r>
              <a:rPr lang="en-US" dirty="0"/>
              <a:t>1]   </a:t>
            </a:r>
            <a:r>
              <a:rPr lang="en-US" dirty="0" smtClean="0"/>
              <a:t>      [</a:t>
            </a:r>
            <a:r>
              <a:rPr lang="en-US" dirty="0"/>
              <a:t>2]    </a:t>
            </a:r>
            <a:r>
              <a:rPr lang="en-US" dirty="0" smtClean="0"/>
              <a:t>   [</a:t>
            </a:r>
            <a:r>
              <a:rPr lang="en-US" dirty="0"/>
              <a:t>3]   </a:t>
            </a:r>
            <a:r>
              <a:rPr lang="en-US" dirty="0" smtClean="0"/>
              <a:t>   [</a:t>
            </a:r>
            <a:r>
              <a:rPr lang="en-US" dirty="0"/>
              <a:t>4]   </a:t>
            </a:r>
            <a:r>
              <a:rPr lang="en-US" dirty="0" smtClean="0"/>
              <a:t>     [</a:t>
            </a:r>
            <a:r>
              <a:rPr lang="en-US" dirty="0"/>
              <a:t>5]    </a:t>
            </a:r>
            <a:r>
              <a:rPr lang="en-US" dirty="0" smtClean="0"/>
              <a:t>  [</a:t>
            </a:r>
            <a:r>
              <a:rPr lang="en-US" dirty="0"/>
              <a:t>6]   </a:t>
            </a:r>
            <a:r>
              <a:rPr lang="en-US" dirty="0" smtClean="0"/>
              <a:t>   [</a:t>
            </a:r>
            <a:r>
              <a:rPr lang="en-US" dirty="0"/>
              <a:t>7]   </a:t>
            </a:r>
            <a:r>
              <a:rPr lang="en-US" dirty="0" smtClean="0"/>
              <a:t>   [</a:t>
            </a:r>
            <a:r>
              <a:rPr lang="en-US" dirty="0"/>
              <a:t>8]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1022350" y="930275"/>
            <a:ext cx="7760458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>
              <a:buFontTx/>
              <a:buAutoNum type="arabicPeriod"/>
            </a:pPr>
            <a:r>
              <a:rPr lang="en-US" sz="2400" dirty="0"/>
              <a:t>While data[</a:t>
            </a:r>
            <a:r>
              <a:rPr lang="en-US" sz="2400" dirty="0" err="1"/>
              <a:t>too_big_index</a:t>
            </a:r>
            <a:r>
              <a:rPr lang="en-US" sz="2400" dirty="0"/>
              <a:t>] &lt;= data[pivot]</a:t>
            </a:r>
          </a:p>
          <a:p>
            <a:pPr marL="914400" lvl="1" indent="-457200"/>
            <a:r>
              <a:rPr lang="en-US" sz="2400" dirty="0"/>
              <a:t>	++</a:t>
            </a:r>
            <a:r>
              <a:rPr lang="en-US" sz="2400" dirty="0" err="1"/>
              <a:t>too_big_index</a:t>
            </a:r>
            <a:endParaRPr lang="en-US" sz="2400" dirty="0"/>
          </a:p>
          <a:p>
            <a:pPr marL="457200" indent="-457200">
              <a:buFontTx/>
              <a:buAutoNum type="arabicPeriod"/>
            </a:pPr>
            <a:r>
              <a:rPr lang="en-US" sz="2400" dirty="0"/>
              <a:t>While data[</a:t>
            </a:r>
            <a:r>
              <a:rPr lang="en-US" sz="2400" dirty="0" err="1"/>
              <a:t>too_small_index</a:t>
            </a:r>
            <a:r>
              <a:rPr lang="en-US" sz="2400" dirty="0"/>
              <a:t>] &gt; data[pivot]</a:t>
            </a:r>
          </a:p>
          <a:p>
            <a:pPr marL="914400" lvl="1" indent="-457200"/>
            <a:r>
              <a:rPr lang="en-US" sz="2400" dirty="0"/>
              <a:t>	--</a:t>
            </a:r>
            <a:r>
              <a:rPr lang="en-US" sz="2400" dirty="0" err="1"/>
              <a:t>too_small_index</a:t>
            </a:r>
            <a:endParaRPr lang="en-US" sz="2400" dirty="0"/>
          </a:p>
          <a:p>
            <a:pPr marL="457200" indent="-457200">
              <a:buFontTx/>
              <a:buAutoNum type="arabicPeriod"/>
            </a:pPr>
            <a:r>
              <a:rPr lang="en-US" sz="2400" dirty="0"/>
              <a:t>If </a:t>
            </a:r>
            <a:r>
              <a:rPr lang="en-US" sz="2400" dirty="0" err="1"/>
              <a:t>too_big_index</a:t>
            </a:r>
            <a:r>
              <a:rPr lang="en-US" sz="2400" dirty="0"/>
              <a:t> &lt; </a:t>
            </a:r>
            <a:r>
              <a:rPr lang="en-US" sz="2400" dirty="0" err="1"/>
              <a:t>too_small_index</a:t>
            </a:r>
            <a:endParaRPr lang="en-US" sz="2400" dirty="0"/>
          </a:p>
          <a:p>
            <a:pPr marL="914400" lvl="1" indent="-457200"/>
            <a:r>
              <a:rPr lang="en-US" sz="2400" dirty="0"/>
              <a:t>	swap data[</a:t>
            </a:r>
            <a:r>
              <a:rPr lang="en-US" sz="2400" dirty="0" err="1"/>
              <a:t>too_big_index</a:t>
            </a:r>
            <a:r>
              <a:rPr lang="en-US" sz="2400" dirty="0"/>
              <a:t>] and data[</a:t>
            </a:r>
            <a:r>
              <a:rPr lang="en-US" sz="2400" dirty="0" err="1"/>
              <a:t>too_small_index</a:t>
            </a:r>
            <a:r>
              <a:rPr lang="en-US" sz="2400" dirty="0"/>
              <a:t>]</a:t>
            </a:r>
          </a:p>
          <a:p>
            <a:pPr marL="457200" indent="-457200">
              <a:buFontTx/>
              <a:buAutoNum type="arabicPeriod"/>
            </a:pPr>
            <a:r>
              <a:rPr lang="en-US" sz="2400" dirty="0"/>
              <a:t>While </a:t>
            </a:r>
            <a:r>
              <a:rPr lang="en-US" sz="2400" dirty="0" err="1"/>
              <a:t>too_small_index</a:t>
            </a:r>
            <a:r>
              <a:rPr lang="en-US" sz="2400" dirty="0"/>
              <a:t> &gt; </a:t>
            </a:r>
            <a:r>
              <a:rPr lang="en-US" sz="2400" dirty="0" err="1"/>
              <a:t>too_big_index</a:t>
            </a:r>
            <a:r>
              <a:rPr lang="en-US" sz="2400" dirty="0"/>
              <a:t>, go to 1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2209800" y="41910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40</a:t>
            </a:r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2819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20</a:t>
            </a:r>
          </a:p>
        </p:txBody>
      </p:sp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3429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10</a:t>
            </a:r>
          </a:p>
        </p:txBody>
      </p:sp>
      <p:sp>
        <p:nvSpPr>
          <p:cNvPr id="27654" name="Rectangle 6"/>
          <p:cNvSpPr>
            <a:spLocks noChangeArrowheads="1"/>
          </p:cNvSpPr>
          <p:nvPr/>
        </p:nvSpPr>
        <p:spPr bwMode="auto">
          <a:xfrm>
            <a:off x="4038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30</a:t>
            </a:r>
          </a:p>
        </p:txBody>
      </p:sp>
      <p:sp>
        <p:nvSpPr>
          <p:cNvPr id="27655" name="Rectangle 7"/>
          <p:cNvSpPr>
            <a:spLocks noChangeArrowheads="1"/>
          </p:cNvSpPr>
          <p:nvPr/>
        </p:nvSpPr>
        <p:spPr bwMode="auto">
          <a:xfrm>
            <a:off x="46482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7</a:t>
            </a:r>
          </a:p>
        </p:txBody>
      </p:sp>
      <p:sp>
        <p:nvSpPr>
          <p:cNvPr id="27656" name="Rectangle 8"/>
          <p:cNvSpPr>
            <a:spLocks noChangeArrowheads="1"/>
          </p:cNvSpPr>
          <p:nvPr/>
        </p:nvSpPr>
        <p:spPr bwMode="auto">
          <a:xfrm>
            <a:off x="52578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50</a:t>
            </a:r>
          </a:p>
        </p:txBody>
      </p:sp>
      <p:sp>
        <p:nvSpPr>
          <p:cNvPr id="27657" name="Rectangle 9"/>
          <p:cNvSpPr>
            <a:spLocks noChangeArrowheads="1"/>
          </p:cNvSpPr>
          <p:nvPr/>
        </p:nvSpPr>
        <p:spPr bwMode="auto">
          <a:xfrm>
            <a:off x="58674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60</a:t>
            </a:r>
          </a:p>
        </p:txBody>
      </p:sp>
      <p:sp>
        <p:nvSpPr>
          <p:cNvPr id="27658" name="Rectangle 10"/>
          <p:cNvSpPr>
            <a:spLocks noChangeArrowheads="1"/>
          </p:cNvSpPr>
          <p:nvPr/>
        </p:nvSpPr>
        <p:spPr bwMode="auto">
          <a:xfrm>
            <a:off x="6477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80</a:t>
            </a:r>
          </a:p>
        </p:txBody>
      </p:sp>
      <p:sp>
        <p:nvSpPr>
          <p:cNvPr id="27659" name="Rectangle 11"/>
          <p:cNvSpPr>
            <a:spLocks noChangeArrowheads="1"/>
          </p:cNvSpPr>
          <p:nvPr/>
        </p:nvSpPr>
        <p:spPr bwMode="auto">
          <a:xfrm>
            <a:off x="7086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100</a:t>
            </a:r>
          </a:p>
        </p:txBody>
      </p:sp>
      <p:sp>
        <p:nvSpPr>
          <p:cNvPr id="27660" name="Text Box 12"/>
          <p:cNvSpPr txBox="1">
            <a:spLocks noChangeArrowheads="1"/>
          </p:cNvSpPr>
          <p:nvPr/>
        </p:nvSpPr>
        <p:spPr bwMode="auto">
          <a:xfrm>
            <a:off x="533400" y="4281488"/>
            <a:ext cx="16335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pivot_index = 0</a:t>
            </a:r>
          </a:p>
        </p:txBody>
      </p:sp>
      <p:sp>
        <p:nvSpPr>
          <p:cNvPr id="27662" name="Text Box 14"/>
          <p:cNvSpPr txBox="1">
            <a:spLocks noChangeArrowheads="1"/>
          </p:cNvSpPr>
          <p:nvPr/>
        </p:nvSpPr>
        <p:spPr bwMode="auto">
          <a:xfrm>
            <a:off x="3962400" y="5562600"/>
            <a:ext cx="2895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800"/>
              <a:t>too_big_index</a:t>
            </a:r>
          </a:p>
        </p:txBody>
      </p:sp>
      <p:sp>
        <p:nvSpPr>
          <p:cNvPr id="27663" name="Text Box 15"/>
          <p:cNvSpPr txBox="1">
            <a:spLocks noChangeArrowheads="1"/>
          </p:cNvSpPr>
          <p:nvPr/>
        </p:nvSpPr>
        <p:spPr bwMode="auto">
          <a:xfrm>
            <a:off x="5867400" y="5576888"/>
            <a:ext cx="2133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800"/>
              <a:t>too_small_index</a:t>
            </a:r>
          </a:p>
        </p:txBody>
      </p:sp>
      <p:sp>
        <p:nvSpPr>
          <p:cNvPr id="27664" name="Line 16"/>
          <p:cNvSpPr>
            <a:spLocks noChangeShapeType="1"/>
          </p:cNvSpPr>
          <p:nvPr/>
        </p:nvSpPr>
        <p:spPr bwMode="auto">
          <a:xfrm flipH="1" flipV="1">
            <a:off x="6248400" y="52578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665" name="Line 17"/>
          <p:cNvSpPr>
            <a:spLocks noChangeShapeType="1"/>
          </p:cNvSpPr>
          <p:nvPr/>
        </p:nvSpPr>
        <p:spPr bwMode="auto">
          <a:xfrm flipV="1">
            <a:off x="4724400" y="52578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666" name="Line 18"/>
          <p:cNvSpPr>
            <a:spLocks noChangeShapeType="1"/>
          </p:cNvSpPr>
          <p:nvPr/>
        </p:nvSpPr>
        <p:spPr bwMode="auto">
          <a:xfrm>
            <a:off x="609600" y="1143000"/>
            <a:ext cx="4572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" name="Text Box 12"/>
          <p:cNvSpPr txBox="1">
            <a:spLocks noChangeArrowheads="1"/>
          </p:cNvSpPr>
          <p:nvPr/>
        </p:nvSpPr>
        <p:spPr bwMode="auto">
          <a:xfrm>
            <a:off x="2254250" y="4800600"/>
            <a:ext cx="536396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[0</a:t>
            </a:r>
            <a:r>
              <a:rPr lang="en-US" dirty="0" smtClean="0"/>
              <a:t>]      [</a:t>
            </a:r>
            <a:r>
              <a:rPr lang="en-US" dirty="0"/>
              <a:t>1]   </a:t>
            </a:r>
            <a:r>
              <a:rPr lang="en-US" dirty="0" smtClean="0"/>
              <a:t>      [</a:t>
            </a:r>
            <a:r>
              <a:rPr lang="en-US" dirty="0"/>
              <a:t>2]    </a:t>
            </a:r>
            <a:r>
              <a:rPr lang="en-US" dirty="0" smtClean="0"/>
              <a:t>   [</a:t>
            </a:r>
            <a:r>
              <a:rPr lang="en-US" dirty="0"/>
              <a:t>3]   </a:t>
            </a:r>
            <a:r>
              <a:rPr lang="en-US" dirty="0" smtClean="0"/>
              <a:t>   [</a:t>
            </a:r>
            <a:r>
              <a:rPr lang="en-US" dirty="0"/>
              <a:t>4]   </a:t>
            </a:r>
            <a:r>
              <a:rPr lang="en-US" dirty="0" smtClean="0"/>
              <a:t>     [</a:t>
            </a:r>
            <a:r>
              <a:rPr lang="en-US" dirty="0"/>
              <a:t>5]    </a:t>
            </a:r>
            <a:r>
              <a:rPr lang="en-US" dirty="0" smtClean="0"/>
              <a:t>  [</a:t>
            </a:r>
            <a:r>
              <a:rPr lang="en-US" dirty="0"/>
              <a:t>6]   </a:t>
            </a:r>
            <a:r>
              <a:rPr lang="en-US" dirty="0" smtClean="0"/>
              <a:t>   [</a:t>
            </a:r>
            <a:r>
              <a:rPr lang="en-US" dirty="0"/>
              <a:t>7]   </a:t>
            </a:r>
            <a:r>
              <a:rPr lang="en-US" dirty="0" smtClean="0"/>
              <a:t>   [</a:t>
            </a:r>
            <a:r>
              <a:rPr lang="en-US" dirty="0"/>
              <a:t>8]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1022350" y="930275"/>
            <a:ext cx="7760458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>
              <a:buFontTx/>
              <a:buAutoNum type="arabicPeriod"/>
            </a:pPr>
            <a:r>
              <a:rPr lang="en-US" sz="2400" dirty="0"/>
              <a:t>While data[</a:t>
            </a:r>
            <a:r>
              <a:rPr lang="en-US" sz="2400" dirty="0" err="1"/>
              <a:t>too_big_index</a:t>
            </a:r>
            <a:r>
              <a:rPr lang="en-US" sz="2400" dirty="0"/>
              <a:t>] &lt;= data[pivot]</a:t>
            </a:r>
          </a:p>
          <a:p>
            <a:pPr marL="914400" lvl="1" indent="-457200"/>
            <a:r>
              <a:rPr lang="en-US" sz="2400" dirty="0"/>
              <a:t>	++</a:t>
            </a:r>
            <a:r>
              <a:rPr lang="en-US" sz="2400" dirty="0" err="1"/>
              <a:t>too_big_index</a:t>
            </a:r>
            <a:endParaRPr lang="en-US" sz="2400" dirty="0"/>
          </a:p>
          <a:p>
            <a:pPr marL="457200" indent="-457200">
              <a:buFontTx/>
              <a:buAutoNum type="arabicPeriod"/>
            </a:pPr>
            <a:r>
              <a:rPr lang="en-US" sz="2400" dirty="0"/>
              <a:t>While data[</a:t>
            </a:r>
            <a:r>
              <a:rPr lang="en-US" sz="2400" dirty="0" err="1"/>
              <a:t>too_small_index</a:t>
            </a:r>
            <a:r>
              <a:rPr lang="en-US" sz="2400" dirty="0"/>
              <a:t>] &gt; data[pivot]</a:t>
            </a:r>
          </a:p>
          <a:p>
            <a:pPr marL="914400" lvl="1" indent="-457200"/>
            <a:r>
              <a:rPr lang="en-US" sz="2400" dirty="0"/>
              <a:t>	--</a:t>
            </a:r>
            <a:r>
              <a:rPr lang="en-US" sz="2400" dirty="0" err="1"/>
              <a:t>too_small_index</a:t>
            </a:r>
            <a:endParaRPr lang="en-US" sz="2400" dirty="0"/>
          </a:p>
          <a:p>
            <a:pPr marL="457200" indent="-457200">
              <a:buFontTx/>
              <a:buAutoNum type="arabicPeriod"/>
            </a:pPr>
            <a:r>
              <a:rPr lang="en-US" sz="2400" dirty="0"/>
              <a:t>If </a:t>
            </a:r>
            <a:r>
              <a:rPr lang="en-US" sz="2400" dirty="0" err="1"/>
              <a:t>too_big_index</a:t>
            </a:r>
            <a:r>
              <a:rPr lang="en-US" sz="2400" dirty="0"/>
              <a:t> &lt; </a:t>
            </a:r>
            <a:r>
              <a:rPr lang="en-US" sz="2400" dirty="0" err="1"/>
              <a:t>too_small_index</a:t>
            </a:r>
            <a:endParaRPr lang="en-US" sz="2400" dirty="0"/>
          </a:p>
          <a:p>
            <a:pPr marL="914400" lvl="1" indent="-457200"/>
            <a:r>
              <a:rPr lang="en-US" sz="2400" dirty="0"/>
              <a:t>	swap data[</a:t>
            </a:r>
            <a:r>
              <a:rPr lang="en-US" sz="2400" dirty="0" err="1"/>
              <a:t>too_big_index</a:t>
            </a:r>
            <a:r>
              <a:rPr lang="en-US" sz="2400" dirty="0"/>
              <a:t>] and data[</a:t>
            </a:r>
            <a:r>
              <a:rPr lang="en-US" sz="2400" dirty="0" err="1"/>
              <a:t>too_small_index</a:t>
            </a:r>
            <a:r>
              <a:rPr lang="en-US" sz="2400" dirty="0"/>
              <a:t>]</a:t>
            </a:r>
          </a:p>
          <a:p>
            <a:pPr marL="457200" indent="-457200">
              <a:buFontTx/>
              <a:buAutoNum type="arabicPeriod"/>
            </a:pPr>
            <a:r>
              <a:rPr lang="en-US" sz="2400" dirty="0"/>
              <a:t>While </a:t>
            </a:r>
            <a:r>
              <a:rPr lang="en-US" sz="2400" dirty="0" err="1"/>
              <a:t>too_small_index</a:t>
            </a:r>
            <a:r>
              <a:rPr lang="en-US" sz="2400" dirty="0"/>
              <a:t> &gt; </a:t>
            </a:r>
            <a:r>
              <a:rPr lang="en-US" sz="2400" dirty="0" err="1"/>
              <a:t>too_big_index</a:t>
            </a:r>
            <a:r>
              <a:rPr lang="en-US" sz="2400" dirty="0"/>
              <a:t>, go to 1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2209800" y="41910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40</a:t>
            </a:r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2819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20</a:t>
            </a:r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3429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10</a:t>
            </a:r>
          </a:p>
        </p:txBody>
      </p:sp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4038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30</a:t>
            </a:r>
          </a:p>
        </p:txBody>
      </p:sp>
      <p:sp>
        <p:nvSpPr>
          <p:cNvPr id="29703" name="Rectangle 7"/>
          <p:cNvSpPr>
            <a:spLocks noChangeArrowheads="1"/>
          </p:cNvSpPr>
          <p:nvPr/>
        </p:nvSpPr>
        <p:spPr bwMode="auto">
          <a:xfrm>
            <a:off x="46482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7</a:t>
            </a:r>
          </a:p>
        </p:txBody>
      </p:sp>
      <p:sp>
        <p:nvSpPr>
          <p:cNvPr id="29704" name="Rectangle 8"/>
          <p:cNvSpPr>
            <a:spLocks noChangeArrowheads="1"/>
          </p:cNvSpPr>
          <p:nvPr/>
        </p:nvSpPr>
        <p:spPr bwMode="auto">
          <a:xfrm>
            <a:off x="52578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50</a:t>
            </a:r>
          </a:p>
        </p:txBody>
      </p:sp>
      <p:sp>
        <p:nvSpPr>
          <p:cNvPr id="29705" name="Rectangle 9"/>
          <p:cNvSpPr>
            <a:spLocks noChangeArrowheads="1"/>
          </p:cNvSpPr>
          <p:nvPr/>
        </p:nvSpPr>
        <p:spPr bwMode="auto">
          <a:xfrm>
            <a:off x="58674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60</a:t>
            </a:r>
          </a:p>
        </p:txBody>
      </p:sp>
      <p:sp>
        <p:nvSpPr>
          <p:cNvPr id="29706" name="Rectangle 10"/>
          <p:cNvSpPr>
            <a:spLocks noChangeArrowheads="1"/>
          </p:cNvSpPr>
          <p:nvPr/>
        </p:nvSpPr>
        <p:spPr bwMode="auto">
          <a:xfrm>
            <a:off x="6477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80</a:t>
            </a:r>
          </a:p>
        </p:txBody>
      </p:sp>
      <p:sp>
        <p:nvSpPr>
          <p:cNvPr id="29707" name="Rectangle 11"/>
          <p:cNvSpPr>
            <a:spLocks noChangeArrowheads="1"/>
          </p:cNvSpPr>
          <p:nvPr/>
        </p:nvSpPr>
        <p:spPr bwMode="auto">
          <a:xfrm>
            <a:off x="7086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100</a:t>
            </a:r>
          </a:p>
        </p:txBody>
      </p:sp>
      <p:sp>
        <p:nvSpPr>
          <p:cNvPr id="29708" name="Text Box 12"/>
          <p:cNvSpPr txBox="1">
            <a:spLocks noChangeArrowheads="1"/>
          </p:cNvSpPr>
          <p:nvPr/>
        </p:nvSpPr>
        <p:spPr bwMode="auto">
          <a:xfrm>
            <a:off x="533400" y="4281488"/>
            <a:ext cx="16335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pivot_index = 0</a:t>
            </a:r>
          </a:p>
        </p:txBody>
      </p:sp>
      <p:sp>
        <p:nvSpPr>
          <p:cNvPr id="29710" name="Text Box 14"/>
          <p:cNvSpPr txBox="1">
            <a:spLocks noChangeArrowheads="1"/>
          </p:cNvSpPr>
          <p:nvPr/>
        </p:nvSpPr>
        <p:spPr bwMode="auto">
          <a:xfrm>
            <a:off x="3962400" y="5562600"/>
            <a:ext cx="2895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800"/>
              <a:t>too_big_index</a:t>
            </a:r>
          </a:p>
        </p:txBody>
      </p:sp>
      <p:sp>
        <p:nvSpPr>
          <p:cNvPr id="29711" name="Text Box 15"/>
          <p:cNvSpPr txBox="1">
            <a:spLocks noChangeArrowheads="1"/>
          </p:cNvSpPr>
          <p:nvPr/>
        </p:nvSpPr>
        <p:spPr bwMode="auto">
          <a:xfrm>
            <a:off x="5867400" y="5576888"/>
            <a:ext cx="2133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800"/>
              <a:t>too_small_index</a:t>
            </a:r>
          </a:p>
        </p:txBody>
      </p:sp>
      <p:sp>
        <p:nvSpPr>
          <p:cNvPr id="29712" name="Line 16"/>
          <p:cNvSpPr>
            <a:spLocks noChangeShapeType="1"/>
          </p:cNvSpPr>
          <p:nvPr/>
        </p:nvSpPr>
        <p:spPr bwMode="auto">
          <a:xfrm flipH="1" flipV="1">
            <a:off x="6248400" y="52578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13" name="Line 17"/>
          <p:cNvSpPr>
            <a:spLocks noChangeShapeType="1"/>
          </p:cNvSpPr>
          <p:nvPr/>
        </p:nvSpPr>
        <p:spPr bwMode="auto">
          <a:xfrm flipV="1">
            <a:off x="4724400" y="52578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14" name="Line 18"/>
          <p:cNvSpPr>
            <a:spLocks noChangeShapeType="1"/>
          </p:cNvSpPr>
          <p:nvPr/>
        </p:nvSpPr>
        <p:spPr bwMode="auto">
          <a:xfrm>
            <a:off x="609600" y="1905000"/>
            <a:ext cx="4572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" name="Text Box 12"/>
          <p:cNvSpPr txBox="1">
            <a:spLocks noChangeArrowheads="1"/>
          </p:cNvSpPr>
          <p:nvPr/>
        </p:nvSpPr>
        <p:spPr bwMode="auto">
          <a:xfrm>
            <a:off x="2254250" y="4800600"/>
            <a:ext cx="536396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[0</a:t>
            </a:r>
            <a:r>
              <a:rPr lang="en-US" dirty="0" smtClean="0"/>
              <a:t>]      [</a:t>
            </a:r>
            <a:r>
              <a:rPr lang="en-US" dirty="0"/>
              <a:t>1]   </a:t>
            </a:r>
            <a:r>
              <a:rPr lang="en-US" dirty="0" smtClean="0"/>
              <a:t>      [</a:t>
            </a:r>
            <a:r>
              <a:rPr lang="en-US" dirty="0"/>
              <a:t>2]    </a:t>
            </a:r>
            <a:r>
              <a:rPr lang="en-US" dirty="0" smtClean="0"/>
              <a:t>   [</a:t>
            </a:r>
            <a:r>
              <a:rPr lang="en-US" dirty="0"/>
              <a:t>3]   </a:t>
            </a:r>
            <a:r>
              <a:rPr lang="en-US" dirty="0" smtClean="0"/>
              <a:t>   [</a:t>
            </a:r>
            <a:r>
              <a:rPr lang="en-US" dirty="0"/>
              <a:t>4]   </a:t>
            </a:r>
            <a:r>
              <a:rPr lang="en-US" dirty="0" smtClean="0"/>
              <a:t>     [</a:t>
            </a:r>
            <a:r>
              <a:rPr lang="en-US" dirty="0"/>
              <a:t>5]    </a:t>
            </a:r>
            <a:r>
              <a:rPr lang="en-US" dirty="0" smtClean="0"/>
              <a:t>  [</a:t>
            </a:r>
            <a:r>
              <a:rPr lang="en-US" dirty="0"/>
              <a:t>6]   </a:t>
            </a:r>
            <a:r>
              <a:rPr lang="en-US" dirty="0" smtClean="0"/>
              <a:t>   [</a:t>
            </a:r>
            <a:r>
              <a:rPr lang="en-US" dirty="0"/>
              <a:t>7]   </a:t>
            </a:r>
            <a:r>
              <a:rPr lang="en-US" dirty="0" smtClean="0"/>
              <a:t>   [</a:t>
            </a:r>
            <a:r>
              <a:rPr lang="en-US" dirty="0"/>
              <a:t>8]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1022350" y="930275"/>
            <a:ext cx="7760458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>
              <a:buFontTx/>
              <a:buAutoNum type="arabicPeriod"/>
            </a:pPr>
            <a:r>
              <a:rPr lang="en-US" sz="2400" dirty="0"/>
              <a:t>While data[</a:t>
            </a:r>
            <a:r>
              <a:rPr lang="en-US" sz="2400" dirty="0" err="1"/>
              <a:t>too_big_index</a:t>
            </a:r>
            <a:r>
              <a:rPr lang="en-US" sz="2400" dirty="0"/>
              <a:t>] &lt;= data[pivot]</a:t>
            </a:r>
          </a:p>
          <a:p>
            <a:pPr marL="914400" lvl="1" indent="-457200"/>
            <a:r>
              <a:rPr lang="en-US" sz="2400" dirty="0"/>
              <a:t>	++</a:t>
            </a:r>
            <a:r>
              <a:rPr lang="en-US" sz="2400" dirty="0" err="1"/>
              <a:t>too_big_index</a:t>
            </a:r>
            <a:endParaRPr lang="en-US" sz="2400" dirty="0"/>
          </a:p>
          <a:p>
            <a:pPr marL="457200" indent="-457200">
              <a:buFontTx/>
              <a:buAutoNum type="arabicPeriod"/>
            </a:pPr>
            <a:r>
              <a:rPr lang="en-US" sz="2400" dirty="0"/>
              <a:t>While data[</a:t>
            </a:r>
            <a:r>
              <a:rPr lang="en-US" sz="2400" dirty="0" err="1"/>
              <a:t>too_small_index</a:t>
            </a:r>
            <a:r>
              <a:rPr lang="en-US" sz="2400" dirty="0"/>
              <a:t>] &gt; data[pivot]</a:t>
            </a:r>
          </a:p>
          <a:p>
            <a:pPr marL="914400" lvl="1" indent="-457200"/>
            <a:r>
              <a:rPr lang="en-US" sz="2400" dirty="0"/>
              <a:t>	--</a:t>
            </a:r>
            <a:r>
              <a:rPr lang="en-US" sz="2400" dirty="0" err="1"/>
              <a:t>too_small_index</a:t>
            </a:r>
            <a:endParaRPr lang="en-US" sz="2400" dirty="0"/>
          </a:p>
          <a:p>
            <a:pPr marL="457200" indent="-457200">
              <a:buFontTx/>
              <a:buAutoNum type="arabicPeriod"/>
            </a:pPr>
            <a:r>
              <a:rPr lang="en-US" sz="2400" dirty="0"/>
              <a:t>If </a:t>
            </a:r>
            <a:r>
              <a:rPr lang="en-US" sz="2400" dirty="0" err="1"/>
              <a:t>too_big_index</a:t>
            </a:r>
            <a:r>
              <a:rPr lang="en-US" sz="2400" dirty="0"/>
              <a:t> &lt; </a:t>
            </a:r>
            <a:r>
              <a:rPr lang="en-US" sz="2400" dirty="0" err="1"/>
              <a:t>too_small_index</a:t>
            </a:r>
            <a:endParaRPr lang="en-US" sz="2400" dirty="0"/>
          </a:p>
          <a:p>
            <a:pPr marL="914400" lvl="1" indent="-457200"/>
            <a:r>
              <a:rPr lang="en-US" sz="2400" dirty="0"/>
              <a:t>	swap data[</a:t>
            </a:r>
            <a:r>
              <a:rPr lang="en-US" sz="2400" dirty="0" err="1"/>
              <a:t>too_big_index</a:t>
            </a:r>
            <a:r>
              <a:rPr lang="en-US" sz="2400" dirty="0"/>
              <a:t>] and data[</a:t>
            </a:r>
            <a:r>
              <a:rPr lang="en-US" sz="2400" dirty="0" err="1"/>
              <a:t>too_small_index</a:t>
            </a:r>
            <a:r>
              <a:rPr lang="en-US" sz="2400" dirty="0"/>
              <a:t>]</a:t>
            </a:r>
          </a:p>
          <a:p>
            <a:pPr marL="457200" indent="-457200">
              <a:buFontTx/>
              <a:buAutoNum type="arabicPeriod"/>
            </a:pPr>
            <a:r>
              <a:rPr lang="en-US" sz="2400" dirty="0"/>
              <a:t>While </a:t>
            </a:r>
            <a:r>
              <a:rPr lang="en-US" sz="2400" dirty="0" err="1"/>
              <a:t>too_small_index</a:t>
            </a:r>
            <a:r>
              <a:rPr lang="en-US" sz="2400" dirty="0"/>
              <a:t> &gt; </a:t>
            </a:r>
            <a:r>
              <a:rPr lang="en-US" sz="2400" dirty="0" err="1"/>
              <a:t>too_big_index</a:t>
            </a:r>
            <a:r>
              <a:rPr lang="en-US" sz="2400" dirty="0"/>
              <a:t>, go to 1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2209800" y="41910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40</a:t>
            </a:r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2819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20</a:t>
            </a:r>
          </a:p>
        </p:txBody>
      </p:sp>
      <p:sp>
        <p:nvSpPr>
          <p:cNvPr id="28677" name="Rectangle 5"/>
          <p:cNvSpPr>
            <a:spLocks noChangeArrowheads="1"/>
          </p:cNvSpPr>
          <p:nvPr/>
        </p:nvSpPr>
        <p:spPr bwMode="auto">
          <a:xfrm>
            <a:off x="3429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10</a:t>
            </a:r>
          </a:p>
        </p:txBody>
      </p:sp>
      <p:sp>
        <p:nvSpPr>
          <p:cNvPr id="28678" name="Rectangle 6"/>
          <p:cNvSpPr>
            <a:spLocks noChangeArrowheads="1"/>
          </p:cNvSpPr>
          <p:nvPr/>
        </p:nvSpPr>
        <p:spPr bwMode="auto">
          <a:xfrm>
            <a:off x="4038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30</a:t>
            </a:r>
          </a:p>
        </p:txBody>
      </p:sp>
      <p:sp>
        <p:nvSpPr>
          <p:cNvPr id="28679" name="Rectangle 7"/>
          <p:cNvSpPr>
            <a:spLocks noChangeArrowheads="1"/>
          </p:cNvSpPr>
          <p:nvPr/>
        </p:nvSpPr>
        <p:spPr bwMode="auto">
          <a:xfrm>
            <a:off x="46482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7</a:t>
            </a:r>
          </a:p>
        </p:txBody>
      </p:sp>
      <p:sp>
        <p:nvSpPr>
          <p:cNvPr id="28680" name="Rectangle 8"/>
          <p:cNvSpPr>
            <a:spLocks noChangeArrowheads="1"/>
          </p:cNvSpPr>
          <p:nvPr/>
        </p:nvSpPr>
        <p:spPr bwMode="auto">
          <a:xfrm>
            <a:off x="52578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50</a:t>
            </a:r>
          </a:p>
        </p:txBody>
      </p:sp>
      <p:sp>
        <p:nvSpPr>
          <p:cNvPr id="28681" name="Rectangle 9"/>
          <p:cNvSpPr>
            <a:spLocks noChangeArrowheads="1"/>
          </p:cNvSpPr>
          <p:nvPr/>
        </p:nvSpPr>
        <p:spPr bwMode="auto">
          <a:xfrm>
            <a:off x="5867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60</a:t>
            </a:r>
          </a:p>
        </p:txBody>
      </p:sp>
      <p:sp>
        <p:nvSpPr>
          <p:cNvPr id="28682" name="Rectangle 10"/>
          <p:cNvSpPr>
            <a:spLocks noChangeArrowheads="1"/>
          </p:cNvSpPr>
          <p:nvPr/>
        </p:nvSpPr>
        <p:spPr bwMode="auto">
          <a:xfrm>
            <a:off x="6477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80</a:t>
            </a:r>
          </a:p>
        </p:txBody>
      </p:sp>
      <p:sp>
        <p:nvSpPr>
          <p:cNvPr id="28683" name="Rectangle 11"/>
          <p:cNvSpPr>
            <a:spLocks noChangeArrowheads="1"/>
          </p:cNvSpPr>
          <p:nvPr/>
        </p:nvSpPr>
        <p:spPr bwMode="auto">
          <a:xfrm>
            <a:off x="7086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100</a:t>
            </a:r>
          </a:p>
        </p:txBody>
      </p:sp>
      <p:sp>
        <p:nvSpPr>
          <p:cNvPr id="28684" name="Text Box 12"/>
          <p:cNvSpPr txBox="1">
            <a:spLocks noChangeArrowheads="1"/>
          </p:cNvSpPr>
          <p:nvPr/>
        </p:nvSpPr>
        <p:spPr bwMode="auto">
          <a:xfrm>
            <a:off x="533400" y="4281488"/>
            <a:ext cx="16335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pivot_index = 0</a:t>
            </a:r>
          </a:p>
        </p:txBody>
      </p:sp>
      <p:sp>
        <p:nvSpPr>
          <p:cNvPr id="28686" name="Text Box 14"/>
          <p:cNvSpPr txBox="1">
            <a:spLocks noChangeArrowheads="1"/>
          </p:cNvSpPr>
          <p:nvPr/>
        </p:nvSpPr>
        <p:spPr bwMode="auto">
          <a:xfrm>
            <a:off x="3962400" y="5562600"/>
            <a:ext cx="2895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800"/>
              <a:t>too_big_index</a:t>
            </a:r>
          </a:p>
        </p:txBody>
      </p:sp>
      <p:sp>
        <p:nvSpPr>
          <p:cNvPr id="28687" name="Text Box 15"/>
          <p:cNvSpPr txBox="1">
            <a:spLocks noChangeArrowheads="1"/>
          </p:cNvSpPr>
          <p:nvPr/>
        </p:nvSpPr>
        <p:spPr bwMode="auto">
          <a:xfrm>
            <a:off x="5867400" y="5576888"/>
            <a:ext cx="2133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800"/>
              <a:t>too_small_index</a:t>
            </a:r>
          </a:p>
        </p:txBody>
      </p:sp>
      <p:sp>
        <p:nvSpPr>
          <p:cNvPr id="28688" name="Line 16"/>
          <p:cNvSpPr>
            <a:spLocks noChangeShapeType="1"/>
          </p:cNvSpPr>
          <p:nvPr/>
        </p:nvSpPr>
        <p:spPr bwMode="auto">
          <a:xfrm flipH="1" flipV="1">
            <a:off x="5638800" y="52578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689" name="Line 17"/>
          <p:cNvSpPr>
            <a:spLocks noChangeShapeType="1"/>
          </p:cNvSpPr>
          <p:nvPr/>
        </p:nvSpPr>
        <p:spPr bwMode="auto">
          <a:xfrm flipV="1">
            <a:off x="4724400" y="52578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690" name="Line 18"/>
          <p:cNvSpPr>
            <a:spLocks noChangeShapeType="1"/>
          </p:cNvSpPr>
          <p:nvPr/>
        </p:nvSpPr>
        <p:spPr bwMode="auto">
          <a:xfrm>
            <a:off x="609600" y="1905000"/>
            <a:ext cx="4572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" name="Text Box 12"/>
          <p:cNvSpPr txBox="1">
            <a:spLocks noChangeArrowheads="1"/>
          </p:cNvSpPr>
          <p:nvPr/>
        </p:nvSpPr>
        <p:spPr bwMode="auto">
          <a:xfrm>
            <a:off x="2254250" y="4800600"/>
            <a:ext cx="536396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[0</a:t>
            </a:r>
            <a:r>
              <a:rPr lang="en-US" dirty="0" smtClean="0"/>
              <a:t>]      [</a:t>
            </a:r>
            <a:r>
              <a:rPr lang="en-US" dirty="0"/>
              <a:t>1]   </a:t>
            </a:r>
            <a:r>
              <a:rPr lang="en-US" dirty="0" smtClean="0"/>
              <a:t>      [</a:t>
            </a:r>
            <a:r>
              <a:rPr lang="en-US" dirty="0"/>
              <a:t>2]    </a:t>
            </a:r>
            <a:r>
              <a:rPr lang="en-US" dirty="0" smtClean="0"/>
              <a:t>   [</a:t>
            </a:r>
            <a:r>
              <a:rPr lang="en-US" dirty="0"/>
              <a:t>3]   </a:t>
            </a:r>
            <a:r>
              <a:rPr lang="en-US" dirty="0" smtClean="0"/>
              <a:t>   [</a:t>
            </a:r>
            <a:r>
              <a:rPr lang="en-US" dirty="0"/>
              <a:t>4]   </a:t>
            </a:r>
            <a:r>
              <a:rPr lang="en-US" dirty="0" smtClean="0"/>
              <a:t>     [</a:t>
            </a:r>
            <a:r>
              <a:rPr lang="en-US" dirty="0"/>
              <a:t>5]    </a:t>
            </a:r>
            <a:r>
              <a:rPr lang="en-US" dirty="0" smtClean="0"/>
              <a:t>  [</a:t>
            </a:r>
            <a:r>
              <a:rPr lang="en-US" dirty="0"/>
              <a:t>6]   </a:t>
            </a:r>
            <a:r>
              <a:rPr lang="en-US" dirty="0" smtClean="0"/>
              <a:t>   [</a:t>
            </a:r>
            <a:r>
              <a:rPr lang="en-US" dirty="0"/>
              <a:t>7]   </a:t>
            </a:r>
            <a:r>
              <a:rPr lang="en-US" dirty="0" smtClean="0"/>
              <a:t>   [</a:t>
            </a:r>
            <a:r>
              <a:rPr lang="en-US" dirty="0"/>
              <a:t>8]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1022350" y="930275"/>
            <a:ext cx="7760458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>
              <a:buFontTx/>
              <a:buAutoNum type="arabicPeriod"/>
            </a:pPr>
            <a:r>
              <a:rPr lang="en-US" sz="2400" dirty="0"/>
              <a:t>While data[</a:t>
            </a:r>
            <a:r>
              <a:rPr lang="en-US" sz="2400" dirty="0" err="1"/>
              <a:t>too_big_index</a:t>
            </a:r>
            <a:r>
              <a:rPr lang="en-US" sz="2400" dirty="0"/>
              <a:t>] &lt;= data[pivot]</a:t>
            </a:r>
          </a:p>
          <a:p>
            <a:pPr marL="914400" lvl="1" indent="-457200"/>
            <a:r>
              <a:rPr lang="en-US" sz="2400" dirty="0"/>
              <a:t>	++</a:t>
            </a:r>
            <a:r>
              <a:rPr lang="en-US" sz="2400" dirty="0" err="1"/>
              <a:t>too_big_index</a:t>
            </a:r>
            <a:endParaRPr lang="en-US" sz="2400" dirty="0"/>
          </a:p>
          <a:p>
            <a:pPr marL="457200" indent="-457200">
              <a:buFontTx/>
              <a:buAutoNum type="arabicPeriod"/>
            </a:pPr>
            <a:r>
              <a:rPr lang="en-US" sz="2400" dirty="0"/>
              <a:t>While data[</a:t>
            </a:r>
            <a:r>
              <a:rPr lang="en-US" sz="2400" dirty="0" err="1"/>
              <a:t>too_small_index</a:t>
            </a:r>
            <a:r>
              <a:rPr lang="en-US" sz="2400" dirty="0"/>
              <a:t>] &gt; data[pivot]</a:t>
            </a:r>
          </a:p>
          <a:p>
            <a:pPr marL="914400" lvl="1" indent="-457200"/>
            <a:r>
              <a:rPr lang="en-US" sz="2400" dirty="0"/>
              <a:t>	--</a:t>
            </a:r>
            <a:r>
              <a:rPr lang="en-US" sz="2400" dirty="0" err="1"/>
              <a:t>too_small_index</a:t>
            </a:r>
            <a:endParaRPr lang="en-US" sz="2400" dirty="0"/>
          </a:p>
          <a:p>
            <a:pPr marL="457200" indent="-457200">
              <a:buFontTx/>
              <a:buAutoNum type="arabicPeriod"/>
            </a:pPr>
            <a:r>
              <a:rPr lang="en-US" sz="2400" dirty="0"/>
              <a:t>If </a:t>
            </a:r>
            <a:r>
              <a:rPr lang="en-US" sz="2400" dirty="0" err="1"/>
              <a:t>too_big_index</a:t>
            </a:r>
            <a:r>
              <a:rPr lang="en-US" sz="2400" dirty="0"/>
              <a:t> &lt; </a:t>
            </a:r>
            <a:r>
              <a:rPr lang="en-US" sz="2400" dirty="0" err="1"/>
              <a:t>too_small_index</a:t>
            </a:r>
            <a:endParaRPr lang="en-US" sz="2400" dirty="0"/>
          </a:p>
          <a:p>
            <a:pPr marL="914400" lvl="1" indent="-457200"/>
            <a:r>
              <a:rPr lang="en-US" sz="2400" dirty="0"/>
              <a:t>	swap data[</a:t>
            </a:r>
            <a:r>
              <a:rPr lang="en-US" sz="2400" dirty="0" err="1"/>
              <a:t>too_big_index</a:t>
            </a:r>
            <a:r>
              <a:rPr lang="en-US" sz="2400" dirty="0"/>
              <a:t>] and data[</a:t>
            </a:r>
            <a:r>
              <a:rPr lang="en-US" sz="2400" dirty="0" err="1"/>
              <a:t>too_small_index</a:t>
            </a:r>
            <a:r>
              <a:rPr lang="en-US" sz="2400" dirty="0"/>
              <a:t>]</a:t>
            </a:r>
          </a:p>
          <a:p>
            <a:pPr marL="457200" indent="-457200">
              <a:buFontTx/>
              <a:buAutoNum type="arabicPeriod"/>
            </a:pPr>
            <a:r>
              <a:rPr lang="en-US" sz="2400" dirty="0"/>
              <a:t>While </a:t>
            </a:r>
            <a:r>
              <a:rPr lang="en-US" sz="2400" dirty="0" err="1"/>
              <a:t>too_small_index</a:t>
            </a:r>
            <a:r>
              <a:rPr lang="en-US" sz="2400" dirty="0"/>
              <a:t> &gt; </a:t>
            </a:r>
            <a:r>
              <a:rPr lang="en-US" sz="2400" dirty="0" err="1"/>
              <a:t>too_big_index</a:t>
            </a:r>
            <a:r>
              <a:rPr lang="en-US" sz="2400" dirty="0"/>
              <a:t>, go to 1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2209800" y="41910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40</a:t>
            </a:r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2819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20</a:t>
            </a:r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3429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10</a:t>
            </a:r>
          </a:p>
        </p:txBody>
      </p:sp>
      <p:sp>
        <p:nvSpPr>
          <p:cNvPr id="30726" name="Rectangle 6"/>
          <p:cNvSpPr>
            <a:spLocks noChangeArrowheads="1"/>
          </p:cNvSpPr>
          <p:nvPr/>
        </p:nvSpPr>
        <p:spPr bwMode="auto">
          <a:xfrm>
            <a:off x="4038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30</a:t>
            </a:r>
          </a:p>
        </p:txBody>
      </p:sp>
      <p:sp>
        <p:nvSpPr>
          <p:cNvPr id="30727" name="Rectangle 7"/>
          <p:cNvSpPr>
            <a:spLocks noChangeArrowheads="1"/>
          </p:cNvSpPr>
          <p:nvPr/>
        </p:nvSpPr>
        <p:spPr bwMode="auto">
          <a:xfrm>
            <a:off x="46482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7</a:t>
            </a:r>
          </a:p>
        </p:txBody>
      </p:sp>
      <p:sp>
        <p:nvSpPr>
          <p:cNvPr id="30728" name="Rectangle 8"/>
          <p:cNvSpPr>
            <a:spLocks noChangeArrowheads="1"/>
          </p:cNvSpPr>
          <p:nvPr/>
        </p:nvSpPr>
        <p:spPr bwMode="auto">
          <a:xfrm>
            <a:off x="52578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50</a:t>
            </a:r>
          </a:p>
        </p:txBody>
      </p:sp>
      <p:sp>
        <p:nvSpPr>
          <p:cNvPr id="30729" name="Rectangle 9"/>
          <p:cNvSpPr>
            <a:spLocks noChangeArrowheads="1"/>
          </p:cNvSpPr>
          <p:nvPr/>
        </p:nvSpPr>
        <p:spPr bwMode="auto">
          <a:xfrm>
            <a:off x="5867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60</a:t>
            </a:r>
          </a:p>
        </p:txBody>
      </p:sp>
      <p:sp>
        <p:nvSpPr>
          <p:cNvPr id="30730" name="Rectangle 10"/>
          <p:cNvSpPr>
            <a:spLocks noChangeArrowheads="1"/>
          </p:cNvSpPr>
          <p:nvPr/>
        </p:nvSpPr>
        <p:spPr bwMode="auto">
          <a:xfrm>
            <a:off x="6477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80</a:t>
            </a:r>
          </a:p>
        </p:txBody>
      </p:sp>
      <p:sp>
        <p:nvSpPr>
          <p:cNvPr id="30731" name="Rectangle 11"/>
          <p:cNvSpPr>
            <a:spLocks noChangeArrowheads="1"/>
          </p:cNvSpPr>
          <p:nvPr/>
        </p:nvSpPr>
        <p:spPr bwMode="auto">
          <a:xfrm>
            <a:off x="7086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100</a:t>
            </a:r>
          </a:p>
        </p:txBody>
      </p:sp>
      <p:sp>
        <p:nvSpPr>
          <p:cNvPr id="30732" name="Text Box 12"/>
          <p:cNvSpPr txBox="1">
            <a:spLocks noChangeArrowheads="1"/>
          </p:cNvSpPr>
          <p:nvPr/>
        </p:nvSpPr>
        <p:spPr bwMode="auto">
          <a:xfrm>
            <a:off x="533400" y="4281488"/>
            <a:ext cx="16335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pivot_index = 0</a:t>
            </a:r>
          </a:p>
        </p:txBody>
      </p:sp>
      <p:sp>
        <p:nvSpPr>
          <p:cNvPr id="30734" name="Text Box 14"/>
          <p:cNvSpPr txBox="1">
            <a:spLocks noChangeArrowheads="1"/>
          </p:cNvSpPr>
          <p:nvPr/>
        </p:nvSpPr>
        <p:spPr bwMode="auto">
          <a:xfrm>
            <a:off x="3962400" y="5562600"/>
            <a:ext cx="2895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800"/>
              <a:t>too_big_index</a:t>
            </a:r>
          </a:p>
        </p:txBody>
      </p:sp>
      <p:sp>
        <p:nvSpPr>
          <p:cNvPr id="30735" name="Text Box 15"/>
          <p:cNvSpPr txBox="1">
            <a:spLocks noChangeArrowheads="1"/>
          </p:cNvSpPr>
          <p:nvPr/>
        </p:nvSpPr>
        <p:spPr bwMode="auto">
          <a:xfrm>
            <a:off x="5867400" y="5576888"/>
            <a:ext cx="2133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800"/>
              <a:t>too_small_index</a:t>
            </a:r>
          </a:p>
        </p:txBody>
      </p:sp>
      <p:sp>
        <p:nvSpPr>
          <p:cNvPr id="30736" name="Line 16"/>
          <p:cNvSpPr>
            <a:spLocks noChangeShapeType="1"/>
          </p:cNvSpPr>
          <p:nvPr/>
        </p:nvSpPr>
        <p:spPr bwMode="auto">
          <a:xfrm flipH="1" flipV="1">
            <a:off x="5029200" y="5257800"/>
            <a:ext cx="1524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737" name="Line 17"/>
          <p:cNvSpPr>
            <a:spLocks noChangeShapeType="1"/>
          </p:cNvSpPr>
          <p:nvPr/>
        </p:nvSpPr>
        <p:spPr bwMode="auto">
          <a:xfrm flipV="1">
            <a:off x="4724400" y="52578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738" name="Line 18"/>
          <p:cNvSpPr>
            <a:spLocks noChangeShapeType="1"/>
          </p:cNvSpPr>
          <p:nvPr/>
        </p:nvSpPr>
        <p:spPr bwMode="auto">
          <a:xfrm>
            <a:off x="609600" y="1905000"/>
            <a:ext cx="4572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" name="Text Box 12"/>
          <p:cNvSpPr txBox="1">
            <a:spLocks noChangeArrowheads="1"/>
          </p:cNvSpPr>
          <p:nvPr/>
        </p:nvSpPr>
        <p:spPr bwMode="auto">
          <a:xfrm>
            <a:off x="2254250" y="4800600"/>
            <a:ext cx="536396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[0</a:t>
            </a:r>
            <a:r>
              <a:rPr lang="en-US" dirty="0" smtClean="0"/>
              <a:t>]      [</a:t>
            </a:r>
            <a:r>
              <a:rPr lang="en-US" dirty="0"/>
              <a:t>1]   </a:t>
            </a:r>
            <a:r>
              <a:rPr lang="en-US" dirty="0" smtClean="0"/>
              <a:t>      [</a:t>
            </a:r>
            <a:r>
              <a:rPr lang="en-US" dirty="0"/>
              <a:t>2]    </a:t>
            </a:r>
            <a:r>
              <a:rPr lang="en-US" dirty="0" smtClean="0"/>
              <a:t>   [</a:t>
            </a:r>
            <a:r>
              <a:rPr lang="en-US" dirty="0"/>
              <a:t>3]   </a:t>
            </a:r>
            <a:r>
              <a:rPr lang="en-US" dirty="0" smtClean="0"/>
              <a:t>   [</a:t>
            </a:r>
            <a:r>
              <a:rPr lang="en-US" dirty="0"/>
              <a:t>4]   </a:t>
            </a:r>
            <a:r>
              <a:rPr lang="en-US" dirty="0" smtClean="0"/>
              <a:t>     [</a:t>
            </a:r>
            <a:r>
              <a:rPr lang="en-US" dirty="0"/>
              <a:t>5]    </a:t>
            </a:r>
            <a:r>
              <a:rPr lang="en-US" dirty="0" smtClean="0"/>
              <a:t>  [</a:t>
            </a:r>
            <a:r>
              <a:rPr lang="en-US" dirty="0"/>
              <a:t>6]   </a:t>
            </a:r>
            <a:r>
              <a:rPr lang="en-US" dirty="0" smtClean="0"/>
              <a:t>   [</a:t>
            </a:r>
            <a:r>
              <a:rPr lang="en-US" dirty="0"/>
              <a:t>7]   </a:t>
            </a:r>
            <a:r>
              <a:rPr lang="en-US" dirty="0" smtClean="0"/>
              <a:t>   [</a:t>
            </a:r>
            <a:r>
              <a:rPr lang="en-US" dirty="0"/>
              <a:t>8]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848600" cy="838200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SimSun" pitchFamily="2" charset="-122"/>
              </a:rPr>
              <a:t>Quicksort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905000"/>
            <a:ext cx="5486400" cy="39624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zh-CN" sz="2000" dirty="0" smtClean="0">
                <a:ea typeface="SimSun" pitchFamily="2" charset="-122"/>
              </a:rPr>
              <a:t>Divide step: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1800" dirty="0" smtClean="0">
                <a:ea typeface="SimSun" pitchFamily="2" charset="-122"/>
              </a:rPr>
              <a:t>Pick any element (</a:t>
            </a:r>
            <a:r>
              <a:rPr lang="en-US" altLang="zh-CN" sz="1800" b="1" i="1" dirty="0" smtClean="0">
                <a:solidFill>
                  <a:schemeClr val="hlink"/>
                </a:solidFill>
                <a:ea typeface="SimSun" pitchFamily="2" charset="-122"/>
              </a:rPr>
              <a:t>pivot</a:t>
            </a:r>
            <a:r>
              <a:rPr lang="en-US" altLang="zh-CN" sz="1800" dirty="0" smtClean="0">
                <a:ea typeface="SimSun" pitchFamily="2" charset="-122"/>
              </a:rPr>
              <a:t>) v in 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1800" dirty="0" smtClean="0">
                <a:ea typeface="SimSun" pitchFamily="2" charset="-122"/>
              </a:rPr>
              <a:t>Partition S – {v} into two disjoint groups</a:t>
            </a:r>
          </a:p>
          <a:p>
            <a:pPr lvl="1" eaLnBrk="1" hangingPunct="1">
              <a:lnSpc>
                <a:spcPct val="90000"/>
              </a:lnSpc>
              <a:buFont typeface="Monotype Sorts"/>
              <a:buNone/>
            </a:pPr>
            <a:r>
              <a:rPr lang="en-US" altLang="zh-CN" sz="1800" dirty="0" smtClean="0">
                <a:ea typeface="SimSun" pitchFamily="2" charset="-122"/>
              </a:rPr>
              <a:t>    S1 = {x </a:t>
            </a:r>
            <a:r>
              <a:rPr lang="en-US" altLang="zh-CN" sz="1800" dirty="0" smtClean="0">
                <a:ea typeface="SimSun" pitchFamily="2" charset="-122"/>
                <a:sym typeface="Symbol" pitchFamily="18" charset="2"/>
              </a:rPr>
              <a:t></a:t>
            </a:r>
            <a:r>
              <a:rPr lang="en-US" altLang="zh-CN" sz="1800" dirty="0" smtClean="0">
                <a:ea typeface="SimSun" pitchFamily="2" charset="-122"/>
              </a:rPr>
              <a:t> S – {v} | x &lt;=</a:t>
            </a:r>
            <a:r>
              <a:rPr lang="en-US" altLang="zh-CN" sz="1800" b="1" dirty="0" smtClean="0">
                <a:solidFill>
                  <a:srgbClr val="00FF00"/>
                </a:solidFill>
                <a:ea typeface="SimSun" pitchFamily="2" charset="-122"/>
              </a:rPr>
              <a:t> </a:t>
            </a:r>
            <a:r>
              <a:rPr lang="en-US" altLang="zh-CN" sz="1800" dirty="0" smtClean="0">
                <a:ea typeface="SimSun" pitchFamily="2" charset="-122"/>
              </a:rPr>
              <a:t>v}</a:t>
            </a:r>
          </a:p>
          <a:p>
            <a:pPr lvl="1" eaLnBrk="1" hangingPunct="1">
              <a:lnSpc>
                <a:spcPct val="90000"/>
              </a:lnSpc>
              <a:buFont typeface="Monotype Sorts"/>
              <a:buNone/>
            </a:pPr>
            <a:r>
              <a:rPr lang="en-US" altLang="zh-CN" sz="1800" dirty="0" smtClean="0">
                <a:ea typeface="SimSun" pitchFamily="2" charset="-122"/>
              </a:rPr>
              <a:t>    S2 = {x </a:t>
            </a:r>
            <a:r>
              <a:rPr lang="en-US" altLang="zh-CN" sz="1800" dirty="0" smtClean="0">
                <a:ea typeface="SimSun" pitchFamily="2" charset="-122"/>
                <a:sym typeface="Symbol" pitchFamily="18" charset="2"/>
              </a:rPr>
              <a:t></a:t>
            </a:r>
            <a:r>
              <a:rPr lang="en-US" altLang="zh-CN" sz="1800" dirty="0" smtClean="0">
                <a:ea typeface="SimSun" pitchFamily="2" charset="-122"/>
              </a:rPr>
              <a:t> S – {v} | x &gt; v}</a:t>
            </a:r>
          </a:p>
          <a:p>
            <a:pPr lvl="1" eaLnBrk="1" hangingPunct="1">
              <a:lnSpc>
                <a:spcPct val="90000"/>
              </a:lnSpc>
              <a:buFont typeface="Monotype Sorts"/>
              <a:buNone/>
            </a:pPr>
            <a:endParaRPr lang="en-US" altLang="zh-CN" sz="1800" dirty="0" smtClean="0">
              <a:ea typeface="SimSun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000" dirty="0" smtClean="0">
                <a:ea typeface="SimSun" pitchFamily="2" charset="-122"/>
              </a:rPr>
              <a:t>Conquer step: recursively sort  S1 and S2, (</a:t>
            </a:r>
            <a:r>
              <a:rPr lang="en-US" altLang="zh-CN" sz="2000" dirty="0" err="1" smtClean="0">
                <a:ea typeface="SimSun" pitchFamily="2" charset="-122"/>
              </a:rPr>
              <a:t>applysing</a:t>
            </a:r>
            <a:r>
              <a:rPr lang="en-US" altLang="zh-CN" sz="2000" dirty="0" smtClean="0">
                <a:ea typeface="SimSun" pitchFamily="2" charset="-122"/>
              </a:rPr>
              <a:t> </a:t>
            </a:r>
            <a:r>
              <a:rPr lang="en-US" altLang="zh-CN" sz="2000" dirty="0" err="1" smtClean="0">
                <a:ea typeface="SimSun" pitchFamily="2" charset="-122"/>
              </a:rPr>
              <a:t>QuickSort</a:t>
            </a:r>
            <a:r>
              <a:rPr lang="en-US" altLang="zh-CN" sz="2000" dirty="0" smtClean="0">
                <a:ea typeface="SimSun" pitchFamily="2" charset="-122"/>
              </a:rPr>
              <a:t>)</a:t>
            </a:r>
          </a:p>
          <a:p>
            <a:pPr eaLnBrk="1" hangingPunct="1">
              <a:lnSpc>
                <a:spcPct val="90000"/>
              </a:lnSpc>
            </a:pPr>
            <a:endParaRPr lang="en-US" altLang="zh-CN" sz="2000" dirty="0" smtClean="0">
              <a:ea typeface="SimSun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000" dirty="0" smtClean="0">
                <a:ea typeface="SimSun" pitchFamily="2" charset="-122"/>
              </a:rPr>
              <a:t>Combine step: the sorted S1 </a:t>
            </a:r>
            <a:r>
              <a:rPr lang="en-US" altLang="zh-CN" sz="2000" dirty="0" smtClean="0">
                <a:solidFill>
                  <a:schemeClr val="accent2"/>
                </a:solidFill>
                <a:ea typeface="SimSun" pitchFamily="2" charset="-122"/>
              </a:rPr>
              <a:t>(by the time returned from recursion)</a:t>
            </a:r>
            <a:r>
              <a:rPr lang="en-US" altLang="zh-CN" sz="2000" dirty="0" smtClean="0">
                <a:ea typeface="SimSun" pitchFamily="2" charset="-122"/>
              </a:rPr>
              <a:t>, followed by v, followed by the sorted S2 </a:t>
            </a:r>
            <a:r>
              <a:rPr lang="en-US" altLang="zh-CN" sz="2000" dirty="0" smtClean="0">
                <a:solidFill>
                  <a:schemeClr val="accent2"/>
                </a:solidFill>
                <a:ea typeface="SimSun" pitchFamily="2" charset="-122"/>
              </a:rPr>
              <a:t>(i.e., nothing extra needs to be done)</a:t>
            </a:r>
          </a:p>
          <a:p>
            <a:pPr eaLnBrk="1" hangingPunct="1">
              <a:lnSpc>
                <a:spcPct val="90000"/>
              </a:lnSpc>
            </a:pPr>
            <a:endParaRPr lang="en-US" altLang="zh-CN" sz="2000" dirty="0" smtClean="0">
              <a:ea typeface="SimSun" pitchFamily="2" charset="-122"/>
            </a:endParaRPr>
          </a:p>
          <a:p>
            <a:pPr eaLnBrk="1" hangingPunct="1">
              <a:lnSpc>
                <a:spcPct val="90000"/>
              </a:lnSpc>
              <a:buFont typeface="Monotype Sorts"/>
              <a:buNone/>
            </a:pPr>
            <a:endParaRPr lang="zh-CN" altLang="en-US" sz="1800" dirty="0" smtClean="0">
              <a:ea typeface="SimSun" pitchFamily="2" charset="-122"/>
            </a:endParaRPr>
          </a:p>
        </p:txBody>
      </p:sp>
      <p:sp>
        <p:nvSpPr>
          <p:cNvPr id="36868" name="Rectangle 7"/>
          <p:cNvSpPr>
            <a:spLocks noChangeArrowheads="1"/>
          </p:cNvSpPr>
          <p:nvPr/>
        </p:nvSpPr>
        <p:spPr bwMode="auto">
          <a:xfrm>
            <a:off x="6172200" y="1606550"/>
            <a:ext cx="228600" cy="106045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69" name="Rectangle 8"/>
          <p:cNvSpPr>
            <a:spLocks noChangeArrowheads="1"/>
          </p:cNvSpPr>
          <p:nvPr/>
        </p:nvSpPr>
        <p:spPr bwMode="auto">
          <a:xfrm>
            <a:off x="6578600" y="2209800"/>
            <a:ext cx="228600" cy="4572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0" name="Rectangle 9"/>
          <p:cNvSpPr>
            <a:spLocks noChangeArrowheads="1"/>
          </p:cNvSpPr>
          <p:nvPr/>
        </p:nvSpPr>
        <p:spPr bwMode="auto">
          <a:xfrm>
            <a:off x="7391400" y="2381250"/>
            <a:ext cx="228600" cy="28575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1" name="Rectangle 10"/>
          <p:cNvSpPr>
            <a:spLocks noChangeArrowheads="1"/>
          </p:cNvSpPr>
          <p:nvPr/>
        </p:nvSpPr>
        <p:spPr bwMode="auto">
          <a:xfrm>
            <a:off x="7797800" y="2038350"/>
            <a:ext cx="228600" cy="6286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>
                <a:solidFill>
                  <a:schemeClr val="bg2"/>
                </a:solidFill>
                <a:latin typeface="Times New Roman" pitchFamily="18" charset="0"/>
                <a:ea typeface="SimSun" pitchFamily="2" charset="-122"/>
              </a:rPr>
              <a:t>v</a:t>
            </a:r>
          </a:p>
        </p:txBody>
      </p:sp>
      <p:sp>
        <p:nvSpPr>
          <p:cNvPr id="36872" name="Rectangle 11"/>
          <p:cNvSpPr>
            <a:spLocks noChangeArrowheads="1"/>
          </p:cNvSpPr>
          <p:nvPr/>
        </p:nvSpPr>
        <p:spPr bwMode="auto">
          <a:xfrm>
            <a:off x="8204200" y="1695450"/>
            <a:ext cx="228600" cy="97155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3" name="Rectangle 12"/>
          <p:cNvSpPr>
            <a:spLocks noChangeArrowheads="1"/>
          </p:cNvSpPr>
          <p:nvPr/>
        </p:nvSpPr>
        <p:spPr bwMode="auto">
          <a:xfrm>
            <a:off x="8610600" y="2324100"/>
            <a:ext cx="228600" cy="3429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4" name="Rectangle 13"/>
          <p:cNvSpPr>
            <a:spLocks noChangeArrowheads="1"/>
          </p:cNvSpPr>
          <p:nvPr/>
        </p:nvSpPr>
        <p:spPr bwMode="auto">
          <a:xfrm>
            <a:off x="6985000" y="1866900"/>
            <a:ext cx="228600" cy="8001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5" name="Rectangle 14"/>
          <p:cNvSpPr>
            <a:spLocks noChangeArrowheads="1"/>
          </p:cNvSpPr>
          <p:nvPr/>
        </p:nvSpPr>
        <p:spPr bwMode="auto">
          <a:xfrm>
            <a:off x="7924800" y="3505200"/>
            <a:ext cx="228600" cy="106045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6" name="Rectangle 15"/>
          <p:cNvSpPr>
            <a:spLocks noChangeArrowheads="1"/>
          </p:cNvSpPr>
          <p:nvPr/>
        </p:nvSpPr>
        <p:spPr bwMode="auto">
          <a:xfrm>
            <a:off x="8763000" y="3594100"/>
            <a:ext cx="228600" cy="97155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7" name="Rectangle 16"/>
          <p:cNvSpPr>
            <a:spLocks noChangeArrowheads="1"/>
          </p:cNvSpPr>
          <p:nvPr/>
        </p:nvSpPr>
        <p:spPr bwMode="auto">
          <a:xfrm>
            <a:off x="8343900" y="3765550"/>
            <a:ext cx="228600" cy="8001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5492750" y="4114800"/>
            <a:ext cx="1054100" cy="457200"/>
            <a:chOff x="3320" y="2304"/>
            <a:chExt cx="664" cy="384"/>
          </a:xfrm>
        </p:grpSpPr>
        <p:sp>
          <p:nvSpPr>
            <p:cNvPr id="36885" name="Rectangle 18"/>
            <p:cNvSpPr>
              <a:spLocks noChangeArrowheads="1"/>
            </p:cNvSpPr>
            <p:nvPr/>
          </p:nvSpPr>
          <p:spPr bwMode="auto">
            <a:xfrm>
              <a:off x="3320" y="2304"/>
              <a:ext cx="144" cy="384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86" name="Rectangle 19"/>
            <p:cNvSpPr>
              <a:spLocks noChangeArrowheads="1"/>
            </p:cNvSpPr>
            <p:nvPr/>
          </p:nvSpPr>
          <p:spPr bwMode="auto">
            <a:xfrm>
              <a:off x="3580" y="2448"/>
              <a:ext cx="144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87" name="Rectangle 20"/>
            <p:cNvSpPr>
              <a:spLocks noChangeArrowheads="1"/>
            </p:cNvSpPr>
            <p:nvPr/>
          </p:nvSpPr>
          <p:spPr bwMode="auto">
            <a:xfrm>
              <a:off x="3840" y="2400"/>
              <a:ext cx="144" cy="288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6879" name="Rectangle 21"/>
          <p:cNvSpPr>
            <a:spLocks noChangeArrowheads="1"/>
          </p:cNvSpPr>
          <p:nvPr/>
        </p:nvSpPr>
        <p:spPr bwMode="auto">
          <a:xfrm>
            <a:off x="7124700" y="3943350"/>
            <a:ext cx="228600" cy="6286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>
                <a:solidFill>
                  <a:schemeClr val="bg2"/>
                </a:solidFill>
                <a:latin typeface="Times New Roman" pitchFamily="18" charset="0"/>
                <a:ea typeface="SimSun" pitchFamily="2" charset="-122"/>
              </a:rPr>
              <a:t>v</a:t>
            </a:r>
          </a:p>
        </p:txBody>
      </p:sp>
      <p:sp>
        <p:nvSpPr>
          <p:cNvPr id="36880" name="AutoShape 22"/>
          <p:cNvSpPr>
            <a:spLocks/>
          </p:cNvSpPr>
          <p:nvPr/>
        </p:nvSpPr>
        <p:spPr bwMode="auto">
          <a:xfrm rot="-5400000">
            <a:off x="5867400" y="4095750"/>
            <a:ext cx="304800" cy="1219200"/>
          </a:xfrm>
          <a:prstGeom prst="leftBrace">
            <a:avLst>
              <a:gd name="adj1" fmla="val 33333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vert="eaVert" wrap="none" tIns="0" rIns="548640" bIns="0"/>
          <a:lstStyle/>
          <a:p>
            <a:pPr algn="ctr"/>
            <a:r>
              <a:rPr lang="en-US" altLang="zh-CN">
                <a:latin typeface="Times New Roman" pitchFamily="18" charset="0"/>
                <a:ea typeface="SimSun" pitchFamily="2" charset="-122"/>
              </a:rPr>
              <a:t>S1</a:t>
            </a:r>
          </a:p>
        </p:txBody>
      </p:sp>
      <p:sp>
        <p:nvSpPr>
          <p:cNvPr id="36881" name="AutoShape 23"/>
          <p:cNvSpPr>
            <a:spLocks/>
          </p:cNvSpPr>
          <p:nvPr/>
        </p:nvSpPr>
        <p:spPr bwMode="auto">
          <a:xfrm rot="-5400000">
            <a:off x="8305800" y="4095750"/>
            <a:ext cx="304800" cy="1219200"/>
          </a:xfrm>
          <a:prstGeom prst="leftBrace">
            <a:avLst>
              <a:gd name="adj1" fmla="val 33333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vert="eaVert" wrap="none" tIns="0" rIns="548640" bIns="0"/>
          <a:lstStyle/>
          <a:p>
            <a:pPr algn="ctr"/>
            <a:r>
              <a:rPr lang="en-US" altLang="zh-CN">
                <a:latin typeface="Times New Roman" pitchFamily="18" charset="0"/>
                <a:ea typeface="SimSun" pitchFamily="2" charset="-122"/>
              </a:rPr>
              <a:t>S2</a:t>
            </a:r>
          </a:p>
        </p:txBody>
      </p:sp>
      <p:sp>
        <p:nvSpPr>
          <p:cNvPr id="36882" name="AutoShape 31"/>
          <p:cNvSpPr>
            <a:spLocks/>
          </p:cNvSpPr>
          <p:nvPr/>
        </p:nvSpPr>
        <p:spPr bwMode="auto">
          <a:xfrm rot="-5400000">
            <a:off x="7353300" y="1714500"/>
            <a:ext cx="304800" cy="2514600"/>
          </a:xfrm>
          <a:prstGeom prst="leftBrace">
            <a:avLst>
              <a:gd name="adj1" fmla="val 68750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vert="eaVert" wrap="none" tIns="0" rIns="548640" bIns="0"/>
          <a:lstStyle/>
          <a:p>
            <a:pPr algn="ctr"/>
            <a:r>
              <a:rPr lang="en-US" altLang="zh-CN">
                <a:latin typeface="Times New Roman" pitchFamily="18" charset="0"/>
                <a:ea typeface="SimSun" pitchFamily="2" charset="-122"/>
              </a:rPr>
              <a:t>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1022350" y="930275"/>
            <a:ext cx="7760458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>
              <a:buFontTx/>
              <a:buAutoNum type="arabicPeriod"/>
            </a:pPr>
            <a:r>
              <a:rPr lang="en-US" sz="2400" dirty="0"/>
              <a:t>While data[</a:t>
            </a:r>
            <a:r>
              <a:rPr lang="en-US" sz="2400" dirty="0" err="1"/>
              <a:t>too_big_index</a:t>
            </a:r>
            <a:r>
              <a:rPr lang="en-US" sz="2400" dirty="0"/>
              <a:t>] &lt;= data[pivot]</a:t>
            </a:r>
          </a:p>
          <a:p>
            <a:pPr marL="914400" lvl="1" indent="-457200"/>
            <a:r>
              <a:rPr lang="en-US" sz="2400" dirty="0"/>
              <a:t>	++</a:t>
            </a:r>
            <a:r>
              <a:rPr lang="en-US" sz="2400" dirty="0" err="1"/>
              <a:t>too_big_index</a:t>
            </a:r>
            <a:endParaRPr lang="en-US" sz="2400" dirty="0"/>
          </a:p>
          <a:p>
            <a:pPr marL="457200" indent="-457200">
              <a:buFontTx/>
              <a:buAutoNum type="arabicPeriod"/>
            </a:pPr>
            <a:r>
              <a:rPr lang="en-US" sz="2400" dirty="0"/>
              <a:t>While data[</a:t>
            </a:r>
            <a:r>
              <a:rPr lang="en-US" sz="2400" dirty="0" err="1"/>
              <a:t>too_small_index</a:t>
            </a:r>
            <a:r>
              <a:rPr lang="en-US" sz="2400" dirty="0"/>
              <a:t>] &gt; data[pivot]</a:t>
            </a:r>
          </a:p>
          <a:p>
            <a:pPr marL="914400" lvl="1" indent="-457200"/>
            <a:r>
              <a:rPr lang="en-US" sz="2400" dirty="0"/>
              <a:t>	--</a:t>
            </a:r>
            <a:r>
              <a:rPr lang="en-US" sz="2400" dirty="0" err="1"/>
              <a:t>too_small_index</a:t>
            </a:r>
            <a:endParaRPr lang="en-US" sz="2400" dirty="0"/>
          </a:p>
          <a:p>
            <a:pPr marL="457200" indent="-457200">
              <a:buFontTx/>
              <a:buAutoNum type="arabicPeriod"/>
            </a:pPr>
            <a:r>
              <a:rPr lang="en-US" sz="2400" dirty="0"/>
              <a:t>If </a:t>
            </a:r>
            <a:r>
              <a:rPr lang="en-US" sz="2400" dirty="0" err="1"/>
              <a:t>too_big_index</a:t>
            </a:r>
            <a:r>
              <a:rPr lang="en-US" sz="2400" dirty="0"/>
              <a:t> &lt; </a:t>
            </a:r>
            <a:r>
              <a:rPr lang="en-US" sz="2400" dirty="0" err="1"/>
              <a:t>too_small_index</a:t>
            </a:r>
            <a:endParaRPr lang="en-US" sz="2400" dirty="0"/>
          </a:p>
          <a:p>
            <a:pPr marL="914400" lvl="1" indent="-457200"/>
            <a:r>
              <a:rPr lang="en-US" sz="2400" dirty="0"/>
              <a:t>	swap data[</a:t>
            </a:r>
            <a:r>
              <a:rPr lang="en-US" sz="2400" dirty="0" err="1"/>
              <a:t>too_big_index</a:t>
            </a:r>
            <a:r>
              <a:rPr lang="en-US" sz="2400" dirty="0"/>
              <a:t>] and data[</a:t>
            </a:r>
            <a:r>
              <a:rPr lang="en-US" sz="2400" dirty="0" err="1"/>
              <a:t>too_small_index</a:t>
            </a:r>
            <a:r>
              <a:rPr lang="en-US" sz="2400" dirty="0"/>
              <a:t>]</a:t>
            </a:r>
          </a:p>
          <a:p>
            <a:pPr marL="457200" indent="-457200">
              <a:buFontTx/>
              <a:buAutoNum type="arabicPeriod"/>
            </a:pPr>
            <a:r>
              <a:rPr lang="en-US" sz="2400" dirty="0"/>
              <a:t>While </a:t>
            </a:r>
            <a:r>
              <a:rPr lang="en-US" sz="2400" dirty="0" err="1"/>
              <a:t>too_small_index</a:t>
            </a:r>
            <a:r>
              <a:rPr lang="en-US" sz="2400" dirty="0"/>
              <a:t> &gt; </a:t>
            </a:r>
            <a:r>
              <a:rPr lang="en-US" sz="2400" dirty="0" err="1"/>
              <a:t>too_big_index</a:t>
            </a:r>
            <a:r>
              <a:rPr lang="en-US" sz="2400" dirty="0"/>
              <a:t>, go to 1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2209800" y="41910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40</a:t>
            </a:r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2819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20</a:t>
            </a:r>
          </a:p>
        </p:txBody>
      </p:sp>
      <p:sp>
        <p:nvSpPr>
          <p:cNvPr id="31749" name="Rectangle 5"/>
          <p:cNvSpPr>
            <a:spLocks noChangeArrowheads="1"/>
          </p:cNvSpPr>
          <p:nvPr/>
        </p:nvSpPr>
        <p:spPr bwMode="auto">
          <a:xfrm>
            <a:off x="3429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10</a:t>
            </a:r>
          </a:p>
        </p:txBody>
      </p:sp>
      <p:sp>
        <p:nvSpPr>
          <p:cNvPr id="31750" name="Rectangle 6"/>
          <p:cNvSpPr>
            <a:spLocks noChangeArrowheads="1"/>
          </p:cNvSpPr>
          <p:nvPr/>
        </p:nvSpPr>
        <p:spPr bwMode="auto">
          <a:xfrm>
            <a:off x="4038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30</a:t>
            </a:r>
          </a:p>
        </p:txBody>
      </p:sp>
      <p:sp>
        <p:nvSpPr>
          <p:cNvPr id="31751" name="Rectangle 7"/>
          <p:cNvSpPr>
            <a:spLocks noChangeArrowheads="1"/>
          </p:cNvSpPr>
          <p:nvPr/>
        </p:nvSpPr>
        <p:spPr bwMode="auto">
          <a:xfrm>
            <a:off x="46482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7</a:t>
            </a:r>
          </a:p>
        </p:txBody>
      </p:sp>
      <p:sp>
        <p:nvSpPr>
          <p:cNvPr id="31752" name="Rectangle 8"/>
          <p:cNvSpPr>
            <a:spLocks noChangeArrowheads="1"/>
          </p:cNvSpPr>
          <p:nvPr/>
        </p:nvSpPr>
        <p:spPr bwMode="auto">
          <a:xfrm>
            <a:off x="52578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50</a:t>
            </a:r>
          </a:p>
        </p:txBody>
      </p:sp>
      <p:sp>
        <p:nvSpPr>
          <p:cNvPr id="31753" name="Rectangle 9"/>
          <p:cNvSpPr>
            <a:spLocks noChangeArrowheads="1"/>
          </p:cNvSpPr>
          <p:nvPr/>
        </p:nvSpPr>
        <p:spPr bwMode="auto">
          <a:xfrm>
            <a:off x="5867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60</a:t>
            </a:r>
          </a:p>
        </p:txBody>
      </p:sp>
      <p:sp>
        <p:nvSpPr>
          <p:cNvPr id="31754" name="Rectangle 10"/>
          <p:cNvSpPr>
            <a:spLocks noChangeArrowheads="1"/>
          </p:cNvSpPr>
          <p:nvPr/>
        </p:nvSpPr>
        <p:spPr bwMode="auto">
          <a:xfrm>
            <a:off x="6477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80</a:t>
            </a:r>
          </a:p>
        </p:txBody>
      </p:sp>
      <p:sp>
        <p:nvSpPr>
          <p:cNvPr id="31755" name="Rectangle 11"/>
          <p:cNvSpPr>
            <a:spLocks noChangeArrowheads="1"/>
          </p:cNvSpPr>
          <p:nvPr/>
        </p:nvSpPr>
        <p:spPr bwMode="auto">
          <a:xfrm>
            <a:off x="7086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100</a:t>
            </a:r>
          </a:p>
        </p:txBody>
      </p:sp>
      <p:sp>
        <p:nvSpPr>
          <p:cNvPr id="31756" name="Text Box 12"/>
          <p:cNvSpPr txBox="1">
            <a:spLocks noChangeArrowheads="1"/>
          </p:cNvSpPr>
          <p:nvPr/>
        </p:nvSpPr>
        <p:spPr bwMode="auto">
          <a:xfrm>
            <a:off x="533400" y="4281488"/>
            <a:ext cx="16335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pivot_index = 0</a:t>
            </a:r>
          </a:p>
        </p:txBody>
      </p:sp>
      <p:sp>
        <p:nvSpPr>
          <p:cNvPr id="31758" name="Text Box 14"/>
          <p:cNvSpPr txBox="1">
            <a:spLocks noChangeArrowheads="1"/>
          </p:cNvSpPr>
          <p:nvPr/>
        </p:nvSpPr>
        <p:spPr bwMode="auto">
          <a:xfrm>
            <a:off x="3962400" y="5562600"/>
            <a:ext cx="2895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800"/>
              <a:t>too_big_index</a:t>
            </a:r>
          </a:p>
        </p:txBody>
      </p:sp>
      <p:sp>
        <p:nvSpPr>
          <p:cNvPr id="31759" name="Text Box 15"/>
          <p:cNvSpPr txBox="1">
            <a:spLocks noChangeArrowheads="1"/>
          </p:cNvSpPr>
          <p:nvPr/>
        </p:nvSpPr>
        <p:spPr bwMode="auto">
          <a:xfrm>
            <a:off x="5867400" y="5576888"/>
            <a:ext cx="2133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800"/>
              <a:t>too_small_index</a:t>
            </a:r>
          </a:p>
        </p:txBody>
      </p:sp>
      <p:sp>
        <p:nvSpPr>
          <p:cNvPr id="31760" name="Line 16"/>
          <p:cNvSpPr>
            <a:spLocks noChangeShapeType="1"/>
          </p:cNvSpPr>
          <p:nvPr/>
        </p:nvSpPr>
        <p:spPr bwMode="auto">
          <a:xfrm flipH="1" flipV="1">
            <a:off x="5029200" y="5257800"/>
            <a:ext cx="1524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761" name="Line 17"/>
          <p:cNvSpPr>
            <a:spLocks noChangeShapeType="1"/>
          </p:cNvSpPr>
          <p:nvPr/>
        </p:nvSpPr>
        <p:spPr bwMode="auto">
          <a:xfrm flipV="1">
            <a:off x="4724400" y="52578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762" name="Line 18"/>
          <p:cNvSpPr>
            <a:spLocks noChangeShapeType="1"/>
          </p:cNvSpPr>
          <p:nvPr/>
        </p:nvSpPr>
        <p:spPr bwMode="auto">
          <a:xfrm>
            <a:off x="609600" y="2590800"/>
            <a:ext cx="4572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" name="Text Box 12"/>
          <p:cNvSpPr txBox="1">
            <a:spLocks noChangeArrowheads="1"/>
          </p:cNvSpPr>
          <p:nvPr/>
        </p:nvSpPr>
        <p:spPr bwMode="auto">
          <a:xfrm>
            <a:off x="2254250" y="4800600"/>
            <a:ext cx="536396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[0</a:t>
            </a:r>
            <a:r>
              <a:rPr lang="en-US" dirty="0" smtClean="0"/>
              <a:t>]      [</a:t>
            </a:r>
            <a:r>
              <a:rPr lang="en-US" dirty="0"/>
              <a:t>1]   </a:t>
            </a:r>
            <a:r>
              <a:rPr lang="en-US" dirty="0" smtClean="0"/>
              <a:t>      [</a:t>
            </a:r>
            <a:r>
              <a:rPr lang="en-US" dirty="0"/>
              <a:t>2]    </a:t>
            </a:r>
            <a:r>
              <a:rPr lang="en-US" dirty="0" smtClean="0"/>
              <a:t>   [</a:t>
            </a:r>
            <a:r>
              <a:rPr lang="en-US" dirty="0"/>
              <a:t>3]   </a:t>
            </a:r>
            <a:r>
              <a:rPr lang="en-US" dirty="0" smtClean="0"/>
              <a:t>   [</a:t>
            </a:r>
            <a:r>
              <a:rPr lang="en-US" dirty="0"/>
              <a:t>4]   </a:t>
            </a:r>
            <a:r>
              <a:rPr lang="en-US" dirty="0" smtClean="0"/>
              <a:t>     [</a:t>
            </a:r>
            <a:r>
              <a:rPr lang="en-US" dirty="0"/>
              <a:t>5]    </a:t>
            </a:r>
            <a:r>
              <a:rPr lang="en-US" dirty="0" smtClean="0"/>
              <a:t>  [</a:t>
            </a:r>
            <a:r>
              <a:rPr lang="en-US" dirty="0"/>
              <a:t>6]   </a:t>
            </a:r>
            <a:r>
              <a:rPr lang="en-US" dirty="0" smtClean="0"/>
              <a:t>   [</a:t>
            </a:r>
            <a:r>
              <a:rPr lang="en-US" dirty="0"/>
              <a:t>7]   </a:t>
            </a:r>
            <a:r>
              <a:rPr lang="en-US" dirty="0" smtClean="0"/>
              <a:t>   [</a:t>
            </a:r>
            <a:r>
              <a:rPr lang="en-US" dirty="0"/>
              <a:t>8]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2"/>
          <p:cNvSpPr txBox="1">
            <a:spLocks noChangeArrowheads="1"/>
          </p:cNvSpPr>
          <p:nvPr/>
        </p:nvSpPr>
        <p:spPr bwMode="auto">
          <a:xfrm>
            <a:off x="1022350" y="930275"/>
            <a:ext cx="7760458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>
              <a:buFontTx/>
              <a:buAutoNum type="arabicPeriod"/>
            </a:pPr>
            <a:r>
              <a:rPr lang="en-US" sz="2400" dirty="0"/>
              <a:t>While data[</a:t>
            </a:r>
            <a:r>
              <a:rPr lang="en-US" sz="2400" dirty="0" err="1"/>
              <a:t>too_big_index</a:t>
            </a:r>
            <a:r>
              <a:rPr lang="en-US" sz="2400" dirty="0"/>
              <a:t>] &lt;= data[pivot]</a:t>
            </a:r>
          </a:p>
          <a:p>
            <a:pPr marL="914400" lvl="1" indent="-457200"/>
            <a:r>
              <a:rPr lang="en-US" sz="2400" dirty="0"/>
              <a:t>	++</a:t>
            </a:r>
            <a:r>
              <a:rPr lang="en-US" sz="2400" dirty="0" err="1"/>
              <a:t>too_big_index</a:t>
            </a:r>
            <a:endParaRPr lang="en-US" sz="2400" dirty="0"/>
          </a:p>
          <a:p>
            <a:pPr marL="457200" indent="-457200">
              <a:buFontTx/>
              <a:buAutoNum type="arabicPeriod"/>
            </a:pPr>
            <a:r>
              <a:rPr lang="en-US" sz="2400" dirty="0"/>
              <a:t>While data[</a:t>
            </a:r>
            <a:r>
              <a:rPr lang="en-US" sz="2400" dirty="0" err="1"/>
              <a:t>too_small_index</a:t>
            </a:r>
            <a:r>
              <a:rPr lang="en-US" sz="2400" dirty="0"/>
              <a:t>] &gt; data[pivot]</a:t>
            </a:r>
          </a:p>
          <a:p>
            <a:pPr marL="914400" lvl="1" indent="-457200"/>
            <a:r>
              <a:rPr lang="en-US" sz="2400" dirty="0"/>
              <a:t>	--</a:t>
            </a:r>
            <a:r>
              <a:rPr lang="en-US" sz="2400" dirty="0" err="1"/>
              <a:t>too_small_index</a:t>
            </a:r>
            <a:endParaRPr lang="en-US" sz="2400" dirty="0"/>
          </a:p>
          <a:p>
            <a:pPr marL="457200" indent="-457200">
              <a:buFontTx/>
              <a:buAutoNum type="arabicPeriod"/>
            </a:pPr>
            <a:r>
              <a:rPr lang="en-US" sz="2400" dirty="0"/>
              <a:t>If </a:t>
            </a:r>
            <a:r>
              <a:rPr lang="en-US" sz="2400" dirty="0" err="1"/>
              <a:t>too_big_index</a:t>
            </a:r>
            <a:r>
              <a:rPr lang="en-US" sz="2400" dirty="0"/>
              <a:t> &lt; </a:t>
            </a:r>
            <a:r>
              <a:rPr lang="en-US" sz="2400" dirty="0" err="1"/>
              <a:t>too_small_index</a:t>
            </a:r>
            <a:endParaRPr lang="en-US" sz="2400" dirty="0"/>
          </a:p>
          <a:p>
            <a:pPr marL="914400" lvl="1" indent="-457200"/>
            <a:r>
              <a:rPr lang="en-US" sz="2400" dirty="0"/>
              <a:t>	swap data[</a:t>
            </a:r>
            <a:r>
              <a:rPr lang="en-US" sz="2400" dirty="0" err="1"/>
              <a:t>too_big_index</a:t>
            </a:r>
            <a:r>
              <a:rPr lang="en-US" sz="2400" dirty="0"/>
              <a:t>] and data[</a:t>
            </a:r>
            <a:r>
              <a:rPr lang="en-US" sz="2400" dirty="0" err="1"/>
              <a:t>too_small_index</a:t>
            </a:r>
            <a:r>
              <a:rPr lang="en-US" sz="2400" dirty="0"/>
              <a:t>]</a:t>
            </a:r>
          </a:p>
          <a:p>
            <a:pPr marL="457200" indent="-457200">
              <a:buFontTx/>
              <a:buAutoNum type="arabicPeriod"/>
            </a:pPr>
            <a:r>
              <a:rPr lang="en-US" sz="2400" dirty="0"/>
              <a:t>While </a:t>
            </a:r>
            <a:r>
              <a:rPr lang="en-US" sz="2400" dirty="0" err="1"/>
              <a:t>too_small_index</a:t>
            </a:r>
            <a:r>
              <a:rPr lang="en-US" sz="2400" dirty="0"/>
              <a:t> &gt; </a:t>
            </a:r>
            <a:r>
              <a:rPr lang="en-US" sz="2400" dirty="0" err="1"/>
              <a:t>too_big_index</a:t>
            </a:r>
            <a:r>
              <a:rPr lang="en-US" sz="2400" dirty="0"/>
              <a:t>, go to 1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2209800" y="41910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40</a:t>
            </a:r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2819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20</a:t>
            </a:r>
          </a:p>
        </p:txBody>
      </p:sp>
      <p:sp>
        <p:nvSpPr>
          <p:cNvPr id="32773" name="Rectangle 5"/>
          <p:cNvSpPr>
            <a:spLocks noChangeArrowheads="1"/>
          </p:cNvSpPr>
          <p:nvPr/>
        </p:nvSpPr>
        <p:spPr bwMode="auto">
          <a:xfrm>
            <a:off x="3429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10</a:t>
            </a:r>
          </a:p>
        </p:txBody>
      </p:sp>
      <p:sp>
        <p:nvSpPr>
          <p:cNvPr id="32774" name="Rectangle 6"/>
          <p:cNvSpPr>
            <a:spLocks noChangeArrowheads="1"/>
          </p:cNvSpPr>
          <p:nvPr/>
        </p:nvSpPr>
        <p:spPr bwMode="auto">
          <a:xfrm>
            <a:off x="4038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30</a:t>
            </a:r>
          </a:p>
        </p:txBody>
      </p:sp>
      <p:sp>
        <p:nvSpPr>
          <p:cNvPr id="32775" name="Rectangle 7"/>
          <p:cNvSpPr>
            <a:spLocks noChangeArrowheads="1"/>
          </p:cNvSpPr>
          <p:nvPr/>
        </p:nvSpPr>
        <p:spPr bwMode="auto">
          <a:xfrm>
            <a:off x="46482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7</a:t>
            </a:r>
          </a:p>
        </p:txBody>
      </p:sp>
      <p:sp>
        <p:nvSpPr>
          <p:cNvPr id="32776" name="Rectangle 8"/>
          <p:cNvSpPr>
            <a:spLocks noChangeArrowheads="1"/>
          </p:cNvSpPr>
          <p:nvPr/>
        </p:nvSpPr>
        <p:spPr bwMode="auto">
          <a:xfrm>
            <a:off x="52578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50</a:t>
            </a:r>
          </a:p>
        </p:txBody>
      </p:sp>
      <p:sp>
        <p:nvSpPr>
          <p:cNvPr id="32777" name="Rectangle 9"/>
          <p:cNvSpPr>
            <a:spLocks noChangeArrowheads="1"/>
          </p:cNvSpPr>
          <p:nvPr/>
        </p:nvSpPr>
        <p:spPr bwMode="auto">
          <a:xfrm>
            <a:off x="5867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60</a:t>
            </a:r>
          </a:p>
        </p:txBody>
      </p:sp>
      <p:sp>
        <p:nvSpPr>
          <p:cNvPr id="32778" name="Rectangle 10"/>
          <p:cNvSpPr>
            <a:spLocks noChangeArrowheads="1"/>
          </p:cNvSpPr>
          <p:nvPr/>
        </p:nvSpPr>
        <p:spPr bwMode="auto">
          <a:xfrm>
            <a:off x="6477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80</a:t>
            </a:r>
          </a:p>
        </p:txBody>
      </p:sp>
      <p:sp>
        <p:nvSpPr>
          <p:cNvPr id="32779" name="Rectangle 11"/>
          <p:cNvSpPr>
            <a:spLocks noChangeArrowheads="1"/>
          </p:cNvSpPr>
          <p:nvPr/>
        </p:nvSpPr>
        <p:spPr bwMode="auto">
          <a:xfrm>
            <a:off x="7086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100</a:t>
            </a:r>
          </a:p>
        </p:txBody>
      </p:sp>
      <p:sp>
        <p:nvSpPr>
          <p:cNvPr id="32780" name="Text Box 12"/>
          <p:cNvSpPr txBox="1">
            <a:spLocks noChangeArrowheads="1"/>
          </p:cNvSpPr>
          <p:nvPr/>
        </p:nvSpPr>
        <p:spPr bwMode="auto">
          <a:xfrm>
            <a:off x="533400" y="4281488"/>
            <a:ext cx="16335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pivot_index = 0</a:t>
            </a:r>
          </a:p>
        </p:txBody>
      </p:sp>
      <p:sp>
        <p:nvSpPr>
          <p:cNvPr id="32782" name="Text Box 14"/>
          <p:cNvSpPr txBox="1">
            <a:spLocks noChangeArrowheads="1"/>
          </p:cNvSpPr>
          <p:nvPr/>
        </p:nvSpPr>
        <p:spPr bwMode="auto">
          <a:xfrm>
            <a:off x="3962400" y="5562600"/>
            <a:ext cx="2895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800"/>
              <a:t>too_big_index</a:t>
            </a:r>
          </a:p>
        </p:txBody>
      </p:sp>
      <p:sp>
        <p:nvSpPr>
          <p:cNvPr id="32783" name="Text Box 15"/>
          <p:cNvSpPr txBox="1">
            <a:spLocks noChangeArrowheads="1"/>
          </p:cNvSpPr>
          <p:nvPr/>
        </p:nvSpPr>
        <p:spPr bwMode="auto">
          <a:xfrm>
            <a:off x="5867400" y="5576888"/>
            <a:ext cx="2133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800"/>
              <a:t>too_small_index</a:t>
            </a:r>
          </a:p>
        </p:txBody>
      </p:sp>
      <p:sp>
        <p:nvSpPr>
          <p:cNvPr id="32784" name="Line 16"/>
          <p:cNvSpPr>
            <a:spLocks noChangeShapeType="1"/>
          </p:cNvSpPr>
          <p:nvPr/>
        </p:nvSpPr>
        <p:spPr bwMode="auto">
          <a:xfrm flipH="1" flipV="1">
            <a:off x="5029200" y="5257800"/>
            <a:ext cx="1524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785" name="Line 17"/>
          <p:cNvSpPr>
            <a:spLocks noChangeShapeType="1"/>
          </p:cNvSpPr>
          <p:nvPr/>
        </p:nvSpPr>
        <p:spPr bwMode="auto">
          <a:xfrm flipV="1">
            <a:off x="4724400" y="52578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786" name="Line 18"/>
          <p:cNvSpPr>
            <a:spLocks noChangeShapeType="1"/>
          </p:cNvSpPr>
          <p:nvPr/>
        </p:nvSpPr>
        <p:spPr bwMode="auto">
          <a:xfrm>
            <a:off x="609600" y="3352800"/>
            <a:ext cx="4572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" name="Text Box 12"/>
          <p:cNvSpPr txBox="1">
            <a:spLocks noChangeArrowheads="1"/>
          </p:cNvSpPr>
          <p:nvPr/>
        </p:nvSpPr>
        <p:spPr bwMode="auto">
          <a:xfrm>
            <a:off x="2254250" y="4800600"/>
            <a:ext cx="536396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[0</a:t>
            </a:r>
            <a:r>
              <a:rPr lang="en-US" dirty="0" smtClean="0"/>
              <a:t>]      [</a:t>
            </a:r>
            <a:r>
              <a:rPr lang="en-US" dirty="0"/>
              <a:t>1]   </a:t>
            </a:r>
            <a:r>
              <a:rPr lang="en-US" dirty="0" smtClean="0"/>
              <a:t>      [</a:t>
            </a:r>
            <a:r>
              <a:rPr lang="en-US" dirty="0"/>
              <a:t>2]    </a:t>
            </a:r>
            <a:r>
              <a:rPr lang="en-US" dirty="0" smtClean="0"/>
              <a:t>   [</a:t>
            </a:r>
            <a:r>
              <a:rPr lang="en-US" dirty="0"/>
              <a:t>3]   </a:t>
            </a:r>
            <a:r>
              <a:rPr lang="en-US" dirty="0" smtClean="0"/>
              <a:t>   [</a:t>
            </a:r>
            <a:r>
              <a:rPr lang="en-US" dirty="0"/>
              <a:t>4]   </a:t>
            </a:r>
            <a:r>
              <a:rPr lang="en-US" dirty="0" smtClean="0"/>
              <a:t>     [</a:t>
            </a:r>
            <a:r>
              <a:rPr lang="en-US" dirty="0"/>
              <a:t>5]    </a:t>
            </a:r>
            <a:r>
              <a:rPr lang="en-US" dirty="0" smtClean="0"/>
              <a:t>  [</a:t>
            </a:r>
            <a:r>
              <a:rPr lang="en-US" dirty="0"/>
              <a:t>6]   </a:t>
            </a:r>
            <a:r>
              <a:rPr lang="en-US" dirty="0" smtClean="0"/>
              <a:t>   [</a:t>
            </a:r>
            <a:r>
              <a:rPr lang="en-US" dirty="0"/>
              <a:t>7]   </a:t>
            </a:r>
            <a:r>
              <a:rPr lang="en-US" dirty="0" smtClean="0"/>
              <a:t>   [</a:t>
            </a:r>
            <a:r>
              <a:rPr lang="en-US" dirty="0"/>
              <a:t>8]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1022350" y="930275"/>
            <a:ext cx="7760458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>
              <a:buFontTx/>
              <a:buAutoNum type="arabicPeriod"/>
            </a:pPr>
            <a:r>
              <a:rPr lang="en-US" sz="2400" dirty="0"/>
              <a:t>While data[</a:t>
            </a:r>
            <a:r>
              <a:rPr lang="en-US" sz="2400" dirty="0" err="1"/>
              <a:t>too_big_index</a:t>
            </a:r>
            <a:r>
              <a:rPr lang="en-US" sz="2400" dirty="0"/>
              <a:t>] &lt;= data[pivot]</a:t>
            </a:r>
          </a:p>
          <a:p>
            <a:pPr marL="914400" lvl="1" indent="-457200"/>
            <a:r>
              <a:rPr lang="en-US" sz="2400" dirty="0"/>
              <a:t>	++</a:t>
            </a:r>
            <a:r>
              <a:rPr lang="en-US" sz="2400" dirty="0" err="1"/>
              <a:t>too_big_index</a:t>
            </a:r>
            <a:endParaRPr lang="en-US" sz="2400" dirty="0"/>
          </a:p>
          <a:p>
            <a:pPr marL="457200" indent="-457200">
              <a:buFontTx/>
              <a:buAutoNum type="arabicPeriod"/>
            </a:pPr>
            <a:r>
              <a:rPr lang="en-US" sz="2400" dirty="0"/>
              <a:t>While data[</a:t>
            </a:r>
            <a:r>
              <a:rPr lang="en-US" sz="2400" dirty="0" err="1"/>
              <a:t>too_small_index</a:t>
            </a:r>
            <a:r>
              <a:rPr lang="en-US" sz="2400" dirty="0"/>
              <a:t>] &gt; data[pivot]</a:t>
            </a:r>
          </a:p>
          <a:p>
            <a:pPr marL="914400" lvl="1" indent="-457200"/>
            <a:r>
              <a:rPr lang="en-US" sz="2400" dirty="0"/>
              <a:t>	--</a:t>
            </a:r>
            <a:r>
              <a:rPr lang="en-US" sz="2400" dirty="0" err="1"/>
              <a:t>too_small_index</a:t>
            </a:r>
            <a:endParaRPr lang="en-US" sz="2400" dirty="0"/>
          </a:p>
          <a:p>
            <a:pPr marL="457200" indent="-457200">
              <a:buFontTx/>
              <a:buAutoNum type="arabicPeriod"/>
            </a:pPr>
            <a:r>
              <a:rPr lang="en-US" sz="2400" dirty="0"/>
              <a:t>If </a:t>
            </a:r>
            <a:r>
              <a:rPr lang="en-US" sz="2400" dirty="0" err="1"/>
              <a:t>too_big_index</a:t>
            </a:r>
            <a:r>
              <a:rPr lang="en-US" sz="2400" dirty="0"/>
              <a:t> &lt; </a:t>
            </a:r>
            <a:r>
              <a:rPr lang="en-US" sz="2400" dirty="0" err="1"/>
              <a:t>too_small_index</a:t>
            </a:r>
            <a:endParaRPr lang="en-US" sz="2400" dirty="0"/>
          </a:p>
          <a:p>
            <a:pPr marL="914400" lvl="1" indent="-457200"/>
            <a:r>
              <a:rPr lang="en-US" sz="2400" dirty="0"/>
              <a:t>	swap data[</a:t>
            </a:r>
            <a:r>
              <a:rPr lang="en-US" sz="2400" dirty="0" err="1"/>
              <a:t>too_big_index</a:t>
            </a:r>
            <a:r>
              <a:rPr lang="en-US" sz="2400" dirty="0"/>
              <a:t>] and data[</a:t>
            </a:r>
            <a:r>
              <a:rPr lang="en-US" sz="2400" dirty="0" err="1"/>
              <a:t>too_small_index</a:t>
            </a:r>
            <a:r>
              <a:rPr lang="en-US" sz="2400" dirty="0"/>
              <a:t>]</a:t>
            </a:r>
          </a:p>
          <a:p>
            <a:pPr marL="457200" indent="-457200">
              <a:buFontTx/>
              <a:buAutoNum type="arabicPeriod"/>
            </a:pPr>
            <a:r>
              <a:rPr lang="en-US" sz="2400" dirty="0"/>
              <a:t>While </a:t>
            </a:r>
            <a:r>
              <a:rPr lang="en-US" sz="2400" dirty="0" err="1"/>
              <a:t>too_small_index</a:t>
            </a:r>
            <a:r>
              <a:rPr lang="en-US" sz="2400" dirty="0"/>
              <a:t> &gt; </a:t>
            </a:r>
            <a:r>
              <a:rPr lang="en-US" sz="2400" dirty="0" err="1"/>
              <a:t>too_big_index</a:t>
            </a:r>
            <a:r>
              <a:rPr lang="en-US" sz="2400" dirty="0"/>
              <a:t>, go to 1.</a:t>
            </a:r>
          </a:p>
          <a:p>
            <a:pPr marL="457200" indent="-457200">
              <a:buFontTx/>
              <a:buAutoNum type="arabicPeriod"/>
            </a:pPr>
            <a:r>
              <a:rPr lang="en-US" sz="2400" dirty="0"/>
              <a:t>Swap data[</a:t>
            </a:r>
            <a:r>
              <a:rPr lang="en-US" sz="2400" dirty="0" err="1"/>
              <a:t>too_small_index</a:t>
            </a:r>
            <a:r>
              <a:rPr lang="en-US" sz="2400" dirty="0"/>
              <a:t>] and data[</a:t>
            </a:r>
            <a:r>
              <a:rPr lang="en-US" sz="2400" dirty="0" err="1"/>
              <a:t>pivot_index</a:t>
            </a:r>
            <a:r>
              <a:rPr lang="en-US" sz="2400" dirty="0" smtClean="0"/>
              <a:t>]</a:t>
            </a:r>
            <a:endParaRPr lang="en-US" sz="2400" dirty="0"/>
          </a:p>
        </p:txBody>
      </p:sp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2209800" y="41910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40</a:t>
            </a: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2819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20</a:t>
            </a:r>
          </a:p>
        </p:txBody>
      </p:sp>
      <p:sp>
        <p:nvSpPr>
          <p:cNvPr id="33797" name="Rectangle 5"/>
          <p:cNvSpPr>
            <a:spLocks noChangeArrowheads="1"/>
          </p:cNvSpPr>
          <p:nvPr/>
        </p:nvSpPr>
        <p:spPr bwMode="auto">
          <a:xfrm>
            <a:off x="3429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10</a:t>
            </a:r>
          </a:p>
        </p:txBody>
      </p:sp>
      <p:sp>
        <p:nvSpPr>
          <p:cNvPr id="33798" name="Rectangle 6"/>
          <p:cNvSpPr>
            <a:spLocks noChangeArrowheads="1"/>
          </p:cNvSpPr>
          <p:nvPr/>
        </p:nvSpPr>
        <p:spPr bwMode="auto">
          <a:xfrm>
            <a:off x="4038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30</a:t>
            </a:r>
          </a:p>
        </p:txBody>
      </p:sp>
      <p:sp>
        <p:nvSpPr>
          <p:cNvPr id="33799" name="Rectangle 7"/>
          <p:cNvSpPr>
            <a:spLocks noChangeArrowheads="1"/>
          </p:cNvSpPr>
          <p:nvPr/>
        </p:nvSpPr>
        <p:spPr bwMode="auto">
          <a:xfrm>
            <a:off x="46482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7</a:t>
            </a:r>
          </a:p>
        </p:txBody>
      </p:sp>
      <p:sp>
        <p:nvSpPr>
          <p:cNvPr id="33800" name="Rectangle 8"/>
          <p:cNvSpPr>
            <a:spLocks noChangeArrowheads="1"/>
          </p:cNvSpPr>
          <p:nvPr/>
        </p:nvSpPr>
        <p:spPr bwMode="auto">
          <a:xfrm>
            <a:off x="52578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50</a:t>
            </a:r>
          </a:p>
        </p:txBody>
      </p:sp>
      <p:sp>
        <p:nvSpPr>
          <p:cNvPr id="33801" name="Rectangle 9"/>
          <p:cNvSpPr>
            <a:spLocks noChangeArrowheads="1"/>
          </p:cNvSpPr>
          <p:nvPr/>
        </p:nvSpPr>
        <p:spPr bwMode="auto">
          <a:xfrm>
            <a:off x="5867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60</a:t>
            </a:r>
          </a:p>
        </p:txBody>
      </p:sp>
      <p:sp>
        <p:nvSpPr>
          <p:cNvPr id="33802" name="Rectangle 10"/>
          <p:cNvSpPr>
            <a:spLocks noChangeArrowheads="1"/>
          </p:cNvSpPr>
          <p:nvPr/>
        </p:nvSpPr>
        <p:spPr bwMode="auto">
          <a:xfrm>
            <a:off x="6477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80</a:t>
            </a:r>
          </a:p>
        </p:txBody>
      </p:sp>
      <p:sp>
        <p:nvSpPr>
          <p:cNvPr id="33803" name="Rectangle 11"/>
          <p:cNvSpPr>
            <a:spLocks noChangeArrowheads="1"/>
          </p:cNvSpPr>
          <p:nvPr/>
        </p:nvSpPr>
        <p:spPr bwMode="auto">
          <a:xfrm>
            <a:off x="7086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100</a:t>
            </a:r>
          </a:p>
        </p:txBody>
      </p:sp>
      <p:sp>
        <p:nvSpPr>
          <p:cNvPr id="33804" name="Text Box 12"/>
          <p:cNvSpPr txBox="1">
            <a:spLocks noChangeArrowheads="1"/>
          </p:cNvSpPr>
          <p:nvPr/>
        </p:nvSpPr>
        <p:spPr bwMode="auto">
          <a:xfrm>
            <a:off x="533400" y="4281488"/>
            <a:ext cx="16335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pivot_index = 0</a:t>
            </a:r>
          </a:p>
        </p:txBody>
      </p:sp>
      <p:sp>
        <p:nvSpPr>
          <p:cNvPr id="33806" name="Text Box 14"/>
          <p:cNvSpPr txBox="1">
            <a:spLocks noChangeArrowheads="1"/>
          </p:cNvSpPr>
          <p:nvPr/>
        </p:nvSpPr>
        <p:spPr bwMode="auto">
          <a:xfrm>
            <a:off x="3962400" y="5562600"/>
            <a:ext cx="2895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800"/>
              <a:t>too_big_index</a:t>
            </a:r>
          </a:p>
        </p:txBody>
      </p:sp>
      <p:sp>
        <p:nvSpPr>
          <p:cNvPr id="33807" name="Text Box 15"/>
          <p:cNvSpPr txBox="1">
            <a:spLocks noChangeArrowheads="1"/>
          </p:cNvSpPr>
          <p:nvPr/>
        </p:nvSpPr>
        <p:spPr bwMode="auto">
          <a:xfrm>
            <a:off x="5867400" y="5576888"/>
            <a:ext cx="2133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800"/>
              <a:t>too_small_index</a:t>
            </a:r>
          </a:p>
        </p:txBody>
      </p:sp>
      <p:sp>
        <p:nvSpPr>
          <p:cNvPr id="33808" name="Line 16"/>
          <p:cNvSpPr>
            <a:spLocks noChangeShapeType="1"/>
          </p:cNvSpPr>
          <p:nvPr/>
        </p:nvSpPr>
        <p:spPr bwMode="auto">
          <a:xfrm flipH="1" flipV="1">
            <a:off x="5029200" y="5257800"/>
            <a:ext cx="1524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09" name="Line 17"/>
          <p:cNvSpPr>
            <a:spLocks noChangeShapeType="1"/>
          </p:cNvSpPr>
          <p:nvPr/>
        </p:nvSpPr>
        <p:spPr bwMode="auto">
          <a:xfrm flipV="1">
            <a:off x="4724400" y="52578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10" name="Line 18"/>
          <p:cNvSpPr>
            <a:spLocks noChangeShapeType="1"/>
          </p:cNvSpPr>
          <p:nvPr/>
        </p:nvSpPr>
        <p:spPr bwMode="auto">
          <a:xfrm>
            <a:off x="609600" y="3733800"/>
            <a:ext cx="4572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" name="Text Box 12"/>
          <p:cNvSpPr txBox="1">
            <a:spLocks noChangeArrowheads="1"/>
          </p:cNvSpPr>
          <p:nvPr/>
        </p:nvSpPr>
        <p:spPr bwMode="auto">
          <a:xfrm>
            <a:off x="2254250" y="4800600"/>
            <a:ext cx="536396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[0</a:t>
            </a:r>
            <a:r>
              <a:rPr lang="en-US" dirty="0" smtClean="0"/>
              <a:t>]      [</a:t>
            </a:r>
            <a:r>
              <a:rPr lang="en-US" dirty="0"/>
              <a:t>1]   </a:t>
            </a:r>
            <a:r>
              <a:rPr lang="en-US" dirty="0" smtClean="0"/>
              <a:t>      [</a:t>
            </a:r>
            <a:r>
              <a:rPr lang="en-US" dirty="0"/>
              <a:t>2]    </a:t>
            </a:r>
            <a:r>
              <a:rPr lang="en-US" dirty="0" smtClean="0"/>
              <a:t>   [</a:t>
            </a:r>
            <a:r>
              <a:rPr lang="en-US" dirty="0"/>
              <a:t>3]   </a:t>
            </a:r>
            <a:r>
              <a:rPr lang="en-US" dirty="0" smtClean="0"/>
              <a:t>   [</a:t>
            </a:r>
            <a:r>
              <a:rPr lang="en-US" dirty="0"/>
              <a:t>4]   </a:t>
            </a:r>
            <a:r>
              <a:rPr lang="en-US" dirty="0" smtClean="0"/>
              <a:t>     [</a:t>
            </a:r>
            <a:r>
              <a:rPr lang="en-US" dirty="0"/>
              <a:t>5]    </a:t>
            </a:r>
            <a:r>
              <a:rPr lang="en-US" dirty="0" smtClean="0"/>
              <a:t>  [</a:t>
            </a:r>
            <a:r>
              <a:rPr lang="en-US" dirty="0"/>
              <a:t>6]   </a:t>
            </a:r>
            <a:r>
              <a:rPr lang="en-US" dirty="0" smtClean="0"/>
              <a:t>   [</a:t>
            </a:r>
            <a:r>
              <a:rPr lang="en-US" dirty="0"/>
              <a:t>7]   </a:t>
            </a:r>
            <a:r>
              <a:rPr lang="en-US" dirty="0" smtClean="0"/>
              <a:t>   [</a:t>
            </a:r>
            <a:r>
              <a:rPr lang="en-US" dirty="0"/>
              <a:t>8]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2"/>
          <p:cNvSpPr txBox="1">
            <a:spLocks noChangeArrowheads="1"/>
          </p:cNvSpPr>
          <p:nvPr/>
        </p:nvSpPr>
        <p:spPr bwMode="auto">
          <a:xfrm>
            <a:off x="1022350" y="930275"/>
            <a:ext cx="7760458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>
              <a:buFontTx/>
              <a:buAutoNum type="arabicPeriod"/>
            </a:pPr>
            <a:r>
              <a:rPr lang="en-US" sz="2400" dirty="0"/>
              <a:t>While data[</a:t>
            </a:r>
            <a:r>
              <a:rPr lang="en-US" sz="2400" dirty="0" err="1"/>
              <a:t>too_big_index</a:t>
            </a:r>
            <a:r>
              <a:rPr lang="en-US" sz="2400" dirty="0"/>
              <a:t>] &lt;= data[pivot]</a:t>
            </a:r>
          </a:p>
          <a:p>
            <a:pPr marL="914400" lvl="1" indent="-457200"/>
            <a:r>
              <a:rPr lang="en-US" sz="2400" dirty="0"/>
              <a:t>	++</a:t>
            </a:r>
            <a:r>
              <a:rPr lang="en-US" sz="2400" dirty="0" err="1"/>
              <a:t>too_big_index</a:t>
            </a:r>
            <a:endParaRPr lang="en-US" sz="2400" dirty="0"/>
          </a:p>
          <a:p>
            <a:pPr marL="457200" indent="-457200">
              <a:buFontTx/>
              <a:buAutoNum type="arabicPeriod"/>
            </a:pPr>
            <a:r>
              <a:rPr lang="en-US" sz="2400" dirty="0"/>
              <a:t>While data[</a:t>
            </a:r>
            <a:r>
              <a:rPr lang="en-US" sz="2400" dirty="0" err="1"/>
              <a:t>too_small_index</a:t>
            </a:r>
            <a:r>
              <a:rPr lang="en-US" sz="2400" dirty="0"/>
              <a:t>] &gt; data[pivot]</a:t>
            </a:r>
          </a:p>
          <a:p>
            <a:pPr marL="914400" lvl="1" indent="-457200"/>
            <a:r>
              <a:rPr lang="en-US" sz="2400" dirty="0"/>
              <a:t>	--</a:t>
            </a:r>
            <a:r>
              <a:rPr lang="en-US" sz="2400" dirty="0" err="1"/>
              <a:t>too_small_index</a:t>
            </a:r>
            <a:endParaRPr lang="en-US" sz="2400" dirty="0"/>
          </a:p>
          <a:p>
            <a:pPr marL="457200" indent="-457200">
              <a:buFontTx/>
              <a:buAutoNum type="arabicPeriod"/>
            </a:pPr>
            <a:r>
              <a:rPr lang="en-US" sz="2400" dirty="0"/>
              <a:t>If </a:t>
            </a:r>
            <a:r>
              <a:rPr lang="en-US" sz="2400" dirty="0" err="1"/>
              <a:t>too_big_index</a:t>
            </a:r>
            <a:r>
              <a:rPr lang="en-US" sz="2400" dirty="0"/>
              <a:t> &lt; </a:t>
            </a:r>
            <a:r>
              <a:rPr lang="en-US" sz="2400" dirty="0" err="1"/>
              <a:t>too_small_index</a:t>
            </a:r>
            <a:endParaRPr lang="en-US" sz="2400" dirty="0"/>
          </a:p>
          <a:p>
            <a:pPr marL="914400" lvl="1" indent="-457200"/>
            <a:r>
              <a:rPr lang="en-US" sz="2400" dirty="0"/>
              <a:t>	swap data[</a:t>
            </a:r>
            <a:r>
              <a:rPr lang="en-US" sz="2400" dirty="0" err="1"/>
              <a:t>too_big_index</a:t>
            </a:r>
            <a:r>
              <a:rPr lang="en-US" sz="2400" dirty="0"/>
              <a:t>] and data[</a:t>
            </a:r>
            <a:r>
              <a:rPr lang="en-US" sz="2400" dirty="0" err="1"/>
              <a:t>too_small_index</a:t>
            </a:r>
            <a:r>
              <a:rPr lang="en-US" sz="2400" dirty="0"/>
              <a:t>]</a:t>
            </a:r>
          </a:p>
          <a:p>
            <a:pPr marL="457200" indent="-457200">
              <a:buFontTx/>
              <a:buAutoNum type="arabicPeriod"/>
            </a:pPr>
            <a:r>
              <a:rPr lang="en-US" sz="2400" dirty="0"/>
              <a:t>While </a:t>
            </a:r>
            <a:r>
              <a:rPr lang="en-US" sz="2400" dirty="0" err="1"/>
              <a:t>too_small_index</a:t>
            </a:r>
            <a:r>
              <a:rPr lang="en-US" sz="2400" dirty="0"/>
              <a:t> &gt; </a:t>
            </a:r>
            <a:r>
              <a:rPr lang="en-US" sz="2400" dirty="0" err="1"/>
              <a:t>too_big_index</a:t>
            </a:r>
            <a:r>
              <a:rPr lang="en-US" sz="2400" dirty="0"/>
              <a:t>, go to 1.</a:t>
            </a:r>
          </a:p>
          <a:p>
            <a:pPr marL="457200" indent="-457200">
              <a:buFontTx/>
              <a:buAutoNum type="arabicPeriod"/>
            </a:pPr>
            <a:r>
              <a:rPr lang="en-US" sz="2400" dirty="0"/>
              <a:t>Swap data[</a:t>
            </a:r>
            <a:r>
              <a:rPr lang="en-US" sz="2400" dirty="0" err="1"/>
              <a:t>too_small_index</a:t>
            </a:r>
            <a:r>
              <a:rPr lang="en-US" sz="2400" dirty="0"/>
              <a:t>] and data[</a:t>
            </a:r>
            <a:r>
              <a:rPr lang="en-US" sz="2400" dirty="0" err="1"/>
              <a:t>pivot_index</a:t>
            </a:r>
            <a:r>
              <a:rPr lang="en-US" sz="2400" dirty="0" smtClean="0"/>
              <a:t>]</a:t>
            </a:r>
            <a:endParaRPr lang="en-US" sz="2400" dirty="0"/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22098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7</a:t>
            </a: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2819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20</a:t>
            </a:r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auto">
          <a:xfrm>
            <a:off x="3429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10</a:t>
            </a:r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auto">
          <a:xfrm>
            <a:off x="4038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30</a:t>
            </a:r>
          </a:p>
        </p:txBody>
      </p:sp>
      <p:sp>
        <p:nvSpPr>
          <p:cNvPr id="34823" name="Rectangle 7"/>
          <p:cNvSpPr>
            <a:spLocks noChangeArrowheads="1"/>
          </p:cNvSpPr>
          <p:nvPr/>
        </p:nvSpPr>
        <p:spPr bwMode="auto">
          <a:xfrm>
            <a:off x="4648200" y="41910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40</a:t>
            </a:r>
          </a:p>
        </p:txBody>
      </p:sp>
      <p:sp>
        <p:nvSpPr>
          <p:cNvPr id="34824" name="Rectangle 8"/>
          <p:cNvSpPr>
            <a:spLocks noChangeArrowheads="1"/>
          </p:cNvSpPr>
          <p:nvPr/>
        </p:nvSpPr>
        <p:spPr bwMode="auto">
          <a:xfrm>
            <a:off x="52578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50</a:t>
            </a:r>
          </a:p>
        </p:txBody>
      </p:sp>
      <p:sp>
        <p:nvSpPr>
          <p:cNvPr id="34825" name="Rectangle 9"/>
          <p:cNvSpPr>
            <a:spLocks noChangeArrowheads="1"/>
          </p:cNvSpPr>
          <p:nvPr/>
        </p:nvSpPr>
        <p:spPr bwMode="auto">
          <a:xfrm>
            <a:off x="5867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60</a:t>
            </a:r>
          </a:p>
        </p:txBody>
      </p:sp>
      <p:sp>
        <p:nvSpPr>
          <p:cNvPr id="34826" name="Rectangle 10"/>
          <p:cNvSpPr>
            <a:spLocks noChangeArrowheads="1"/>
          </p:cNvSpPr>
          <p:nvPr/>
        </p:nvSpPr>
        <p:spPr bwMode="auto">
          <a:xfrm>
            <a:off x="6477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80</a:t>
            </a:r>
          </a:p>
        </p:txBody>
      </p:sp>
      <p:sp>
        <p:nvSpPr>
          <p:cNvPr id="34827" name="Rectangle 11"/>
          <p:cNvSpPr>
            <a:spLocks noChangeArrowheads="1"/>
          </p:cNvSpPr>
          <p:nvPr/>
        </p:nvSpPr>
        <p:spPr bwMode="auto">
          <a:xfrm>
            <a:off x="7086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100</a:t>
            </a:r>
          </a:p>
        </p:txBody>
      </p:sp>
      <p:sp>
        <p:nvSpPr>
          <p:cNvPr id="34828" name="Text Box 12"/>
          <p:cNvSpPr txBox="1">
            <a:spLocks noChangeArrowheads="1"/>
          </p:cNvSpPr>
          <p:nvPr/>
        </p:nvSpPr>
        <p:spPr bwMode="auto">
          <a:xfrm>
            <a:off x="381000" y="4343400"/>
            <a:ext cx="1643063" cy="376238"/>
          </a:xfrm>
          <a:prstGeom prst="rect">
            <a:avLst/>
          </a:prstGeom>
          <a:solidFill>
            <a:srgbClr val="FF3300"/>
          </a:solidFill>
          <a:ln w="9525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pivot_index = 4</a:t>
            </a:r>
          </a:p>
        </p:txBody>
      </p:sp>
      <p:sp>
        <p:nvSpPr>
          <p:cNvPr id="34830" name="Text Box 14"/>
          <p:cNvSpPr txBox="1">
            <a:spLocks noChangeArrowheads="1"/>
          </p:cNvSpPr>
          <p:nvPr/>
        </p:nvSpPr>
        <p:spPr bwMode="auto">
          <a:xfrm>
            <a:off x="3962400" y="5562600"/>
            <a:ext cx="2895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800"/>
              <a:t>too_big_index</a:t>
            </a:r>
          </a:p>
        </p:txBody>
      </p:sp>
      <p:sp>
        <p:nvSpPr>
          <p:cNvPr id="34831" name="Text Box 15"/>
          <p:cNvSpPr txBox="1">
            <a:spLocks noChangeArrowheads="1"/>
          </p:cNvSpPr>
          <p:nvPr/>
        </p:nvSpPr>
        <p:spPr bwMode="auto">
          <a:xfrm>
            <a:off x="5867400" y="5576888"/>
            <a:ext cx="2133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800"/>
              <a:t>too_small_index</a:t>
            </a:r>
          </a:p>
        </p:txBody>
      </p:sp>
      <p:sp>
        <p:nvSpPr>
          <p:cNvPr id="34832" name="Line 16"/>
          <p:cNvSpPr>
            <a:spLocks noChangeShapeType="1"/>
          </p:cNvSpPr>
          <p:nvPr/>
        </p:nvSpPr>
        <p:spPr bwMode="auto">
          <a:xfrm flipH="1" flipV="1">
            <a:off x="5029200" y="5257800"/>
            <a:ext cx="1524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833" name="Line 17"/>
          <p:cNvSpPr>
            <a:spLocks noChangeShapeType="1"/>
          </p:cNvSpPr>
          <p:nvPr/>
        </p:nvSpPr>
        <p:spPr bwMode="auto">
          <a:xfrm flipV="1">
            <a:off x="4724400" y="52578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834" name="Line 18"/>
          <p:cNvSpPr>
            <a:spLocks noChangeShapeType="1"/>
          </p:cNvSpPr>
          <p:nvPr/>
        </p:nvSpPr>
        <p:spPr bwMode="auto">
          <a:xfrm>
            <a:off x="609600" y="3733800"/>
            <a:ext cx="4572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" name="Text Box 12"/>
          <p:cNvSpPr txBox="1">
            <a:spLocks noChangeArrowheads="1"/>
          </p:cNvSpPr>
          <p:nvPr/>
        </p:nvSpPr>
        <p:spPr bwMode="auto">
          <a:xfrm>
            <a:off x="2254250" y="4800600"/>
            <a:ext cx="536396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[0</a:t>
            </a:r>
            <a:r>
              <a:rPr lang="en-US" dirty="0" smtClean="0"/>
              <a:t>]      [</a:t>
            </a:r>
            <a:r>
              <a:rPr lang="en-US" dirty="0"/>
              <a:t>1]   </a:t>
            </a:r>
            <a:r>
              <a:rPr lang="en-US" dirty="0" smtClean="0"/>
              <a:t>      [</a:t>
            </a:r>
            <a:r>
              <a:rPr lang="en-US" dirty="0"/>
              <a:t>2]    </a:t>
            </a:r>
            <a:r>
              <a:rPr lang="en-US" dirty="0" smtClean="0"/>
              <a:t>   [</a:t>
            </a:r>
            <a:r>
              <a:rPr lang="en-US" dirty="0"/>
              <a:t>3]   </a:t>
            </a:r>
            <a:r>
              <a:rPr lang="en-US" dirty="0" smtClean="0"/>
              <a:t>   [</a:t>
            </a:r>
            <a:r>
              <a:rPr lang="en-US" dirty="0"/>
              <a:t>4]   </a:t>
            </a:r>
            <a:r>
              <a:rPr lang="en-US" dirty="0" smtClean="0"/>
              <a:t>     [</a:t>
            </a:r>
            <a:r>
              <a:rPr lang="en-US" dirty="0"/>
              <a:t>5]    </a:t>
            </a:r>
            <a:r>
              <a:rPr lang="en-US" dirty="0" smtClean="0"/>
              <a:t>  [</a:t>
            </a:r>
            <a:r>
              <a:rPr lang="en-US" dirty="0"/>
              <a:t>6]   </a:t>
            </a:r>
            <a:r>
              <a:rPr lang="en-US" dirty="0" smtClean="0"/>
              <a:t>   [</a:t>
            </a:r>
            <a:r>
              <a:rPr lang="en-US" dirty="0"/>
              <a:t>7]   </a:t>
            </a:r>
            <a:r>
              <a:rPr lang="en-US" dirty="0" smtClean="0"/>
              <a:t>   [</a:t>
            </a:r>
            <a:r>
              <a:rPr lang="en-US" dirty="0"/>
              <a:t>8]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Partition Result</a:t>
            </a:r>
          </a:p>
        </p:txBody>
      </p:sp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1828800" y="25908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7</a:t>
            </a:r>
          </a:p>
        </p:txBody>
      </p:sp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2438400" y="25908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20</a:t>
            </a:r>
          </a:p>
        </p:txBody>
      </p:sp>
      <p:sp>
        <p:nvSpPr>
          <p:cNvPr id="37893" name="Rectangle 5"/>
          <p:cNvSpPr>
            <a:spLocks noChangeArrowheads="1"/>
          </p:cNvSpPr>
          <p:nvPr/>
        </p:nvSpPr>
        <p:spPr bwMode="auto">
          <a:xfrm>
            <a:off x="3048000" y="25908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10</a:t>
            </a:r>
          </a:p>
        </p:txBody>
      </p:sp>
      <p:sp>
        <p:nvSpPr>
          <p:cNvPr id="37894" name="Rectangle 6"/>
          <p:cNvSpPr>
            <a:spLocks noChangeArrowheads="1"/>
          </p:cNvSpPr>
          <p:nvPr/>
        </p:nvSpPr>
        <p:spPr bwMode="auto">
          <a:xfrm>
            <a:off x="3657600" y="25908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30</a:t>
            </a:r>
          </a:p>
        </p:txBody>
      </p:sp>
      <p:sp>
        <p:nvSpPr>
          <p:cNvPr id="37895" name="Rectangle 7"/>
          <p:cNvSpPr>
            <a:spLocks noChangeArrowheads="1"/>
          </p:cNvSpPr>
          <p:nvPr/>
        </p:nvSpPr>
        <p:spPr bwMode="auto">
          <a:xfrm>
            <a:off x="4267200" y="25908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40</a:t>
            </a:r>
          </a:p>
        </p:txBody>
      </p:sp>
      <p:sp>
        <p:nvSpPr>
          <p:cNvPr id="37896" name="Rectangle 8"/>
          <p:cNvSpPr>
            <a:spLocks noChangeArrowheads="1"/>
          </p:cNvSpPr>
          <p:nvPr/>
        </p:nvSpPr>
        <p:spPr bwMode="auto">
          <a:xfrm>
            <a:off x="4876800" y="25908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50</a:t>
            </a:r>
          </a:p>
        </p:txBody>
      </p:sp>
      <p:sp>
        <p:nvSpPr>
          <p:cNvPr id="37897" name="Rectangle 9"/>
          <p:cNvSpPr>
            <a:spLocks noChangeArrowheads="1"/>
          </p:cNvSpPr>
          <p:nvPr/>
        </p:nvSpPr>
        <p:spPr bwMode="auto">
          <a:xfrm>
            <a:off x="5486400" y="25908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60</a:t>
            </a:r>
          </a:p>
        </p:txBody>
      </p:sp>
      <p:sp>
        <p:nvSpPr>
          <p:cNvPr id="37898" name="Rectangle 10"/>
          <p:cNvSpPr>
            <a:spLocks noChangeArrowheads="1"/>
          </p:cNvSpPr>
          <p:nvPr/>
        </p:nvSpPr>
        <p:spPr bwMode="auto">
          <a:xfrm>
            <a:off x="6096000" y="25908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80</a:t>
            </a:r>
          </a:p>
        </p:txBody>
      </p:sp>
      <p:sp>
        <p:nvSpPr>
          <p:cNvPr id="37899" name="Rectangle 11"/>
          <p:cNvSpPr>
            <a:spLocks noChangeArrowheads="1"/>
          </p:cNvSpPr>
          <p:nvPr/>
        </p:nvSpPr>
        <p:spPr bwMode="auto">
          <a:xfrm>
            <a:off x="6705600" y="25908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100</a:t>
            </a:r>
          </a:p>
        </p:txBody>
      </p:sp>
      <p:sp>
        <p:nvSpPr>
          <p:cNvPr id="37901" name="Line 13"/>
          <p:cNvSpPr>
            <a:spLocks noChangeShapeType="1"/>
          </p:cNvSpPr>
          <p:nvPr/>
        </p:nvSpPr>
        <p:spPr bwMode="auto">
          <a:xfrm>
            <a:off x="4267200" y="2590800"/>
            <a:ext cx="0" cy="205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902" name="Line 14"/>
          <p:cNvSpPr>
            <a:spLocks noChangeShapeType="1"/>
          </p:cNvSpPr>
          <p:nvPr/>
        </p:nvSpPr>
        <p:spPr bwMode="auto">
          <a:xfrm>
            <a:off x="4876800" y="2590800"/>
            <a:ext cx="0" cy="205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903" name="Line 15"/>
          <p:cNvSpPr>
            <a:spLocks noChangeShapeType="1"/>
          </p:cNvSpPr>
          <p:nvPr/>
        </p:nvSpPr>
        <p:spPr bwMode="auto">
          <a:xfrm flipH="1">
            <a:off x="2209800" y="4114800"/>
            <a:ext cx="1981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904" name="Line 16"/>
          <p:cNvSpPr>
            <a:spLocks noChangeShapeType="1"/>
          </p:cNvSpPr>
          <p:nvPr/>
        </p:nvSpPr>
        <p:spPr bwMode="auto">
          <a:xfrm>
            <a:off x="4953000" y="4114800"/>
            <a:ext cx="1752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905" name="Text Box 17"/>
          <p:cNvSpPr txBox="1">
            <a:spLocks noChangeArrowheads="1"/>
          </p:cNvSpPr>
          <p:nvPr/>
        </p:nvSpPr>
        <p:spPr bwMode="auto">
          <a:xfrm>
            <a:off x="2286000" y="4191000"/>
            <a:ext cx="19383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&lt;= data[pivot]</a:t>
            </a:r>
          </a:p>
        </p:txBody>
      </p:sp>
      <p:sp>
        <p:nvSpPr>
          <p:cNvPr id="37906" name="Text Box 18"/>
          <p:cNvSpPr txBox="1">
            <a:spLocks noChangeArrowheads="1"/>
          </p:cNvSpPr>
          <p:nvPr/>
        </p:nvSpPr>
        <p:spPr bwMode="auto">
          <a:xfrm>
            <a:off x="4953000" y="4191000"/>
            <a:ext cx="1766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&gt; data[pivot]</a:t>
            </a:r>
          </a:p>
        </p:txBody>
      </p:sp>
      <p:sp>
        <p:nvSpPr>
          <p:cNvPr id="19" name="Text Box 12"/>
          <p:cNvSpPr txBox="1">
            <a:spLocks noChangeArrowheads="1"/>
          </p:cNvSpPr>
          <p:nvPr/>
        </p:nvSpPr>
        <p:spPr bwMode="auto">
          <a:xfrm>
            <a:off x="1905000" y="3200400"/>
            <a:ext cx="536396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[0</a:t>
            </a:r>
            <a:r>
              <a:rPr lang="en-US" dirty="0" smtClean="0"/>
              <a:t>]      [</a:t>
            </a:r>
            <a:r>
              <a:rPr lang="en-US" dirty="0"/>
              <a:t>1]   </a:t>
            </a:r>
            <a:r>
              <a:rPr lang="en-US" dirty="0" smtClean="0"/>
              <a:t>      [</a:t>
            </a:r>
            <a:r>
              <a:rPr lang="en-US" dirty="0"/>
              <a:t>2]    </a:t>
            </a:r>
            <a:r>
              <a:rPr lang="en-US" dirty="0" smtClean="0"/>
              <a:t>   [</a:t>
            </a:r>
            <a:r>
              <a:rPr lang="en-US" dirty="0"/>
              <a:t>3]   </a:t>
            </a:r>
            <a:r>
              <a:rPr lang="en-US" dirty="0" smtClean="0"/>
              <a:t>   [</a:t>
            </a:r>
            <a:r>
              <a:rPr lang="en-US" dirty="0"/>
              <a:t>4]   </a:t>
            </a:r>
            <a:r>
              <a:rPr lang="en-US" dirty="0" smtClean="0"/>
              <a:t>     [</a:t>
            </a:r>
            <a:r>
              <a:rPr lang="en-US" dirty="0"/>
              <a:t>5]    </a:t>
            </a:r>
            <a:r>
              <a:rPr lang="en-US" dirty="0" smtClean="0"/>
              <a:t>  [</a:t>
            </a:r>
            <a:r>
              <a:rPr lang="en-US" dirty="0"/>
              <a:t>6]   </a:t>
            </a:r>
            <a:r>
              <a:rPr lang="en-US" dirty="0" smtClean="0"/>
              <a:t>   [</a:t>
            </a:r>
            <a:r>
              <a:rPr lang="en-US" dirty="0"/>
              <a:t>7]   </a:t>
            </a:r>
            <a:r>
              <a:rPr lang="en-US" dirty="0" smtClean="0"/>
              <a:t>   [</a:t>
            </a:r>
            <a:r>
              <a:rPr lang="en-US" dirty="0"/>
              <a:t>8]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Recursion: Quicksort Sub-arrays</a:t>
            </a:r>
          </a:p>
        </p:txBody>
      </p:sp>
      <p:sp>
        <p:nvSpPr>
          <p:cNvPr id="38915" name="Rectangle 3"/>
          <p:cNvSpPr>
            <a:spLocks noChangeArrowheads="1"/>
          </p:cNvSpPr>
          <p:nvPr/>
        </p:nvSpPr>
        <p:spPr bwMode="auto">
          <a:xfrm>
            <a:off x="1828800" y="25908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7</a:t>
            </a:r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2438400" y="25908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20</a:t>
            </a:r>
          </a:p>
        </p:txBody>
      </p:sp>
      <p:sp>
        <p:nvSpPr>
          <p:cNvPr id="38917" name="Rectangle 5"/>
          <p:cNvSpPr>
            <a:spLocks noChangeArrowheads="1"/>
          </p:cNvSpPr>
          <p:nvPr/>
        </p:nvSpPr>
        <p:spPr bwMode="auto">
          <a:xfrm>
            <a:off x="3048000" y="25908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10</a:t>
            </a:r>
          </a:p>
        </p:txBody>
      </p:sp>
      <p:sp>
        <p:nvSpPr>
          <p:cNvPr id="38918" name="Rectangle 6"/>
          <p:cNvSpPr>
            <a:spLocks noChangeArrowheads="1"/>
          </p:cNvSpPr>
          <p:nvPr/>
        </p:nvSpPr>
        <p:spPr bwMode="auto">
          <a:xfrm>
            <a:off x="3657600" y="25908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30</a:t>
            </a:r>
          </a:p>
        </p:txBody>
      </p:sp>
      <p:sp>
        <p:nvSpPr>
          <p:cNvPr id="38919" name="Rectangle 7"/>
          <p:cNvSpPr>
            <a:spLocks noChangeArrowheads="1"/>
          </p:cNvSpPr>
          <p:nvPr/>
        </p:nvSpPr>
        <p:spPr bwMode="auto">
          <a:xfrm>
            <a:off x="4267200" y="25908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40</a:t>
            </a:r>
          </a:p>
        </p:txBody>
      </p:sp>
      <p:sp>
        <p:nvSpPr>
          <p:cNvPr id="38920" name="Rectangle 8"/>
          <p:cNvSpPr>
            <a:spLocks noChangeArrowheads="1"/>
          </p:cNvSpPr>
          <p:nvPr/>
        </p:nvSpPr>
        <p:spPr bwMode="auto">
          <a:xfrm>
            <a:off x="4876800" y="25908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50</a:t>
            </a:r>
          </a:p>
        </p:txBody>
      </p:sp>
      <p:sp>
        <p:nvSpPr>
          <p:cNvPr id="38921" name="Rectangle 9"/>
          <p:cNvSpPr>
            <a:spLocks noChangeArrowheads="1"/>
          </p:cNvSpPr>
          <p:nvPr/>
        </p:nvSpPr>
        <p:spPr bwMode="auto">
          <a:xfrm>
            <a:off x="5486400" y="25908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60</a:t>
            </a:r>
          </a:p>
        </p:txBody>
      </p:sp>
      <p:sp>
        <p:nvSpPr>
          <p:cNvPr id="38922" name="Rectangle 10"/>
          <p:cNvSpPr>
            <a:spLocks noChangeArrowheads="1"/>
          </p:cNvSpPr>
          <p:nvPr/>
        </p:nvSpPr>
        <p:spPr bwMode="auto">
          <a:xfrm>
            <a:off x="6096000" y="25908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80</a:t>
            </a:r>
          </a:p>
        </p:txBody>
      </p:sp>
      <p:sp>
        <p:nvSpPr>
          <p:cNvPr id="38923" name="Rectangle 11"/>
          <p:cNvSpPr>
            <a:spLocks noChangeArrowheads="1"/>
          </p:cNvSpPr>
          <p:nvPr/>
        </p:nvSpPr>
        <p:spPr bwMode="auto">
          <a:xfrm>
            <a:off x="6705600" y="25908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100</a:t>
            </a:r>
          </a:p>
        </p:txBody>
      </p:sp>
      <p:sp>
        <p:nvSpPr>
          <p:cNvPr id="38925" name="Line 13"/>
          <p:cNvSpPr>
            <a:spLocks noChangeShapeType="1"/>
          </p:cNvSpPr>
          <p:nvPr/>
        </p:nvSpPr>
        <p:spPr bwMode="auto">
          <a:xfrm>
            <a:off x="4267200" y="2590800"/>
            <a:ext cx="0" cy="205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8926" name="Line 14"/>
          <p:cNvSpPr>
            <a:spLocks noChangeShapeType="1"/>
          </p:cNvSpPr>
          <p:nvPr/>
        </p:nvSpPr>
        <p:spPr bwMode="auto">
          <a:xfrm>
            <a:off x="4876800" y="2590800"/>
            <a:ext cx="0" cy="205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8927" name="Line 15"/>
          <p:cNvSpPr>
            <a:spLocks noChangeShapeType="1"/>
          </p:cNvSpPr>
          <p:nvPr/>
        </p:nvSpPr>
        <p:spPr bwMode="auto">
          <a:xfrm flipH="1">
            <a:off x="2209800" y="4114800"/>
            <a:ext cx="1981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8928" name="Line 16"/>
          <p:cNvSpPr>
            <a:spLocks noChangeShapeType="1"/>
          </p:cNvSpPr>
          <p:nvPr/>
        </p:nvSpPr>
        <p:spPr bwMode="auto">
          <a:xfrm>
            <a:off x="4953000" y="4114800"/>
            <a:ext cx="1752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8929" name="Text Box 17"/>
          <p:cNvSpPr txBox="1">
            <a:spLocks noChangeArrowheads="1"/>
          </p:cNvSpPr>
          <p:nvPr/>
        </p:nvSpPr>
        <p:spPr bwMode="auto">
          <a:xfrm>
            <a:off x="2286000" y="4191000"/>
            <a:ext cx="19383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&lt;= data[pivot]</a:t>
            </a:r>
          </a:p>
        </p:txBody>
      </p:sp>
      <p:sp>
        <p:nvSpPr>
          <p:cNvPr id="38930" name="Text Box 18"/>
          <p:cNvSpPr txBox="1">
            <a:spLocks noChangeArrowheads="1"/>
          </p:cNvSpPr>
          <p:nvPr/>
        </p:nvSpPr>
        <p:spPr bwMode="auto">
          <a:xfrm>
            <a:off x="4953000" y="4191000"/>
            <a:ext cx="1766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&gt; data[pivot]</a:t>
            </a:r>
          </a:p>
        </p:txBody>
      </p:sp>
      <p:sp>
        <p:nvSpPr>
          <p:cNvPr id="38933" name="AutoShape 21"/>
          <p:cNvSpPr>
            <a:spLocks/>
          </p:cNvSpPr>
          <p:nvPr/>
        </p:nvSpPr>
        <p:spPr bwMode="auto">
          <a:xfrm rot="5400000" flipV="1">
            <a:off x="3009900" y="1257300"/>
            <a:ext cx="152400" cy="2362200"/>
          </a:xfrm>
          <a:prstGeom prst="leftBrace">
            <a:avLst>
              <a:gd name="adj1" fmla="val 129167"/>
              <a:gd name="adj2" fmla="val 50000"/>
            </a:avLst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934" name="AutoShape 22"/>
          <p:cNvSpPr>
            <a:spLocks/>
          </p:cNvSpPr>
          <p:nvPr/>
        </p:nvSpPr>
        <p:spPr bwMode="auto">
          <a:xfrm rot="5400000" flipV="1">
            <a:off x="6057900" y="1257300"/>
            <a:ext cx="152400" cy="2362200"/>
          </a:xfrm>
          <a:prstGeom prst="leftBrace">
            <a:avLst>
              <a:gd name="adj1" fmla="val 129167"/>
              <a:gd name="adj2" fmla="val 50000"/>
            </a:avLst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Text Box 12"/>
          <p:cNvSpPr txBox="1">
            <a:spLocks noChangeArrowheads="1"/>
          </p:cNvSpPr>
          <p:nvPr/>
        </p:nvSpPr>
        <p:spPr bwMode="auto">
          <a:xfrm>
            <a:off x="1905000" y="3200400"/>
            <a:ext cx="536396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[0</a:t>
            </a:r>
            <a:r>
              <a:rPr lang="en-US" dirty="0" smtClean="0"/>
              <a:t>]      [</a:t>
            </a:r>
            <a:r>
              <a:rPr lang="en-US" dirty="0"/>
              <a:t>1]   </a:t>
            </a:r>
            <a:r>
              <a:rPr lang="en-US" dirty="0" smtClean="0"/>
              <a:t>      [</a:t>
            </a:r>
            <a:r>
              <a:rPr lang="en-US" dirty="0"/>
              <a:t>2]    </a:t>
            </a:r>
            <a:r>
              <a:rPr lang="en-US" dirty="0" smtClean="0"/>
              <a:t>   [</a:t>
            </a:r>
            <a:r>
              <a:rPr lang="en-US" dirty="0"/>
              <a:t>3]   </a:t>
            </a:r>
            <a:r>
              <a:rPr lang="en-US" dirty="0" smtClean="0"/>
              <a:t>   [</a:t>
            </a:r>
            <a:r>
              <a:rPr lang="en-US" dirty="0"/>
              <a:t>4]   </a:t>
            </a:r>
            <a:r>
              <a:rPr lang="en-US" dirty="0" smtClean="0"/>
              <a:t>     [</a:t>
            </a:r>
            <a:r>
              <a:rPr lang="en-US" dirty="0"/>
              <a:t>5]    </a:t>
            </a:r>
            <a:r>
              <a:rPr lang="en-US" dirty="0" smtClean="0"/>
              <a:t>  [</a:t>
            </a:r>
            <a:r>
              <a:rPr lang="en-US" dirty="0"/>
              <a:t>6]   </a:t>
            </a:r>
            <a:r>
              <a:rPr lang="en-US" dirty="0" smtClean="0"/>
              <a:t>   [</a:t>
            </a:r>
            <a:r>
              <a:rPr lang="en-US" dirty="0"/>
              <a:t>7]   </a:t>
            </a:r>
            <a:r>
              <a:rPr lang="en-US" dirty="0" smtClean="0"/>
              <a:t>   [</a:t>
            </a:r>
            <a:r>
              <a:rPr lang="en-US" dirty="0"/>
              <a:t>8]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How to pick a pivot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Use the first element as pivot</a:t>
            </a:r>
          </a:p>
          <a:p>
            <a:pPr lvl="1"/>
            <a:r>
              <a:rPr lang="en-US" altLang="zh-CN" dirty="0" smtClean="0"/>
              <a:t>if the input is random, ok</a:t>
            </a:r>
          </a:p>
          <a:p>
            <a:pPr lvl="1"/>
            <a:r>
              <a:rPr lang="en-US" altLang="zh-CN" dirty="0" smtClean="0"/>
              <a:t>if the input is presorted (or in reverse order)</a:t>
            </a:r>
          </a:p>
          <a:p>
            <a:pPr lvl="2"/>
            <a:r>
              <a:rPr lang="en-US" altLang="zh-CN" dirty="0" smtClean="0"/>
              <a:t>all the elements go into S2 (or S1)</a:t>
            </a:r>
          </a:p>
          <a:p>
            <a:pPr lvl="2"/>
            <a:r>
              <a:rPr lang="en-US" altLang="zh-CN" dirty="0" smtClean="0"/>
              <a:t>this happens consistently throughout the recursive calls</a:t>
            </a:r>
          </a:p>
          <a:p>
            <a:pPr lvl="2"/>
            <a:r>
              <a:rPr lang="en-US" altLang="zh-CN" dirty="0" smtClean="0"/>
              <a:t>Results in O(n2) behavior </a:t>
            </a:r>
          </a:p>
          <a:p>
            <a:r>
              <a:rPr lang="en-US" altLang="zh-CN" dirty="0" smtClean="0"/>
              <a:t>Choose the pivot randomly</a:t>
            </a:r>
          </a:p>
          <a:p>
            <a:pPr lvl="1"/>
            <a:r>
              <a:rPr lang="en-US" altLang="zh-CN" dirty="0" smtClean="0"/>
              <a:t>generally safe</a:t>
            </a:r>
          </a:p>
          <a:p>
            <a:pPr lvl="1"/>
            <a:r>
              <a:rPr lang="en-US" altLang="zh-CN" dirty="0" smtClean="0"/>
              <a:t>random number generation can be expensive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Code 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altLang="zh-CN" dirty="0" smtClean="0"/>
              <a:t>void quick(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x[],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lb,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ub</a:t>
            </a:r>
            <a:r>
              <a:rPr lang="en-US" altLang="zh-CN" dirty="0" smtClean="0"/>
              <a:t>)</a:t>
            </a:r>
          </a:p>
          <a:p>
            <a:pPr>
              <a:buNone/>
            </a:pPr>
            <a:r>
              <a:rPr lang="en-US" altLang="zh-CN" dirty="0" smtClean="0"/>
              <a:t>{</a:t>
            </a:r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pivot;</a:t>
            </a:r>
          </a:p>
          <a:p>
            <a:pPr>
              <a:buNone/>
            </a:pPr>
            <a:r>
              <a:rPr lang="en-US" altLang="zh-CN" dirty="0" smtClean="0"/>
              <a:t>	if(lb&gt;=</a:t>
            </a:r>
            <a:r>
              <a:rPr lang="en-US" altLang="zh-CN" dirty="0" err="1" smtClean="0"/>
              <a:t>ub</a:t>
            </a:r>
            <a:r>
              <a:rPr lang="en-US" altLang="zh-CN" dirty="0" smtClean="0"/>
              <a:t>)</a:t>
            </a:r>
          </a:p>
          <a:p>
            <a:pPr>
              <a:buNone/>
            </a:pPr>
            <a:r>
              <a:rPr lang="en-US" altLang="zh-CN" dirty="0" smtClean="0"/>
              <a:t>		return;</a:t>
            </a:r>
          </a:p>
          <a:p>
            <a:pPr>
              <a:buNone/>
            </a:pPr>
            <a:r>
              <a:rPr lang="en-US" altLang="zh-CN" dirty="0" smtClean="0"/>
              <a:t>	pivot = partition(</a:t>
            </a:r>
            <a:r>
              <a:rPr lang="en-US" altLang="zh-CN" dirty="0" err="1" smtClean="0"/>
              <a:t>x,lb,ub</a:t>
            </a:r>
            <a:r>
              <a:rPr lang="en-US" altLang="zh-CN" dirty="0" smtClean="0"/>
              <a:t>);</a:t>
            </a:r>
          </a:p>
          <a:p>
            <a:pPr>
              <a:buNone/>
            </a:pPr>
            <a:r>
              <a:rPr lang="en-US" altLang="zh-CN" dirty="0" smtClean="0"/>
              <a:t>	quick(x,lb,pivot-1);</a:t>
            </a:r>
          </a:p>
          <a:p>
            <a:pPr>
              <a:buNone/>
            </a:pPr>
            <a:r>
              <a:rPr lang="en-US" altLang="zh-CN" dirty="0" smtClean="0"/>
              <a:t>	quick(x,pivot+1,ub);</a:t>
            </a:r>
          </a:p>
          <a:p>
            <a:pPr>
              <a:buNone/>
            </a:pPr>
            <a:r>
              <a:rPr lang="en-US" altLang="zh-CN" dirty="0" smtClean="0"/>
              <a:t>}</a:t>
            </a:r>
          </a:p>
          <a:p>
            <a:pPr>
              <a:buNone/>
            </a:pP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Code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114800" cy="48768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>
              <a:buNone/>
            </a:pPr>
            <a:r>
              <a:rPr lang="en-US" sz="1600" b="1" dirty="0" err="1" smtClean="0"/>
              <a:t>int</a:t>
            </a:r>
            <a:r>
              <a:rPr lang="en-US" sz="1600" b="1" dirty="0" smtClean="0"/>
              <a:t> partition( </a:t>
            </a:r>
            <a:r>
              <a:rPr lang="en-US" sz="1600" b="1" dirty="0" err="1" smtClean="0"/>
              <a:t>int</a:t>
            </a:r>
            <a:r>
              <a:rPr lang="en-US" sz="1600" b="1" dirty="0" smtClean="0"/>
              <a:t> x[], </a:t>
            </a:r>
            <a:r>
              <a:rPr lang="en-US" sz="1600" b="1" dirty="0" err="1" smtClean="0"/>
              <a:t>int</a:t>
            </a:r>
            <a:r>
              <a:rPr lang="en-US" sz="1600" b="1" dirty="0" smtClean="0"/>
              <a:t> lb, </a:t>
            </a:r>
            <a:r>
              <a:rPr lang="en-US" sz="1600" b="1" dirty="0" err="1" smtClean="0"/>
              <a:t>int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ub</a:t>
            </a:r>
            <a:r>
              <a:rPr lang="en-US" sz="1600" b="1" dirty="0" smtClean="0"/>
              <a:t>)</a:t>
            </a:r>
          </a:p>
          <a:p>
            <a:pPr>
              <a:buNone/>
            </a:pPr>
            <a:r>
              <a:rPr lang="en-US" sz="1600" b="1" dirty="0" smtClean="0"/>
              <a:t>{</a:t>
            </a:r>
          </a:p>
          <a:p>
            <a:pPr>
              <a:buNone/>
            </a:pPr>
            <a:r>
              <a:rPr lang="en-US" sz="1600" b="1" dirty="0" smtClean="0"/>
              <a:t>	</a:t>
            </a:r>
            <a:r>
              <a:rPr lang="en-US" sz="1600" b="1" dirty="0" err="1" smtClean="0"/>
              <a:t>int</a:t>
            </a:r>
            <a:r>
              <a:rPr lang="en-US" sz="1600" b="1" dirty="0" smtClean="0"/>
              <a:t> a, down, temp, up;</a:t>
            </a:r>
          </a:p>
          <a:p>
            <a:pPr>
              <a:buNone/>
            </a:pPr>
            <a:endParaRPr lang="en-US" sz="1600" b="1" dirty="0" smtClean="0"/>
          </a:p>
          <a:p>
            <a:pPr>
              <a:buNone/>
            </a:pPr>
            <a:r>
              <a:rPr lang="en-US" sz="1600" b="1" dirty="0" smtClean="0"/>
              <a:t>	a = x[lb]; // the element whose final position is to be sought</a:t>
            </a:r>
          </a:p>
          <a:p>
            <a:pPr>
              <a:buNone/>
            </a:pPr>
            <a:endParaRPr lang="en-US" sz="1600" b="1" dirty="0" smtClean="0"/>
          </a:p>
          <a:p>
            <a:pPr>
              <a:buNone/>
            </a:pPr>
            <a:r>
              <a:rPr lang="en-US" sz="1600" b="1" dirty="0" smtClean="0"/>
              <a:t>	up = </a:t>
            </a:r>
            <a:r>
              <a:rPr lang="en-US" sz="1600" b="1" dirty="0" err="1" smtClean="0"/>
              <a:t>ub</a:t>
            </a:r>
            <a:r>
              <a:rPr lang="en-US" sz="1600" b="1" dirty="0" smtClean="0"/>
              <a:t>;</a:t>
            </a:r>
          </a:p>
          <a:p>
            <a:pPr>
              <a:buNone/>
            </a:pPr>
            <a:r>
              <a:rPr lang="en-US" sz="1600" b="1" dirty="0" smtClean="0"/>
              <a:t>	down = lb;</a:t>
            </a:r>
          </a:p>
          <a:p>
            <a:pPr>
              <a:buNone/>
            </a:pPr>
            <a:endParaRPr lang="en-US" sz="1600" b="1" dirty="0" smtClean="0"/>
          </a:p>
          <a:p>
            <a:pPr>
              <a:buNone/>
            </a:pPr>
            <a:r>
              <a:rPr lang="en-US" sz="1600" b="1" dirty="0" smtClean="0"/>
              <a:t>	while(down &lt; up)</a:t>
            </a:r>
          </a:p>
          <a:p>
            <a:pPr>
              <a:buNone/>
            </a:pPr>
            <a:r>
              <a:rPr lang="en-US" sz="1600" b="1" dirty="0" smtClean="0"/>
              <a:t>	{</a:t>
            </a:r>
          </a:p>
          <a:p>
            <a:pPr>
              <a:buNone/>
            </a:pPr>
            <a:r>
              <a:rPr lang="en-US" sz="1600" b="1" dirty="0" smtClean="0"/>
              <a:t>		while( x[down] &lt;= a &amp;&amp; down &lt; </a:t>
            </a:r>
            <a:r>
              <a:rPr lang="en-US" sz="1600" b="1" dirty="0" err="1" smtClean="0"/>
              <a:t>ub</a:t>
            </a:r>
            <a:r>
              <a:rPr lang="en-US" sz="1600" b="1" dirty="0" smtClean="0"/>
              <a:t>)</a:t>
            </a:r>
          </a:p>
          <a:p>
            <a:pPr>
              <a:buNone/>
            </a:pPr>
            <a:r>
              <a:rPr lang="en-US" sz="1600" b="1" dirty="0" smtClean="0"/>
              <a:t>			down++;</a:t>
            </a:r>
          </a:p>
          <a:p>
            <a:pPr>
              <a:buNone/>
            </a:pPr>
            <a:r>
              <a:rPr lang="en-US" sz="1600" b="1" dirty="0" smtClean="0"/>
              <a:t>		while ( x[up] &gt; a)</a:t>
            </a:r>
          </a:p>
          <a:p>
            <a:pPr>
              <a:buNone/>
            </a:pPr>
            <a:r>
              <a:rPr lang="en-US" sz="1600" b="1" dirty="0" smtClean="0"/>
              <a:t>			up--;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8768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None/>
            </a:pPr>
            <a:r>
              <a:rPr lang="en-US" sz="1600" b="1" dirty="0" smtClean="0"/>
              <a:t>		if(down &lt; up)</a:t>
            </a:r>
          </a:p>
          <a:p>
            <a:pPr>
              <a:buNone/>
            </a:pPr>
            <a:r>
              <a:rPr lang="en-US" sz="1600" b="1" dirty="0" smtClean="0"/>
              <a:t>		{</a:t>
            </a:r>
          </a:p>
          <a:p>
            <a:pPr>
              <a:buNone/>
            </a:pPr>
            <a:r>
              <a:rPr lang="en-US" sz="1600" b="1" dirty="0" smtClean="0"/>
              <a:t>			temp = x[down];</a:t>
            </a:r>
          </a:p>
          <a:p>
            <a:pPr>
              <a:buNone/>
            </a:pPr>
            <a:r>
              <a:rPr lang="en-US" sz="1600" b="1" dirty="0" smtClean="0"/>
              <a:t>			x[down] = x[up];</a:t>
            </a:r>
          </a:p>
          <a:p>
            <a:pPr>
              <a:buNone/>
            </a:pPr>
            <a:r>
              <a:rPr lang="en-US" sz="1600" b="1" dirty="0" smtClean="0"/>
              <a:t>			x[up] = temp;</a:t>
            </a:r>
          </a:p>
          <a:p>
            <a:pPr>
              <a:buNone/>
            </a:pPr>
            <a:r>
              <a:rPr lang="en-US" sz="1600" b="1" dirty="0" smtClean="0"/>
              <a:t>		}// end if</a:t>
            </a:r>
          </a:p>
          <a:p>
            <a:pPr>
              <a:buNone/>
            </a:pPr>
            <a:r>
              <a:rPr lang="en-US" sz="1600" b="1" dirty="0" smtClean="0"/>
              <a:t>	}//end while</a:t>
            </a:r>
          </a:p>
          <a:p>
            <a:pPr>
              <a:buNone/>
            </a:pPr>
            <a:r>
              <a:rPr lang="en-US" sz="1600" b="1" dirty="0" smtClean="0"/>
              <a:t>	x[lb] = x[up];</a:t>
            </a:r>
          </a:p>
          <a:p>
            <a:pPr>
              <a:buNone/>
            </a:pPr>
            <a:r>
              <a:rPr lang="en-US" sz="1600" b="1" dirty="0" smtClean="0"/>
              <a:t>	x[up] = a;</a:t>
            </a:r>
          </a:p>
          <a:p>
            <a:pPr>
              <a:buNone/>
            </a:pPr>
            <a:r>
              <a:rPr lang="en-US" sz="1600" b="1" dirty="0" smtClean="0"/>
              <a:t>	return up;</a:t>
            </a:r>
          </a:p>
          <a:p>
            <a:pPr>
              <a:buNone/>
            </a:pPr>
            <a:r>
              <a:rPr lang="en-US" sz="1600" b="1" dirty="0" smtClean="0"/>
              <a:t>}</a:t>
            </a:r>
          </a:p>
          <a:p>
            <a:pPr>
              <a:buNone/>
            </a:pPr>
            <a:endParaRPr lang="en-US"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SimSun" pitchFamily="2" charset="-122"/>
              </a:rPr>
              <a:t>Example</a:t>
            </a:r>
          </a:p>
        </p:txBody>
      </p:sp>
      <p:pic>
        <p:nvPicPr>
          <p:cNvPr id="37891" name="Picture 3" descr="7"/>
          <p:cNvPicPr>
            <a:picLocks noChangeAspect="1" noChangeArrowheads="1"/>
          </p:cNvPicPr>
          <p:nvPr/>
        </p:nvPicPr>
        <p:blipFill>
          <a:blip r:embed="rId3">
            <a:lum contrast="60000"/>
          </a:blip>
          <a:srcRect b="47887"/>
          <a:stretch>
            <a:fillRect/>
          </a:stretch>
        </p:blipFill>
        <p:spPr bwMode="auto">
          <a:xfrm>
            <a:off x="1371600" y="1676400"/>
            <a:ext cx="6172200" cy="4710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3" descr="7"/>
          <p:cNvPicPr>
            <a:picLocks noChangeAspect="1" noChangeArrowheads="1"/>
          </p:cNvPicPr>
          <p:nvPr/>
        </p:nvPicPr>
        <p:blipFill>
          <a:blip r:embed="rId3">
            <a:lum bright="-20000" contrast="40000"/>
          </a:blip>
          <a:srcRect t="50705" b="5634"/>
          <a:stretch>
            <a:fillRect/>
          </a:stretch>
        </p:blipFill>
        <p:spPr bwMode="auto">
          <a:xfrm>
            <a:off x="1447800" y="1971675"/>
            <a:ext cx="6096000" cy="3895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4114800"/>
          </a:xfrm>
        </p:spPr>
        <p:txBody>
          <a:bodyPr/>
          <a:lstStyle/>
          <a:p>
            <a:pPr>
              <a:buFontTx/>
              <a:buNone/>
            </a:pPr>
            <a:r>
              <a:rPr lang="en-US"/>
              <a:t>We are given array of n integers to sort:</a:t>
            </a: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1447800" y="20574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40</a:t>
            </a:r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2057400" y="20574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20</a:t>
            </a:r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2667000" y="20574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10</a:t>
            </a:r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3276600" y="20574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80</a:t>
            </a:r>
          </a:p>
        </p:txBody>
      </p:sp>
      <p:sp>
        <p:nvSpPr>
          <p:cNvPr id="4104" name="Rectangle 8"/>
          <p:cNvSpPr>
            <a:spLocks noChangeArrowheads="1"/>
          </p:cNvSpPr>
          <p:nvPr/>
        </p:nvSpPr>
        <p:spPr bwMode="auto">
          <a:xfrm>
            <a:off x="3886200" y="20574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60</a:t>
            </a:r>
          </a:p>
        </p:txBody>
      </p:sp>
      <p:sp>
        <p:nvSpPr>
          <p:cNvPr id="4105" name="Rectangle 9"/>
          <p:cNvSpPr>
            <a:spLocks noChangeArrowheads="1"/>
          </p:cNvSpPr>
          <p:nvPr/>
        </p:nvSpPr>
        <p:spPr bwMode="auto">
          <a:xfrm>
            <a:off x="4495800" y="20574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50</a:t>
            </a:r>
          </a:p>
        </p:txBody>
      </p:sp>
      <p:sp>
        <p:nvSpPr>
          <p:cNvPr id="4106" name="Rectangle 10"/>
          <p:cNvSpPr>
            <a:spLocks noChangeArrowheads="1"/>
          </p:cNvSpPr>
          <p:nvPr/>
        </p:nvSpPr>
        <p:spPr bwMode="auto">
          <a:xfrm>
            <a:off x="5105400" y="20574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7</a:t>
            </a:r>
          </a:p>
        </p:txBody>
      </p:sp>
      <p:sp>
        <p:nvSpPr>
          <p:cNvPr id="4107" name="Rectangle 11"/>
          <p:cNvSpPr>
            <a:spLocks noChangeArrowheads="1"/>
          </p:cNvSpPr>
          <p:nvPr/>
        </p:nvSpPr>
        <p:spPr bwMode="auto">
          <a:xfrm>
            <a:off x="5715000" y="20574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30</a:t>
            </a:r>
          </a:p>
        </p:txBody>
      </p:sp>
      <p:sp>
        <p:nvSpPr>
          <p:cNvPr id="4108" name="Rectangle 12"/>
          <p:cNvSpPr>
            <a:spLocks noChangeArrowheads="1"/>
          </p:cNvSpPr>
          <p:nvPr/>
        </p:nvSpPr>
        <p:spPr bwMode="auto">
          <a:xfrm>
            <a:off x="6324600" y="20574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100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/>
              <a:t>Pick Pivot Element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4114800"/>
          </a:xfrm>
        </p:spPr>
        <p:txBody>
          <a:bodyPr/>
          <a:lstStyle/>
          <a:p>
            <a:pPr>
              <a:buFontTx/>
              <a:buNone/>
            </a:pPr>
            <a:r>
              <a:rPr lang="en-US" sz="2400"/>
              <a:t>There are a number of ways to pick the pivot element.  In this example, we will use the first element in the array:</a:t>
            </a:r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1447800" y="23622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40</a:t>
            </a:r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2057400" y="23622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20</a:t>
            </a:r>
          </a:p>
        </p:txBody>
      </p:sp>
      <p:sp>
        <p:nvSpPr>
          <p:cNvPr id="5126" name="Rectangle 6"/>
          <p:cNvSpPr>
            <a:spLocks noChangeArrowheads="1"/>
          </p:cNvSpPr>
          <p:nvPr/>
        </p:nvSpPr>
        <p:spPr bwMode="auto">
          <a:xfrm>
            <a:off x="2667000" y="23622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10</a:t>
            </a:r>
          </a:p>
        </p:txBody>
      </p:sp>
      <p:sp>
        <p:nvSpPr>
          <p:cNvPr id="5127" name="Rectangle 7"/>
          <p:cNvSpPr>
            <a:spLocks noChangeArrowheads="1"/>
          </p:cNvSpPr>
          <p:nvPr/>
        </p:nvSpPr>
        <p:spPr bwMode="auto">
          <a:xfrm>
            <a:off x="3276600" y="23622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80</a:t>
            </a:r>
          </a:p>
        </p:txBody>
      </p:sp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3886200" y="23622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60</a:t>
            </a:r>
          </a:p>
        </p:txBody>
      </p:sp>
      <p:sp>
        <p:nvSpPr>
          <p:cNvPr id="5129" name="Rectangle 9"/>
          <p:cNvSpPr>
            <a:spLocks noChangeArrowheads="1"/>
          </p:cNvSpPr>
          <p:nvPr/>
        </p:nvSpPr>
        <p:spPr bwMode="auto">
          <a:xfrm>
            <a:off x="4495800" y="23622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50</a:t>
            </a:r>
          </a:p>
        </p:txBody>
      </p:sp>
      <p:sp>
        <p:nvSpPr>
          <p:cNvPr id="5130" name="Rectangle 10"/>
          <p:cNvSpPr>
            <a:spLocks noChangeArrowheads="1"/>
          </p:cNvSpPr>
          <p:nvPr/>
        </p:nvSpPr>
        <p:spPr bwMode="auto">
          <a:xfrm>
            <a:off x="5105400" y="23622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7</a:t>
            </a:r>
          </a:p>
        </p:txBody>
      </p:sp>
      <p:sp>
        <p:nvSpPr>
          <p:cNvPr id="5131" name="Rectangle 11"/>
          <p:cNvSpPr>
            <a:spLocks noChangeArrowheads="1"/>
          </p:cNvSpPr>
          <p:nvPr/>
        </p:nvSpPr>
        <p:spPr bwMode="auto">
          <a:xfrm>
            <a:off x="5715000" y="23622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30</a:t>
            </a:r>
          </a:p>
        </p:txBody>
      </p:sp>
      <p:sp>
        <p:nvSpPr>
          <p:cNvPr id="5132" name="Rectangle 12"/>
          <p:cNvSpPr>
            <a:spLocks noChangeArrowheads="1"/>
          </p:cNvSpPr>
          <p:nvPr/>
        </p:nvSpPr>
        <p:spPr bwMode="auto">
          <a:xfrm>
            <a:off x="6324600" y="23622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100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/>
              <a:t>Partitioning Array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4114800"/>
          </a:xfrm>
        </p:spPr>
        <p:txBody>
          <a:bodyPr/>
          <a:lstStyle/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800"/>
              <a:t>Given a pivot, partition the elements of the array such that the resulting array consists of: </a:t>
            </a:r>
          </a:p>
          <a:p>
            <a:pPr marL="990600" lvl="1" indent="-533400">
              <a:lnSpc>
                <a:spcPct val="90000"/>
              </a:lnSpc>
              <a:buFontTx/>
              <a:buAutoNum type="arabicPeriod"/>
            </a:pPr>
            <a:r>
              <a:rPr lang="en-US" sz="2400"/>
              <a:t>One sub-array that contains elements &gt;= pivot </a:t>
            </a:r>
          </a:p>
          <a:p>
            <a:pPr marL="990600" lvl="1" indent="-533400">
              <a:lnSpc>
                <a:spcPct val="90000"/>
              </a:lnSpc>
              <a:buFontTx/>
              <a:buAutoNum type="arabicPeriod"/>
            </a:pPr>
            <a:r>
              <a:rPr lang="en-US" sz="2400"/>
              <a:t>Another sub-array that contains elements &lt; pivot</a:t>
            </a:r>
          </a:p>
          <a:p>
            <a:pPr marL="990600" lvl="1" indent="-533400">
              <a:lnSpc>
                <a:spcPct val="90000"/>
              </a:lnSpc>
              <a:buFontTx/>
              <a:buAutoNum type="arabicPeriod"/>
            </a:pPr>
            <a:endParaRPr lang="en-US" sz="2400"/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800"/>
              <a:t>The sub-arrays are stored in the original data array.  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endParaRPr lang="en-US" sz="2800"/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800"/>
              <a:t>Partitioning loops through, swapping elements below/above pivot.</a:t>
            </a:r>
          </a:p>
          <a:p>
            <a:pPr marL="609600" indent="-609600">
              <a:lnSpc>
                <a:spcPct val="90000"/>
              </a:lnSpc>
            </a:pPr>
            <a:endParaRPr lang="en-US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2209800" y="41910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40</a:t>
            </a:r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28194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20</a:t>
            </a:r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3429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10</a:t>
            </a:r>
          </a:p>
        </p:txBody>
      </p:sp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4038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80</a:t>
            </a:r>
          </a:p>
        </p:txBody>
      </p:sp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46482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60</a:t>
            </a:r>
          </a:p>
        </p:txBody>
      </p:sp>
      <p:sp>
        <p:nvSpPr>
          <p:cNvPr id="8199" name="Rectangle 7"/>
          <p:cNvSpPr>
            <a:spLocks noChangeArrowheads="1"/>
          </p:cNvSpPr>
          <p:nvPr/>
        </p:nvSpPr>
        <p:spPr bwMode="auto">
          <a:xfrm>
            <a:off x="52578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50</a:t>
            </a:r>
          </a:p>
        </p:txBody>
      </p:sp>
      <p:sp>
        <p:nvSpPr>
          <p:cNvPr id="8200" name="Rectangle 8"/>
          <p:cNvSpPr>
            <a:spLocks noChangeArrowheads="1"/>
          </p:cNvSpPr>
          <p:nvPr/>
        </p:nvSpPr>
        <p:spPr bwMode="auto">
          <a:xfrm>
            <a:off x="5867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7</a:t>
            </a:r>
          </a:p>
        </p:txBody>
      </p:sp>
      <p:sp>
        <p:nvSpPr>
          <p:cNvPr id="8201" name="Rectangle 9"/>
          <p:cNvSpPr>
            <a:spLocks noChangeArrowheads="1"/>
          </p:cNvSpPr>
          <p:nvPr/>
        </p:nvSpPr>
        <p:spPr bwMode="auto">
          <a:xfrm>
            <a:off x="6477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30</a:t>
            </a:r>
          </a:p>
        </p:txBody>
      </p:sp>
      <p:sp>
        <p:nvSpPr>
          <p:cNvPr id="8202" name="Rectangle 10"/>
          <p:cNvSpPr>
            <a:spLocks noChangeArrowheads="1"/>
          </p:cNvSpPr>
          <p:nvPr/>
        </p:nvSpPr>
        <p:spPr bwMode="auto">
          <a:xfrm>
            <a:off x="70866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100</a:t>
            </a:r>
          </a:p>
        </p:txBody>
      </p:sp>
      <p:sp>
        <p:nvSpPr>
          <p:cNvPr id="8204" name="Text Box 12"/>
          <p:cNvSpPr txBox="1">
            <a:spLocks noChangeArrowheads="1"/>
          </p:cNvSpPr>
          <p:nvPr/>
        </p:nvSpPr>
        <p:spPr bwMode="auto">
          <a:xfrm>
            <a:off x="533400" y="4281488"/>
            <a:ext cx="16335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pivot_index = 0</a:t>
            </a:r>
          </a:p>
        </p:txBody>
      </p:sp>
      <p:sp>
        <p:nvSpPr>
          <p:cNvPr id="8205" name="Text Box 13"/>
          <p:cNvSpPr txBox="1">
            <a:spLocks noChangeArrowheads="1"/>
          </p:cNvSpPr>
          <p:nvPr/>
        </p:nvSpPr>
        <p:spPr bwMode="auto">
          <a:xfrm>
            <a:off x="2254250" y="4800600"/>
            <a:ext cx="544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[0]    [1]   [2]    [3]   [4]   [5]    [6]   [7]   [8]</a:t>
            </a:r>
          </a:p>
        </p:txBody>
      </p:sp>
      <p:sp>
        <p:nvSpPr>
          <p:cNvPr id="8210" name="Text Box 18"/>
          <p:cNvSpPr txBox="1">
            <a:spLocks noChangeArrowheads="1"/>
          </p:cNvSpPr>
          <p:nvPr/>
        </p:nvSpPr>
        <p:spPr bwMode="auto">
          <a:xfrm>
            <a:off x="2209800" y="5562600"/>
            <a:ext cx="2895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800"/>
              <a:t>too_big_index</a:t>
            </a:r>
          </a:p>
        </p:txBody>
      </p:sp>
      <p:sp>
        <p:nvSpPr>
          <p:cNvPr id="8211" name="Text Box 19"/>
          <p:cNvSpPr txBox="1">
            <a:spLocks noChangeArrowheads="1"/>
          </p:cNvSpPr>
          <p:nvPr/>
        </p:nvSpPr>
        <p:spPr bwMode="auto">
          <a:xfrm>
            <a:off x="6553200" y="5576888"/>
            <a:ext cx="2133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800"/>
              <a:t>too_small_index</a:t>
            </a:r>
          </a:p>
        </p:txBody>
      </p:sp>
      <p:sp>
        <p:nvSpPr>
          <p:cNvPr id="8212" name="Line 20"/>
          <p:cNvSpPr>
            <a:spLocks noChangeShapeType="1"/>
          </p:cNvSpPr>
          <p:nvPr/>
        </p:nvSpPr>
        <p:spPr bwMode="auto">
          <a:xfrm flipV="1">
            <a:off x="72390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13" name="Line 21"/>
          <p:cNvSpPr>
            <a:spLocks noChangeShapeType="1"/>
          </p:cNvSpPr>
          <p:nvPr/>
        </p:nvSpPr>
        <p:spPr bwMode="auto">
          <a:xfrm flipV="1">
            <a:off x="29718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1610</Words>
  <Application>Microsoft Office PowerPoint</Application>
  <PresentationFormat>On-screen Show (4:3)</PresentationFormat>
  <Paragraphs>605</Paragraphs>
  <Slides>38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6" baseType="lpstr">
      <vt:lpstr>宋体</vt:lpstr>
      <vt:lpstr>宋体</vt:lpstr>
      <vt:lpstr>Arial</vt:lpstr>
      <vt:lpstr>Calibri</vt:lpstr>
      <vt:lpstr>Monotype Sorts</vt:lpstr>
      <vt:lpstr>Symbol</vt:lpstr>
      <vt:lpstr>Times New Roman</vt:lpstr>
      <vt:lpstr>Office Theme</vt:lpstr>
      <vt:lpstr>Quick Sort</vt:lpstr>
      <vt:lpstr>Introduction</vt:lpstr>
      <vt:lpstr>Quicksort</vt:lpstr>
      <vt:lpstr>Example</vt:lpstr>
      <vt:lpstr>PowerPoint Presentation</vt:lpstr>
      <vt:lpstr>Example</vt:lpstr>
      <vt:lpstr>Pick Pivot Element</vt:lpstr>
      <vt:lpstr>Partitioning Array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Partition Result</vt:lpstr>
      <vt:lpstr>Recursion: Quicksort Sub-arrays</vt:lpstr>
      <vt:lpstr>How to pick a pivot</vt:lpstr>
      <vt:lpstr>Code </vt:lpstr>
      <vt:lpstr>Code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Quicksort</dc:title>
  <dc:creator>Amit</dc:creator>
  <cp:lastModifiedBy>amit</cp:lastModifiedBy>
  <cp:revision>13</cp:revision>
  <dcterms:created xsi:type="dcterms:W3CDTF">2016-10-04T20:29:46Z</dcterms:created>
  <dcterms:modified xsi:type="dcterms:W3CDTF">2016-10-06T05:01:34Z</dcterms:modified>
</cp:coreProperties>
</file>