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E890-EB4A-4BA6-B445-E1CF86B303D3}" type="datetimeFigureOut">
              <a:rPr lang="en-US" smtClean="0"/>
              <a:pPr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DC81-9AC9-4014-8F34-B44D40878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6230"/>
            <a:ext cx="44196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kruskal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weight[][MAX])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parent[MAX];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typedef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struct</a:t>
            </a:r>
            <a:r>
              <a:rPr lang="en-US" sz="1600" b="1" dirty="0" smtClean="0">
                <a:solidFill>
                  <a:srgbClr val="FF0000"/>
                </a:solidFill>
              </a:rPr>
              <a:t> {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v1,v2,wt;}edge;</a:t>
            </a:r>
          </a:p>
          <a:p>
            <a:pPr>
              <a:buNone/>
            </a:pPr>
            <a:r>
              <a:rPr lang="en-US" sz="1600" b="1" dirty="0" smtClean="0"/>
              <a:t>	edge e[15];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i,j,k,size</a:t>
            </a:r>
            <a:r>
              <a:rPr lang="en-US" sz="1600" b="1" dirty="0" smtClean="0"/>
              <a:t>=0,nodecount;</a:t>
            </a:r>
          </a:p>
          <a:p>
            <a:pPr>
              <a:buNone/>
            </a:pPr>
            <a:r>
              <a:rPr lang="en-US" sz="1600" b="1" dirty="0" smtClean="0"/>
              <a:t>	for 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&lt;MAX;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++)</a:t>
            </a:r>
          </a:p>
          <a:p>
            <a:pPr>
              <a:buNone/>
            </a:pPr>
            <a:r>
              <a:rPr lang="en-US" sz="1600" b="1" dirty="0" smtClean="0"/>
              <a:t>		parent[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]=-1;</a:t>
            </a:r>
          </a:p>
          <a:p>
            <a:pPr>
              <a:buNone/>
            </a:pPr>
            <a:r>
              <a:rPr lang="en-US" sz="1600" b="1" dirty="0" smtClean="0"/>
              <a:t>	for 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&lt;MAX-1;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++)</a:t>
            </a:r>
          </a:p>
          <a:p>
            <a:pPr>
              <a:buNone/>
            </a:pPr>
            <a:r>
              <a:rPr lang="en-US" sz="1600" b="1" dirty="0" smtClean="0"/>
              <a:t>		for (j=i+1; j&lt;MAX; j++)</a:t>
            </a:r>
          </a:p>
          <a:p>
            <a:pPr>
              <a:buNone/>
            </a:pPr>
            <a:r>
              <a:rPr lang="en-US" sz="1600" b="1" dirty="0" smtClean="0"/>
              <a:t>			if (weight[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][j] != INFINITY)</a:t>
            </a:r>
          </a:p>
          <a:p>
            <a:pPr>
              <a:buNone/>
            </a:pPr>
            <a:r>
              <a:rPr lang="en-US" sz="1600" b="1" dirty="0" smtClean="0"/>
              <a:t>			{</a:t>
            </a:r>
          </a:p>
          <a:p>
            <a:pPr>
              <a:buNone/>
            </a:pPr>
            <a:r>
              <a:rPr lang="en-US" sz="1600" b="1" dirty="0" smtClean="0"/>
              <a:t>				e[size].v1=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				e[size].v2=j;</a:t>
            </a:r>
          </a:p>
          <a:p>
            <a:pPr>
              <a:buNone/>
            </a:pPr>
            <a:r>
              <a:rPr lang="en-US" sz="1600" b="1" dirty="0" smtClean="0"/>
              <a:t>				e[size].wt=weight[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][j];</a:t>
            </a:r>
          </a:p>
          <a:p>
            <a:pPr>
              <a:buNone/>
            </a:pPr>
            <a:r>
              <a:rPr lang="en-US" sz="1600" b="1" dirty="0" smtClean="0"/>
              <a:t>				size++;</a:t>
            </a:r>
          </a:p>
          <a:p>
            <a:pPr>
              <a:buNone/>
            </a:pPr>
            <a:r>
              <a:rPr lang="en-US" sz="1600" b="1" dirty="0" smtClean="0"/>
              <a:t>			}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06230"/>
            <a:ext cx="43434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=0;i&lt;size;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-- %d -- %d\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].v1+1,e[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].v2+1,e[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].wt);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&lt;size-1;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for (j=i+1; j&lt;size; j++)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if (e[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].wt&gt;e[j].wt)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edge temp=e[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]=e[j];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e[j]=temp;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("\n\n");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=0;i&lt;size;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-- %d -- %d\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].v1+1,e[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].v2+1,e[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].wt);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("spanning tree\n");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nodecount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900" b="1" dirty="0" smtClean="0"/>
              <a:t>for (k=0; </a:t>
            </a:r>
            <a:r>
              <a:rPr lang="en-US" sz="4900" b="1" dirty="0" err="1" smtClean="0"/>
              <a:t>nodecount</a:t>
            </a:r>
            <a:r>
              <a:rPr lang="en-US" sz="4900" b="1" dirty="0" smtClean="0"/>
              <a:t>&lt;MAX; k++)</a:t>
            </a:r>
          </a:p>
          <a:p>
            <a:pPr>
              <a:buNone/>
            </a:pPr>
            <a:r>
              <a:rPr lang="en-US" sz="4900" b="1" dirty="0" smtClean="0"/>
              <a:t>	{</a:t>
            </a:r>
          </a:p>
          <a:p>
            <a:pPr>
              <a:buNone/>
            </a:pPr>
            <a:r>
              <a:rPr lang="en-US" sz="4900" b="1" dirty="0" smtClean="0"/>
              <a:t>		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=e[k].v1;</a:t>
            </a:r>
          </a:p>
          <a:p>
            <a:pPr>
              <a:buNone/>
            </a:pPr>
            <a:r>
              <a:rPr lang="en-US" sz="4900" b="1" dirty="0" smtClean="0"/>
              <a:t>		j=e[k].v2;</a:t>
            </a:r>
          </a:p>
          <a:p>
            <a:pPr>
              <a:buNone/>
            </a:pPr>
            <a:r>
              <a:rPr lang="en-US" sz="4900" b="1" dirty="0" smtClean="0"/>
              <a:t>		while (parent[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]&gt;-1) 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= parent[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];</a:t>
            </a:r>
          </a:p>
          <a:p>
            <a:pPr>
              <a:buNone/>
            </a:pPr>
            <a:r>
              <a:rPr lang="en-US" sz="4900" b="1" dirty="0" smtClean="0"/>
              <a:t>		while (parent[j]&gt;-1) j= parent[j];</a:t>
            </a:r>
          </a:p>
          <a:p>
            <a:pPr>
              <a:buNone/>
            </a:pPr>
            <a:r>
              <a:rPr lang="en-US" sz="4900" b="1" dirty="0" smtClean="0"/>
              <a:t>		if (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!=j)</a:t>
            </a:r>
          </a:p>
          <a:p>
            <a:pPr>
              <a:buNone/>
            </a:pPr>
            <a:r>
              <a:rPr lang="en-US" sz="4900" b="1" dirty="0" smtClean="0"/>
              <a:t>		{</a:t>
            </a:r>
          </a:p>
          <a:p>
            <a:pPr>
              <a:buNone/>
            </a:pPr>
            <a:r>
              <a:rPr lang="en-US" sz="4900" b="1" dirty="0" smtClean="0"/>
              <a:t>			parent[j]=</a:t>
            </a:r>
            <a:r>
              <a:rPr lang="en-US" sz="4900" b="1" dirty="0" err="1" smtClean="0"/>
              <a:t>i</a:t>
            </a:r>
            <a:r>
              <a:rPr lang="en-US" sz="4900" b="1" dirty="0" smtClean="0"/>
              <a:t>;</a:t>
            </a:r>
          </a:p>
          <a:p>
            <a:pPr>
              <a:buNone/>
            </a:pPr>
            <a:r>
              <a:rPr lang="en-US" sz="4900" b="1" dirty="0" smtClean="0"/>
              <a:t>			</a:t>
            </a:r>
            <a:r>
              <a:rPr lang="en-US" sz="4900" b="1" dirty="0" err="1" smtClean="0"/>
              <a:t>printf</a:t>
            </a:r>
            <a:r>
              <a:rPr lang="en-US" sz="4900" b="1" dirty="0" smtClean="0"/>
              <a:t> ("%d - %d\</a:t>
            </a:r>
            <a:r>
              <a:rPr lang="en-US" sz="4900" b="1" dirty="0" err="1" smtClean="0"/>
              <a:t>t%d</a:t>
            </a:r>
            <a:r>
              <a:rPr lang="en-US" sz="4900" b="1" dirty="0" smtClean="0"/>
              <a:t>\</a:t>
            </a:r>
            <a:r>
              <a:rPr lang="en-US" sz="4900" b="1" dirty="0" err="1" smtClean="0"/>
              <a:t>n",e</a:t>
            </a:r>
            <a:r>
              <a:rPr lang="en-US" sz="4900" b="1" dirty="0" smtClean="0"/>
              <a:t>[k].v1+1, e[k].v2+1,e[k].wt);</a:t>
            </a:r>
          </a:p>
          <a:p>
            <a:pPr>
              <a:buNone/>
            </a:pPr>
            <a:r>
              <a:rPr lang="en-US" sz="4900" b="1" dirty="0" smtClean="0"/>
              <a:t>			</a:t>
            </a:r>
            <a:r>
              <a:rPr lang="en-US" sz="4900" b="1" dirty="0" err="1" smtClean="0"/>
              <a:t>nodecount</a:t>
            </a:r>
            <a:r>
              <a:rPr lang="en-US" sz="4900" b="1" dirty="0" smtClean="0"/>
              <a:t>++;</a:t>
            </a:r>
          </a:p>
          <a:p>
            <a:pPr>
              <a:buNone/>
            </a:pPr>
            <a:r>
              <a:rPr lang="en-US" sz="4900" b="1" dirty="0" smtClean="0"/>
              <a:t>		}</a:t>
            </a:r>
          </a:p>
          <a:p>
            <a:pPr>
              <a:buNone/>
            </a:pPr>
            <a:r>
              <a:rPr lang="en-US" sz="4900" b="1" dirty="0" smtClean="0"/>
              <a:t>	}</a:t>
            </a:r>
          </a:p>
          <a:p>
            <a:pPr>
              <a:buNone/>
            </a:pPr>
            <a:r>
              <a:rPr lang="en-US" sz="4900" b="1" dirty="0" smtClean="0"/>
              <a:t>}</a:t>
            </a:r>
          </a:p>
          <a:p>
            <a:pPr>
              <a:buNone/>
            </a:pPr>
            <a:r>
              <a:rPr lang="en-US" sz="4900" b="1" dirty="0" smtClean="0"/>
              <a:t> 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828800"/>
            <a:ext cx="39624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void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, a[MAX][MAX] =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{100,8,3,5,100},</a:t>
            </a:r>
          </a:p>
          <a:p>
            <a:pPr>
              <a:buNone/>
            </a:pPr>
            <a:r>
              <a:rPr lang="en-US" b="1" dirty="0" smtClean="0"/>
              <a:t>		{8,100,100,9,100},</a:t>
            </a:r>
          </a:p>
          <a:p>
            <a:pPr>
              <a:buNone/>
            </a:pPr>
            <a:r>
              <a:rPr lang="en-US" b="1" dirty="0" smtClean="0"/>
              <a:t>		{3,100,100,7,4},</a:t>
            </a:r>
          </a:p>
          <a:p>
            <a:pPr>
              <a:buNone/>
            </a:pPr>
            <a:r>
              <a:rPr lang="en-US" b="1" dirty="0" smtClean="0"/>
              <a:t>		{5,9,7,100,2},</a:t>
            </a:r>
          </a:p>
          <a:p>
            <a:pPr>
              <a:buNone/>
            </a:pPr>
            <a:r>
              <a:rPr lang="en-US" b="1" dirty="0" smtClean="0"/>
              <a:t>		{100,100,4,2,100}</a:t>
            </a:r>
          </a:p>
          <a:p>
            <a:pPr>
              <a:buNone/>
            </a:pPr>
            <a:r>
              <a:rPr lang="en-US" b="1" dirty="0" smtClean="0"/>
              <a:t>	};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kruskal</a:t>
            </a:r>
            <a:r>
              <a:rPr lang="en-US" b="1" dirty="0" smtClean="0"/>
              <a:t>(a);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Kruskal's</a:t>
            </a:r>
            <a:r>
              <a:rPr lang="en-US" sz="2000" dirty="0" smtClean="0"/>
              <a:t> algorithm constructs a MCST incrementally.</a:t>
            </a:r>
          </a:p>
          <a:p>
            <a:r>
              <a:rPr lang="en-US" sz="2000" dirty="0" smtClean="0"/>
              <a:t>Initially, each node is in its own MCST, consisting of that node and no edges.</a:t>
            </a:r>
          </a:p>
          <a:p>
            <a:r>
              <a:rPr lang="en-US" sz="2000" dirty="0" smtClean="0"/>
              <a:t>At each step in the algorithm, the two MCST's that can be connected together with the least cost are combined, adding the lowest cost edge that links a vertex in one tree with a vertex in another tree.</a:t>
            </a:r>
          </a:p>
          <a:p>
            <a:r>
              <a:rPr lang="en-US" sz="2000" dirty="0" smtClean="0"/>
              <a:t>When there is only one MCST that includes all vertices, the algorithm terminates.</a:t>
            </a:r>
          </a:p>
          <a:p>
            <a:r>
              <a:rPr lang="en-US" sz="2000" dirty="0" smtClean="0"/>
              <a:t>Since we must consider the edges in order of their cost, we must sort them, which requires O(E log E). Merge can be implemented in O(E log E).</a:t>
            </a:r>
          </a:p>
          <a:p>
            <a:r>
              <a:rPr lang="en-US" sz="2000" dirty="0" err="1" smtClean="0"/>
              <a:t>Kruskal's</a:t>
            </a:r>
            <a:r>
              <a:rPr lang="en-US" sz="2000" dirty="0" smtClean="0"/>
              <a:t> algorithm is O(E log E), which is better than Prim's algorithm if the graph is not dense (</a:t>
            </a:r>
            <a:r>
              <a:rPr lang="en-US" sz="2000" dirty="0" err="1" smtClean="0"/>
              <a:t>ie</a:t>
            </a:r>
            <a:r>
              <a:rPr lang="en-US" sz="2000" dirty="0" smtClean="0"/>
              <a:t>, E </a:t>
            </a:r>
            <a:r>
              <a:rPr lang="en-US" sz="2000" smtClean="0"/>
              <a:t>&lt;= N</a:t>
            </a:r>
            <a:r>
              <a:rPr lang="en-US" sz="2000" baseline="30000" smtClean="0"/>
              <a:t>2</a:t>
            </a:r>
            <a:r>
              <a:rPr lang="en-US" sz="20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Prim’s Minimum Spanning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an arbitrary starting vertex, (the root)</a:t>
            </a:r>
          </a:p>
          <a:p>
            <a:r>
              <a:rPr lang="en-US" dirty="0" smtClean="0"/>
              <a:t>attach the edge to the tree that has minimum weight among all edges that can be attached</a:t>
            </a:r>
          </a:p>
          <a:p>
            <a:r>
              <a:rPr lang="en-US" dirty="0" smtClean="0"/>
              <a:t>add to the tree the vertex associated with the edge</a:t>
            </a:r>
          </a:p>
          <a:p>
            <a:r>
              <a:rPr lang="en-US" dirty="0" smtClean="0"/>
              <a:t>During the course of the algorithm, vertices are divided into three disjoint categories:</a:t>
            </a:r>
          </a:p>
          <a:p>
            <a:pPr lvl="1"/>
            <a:r>
              <a:rPr lang="en-US" dirty="0" smtClean="0"/>
              <a:t>Tree vertices: in the tree constructed so far,</a:t>
            </a:r>
          </a:p>
          <a:p>
            <a:pPr lvl="1"/>
            <a:r>
              <a:rPr lang="en-US" dirty="0" smtClean="0"/>
              <a:t>Fringe vertices: not in the tree, but adjacent to some vertex in the tree,</a:t>
            </a:r>
          </a:p>
          <a:p>
            <a:pPr lvl="1"/>
            <a:r>
              <a:rPr lang="en-US" dirty="0" smtClean="0"/>
              <a:t>Unseen vertices: all others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Prim's 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Prim's algorithm has one node in the spanning tree, and no edges.</a:t>
            </a:r>
          </a:p>
          <a:p>
            <a:r>
              <a:rPr lang="en-US" dirty="0" smtClean="0"/>
              <a:t>The algorithm adds nodes to the spanning tree one at a time, in order of the edge cost to connect to the nodes already in the tree.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Prim's 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/>
              <a:t>PrimMCST</a:t>
            </a:r>
            <a:r>
              <a:rPr lang="en-US" sz="1400" b="1" dirty="0" smtClean="0"/>
              <a:t>( set &lt;edge&gt; &amp;T)</a:t>
            </a:r>
          </a:p>
          <a:p>
            <a:pPr>
              <a:buNone/>
            </a:pPr>
            <a:r>
              <a:rPr lang="en-US" sz="1400" b="1" dirty="0" smtClean="0"/>
              <a:t>{ </a:t>
            </a:r>
          </a:p>
          <a:p>
            <a:pPr>
              <a:buNone/>
            </a:pPr>
            <a:r>
              <a:rPr lang="en-US" sz="1400" b="1" dirty="0" smtClean="0"/>
              <a:t>	set &lt;vertex&gt; U;</a:t>
            </a:r>
          </a:p>
          <a:p>
            <a:pPr>
              <a:buNone/>
            </a:pPr>
            <a:r>
              <a:rPr lang="en-US" sz="1400" b="1" dirty="0" smtClean="0"/>
              <a:t>  </a:t>
            </a:r>
          </a:p>
          <a:p>
            <a:pPr>
              <a:buNone/>
            </a:pPr>
            <a:r>
              <a:rPr lang="en-US" sz="1400" b="1" dirty="0" smtClean="0"/>
              <a:t>    	/* T = set of edges in spanning tree */</a:t>
            </a:r>
          </a:p>
          <a:p>
            <a:pPr>
              <a:buNone/>
            </a:pPr>
            <a:r>
              <a:rPr lang="en-US" sz="1400" b="1" dirty="0" smtClean="0"/>
              <a:t>    	T = NULL;</a:t>
            </a:r>
          </a:p>
          <a:p>
            <a:pPr>
              <a:buNone/>
            </a:pPr>
            <a:r>
              <a:rPr lang="en-US" sz="1400" b="1" dirty="0" smtClean="0"/>
              <a:t>    </a:t>
            </a:r>
          </a:p>
          <a:p>
            <a:pPr>
              <a:buNone/>
            </a:pPr>
            <a:r>
              <a:rPr lang="en-US" sz="1400" b="1" dirty="0" smtClean="0"/>
              <a:t>	/* U = set of connected vertices so far */</a:t>
            </a:r>
          </a:p>
          <a:p>
            <a:pPr>
              <a:buNone/>
            </a:pPr>
            <a:r>
              <a:rPr lang="en-US" sz="1400" b="1" dirty="0" smtClean="0"/>
              <a:t>    	U = {1};</a:t>
            </a:r>
          </a:p>
          <a:p>
            <a:pPr>
              <a:buNone/>
            </a:pPr>
            <a:r>
              <a:rPr lang="en-US" sz="1400" b="1" dirty="0" smtClean="0"/>
              <a:t>    	while (U &lt;&gt; V) </a:t>
            </a:r>
          </a:p>
          <a:p>
            <a:pPr>
              <a:buNone/>
            </a:pPr>
            <a:r>
              <a:rPr lang="en-US" sz="1400" b="1" dirty="0" smtClean="0"/>
              <a:t>	{</a:t>
            </a:r>
          </a:p>
          <a:p>
            <a:pPr>
              <a:buNone/>
            </a:pPr>
            <a:r>
              <a:rPr lang="en-US" sz="1400" b="1" dirty="0" smtClean="0"/>
              <a:t>      		/* Add least cost edge that adds node not in U */</a:t>
            </a:r>
          </a:p>
          <a:p>
            <a:pPr>
              <a:buNone/>
            </a:pPr>
            <a:r>
              <a:rPr lang="en-US" sz="1400" b="1" dirty="0" smtClean="0"/>
              <a:t>      		(</a:t>
            </a:r>
            <a:r>
              <a:rPr lang="en-US" sz="1400" b="1" dirty="0" err="1" smtClean="0"/>
              <a:t>u,v</a:t>
            </a:r>
            <a:r>
              <a:rPr lang="en-US" sz="1400" b="1" dirty="0" smtClean="0"/>
              <a:t>) = lowest cost edge </a:t>
            </a:r>
            <a:r>
              <a:rPr lang="en-US" sz="1400" b="1" dirty="0" err="1" smtClean="0"/>
              <a:t>s.t</a:t>
            </a:r>
            <a:r>
              <a:rPr lang="en-US" sz="1400" b="1" dirty="0" smtClean="0"/>
              <a:t>. u in U, v in V-U</a:t>
            </a:r>
          </a:p>
          <a:p>
            <a:pPr>
              <a:buNone/>
            </a:pPr>
            <a:r>
              <a:rPr lang="en-US" sz="1400" b="1" dirty="0" smtClean="0"/>
              <a:t>      		</a:t>
            </a:r>
          </a:p>
          <a:p>
            <a:pPr>
              <a:buNone/>
            </a:pPr>
            <a:r>
              <a:rPr lang="en-US" sz="1400" b="1" dirty="0" smtClean="0"/>
              <a:t>		/* Add edge to spanning tree */</a:t>
            </a:r>
          </a:p>
          <a:p>
            <a:pPr>
              <a:buNone/>
            </a:pPr>
            <a:r>
              <a:rPr lang="en-US" sz="1400" b="1" dirty="0" smtClean="0"/>
              <a:t>      		Insert(</a:t>
            </a:r>
            <a:r>
              <a:rPr lang="en-US" sz="1400" b="1" dirty="0" err="1" smtClean="0"/>
              <a:t>T,u,v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  </a:t>
            </a:r>
          </a:p>
          <a:p>
            <a:pPr>
              <a:buNone/>
            </a:pPr>
            <a:r>
              <a:rPr lang="en-US" sz="1400" b="1" dirty="0" smtClean="0"/>
              <a:t>		/* Add v to set of connected vertices */</a:t>
            </a:r>
          </a:p>
          <a:p>
            <a:pPr>
              <a:buNone/>
            </a:pPr>
            <a:r>
              <a:rPr lang="en-US" sz="1400" b="1" dirty="0" smtClean="0"/>
              <a:t>      		Insert(</a:t>
            </a:r>
            <a:r>
              <a:rPr lang="en-US" sz="1400" b="1" dirty="0" err="1" smtClean="0"/>
              <a:t>U,v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    	}</a:t>
            </a:r>
          </a:p>
          <a:p>
            <a:pPr>
              <a:buNone/>
            </a:pPr>
            <a:r>
              <a:rPr lang="en-US" sz="1400" b="1" dirty="0" smtClean="0"/>
              <a:t>    	Print(T);</a:t>
            </a:r>
          </a:p>
          <a:p>
            <a:pPr>
              <a:buNone/>
            </a:pPr>
            <a:r>
              <a:rPr lang="en-US" sz="1400" b="1" dirty="0" smtClean="0"/>
              <a:t>  }</a:t>
            </a:r>
          </a:p>
          <a:p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Prim </a:t>
            </a:r>
            <a:r>
              <a:rPr lang="da-DK" dirty="0" smtClean="0"/>
              <a:t>Example 1</a:t>
            </a:r>
            <a:endParaRPr lang="da-D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C8B5-D1A9-4BD9-9804-0047EBF964BB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685800" y="1524000"/>
          <a:ext cx="39719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hoto Editor Photo" r:id="rId3" imgW="3971429" imgH="1685714" progId="">
                  <p:embed/>
                </p:oleObj>
              </mc:Choice>
              <mc:Fallback>
                <p:oleObj name="Photo Editor Photo" r:id="rId3" imgW="3971429" imgH="168571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397192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724400" y="1524000"/>
          <a:ext cx="39814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5" imgW="3982006" imgH="1695687" progId="">
                  <p:embed/>
                </p:oleObj>
              </mc:Choice>
              <mc:Fallback>
                <p:oleObj name="Photo Editor Photo" r:id="rId5" imgW="3982006" imgH="169568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39814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685800" y="3810000"/>
          <a:ext cx="39719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hoto Editor Photo" r:id="rId7" imgW="3971429" imgH="1714739" progId="">
                  <p:embed/>
                </p:oleObj>
              </mc:Choice>
              <mc:Fallback>
                <p:oleObj name="Photo Editor Photo" r:id="rId7" imgW="3971429" imgH="171473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9719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4724400" y="3810000"/>
          <a:ext cx="39624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hoto Editor Photo" r:id="rId9" imgW="3962953" imgH="1704762" progId="">
                  <p:embed/>
                </p:oleObj>
              </mc:Choice>
              <mc:Fallback>
                <p:oleObj name="Photo Editor Photo" r:id="rId9" imgW="3962953" imgH="170476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39624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Prim </a:t>
            </a:r>
            <a:r>
              <a:rPr lang="da-DK" dirty="0" smtClean="0"/>
              <a:t>Example 1 (Contd.)</a:t>
            </a:r>
            <a:endParaRPr lang="da-D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E2E1-21B0-46FF-A482-FDCC0DC60137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685800" y="1676400"/>
          <a:ext cx="39624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hoto Editor Photo" r:id="rId3" imgW="3962953" imgH="1695687" progId="">
                  <p:embed/>
                </p:oleObj>
              </mc:Choice>
              <mc:Fallback>
                <p:oleObj name="Photo Editor Photo" r:id="rId3" imgW="3962953" imgH="169568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9624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4800600" y="1676400"/>
          <a:ext cx="39719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Photo" r:id="rId5" imgW="3971429" imgH="1695687" progId="">
                  <p:embed/>
                </p:oleObj>
              </mc:Choice>
              <mc:Fallback>
                <p:oleObj name="Photo Editor Photo" r:id="rId5" imgW="3971429" imgH="169568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397192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685800" y="3962400"/>
          <a:ext cx="3981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hoto Editor Photo" r:id="rId7" imgW="3982006" imgH="1685714" progId="">
                  <p:embed/>
                </p:oleObj>
              </mc:Choice>
              <mc:Fallback>
                <p:oleObj name="Photo Editor Photo" r:id="rId7" imgW="3982006" imgH="168571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398145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4724400" y="3962400"/>
          <a:ext cx="396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hoto Editor Photo" r:id="rId9" imgW="3962953" imgH="1714739" progId="">
                  <p:embed/>
                </p:oleObj>
              </mc:Choice>
              <mc:Fallback>
                <p:oleObj name="Photo Editor Photo" r:id="rId9" imgW="3962953" imgH="171473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62400"/>
                        <a:ext cx="396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Prim Example </a:t>
            </a:r>
            <a:r>
              <a:rPr lang="da-DK" dirty="0" smtClean="0"/>
              <a:t>1 (Contd.)</a:t>
            </a:r>
            <a:endParaRPr lang="da-DK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35F7-59F2-4D7D-9A75-832910F9C7B6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762000" y="1600200"/>
          <a:ext cx="39719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hoto Editor Photo" r:id="rId3" imgW="3971429" imgH="1714739" progId="">
                  <p:embed/>
                </p:oleObj>
              </mc:Choice>
              <mc:Fallback>
                <p:oleObj name="Photo Editor Photo" r:id="rId3" imgW="3971429" imgH="171473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39719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Prim Example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2000"/>
          </a:blip>
          <a:srcRect/>
          <a:stretch>
            <a:fillRect/>
          </a:stretch>
        </p:blipFill>
        <p:spPr bwMode="auto">
          <a:xfrm>
            <a:off x="685800" y="1447800"/>
            <a:ext cx="792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a graph G=(V,E) a spanning tree is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G that is</a:t>
            </a:r>
          </a:p>
          <a:p>
            <a:pPr lvl="1"/>
            <a:r>
              <a:rPr lang="en-US" dirty="0" smtClean="0"/>
              <a:t>an undirected tree and contains</a:t>
            </a:r>
          </a:p>
          <a:p>
            <a:pPr lvl="1"/>
            <a:r>
              <a:rPr lang="en-US" dirty="0" smtClean="0"/>
              <a:t>all the vertices of G.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of Prim's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Prim's algorithm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while loop is executed n-1 times, requiring O(N)</a:t>
            </a:r>
          </a:p>
          <a:p>
            <a:r>
              <a:rPr lang="en-US" dirty="0" smtClean="0"/>
              <a:t>We add one vertex to U each iteration</a:t>
            </a:r>
          </a:p>
          <a:p>
            <a:r>
              <a:rPr lang="en-US" dirty="0" smtClean="0"/>
              <a:t>We exit the loop when U = V</a:t>
            </a:r>
          </a:p>
          <a:p>
            <a:r>
              <a:rPr lang="en-US" dirty="0" smtClean="0"/>
              <a:t>We can find the lowest cost edge from U to V-U in O(N)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v/s Prim’s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Prim's method starts with one vertex of a graph, and adds the smallest edge that grows tree by one more vertex. </a:t>
            </a:r>
          </a:p>
          <a:p>
            <a:r>
              <a:rPr lang="en-US" sz="2800" dirty="0" err="1" smtClean="0"/>
              <a:t>Kruskal</a:t>
            </a:r>
            <a:r>
              <a:rPr lang="en-US" sz="2800" dirty="0" smtClean="0"/>
              <a:t> starts with all of the vertices of a graph as a forest, and adds the smallest edge that joins two trees in the forest.</a:t>
            </a:r>
          </a:p>
          <a:p>
            <a:r>
              <a:rPr lang="en-US" sz="2800" dirty="0" smtClean="0"/>
              <a:t>Prim's method is better when</a:t>
            </a:r>
          </a:p>
          <a:p>
            <a:pPr lvl="1"/>
            <a:r>
              <a:rPr lang="en-US" sz="2000" dirty="0" smtClean="0"/>
              <a:t>You can only concentrate on one tree at a time</a:t>
            </a:r>
          </a:p>
          <a:p>
            <a:pPr lvl="1"/>
            <a:r>
              <a:rPr lang="en-US" sz="2000" dirty="0" smtClean="0"/>
              <a:t>You can concentrate on only a few edges at a time</a:t>
            </a:r>
          </a:p>
          <a:p>
            <a:r>
              <a:rPr lang="en-US" sz="2800" dirty="0" err="1" smtClean="0"/>
              <a:t>Kruskal's</a:t>
            </a:r>
            <a:r>
              <a:rPr lang="en-US" sz="2800" dirty="0" smtClean="0"/>
              <a:t> method is better when</a:t>
            </a:r>
          </a:p>
          <a:p>
            <a:pPr lvl="1"/>
            <a:r>
              <a:rPr lang="en-US" sz="2000" dirty="0" smtClean="0"/>
              <a:t>You can look at all of the edges at once</a:t>
            </a:r>
          </a:p>
          <a:p>
            <a:pPr lvl="1"/>
            <a:r>
              <a:rPr lang="en-US" sz="2000" dirty="0" smtClean="0"/>
              <a:t>You can hold all of the vertices at once</a:t>
            </a:r>
          </a:p>
          <a:p>
            <a:pPr lvl="1"/>
            <a:r>
              <a:rPr lang="en-US" sz="2000" dirty="0" smtClean="0"/>
              <a:t>You can hold a forest, not just one tree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a weighted graph G=(V,E,W), the weight of a </a:t>
            </a:r>
            <a:r>
              <a:rPr lang="en-US" b="1" dirty="0" err="1" smtClean="0"/>
              <a:t>subgraph</a:t>
            </a:r>
            <a:r>
              <a:rPr lang="en-US" b="1" dirty="0" smtClean="0"/>
              <a:t> is</a:t>
            </a:r>
          </a:p>
          <a:p>
            <a:pPr lvl="1"/>
            <a:r>
              <a:rPr lang="en-US" dirty="0" smtClean="0"/>
              <a:t>the sum of the weights of the edges in the </a:t>
            </a:r>
            <a:r>
              <a:rPr lang="en-US" dirty="0" err="1" smtClean="0"/>
              <a:t>subgraph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i="1" dirty="0" smtClean="0"/>
              <a:t>minimum spanning tree for a weighted graph is</a:t>
            </a:r>
          </a:p>
          <a:p>
            <a:pPr lvl="1"/>
            <a:r>
              <a:rPr lang="en-US" dirty="0" smtClean="0"/>
              <a:t>a spanning tree with the minimum weight.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143000"/>
            <a:ext cx="17526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15335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191000"/>
            <a:ext cx="17240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590800"/>
            <a:ext cx="1466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Down Arrow 11"/>
          <p:cNvSpPr/>
          <p:nvPr/>
        </p:nvSpPr>
        <p:spPr>
          <a:xfrm rot="2938098">
            <a:off x="2862455" y="2166420"/>
            <a:ext cx="484632" cy="1344996"/>
          </a:xfrm>
          <a:prstGeom prst="downArrow">
            <a:avLst>
              <a:gd name="adj1" fmla="val 50000"/>
              <a:gd name="adj2" fmla="val 1014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34054" y="3075971"/>
            <a:ext cx="484632" cy="1344996"/>
          </a:xfrm>
          <a:prstGeom prst="downArrow">
            <a:avLst>
              <a:gd name="adj1" fmla="val 50000"/>
              <a:gd name="adj2" fmla="val 1014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464446">
            <a:off x="5695607" y="2064352"/>
            <a:ext cx="484632" cy="1344996"/>
          </a:xfrm>
          <a:prstGeom prst="downArrow">
            <a:avLst>
              <a:gd name="adj1" fmla="val 50000"/>
              <a:gd name="adj2" fmla="val 1014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Minimum spanning tree property</a:t>
            </a:r>
          </a:p>
          <a:p>
            <a:pPr lvl="1"/>
            <a:r>
              <a:rPr lang="en-US" dirty="0" smtClean="0"/>
              <a:t>Let a connected, weighted graph G=(V,E,W) be given, and let T be any spanning tree of G.</a:t>
            </a:r>
          </a:p>
          <a:p>
            <a:pPr lvl="1"/>
            <a:r>
              <a:rPr lang="en-US" dirty="0" smtClean="0"/>
              <a:t>Suppose that for every edge </a:t>
            </a:r>
            <a:r>
              <a:rPr lang="en-US" i="1" dirty="0" smtClean="0"/>
              <a:t>[</a:t>
            </a:r>
            <a:r>
              <a:rPr lang="en-US" i="1" dirty="0" err="1" smtClean="0"/>
              <a:t>u,v</a:t>
            </a:r>
            <a:r>
              <a:rPr lang="en-US" i="1" dirty="0" smtClean="0"/>
              <a:t>]</a:t>
            </a:r>
            <a:r>
              <a:rPr lang="en-US" dirty="0" smtClean="0"/>
              <a:t> of G that is not in T,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[</a:t>
            </a:r>
            <a:r>
              <a:rPr lang="en-US" i="1" dirty="0" err="1" smtClean="0"/>
              <a:t>u,v</a:t>
            </a:r>
            <a:r>
              <a:rPr lang="en-US" i="1" dirty="0" smtClean="0"/>
              <a:t>] </a:t>
            </a:r>
            <a:r>
              <a:rPr lang="en-US" dirty="0" smtClean="0"/>
              <a:t>is added to T, then it creates a cycle such that </a:t>
            </a:r>
            <a:r>
              <a:rPr lang="en-US" i="1" dirty="0" smtClean="0"/>
              <a:t>[</a:t>
            </a:r>
            <a:r>
              <a:rPr lang="en-US" i="1" dirty="0" err="1" smtClean="0"/>
              <a:t>u,v</a:t>
            </a:r>
            <a:r>
              <a:rPr lang="en-US" i="1" dirty="0" smtClean="0"/>
              <a:t>] </a:t>
            </a:r>
            <a:r>
              <a:rPr lang="en-US" dirty="0" smtClean="0"/>
              <a:t>is a maximum-weight edge on that cycle.</a:t>
            </a:r>
          </a:p>
          <a:p>
            <a:pPr lvl="1"/>
            <a:r>
              <a:rPr lang="en-US" dirty="0" smtClean="0"/>
              <a:t>Then the tree T is said to have the </a:t>
            </a:r>
            <a:r>
              <a:rPr lang="en-US" i="1" dirty="0" smtClean="0"/>
              <a:t>minimum spanning tree property.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924050"/>
          <a:ext cx="7137547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3" imgW="3971429" imgH="1685714" progId="">
                  <p:embed/>
                </p:oleObj>
              </mc:Choice>
              <mc:Fallback>
                <p:oleObj name="Photo Editor Photo" r:id="rId3" imgW="3971429" imgH="168571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24050"/>
                        <a:ext cx="7137547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04010"/>
          <a:ext cx="6172200" cy="5257800"/>
        </p:xfrm>
        <a:graphic>
          <a:graphicData uri="http://schemas.openxmlformats.org/drawingml/2006/table">
            <a:tbl>
              <a:tblPr/>
              <a:tblGrid>
                <a:gridCol w="1001527"/>
                <a:gridCol w="1350896"/>
                <a:gridCol w="2305841"/>
                <a:gridCol w="1513936"/>
              </a:tblGrid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Edge 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Source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Destination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Weight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e14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981200"/>
          <a:ext cx="5791200" cy="4714875"/>
        </p:xfrm>
        <a:graphic>
          <a:graphicData uri="http://schemas.openxmlformats.org/drawingml/2006/table">
            <a:tbl>
              <a:tblPr/>
              <a:tblGrid>
                <a:gridCol w="939704"/>
                <a:gridCol w="1267508"/>
                <a:gridCol w="2163505"/>
                <a:gridCol w="1420483"/>
              </a:tblGrid>
              <a:tr h="287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Edge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600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Sorting with increasing order of weights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Minimum Spanning Tree Algorithm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981200"/>
          <a:ext cx="5791200" cy="4714875"/>
        </p:xfrm>
        <a:graphic>
          <a:graphicData uri="http://schemas.openxmlformats.org/drawingml/2006/table">
            <a:tbl>
              <a:tblPr/>
              <a:tblGrid>
                <a:gridCol w="939704"/>
                <a:gridCol w="1267508"/>
                <a:gridCol w="2163505"/>
                <a:gridCol w="1420483"/>
              </a:tblGrid>
              <a:tr h="287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Edge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3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600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– Creates  a Cycle, Blue – Not considered, since maximum weighted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904</Words>
  <Application>Microsoft Office PowerPoint</Application>
  <PresentationFormat>On-screen Show (4:3)</PresentationFormat>
  <Paragraphs>334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Photo Editor Photo</vt:lpstr>
      <vt:lpstr>Spanning Trees</vt:lpstr>
      <vt:lpstr>Spanning Tree</vt:lpstr>
      <vt:lpstr>Minimum Spanning Tree</vt:lpstr>
      <vt:lpstr>Minimum Spanning Tree</vt:lpstr>
      <vt:lpstr>Minimum Spanning Tree</vt:lpstr>
      <vt:lpstr>Kruskal’s Minimum Spanning Tree Algorithm</vt:lpstr>
      <vt:lpstr>Kruskal’s Minimum Spanning Tree Algorithm</vt:lpstr>
      <vt:lpstr>Kruskal’s Minimum Spanning Tree Algorithm</vt:lpstr>
      <vt:lpstr>Kruskal’s Minimum Spanning Tree Algorithm</vt:lpstr>
      <vt:lpstr>Kruskal’s Minimum Spanning Tree Algorithm</vt:lpstr>
      <vt:lpstr>Kruskal’s Minimum Spanning Tree Algorithm</vt:lpstr>
      <vt:lpstr>Kruskal’s Minimum Spanning Tree Algorithm</vt:lpstr>
      <vt:lpstr>Prim’s Minimum Spanning Tree Algorithm</vt:lpstr>
      <vt:lpstr>Prim's Algorithm Overview</vt:lpstr>
      <vt:lpstr>Prim's Algorithm Overview</vt:lpstr>
      <vt:lpstr>Prim Example 1</vt:lpstr>
      <vt:lpstr>Prim Example 1 (Contd.)</vt:lpstr>
      <vt:lpstr>Prim Example 1 (Contd.)</vt:lpstr>
      <vt:lpstr>Prim Example 2</vt:lpstr>
      <vt:lpstr>Analysis of Prim's Algorithm</vt:lpstr>
      <vt:lpstr>Kruskal’s v/s Prim’s</vt:lpstr>
      <vt:lpstr>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Trees</dc:title>
  <dc:creator>Amit</dc:creator>
  <cp:lastModifiedBy>amit</cp:lastModifiedBy>
  <cp:revision>5</cp:revision>
  <dcterms:created xsi:type="dcterms:W3CDTF">2016-10-02T19:33:53Z</dcterms:created>
  <dcterms:modified xsi:type="dcterms:W3CDTF">2018-09-28T03:54:50Z</dcterms:modified>
</cp:coreProperties>
</file>