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6858000" cx="12192000"/>
  <p:notesSz cx="9309100" cy="69548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3" roundtripDataSignature="AMtx7mjkh76ekvmgTMaLJVXpcdeWCVRb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BE40C2-313B-4AF2-9D40-CD49B7E62D5D}">
  <a:tblStyle styleId="{E1BE40C2-313B-4AF2-9D40-CD49B7E62D5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033943" cy="34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273003" y="0"/>
            <a:ext cx="4033943" cy="34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568575" y="869950"/>
            <a:ext cx="4171950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0910" y="3347015"/>
            <a:ext cx="7447280" cy="273846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605889"/>
            <a:ext cx="4033943" cy="34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273003" y="6605889"/>
            <a:ext cx="4033943" cy="34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30910" y="3347015"/>
            <a:ext cx="7447280" cy="2738468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2568575" y="869950"/>
            <a:ext cx="4171950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930910" y="3347015"/>
            <a:ext cx="7447280" cy="2738468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2568575" y="869950"/>
            <a:ext cx="4171950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930910" y="3347015"/>
            <a:ext cx="7447280" cy="2738468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2568575" y="869950"/>
            <a:ext cx="4171950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930910" y="3347015"/>
            <a:ext cx="7447280" cy="2738468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2568575" y="869950"/>
            <a:ext cx="4171950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930910" y="3347015"/>
            <a:ext cx="7447280" cy="2738468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2568575" y="869950"/>
            <a:ext cx="4171950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930910" y="3347015"/>
            <a:ext cx="7447280" cy="2738468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2568575" y="869950"/>
            <a:ext cx="4171950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930910" y="3347015"/>
            <a:ext cx="7447280" cy="2738468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2568575" y="869950"/>
            <a:ext cx="4171950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 txBox="1"/>
          <p:nvPr>
            <p:ph idx="1" type="body"/>
          </p:nvPr>
        </p:nvSpPr>
        <p:spPr>
          <a:xfrm>
            <a:off x="930910" y="3347015"/>
            <a:ext cx="7447280" cy="2738468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:notes"/>
          <p:cNvSpPr/>
          <p:nvPr>
            <p:ph idx="2" type="sldImg"/>
          </p:nvPr>
        </p:nvSpPr>
        <p:spPr>
          <a:xfrm>
            <a:off x="2568575" y="869950"/>
            <a:ext cx="4171950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:notes"/>
          <p:cNvSpPr txBox="1"/>
          <p:nvPr>
            <p:ph idx="1" type="body"/>
          </p:nvPr>
        </p:nvSpPr>
        <p:spPr>
          <a:xfrm>
            <a:off x="930910" y="3347015"/>
            <a:ext cx="7447280" cy="2738468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:notes"/>
          <p:cNvSpPr/>
          <p:nvPr>
            <p:ph idx="2" type="sldImg"/>
          </p:nvPr>
        </p:nvSpPr>
        <p:spPr>
          <a:xfrm>
            <a:off x="2568575" y="869950"/>
            <a:ext cx="4171950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:notes"/>
          <p:cNvSpPr txBox="1"/>
          <p:nvPr>
            <p:ph idx="1" type="body"/>
          </p:nvPr>
        </p:nvSpPr>
        <p:spPr>
          <a:xfrm>
            <a:off x="930910" y="3347015"/>
            <a:ext cx="7447280" cy="2738468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:notes"/>
          <p:cNvSpPr/>
          <p:nvPr>
            <p:ph idx="2" type="sldImg"/>
          </p:nvPr>
        </p:nvSpPr>
        <p:spPr>
          <a:xfrm>
            <a:off x="2568575" y="869950"/>
            <a:ext cx="4171950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:notes"/>
          <p:cNvSpPr txBox="1"/>
          <p:nvPr>
            <p:ph idx="1" type="body"/>
          </p:nvPr>
        </p:nvSpPr>
        <p:spPr>
          <a:xfrm>
            <a:off x="930910" y="3347015"/>
            <a:ext cx="7447280" cy="2738468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:notes"/>
          <p:cNvSpPr/>
          <p:nvPr>
            <p:ph idx="2" type="sldImg"/>
          </p:nvPr>
        </p:nvSpPr>
        <p:spPr>
          <a:xfrm>
            <a:off x="2568575" y="869950"/>
            <a:ext cx="4171950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930910" y="3347015"/>
            <a:ext cx="7447280" cy="2738468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2568575" y="869950"/>
            <a:ext cx="4171950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:notes"/>
          <p:cNvSpPr txBox="1"/>
          <p:nvPr>
            <p:ph idx="1" type="body"/>
          </p:nvPr>
        </p:nvSpPr>
        <p:spPr>
          <a:xfrm>
            <a:off x="930910" y="3347015"/>
            <a:ext cx="7447280" cy="2738468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0:notes"/>
          <p:cNvSpPr/>
          <p:nvPr>
            <p:ph idx="2" type="sldImg"/>
          </p:nvPr>
        </p:nvSpPr>
        <p:spPr>
          <a:xfrm>
            <a:off x="2568575" y="869950"/>
            <a:ext cx="4171950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:notes"/>
          <p:cNvSpPr txBox="1"/>
          <p:nvPr>
            <p:ph idx="1" type="body"/>
          </p:nvPr>
        </p:nvSpPr>
        <p:spPr>
          <a:xfrm>
            <a:off x="930910" y="3347015"/>
            <a:ext cx="7447280" cy="2738468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1:notes"/>
          <p:cNvSpPr/>
          <p:nvPr>
            <p:ph idx="2" type="sldImg"/>
          </p:nvPr>
        </p:nvSpPr>
        <p:spPr>
          <a:xfrm>
            <a:off x="2568575" y="869950"/>
            <a:ext cx="4171950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 txBox="1"/>
          <p:nvPr>
            <p:ph idx="1" type="body"/>
          </p:nvPr>
        </p:nvSpPr>
        <p:spPr>
          <a:xfrm>
            <a:off x="930910" y="3347015"/>
            <a:ext cx="7447280" cy="2738468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2:notes"/>
          <p:cNvSpPr/>
          <p:nvPr>
            <p:ph idx="2" type="sldImg"/>
          </p:nvPr>
        </p:nvSpPr>
        <p:spPr>
          <a:xfrm>
            <a:off x="2568575" y="869950"/>
            <a:ext cx="4171950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:notes"/>
          <p:cNvSpPr txBox="1"/>
          <p:nvPr>
            <p:ph idx="1" type="body"/>
          </p:nvPr>
        </p:nvSpPr>
        <p:spPr>
          <a:xfrm>
            <a:off x="930910" y="3347015"/>
            <a:ext cx="7447280" cy="2738468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3:notes"/>
          <p:cNvSpPr/>
          <p:nvPr>
            <p:ph idx="2" type="sldImg"/>
          </p:nvPr>
        </p:nvSpPr>
        <p:spPr>
          <a:xfrm>
            <a:off x="2568575" y="869950"/>
            <a:ext cx="4171950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4:notes"/>
          <p:cNvSpPr txBox="1"/>
          <p:nvPr>
            <p:ph idx="1" type="body"/>
          </p:nvPr>
        </p:nvSpPr>
        <p:spPr>
          <a:xfrm>
            <a:off x="930910" y="3347015"/>
            <a:ext cx="7447280" cy="2738468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4:notes"/>
          <p:cNvSpPr/>
          <p:nvPr>
            <p:ph idx="2" type="sldImg"/>
          </p:nvPr>
        </p:nvSpPr>
        <p:spPr>
          <a:xfrm>
            <a:off x="2568575" y="869950"/>
            <a:ext cx="4171950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5:notes"/>
          <p:cNvSpPr txBox="1"/>
          <p:nvPr>
            <p:ph idx="1" type="body"/>
          </p:nvPr>
        </p:nvSpPr>
        <p:spPr>
          <a:xfrm>
            <a:off x="930910" y="3347015"/>
            <a:ext cx="7447280" cy="2738468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5:notes"/>
          <p:cNvSpPr/>
          <p:nvPr>
            <p:ph idx="2" type="sldImg"/>
          </p:nvPr>
        </p:nvSpPr>
        <p:spPr>
          <a:xfrm>
            <a:off x="2568575" y="869950"/>
            <a:ext cx="4171950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:notes"/>
          <p:cNvSpPr txBox="1"/>
          <p:nvPr>
            <p:ph idx="1" type="body"/>
          </p:nvPr>
        </p:nvSpPr>
        <p:spPr>
          <a:xfrm>
            <a:off x="930910" y="3347015"/>
            <a:ext cx="7447280" cy="2738468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6:notes"/>
          <p:cNvSpPr/>
          <p:nvPr>
            <p:ph idx="2" type="sldImg"/>
          </p:nvPr>
        </p:nvSpPr>
        <p:spPr>
          <a:xfrm>
            <a:off x="2568575" y="869950"/>
            <a:ext cx="4171950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7:notes"/>
          <p:cNvSpPr txBox="1"/>
          <p:nvPr>
            <p:ph idx="1" type="body"/>
          </p:nvPr>
        </p:nvSpPr>
        <p:spPr>
          <a:xfrm>
            <a:off x="930910" y="3347015"/>
            <a:ext cx="7447280" cy="2738468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7:notes"/>
          <p:cNvSpPr/>
          <p:nvPr>
            <p:ph idx="2" type="sldImg"/>
          </p:nvPr>
        </p:nvSpPr>
        <p:spPr>
          <a:xfrm>
            <a:off x="2568575" y="869950"/>
            <a:ext cx="4171950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8:notes"/>
          <p:cNvSpPr txBox="1"/>
          <p:nvPr>
            <p:ph idx="1" type="body"/>
          </p:nvPr>
        </p:nvSpPr>
        <p:spPr>
          <a:xfrm>
            <a:off x="930910" y="3347015"/>
            <a:ext cx="7447280" cy="2738468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8:notes"/>
          <p:cNvSpPr/>
          <p:nvPr>
            <p:ph idx="2" type="sldImg"/>
          </p:nvPr>
        </p:nvSpPr>
        <p:spPr>
          <a:xfrm>
            <a:off x="2568575" y="869950"/>
            <a:ext cx="4171950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9:notes"/>
          <p:cNvSpPr txBox="1"/>
          <p:nvPr>
            <p:ph idx="1" type="body"/>
          </p:nvPr>
        </p:nvSpPr>
        <p:spPr>
          <a:xfrm>
            <a:off x="930910" y="3347015"/>
            <a:ext cx="7447280" cy="2738468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9:notes"/>
          <p:cNvSpPr/>
          <p:nvPr>
            <p:ph idx="2" type="sldImg"/>
          </p:nvPr>
        </p:nvSpPr>
        <p:spPr>
          <a:xfrm>
            <a:off x="2568575" y="869950"/>
            <a:ext cx="4171950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930910" y="3347015"/>
            <a:ext cx="7447280" cy="2738468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2568575" y="869950"/>
            <a:ext cx="4171950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:notes"/>
          <p:cNvSpPr txBox="1"/>
          <p:nvPr>
            <p:ph idx="1" type="body"/>
          </p:nvPr>
        </p:nvSpPr>
        <p:spPr>
          <a:xfrm>
            <a:off x="930910" y="3347015"/>
            <a:ext cx="7447280" cy="2738468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0:notes"/>
          <p:cNvSpPr/>
          <p:nvPr>
            <p:ph idx="2" type="sldImg"/>
          </p:nvPr>
        </p:nvSpPr>
        <p:spPr>
          <a:xfrm>
            <a:off x="2568575" y="869950"/>
            <a:ext cx="4171950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1:notes"/>
          <p:cNvSpPr txBox="1"/>
          <p:nvPr>
            <p:ph idx="1" type="body"/>
          </p:nvPr>
        </p:nvSpPr>
        <p:spPr>
          <a:xfrm>
            <a:off x="930910" y="3347015"/>
            <a:ext cx="7447280" cy="2738468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1:notes"/>
          <p:cNvSpPr/>
          <p:nvPr>
            <p:ph idx="2" type="sldImg"/>
          </p:nvPr>
        </p:nvSpPr>
        <p:spPr>
          <a:xfrm>
            <a:off x="2568575" y="869950"/>
            <a:ext cx="4171950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2:notes"/>
          <p:cNvSpPr txBox="1"/>
          <p:nvPr>
            <p:ph idx="1" type="body"/>
          </p:nvPr>
        </p:nvSpPr>
        <p:spPr>
          <a:xfrm>
            <a:off x="930910" y="3347015"/>
            <a:ext cx="7447280" cy="2738468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2:notes"/>
          <p:cNvSpPr/>
          <p:nvPr>
            <p:ph idx="2" type="sldImg"/>
          </p:nvPr>
        </p:nvSpPr>
        <p:spPr>
          <a:xfrm>
            <a:off x="2568575" y="869950"/>
            <a:ext cx="4171950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3:notes"/>
          <p:cNvSpPr txBox="1"/>
          <p:nvPr>
            <p:ph idx="1" type="body"/>
          </p:nvPr>
        </p:nvSpPr>
        <p:spPr>
          <a:xfrm>
            <a:off x="930910" y="3347015"/>
            <a:ext cx="7447280" cy="2738468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3:notes"/>
          <p:cNvSpPr/>
          <p:nvPr>
            <p:ph idx="2" type="sldImg"/>
          </p:nvPr>
        </p:nvSpPr>
        <p:spPr>
          <a:xfrm>
            <a:off x="2568575" y="869950"/>
            <a:ext cx="4171950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4:notes"/>
          <p:cNvSpPr txBox="1"/>
          <p:nvPr>
            <p:ph idx="1" type="body"/>
          </p:nvPr>
        </p:nvSpPr>
        <p:spPr>
          <a:xfrm>
            <a:off x="930910" y="3347015"/>
            <a:ext cx="7447280" cy="2738468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4:notes"/>
          <p:cNvSpPr/>
          <p:nvPr>
            <p:ph idx="2" type="sldImg"/>
          </p:nvPr>
        </p:nvSpPr>
        <p:spPr>
          <a:xfrm>
            <a:off x="2568575" y="869950"/>
            <a:ext cx="4171950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5:notes"/>
          <p:cNvSpPr txBox="1"/>
          <p:nvPr>
            <p:ph idx="1" type="body"/>
          </p:nvPr>
        </p:nvSpPr>
        <p:spPr>
          <a:xfrm>
            <a:off x="930910" y="3347015"/>
            <a:ext cx="7447280" cy="2738468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5:notes"/>
          <p:cNvSpPr/>
          <p:nvPr>
            <p:ph idx="2" type="sldImg"/>
          </p:nvPr>
        </p:nvSpPr>
        <p:spPr>
          <a:xfrm>
            <a:off x="2568575" y="869950"/>
            <a:ext cx="4171950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6:notes"/>
          <p:cNvSpPr txBox="1"/>
          <p:nvPr>
            <p:ph idx="1" type="body"/>
          </p:nvPr>
        </p:nvSpPr>
        <p:spPr>
          <a:xfrm>
            <a:off x="930910" y="3347015"/>
            <a:ext cx="7447280" cy="2738468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6:notes"/>
          <p:cNvSpPr/>
          <p:nvPr>
            <p:ph idx="2" type="sldImg"/>
          </p:nvPr>
        </p:nvSpPr>
        <p:spPr>
          <a:xfrm>
            <a:off x="2568575" y="869950"/>
            <a:ext cx="4171950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7:notes"/>
          <p:cNvSpPr txBox="1"/>
          <p:nvPr>
            <p:ph idx="1" type="body"/>
          </p:nvPr>
        </p:nvSpPr>
        <p:spPr>
          <a:xfrm>
            <a:off x="930910" y="3347015"/>
            <a:ext cx="7447280" cy="2738468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7:notes"/>
          <p:cNvSpPr/>
          <p:nvPr>
            <p:ph idx="2" type="sldImg"/>
          </p:nvPr>
        </p:nvSpPr>
        <p:spPr>
          <a:xfrm>
            <a:off x="2568575" y="869950"/>
            <a:ext cx="4171950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930910" y="3347015"/>
            <a:ext cx="7447280" cy="2738468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2568575" y="869950"/>
            <a:ext cx="4171950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930910" y="3347015"/>
            <a:ext cx="7447280" cy="2738468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2568575" y="869950"/>
            <a:ext cx="4171950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930910" y="3347015"/>
            <a:ext cx="7447280" cy="2738468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2568575" y="869950"/>
            <a:ext cx="4171950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930910" y="3347015"/>
            <a:ext cx="7447280" cy="2738468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2568575" y="869950"/>
            <a:ext cx="4171950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930910" y="3347015"/>
            <a:ext cx="7447280" cy="2738468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2568575" y="869950"/>
            <a:ext cx="4171950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930910" y="3347015"/>
            <a:ext cx="7447280" cy="2738468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2568575" y="869950"/>
            <a:ext cx="4171950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4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000"/>
              <a:buFont typeface="Calibri"/>
              <a:buNone/>
            </a:pPr>
            <a:r>
              <a:rPr lang="en-US"/>
              <a:t>0/1 Knapsack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Unit 05 : Dynamic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/>
              <a:t>Knapsack 0-1 Problem</a:t>
            </a:r>
            <a:endParaRPr/>
          </a:p>
        </p:txBody>
      </p:sp>
      <p:sp>
        <p:nvSpPr>
          <p:cNvPr id="146" name="Google Shape;146;p10"/>
          <p:cNvSpPr txBox="1"/>
          <p:nvPr>
            <p:ph idx="1" type="body"/>
          </p:nvPr>
        </p:nvSpPr>
        <p:spPr>
          <a:xfrm>
            <a:off x="2590800" y="1371600"/>
            <a:ext cx="7772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Let’s run our algorithm on the following data: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 = 4 (# of elements)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 = 5 (max weight)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Elements (weight, value):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/>
              <a:t>	(2,3), (3,4), (4,5), (5,6)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/>
          <p:nvPr>
            <p:ph type="title"/>
          </p:nvPr>
        </p:nvSpPr>
        <p:spPr>
          <a:xfrm>
            <a:off x="2362200" y="0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 u="sng"/>
              <a:t>Knapsack 0-1 Example</a:t>
            </a:r>
            <a:endParaRPr u="sng"/>
          </a:p>
        </p:txBody>
      </p:sp>
      <p:sp>
        <p:nvSpPr>
          <p:cNvPr id="152" name="Google Shape;152;p11"/>
          <p:cNvSpPr txBox="1"/>
          <p:nvPr>
            <p:ph idx="1" type="body"/>
          </p:nvPr>
        </p:nvSpPr>
        <p:spPr>
          <a:xfrm>
            <a:off x="3810000" y="4038600"/>
            <a:ext cx="46482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// Initialize the base cases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for w = 0 to W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	B[0,w] = 0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for i = 1 to n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	B[i,0] = 0</a:t>
            </a:r>
            <a:endParaRPr/>
          </a:p>
        </p:txBody>
      </p:sp>
      <p:graphicFrame>
        <p:nvGraphicFramePr>
          <p:cNvPr id="153" name="Google Shape;153;p11"/>
          <p:cNvGraphicFramePr/>
          <p:nvPr/>
        </p:nvGraphicFramePr>
        <p:xfrm>
          <a:off x="2743201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{E1BE40C2-313B-4AF2-9D40-CD49B7E62D5D}</a:tableStyleId>
              </a:tblPr>
              <a:tblGrid>
                <a:gridCol w="648800"/>
                <a:gridCol w="690850"/>
                <a:gridCol w="690850"/>
                <a:gridCol w="690850"/>
                <a:gridCol w="690850"/>
                <a:gridCol w="690850"/>
                <a:gridCol w="697575"/>
              </a:tblGrid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/ w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/>
          <p:nvPr>
            <p:ph type="title"/>
          </p:nvPr>
        </p:nvSpPr>
        <p:spPr>
          <a:xfrm>
            <a:off x="2362200" y="0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 u="sng"/>
              <a:t>Knapsack 0-1 Example</a:t>
            </a:r>
            <a:endParaRPr u="sng"/>
          </a:p>
        </p:txBody>
      </p:sp>
      <p:sp>
        <p:nvSpPr>
          <p:cNvPr id="159" name="Google Shape;159;p12"/>
          <p:cNvSpPr txBox="1"/>
          <p:nvPr>
            <p:ph idx="1" type="body"/>
          </p:nvPr>
        </p:nvSpPr>
        <p:spPr>
          <a:xfrm>
            <a:off x="2819400" y="3962400"/>
            <a:ext cx="64770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if  w</a:t>
            </a:r>
            <a:r>
              <a:rPr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&lt;= w   //item i can be in the solution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     if v</a:t>
            </a:r>
            <a:r>
              <a:rPr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+ B[i-1,w-w</a:t>
            </a:r>
            <a:r>
              <a:rPr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] &gt; B[i-1,w]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	  B[i,w] = v</a:t>
            </a:r>
            <a:r>
              <a:rPr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+ B[i-1,w- w</a:t>
            </a:r>
            <a:r>
              <a:rPr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     else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	  B[i,w] = B[i-1,w]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else </a:t>
            </a:r>
            <a:r>
              <a:rPr b="1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B[i,w] = B[i-1,w]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// w</a:t>
            </a:r>
            <a:r>
              <a:rPr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&gt; w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2"/>
          <p:cNvSpPr txBox="1"/>
          <p:nvPr/>
        </p:nvSpPr>
        <p:spPr>
          <a:xfrm>
            <a:off x="9144000" y="0"/>
            <a:ext cx="1066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Items: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(2,3)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(3,4)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(4,5)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4: (5,6)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1" name="Google Shape;161;p12"/>
          <p:cNvGraphicFramePr/>
          <p:nvPr/>
        </p:nvGraphicFramePr>
        <p:xfrm>
          <a:off x="2819401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{E1BE40C2-313B-4AF2-9D40-CD49B7E62D5D}</a:tableStyleId>
              </a:tblPr>
              <a:tblGrid>
                <a:gridCol w="648800"/>
                <a:gridCol w="690850"/>
                <a:gridCol w="690850"/>
                <a:gridCol w="690850"/>
                <a:gridCol w="690850"/>
                <a:gridCol w="690850"/>
                <a:gridCol w="697575"/>
              </a:tblGrid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/ w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2" name="Google Shape;162;p12"/>
          <p:cNvSpPr txBox="1"/>
          <p:nvPr/>
        </p:nvSpPr>
        <p:spPr>
          <a:xfrm>
            <a:off x="7772400" y="1905000"/>
            <a:ext cx="1174750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 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w-w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-1</a:t>
            </a:r>
            <a:endParaRPr/>
          </a:p>
        </p:txBody>
      </p:sp>
      <p:cxnSp>
        <p:nvCxnSpPr>
          <p:cNvPr id="163" name="Google Shape;163;p12"/>
          <p:cNvCxnSpPr/>
          <p:nvPr/>
        </p:nvCxnSpPr>
        <p:spPr>
          <a:xfrm rot="5400000">
            <a:off x="4305301" y="2247901"/>
            <a:ext cx="381000" cy="3175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med" w="med" type="none"/>
            <a:tailEnd len="lg" w="lg" type="triangle"/>
          </a:ln>
        </p:spPr>
      </p:cxnSp>
      <p:graphicFrame>
        <p:nvGraphicFramePr>
          <p:cNvPr id="164" name="Google Shape;164;p12"/>
          <p:cNvGraphicFramePr/>
          <p:nvPr/>
        </p:nvGraphicFramePr>
        <p:xfrm>
          <a:off x="2819401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{E1BE40C2-313B-4AF2-9D40-CD49B7E62D5D}</a:tableStyleId>
              </a:tblPr>
              <a:tblGrid>
                <a:gridCol w="648800"/>
                <a:gridCol w="690850"/>
                <a:gridCol w="690850"/>
                <a:gridCol w="690850"/>
                <a:gridCol w="690850"/>
                <a:gridCol w="690850"/>
                <a:gridCol w="697575"/>
              </a:tblGrid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/ w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5" name="Google Shape;165;p12"/>
          <p:cNvSpPr/>
          <p:nvPr/>
        </p:nvSpPr>
        <p:spPr>
          <a:xfrm>
            <a:off x="9144000" y="304800"/>
            <a:ext cx="1066800" cy="304800"/>
          </a:xfrm>
          <a:prstGeom prst="rect">
            <a:avLst/>
          </a:prstGeom>
          <a:noFill/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/>
          <p:nvPr>
            <p:ph type="title"/>
          </p:nvPr>
        </p:nvSpPr>
        <p:spPr>
          <a:xfrm>
            <a:off x="2362200" y="0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 u="sng"/>
              <a:t>Knapsack 0-1 Example</a:t>
            </a:r>
            <a:endParaRPr u="sng"/>
          </a:p>
        </p:txBody>
      </p:sp>
      <p:sp>
        <p:nvSpPr>
          <p:cNvPr id="171" name="Google Shape;171;p13"/>
          <p:cNvSpPr txBox="1"/>
          <p:nvPr/>
        </p:nvSpPr>
        <p:spPr>
          <a:xfrm>
            <a:off x="9144000" y="0"/>
            <a:ext cx="1066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Items: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(2,3)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(3,4)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(4,5)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4: (5,6)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2" name="Google Shape;172;p13"/>
          <p:cNvGraphicFramePr/>
          <p:nvPr/>
        </p:nvGraphicFramePr>
        <p:xfrm>
          <a:off x="2819401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{E1BE40C2-313B-4AF2-9D40-CD49B7E62D5D}</a:tableStyleId>
              </a:tblPr>
              <a:tblGrid>
                <a:gridCol w="648800"/>
                <a:gridCol w="690850"/>
                <a:gridCol w="690850"/>
                <a:gridCol w="690850"/>
                <a:gridCol w="690850"/>
                <a:gridCol w="690850"/>
                <a:gridCol w="697575"/>
              </a:tblGrid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/ w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3" name="Google Shape;173;p13"/>
          <p:cNvSpPr txBox="1"/>
          <p:nvPr/>
        </p:nvSpPr>
        <p:spPr>
          <a:xfrm>
            <a:off x="7772401" y="1905000"/>
            <a:ext cx="1069975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 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w-w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0</a:t>
            </a:r>
            <a:endParaRPr/>
          </a:p>
        </p:txBody>
      </p:sp>
      <p:cxnSp>
        <p:nvCxnSpPr>
          <p:cNvPr id="174" name="Google Shape;174;p13"/>
          <p:cNvCxnSpPr/>
          <p:nvPr/>
        </p:nvCxnSpPr>
        <p:spPr>
          <a:xfrm>
            <a:off x="3886200" y="2133600"/>
            <a:ext cx="1143000" cy="304800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med" w="med" type="none"/>
            <a:tailEnd len="lg" w="lg" type="triangle"/>
          </a:ln>
        </p:spPr>
      </p:cxnSp>
      <p:graphicFrame>
        <p:nvGraphicFramePr>
          <p:cNvPr id="175" name="Google Shape;175;p13"/>
          <p:cNvGraphicFramePr/>
          <p:nvPr/>
        </p:nvGraphicFramePr>
        <p:xfrm>
          <a:off x="2819401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{E1BE40C2-313B-4AF2-9D40-CD49B7E62D5D}</a:tableStyleId>
              </a:tblPr>
              <a:tblGrid>
                <a:gridCol w="648800"/>
                <a:gridCol w="690850"/>
                <a:gridCol w="690850"/>
                <a:gridCol w="690850"/>
                <a:gridCol w="690850"/>
                <a:gridCol w="690850"/>
                <a:gridCol w="697575"/>
              </a:tblGrid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/ w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6" name="Google Shape;176;p13"/>
          <p:cNvSpPr/>
          <p:nvPr/>
        </p:nvSpPr>
        <p:spPr>
          <a:xfrm>
            <a:off x="9144000" y="304800"/>
            <a:ext cx="1066800" cy="304800"/>
          </a:xfrm>
          <a:prstGeom prst="rect">
            <a:avLst/>
          </a:prstGeom>
          <a:noFill/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3"/>
          <p:cNvSpPr txBox="1"/>
          <p:nvPr/>
        </p:nvSpPr>
        <p:spPr>
          <a:xfrm>
            <a:off x="2694296" y="3994243"/>
            <a:ext cx="64770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 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&lt;= w   //item i can be in the solution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if v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B[i-1,w-w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&gt; B[i-1,w]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</a:t>
            </a:r>
            <a:r>
              <a:rPr b="1" i="0" lang="en-US" sz="2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B[i,w] = v</a:t>
            </a:r>
            <a:r>
              <a:rPr b="1" baseline="-25000" i="0" lang="en-US" sz="2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B[i-1,w- w</a:t>
            </a:r>
            <a:r>
              <a:rPr b="1" baseline="-25000" i="0" lang="en-US" sz="2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else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B[i,w] = B[i-1,w]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B[i,w] = B[i-1,w] // 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 w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/>
          <p:nvPr>
            <p:ph type="title"/>
          </p:nvPr>
        </p:nvSpPr>
        <p:spPr>
          <a:xfrm>
            <a:off x="2362200" y="0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 u="sng"/>
              <a:t>Knapsack 0-1 Example</a:t>
            </a:r>
            <a:endParaRPr u="sng"/>
          </a:p>
        </p:txBody>
      </p:sp>
      <p:sp>
        <p:nvSpPr>
          <p:cNvPr id="183" name="Google Shape;183;p14"/>
          <p:cNvSpPr txBox="1"/>
          <p:nvPr>
            <p:ph idx="1" type="body"/>
          </p:nvPr>
        </p:nvSpPr>
        <p:spPr>
          <a:xfrm>
            <a:off x="2819400" y="3962400"/>
            <a:ext cx="64770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if  w</a:t>
            </a:r>
            <a:r>
              <a:rPr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&lt;= w   //item i can be in the solution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     if v</a:t>
            </a:r>
            <a:r>
              <a:rPr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+ B[i-1,w-w</a:t>
            </a:r>
            <a:r>
              <a:rPr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] &gt; B[i-1,w]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	  </a:t>
            </a:r>
            <a:r>
              <a:rPr b="1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B[i,w] = v</a:t>
            </a:r>
            <a:r>
              <a:rPr b="1" baseline="-25000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B[i-1,w- w</a:t>
            </a:r>
            <a:r>
              <a:rPr b="1" baseline="-25000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     else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	  B[i,w] = B[i-1,w]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else B[i,w] = B[i-1,w] // w</a:t>
            </a:r>
            <a:r>
              <a:rPr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&gt; w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14"/>
          <p:cNvSpPr txBox="1"/>
          <p:nvPr/>
        </p:nvSpPr>
        <p:spPr>
          <a:xfrm>
            <a:off x="9144000" y="0"/>
            <a:ext cx="1066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Items: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(2,3)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(3,4)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(4,5)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4: (5,6)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5" name="Google Shape;185;p14"/>
          <p:cNvGraphicFramePr/>
          <p:nvPr/>
        </p:nvGraphicFramePr>
        <p:xfrm>
          <a:off x="2819401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{E1BE40C2-313B-4AF2-9D40-CD49B7E62D5D}</a:tableStyleId>
              </a:tblPr>
              <a:tblGrid>
                <a:gridCol w="648800"/>
                <a:gridCol w="690850"/>
                <a:gridCol w="690850"/>
                <a:gridCol w="690850"/>
                <a:gridCol w="690850"/>
                <a:gridCol w="690850"/>
                <a:gridCol w="697575"/>
              </a:tblGrid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/ w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6" name="Google Shape;186;p14"/>
          <p:cNvSpPr txBox="1"/>
          <p:nvPr/>
        </p:nvSpPr>
        <p:spPr>
          <a:xfrm>
            <a:off x="7772401" y="1905000"/>
            <a:ext cx="1069975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 =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w-w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1</a:t>
            </a:r>
            <a:endParaRPr/>
          </a:p>
        </p:txBody>
      </p:sp>
      <p:cxnSp>
        <p:nvCxnSpPr>
          <p:cNvPr id="187" name="Google Shape;187;p14"/>
          <p:cNvCxnSpPr/>
          <p:nvPr/>
        </p:nvCxnSpPr>
        <p:spPr>
          <a:xfrm>
            <a:off x="4648200" y="2133600"/>
            <a:ext cx="1066800" cy="228600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med" w="med" type="none"/>
            <a:tailEnd len="lg" w="lg" type="triangle"/>
          </a:ln>
        </p:spPr>
      </p:cxnSp>
      <p:graphicFrame>
        <p:nvGraphicFramePr>
          <p:cNvPr id="188" name="Google Shape;188;p14"/>
          <p:cNvGraphicFramePr/>
          <p:nvPr/>
        </p:nvGraphicFramePr>
        <p:xfrm>
          <a:off x="2819401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{E1BE40C2-313B-4AF2-9D40-CD49B7E62D5D}</a:tableStyleId>
              </a:tblPr>
              <a:tblGrid>
                <a:gridCol w="648800"/>
                <a:gridCol w="690850"/>
                <a:gridCol w="690850"/>
                <a:gridCol w="690850"/>
                <a:gridCol w="690850"/>
                <a:gridCol w="690850"/>
                <a:gridCol w="697575"/>
              </a:tblGrid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/ w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9" name="Google Shape;189;p14"/>
          <p:cNvSpPr/>
          <p:nvPr/>
        </p:nvSpPr>
        <p:spPr>
          <a:xfrm>
            <a:off x="9144000" y="304800"/>
            <a:ext cx="1066800" cy="304800"/>
          </a:xfrm>
          <a:prstGeom prst="rect">
            <a:avLst/>
          </a:prstGeom>
          <a:noFill/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2362200" y="0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 u="sng"/>
              <a:t>Knapsack 0-1 Example</a:t>
            </a:r>
            <a:endParaRPr u="sng"/>
          </a:p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2819400" y="3962400"/>
            <a:ext cx="64770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if  w</a:t>
            </a:r>
            <a:r>
              <a:rPr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&lt;= w   //item i can be in the solution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     if v</a:t>
            </a:r>
            <a:r>
              <a:rPr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+ B[i-1,w-w</a:t>
            </a:r>
            <a:r>
              <a:rPr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] &gt; B[i-1,w]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	  </a:t>
            </a:r>
            <a:r>
              <a:rPr b="1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B[i,w] = v</a:t>
            </a:r>
            <a:r>
              <a:rPr b="1" baseline="-25000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B[i-1,w- w</a:t>
            </a:r>
            <a:r>
              <a:rPr b="1" baseline="-25000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     else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	  B[i,w] = B[i-1,w]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else B[i,w] = B[i-1,w] // w</a:t>
            </a:r>
            <a:r>
              <a:rPr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&gt; w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15"/>
          <p:cNvSpPr txBox="1"/>
          <p:nvPr/>
        </p:nvSpPr>
        <p:spPr>
          <a:xfrm>
            <a:off x="9144000" y="0"/>
            <a:ext cx="1066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Items: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(2,3)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(3,4)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(4,5)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4: (5,6)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7" name="Google Shape;197;p15"/>
          <p:cNvGraphicFramePr/>
          <p:nvPr/>
        </p:nvGraphicFramePr>
        <p:xfrm>
          <a:off x="2819401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{E1BE40C2-313B-4AF2-9D40-CD49B7E62D5D}</a:tableStyleId>
              </a:tblPr>
              <a:tblGrid>
                <a:gridCol w="648800"/>
                <a:gridCol w="690850"/>
                <a:gridCol w="690850"/>
                <a:gridCol w="690850"/>
                <a:gridCol w="690850"/>
                <a:gridCol w="690850"/>
                <a:gridCol w="697575"/>
              </a:tblGrid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/ w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8" name="Google Shape;198;p15"/>
          <p:cNvSpPr txBox="1"/>
          <p:nvPr/>
        </p:nvSpPr>
        <p:spPr>
          <a:xfrm>
            <a:off x="7772401" y="1905000"/>
            <a:ext cx="1069975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 =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w-w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2</a:t>
            </a:r>
            <a:endParaRPr/>
          </a:p>
        </p:txBody>
      </p:sp>
      <p:cxnSp>
        <p:nvCxnSpPr>
          <p:cNvPr id="199" name="Google Shape;199;p15"/>
          <p:cNvCxnSpPr/>
          <p:nvPr/>
        </p:nvCxnSpPr>
        <p:spPr>
          <a:xfrm>
            <a:off x="5257800" y="2209800"/>
            <a:ext cx="1143000" cy="152400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med" w="med" type="none"/>
            <a:tailEnd len="lg" w="lg" type="triangle"/>
          </a:ln>
        </p:spPr>
      </p:cxnSp>
      <p:graphicFrame>
        <p:nvGraphicFramePr>
          <p:cNvPr id="200" name="Google Shape;200;p15"/>
          <p:cNvGraphicFramePr/>
          <p:nvPr/>
        </p:nvGraphicFramePr>
        <p:xfrm>
          <a:off x="2819401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{E1BE40C2-313B-4AF2-9D40-CD49B7E62D5D}</a:tableStyleId>
              </a:tblPr>
              <a:tblGrid>
                <a:gridCol w="648800"/>
                <a:gridCol w="690850"/>
                <a:gridCol w="690850"/>
                <a:gridCol w="690850"/>
                <a:gridCol w="690850"/>
                <a:gridCol w="690850"/>
                <a:gridCol w="697575"/>
              </a:tblGrid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/ w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1" name="Google Shape;201;p15"/>
          <p:cNvSpPr/>
          <p:nvPr/>
        </p:nvSpPr>
        <p:spPr>
          <a:xfrm>
            <a:off x="9144000" y="304800"/>
            <a:ext cx="1066800" cy="304800"/>
          </a:xfrm>
          <a:prstGeom prst="rect">
            <a:avLst/>
          </a:prstGeom>
          <a:noFill/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/>
          <p:nvPr>
            <p:ph type="title"/>
          </p:nvPr>
        </p:nvSpPr>
        <p:spPr>
          <a:xfrm>
            <a:off x="2362200" y="0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 u="sng"/>
              <a:t>Knapsack 0-1 Example</a:t>
            </a:r>
            <a:endParaRPr u="sng"/>
          </a:p>
        </p:txBody>
      </p:sp>
      <p:sp>
        <p:nvSpPr>
          <p:cNvPr id="207" name="Google Shape;207;p16"/>
          <p:cNvSpPr txBox="1"/>
          <p:nvPr>
            <p:ph idx="1" type="body"/>
          </p:nvPr>
        </p:nvSpPr>
        <p:spPr>
          <a:xfrm>
            <a:off x="2819400" y="3962400"/>
            <a:ext cx="64770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if  w</a:t>
            </a:r>
            <a:r>
              <a:rPr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&lt;= w   //item i can be in the solution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     if v</a:t>
            </a:r>
            <a:r>
              <a:rPr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+ B[i-1,w-w</a:t>
            </a:r>
            <a:r>
              <a:rPr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] &gt; B[i-1,w]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	  </a:t>
            </a:r>
            <a:r>
              <a:rPr b="1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B[i,w] = v</a:t>
            </a:r>
            <a:r>
              <a:rPr b="1" baseline="-25000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B[i-1,w- w</a:t>
            </a:r>
            <a:r>
              <a:rPr b="1" baseline="-25000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     else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	  B[i,w] = B[i-1,w]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else B[i,w] = B[i-1,w] // w</a:t>
            </a:r>
            <a:r>
              <a:rPr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&gt; w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16"/>
          <p:cNvSpPr txBox="1"/>
          <p:nvPr/>
        </p:nvSpPr>
        <p:spPr>
          <a:xfrm>
            <a:off x="9144000" y="0"/>
            <a:ext cx="1066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Items: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(2,3)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(3,4)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(4,5)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4: (5,6)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9" name="Google Shape;209;p16"/>
          <p:cNvGraphicFramePr/>
          <p:nvPr/>
        </p:nvGraphicFramePr>
        <p:xfrm>
          <a:off x="2819401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{E1BE40C2-313B-4AF2-9D40-CD49B7E62D5D}</a:tableStyleId>
              </a:tblPr>
              <a:tblGrid>
                <a:gridCol w="648800"/>
                <a:gridCol w="690850"/>
                <a:gridCol w="690850"/>
                <a:gridCol w="690850"/>
                <a:gridCol w="690850"/>
                <a:gridCol w="690850"/>
                <a:gridCol w="697575"/>
              </a:tblGrid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/ w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0" name="Google Shape;210;p16"/>
          <p:cNvSpPr txBox="1"/>
          <p:nvPr/>
        </p:nvSpPr>
        <p:spPr>
          <a:xfrm>
            <a:off x="7772401" y="1905000"/>
            <a:ext cx="1069975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 =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w-w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3</a:t>
            </a:r>
            <a:endParaRPr/>
          </a:p>
        </p:txBody>
      </p:sp>
      <p:cxnSp>
        <p:nvCxnSpPr>
          <p:cNvPr id="211" name="Google Shape;211;p16"/>
          <p:cNvCxnSpPr/>
          <p:nvPr/>
        </p:nvCxnSpPr>
        <p:spPr>
          <a:xfrm>
            <a:off x="5943600" y="2209800"/>
            <a:ext cx="1143000" cy="228600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med" w="med" type="none"/>
            <a:tailEnd len="lg" w="lg" type="triangle"/>
          </a:ln>
        </p:spPr>
      </p:cxnSp>
      <p:graphicFrame>
        <p:nvGraphicFramePr>
          <p:cNvPr id="212" name="Google Shape;212;p16"/>
          <p:cNvGraphicFramePr/>
          <p:nvPr/>
        </p:nvGraphicFramePr>
        <p:xfrm>
          <a:off x="2819401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{E1BE40C2-313B-4AF2-9D40-CD49B7E62D5D}</a:tableStyleId>
              </a:tblPr>
              <a:tblGrid>
                <a:gridCol w="648800"/>
                <a:gridCol w="690850"/>
                <a:gridCol w="690850"/>
                <a:gridCol w="690850"/>
                <a:gridCol w="690850"/>
                <a:gridCol w="690850"/>
                <a:gridCol w="697575"/>
              </a:tblGrid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/ w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3" name="Google Shape;213;p16"/>
          <p:cNvSpPr/>
          <p:nvPr/>
        </p:nvSpPr>
        <p:spPr>
          <a:xfrm>
            <a:off x="9144000" y="304800"/>
            <a:ext cx="1066800" cy="304800"/>
          </a:xfrm>
          <a:prstGeom prst="rect">
            <a:avLst/>
          </a:prstGeom>
          <a:noFill/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/>
          <p:nvPr>
            <p:ph type="title"/>
          </p:nvPr>
        </p:nvSpPr>
        <p:spPr>
          <a:xfrm>
            <a:off x="2362200" y="0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 u="sng"/>
              <a:t>Knapsack 0-1 Example</a:t>
            </a:r>
            <a:endParaRPr u="sng"/>
          </a:p>
        </p:txBody>
      </p:sp>
      <p:sp>
        <p:nvSpPr>
          <p:cNvPr id="219" name="Google Shape;219;p17"/>
          <p:cNvSpPr txBox="1"/>
          <p:nvPr/>
        </p:nvSpPr>
        <p:spPr>
          <a:xfrm>
            <a:off x="9144000" y="0"/>
            <a:ext cx="1066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Items: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(2,3)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(3,4)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(4,5)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4: (5,6)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0" name="Google Shape;220;p17"/>
          <p:cNvGraphicFramePr/>
          <p:nvPr/>
        </p:nvGraphicFramePr>
        <p:xfrm>
          <a:off x="2819401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{E1BE40C2-313B-4AF2-9D40-CD49B7E62D5D}</a:tableStyleId>
              </a:tblPr>
              <a:tblGrid>
                <a:gridCol w="648800"/>
                <a:gridCol w="690850"/>
                <a:gridCol w="690850"/>
                <a:gridCol w="690850"/>
                <a:gridCol w="690850"/>
                <a:gridCol w="690850"/>
                <a:gridCol w="697575"/>
              </a:tblGrid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/ w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1" name="Google Shape;221;p17"/>
          <p:cNvSpPr txBox="1"/>
          <p:nvPr/>
        </p:nvSpPr>
        <p:spPr>
          <a:xfrm>
            <a:off x="7772400" y="1905000"/>
            <a:ext cx="1174750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 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w-w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-2</a:t>
            </a:r>
            <a:endParaRPr/>
          </a:p>
        </p:txBody>
      </p:sp>
      <p:cxnSp>
        <p:nvCxnSpPr>
          <p:cNvPr id="222" name="Google Shape;222;p17"/>
          <p:cNvCxnSpPr/>
          <p:nvPr/>
        </p:nvCxnSpPr>
        <p:spPr>
          <a:xfrm rot="5400000">
            <a:off x="4191794" y="2590006"/>
            <a:ext cx="304800" cy="1588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med" w="med" type="none"/>
            <a:tailEnd len="lg" w="lg" type="triangle"/>
          </a:ln>
        </p:spPr>
      </p:cxnSp>
      <p:graphicFrame>
        <p:nvGraphicFramePr>
          <p:cNvPr id="223" name="Google Shape;223;p17"/>
          <p:cNvGraphicFramePr/>
          <p:nvPr/>
        </p:nvGraphicFramePr>
        <p:xfrm>
          <a:off x="2819401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{E1BE40C2-313B-4AF2-9D40-CD49B7E62D5D}</a:tableStyleId>
              </a:tblPr>
              <a:tblGrid>
                <a:gridCol w="648800"/>
                <a:gridCol w="690850"/>
                <a:gridCol w="690850"/>
                <a:gridCol w="690850"/>
                <a:gridCol w="690850"/>
                <a:gridCol w="690850"/>
                <a:gridCol w="697575"/>
              </a:tblGrid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/ w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4" name="Google Shape;224;p17"/>
          <p:cNvSpPr/>
          <p:nvPr/>
        </p:nvSpPr>
        <p:spPr>
          <a:xfrm>
            <a:off x="9144000" y="609600"/>
            <a:ext cx="1066800" cy="304800"/>
          </a:xfrm>
          <a:prstGeom prst="rect">
            <a:avLst/>
          </a:prstGeom>
          <a:noFill/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7"/>
          <p:cNvSpPr txBox="1"/>
          <p:nvPr/>
        </p:nvSpPr>
        <p:spPr>
          <a:xfrm>
            <a:off x="2667000" y="3902122"/>
            <a:ext cx="64770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 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&lt;= w   //item i can be in the solution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if v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B[i-1,w-w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&gt; B[i-1,w]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B[i,w] = v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B[i-1,w- 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else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B[i,w] = B[i-1,w]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</a:t>
            </a:r>
            <a:r>
              <a:rPr b="1" i="0" lang="en-US" sz="2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B[i,w] = B[i-1,w]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 w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/>
          <p:nvPr>
            <p:ph type="title"/>
          </p:nvPr>
        </p:nvSpPr>
        <p:spPr>
          <a:xfrm>
            <a:off x="2362200" y="0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 u="sng"/>
              <a:t>Knapsack 0-1 Example</a:t>
            </a:r>
            <a:endParaRPr u="sng"/>
          </a:p>
        </p:txBody>
      </p:sp>
      <p:sp>
        <p:nvSpPr>
          <p:cNvPr id="231" name="Google Shape;231;p18"/>
          <p:cNvSpPr txBox="1"/>
          <p:nvPr>
            <p:ph idx="1" type="body"/>
          </p:nvPr>
        </p:nvSpPr>
        <p:spPr>
          <a:xfrm>
            <a:off x="2819400" y="3962400"/>
            <a:ext cx="64770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if  w</a:t>
            </a:r>
            <a:r>
              <a:rPr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&lt;= w   //item i can be in the solution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     if v</a:t>
            </a:r>
            <a:r>
              <a:rPr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+ B[i-1,w-w</a:t>
            </a:r>
            <a:r>
              <a:rPr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] &gt; B[i-1,w]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	  B[i,w] = v</a:t>
            </a:r>
            <a:r>
              <a:rPr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+ B[i-1,w- w</a:t>
            </a:r>
            <a:r>
              <a:rPr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     else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	  B[i,w] = B[i-1,w]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else </a:t>
            </a:r>
            <a:r>
              <a:rPr b="1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B[i,w] = B[i-1,w]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// w</a:t>
            </a:r>
            <a:r>
              <a:rPr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&gt; w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18"/>
          <p:cNvSpPr txBox="1"/>
          <p:nvPr/>
        </p:nvSpPr>
        <p:spPr>
          <a:xfrm>
            <a:off x="9144000" y="0"/>
            <a:ext cx="1066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Items: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(2,3)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(3,4)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(4,5)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4: (5,6)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3" name="Google Shape;233;p18"/>
          <p:cNvGraphicFramePr/>
          <p:nvPr/>
        </p:nvGraphicFramePr>
        <p:xfrm>
          <a:off x="2819401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{E1BE40C2-313B-4AF2-9D40-CD49B7E62D5D}</a:tableStyleId>
              </a:tblPr>
              <a:tblGrid>
                <a:gridCol w="648800"/>
                <a:gridCol w="690850"/>
                <a:gridCol w="690850"/>
                <a:gridCol w="690850"/>
                <a:gridCol w="690850"/>
                <a:gridCol w="690850"/>
                <a:gridCol w="697575"/>
              </a:tblGrid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/ w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4" name="Google Shape;234;p18"/>
          <p:cNvSpPr txBox="1"/>
          <p:nvPr/>
        </p:nvSpPr>
        <p:spPr>
          <a:xfrm>
            <a:off x="7772401" y="1905000"/>
            <a:ext cx="1154113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 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w-w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-1</a:t>
            </a:r>
            <a:endParaRPr/>
          </a:p>
        </p:txBody>
      </p:sp>
      <p:cxnSp>
        <p:nvCxnSpPr>
          <p:cNvPr id="235" name="Google Shape;235;p18"/>
          <p:cNvCxnSpPr/>
          <p:nvPr/>
        </p:nvCxnSpPr>
        <p:spPr>
          <a:xfrm rot="5400000">
            <a:off x="4801394" y="2590006"/>
            <a:ext cx="304800" cy="1588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med" w="med" type="none"/>
            <a:tailEnd len="lg" w="lg" type="triangle"/>
          </a:ln>
        </p:spPr>
      </p:cxnSp>
      <p:graphicFrame>
        <p:nvGraphicFramePr>
          <p:cNvPr id="236" name="Google Shape;236;p18"/>
          <p:cNvGraphicFramePr/>
          <p:nvPr/>
        </p:nvGraphicFramePr>
        <p:xfrm>
          <a:off x="2819401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{E1BE40C2-313B-4AF2-9D40-CD49B7E62D5D}</a:tableStyleId>
              </a:tblPr>
              <a:tblGrid>
                <a:gridCol w="648800"/>
                <a:gridCol w="690850"/>
                <a:gridCol w="690850"/>
                <a:gridCol w="690850"/>
                <a:gridCol w="690850"/>
                <a:gridCol w="690850"/>
                <a:gridCol w="697575"/>
              </a:tblGrid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/ w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7" name="Google Shape;237;p18"/>
          <p:cNvSpPr/>
          <p:nvPr/>
        </p:nvSpPr>
        <p:spPr>
          <a:xfrm>
            <a:off x="9144000" y="609600"/>
            <a:ext cx="1066800" cy="304800"/>
          </a:xfrm>
          <a:prstGeom prst="rect">
            <a:avLst/>
          </a:prstGeom>
          <a:noFill/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 txBox="1"/>
          <p:nvPr>
            <p:ph type="title"/>
          </p:nvPr>
        </p:nvSpPr>
        <p:spPr>
          <a:xfrm>
            <a:off x="2362200" y="0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 u="sng"/>
              <a:t>Knapsack 0-1 Example</a:t>
            </a:r>
            <a:endParaRPr u="sng"/>
          </a:p>
        </p:txBody>
      </p:sp>
      <p:sp>
        <p:nvSpPr>
          <p:cNvPr id="243" name="Google Shape;243;p19"/>
          <p:cNvSpPr txBox="1"/>
          <p:nvPr/>
        </p:nvSpPr>
        <p:spPr>
          <a:xfrm>
            <a:off x="9144000" y="0"/>
            <a:ext cx="1066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Items: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(2,3)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(3,4)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(4,5)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4: (5,6)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4" name="Google Shape;244;p19"/>
          <p:cNvGraphicFramePr/>
          <p:nvPr/>
        </p:nvGraphicFramePr>
        <p:xfrm>
          <a:off x="2819401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{E1BE40C2-313B-4AF2-9D40-CD49B7E62D5D}</a:tableStyleId>
              </a:tblPr>
              <a:tblGrid>
                <a:gridCol w="648800"/>
                <a:gridCol w="690850"/>
                <a:gridCol w="690850"/>
                <a:gridCol w="690850"/>
                <a:gridCol w="690850"/>
                <a:gridCol w="690850"/>
                <a:gridCol w="697575"/>
              </a:tblGrid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/ w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5" name="Google Shape;245;p19"/>
          <p:cNvSpPr txBox="1"/>
          <p:nvPr/>
        </p:nvSpPr>
        <p:spPr>
          <a:xfrm>
            <a:off x="7772401" y="1905000"/>
            <a:ext cx="1069975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 =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w-w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0</a:t>
            </a:r>
            <a:endParaRPr/>
          </a:p>
        </p:txBody>
      </p:sp>
      <p:cxnSp>
        <p:nvCxnSpPr>
          <p:cNvPr id="246" name="Google Shape;246;p19"/>
          <p:cNvCxnSpPr/>
          <p:nvPr/>
        </p:nvCxnSpPr>
        <p:spPr>
          <a:xfrm>
            <a:off x="4038600" y="2514600"/>
            <a:ext cx="1676400" cy="228600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med" w="med" type="none"/>
            <a:tailEnd len="lg" w="lg" type="triangle"/>
          </a:ln>
        </p:spPr>
      </p:cxnSp>
      <p:graphicFrame>
        <p:nvGraphicFramePr>
          <p:cNvPr id="247" name="Google Shape;247;p19"/>
          <p:cNvGraphicFramePr/>
          <p:nvPr/>
        </p:nvGraphicFramePr>
        <p:xfrm>
          <a:off x="2819401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{E1BE40C2-313B-4AF2-9D40-CD49B7E62D5D}</a:tableStyleId>
              </a:tblPr>
              <a:tblGrid>
                <a:gridCol w="648800"/>
                <a:gridCol w="690850"/>
                <a:gridCol w="690850"/>
                <a:gridCol w="690850"/>
                <a:gridCol w="690850"/>
                <a:gridCol w="690850"/>
                <a:gridCol w="697575"/>
              </a:tblGrid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/ w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8" name="Google Shape;248;p19"/>
          <p:cNvSpPr/>
          <p:nvPr/>
        </p:nvSpPr>
        <p:spPr>
          <a:xfrm>
            <a:off x="9144000" y="609600"/>
            <a:ext cx="1066800" cy="304800"/>
          </a:xfrm>
          <a:prstGeom prst="rect">
            <a:avLst/>
          </a:prstGeom>
          <a:noFill/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9"/>
          <p:cNvSpPr txBox="1"/>
          <p:nvPr/>
        </p:nvSpPr>
        <p:spPr>
          <a:xfrm>
            <a:off x="2873992" y="3962400"/>
            <a:ext cx="64770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 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&lt;= w   //item i can be in the solution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if v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B[i-1,w-w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&gt; B[i-1,w]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</a:t>
            </a:r>
            <a:r>
              <a:rPr b="1" i="0" lang="en-US" sz="2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B[i,w] = v</a:t>
            </a:r>
            <a:r>
              <a:rPr b="1" baseline="-25000" i="0" lang="en-US" sz="2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B[i-1,w- w</a:t>
            </a:r>
            <a:r>
              <a:rPr b="1" baseline="-25000" i="0" lang="en-US" sz="2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else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B[i,w] = B[i-1,w]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B[i,w] = B[i-1,w] // 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 w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/>
              <a:t>Knapsack 0-1 Problem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goal is to maximize the value of a knapsack that can hold at most W units (i.e. lbs or kg) worth of goods from a list of items I</a:t>
            </a:r>
            <a:r>
              <a:rPr baseline="-25000" lang="en-US"/>
              <a:t>0</a:t>
            </a:r>
            <a:r>
              <a:rPr lang="en-US"/>
              <a:t>, I</a:t>
            </a:r>
            <a:r>
              <a:rPr baseline="-25000" lang="en-US"/>
              <a:t>1</a:t>
            </a:r>
            <a:r>
              <a:rPr lang="en-US"/>
              <a:t>, … I</a:t>
            </a:r>
            <a:r>
              <a:rPr baseline="-25000" lang="en-US"/>
              <a:t>n-1</a:t>
            </a:r>
            <a:r>
              <a:rPr lang="en-US"/>
              <a:t>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Each item has 2 attributes: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Value – let this be v</a:t>
            </a:r>
            <a:r>
              <a:rPr baseline="-25000" lang="en-US"/>
              <a:t>i</a:t>
            </a:r>
            <a:r>
              <a:rPr lang="en-US"/>
              <a:t> for item I</a:t>
            </a:r>
            <a:r>
              <a:rPr baseline="-25000" lang="en-US"/>
              <a:t>i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Weight – let this be w</a:t>
            </a:r>
            <a:r>
              <a:rPr baseline="-25000" lang="en-US"/>
              <a:t>i</a:t>
            </a:r>
            <a:r>
              <a:rPr lang="en-US"/>
              <a:t> for item I</a:t>
            </a:r>
            <a:r>
              <a:rPr baseline="-25000" lang="en-US"/>
              <a:t>i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knapsack_problem.png"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1837" y="2704985"/>
            <a:ext cx="39624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/>
          <p:nvPr>
            <p:ph type="title"/>
          </p:nvPr>
        </p:nvSpPr>
        <p:spPr>
          <a:xfrm>
            <a:off x="2362200" y="0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 u="sng"/>
              <a:t>Knapsack 0-1 Example</a:t>
            </a:r>
            <a:endParaRPr u="sng"/>
          </a:p>
        </p:txBody>
      </p:sp>
      <p:sp>
        <p:nvSpPr>
          <p:cNvPr id="255" name="Google Shape;255;p20"/>
          <p:cNvSpPr txBox="1"/>
          <p:nvPr>
            <p:ph idx="1" type="body"/>
          </p:nvPr>
        </p:nvSpPr>
        <p:spPr>
          <a:xfrm>
            <a:off x="2819400" y="3962400"/>
            <a:ext cx="64770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if  w</a:t>
            </a:r>
            <a:r>
              <a:rPr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&lt;= w   //item i can be in the solution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     if v</a:t>
            </a:r>
            <a:r>
              <a:rPr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+ B[i-1,w-w</a:t>
            </a:r>
            <a:r>
              <a:rPr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] &gt; B[i-1,w]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	  </a:t>
            </a:r>
            <a:r>
              <a:rPr b="1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B[i,w] = v</a:t>
            </a:r>
            <a:r>
              <a:rPr b="1" baseline="-25000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B[i-1,w- w</a:t>
            </a:r>
            <a:r>
              <a:rPr b="1" baseline="-25000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     else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	  B[i,w] = B[i-1,w]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else B[i,w] = B[i-1,w] // w</a:t>
            </a:r>
            <a:r>
              <a:rPr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&gt; w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0"/>
          <p:cNvSpPr txBox="1"/>
          <p:nvPr/>
        </p:nvSpPr>
        <p:spPr>
          <a:xfrm>
            <a:off x="9144000" y="0"/>
            <a:ext cx="1066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Items: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(2,3)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(3,4)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(4,5)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4: (5,6)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7" name="Google Shape;257;p20"/>
          <p:cNvGraphicFramePr/>
          <p:nvPr/>
        </p:nvGraphicFramePr>
        <p:xfrm>
          <a:off x="2819401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{E1BE40C2-313B-4AF2-9D40-CD49B7E62D5D}</a:tableStyleId>
              </a:tblPr>
              <a:tblGrid>
                <a:gridCol w="648800"/>
                <a:gridCol w="690850"/>
                <a:gridCol w="690850"/>
                <a:gridCol w="690850"/>
                <a:gridCol w="690850"/>
                <a:gridCol w="690850"/>
                <a:gridCol w="697575"/>
              </a:tblGrid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/ w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8" name="Google Shape;258;p20"/>
          <p:cNvSpPr txBox="1"/>
          <p:nvPr/>
        </p:nvSpPr>
        <p:spPr>
          <a:xfrm>
            <a:off x="7772401" y="1905000"/>
            <a:ext cx="1069975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 =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w-w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1</a:t>
            </a:r>
            <a:endParaRPr/>
          </a:p>
        </p:txBody>
      </p:sp>
      <p:cxnSp>
        <p:nvCxnSpPr>
          <p:cNvPr id="259" name="Google Shape;259;p20"/>
          <p:cNvCxnSpPr/>
          <p:nvPr/>
        </p:nvCxnSpPr>
        <p:spPr>
          <a:xfrm>
            <a:off x="4648200" y="2514600"/>
            <a:ext cx="1676400" cy="228600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med" w="med" type="none"/>
            <a:tailEnd len="lg" w="lg" type="triangle"/>
          </a:ln>
        </p:spPr>
      </p:cxnSp>
      <p:graphicFrame>
        <p:nvGraphicFramePr>
          <p:cNvPr id="260" name="Google Shape;260;p20"/>
          <p:cNvGraphicFramePr/>
          <p:nvPr/>
        </p:nvGraphicFramePr>
        <p:xfrm>
          <a:off x="2819401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{E1BE40C2-313B-4AF2-9D40-CD49B7E62D5D}</a:tableStyleId>
              </a:tblPr>
              <a:tblGrid>
                <a:gridCol w="648800"/>
                <a:gridCol w="690850"/>
                <a:gridCol w="690850"/>
                <a:gridCol w="690850"/>
                <a:gridCol w="690850"/>
                <a:gridCol w="690850"/>
                <a:gridCol w="697575"/>
              </a:tblGrid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/ w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1" name="Google Shape;261;p20"/>
          <p:cNvSpPr/>
          <p:nvPr/>
        </p:nvSpPr>
        <p:spPr>
          <a:xfrm>
            <a:off x="9144000" y="609600"/>
            <a:ext cx="1066800" cy="304800"/>
          </a:xfrm>
          <a:prstGeom prst="rect">
            <a:avLst/>
          </a:prstGeom>
          <a:noFill/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/>
          <p:cNvSpPr txBox="1"/>
          <p:nvPr>
            <p:ph type="title"/>
          </p:nvPr>
        </p:nvSpPr>
        <p:spPr>
          <a:xfrm>
            <a:off x="2362200" y="0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 u="sng"/>
              <a:t>Knapsack 0-1 Example</a:t>
            </a:r>
            <a:endParaRPr u="sng"/>
          </a:p>
        </p:txBody>
      </p:sp>
      <p:sp>
        <p:nvSpPr>
          <p:cNvPr id="267" name="Google Shape;267;p21"/>
          <p:cNvSpPr txBox="1"/>
          <p:nvPr>
            <p:ph idx="1" type="body"/>
          </p:nvPr>
        </p:nvSpPr>
        <p:spPr>
          <a:xfrm>
            <a:off x="2819400" y="3962400"/>
            <a:ext cx="64770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if  w</a:t>
            </a:r>
            <a:r>
              <a:rPr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&lt;= w   //item i can be in the solution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     if v</a:t>
            </a:r>
            <a:r>
              <a:rPr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+ B[i-1,w-w</a:t>
            </a:r>
            <a:r>
              <a:rPr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] &gt; B[i-1,w]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	  </a:t>
            </a:r>
            <a:r>
              <a:rPr b="1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B[i,w] = v</a:t>
            </a:r>
            <a:r>
              <a:rPr b="1" baseline="-25000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B[i-1,w- w</a:t>
            </a:r>
            <a:r>
              <a:rPr b="1" baseline="-25000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     else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	  B[i,w] = B[i-1,w]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else B[i,w] = B[i-1,w] // w</a:t>
            </a:r>
            <a:r>
              <a:rPr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&gt; w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21"/>
          <p:cNvSpPr txBox="1"/>
          <p:nvPr/>
        </p:nvSpPr>
        <p:spPr>
          <a:xfrm>
            <a:off x="9144000" y="0"/>
            <a:ext cx="1066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Items: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(2,3)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(3,4)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(4,5)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4: (5,6)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9" name="Google Shape;269;p21"/>
          <p:cNvGraphicFramePr/>
          <p:nvPr/>
        </p:nvGraphicFramePr>
        <p:xfrm>
          <a:off x="2819401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{E1BE40C2-313B-4AF2-9D40-CD49B7E62D5D}</a:tableStyleId>
              </a:tblPr>
              <a:tblGrid>
                <a:gridCol w="648800"/>
                <a:gridCol w="690850"/>
                <a:gridCol w="690850"/>
                <a:gridCol w="690850"/>
                <a:gridCol w="690850"/>
                <a:gridCol w="690850"/>
                <a:gridCol w="697575"/>
              </a:tblGrid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/ w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0" name="Google Shape;270;p21"/>
          <p:cNvSpPr txBox="1"/>
          <p:nvPr/>
        </p:nvSpPr>
        <p:spPr>
          <a:xfrm>
            <a:off x="7772401" y="1905000"/>
            <a:ext cx="1069975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 =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w-w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2</a:t>
            </a:r>
            <a:endParaRPr/>
          </a:p>
        </p:txBody>
      </p:sp>
      <p:cxnSp>
        <p:nvCxnSpPr>
          <p:cNvPr id="271" name="Google Shape;271;p21"/>
          <p:cNvCxnSpPr/>
          <p:nvPr/>
        </p:nvCxnSpPr>
        <p:spPr>
          <a:xfrm>
            <a:off x="5257800" y="2438400"/>
            <a:ext cx="1828800" cy="304800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med" w="med" type="none"/>
            <a:tailEnd len="lg" w="lg" type="triangle"/>
          </a:ln>
        </p:spPr>
      </p:cxnSp>
      <p:graphicFrame>
        <p:nvGraphicFramePr>
          <p:cNvPr id="272" name="Google Shape;272;p21"/>
          <p:cNvGraphicFramePr/>
          <p:nvPr/>
        </p:nvGraphicFramePr>
        <p:xfrm>
          <a:off x="2819401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{E1BE40C2-313B-4AF2-9D40-CD49B7E62D5D}</a:tableStyleId>
              </a:tblPr>
              <a:tblGrid>
                <a:gridCol w="648800"/>
                <a:gridCol w="690850"/>
                <a:gridCol w="690850"/>
                <a:gridCol w="690850"/>
                <a:gridCol w="690850"/>
                <a:gridCol w="690850"/>
                <a:gridCol w="697575"/>
              </a:tblGrid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/ w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3" name="Google Shape;273;p21"/>
          <p:cNvSpPr/>
          <p:nvPr/>
        </p:nvSpPr>
        <p:spPr>
          <a:xfrm>
            <a:off x="9144000" y="609600"/>
            <a:ext cx="1066800" cy="304800"/>
          </a:xfrm>
          <a:prstGeom prst="rect">
            <a:avLst/>
          </a:prstGeom>
          <a:noFill/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"/>
          <p:cNvSpPr txBox="1"/>
          <p:nvPr>
            <p:ph type="title"/>
          </p:nvPr>
        </p:nvSpPr>
        <p:spPr>
          <a:xfrm>
            <a:off x="2362200" y="0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 u="sng"/>
              <a:t>Knapsack 0-1 Example</a:t>
            </a:r>
            <a:endParaRPr u="sng"/>
          </a:p>
        </p:txBody>
      </p:sp>
      <p:sp>
        <p:nvSpPr>
          <p:cNvPr id="279" name="Google Shape;279;p22"/>
          <p:cNvSpPr txBox="1"/>
          <p:nvPr/>
        </p:nvSpPr>
        <p:spPr>
          <a:xfrm>
            <a:off x="9144000" y="0"/>
            <a:ext cx="1066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Items: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(2,3)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(3,4)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(4,5)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4: (5,6)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0" name="Google Shape;280;p22"/>
          <p:cNvGraphicFramePr/>
          <p:nvPr/>
        </p:nvGraphicFramePr>
        <p:xfrm>
          <a:off x="2819401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{E1BE40C2-313B-4AF2-9D40-CD49B7E62D5D}</a:tableStyleId>
              </a:tblPr>
              <a:tblGrid>
                <a:gridCol w="648800"/>
                <a:gridCol w="690850"/>
                <a:gridCol w="690850"/>
                <a:gridCol w="690850"/>
                <a:gridCol w="690850"/>
                <a:gridCol w="690850"/>
                <a:gridCol w="697575"/>
              </a:tblGrid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/ w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1" name="Google Shape;281;p22"/>
          <p:cNvSpPr txBox="1"/>
          <p:nvPr/>
        </p:nvSpPr>
        <p:spPr>
          <a:xfrm>
            <a:off x="7772401" y="1905000"/>
            <a:ext cx="1495425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 = 1..3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w-w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-3..-1</a:t>
            </a:r>
            <a:endParaRPr/>
          </a:p>
        </p:txBody>
      </p:sp>
      <p:cxnSp>
        <p:nvCxnSpPr>
          <p:cNvPr id="282" name="Google Shape;282;p22"/>
          <p:cNvCxnSpPr/>
          <p:nvPr/>
        </p:nvCxnSpPr>
        <p:spPr>
          <a:xfrm rot="5400000">
            <a:off x="4191001" y="2971801"/>
            <a:ext cx="304800" cy="3175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med" w="med" type="none"/>
            <a:tailEnd len="lg" w="lg" type="triangle"/>
          </a:ln>
        </p:spPr>
      </p:cxnSp>
      <p:graphicFrame>
        <p:nvGraphicFramePr>
          <p:cNvPr id="283" name="Google Shape;283;p22"/>
          <p:cNvGraphicFramePr/>
          <p:nvPr/>
        </p:nvGraphicFramePr>
        <p:xfrm>
          <a:off x="2819401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{E1BE40C2-313B-4AF2-9D40-CD49B7E62D5D}</a:tableStyleId>
              </a:tblPr>
              <a:tblGrid>
                <a:gridCol w="648800"/>
                <a:gridCol w="690850"/>
                <a:gridCol w="690850"/>
                <a:gridCol w="690850"/>
                <a:gridCol w="690850"/>
                <a:gridCol w="690850"/>
                <a:gridCol w="697575"/>
              </a:tblGrid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/ w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4" name="Google Shape;284;p22"/>
          <p:cNvSpPr/>
          <p:nvPr/>
        </p:nvSpPr>
        <p:spPr>
          <a:xfrm>
            <a:off x="9144000" y="914400"/>
            <a:ext cx="1066800" cy="304800"/>
          </a:xfrm>
          <a:prstGeom prst="rect">
            <a:avLst/>
          </a:prstGeom>
          <a:noFill/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5" name="Google Shape;285;p22"/>
          <p:cNvCxnSpPr/>
          <p:nvPr/>
        </p:nvCxnSpPr>
        <p:spPr>
          <a:xfrm rot="5400000">
            <a:off x="4799807" y="2971007"/>
            <a:ext cx="304800" cy="1587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86" name="Google Shape;286;p22"/>
          <p:cNvCxnSpPr/>
          <p:nvPr/>
        </p:nvCxnSpPr>
        <p:spPr>
          <a:xfrm rot="5400000">
            <a:off x="5487194" y="2971006"/>
            <a:ext cx="304800" cy="1588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287" name="Google Shape;287;p22"/>
          <p:cNvSpPr txBox="1"/>
          <p:nvPr/>
        </p:nvSpPr>
        <p:spPr>
          <a:xfrm>
            <a:off x="2819400" y="3962400"/>
            <a:ext cx="64770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 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&lt;= w   //item i can be in the solution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if v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B[i-1,w-w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&gt; B[i-1,w]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B[i,w] = v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B[i-1,w- 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else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B[i,w] = B[i-1,w]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</a:t>
            </a:r>
            <a:r>
              <a:rPr b="1" i="0" lang="en-US" sz="2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B[i,w] = B[i-1,w]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 w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3"/>
          <p:cNvSpPr txBox="1"/>
          <p:nvPr>
            <p:ph type="title"/>
          </p:nvPr>
        </p:nvSpPr>
        <p:spPr>
          <a:xfrm>
            <a:off x="2362200" y="0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 u="sng"/>
              <a:t>Knapsack 0-1 Example</a:t>
            </a:r>
            <a:endParaRPr u="sng"/>
          </a:p>
        </p:txBody>
      </p:sp>
      <p:sp>
        <p:nvSpPr>
          <p:cNvPr id="293" name="Google Shape;293;p23"/>
          <p:cNvSpPr txBox="1"/>
          <p:nvPr/>
        </p:nvSpPr>
        <p:spPr>
          <a:xfrm>
            <a:off x="9144000" y="0"/>
            <a:ext cx="1066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Items: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(2,3)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(3,4)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(4,5)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4: (5,6)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4" name="Google Shape;294;p23"/>
          <p:cNvGraphicFramePr/>
          <p:nvPr/>
        </p:nvGraphicFramePr>
        <p:xfrm>
          <a:off x="2819401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{E1BE40C2-313B-4AF2-9D40-CD49B7E62D5D}</a:tableStyleId>
              </a:tblPr>
              <a:tblGrid>
                <a:gridCol w="648800"/>
                <a:gridCol w="690850"/>
                <a:gridCol w="690850"/>
                <a:gridCol w="690850"/>
                <a:gridCol w="690850"/>
                <a:gridCol w="690850"/>
                <a:gridCol w="697575"/>
              </a:tblGrid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/ w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5" name="Google Shape;295;p23"/>
          <p:cNvSpPr txBox="1"/>
          <p:nvPr/>
        </p:nvSpPr>
        <p:spPr>
          <a:xfrm>
            <a:off x="7772401" y="1905000"/>
            <a:ext cx="1069975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 =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w-w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0</a:t>
            </a:r>
            <a:endParaRPr/>
          </a:p>
        </p:txBody>
      </p:sp>
      <p:cxnSp>
        <p:nvCxnSpPr>
          <p:cNvPr id="296" name="Google Shape;296;p23"/>
          <p:cNvCxnSpPr/>
          <p:nvPr/>
        </p:nvCxnSpPr>
        <p:spPr>
          <a:xfrm>
            <a:off x="4038600" y="2819400"/>
            <a:ext cx="2438400" cy="228600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med" w="med" type="none"/>
            <a:tailEnd len="lg" w="lg" type="triangle"/>
          </a:ln>
        </p:spPr>
      </p:cxnSp>
      <p:graphicFrame>
        <p:nvGraphicFramePr>
          <p:cNvPr id="297" name="Google Shape;297;p23"/>
          <p:cNvGraphicFramePr/>
          <p:nvPr/>
        </p:nvGraphicFramePr>
        <p:xfrm>
          <a:off x="2819401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{E1BE40C2-313B-4AF2-9D40-CD49B7E62D5D}</a:tableStyleId>
              </a:tblPr>
              <a:tblGrid>
                <a:gridCol w="648800"/>
                <a:gridCol w="690850"/>
                <a:gridCol w="690850"/>
                <a:gridCol w="690850"/>
                <a:gridCol w="690850"/>
                <a:gridCol w="690850"/>
                <a:gridCol w="697575"/>
              </a:tblGrid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/ w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8" name="Google Shape;298;p23"/>
          <p:cNvSpPr/>
          <p:nvPr/>
        </p:nvSpPr>
        <p:spPr>
          <a:xfrm>
            <a:off x="9144000" y="914400"/>
            <a:ext cx="1066800" cy="304800"/>
          </a:xfrm>
          <a:prstGeom prst="rect">
            <a:avLst/>
          </a:prstGeom>
          <a:noFill/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3"/>
          <p:cNvSpPr txBox="1"/>
          <p:nvPr/>
        </p:nvSpPr>
        <p:spPr>
          <a:xfrm>
            <a:off x="2914936" y="3962400"/>
            <a:ext cx="64770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 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&lt;= w   //item i can be in the solution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if v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B[i-1,w-w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&gt; B[i-1,w]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</a:t>
            </a:r>
            <a:r>
              <a:rPr b="1" i="0" lang="en-US" sz="2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B[i,w] = v</a:t>
            </a:r>
            <a:r>
              <a:rPr b="1" baseline="-25000" i="0" lang="en-US" sz="2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B[i-1,w- w</a:t>
            </a:r>
            <a:r>
              <a:rPr b="1" baseline="-25000" i="0" lang="en-US" sz="2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else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B[i,w] = B[i-1,w]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B[i,w] = B[i-1,w] // 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 w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"/>
          <p:cNvSpPr txBox="1"/>
          <p:nvPr>
            <p:ph type="title"/>
          </p:nvPr>
        </p:nvSpPr>
        <p:spPr>
          <a:xfrm>
            <a:off x="2362200" y="0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 u="sng"/>
              <a:t>Knapsack 0-1 Example</a:t>
            </a:r>
            <a:endParaRPr u="sng"/>
          </a:p>
        </p:txBody>
      </p:sp>
      <p:sp>
        <p:nvSpPr>
          <p:cNvPr id="305" name="Google Shape;305;p24"/>
          <p:cNvSpPr txBox="1"/>
          <p:nvPr/>
        </p:nvSpPr>
        <p:spPr>
          <a:xfrm>
            <a:off x="9144000" y="0"/>
            <a:ext cx="1066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Items: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(2,3)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(3,4)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(4,5)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4: (5,6)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6" name="Google Shape;306;p24"/>
          <p:cNvGraphicFramePr/>
          <p:nvPr/>
        </p:nvGraphicFramePr>
        <p:xfrm>
          <a:off x="2819401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{E1BE40C2-313B-4AF2-9D40-CD49B7E62D5D}</a:tableStyleId>
              </a:tblPr>
              <a:tblGrid>
                <a:gridCol w="648800"/>
                <a:gridCol w="690850"/>
                <a:gridCol w="690850"/>
                <a:gridCol w="690850"/>
                <a:gridCol w="690850"/>
                <a:gridCol w="690850"/>
                <a:gridCol w="697575"/>
              </a:tblGrid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/ w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7" name="Google Shape;307;p24"/>
          <p:cNvSpPr txBox="1"/>
          <p:nvPr/>
        </p:nvSpPr>
        <p:spPr>
          <a:xfrm>
            <a:off x="7772401" y="1905000"/>
            <a:ext cx="1069975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 =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w-w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1</a:t>
            </a:r>
            <a:endParaRPr/>
          </a:p>
        </p:txBody>
      </p:sp>
      <p:cxnSp>
        <p:nvCxnSpPr>
          <p:cNvPr id="308" name="Google Shape;308;p24"/>
          <p:cNvCxnSpPr/>
          <p:nvPr/>
        </p:nvCxnSpPr>
        <p:spPr>
          <a:xfrm rot="5400000">
            <a:off x="6934201" y="2971801"/>
            <a:ext cx="304800" cy="3175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med" w="med" type="none"/>
            <a:tailEnd len="lg" w="lg" type="triangle"/>
          </a:ln>
        </p:spPr>
      </p:cxnSp>
      <p:graphicFrame>
        <p:nvGraphicFramePr>
          <p:cNvPr id="309" name="Google Shape;309;p24"/>
          <p:cNvGraphicFramePr/>
          <p:nvPr/>
        </p:nvGraphicFramePr>
        <p:xfrm>
          <a:off x="2819401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{E1BE40C2-313B-4AF2-9D40-CD49B7E62D5D}</a:tableStyleId>
              </a:tblPr>
              <a:tblGrid>
                <a:gridCol w="648800"/>
                <a:gridCol w="690850"/>
                <a:gridCol w="690850"/>
                <a:gridCol w="690850"/>
                <a:gridCol w="690850"/>
                <a:gridCol w="690850"/>
                <a:gridCol w="697575"/>
              </a:tblGrid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/ w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0" name="Google Shape;310;p24"/>
          <p:cNvSpPr/>
          <p:nvPr/>
        </p:nvSpPr>
        <p:spPr>
          <a:xfrm>
            <a:off x="9144000" y="914400"/>
            <a:ext cx="1066800" cy="304800"/>
          </a:xfrm>
          <a:prstGeom prst="rect">
            <a:avLst/>
          </a:prstGeom>
          <a:noFill/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4"/>
          <p:cNvSpPr txBox="1"/>
          <p:nvPr/>
        </p:nvSpPr>
        <p:spPr>
          <a:xfrm>
            <a:off x="2928584" y="3810000"/>
            <a:ext cx="64770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 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&lt;= w   //item i can be in the solution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if v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B[i-1,w-w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&gt; B[i-1,w]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B[i,w] = v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B[i-1,w- 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else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</a:t>
            </a:r>
            <a:r>
              <a:rPr b="1" i="0" lang="en-US" sz="2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B[i,w] = B[i-1,w]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B[i,w] = B[i-1,w] // 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 w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5"/>
          <p:cNvSpPr txBox="1"/>
          <p:nvPr>
            <p:ph type="title"/>
          </p:nvPr>
        </p:nvSpPr>
        <p:spPr>
          <a:xfrm>
            <a:off x="2362200" y="0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 u="sng"/>
              <a:t>Knapsack 0-1 Example</a:t>
            </a:r>
            <a:endParaRPr u="sng"/>
          </a:p>
        </p:txBody>
      </p:sp>
      <p:sp>
        <p:nvSpPr>
          <p:cNvPr id="317" name="Google Shape;317;p25"/>
          <p:cNvSpPr txBox="1"/>
          <p:nvPr/>
        </p:nvSpPr>
        <p:spPr>
          <a:xfrm>
            <a:off x="9144000" y="0"/>
            <a:ext cx="1066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Items: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(2,3)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(3,4)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(4,5)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4: (5,6)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8" name="Google Shape;318;p25"/>
          <p:cNvGraphicFramePr/>
          <p:nvPr/>
        </p:nvGraphicFramePr>
        <p:xfrm>
          <a:off x="2819401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{E1BE40C2-313B-4AF2-9D40-CD49B7E62D5D}</a:tableStyleId>
              </a:tblPr>
              <a:tblGrid>
                <a:gridCol w="648800"/>
                <a:gridCol w="690850"/>
                <a:gridCol w="690850"/>
                <a:gridCol w="690850"/>
                <a:gridCol w="690850"/>
                <a:gridCol w="690850"/>
                <a:gridCol w="697575"/>
              </a:tblGrid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/ w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9" name="Google Shape;319;p25"/>
          <p:cNvSpPr txBox="1"/>
          <p:nvPr/>
        </p:nvSpPr>
        <p:spPr>
          <a:xfrm>
            <a:off x="7772401" y="1905000"/>
            <a:ext cx="1495425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 = 1..4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w-w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-4..-1</a:t>
            </a:r>
            <a:endParaRPr/>
          </a:p>
        </p:txBody>
      </p:sp>
      <p:cxnSp>
        <p:nvCxnSpPr>
          <p:cNvPr id="320" name="Google Shape;320;p25"/>
          <p:cNvCxnSpPr/>
          <p:nvPr/>
        </p:nvCxnSpPr>
        <p:spPr>
          <a:xfrm rot="5400000">
            <a:off x="4115594" y="3275806"/>
            <a:ext cx="304800" cy="1588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med" w="med" type="none"/>
            <a:tailEnd len="lg" w="lg" type="triangle"/>
          </a:ln>
        </p:spPr>
      </p:cxnSp>
      <p:graphicFrame>
        <p:nvGraphicFramePr>
          <p:cNvPr id="321" name="Google Shape;321;p25"/>
          <p:cNvGraphicFramePr/>
          <p:nvPr/>
        </p:nvGraphicFramePr>
        <p:xfrm>
          <a:off x="2819401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{E1BE40C2-313B-4AF2-9D40-CD49B7E62D5D}</a:tableStyleId>
              </a:tblPr>
              <a:tblGrid>
                <a:gridCol w="648800"/>
                <a:gridCol w="690850"/>
                <a:gridCol w="690850"/>
                <a:gridCol w="690850"/>
                <a:gridCol w="690850"/>
                <a:gridCol w="690850"/>
                <a:gridCol w="697575"/>
              </a:tblGrid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/ w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2" name="Google Shape;322;p25"/>
          <p:cNvSpPr/>
          <p:nvPr/>
        </p:nvSpPr>
        <p:spPr>
          <a:xfrm>
            <a:off x="9144000" y="1295400"/>
            <a:ext cx="1066800" cy="304800"/>
          </a:xfrm>
          <a:prstGeom prst="rect">
            <a:avLst/>
          </a:prstGeom>
          <a:noFill/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3" name="Google Shape;323;p25"/>
          <p:cNvCxnSpPr/>
          <p:nvPr/>
        </p:nvCxnSpPr>
        <p:spPr>
          <a:xfrm rot="5400000">
            <a:off x="4877594" y="3275806"/>
            <a:ext cx="304800" cy="1588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324" name="Google Shape;324;p25"/>
          <p:cNvCxnSpPr/>
          <p:nvPr/>
        </p:nvCxnSpPr>
        <p:spPr>
          <a:xfrm rot="5400000">
            <a:off x="5563394" y="3275806"/>
            <a:ext cx="304800" cy="1588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325" name="Google Shape;325;p25"/>
          <p:cNvCxnSpPr/>
          <p:nvPr/>
        </p:nvCxnSpPr>
        <p:spPr>
          <a:xfrm rot="5400000">
            <a:off x="6249194" y="3275806"/>
            <a:ext cx="304800" cy="1588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326" name="Google Shape;326;p25"/>
          <p:cNvSpPr txBox="1"/>
          <p:nvPr/>
        </p:nvSpPr>
        <p:spPr>
          <a:xfrm>
            <a:off x="2955880" y="3962400"/>
            <a:ext cx="64770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 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&lt;= w   //item i can be in the solution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if v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B[i-1,w-w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&gt; B[i-1,w]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B[i,w] = v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B[i-1,w- 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else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B[i,w] = B[i-1,w]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</a:t>
            </a:r>
            <a:r>
              <a:rPr b="1" i="0" lang="en-US" sz="2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B[i,w] = B[i-1,w]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 w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6"/>
          <p:cNvSpPr txBox="1"/>
          <p:nvPr>
            <p:ph type="title"/>
          </p:nvPr>
        </p:nvSpPr>
        <p:spPr>
          <a:xfrm>
            <a:off x="2362200" y="0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 u="sng"/>
              <a:t>Knapsack 0-1 Example</a:t>
            </a:r>
            <a:endParaRPr u="sng"/>
          </a:p>
        </p:txBody>
      </p:sp>
      <p:sp>
        <p:nvSpPr>
          <p:cNvPr id="332" name="Google Shape;332;p26"/>
          <p:cNvSpPr txBox="1"/>
          <p:nvPr/>
        </p:nvSpPr>
        <p:spPr>
          <a:xfrm>
            <a:off x="9144000" y="0"/>
            <a:ext cx="1066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Items: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(2,3)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(3,4)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(4,5)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4: (5,6)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3" name="Google Shape;333;p26"/>
          <p:cNvGraphicFramePr/>
          <p:nvPr/>
        </p:nvGraphicFramePr>
        <p:xfrm>
          <a:off x="2819401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{E1BE40C2-313B-4AF2-9D40-CD49B7E62D5D}</a:tableStyleId>
              </a:tblPr>
              <a:tblGrid>
                <a:gridCol w="648800"/>
                <a:gridCol w="690850"/>
                <a:gridCol w="690850"/>
                <a:gridCol w="690850"/>
                <a:gridCol w="690850"/>
                <a:gridCol w="690850"/>
                <a:gridCol w="697575"/>
              </a:tblGrid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/ w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4" name="Google Shape;334;p26"/>
          <p:cNvSpPr txBox="1"/>
          <p:nvPr/>
        </p:nvSpPr>
        <p:spPr>
          <a:xfrm>
            <a:off x="7772401" y="1905000"/>
            <a:ext cx="1069975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 =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w-w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0</a:t>
            </a:r>
            <a:endParaRPr/>
          </a:p>
        </p:txBody>
      </p:sp>
      <p:cxnSp>
        <p:nvCxnSpPr>
          <p:cNvPr id="335" name="Google Shape;335;p26"/>
          <p:cNvCxnSpPr/>
          <p:nvPr/>
        </p:nvCxnSpPr>
        <p:spPr>
          <a:xfrm rot="5400000">
            <a:off x="6858794" y="3275806"/>
            <a:ext cx="304800" cy="1588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med" w="med" type="none"/>
            <a:tailEnd len="lg" w="lg" type="triangle"/>
          </a:ln>
        </p:spPr>
      </p:cxnSp>
      <p:graphicFrame>
        <p:nvGraphicFramePr>
          <p:cNvPr id="336" name="Google Shape;336;p26"/>
          <p:cNvGraphicFramePr/>
          <p:nvPr/>
        </p:nvGraphicFramePr>
        <p:xfrm>
          <a:off x="2819401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{E1BE40C2-313B-4AF2-9D40-CD49B7E62D5D}</a:tableStyleId>
              </a:tblPr>
              <a:tblGrid>
                <a:gridCol w="648800"/>
                <a:gridCol w="690850"/>
                <a:gridCol w="690850"/>
                <a:gridCol w="690850"/>
                <a:gridCol w="690850"/>
                <a:gridCol w="690850"/>
                <a:gridCol w="697575"/>
              </a:tblGrid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/ w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7" name="Google Shape;337;p26"/>
          <p:cNvSpPr/>
          <p:nvPr/>
        </p:nvSpPr>
        <p:spPr>
          <a:xfrm>
            <a:off x="9144000" y="1295400"/>
            <a:ext cx="1066800" cy="304800"/>
          </a:xfrm>
          <a:prstGeom prst="rect">
            <a:avLst/>
          </a:prstGeom>
          <a:noFill/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6"/>
          <p:cNvSpPr txBox="1"/>
          <p:nvPr/>
        </p:nvSpPr>
        <p:spPr>
          <a:xfrm>
            <a:off x="3133296" y="3935104"/>
            <a:ext cx="64770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 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&lt;= w   //item i can be in the solution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if v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B[i-1,w-w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&gt; B[i-1,w]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B[i,w] = v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B[i-1,w- 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else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</a:t>
            </a:r>
            <a:r>
              <a:rPr b="1" i="0" lang="en-US" sz="2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B[i,w] = B[i-1,w]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B[i,w] = B[i-1,w] // 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 w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7"/>
          <p:cNvSpPr txBox="1"/>
          <p:nvPr>
            <p:ph type="title"/>
          </p:nvPr>
        </p:nvSpPr>
        <p:spPr>
          <a:xfrm>
            <a:off x="2362200" y="0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 u="sng"/>
              <a:t>Knapsack 0-1 Example</a:t>
            </a:r>
            <a:endParaRPr u="sng"/>
          </a:p>
        </p:txBody>
      </p:sp>
      <p:sp>
        <p:nvSpPr>
          <p:cNvPr id="344" name="Google Shape;344;p27"/>
          <p:cNvSpPr txBox="1"/>
          <p:nvPr>
            <p:ph idx="1" type="body"/>
          </p:nvPr>
        </p:nvSpPr>
        <p:spPr>
          <a:xfrm>
            <a:off x="2819400" y="3962400"/>
            <a:ext cx="7162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We’re DONE!! 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max possible value that can be carried in this knapsack is </a:t>
            </a:r>
            <a:r>
              <a:rPr b="1" i="1" lang="en-US" sz="2000">
                <a:latin typeface="Times New Roman"/>
                <a:ea typeface="Times New Roman"/>
                <a:cs typeface="Times New Roman"/>
                <a:sym typeface="Times New Roman"/>
              </a:rPr>
              <a:t>$7</a:t>
            </a:r>
            <a:endParaRPr/>
          </a:p>
        </p:txBody>
      </p:sp>
      <p:sp>
        <p:nvSpPr>
          <p:cNvPr id="345" name="Google Shape;345;p27"/>
          <p:cNvSpPr txBox="1"/>
          <p:nvPr/>
        </p:nvSpPr>
        <p:spPr>
          <a:xfrm>
            <a:off x="9144000" y="0"/>
            <a:ext cx="1066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Items: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(2,3)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(3,4)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(4,5)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4: (5,6)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6" name="Google Shape;346;p27"/>
          <p:cNvGraphicFramePr/>
          <p:nvPr/>
        </p:nvGraphicFramePr>
        <p:xfrm>
          <a:off x="2819401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{E1BE40C2-313B-4AF2-9D40-CD49B7E62D5D}</a:tableStyleId>
              </a:tblPr>
              <a:tblGrid>
                <a:gridCol w="648800"/>
                <a:gridCol w="690850"/>
                <a:gridCol w="690850"/>
                <a:gridCol w="690850"/>
                <a:gridCol w="690850"/>
                <a:gridCol w="690850"/>
                <a:gridCol w="697575"/>
              </a:tblGrid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/ w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b="1"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7" name="Google Shape;347;p27"/>
          <p:cNvSpPr/>
          <p:nvPr/>
        </p:nvSpPr>
        <p:spPr>
          <a:xfrm>
            <a:off x="9144000" y="1295400"/>
            <a:ext cx="1066800" cy="304800"/>
          </a:xfrm>
          <a:prstGeom prst="rect">
            <a:avLst/>
          </a:prstGeom>
          <a:noFill/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/>
              <a:t>Knapsack 0-1 Algorithm</a:t>
            </a:r>
            <a:endParaRPr/>
          </a:p>
        </p:txBody>
      </p:sp>
      <p:sp>
        <p:nvSpPr>
          <p:cNvPr id="353" name="Google Shape;353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algorithm only finds the max possible value that can be carried in the knapsack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value in B[n,W]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know the </a:t>
            </a:r>
            <a:r>
              <a:rPr b="1" i="1" lang="en-US"/>
              <a:t>items </a:t>
            </a:r>
            <a:r>
              <a:rPr lang="en-US"/>
              <a:t>that make this maximum value, we need to trace back through the table.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9"/>
          <p:cNvSpPr txBox="1"/>
          <p:nvPr>
            <p:ph type="title"/>
          </p:nvPr>
        </p:nvSpPr>
        <p:spPr>
          <a:xfrm>
            <a:off x="2514600" y="0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Calibri"/>
              <a:buNone/>
            </a:pPr>
            <a:r>
              <a:rPr lang="en-US"/>
              <a:t>Knapsack 0-1 Algorithm</a:t>
            </a:r>
            <a:br>
              <a:rPr lang="en-US"/>
            </a:br>
            <a:r>
              <a:rPr lang="en-US"/>
              <a:t>Finding the Items</a:t>
            </a:r>
            <a:endParaRPr/>
          </a:p>
        </p:txBody>
      </p:sp>
      <p:sp>
        <p:nvSpPr>
          <p:cNvPr id="359" name="Google Shape;359;p29"/>
          <p:cNvSpPr txBox="1"/>
          <p:nvPr>
            <p:ph idx="1" type="body"/>
          </p:nvPr>
        </p:nvSpPr>
        <p:spPr>
          <a:xfrm>
            <a:off x="2514600" y="1447800"/>
            <a:ext cx="81534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Let i = n and k = W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if B[i, k] ≠ B[i-1, k] then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	mark the i</a:t>
            </a:r>
            <a:r>
              <a:rPr baseline="30000" lang="en-US" sz="2400"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item as in the knapsack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	i = i-1, k = k-w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else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	i = i-1   // Assume the i</a:t>
            </a:r>
            <a:r>
              <a:rPr baseline="30000" lang="en-US" sz="2400"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item is not in the knapsack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		// Could it be in the optimally packed knapsack?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/>
              <a:t>Knapsack 0-1 Problem</a:t>
            </a:r>
            <a:endParaRPr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difference between this problem and the fractional knapsack one is that you CANNOT take a fraction of an item.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 can either take it or not.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Hence the name Knapsack 0-1 problem.</a:t>
            </a:r>
            <a:endParaRPr/>
          </a:p>
        </p:txBody>
      </p:sp>
      <p:pic>
        <p:nvPicPr>
          <p:cNvPr descr="knapsack_problem.png" id="103" name="Google Shape;1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4300" y="2651760"/>
            <a:ext cx="39624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0"/>
          <p:cNvSpPr txBox="1"/>
          <p:nvPr>
            <p:ph type="title"/>
          </p:nvPr>
        </p:nvSpPr>
        <p:spPr>
          <a:xfrm>
            <a:off x="2438400" y="0"/>
            <a:ext cx="5410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Calibri"/>
              <a:buNone/>
            </a:pPr>
            <a:r>
              <a:rPr lang="en-US"/>
              <a:t>Knapsack 0-1 Algorithm</a:t>
            </a:r>
            <a:br>
              <a:rPr lang="en-US"/>
            </a:br>
            <a:r>
              <a:rPr lang="en-US"/>
              <a:t>Finding the Items</a:t>
            </a:r>
            <a:endParaRPr/>
          </a:p>
        </p:txBody>
      </p:sp>
      <p:sp>
        <p:nvSpPr>
          <p:cNvPr id="365" name="Google Shape;365;p30"/>
          <p:cNvSpPr txBox="1"/>
          <p:nvPr/>
        </p:nvSpPr>
        <p:spPr>
          <a:xfrm>
            <a:off x="7848600" y="0"/>
            <a:ext cx="1066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Items: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(2,3)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(3,4)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(4,5)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4: (5,6)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0"/>
          <p:cNvSpPr txBox="1"/>
          <p:nvPr/>
        </p:nvSpPr>
        <p:spPr>
          <a:xfrm>
            <a:off x="7772400" y="1905000"/>
            <a:ext cx="1403350" cy="1938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=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B[i,k] = 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B[i-1,k] = 7</a:t>
            </a:r>
            <a:endParaRPr/>
          </a:p>
        </p:txBody>
      </p:sp>
      <p:graphicFrame>
        <p:nvGraphicFramePr>
          <p:cNvPr id="367" name="Google Shape;367;p30"/>
          <p:cNvGraphicFramePr/>
          <p:nvPr/>
        </p:nvGraphicFramePr>
        <p:xfrm>
          <a:off x="2590801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{E1BE40C2-313B-4AF2-9D40-CD49B7E62D5D}</a:tableStyleId>
              </a:tblPr>
              <a:tblGrid>
                <a:gridCol w="648800"/>
                <a:gridCol w="690850"/>
                <a:gridCol w="690850"/>
                <a:gridCol w="690850"/>
                <a:gridCol w="690850"/>
                <a:gridCol w="690850"/>
                <a:gridCol w="697575"/>
              </a:tblGrid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/ w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8" name="Google Shape;368;p30"/>
          <p:cNvSpPr/>
          <p:nvPr/>
        </p:nvSpPr>
        <p:spPr>
          <a:xfrm>
            <a:off x="7848600" y="304800"/>
            <a:ext cx="1066800" cy="1295400"/>
          </a:xfrm>
          <a:prstGeom prst="rect">
            <a:avLst/>
          </a:prstGeom>
          <a:noFill/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0"/>
          <p:cNvSpPr txBox="1"/>
          <p:nvPr/>
        </p:nvSpPr>
        <p:spPr>
          <a:xfrm>
            <a:off x="2819400" y="4038600"/>
            <a:ext cx="64770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 n , k = 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 i, k &gt;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B[i, k] ≠ B[i-1, k]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 the i</a:t>
            </a:r>
            <a:r>
              <a:rPr b="0" baseline="3000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item as in the knapsack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 = i-1, k = k-w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 i-1</a:t>
            </a:r>
            <a:endParaRPr/>
          </a:p>
        </p:txBody>
      </p:sp>
      <p:cxnSp>
        <p:nvCxnSpPr>
          <p:cNvPr id="370" name="Google Shape;370;p30"/>
          <p:cNvCxnSpPr/>
          <p:nvPr/>
        </p:nvCxnSpPr>
        <p:spPr>
          <a:xfrm rot="-5400000">
            <a:off x="6592094" y="3313906"/>
            <a:ext cx="381000" cy="1588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371" name="Google Shape;371;p30"/>
          <p:cNvSpPr txBox="1"/>
          <p:nvPr/>
        </p:nvSpPr>
        <p:spPr>
          <a:xfrm>
            <a:off x="9220200" y="0"/>
            <a:ext cx="1447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Knapsack:</a:t>
            </a:r>
            <a:endParaRPr/>
          </a:p>
        </p:txBody>
      </p:sp>
      <p:sp>
        <p:nvSpPr>
          <p:cNvPr id="372" name="Google Shape;372;p30"/>
          <p:cNvSpPr/>
          <p:nvPr/>
        </p:nvSpPr>
        <p:spPr>
          <a:xfrm>
            <a:off x="6858000" y="2971800"/>
            <a:ext cx="381000" cy="685800"/>
          </a:xfrm>
          <a:prstGeom prst="ellipse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1"/>
          <p:cNvSpPr txBox="1"/>
          <p:nvPr>
            <p:ph type="title"/>
          </p:nvPr>
        </p:nvSpPr>
        <p:spPr>
          <a:xfrm>
            <a:off x="2438400" y="0"/>
            <a:ext cx="5410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Calibri"/>
              <a:buNone/>
            </a:pPr>
            <a:r>
              <a:rPr lang="en-US"/>
              <a:t>Knapsack 0-1 Algorithm</a:t>
            </a:r>
            <a:br>
              <a:rPr lang="en-US"/>
            </a:br>
            <a:r>
              <a:rPr lang="en-US"/>
              <a:t>Finding the Items</a:t>
            </a:r>
            <a:endParaRPr/>
          </a:p>
        </p:txBody>
      </p:sp>
      <p:sp>
        <p:nvSpPr>
          <p:cNvPr id="378" name="Google Shape;378;p31"/>
          <p:cNvSpPr txBox="1"/>
          <p:nvPr/>
        </p:nvSpPr>
        <p:spPr>
          <a:xfrm>
            <a:off x="7848600" y="0"/>
            <a:ext cx="1066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Items: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(2,3)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(3,4)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(4,5)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4: (5,6)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1"/>
          <p:cNvSpPr txBox="1"/>
          <p:nvPr/>
        </p:nvSpPr>
        <p:spPr>
          <a:xfrm>
            <a:off x="7772400" y="1905000"/>
            <a:ext cx="1403350" cy="1938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=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B[i,k] = 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B[i-1,k] = 7</a:t>
            </a:r>
            <a:endParaRPr/>
          </a:p>
        </p:txBody>
      </p:sp>
      <p:graphicFrame>
        <p:nvGraphicFramePr>
          <p:cNvPr id="380" name="Google Shape;380;p31"/>
          <p:cNvGraphicFramePr/>
          <p:nvPr/>
        </p:nvGraphicFramePr>
        <p:xfrm>
          <a:off x="2590801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{E1BE40C2-313B-4AF2-9D40-CD49B7E62D5D}</a:tableStyleId>
              </a:tblPr>
              <a:tblGrid>
                <a:gridCol w="648800"/>
                <a:gridCol w="690850"/>
                <a:gridCol w="690850"/>
                <a:gridCol w="690850"/>
                <a:gridCol w="690850"/>
                <a:gridCol w="690850"/>
                <a:gridCol w="697575"/>
              </a:tblGrid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/ w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1" name="Google Shape;381;p31"/>
          <p:cNvSpPr/>
          <p:nvPr/>
        </p:nvSpPr>
        <p:spPr>
          <a:xfrm>
            <a:off x="7848600" y="304800"/>
            <a:ext cx="1066800" cy="1295400"/>
          </a:xfrm>
          <a:prstGeom prst="rect">
            <a:avLst/>
          </a:prstGeom>
          <a:noFill/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1"/>
          <p:cNvSpPr txBox="1"/>
          <p:nvPr/>
        </p:nvSpPr>
        <p:spPr>
          <a:xfrm>
            <a:off x="2819400" y="4038600"/>
            <a:ext cx="64770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 n , k = 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 i, k &gt;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B[i, k] ≠ B[i-1, k]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 the i</a:t>
            </a:r>
            <a:r>
              <a:rPr b="0" baseline="3000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item as in the knapsack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 = i-1, k = k-w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 i-1</a:t>
            </a:r>
            <a:endParaRPr/>
          </a:p>
        </p:txBody>
      </p:sp>
      <p:cxnSp>
        <p:nvCxnSpPr>
          <p:cNvPr id="383" name="Google Shape;383;p31"/>
          <p:cNvCxnSpPr/>
          <p:nvPr/>
        </p:nvCxnSpPr>
        <p:spPr>
          <a:xfrm rot="-5400000">
            <a:off x="6592094" y="2932906"/>
            <a:ext cx="381000" cy="1588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384" name="Google Shape;384;p31"/>
          <p:cNvSpPr txBox="1"/>
          <p:nvPr/>
        </p:nvSpPr>
        <p:spPr>
          <a:xfrm>
            <a:off x="9220200" y="0"/>
            <a:ext cx="1447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Knapsack:</a:t>
            </a:r>
            <a:endParaRPr/>
          </a:p>
        </p:txBody>
      </p:sp>
      <p:sp>
        <p:nvSpPr>
          <p:cNvPr id="385" name="Google Shape;385;p31"/>
          <p:cNvSpPr/>
          <p:nvPr/>
        </p:nvSpPr>
        <p:spPr>
          <a:xfrm>
            <a:off x="6858000" y="2667000"/>
            <a:ext cx="381000" cy="685800"/>
          </a:xfrm>
          <a:prstGeom prst="ellipse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2"/>
          <p:cNvSpPr txBox="1"/>
          <p:nvPr>
            <p:ph type="title"/>
          </p:nvPr>
        </p:nvSpPr>
        <p:spPr>
          <a:xfrm>
            <a:off x="2438400" y="0"/>
            <a:ext cx="5410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Calibri"/>
              <a:buNone/>
            </a:pPr>
            <a:r>
              <a:rPr lang="en-US"/>
              <a:t>Knapsack 0-1 Algorithm</a:t>
            </a:r>
            <a:br>
              <a:rPr lang="en-US"/>
            </a:br>
            <a:r>
              <a:rPr lang="en-US"/>
              <a:t>Finding the Items</a:t>
            </a:r>
            <a:endParaRPr/>
          </a:p>
        </p:txBody>
      </p:sp>
      <p:sp>
        <p:nvSpPr>
          <p:cNvPr id="391" name="Google Shape;391;p32"/>
          <p:cNvSpPr txBox="1"/>
          <p:nvPr/>
        </p:nvSpPr>
        <p:spPr>
          <a:xfrm>
            <a:off x="7848600" y="0"/>
            <a:ext cx="1066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Items: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(2,3)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(3,4)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(4,5)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4: (5,6)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32"/>
          <p:cNvSpPr txBox="1"/>
          <p:nvPr/>
        </p:nvSpPr>
        <p:spPr>
          <a:xfrm>
            <a:off x="7772400" y="1905001"/>
            <a:ext cx="1403350" cy="224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=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B[i,k] = 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B[i-1,k] =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– 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</a:t>
            </a:r>
            <a:endParaRPr/>
          </a:p>
        </p:txBody>
      </p:sp>
      <p:graphicFrame>
        <p:nvGraphicFramePr>
          <p:cNvPr id="393" name="Google Shape;393;p32"/>
          <p:cNvGraphicFramePr/>
          <p:nvPr/>
        </p:nvGraphicFramePr>
        <p:xfrm>
          <a:off x="2590801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{E1BE40C2-313B-4AF2-9D40-CD49B7E62D5D}</a:tableStyleId>
              </a:tblPr>
              <a:tblGrid>
                <a:gridCol w="648800"/>
                <a:gridCol w="690850"/>
                <a:gridCol w="690850"/>
                <a:gridCol w="690850"/>
                <a:gridCol w="690850"/>
                <a:gridCol w="690850"/>
                <a:gridCol w="697575"/>
              </a:tblGrid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/ w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4" name="Google Shape;394;p32"/>
          <p:cNvSpPr/>
          <p:nvPr/>
        </p:nvSpPr>
        <p:spPr>
          <a:xfrm>
            <a:off x="7848600" y="304800"/>
            <a:ext cx="1066800" cy="1295400"/>
          </a:xfrm>
          <a:prstGeom prst="rect">
            <a:avLst/>
          </a:prstGeom>
          <a:noFill/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2"/>
          <p:cNvSpPr txBox="1"/>
          <p:nvPr/>
        </p:nvSpPr>
        <p:spPr>
          <a:xfrm>
            <a:off x="2819400" y="4038600"/>
            <a:ext cx="64770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 n , k = 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 i, k &gt;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B[i, k] ≠ B[i-1, k]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 the i</a:t>
            </a:r>
            <a:r>
              <a:rPr b="0" baseline="3000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item as in the knapsack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 = i-1, k = k-w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 i-1</a:t>
            </a:r>
            <a:endParaRPr/>
          </a:p>
        </p:txBody>
      </p:sp>
      <p:cxnSp>
        <p:nvCxnSpPr>
          <p:cNvPr id="396" name="Google Shape;396;p32"/>
          <p:cNvCxnSpPr/>
          <p:nvPr/>
        </p:nvCxnSpPr>
        <p:spPr>
          <a:xfrm rot="10800000">
            <a:off x="5181600" y="2514600"/>
            <a:ext cx="1600200" cy="304800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397" name="Google Shape;397;p32"/>
          <p:cNvSpPr txBox="1"/>
          <p:nvPr/>
        </p:nvSpPr>
        <p:spPr>
          <a:xfrm>
            <a:off x="9220200" y="0"/>
            <a:ext cx="1447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Knapsack:</a:t>
            </a:r>
            <a:endParaRPr/>
          </a:p>
        </p:txBody>
      </p:sp>
      <p:sp>
        <p:nvSpPr>
          <p:cNvPr id="398" name="Google Shape;398;p32"/>
          <p:cNvSpPr/>
          <p:nvPr/>
        </p:nvSpPr>
        <p:spPr>
          <a:xfrm>
            <a:off x="6858000" y="2362200"/>
            <a:ext cx="381000" cy="685800"/>
          </a:xfrm>
          <a:prstGeom prst="ellipse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32"/>
          <p:cNvSpPr txBox="1"/>
          <p:nvPr/>
        </p:nvSpPr>
        <p:spPr>
          <a:xfrm>
            <a:off x="9144000" y="304800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Item 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3"/>
          <p:cNvSpPr txBox="1"/>
          <p:nvPr>
            <p:ph type="title"/>
          </p:nvPr>
        </p:nvSpPr>
        <p:spPr>
          <a:xfrm>
            <a:off x="2438400" y="0"/>
            <a:ext cx="5410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Calibri"/>
              <a:buNone/>
            </a:pPr>
            <a:r>
              <a:rPr lang="en-US"/>
              <a:t>Knapsack 0-1 Algorithm</a:t>
            </a:r>
            <a:br>
              <a:rPr lang="en-US"/>
            </a:br>
            <a:r>
              <a:rPr lang="en-US"/>
              <a:t>Finding the Items</a:t>
            </a:r>
            <a:endParaRPr/>
          </a:p>
        </p:txBody>
      </p:sp>
      <p:sp>
        <p:nvSpPr>
          <p:cNvPr id="405" name="Google Shape;405;p33"/>
          <p:cNvSpPr txBox="1"/>
          <p:nvPr/>
        </p:nvSpPr>
        <p:spPr>
          <a:xfrm>
            <a:off x="7848600" y="0"/>
            <a:ext cx="1066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Items: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(2,3)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(3,4)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(4,5)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4: (5,6)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3"/>
          <p:cNvSpPr txBox="1"/>
          <p:nvPr/>
        </p:nvSpPr>
        <p:spPr>
          <a:xfrm>
            <a:off x="7772400" y="1905001"/>
            <a:ext cx="1403350" cy="224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B[i,k] =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B[i-1,k]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– 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</a:t>
            </a:r>
            <a:endParaRPr/>
          </a:p>
        </p:txBody>
      </p:sp>
      <p:graphicFrame>
        <p:nvGraphicFramePr>
          <p:cNvPr id="407" name="Google Shape;407;p33"/>
          <p:cNvGraphicFramePr/>
          <p:nvPr/>
        </p:nvGraphicFramePr>
        <p:xfrm>
          <a:off x="2590801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{E1BE40C2-313B-4AF2-9D40-CD49B7E62D5D}</a:tableStyleId>
              </a:tblPr>
              <a:tblGrid>
                <a:gridCol w="648800"/>
                <a:gridCol w="690850"/>
                <a:gridCol w="690850"/>
                <a:gridCol w="690850"/>
                <a:gridCol w="690850"/>
                <a:gridCol w="690850"/>
                <a:gridCol w="697575"/>
              </a:tblGrid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/ w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8" name="Google Shape;408;p33"/>
          <p:cNvSpPr/>
          <p:nvPr/>
        </p:nvSpPr>
        <p:spPr>
          <a:xfrm>
            <a:off x="7848600" y="304800"/>
            <a:ext cx="1066800" cy="1295400"/>
          </a:xfrm>
          <a:prstGeom prst="rect">
            <a:avLst/>
          </a:prstGeom>
          <a:noFill/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3"/>
          <p:cNvSpPr txBox="1"/>
          <p:nvPr/>
        </p:nvSpPr>
        <p:spPr>
          <a:xfrm>
            <a:off x="2819400" y="4038600"/>
            <a:ext cx="64770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 n , k = 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 i, k &gt;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B[i, k] ≠ B[i-1, k]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 the i</a:t>
            </a:r>
            <a:r>
              <a:rPr b="0" baseline="3000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item as in the knapsack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 = i-1, k = k-w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 i-1</a:t>
            </a:r>
            <a:endParaRPr/>
          </a:p>
        </p:txBody>
      </p:sp>
      <p:cxnSp>
        <p:nvCxnSpPr>
          <p:cNvPr id="410" name="Google Shape;410;p33"/>
          <p:cNvCxnSpPr/>
          <p:nvPr/>
        </p:nvCxnSpPr>
        <p:spPr>
          <a:xfrm rot="10800000">
            <a:off x="3733801" y="2209800"/>
            <a:ext cx="989013" cy="382588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411" name="Google Shape;411;p33"/>
          <p:cNvSpPr txBox="1"/>
          <p:nvPr/>
        </p:nvSpPr>
        <p:spPr>
          <a:xfrm>
            <a:off x="9220200" y="0"/>
            <a:ext cx="1447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Knapsack:</a:t>
            </a:r>
            <a:endParaRPr/>
          </a:p>
        </p:txBody>
      </p:sp>
      <p:sp>
        <p:nvSpPr>
          <p:cNvPr id="412" name="Google Shape;412;p33"/>
          <p:cNvSpPr/>
          <p:nvPr/>
        </p:nvSpPr>
        <p:spPr>
          <a:xfrm>
            <a:off x="4800600" y="1981200"/>
            <a:ext cx="381000" cy="685800"/>
          </a:xfrm>
          <a:prstGeom prst="ellipse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3"/>
          <p:cNvSpPr txBox="1"/>
          <p:nvPr/>
        </p:nvSpPr>
        <p:spPr>
          <a:xfrm>
            <a:off x="9144000" y="685800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Item 1</a:t>
            </a:r>
            <a:endParaRPr/>
          </a:p>
        </p:txBody>
      </p:sp>
      <p:sp>
        <p:nvSpPr>
          <p:cNvPr id="414" name="Google Shape;414;p33"/>
          <p:cNvSpPr txBox="1"/>
          <p:nvPr/>
        </p:nvSpPr>
        <p:spPr>
          <a:xfrm>
            <a:off x="9144000" y="304800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Item 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4"/>
          <p:cNvSpPr txBox="1"/>
          <p:nvPr>
            <p:ph type="title"/>
          </p:nvPr>
        </p:nvSpPr>
        <p:spPr>
          <a:xfrm>
            <a:off x="2438400" y="0"/>
            <a:ext cx="5410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Calibri"/>
              <a:buNone/>
            </a:pPr>
            <a:r>
              <a:rPr lang="en-US"/>
              <a:t>Knapsack 0-1 Algorithm</a:t>
            </a:r>
            <a:br>
              <a:rPr lang="en-US"/>
            </a:br>
            <a:r>
              <a:rPr lang="en-US"/>
              <a:t>Finding the Items</a:t>
            </a:r>
            <a:endParaRPr/>
          </a:p>
        </p:txBody>
      </p:sp>
      <p:sp>
        <p:nvSpPr>
          <p:cNvPr id="420" name="Google Shape;420;p34"/>
          <p:cNvSpPr txBox="1"/>
          <p:nvPr/>
        </p:nvSpPr>
        <p:spPr>
          <a:xfrm>
            <a:off x="7848600" y="0"/>
            <a:ext cx="1066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Items: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(2,3)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(3,4)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(4,5)</a:t>
            </a:r>
            <a:endParaRPr/>
          </a:p>
          <a:p>
            <a:pPr indent="-282575" lvl="0" marL="3651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4: (5,6)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34"/>
          <p:cNvSpPr txBox="1"/>
          <p:nvPr/>
        </p:nvSpPr>
        <p:spPr>
          <a:xfrm>
            <a:off x="7772400" y="1905001"/>
            <a:ext cx="1403350" cy="224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B[i,k] =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B[i-1,k]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– 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</a:t>
            </a:r>
            <a:endParaRPr/>
          </a:p>
        </p:txBody>
      </p:sp>
      <p:graphicFrame>
        <p:nvGraphicFramePr>
          <p:cNvPr id="422" name="Google Shape;422;p34"/>
          <p:cNvGraphicFramePr/>
          <p:nvPr/>
        </p:nvGraphicFramePr>
        <p:xfrm>
          <a:off x="2590801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{E1BE40C2-313B-4AF2-9D40-CD49B7E62D5D}</a:tableStyleId>
              </a:tblPr>
              <a:tblGrid>
                <a:gridCol w="648800"/>
                <a:gridCol w="690850"/>
                <a:gridCol w="690850"/>
                <a:gridCol w="690850"/>
                <a:gridCol w="690850"/>
                <a:gridCol w="690850"/>
                <a:gridCol w="697575"/>
              </a:tblGrid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/ w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b="0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3" name="Google Shape;423;p34"/>
          <p:cNvSpPr/>
          <p:nvPr/>
        </p:nvSpPr>
        <p:spPr>
          <a:xfrm>
            <a:off x="7848600" y="304800"/>
            <a:ext cx="1066800" cy="1295400"/>
          </a:xfrm>
          <a:prstGeom prst="rect">
            <a:avLst/>
          </a:prstGeom>
          <a:noFill/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4"/>
          <p:cNvSpPr txBox="1"/>
          <p:nvPr/>
        </p:nvSpPr>
        <p:spPr>
          <a:xfrm>
            <a:off x="2819400" y="4038600"/>
            <a:ext cx="64770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= 0, so we’re DONE!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optimal knapsack should contain: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Item 1 and Item 2</a:t>
            </a:r>
            <a:endParaRPr/>
          </a:p>
        </p:txBody>
      </p:sp>
      <p:cxnSp>
        <p:nvCxnSpPr>
          <p:cNvPr id="425" name="Google Shape;425;p34"/>
          <p:cNvCxnSpPr/>
          <p:nvPr/>
        </p:nvCxnSpPr>
        <p:spPr>
          <a:xfrm rot="10800000">
            <a:off x="3733801" y="2209800"/>
            <a:ext cx="989013" cy="382588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426" name="Google Shape;426;p34"/>
          <p:cNvSpPr txBox="1"/>
          <p:nvPr/>
        </p:nvSpPr>
        <p:spPr>
          <a:xfrm>
            <a:off x="9220200" y="0"/>
            <a:ext cx="1447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Knapsack:</a:t>
            </a:r>
            <a:endParaRPr/>
          </a:p>
        </p:txBody>
      </p:sp>
      <p:sp>
        <p:nvSpPr>
          <p:cNvPr id="427" name="Google Shape;427;p34"/>
          <p:cNvSpPr/>
          <p:nvPr/>
        </p:nvSpPr>
        <p:spPr>
          <a:xfrm>
            <a:off x="4800600" y="1981200"/>
            <a:ext cx="381000" cy="685800"/>
          </a:xfrm>
          <a:prstGeom prst="ellipse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4"/>
          <p:cNvSpPr txBox="1"/>
          <p:nvPr/>
        </p:nvSpPr>
        <p:spPr>
          <a:xfrm>
            <a:off x="9144000" y="685800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Item 1</a:t>
            </a:r>
            <a:endParaRPr/>
          </a:p>
        </p:txBody>
      </p:sp>
      <p:sp>
        <p:nvSpPr>
          <p:cNvPr id="429" name="Google Shape;429;p34"/>
          <p:cNvSpPr txBox="1"/>
          <p:nvPr/>
        </p:nvSpPr>
        <p:spPr>
          <a:xfrm>
            <a:off x="9144000" y="304800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82575" lvl="0" marL="365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Item 2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/>
          <p:nvPr>
            <p:ph type="title"/>
          </p:nvPr>
        </p:nvSpPr>
        <p:spPr>
          <a:xfrm>
            <a:off x="838200" y="25594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/>
              <a:t>Knapsack 0-1 Problem – Run Time</a:t>
            </a:r>
            <a:endParaRPr/>
          </a:p>
        </p:txBody>
      </p:sp>
      <p:sp>
        <p:nvSpPr>
          <p:cNvPr id="435" name="Google Shape;435;p35"/>
          <p:cNvSpPr txBox="1"/>
          <p:nvPr>
            <p:ph idx="1" type="body"/>
          </p:nvPr>
        </p:nvSpPr>
        <p:spPr>
          <a:xfrm>
            <a:off x="2577152" y="1273792"/>
            <a:ext cx="8077200" cy="5386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for w = 0 to W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B[0,w] = 0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for i = 1 to n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B[i,0] = 0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for i = 1 to n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for w = 0 to W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&lt; the rest of the code &gt;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What is the running time of this algorithm?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O(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n*W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Remember that the brute-force algorithm takes: 	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O(2</a:t>
            </a:r>
            <a:r>
              <a:rPr b="1"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Google Shape;436;p35"/>
          <p:cNvSpPr txBox="1"/>
          <p:nvPr/>
        </p:nvSpPr>
        <p:spPr>
          <a:xfrm>
            <a:off x="5257800" y="1295401"/>
            <a:ext cx="10223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</a:t>
            </a: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437" name="Google Shape;437;p35"/>
          <p:cNvSpPr txBox="1"/>
          <p:nvPr/>
        </p:nvSpPr>
        <p:spPr>
          <a:xfrm>
            <a:off x="6216650" y="3743326"/>
            <a:ext cx="10223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</a:t>
            </a: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438" name="Google Shape;438;p35"/>
          <p:cNvSpPr txBox="1"/>
          <p:nvPr/>
        </p:nvSpPr>
        <p:spPr>
          <a:xfrm>
            <a:off x="5105400" y="3286126"/>
            <a:ext cx="2459038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 </a:t>
            </a: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times</a:t>
            </a:r>
            <a:endParaRPr/>
          </a:p>
        </p:txBody>
      </p:sp>
      <p:sp>
        <p:nvSpPr>
          <p:cNvPr id="439" name="Google Shape;439;p35"/>
          <p:cNvSpPr txBox="1"/>
          <p:nvPr/>
        </p:nvSpPr>
        <p:spPr>
          <a:xfrm>
            <a:off x="5257801" y="2447926"/>
            <a:ext cx="9048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</a:t>
            </a: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6"/>
          <p:cNvSpPr txBox="1"/>
          <p:nvPr>
            <p:ph type="title"/>
          </p:nvPr>
        </p:nvSpPr>
        <p:spPr>
          <a:xfrm>
            <a:off x="809197" y="218363"/>
            <a:ext cx="10095363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/>
              <a:t>Knapsack Problem</a:t>
            </a:r>
            <a:endParaRPr/>
          </a:p>
        </p:txBody>
      </p:sp>
      <p:sp>
        <p:nvSpPr>
          <p:cNvPr id="445" name="Google Shape;445;p36"/>
          <p:cNvSpPr txBox="1"/>
          <p:nvPr>
            <p:ph idx="1" type="body"/>
          </p:nvPr>
        </p:nvSpPr>
        <p:spPr>
          <a:xfrm>
            <a:off x="672151" y="1618394"/>
            <a:ext cx="4036325" cy="4597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96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AutoNum type="arabicParenR"/>
            </a:pPr>
            <a:r>
              <a:rPr lang="en-US"/>
              <a:t>Fill out the dynamic programming table for the knapsack problem to the right.</a:t>
            </a:r>
            <a:endParaRPr/>
          </a:p>
          <a:p>
            <a:pPr indent="-336550" lvl="0" marL="596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t/>
            </a:r>
            <a:endParaRPr/>
          </a:p>
          <a:p>
            <a:pPr indent="-514350" lvl="0" marL="596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AutoNum type="arabicParenR"/>
            </a:pPr>
            <a:r>
              <a:rPr lang="en-US"/>
              <a:t>Trace back through the table to find the items in the knapsack.</a:t>
            </a:r>
            <a:endParaRPr/>
          </a:p>
        </p:txBody>
      </p:sp>
      <p:pic>
        <p:nvPicPr>
          <p:cNvPr descr="knapsac_prob.png" id="446" name="Google Shape;44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2700" y="1637730"/>
            <a:ext cx="4285397" cy="4285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000"/>
              <a:buFont typeface="Calibri"/>
              <a:buNone/>
            </a:pPr>
            <a:r>
              <a:rPr lang="en-US"/>
              <a:t>End.</a:t>
            </a:r>
            <a:endParaRPr/>
          </a:p>
        </p:txBody>
      </p:sp>
      <p:sp>
        <p:nvSpPr>
          <p:cNvPr id="452" name="Google Shape;452;p3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/>
              <a:t>Knapsack 0-1 Problem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Brute Force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naïve way to solve this problem is to cycle through all 2</a:t>
            </a:r>
            <a:r>
              <a:rPr baseline="30000" lang="en-US"/>
              <a:t>n</a:t>
            </a:r>
            <a:r>
              <a:rPr lang="en-US"/>
              <a:t> subsets of the n items and pick the subset with a legal weight that maximizes the value of the knapsack.</a:t>
            </a:r>
            <a:endParaRPr/>
          </a:p>
          <a:p>
            <a:pPr indent="-762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aseline="30000"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We can come up with a dynamic programming algorithm that will USUALLY do better than this brute force technique.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2514600" y="0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/>
              <a:t>Knapsack 0-1 Problem</a:t>
            </a:r>
            <a:endParaRPr/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600501" y="1295400"/>
            <a:ext cx="11095630" cy="4818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 we did before we are going to solve the problem in terms of sub-problems.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 let’s try to do that…</a:t>
            </a:r>
            <a:endParaRPr/>
          </a:p>
          <a:p>
            <a:pPr indent="-762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Our first attempt might be to characterize a sub-problem as follows: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Let S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be the optimal subset of elements from {I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, I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, …, I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}.  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What we find is that the optimal subset from the elements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{I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I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…, I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k+1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lang="en-US"/>
              <a:t> may not correspond to the optimal subset of elements from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{I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I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…, I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r>
              <a:rPr lang="en-US"/>
              <a:t>in any regular pattern.</a:t>
            </a:r>
            <a:endParaRPr/>
          </a:p>
          <a:p>
            <a:pPr indent="-101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Basically, the solution to the optimization problem for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k+1</a:t>
            </a:r>
            <a:r>
              <a:rPr lang="en-US"/>
              <a:t> might NOT contain the optimal solution from problem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2406650" y="81888"/>
            <a:ext cx="7499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Calibri"/>
              <a:buNone/>
            </a:pPr>
            <a:r>
              <a:rPr lang="en-US"/>
              <a:t>Knapsack 0-1 Problem</a:t>
            </a:r>
            <a:endParaRPr/>
          </a:p>
        </p:txBody>
      </p:sp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996287" y="762000"/>
            <a:ext cx="10754435" cy="57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Let’s illustrate that point with an example: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2400" u="sng"/>
              <a:t>		Item			Weight			Value</a:t>
            </a:r>
            <a:endParaRPr sz="2400" u="sng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2400"/>
              <a:t>		I</a:t>
            </a:r>
            <a:r>
              <a:rPr b="1" baseline="-25000" lang="en-US" sz="2400"/>
              <a:t>0</a:t>
            </a:r>
            <a:r>
              <a:rPr b="1" lang="en-US" sz="2400"/>
              <a:t>			 3			10</a:t>
            </a:r>
            <a:endParaRPr sz="24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2400"/>
              <a:t>		I</a:t>
            </a:r>
            <a:r>
              <a:rPr b="1" baseline="-25000" lang="en-US" sz="2400"/>
              <a:t>1</a:t>
            </a:r>
            <a:r>
              <a:rPr b="1" lang="en-US" sz="2400"/>
              <a:t>			 8			 4</a:t>
            </a:r>
            <a:endParaRPr sz="24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2400"/>
              <a:t>		I</a:t>
            </a:r>
            <a:r>
              <a:rPr b="1" baseline="-25000" lang="en-US" sz="2400"/>
              <a:t>2</a:t>
            </a:r>
            <a:r>
              <a:rPr b="1" lang="en-US" sz="2400"/>
              <a:t>			 9			 9</a:t>
            </a:r>
            <a:endParaRPr sz="24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2400"/>
              <a:t>		I</a:t>
            </a:r>
            <a:r>
              <a:rPr b="1" baseline="-25000" lang="en-US" sz="2400"/>
              <a:t>3</a:t>
            </a:r>
            <a:r>
              <a:rPr b="1" lang="en-US" sz="2400"/>
              <a:t>			 8			11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24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u="sng"/>
              <a:t>The maximum weight the knapsack can hold is 20.</a:t>
            </a:r>
            <a:endParaRPr/>
          </a:p>
          <a:p>
            <a:pPr indent="-64135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best set of items from {I</a:t>
            </a:r>
            <a:r>
              <a:rPr baseline="-25000" lang="en-US"/>
              <a:t>0</a:t>
            </a:r>
            <a:r>
              <a:rPr lang="en-US"/>
              <a:t>, I</a:t>
            </a:r>
            <a:r>
              <a:rPr baseline="-25000" lang="en-US"/>
              <a:t>1</a:t>
            </a:r>
            <a:r>
              <a:rPr lang="en-US"/>
              <a:t>, I</a:t>
            </a:r>
            <a:r>
              <a:rPr baseline="-25000" lang="en-US"/>
              <a:t>2</a:t>
            </a:r>
            <a:r>
              <a:rPr lang="en-US"/>
              <a:t>} is {I</a:t>
            </a:r>
            <a:r>
              <a:rPr baseline="-25000" lang="en-US"/>
              <a:t>0</a:t>
            </a:r>
            <a:r>
              <a:rPr lang="en-US"/>
              <a:t>, I</a:t>
            </a:r>
            <a:r>
              <a:rPr baseline="-25000" lang="en-US"/>
              <a:t>1</a:t>
            </a:r>
            <a:r>
              <a:rPr lang="en-US"/>
              <a:t>, I</a:t>
            </a:r>
            <a:r>
              <a:rPr baseline="-25000" lang="en-US"/>
              <a:t>2</a:t>
            </a:r>
            <a:r>
              <a:rPr lang="en-US"/>
              <a:t>} 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BUT the best set of items from {I</a:t>
            </a:r>
            <a:r>
              <a:rPr baseline="-25000" lang="en-US"/>
              <a:t>0</a:t>
            </a:r>
            <a:r>
              <a:rPr lang="en-US"/>
              <a:t>, I</a:t>
            </a:r>
            <a:r>
              <a:rPr baseline="-25000" lang="en-US"/>
              <a:t>1</a:t>
            </a:r>
            <a:r>
              <a:rPr lang="en-US"/>
              <a:t>, I</a:t>
            </a:r>
            <a:r>
              <a:rPr baseline="-25000" lang="en-US"/>
              <a:t>2</a:t>
            </a:r>
            <a:r>
              <a:rPr lang="en-US"/>
              <a:t>, I</a:t>
            </a:r>
            <a:r>
              <a:rPr baseline="-25000" lang="en-US"/>
              <a:t>3</a:t>
            </a:r>
            <a:r>
              <a:rPr lang="en-US"/>
              <a:t>}  is {I</a:t>
            </a:r>
            <a:r>
              <a:rPr baseline="-25000" lang="en-US"/>
              <a:t>0</a:t>
            </a:r>
            <a:r>
              <a:rPr lang="en-US"/>
              <a:t>, I</a:t>
            </a:r>
            <a:r>
              <a:rPr baseline="-25000" lang="en-US"/>
              <a:t>2</a:t>
            </a:r>
            <a:r>
              <a:rPr lang="en-US"/>
              <a:t>, I</a:t>
            </a:r>
            <a:r>
              <a:rPr baseline="-25000" lang="en-US"/>
              <a:t>3</a:t>
            </a:r>
            <a:r>
              <a:rPr lang="en-US"/>
              <a:t>}.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In this example, note that this optimal solution, {I</a:t>
            </a:r>
            <a:r>
              <a:rPr baseline="-25000" lang="en-US" sz="2600"/>
              <a:t>0</a:t>
            </a:r>
            <a:r>
              <a:rPr lang="en-US" sz="2600"/>
              <a:t>, I</a:t>
            </a:r>
            <a:r>
              <a:rPr baseline="-25000" lang="en-US" sz="2600"/>
              <a:t>2</a:t>
            </a:r>
            <a:r>
              <a:rPr lang="en-US" sz="2600"/>
              <a:t>, I</a:t>
            </a:r>
            <a:r>
              <a:rPr baseline="-25000" lang="en-US" sz="2600"/>
              <a:t>3</a:t>
            </a:r>
            <a:r>
              <a:rPr lang="en-US" sz="2600"/>
              <a:t>}, does NOT build upon the previous optimal solution, {I</a:t>
            </a:r>
            <a:r>
              <a:rPr baseline="-25000" lang="en-US" sz="2600"/>
              <a:t>0</a:t>
            </a:r>
            <a:r>
              <a:rPr lang="en-US" sz="2600"/>
              <a:t>, I</a:t>
            </a:r>
            <a:r>
              <a:rPr baseline="-25000" lang="en-US" sz="2600"/>
              <a:t>1</a:t>
            </a:r>
            <a:r>
              <a:rPr lang="en-US" sz="2600"/>
              <a:t>, I</a:t>
            </a:r>
            <a:r>
              <a:rPr baseline="-25000" lang="en-US" sz="2600"/>
              <a:t>2</a:t>
            </a:r>
            <a:r>
              <a:rPr lang="en-US" sz="2600"/>
              <a:t>}. 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(Instead it builds upon the solution, {I</a:t>
            </a:r>
            <a:r>
              <a:rPr baseline="-25000" lang="en-US"/>
              <a:t>0</a:t>
            </a:r>
            <a:r>
              <a:rPr lang="en-US"/>
              <a:t>, I</a:t>
            </a:r>
            <a:r>
              <a:rPr baseline="-25000" lang="en-US"/>
              <a:t>2</a:t>
            </a:r>
            <a:r>
              <a:rPr lang="en-US"/>
              <a:t>}, which is really the optimal subset of   {I</a:t>
            </a:r>
            <a:r>
              <a:rPr baseline="-25000" lang="en-US"/>
              <a:t>0</a:t>
            </a:r>
            <a:r>
              <a:rPr lang="en-US"/>
              <a:t>, I</a:t>
            </a:r>
            <a:r>
              <a:rPr baseline="-25000" lang="en-US"/>
              <a:t>1</a:t>
            </a:r>
            <a:r>
              <a:rPr lang="en-US"/>
              <a:t>, I</a:t>
            </a:r>
            <a:r>
              <a:rPr baseline="-25000" lang="en-US"/>
              <a:t>2</a:t>
            </a:r>
            <a:r>
              <a:rPr lang="en-US"/>
              <a:t>}  with weight 12 or less.)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1046330" y="243391"/>
            <a:ext cx="749935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/>
              <a:t>Knapsack 0-1 problem</a:t>
            </a:r>
            <a:endParaRPr/>
          </a:p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900753" y="1302224"/>
            <a:ext cx="10863618" cy="4989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So now we must re-work the way we build upon previous sub-problems…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Let </a:t>
            </a:r>
            <a:r>
              <a:rPr b="1" lang="en-US" sz="2000">
                <a:solidFill>
                  <a:srgbClr val="002060"/>
                </a:solidFill>
              </a:rPr>
              <a:t>B[k, w] </a:t>
            </a:r>
            <a:r>
              <a:rPr lang="en-US" sz="2000"/>
              <a:t>represent the </a:t>
            </a:r>
            <a:r>
              <a:rPr b="1" lang="en-US" sz="2000">
                <a:solidFill>
                  <a:srgbClr val="FF0000"/>
                </a:solidFill>
              </a:rPr>
              <a:t>maximum total value</a:t>
            </a:r>
            <a:r>
              <a:rPr lang="en-US" sz="2000"/>
              <a:t> of a subset S</a:t>
            </a:r>
            <a:r>
              <a:rPr baseline="-25000" lang="en-US" sz="2000"/>
              <a:t>k</a:t>
            </a:r>
            <a:r>
              <a:rPr lang="en-US" sz="2000"/>
              <a:t> with weight w.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Our goal is to find </a:t>
            </a:r>
            <a:r>
              <a:rPr b="1" lang="en-US" sz="2000">
                <a:solidFill>
                  <a:srgbClr val="002060"/>
                </a:solidFill>
              </a:rPr>
              <a:t>B[n, W],</a:t>
            </a:r>
            <a:r>
              <a:rPr b="1" lang="en-US" sz="2000"/>
              <a:t> </a:t>
            </a:r>
            <a:r>
              <a:rPr lang="en-US" sz="2000"/>
              <a:t>where n is the total number of items and W is the maximal weight the knapsack can carry.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t/>
            </a:r>
            <a:endParaRPr sz="12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 our recursive formula for subproblems: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		</a:t>
            </a:r>
            <a:r>
              <a:rPr b="1"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B[k, w]   = B[k - 1,w], </a:t>
            </a:r>
            <a:r>
              <a:rPr b="1" lang="en-US" sz="2000" u="sng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</a:t>
            </a:r>
            <a:r>
              <a:rPr b="1" baseline="-25000" lang="en-US" sz="2000" u="sng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lang="en-US" sz="2000" u="sng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 w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	 = max { B[k - 1,w], B[k - 1,w - w</a:t>
            </a:r>
            <a:r>
              <a:rPr b="1" baseline="-25000"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+ v</a:t>
            </a:r>
            <a:r>
              <a:rPr b="1" baseline="-25000"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</a:t>
            </a:r>
            <a:r>
              <a:rPr b="1" lang="en-US" sz="2000" u="sng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otherwise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 English, this means that the best subset of S</a:t>
            </a:r>
            <a:r>
              <a:rPr baseline="-25000" lang="en-US" sz="2400"/>
              <a:t>k</a:t>
            </a:r>
            <a:r>
              <a:rPr lang="en-US" sz="2400"/>
              <a:t> that has total weight w is:</a:t>
            </a:r>
            <a:endParaRPr/>
          </a:p>
          <a:p>
            <a:pPr indent="-342900" lvl="1" marL="7461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arenR"/>
            </a:pPr>
            <a:r>
              <a:rPr lang="en-US" sz="2000"/>
              <a:t>The best subset of S</a:t>
            </a:r>
            <a:r>
              <a:rPr baseline="-25000" lang="en-US" sz="2000"/>
              <a:t>k-1</a:t>
            </a:r>
            <a:r>
              <a:rPr lang="en-US" sz="2000"/>
              <a:t> that has total weight w, or</a:t>
            </a:r>
            <a:endParaRPr/>
          </a:p>
          <a:p>
            <a:pPr indent="-342900" lvl="1" marL="7461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arenR"/>
            </a:pPr>
            <a:r>
              <a:rPr lang="en-US" sz="2000"/>
              <a:t>The best subset of S</a:t>
            </a:r>
            <a:r>
              <a:rPr baseline="-25000" lang="en-US" sz="2000"/>
              <a:t>k-1</a:t>
            </a:r>
            <a:r>
              <a:rPr lang="en-US" sz="2000"/>
              <a:t> that has total weight w-w</a:t>
            </a:r>
            <a:r>
              <a:rPr baseline="-25000" lang="en-US" sz="2000"/>
              <a:t>k</a:t>
            </a:r>
            <a:r>
              <a:rPr lang="en-US" sz="2000"/>
              <a:t> plus the item k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>
            <a:off x="1146411" y="286602"/>
            <a:ext cx="10208525" cy="856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/>
              <a:t>Knapsack 0-1 Problem – Recursive Formula</a:t>
            </a:r>
            <a:endParaRPr/>
          </a:p>
        </p:txBody>
      </p:sp>
      <p:sp>
        <p:nvSpPr>
          <p:cNvPr id="133" name="Google Shape;133;p8"/>
          <p:cNvSpPr txBox="1"/>
          <p:nvPr>
            <p:ph idx="1" type="body"/>
          </p:nvPr>
        </p:nvSpPr>
        <p:spPr>
          <a:xfrm>
            <a:off x="968991" y="2743200"/>
            <a:ext cx="10549719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best subset of S</a:t>
            </a:r>
            <a:r>
              <a:rPr baseline="-25000" lang="en-US"/>
              <a:t>k</a:t>
            </a:r>
            <a:r>
              <a:rPr lang="en-US"/>
              <a:t> that has the total weight w, either contains item k or not.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A2781"/>
              </a:buClr>
              <a:buSzPts val="2800"/>
              <a:buChar char="•"/>
            </a:pPr>
            <a:r>
              <a:rPr b="1" lang="en-US" u="sng">
                <a:solidFill>
                  <a:srgbClr val="5A2781"/>
                </a:solidFill>
              </a:rPr>
              <a:t>First case:  </a:t>
            </a:r>
            <a:r>
              <a:rPr i="1" lang="en-US"/>
              <a:t>w</a:t>
            </a:r>
            <a:r>
              <a:rPr baseline="-25000" i="1" lang="en-US"/>
              <a:t>k</a:t>
            </a:r>
            <a:r>
              <a:rPr i="1" lang="en-US"/>
              <a:t> &gt; w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Item </a:t>
            </a:r>
            <a:r>
              <a:rPr i="1" lang="en-US"/>
              <a:t>k</a:t>
            </a:r>
            <a:r>
              <a:rPr lang="en-US"/>
              <a:t> can’t be part of the solution!  If it was the total weight would be &gt; w, which is unacceptable.</a:t>
            </a:r>
            <a:endParaRPr/>
          </a:p>
          <a:p>
            <a:pPr indent="-762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A2781"/>
              </a:buClr>
              <a:buSzPts val="2800"/>
              <a:buChar char="•"/>
            </a:pPr>
            <a:r>
              <a:rPr b="1" lang="en-US" u="sng">
                <a:solidFill>
                  <a:srgbClr val="5A2781"/>
                </a:solidFill>
              </a:rPr>
              <a:t>Second case:  </a:t>
            </a:r>
            <a:r>
              <a:rPr i="1" lang="en-US"/>
              <a:t>w</a:t>
            </a:r>
            <a:r>
              <a:rPr baseline="-25000" i="1" lang="en-US"/>
              <a:t>k</a:t>
            </a:r>
            <a:r>
              <a:rPr i="1" lang="en-US"/>
              <a:t> ≤ w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Then the item </a:t>
            </a:r>
            <a:r>
              <a:rPr i="1" lang="en-US"/>
              <a:t>k</a:t>
            </a:r>
            <a:r>
              <a:rPr lang="en-US"/>
              <a:t> </a:t>
            </a:r>
            <a:r>
              <a:rPr lang="en-US" u="sng"/>
              <a:t>can </a:t>
            </a:r>
            <a:r>
              <a:rPr lang="en-US"/>
              <a:t>be in the solution, and we choose the case with greater value.</a:t>
            </a:r>
            <a:endParaRPr/>
          </a:p>
          <a:p>
            <a:pPr indent="-762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knapsack_formula.png" id="134" name="Google Shape;1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1295400"/>
            <a:ext cx="723900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2514600" y="109184"/>
            <a:ext cx="74993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Calibri"/>
              <a:buNone/>
            </a:pPr>
            <a:r>
              <a:rPr lang="en-US"/>
              <a:t>Knapsack 0-1 Algorithm</a:t>
            </a:r>
            <a:endParaRPr/>
          </a:p>
        </p:txBody>
      </p:sp>
      <p:sp>
        <p:nvSpPr>
          <p:cNvPr id="140" name="Google Shape;140;p9"/>
          <p:cNvSpPr txBox="1"/>
          <p:nvPr>
            <p:ph idx="1" type="body"/>
          </p:nvPr>
        </p:nvSpPr>
        <p:spPr>
          <a:xfrm>
            <a:off x="2514600" y="762001"/>
            <a:ext cx="8153400" cy="5775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for w = 0 to W {  // Initialize 1</a:t>
            </a:r>
            <a:r>
              <a:rPr b="1" baseline="30000" lang="en-US" sz="1800">
                <a:latin typeface="Courier New"/>
                <a:ea typeface="Courier New"/>
                <a:cs typeface="Courier New"/>
                <a:sym typeface="Courier New"/>
              </a:rPr>
              <a:t>st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row to 0’s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B[0,w] = 0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for i = 1 to n {  // Initialize 1</a:t>
            </a:r>
            <a:r>
              <a:rPr b="1" baseline="30000" lang="en-US" sz="1800">
                <a:latin typeface="Courier New"/>
                <a:ea typeface="Courier New"/>
                <a:cs typeface="Courier New"/>
                <a:sym typeface="Courier New"/>
              </a:rPr>
              <a:t>st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column to 0’s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B[i,0] = 0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for i = 1 to n {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for w = 0 to W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if w</a:t>
            </a:r>
            <a:r>
              <a:rPr b="1" baseline="-25000" lang="en-US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&lt;= w {  //item i can be in the solution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	if v</a:t>
            </a:r>
            <a:r>
              <a:rPr b="1" baseline="-25000" lang="en-US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+ B[i-1,w-w</a:t>
            </a:r>
            <a:r>
              <a:rPr b="1" baseline="-25000" lang="en-US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] &gt; B[i-1,w]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		B[i,w] = v</a:t>
            </a:r>
            <a:r>
              <a:rPr b="1" baseline="-25000" lang="en-US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+ B[i-1,w- w</a:t>
            </a:r>
            <a:r>
              <a:rPr b="1" baseline="-25000" lang="en-US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	else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		B[i,w] = B[i-1,w]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else B[i,w] = B[i-1,w] // w</a:t>
            </a:r>
            <a:r>
              <a:rPr b="1" baseline="-25000" lang="en-US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&gt; w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2018-09-09T10:56:00Z</dcterms:created>
  <dc:creator>Amit Singh</dc:creator>
</cp:coreProperties>
</file>