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9309100" cy="69548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hEUyV4YuplZWMTH7IHqhFuhUhb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943" cy="348950"/>
          </a:xfrm>
          <a:prstGeom prst="rect">
            <a:avLst/>
          </a:prstGeom>
          <a:noFill/>
          <a:ln>
            <a:noFill/>
          </a:ln>
        </p:spPr>
        <p:txBody>
          <a:bodyPr anchorCtr="0" anchor="t"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3003" y="0"/>
            <a:ext cx="4033943" cy="348950"/>
          </a:xfrm>
          <a:prstGeom prst="rect">
            <a:avLst/>
          </a:prstGeom>
          <a:noFill/>
          <a:ln>
            <a:noFill/>
          </a:ln>
        </p:spPr>
        <p:txBody>
          <a:bodyPr anchorCtr="0" anchor="t" bIns="46450" lIns="92925" spcFirstLastPara="1" rIns="92925" wrap="square" tIns="4645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910" y="3347015"/>
            <a:ext cx="7447280" cy="2738468"/>
          </a:xfrm>
          <a:prstGeom prst="rect">
            <a:avLst/>
          </a:prstGeom>
          <a:noFill/>
          <a:ln>
            <a:noFill/>
          </a:ln>
        </p:spPr>
        <p:txBody>
          <a:bodyPr anchorCtr="0" anchor="t" bIns="46450" lIns="92925" spcFirstLastPara="1" rIns="92925" wrap="square" tIns="4645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05889"/>
            <a:ext cx="4033943" cy="348949"/>
          </a:xfrm>
          <a:prstGeom prst="rect">
            <a:avLst/>
          </a:prstGeom>
          <a:noFill/>
          <a:ln>
            <a:noFill/>
          </a:ln>
        </p:spPr>
        <p:txBody>
          <a:bodyPr anchorCtr="0" anchor="b" bIns="46450" lIns="92925" spcFirstLastPara="1" rIns="92925" wrap="square" tIns="4645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3003" y="6605889"/>
            <a:ext cx="4033943" cy="348949"/>
          </a:xfrm>
          <a:prstGeom prst="rect">
            <a:avLst/>
          </a:prstGeom>
          <a:noFill/>
          <a:ln>
            <a:noFill/>
          </a:ln>
        </p:spPr>
        <p:txBody>
          <a:bodyPr anchorCtr="0" anchor="b" bIns="46450" lIns="92925" spcFirstLastPara="1" rIns="92925" wrap="square" tIns="464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54" name="Google Shape;154;p11: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930910" y="3347015"/>
            <a:ext cx="7447280" cy="2738468"/>
          </a:xfrm>
          <a:prstGeom prst="rect">
            <a:avLst/>
          </a:prstGeom>
        </p:spPr>
        <p:txBody>
          <a:bodyPr anchorCtr="0" anchor="t" bIns="46450" lIns="92925" spcFirstLastPara="1" rIns="92925" wrap="square" tIns="4645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2568575" y="869950"/>
            <a:ext cx="4171950" cy="23463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2F549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1000"/>
              </a:spcBef>
              <a:spcAft>
                <a:spcPts val="0"/>
              </a:spcAft>
              <a:buClr>
                <a:srgbClr val="888888"/>
              </a:buClr>
              <a:buSzPts val="2400"/>
              <a:buNone/>
              <a:defRPr sz="2400">
                <a:solidFill>
                  <a:srgbClr val="888888"/>
                </a:solidFill>
              </a:defRPr>
            </a:lvl1pPr>
            <a:lvl2pPr indent="-228600" lvl="1" marL="914400" algn="just">
              <a:lnSpc>
                <a:spcPct val="90000"/>
              </a:lnSpc>
              <a:spcBef>
                <a:spcPts val="500"/>
              </a:spcBef>
              <a:spcAft>
                <a:spcPts val="0"/>
              </a:spcAft>
              <a:buClr>
                <a:srgbClr val="888888"/>
              </a:buClr>
              <a:buSzPts val="2000"/>
              <a:buNone/>
              <a:defRPr sz="2000">
                <a:solidFill>
                  <a:srgbClr val="888888"/>
                </a:solidFill>
              </a:defRPr>
            </a:lvl2pPr>
            <a:lvl3pPr indent="-228600" lvl="2" marL="1371600" algn="just">
              <a:lnSpc>
                <a:spcPct val="90000"/>
              </a:lnSpc>
              <a:spcBef>
                <a:spcPts val="500"/>
              </a:spcBef>
              <a:spcAft>
                <a:spcPts val="0"/>
              </a:spcAft>
              <a:buClr>
                <a:srgbClr val="888888"/>
              </a:buClr>
              <a:buSzPts val="1800"/>
              <a:buNone/>
              <a:defRPr sz="1800">
                <a:solidFill>
                  <a:srgbClr val="888888"/>
                </a:solidFill>
              </a:defRPr>
            </a:lvl3pPr>
            <a:lvl4pPr indent="-228600" lvl="3" marL="1828800" algn="just">
              <a:lnSpc>
                <a:spcPct val="90000"/>
              </a:lnSpc>
              <a:spcBef>
                <a:spcPts val="500"/>
              </a:spcBef>
              <a:spcAft>
                <a:spcPts val="0"/>
              </a:spcAft>
              <a:buClr>
                <a:srgbClr val="888888"/>
              </a:buClr>
              <a:buSzPts val="1600"/>
              <a:buNone/>
              <a:defRPr sz="1600">
                <a:solidFill>
                  <a:srgbClr val="888888"/>
                </a:solidFill>
              </a:defRPr>
            </a:lvl4pPr>
            <a:lvl5pPr indent="-228600" lvl="4" marL="2286000" algn="just">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1000"/>
              </a:spcBef>
              <a:spcAft>
                <a:spcPts val="0"/>
              </a:spcAft>
              <a:buClr>
                <a:schemeClr val="dk1"/>
              </a:buClr>
              <a:buSzPts val="2400"/>
              <a:buNone/>
              <a:defRPr b="1" sz="2400"/>
            </a:lvl1pPr>
            <a:lvl2pPr indent="-228600" lvl="1" marL="914400" algn="just">
              <a:lnSpc>
                <a:spcPct val="90000"/>
              </a:lnSpc>
              <a:spcBef>
                <a:spcPts val="500"/>
              </a:spcBef>
              <a:spcAft>
                <a:spcPts val="0"/>
              </a:spcAft>
              <a:buClr>
                <a:schemeClr val="dk1"/>
              </a:buClr>
              <a:buSzPts val="2000"/>
              <a:buNone/>
              <a:defRPr b="1" sz="2000"/>
            </a:lvl2pPr>
            <a:lvl3pPr indent="-228600" lvl="2" marL="1371600" algn="just">
              <a:lnSpc>
                <a:spcPct val="90000"/>
              </a:lnSpc>
              <a:spcBef>
                <a:spcPts val="500"/>
              </a:spcBef>
              <a:spcAft>
                <a:spcPts val="0"/>
              </a:spcAft>
              <a:buClr>
                <a:schemeClr val="dk1"/>
              </a:buClr>
              <a:buSzPts val="1800"/>
              <a:buNone/>
              <a:defRPr b="1" sz="1800"/>
            </a:lvl3pPr>
            <a:lvl4pPr indent="-228600" lvl="3" marL="1828800" algn="just">
              <a:lnSpc>
                <a:spcPct val="90000"/>
              </a:lnSpc>
              <a:spcBef>
                <a:spcPts val="500"/>
              </a:spcBef>
              <a:spcAft>
                <a:spcPts val="0"/>
              </a:spcAft>
              <a:buClr>
                <a:schemeClr val="dk1"/>
              </a:buClr>
              <a:buSzPts val="1600"/>
              <a:buNone/>
              <a:defRPr b="1" sz="1600"/>
            </a:lvl4pPr>
            <a:lvl5pPr indent="-228600" lvl="4" marL="2286000" algn="just">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just">
              <a:lnSpc>
                <a:spcPct val="90000"/>
              </a:lnSpc>
              <a:spcBef>
                <a:spcPts val="1000"/>
              </a:spcBef>
              <a:spcAft>
                <a:spcPts val="0"/>
              </a:spcAft>
              <a:buClr>
                <a:schemeClr val="dk1"/>
              </a:buClr>
              <a:buSzPts val="2400"/>
              <a:buNone/>
              <a:defRPr b="1" sz="2400"/>
            </a:lvl1pPr>
            <a:lvl2pPr indent="-228600" lvl="1" marL="914400" algn="just">
              <a:lnSpc>
                <a:spcPct val="90000"/>
              </a:lnSpc>
              <a:spcBef>
                <a:spcPts val="500"/>
              </a:spcBef>
              <a:spcAft>
                <a:spcPts val="0"/>
              </a:spcAft>
              <a:buClr>
                <a:schemeClr val="dk1"/>
              </a:buClr>
              <a:buSzPts val="2000"/>
              <a:buNone/>
              <a:defRPr b="1" sz="2000"/>
            </a:lvl2pPr>
            <a:lvl3pPr indent="-228600" lvl="2" marL="1371600" algn="just">
              <a:lnSpc>
                <a:spcPct val="90000"/>
              </a:lnSpc>
              <a:spcBef>
                <a:spcPts val="500"/>
              </a:spcBef>
              <a:spcAft>
                <a:spcPts val="0"/>
              </a:spcAft>
              <a:buClr>
                <a:schemeClr val="dk1"/>
              </a:buClr>
              <a:buSzPts val="1800"/>
              <a:buNone/>
              <a:defRPr b="1" sz="1800"/>
            </a:lvl3pPr>
            <a:lvl4pPr indent="-228600" lvl="3" marL="1828800" algn="just">
              <a:lnSpc>
                <a:spcPct val="90000"/>
              </a:lnSpc>
              <a:spcBef>
                <a:spcPts val="500"/>
              </a:spcBef>
              <a:spcAft>
                <a:spcPts val="0"/>
              </a:spcAft>
              <a:buClr>
                <a:schemeClr val="dk1"/>
              </a:buClr>
              <a:buSzPts val="1600"/>
              <a:buNone/>
              <a:defRPr b="1" sz="1600"/>
            </a:lvl4pPr>
            <a:lvl5pPr indent="-228600" lvl="4" marL="2286000" algn="just">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just">
              <a:lnSpc>
                <a:spcPct val="90000"/>
              </a:lnSpc>
              <a:spcBef>
                <a:spcPts val="1000"/>
              </a:spcBef>
              <a:spcAft>
                <a:spcPts val="0"/>
              </a:spcAft>
              <a:buClr>
                <a:schemeClr val="dk1"/>
              </a:buClr>
              <a:buSzPts val="1800"/>
              <a:buChar char="•"/>
              <a:defRPr/>
            </a:lvl1pPr>
            <a:lvl2pPr indent="-342900" lvl="1" marL="914400" algn="just">
              <a:lnSpc>
                <a:spcPct val="90000"/>
              </a:lnSpc>
              <a:spcBef>
                <a:spcPts val="500"/>
              </a:spcBef>
              <a:spcAft>
                <a:spcPts val="0"/>
              </a:spcAft>
              <a:buClr>
                <a:schemeClr val="dk1"/>
              </a:buClr>
              <a:buSzPts val="1800"/>
              <a:buChar char="•"/>
              <a:defRPr/>
            </a:lvl2pPr>
            <a:lvl3pPr indent="-342900" lvl="2" marL="1371600" algn="just">
              <a:lnSpc>
                <a:spcPct val="90000"/>
              </a:lnSpc>
              <a:spcBef>
                <a:spcPts val="500"/>
              </a:spcBef>
              <a:spcAft>
                <a:spcPts val="0"/>
              </a:spcAft>
              <a:buClr>
                <a:schemeClr val="dk1"/>
              </a:buClr>
              <a:buSzPts val="1800"/>
              <a:buChar char="•"/>
              <a:defRPr/>
            </a:lvl3pPr>
            <a:lvl4pPr indent="-342900" lvl="3" marL="1828800" algn="just">
              <a:lnSpc>
                <a:spcPct val="90000"/>
              </a:lnSpc>
              <a:spcBef>
                <a:spcPts val="500"/>
              </a:spcBef>
              <a:spcAft>
                <a:spcPts val="0"/>
              </a:spcAft>
              <a:buClr>
                <a:schemeClr val="dk1"/>
              </a:buClr>
              <a:buSzPts val="1800"/>
              <a:buChar char="•"/>
              <a:defRPr/>
            </a:lvl4pPr>
            <a:lvl5pPr indent="-342900" lvl="4" marL="2286000" algn="just">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F549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just">
              <a:lnSpc>
                <a:spcPct val="90000"/>
              </a:lnSpc>
              <a:spcBef>
                <a:spcPts val="1000"/>
              </a:spcBef>
              <a:spcAft>
                <a:spcPts val="0"/>
              </a:spcAft>
              <a:buClr>
                <a:schemeClr val="dk1"/>
              </a:buClr>
              <a:buSzPts val="3200"/>
              <a:buChar char="•"/>
              <a:defRPr sz="3200"/>
            </a:lvl1pPr>
            <a:lvl2pPr indent="-406400" lvl="1" marL="914400" algn="just">
              <a:lnSpc>
                <a:spcPct val="90000"/>
              </a:lnSpc>
              <a:spcBef>
                <a:spcPts val="500"/>
              </a:spcBef>
              <a:spcAft>
                <a:spcPts val="0"/>
              </a:spcAft>
              <a:buClr>
                <a:schemeClr val="dk1"/>
              </a:buClr>
              <a:buSzPts val="2800"/>
              <a:buChar char="•"/>
              <a:defRPr sz="2800"/>
            </a:lvl2pPr>
            <a:lvl3pPr indent="-381000" lvl="2" marL="1371600" algn="just">
              <a:lnSpc>
                <a:spcPct val="90000"/>
              </a:lnSpc>
              <a:spcBef>
                <a:spcPts val="500"/>
              </a:spcBef>
              <a:spcAft>
                <a:spcPts val="0"/>
              </a:spcAft>
              <a:buClr>
                <a:schemeClr val="dk1"/>
              </a:buClr>
              <a:buSzPts val="2400"/>
              <a:buChar char="•"/>
              <a:defRPr sz="2400"/>
            </a:lvl3pPr>
            <a:lvl4pPr indent="-355600" lvl="3" marL="1828800" algn="just">
              <a:lnSpc>
                <a:spcPct val="90000"/>
              </a:lnSpc>
              <a:spcBef>
                <a:spcPts val="500"/>
              </a:spcBef>
              <a:spcAft>
                <a:spcPts val="0"/>
              </a:spcAft>
              <a:buClr>
                <a:schemeClr val="dk1"/>
              </a:buClr>
              <a:buSzPts val="2000"/>
              <a:buChar char="•"/>
              <a:defRPr sz="2000"/>
            </a:lvl4pPr>
            <a:lvl5pPr indent="-355600" lvl="4" marL="2286000" algn="just">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1000"/>
              </a:spcBef>
              <a:spcAft>
                <a:spcPts val="0"/>
              </a:spcAft>
              <a:buClr>
                <a:schemeClr val="dk1"/>
              </a:buClr>
              <a:buSzPts val="1600"/>
              <a:buNone/>
              <a:defRPr sz="1600"/>
            </a:lvl1pPr>
            <a:lvl2pPr indent="-228600" lvl="1" marL="914400" algn="just">
              <a:lnSpc>
                <a:spcPct val="90000"/>
              </a:lnSpc>
              <a:spcBef>
                <a:spcPts val="500"/>
              </a:spcBef>
              <a:spcAft>
                <a:spcPts val="0"/>
              </a:spcAft>
              <a:buClr>
                <a:schemeClr val="dk1"/>
              </a:buClr>
              <a:buSzPts val="1400"/>
              <a:buNone/>
              <a:defRPr sz="1400"/>
            </a:lvl2pPr>
            <a:lvl3pPr indent="-228600" lvl="2" marL="1371600" algn="just">
              <a:lnSpc>
                <a:spcPct val="90000"/>
              </a:lnSpc>
              <a:spcBef>
                <a:spcPts val="500"/>
              </a:spcBef>
              <a:spcAft>
                <a:spcPts val="0"/>
              </a:spcAft>
              <a:buClr>
                <a:schemeClr val="dk1"/>
              </a:buClr>
              <a:buSzPts val="1200"/>
              <a:buNone/>
              <a:defRPr sz="1200"/>
            </a:lvl3pPr>
            <a:lvl4pPr indent="-228600" lvl="3" marL="1828800" algn="just">
              <a:lnSpc>
                <a:spcPct val="90000"/>
              </a:lnSpc>
              <a:spcBef>
                <a:spcPts val="500"/>
              </a:spcBef>
              <a:spcAft>
                <a:spcPts val="0"/>
              </a:spcAft>
              <a:buClr>
                <a:schemeClr val="dk1"/>
              </a:buClr>
              <a:buSzPts val="1000"/>
              <a:buNone/>
              <a:defRPr sz="1000"/>
            </a:lvl4pPr>
            <a:lvl5pPr indent="-228600" lvl="4" marL="2286000" algn="just">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F5496"/>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just">
              <a:lnSpc>
                <a:spcPct val="90000"/>
              </a:lnSpc>
              <a:spcBef>
                <a:spcPts val="1000"/>
              </a:spcBef>
              <a:spcAft>
                <a:spcPts val="0"/>
              </a:spcAft>
              <a:buClr>
                <a:schemeClr val="dk1"/>
              </a:buClr>
              <a:buSzPts val="1600"/>
              <a:buNone/>
              <a:defRPr sz="1600"/>
            </a:lvl1pPr>
            <a:lvl2pPr indent="-228600" lvl="1" marL="914400" algn="just">
              <a:lnSpc>
                <a:spcPct val="90000"/>
              </a:lnSpc>
              <a:spcBef>
                <a:spcPts val="500"/>
              </a:spcBef>
              <a:spcAft>
                <a:spcPts val="0"/>
              </a:spcAft>
              <a:buClr>
                <a:schemeClr val="dk1"/>
              </a:buClr>
              <a:buSzPts val="1400"/>
              <a:buNone/>
              <a:defRPr sz="1400"/>
            </a:lvl2pPr>
            <a:lvl3pPr indent="-228600" lvl="2" marL="1371600" algn="just">
              <a:lnSpc>
                <a:spcPct val="90000"/>
              </a:lnSpc>
              <a:spcBef>
                <a:spcPts val="500"/>
              </a:spcBef>
              <a:spcAft>
                <a:spcPts val="0"/>
              </a:spcAft>
              <a:buClr>
                <a:schemeClr val="dk1"/>
              </a:buClr>
              <a:buSzPts val="1200"/>
              <a:buNone/>
              <a:defRPr sz="1200"/>
            </a:lvl3pPr>
            <a:lvl4pPr indent="-228600" lvl="3" marL="1828800" algn="just">
              <a:lnSpc>
                <a:spcPct val="90000"/>
              </a:lnSpc>
              <a:spcBef>
                <a:spcPts val="500"/>
              </a:spcBef>
              <a:spcAft>
                <a:spcPts val="0"/>
              </a:spcAft>
              <a:buClr>
                <a:schemeClr val="dk1"/>
              </a:buClr>
              <a:buSzPts val="1000"/>
              <a:buNone/>
              <a:defRPr sz="1000"/>
            </a:lvl4pPr>
            <a:lvl5pPr indent="-228600" lvl="4" marL="2286000" algn="just">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2F5496"/>
              </a:buClr>
              <a:buSzPts val="4400"/>
              <a:buFont typeface="Calibri"/>
              <a:buNone/>
              <a:defRPr b="0" i="0" sz="4400" u="none" cap="none" strike="noStrike">
                <a:solidFill>
                  <a:srgbClr val="2F549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just">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just">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just">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just">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2F5496"/>
              </a:buClr>
              <a:buSzPts val="5400"/>
              <a:buFont typeface="Calibri"/>
              <a:buNone/>
            </a:pPr>
            <a:r>
              <a:rPr lang="en-US" sz="5400"/>
              <a:t>The Traveling Salesman Problem</a:t>
            </a:r>
            <a:endParaRPr sz="5400"/>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Unit 04 : Dynamic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Practice Problem</a:t>
            </a:r>
            <a:endParaRPr/>
          </a:p>
        </p:txBody>
      </p:sp>
      <p:pic>
        <p:nvPicPr>
          <p:cNvPr id="150" name="Google Shape;150;p10"/>
          <p:cNvPicPr preferRelativeResize="0"/>
          <p:nvPr/>
        </p:nvPicPr>
        <p:blipFill rotWithShape="1">
          <a:blip r:embed="rId3">
            <a:alphaModFix/>
          </a:blip>
          <a:srcRect b="0" l="0" r="0" t="0"/>
          <a:stretch/>
        </p:blipFill>
        <p:spPr>
          <a:xfrm>
            <a:off x="1858939" y="1810034"/>
            <a:ext cx="6781800" cy="3429000"/>
          </a:xfrm>
          <a:prstGeom prst="rect">
            <a:avLst/>
          </a:prstGeom>
          <a:noFill/>
          <a:ln>
            <a:noFill/>
          </a:ln>
        </p:spPr>
      </p:pic>
      <p:sp>
        <p:nvSpPr>
          <p:cNvPr id="151" name="Google Shape;151;p10"/>
          <p:cNvSpPr/>
          <p:nvPr/>
        </p:nvSpPr>
        <p:spPr>
          <a:xfrm>
            <a:off x="3685771" y="5537158"/>
            <a:ext cx="3892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Directed graph and edge length matrix </a:t>
            </a:r>
            <a:r>
              <a:rPr i="1" lang="en-US" sz="1600">
                <a:solidFill>
                  <a:schemeClr val="dk1"/>
                </a:solidFill>
                <a:latin typeface="Times New Roman"/>
                <a:ea typeface="Times New Roman"/>
                <a:cs typeface="Times New Roman"/>
                <a:sym typeface="Times New Roman"/>
              </a:rPr>
              <a:t>c</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sp>
        <p:nvSpPr>
          <p:cNvPr id="157" name="Google Shape;15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Using (2)</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id="158" name="Google Shape;158;p11"/>
          <p:cNvPicPr preferRelativeResize="0"/>
          <p:nvPr/>
        </p:nvPicPr>
        <p:blipFill rotWithShape="1">
          <a:blip r:embed="rId3">
            <a:alphaModFix/>
          </a:blip>
          <a:srcRect b="0" l="0" r="0" t="0"/>
          <a:stretch/>
        </p:blipFill>
        <p:spPr>
          <a:xfrm>
            <a:off x="1807191" y="2035750"/>
            <a:ext cx="8385767" cy="411067"/>
          </a:xfrm>
          <a:prstGeom prst="rect">
            <a:avLst/>
          </a:prstGeom>
          <a:noFill/>
          <a:ln>
            <a:noFill/>
          </a:ln>
        </p:spPr>
      </p:pic>
      <p:pic>
        <p:nvPicPr>
          <p:cNvPr id="159" name="Google Shape;159;p11"/>
          <p:cNvPicPr preferRelativeResize="0"/>
          <p:nvPr/>
        </p:nvPicPr>
        <p:blipFill rotWithShape="1">
          <a:blip r:embed="rId4">
            <a:alphaModFix/>
          </a:blip>
          <a:srcRect b="0" l="0" r="0" t="0"/>
          <a:stretch/>
        </p:blipFill>
        <p:spPr>
          <a:xfrm>
            <a:off x="2207631" y="4001294"/>
            <a:ext cx="7038975" cy="1238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pic>
        <p:nvPicPr>
          <p:cNvPr id="165" name="Google Shape;165;p12"/>
          <p:cNvPicPr preferRelativeResize="0"/>
          <p:nvPr>
            <p:ph idx="1" type="body"/>
          </p:nvPr>
        </p:nvPicPr>
        <p:blipFill rotWithShape="1">
          <a:blip r:embed="rId3">
            <a:alphaModFix/>
          </a:blip>
          <a:srcRect b="0" l="0" r="0" t="0"/>
          <a:stretch/>
        </p:blipFill>
        <p:spPr>
          <a:xfrm>
            <a:off x="838200" y="1813458"/>
            <a:ext cx="8143875" cy="390525"/>
          </a:xfrm>
          <a:prstGeom prst="rect">
            <a:avLst/>
          </a:prstGeom>
          <a:noFill/>
          <a:ln>
            <a:noFill/>
          </a:ln>
        </p:spPr>
      </p:pic>
      <p:pic>
        <p:nvPicPr>
          <p:cNvPr id="166" name="Google Shape;166;p12"/>
          <p:cNvPicPr preferRelativeResize="0"/>
          <p:nvPr/>
        </p:nvPicPr>
        <p:blipFill rotWithShape="1">
          <a:blip r:embed="rId4">
            <a:alphaModFix/>
          </a:blip>
          <a:srcRect b="0" l="0" r="0" t="0"/>
          <a:stretch/>
        </p:blipFill>
        <p:spPr>
          <a:xfrm>
            <a:off x="1468699" y="2326753"/>
            <a:ext cx="7753350" cy="1123950"/>
          </a:xfrm>
          <a:prstGeom prst="rect">
            <a:avLst/>
          </a:prstGeom>
          <a:noFill/>
          <a:ln>
            <a:noFill/>
          </a:ln>
        </p:spPr>
      </p:pic>
      <p:sp>
        <p:nvSpPr>
          <p:cNvPr id="167" name="Google Shape;167;p12"/>
          <p:cNvSpPr/>
          <p:nvPr/>
        </p:nvSpPr>
        <p:spPr>
          <a:xfrm>
            <a:off x="791998" y="3886713"/>
            <a:ext cx="3089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Finally, from (1) we obtain</a:t>
            </a:r>
            <a:endParaRPr b="1" sz="2000">
              <a:solidFill>
                <a:schemeClr val="dk1"/>
              </a:solidFill>
              <a:latin typeface="Calibri"/>
              <a:ea typeface="Calibri"/>
              <a:cs typeface="Calibri"/>
              <a:sym typeface="Calibri"/>
            </a:endParaRPr>
          </a:p>
        </p:txBody>
      </p:sp>
      <p:pic>
        <p:nvPicPr>
          <p:cNvPr id="168" name="Google Shape;168;p12"/>
          <p:cNvPicPr preferRelativeResize="0"/>
          <p:nvPr/>
        </p:nvPicPr>
        <p:blipFill rotWithShape="1">
          <a:blip r:embed="rId5">
            <a:alphaModFix/>
          </a:blip>
          <a:srcRect b="0" l="0" r="0" t="0"/>
          <a:stretch/>
        </p:blipFill>
        <p:spPr>
          <a:xfrm>
            <a:off x="1091323" y="4649924"/>
            <a:ext cx="9572625" cy="98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sp>
        <p:nvSpPr>
          <p:cNvPr id="174" name="Google Shape;174;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An optimal tour of the graph has length 35. </a:t>
            </a:r>
            <a:endParaRPr/>
          </a:p>
          <a:p>
            <a:pPr indent="-228600" lvl="0" marL="228600" rtl="0" algn="just">
              <a:lnSpc>
                <a:spcPct val="90000"/>
              </a:lnSpc>
              <a:spcBef>
                <a:spcPts val="1000"/>
              </a:spcBef>
              <a:spcAft>
                <a:spcPts val="0"/>
              </a:spcAft>
              <a:buClr>
                <a:schemeClr val="dk1"/>
              </a:buClr>
              <a:buSzPts val="2800"/>
              <a:buChar char="•"/>
            </a:pPr>
            <a:r>
              <a:rPr lang="en-US"/>
              <a:t>A tour of this length may be constructed if we retain with each </a:t>
            </a:r>
            <a:r>
              <a:rPr i="1" lang="en-US"/>
              <a:t>g(i,S</a:t>
            </a:r>
            <a:r>
              <a:rPr lang="en-US"/>
              <a:t>) the value </a:t>
            </a:r>
            <a:r>
              <a:rPr i="1" lang="en-US"/>
              <a:t>of j </a:t>
            </a:r>
            <a:r>
              <a:rPr lang="en-US"/>
              <a:t>that minimizes the right hand side of (2). </a:t>
            </a:r>
            <a:endParaRPr/>
          </a:p>
          <a:p>
            <a:pPr indent="-228600" lvl="0" marL="228600" rtl="0" algn="just">
              <a:lnSpc>
                <a:spcPct val="90000"/>
              </a:lnSpc>
              <a:spcBef>
                <a:spcPts val="1000"/>
              </a:spcBef>
              <a:spcAft>
                <a:spcPts val="0"/>
              </a:spcAft>
              <a:buClr>
                <a:schemeClr val="dk1"/>
              </a:buClr>
              <a:buSzPts val="2800"/>
              <a:buChar char="•"/>
            </a:pPr>
            <a:r>
              <a:rPr lang="en-US"/>
              <a:t>Let </a:t>
            </a:r>
            <a:r>
              <a:rPr i="1" lang="en-US"/>
              <a:t>J(i,S</a:t>
            </a:r>
            <a:r>
              <a:rPr lang="en-US"/>
              <a:t>) be this value. </a:t>
            </a:r>
            <a:endParaRPr/>
          </a:p>
          <a:p>
            <a:pPr indent="-228600" lvl="0" marL="228600" rtl="0" algn="just">
              <a:lnSpc>
                <a:spcPct val="90000"/>
              </a:lnSpc>
              <a:spcBef>
                <a:spcPts val="1000"/>
              </a:spcBef>
              <a:spcAft>
                <a:spcPts val="0"/>
              </a:spcAft>
              <a:buClr>
                <a:schemeClr val="dk1"/>
              </a:buClr>
              <a:buSzPts val="2800"/>
              <a:buChar char="•"/>
            </a:pPr>
            <a:r>
              <a:rPr lang="en-US"/>
              <a:t>Then, </a:t>
            </a:r>
            <a:r>
              <a:rPr i="1" lang="en-US"/>
              <a:t>J(1, </a:t>
            </a:r>
            <a:r>
              <a:rPr lang="en-US"/>
              <a:t>{2, 3, 4}) = 2. Thus the tour starts from 1 and goes to 2. </a:t>
            </a:r>
            <a:endParaRPr/>
          </a:p>
          <a:p>
            <a:pPr indent="-228600" lvl="0" marL="228600" rtl="0" algn="just">
              <a:lnSpc>
                <a:spcPct val="90000"/>
              </a:lnSpc>
              <a:spcBef>
                <a:spcPts val="1000"/>
              </a:spcBef>
              <a:spcAft>
                <a:spcPts val="0"/>
              </a:spcAft>
              <a:buClr>
                <a:schemeClr val="dk1"/>
              </a:buClr>
              <a:buSzPts val="2800"/>
              <a:buChar char="•"/>
            </a:pPr>
            <a:r>
              <a:rPr lang="en-US"/>
              <a:t>The remaining tour may be obtained from </a:t>
            </a:r>
            <a:r>
              <a:rPr i="1" lang="en-US"/>
              <a:t>g(2, </a:t>
            </a:r>
            <a:r>
              <a:rPr lang="en-US"/>
              <a:t>{3, 4}). </a:t>
            </a:r>
            <a:r>
              <a:rPr i="1" lang="en-US"/>
              <a:t>J(2, </a:t>
            </a:r>
            <a:r>
              <a:rPr lang="en-US"/>
              <a:t>{3, 4}) = 4. </a:t>
            </a:r>
            <a:endParaRPr/>
          </a:p>
          <a:p>
            <a:pPr indent="-228600" lvl="0" marL="228600" rtl="0" algn="just">
              <a:lnSpc>
                <a:spcPct val="90000"/>
              </a:lnSpc>
              <a:spcBef>
                <a:spcPts val="1000"/>
              </a:spcBef>
              <a:spcAft>
                <a:spcPts val="0"/>
              </a:spcAft>
              <a:buClr>
                <a:schemeClr val="dk1"/>
              </a:buClr>
              <a:buSzPts val="2800"/>
              <a:buChar char="•"/>
            </a:pPr>
            <a:r>
              <a:rPr lang="en-US"/>
              <a:t>Thus the next edge is (2, 4). </a:t>
            </a:r>
            <a:endParaRPr/>
          </a:p>
          <a:p>
            <a:pPr indent="-228600" lvl="0" marL="228600" rtl="0" algn="just">
              <a:lnSpc>
                <a:spcPct val="90000"/>
              </a:lnSpc>
              <a:spcBef>
                <a:spcPts val="1000"/>
              </a:spcBef>
              <a:spcAft>
                <a:spcPts val="0"/>
              </a:spcAft>
              <a:buClr>
                <a:schemeClr val="dk1"/>
              </a:buClr>
              <a:buSzPts val="2800"/>
              <a:buChar char="•"/>
            </a:pPr>
            <a:r>
              <a:rPr lang="en-US"/>
              <a:t>The remaining tour is for </a:t>
            </a:r>
            <a:r>
              <a:rPr i="1" lang="en-US"/>
              <a:t>g(4, </a:t>
            </a:r>
            <a:r>
              <a:rPr lang="en-US"/>
              <a:t>{3}). </a:t>
            </a:r>
            <a:r>
              <a:rPr i="1" lang="en-US"/>
              <a:t>J(4, </a:t>
            </a:r>
            <a:r>
              <a:rPr lang="en-US"/>
              <a:t>{3}) = 3.</a:t>
            </a:r>
            <a:endParaRPr/>
          </a:p>
          <a:p>
            <a:pPr indent="-228600" lvl="0" marL="228600" rtl="0" algn="just">
              <a:lnSpc>
                <a:spcPct val="90000"/>
              </a:lnSpc>
              <a:spcBef>
                <a:spcPts val="1000"/>
              </a:spcBef>
              <a:spcAft>
                <a:spcPts val="0"/>
              </a:spcAft>
              <a:buClr>
                <a:schemeClr val="dk1"/>
              </a:buClr>
              <a:buSzPts val="2800"/>
              <a:buChar char="•"/>
            </a:pPr>
            <a:r>
              <a:rPr lang="en-US"/>
              <a:t>The optimal tour is 1, 2, 4, 3, 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F5496"/>
              </a:buClr>
              <a:buSzPts val="6000"/>
              <a:buFont typeface="Calibri"/>
              <a:buNone/>
            </a:pPr>
            <a:r>
              <a:rPr lang="en-US"/>
              <a:t>End.</a:t>
            </a:r>
            <a:endParaRPr/>
          </a:p>
        </p:txBody>
      </p:sp>
      <p:sp>
        <p:nvSpPr>
          <p:cNvPr id="180" name="Google Shape;180;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888888"/>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Introduction</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We have seen how to apply dynamic programming to a subset selection problem (0/1 knapsack). </a:t>
            </a:r>
            <a:endParaRPr/>
          </a:p>
          <a:p>
            <a:pPr indent="-228600" lvl="0" marL="228600" rtl="0" algn="just">
              <a:lnSpc>
                <a:spcPct val="90000"/>
              </a:lnSpc>
              <a:spcBef>
                <a:spcPts val="1000"/>
              </a:spcBef>
              <a:spcAft>
                <a:spcPts val="0"/>
              </a:spcAft>
              <a:buClr>
                <a:schemeClr val="dk1"/>
              </a:buClr>
              <a:buSzPts val="2800"/>
              <a:buChar char="•"/>
            </a:pPr>
            <a:r>
              <a:rPr lang="en-US"/>
              <a:t>Now we turn our attention to a permutation problem. Note that permutation problems will usually be much harder to solve than subset problems as there are </a:t>
            </a:r>
            <a:r>
              <a:rPr i="1" lang="en-US"/>
              <a:t>n</a:t>
            </a:r>
            <a:r>
              <a:rPr lang="en-US"/>
              <a:t>! different permutations of </a:t>
            </a:r>
            <a:r>
              <a:rPr i="1" lang="en-US"/>
              <a:t>n </a:t>
            </a:r>
            <a:r>
              <a:rPr lang="en-US"/>
              <a:t>objects while there are only 2</a:t>
            </a:r>
            <a:r>
              <a:rPr baseline="30000" lang="en-US"/>
              <a:t>n </a:t>
            </a:r>
            <a:r>
              <a:rPr lang="en-US"/>
              <a:t>different subsets of </a:t>
            </a:r>
            <a:r>
              <a:rPr i="1" lang="en-US"/>
              <a:t>n </a:t>
            </a:r>
            <a:r>
              <a:rPr lang="en-US"/>
              <a:t>objects </a:t>
            </a:r>
            <a:r>
              <a:rPr i="1" lang="en-US"/>
              <a:t>(n</a:t>
            </a:r>
            <a:r>
              <a:rPr lang="en-US"/>
              <a:t>! &gt;2</a:t>
            </a:r>
            <a:r>
              <a:rPr baseline="30000" lang="en-US"/>
              <a:t>n</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The Traveling Salesman Problem</a:t>
            </a:r>
            <a:endParaRPr/>
          </a:p>
        </p:txBody>
      </p:sp>
      <p:sp>
        <p:nvSpPr>
          <p:cNvPr id="101" name="Google Shape;10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Let G = (</a:t>
            </a:r>
            <a:r>
              <a:rPr i="1" lang="en-US"/>
              <a:t>V,E</a:t>
            </a:r>
            <a:r>
              <a:rPr lang="en-US"/>
              <a:t>) be a directed graph with edge costs </a:t>
            </a:r>
            <a:r>
              <a:rPr i="1" lang="en-US"/>
              <a:t>C</a:t>
            </a:r>
            <a:r>
              <a:rPr baseline="-25000" i="1" lang="en-US"/>
              <a:t>ij</a:t>
            </a:r>
            <a:r>
              <a:rPr i="1" lang="en-US"/>
              <a:t>. </a:t>
            </a:r>
            <a:endParaRPr i="1"/>
          </a:p>
          <a:p>
            <a:pPr indent="-228600" lvl="0" marL="228600" rtl="0" algn="just">
              <a:lnSpc>
                <a:spcPct val="90000"/>
              </a:lnSpc>
              <a:spcBef>
                <a:spcPts val="1000"/>
              </a:spcBef>
              <a:spcAft>
                <a:spcPts val="0"/>
              </a:spcAft>
              <a:buClr>
                <a:schemeClr val="dk1"/>
              </a:buClr>
              <a:buSzPts val="2800"/>
              <a:buChar char="•"/>
            </a:pPr>
            <a:r>
              <a:rPr i="1" lang="en-US"/>
              <a:t>C</a:t>
            </a:r>
            <a:r>
              <a:rPr baseline="-25000" i="1" lang="en-US"/>
              <a:t>ij</a:t>
            </a:r>
            <a:r>
              <a:rPr i="1" lang="en-US"/>
              <a:t> </a:t>
            </a:r>
            <a:r>
              <a:rPr lang="en-US"/>
              <a:t>is defined such that </a:t>
            </a:r>
            <a:r>
              <a:rPr i="1" lang="en-US"/>
              <a:t>C</a:t>
            </a:r>
            <a:r>
              <a:rPr baseline="-25000" i="1" lang="en-US"/>
              <a:t>ij </a:t>
            </a:r>
            <a:r>
              <a:rPr lang="en-US"/>
              <a:t>&gt; 0 for all </a:t>
            </a:r>
            <a:r>
              <a:rPr i="1" lang="en-US"/>
              <a:t>i </a:t>
            </a:r>
            <a:r>
              <a:rPr lang="en-US"/>
              <a:t>and j and </a:t>
            </a:r>
            <a:endParaRPr/>
          </a:p>
          <a:p>
            <a:pPr indent="-228600" lvl="0" marL="228600" rtl="0" algn="just">
              <a:lnSpc>
                <a:spcPct val="90000"/>
              </a:lnSpc>
              <a:spcBef>
                <a:spcPts val="1000"/>
              </a:spcBef>
              <a:spcAft>
                <a:spcPts val="0"/>
              </a:spcAft>
              <a:buClr>
                <a:schemeClr val="dk1"/>
              </a:buClr>
              <a:buSzPts val="2800"/>
              <a:buChar char="•"/>
            </a:pPr>
            <a:r>
              <a:rPr lang="en-US"/>
              <a:t>Let IVI = </a:t>
            </a:r>
            <a:r>
              <a:rPr i="1" lang="en-US"/>
              <a:t>n </a:t>
            </a:r>
            <a:r>
              <a:rPr lang="en-US"/>
              <a:t>and assume </a:t>
            </a:r>
            <a:r>
              <a:rPr i="1" lang="en-US"/>
              <a:t>n </a:t>
            </a:r>
            <a:r>
              <a:rPr lang="en-US"/>
              <a:t>&gt; 1. </a:t>
            </a:r>
            <a:endParaRPr/>
          </a:p>
          <a:p>
            <a:pPr indent="-228600" lvl="0" marL="228600" rtl="0" algn="just">
              <a:lnSpc>
                <a:spcPct val="90000"/>
              </a:lnSpc>
              <a:spcBef>
                <a:spcPts val="1000"/>
              </a:spcBef>
              <a:spcAft>
                <a:spcPts val="0"/>
              </a:spcAft>
              <a:buClr>
                <a:schemeClr val="dk1"/>
              </a:buClr>
              <a:buSzPts val="2800"/>
              <a:buChar char="•"/>
            </a:pPr>
            <a:r>
              <a:rPr lang="en-US"/>
              <a:t>A </a:t>
            </a:r>
            <a:r>
              <a:rPr i="1" lang="en-US"/>
              <a:t>tour </a:t>
            </a:r>
            <a:r>
              <a:rPr lang="en-US"/>
              <a:t>of G is a directed cycle that includes every vertex in </a:t>
            </a:r>
            <a:r>
              <a:rPr i="1" lang="en-US"/>
              <a:t>V. </a:t>
            </a:r>
            <a:endParaRPr i="1"/>
          </a:p>
          <a:p>
            <a:pPr indent="-228600" lvl="0" marL="228600" rtl="0" algn="just">
              <a:lnSpc>
                <a:spcPct val="90000"/>
              </a:lnSpc>
              <a:spcBef>
                <a:spcPts val="1000"/>
              </a:spcBef>
              <a:spcAft>
                <a:spcPts val="0"/>
              </a:spcAft>
              <a:buClr>
                <a:schemeClr val="dk1"/>
              </a:buClr>
              <a:buSzPts val="2800"/>
              <a:buChar char="•"/>
            </a:pPr>
            <a:r>
              <a:rPr lang="en-US"/>
              <a:t>The cost of a tour is the sum of the cost of the edges on the tour.</a:t>
            </a:r>
            <a:endParaRPr/>
          </a:p>
          <a:p>
            <a:pPr indent="-228600" lvl="0" marL="228600" rtl="0" algn="just">
              <a:lnSpc>
                <a:spcPct val="90000"/>
              </a:lnSpc>
              <a:spcBef>
                <a:spcPts val="1000"/>
              </a:spcBef>
              <a:spcAft>
                <a:spcPts val="0"/>
              </a:spcAft>
              <a:buClr>
                <a:schemeClr val="dk1"/>
              </a:buClr>
              <a:buSzPts val="2800"/>
              <a:buChar char="•"/>
            </a:pPr>
            <a:r>
              <a:rPr lang="en-US"/>
              <a:t>The </a:t>
            </a:r>
            <a:r>
              <a:rPr i="1" lang="en-US"/>
              <a:t>traveling salesperson problem </a:t>
            </a:r>
            <a:r>
              <a:rPr lang="en-US"/>
              <a:t>is to find a tour of minimum cost.</a:t>
            </a:r>
            <a:endParaRPr/>
          </a:p>
        </p:txBody>
      </p:sp>
      <p:pic>
        <p:nvPicPr>
          <p:cNvPr id="102" name="Google Shape;102;p3"/>
          <p:cNvPicPr preferRelativeResize="0"/>
          <p:nvPr/>
        </p:nvPicPr>
        <p:blipFill rotWithShape="1">
          <a:blip r:embed="rId3">
            <a:alphaModFix/>
          </a:blip>
          <a:srcRect b="0" l="0" r="0" t="0"/>
          <a:stretch/>
        </p:blipFill>
        <p:spPr>
          <a:xfrm>
            <a:off x="7836943" y="2351696"/>
            <a:ext cx="4010987" cy="4600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Application 1</a:t>
            </a:r>
            <a:endParaRPr/>
          </a:p>
        </p:txBody>
      </p:sp>
      <p:sp>
        <p:nvSpPr>
          <p:cNvPr id="108" name="Google Shape;10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Suppose we have to route a postal van to pick up mail from mail boxes located at </a:t>
            </a:r>
            <a:r>
              <a:rPr i="1" lang="en-US"/>
              <a:t>n </a:t>
            </a:r>
            <a:r>
              <a:rPr lang="en-US"/>
              <a:t>different sites. </a:t>
            </a:r>
            <a:endParaRPr/>
          </a:p>
          <a:p>
            <a:pPr indent="-228600" lvl="0" marL="228600" rtl="0" algn="just">
              <a:lnSpc>
                <a:spcPct val="90000"/>
              </a:lnSpc>
              <a:spcBef>
                <a:spcPts val="1000"/>
              </a:spcBef>
              <a:spcAft>
                <a:spcPts val="0"/>
              </a:spcAft>
              <a:buClr>
                <a:schemeClr val="dk1"/>
              </a:buClr>
              <a:buSzPts val="2800"/>
              <a:buChar char="•"/>
            </a:pPr>
            <a:r>
              <a:rPr lang="en-US"/>
              <a:t>An </a:t>
            </a:r>
            <a:r>
              <a:rPr i="1" lang="en-US"/>
              <a:t>n </a:t>
            </a:r>
            <a:r>
              <a:rPr lang="en-US"/>
              <a:t>+ 1 vertex graph may be used to represent the situation. One vertex represents the post office from which the postal van starts and to which it must return. </a:t>
            </a:r>
            <a:endParaRPr/>
          </a:p>
          <a:p>
            <a:pPr indent="-228600" lvl="0" marL="228600" rtl="0" algn="just">
              <a:lnSpc>
                <a:spcPct val="90000"/>
              </a:lnSpc>
              <a:spcBef>
                <a:spcPts val="1000"/>
              </a:spcBef>
              <a:spcAft>
                <a:spcPts val="0"/>
              </a:spcAft>
              <a:buClr>
                <a:schemeClr val="dk1"/>
              </a:buClr>
              <a:buSzPts val="2800"/>
              <a:buChar char="•"/>
            </a:pPr>
            <a:r>
              <a:rPr lang="en-US"/>
              <a:t>Edge &lt; </a:t>
            </a:r>
            <a:r>
              <a:rPr i="1" lang="en-US"/>
              <a:t>i, j </a:t>
            </a:r>
            <a:r>
              <a:rPr lang="en-US"/>
              <a:t>&gt; is assigned a cost equal to the distance from site </a:t>
            </a:r>
            <a:r>
              <a:rPr i="1" lang="en-US"/>
              <a:t>i </a:t>
            </a:r>
            <a:r>
              <a:rPr lang="en-US"/>
              <a:t>to site </a:t>
            </a:r>
            <a:r>
              <a:rPr i="1" lang="en-US"/>
              <a:t>j. </a:t>
            </a:r>
            <a:endParaRPr i="1"/>
          </a:p>
          <a:p>
            <a:pPr indent="-228600" lvl="0" marL="228600" rtl="0" algn="just">
              <a:lnSpc>
                <a:spcPct val="90000"/>
              </a:lnSpc>
              <a:spcBef>
                <a:spcPts val="1000"/>
              </a:spcBef>
              <a:spcAft>
                <a:spcPts val="0"/>
              </a:spcAft>
              <a:buClr>
                <a:schemeClr val="dk1"/>
              </a:buClr>
              <a:buSzPts val="2800"/>
              <a:buChar char="•"/>
            </a:pPr>
            <a:r>
              <a:rPr lang="en-US"/>
              <a:t>The route taken by the postal van is a tour and we are interested in finding a tour of minimum length.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Application 2</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Suppose we wish to use a robot arm to tighten the nuts on some piece of machinery on an assembly line. </a:t>
            </a:r>
            <a:endParaRPr/>
          </a:p>
          <a:p>
            <a:pPr indent="-228600" lvl="0" marL="228600" rtl="0" algn="just">
              <a:lnSpc>
                <a:spcPct val="90000"/>
              </a:lnSpc>
              <a:spcBef>
                <a:spcPts val="1000"/>
              </a:spcBef>
              <a:spcAft>
                <a:spcPts val="0"/>
              </a:spcAft>
              <a:buClr>
                <a:schemeClr val="dk1"/>
              </a:buClr>
              <a:buSzPts val="2800"/>
              <a:buChar char="•"/>
            </a:pPr>
            <a:r>
              <a:rPr lang="en-US"/>
              <a:t>The arm will start from its initial position (which is over the first nut to be tightened), successively move to each of the remaining nuts and return to the initial position.</a:t>
            </a:r>
            <a:endParaRPr/>
          </a:p>
          <a:p>
            <a:pPr indent="-228600" lvl="0" marL="228600" rtl="0" algn="just">
              <a:lnSpc>
                <a:spcPct val="90000"/>
              </a:lnSpc>
              <a:spcBef>
                <a:spcPts val="1000"/>
              </a:spcBef>
              <a:spcAft>
                <a:spcPts val="0"/>
              </a:spcAft>
              <a:buClr>
                <a:schemeClr val="dk1"/>
              </a:buClr>
              <a:buSzPts val="2800"/>
              <a:buChar char="•"/>
            </a:pPr>
            <a:r>
              <a:rPr lang="en-US"/>
              <a:t>The path of the arm is clearly a tour on a graph in which vertices represent the nuts. </a:t>
            </a:r>
            <a:endParaRPr/>
          </a:p>
          <a:p>
            <a:pPr indent="-228600" lvl="0" marL="228600" rtl="0" algn="just">
              <a:lnSpc>
                <a:spcPct val="90000"/>
              </a:lnSpc>
              <a:spcBef>
                <a:spcPts val="1000"/>
              </a:spcBef>
              <a:spcAft>
                <a:spcPts val="0"/>
              </a:spcAft>
              <a:buClr>
                <a:schemeClr val="dk1"/>
              </a:buClr>
              <a:buSzPts val="2800"/>
              <a:buChar char="•"/>
            </a:pPr>
            <a:r>
              <a:rPr lang="en-US"/>
              <a:t>A minimum cost tour will minimize the time needed for the arm to complete its task (note that only the total arm movement time is variable; the nut tightening time is independent of the tour).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Application 3</a:t>
            </a:r>
            <a:endParaRPr/>
          </a:p>
        </p:txBody>
      </p:sp>
      <p:sp>
        <p:nvSpPr>
          <p:cNvPr id="120" name="Google Shape;120;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200"/>
              <a:buChar char="•"/>
            </a:pPr>
            <a:r>
              <a:rPr lang="en-US" sz="2200"/>
              <a:t>Consider a production environment in which several commodities are manufactured on the same set of machines. </a:t>
            </a:r>
            <a:endParaRPr sz="2200"/>
          </a:p>
          <a:p>
            <a:pPr indent="-228600" lvl="0" marL="228600" rtl="0" algn="just">
              <a:lnSpc>
                <a:spcPct val="90000"/>
              </a:lnSpc>
              <a:spcBef>
                <a:spcPts val="1000"/>
              </a:spcBef>
              <a:spcAft>
                <a:spcPts val="0"/>
              </a:spcAft>
              <a:buClr>
                <a:schemeClr val="dk1"/>
              </a:buClr>
              <a:buSzPts val="2200"/>
              <a:buChar char="•"/>
            </a:pPr>
            <a:r>
              <a:rPr lang="en-US" sz="2200"/>
              <a:t>The manufacture proceeds in cycles. In each production cycle, </a:t>
            </a:r>
            <a:r>
              <a:rPr i="1" lang="en-US" sz="2200"/>
              <a:t>n </a:t>
            </a:r>
            <a:r>
              <a:rPr lang="en-US" sz="2200"/>
              <a:t>different commodities are produced. </a:t>
            </a:r>
            <a:endParaRPr sz="2200"/>
          </a:p>
          <a:p>
            <a:pPr indent="-228600" lvl="0" marL="228600" rtl="0" algn="just">
              <a:lnSpc>
                <a:spcPct val="90000"/>
              </a:lnSpc>
              <a:spcBef>
                <a:spcPts val="1000"/>
              </a:spcBef>
              <a:spcAft>
                <a:spcPts val="0"/>
              </a:spcAft>
              <a:buClr>
                <a:schemeClr val="dk1"/>
              </a:buClr>
              <a:buSzPts val="2200"/>
              <a:buChar char="•"/>
            </a:pPr>
            <a:r>
              <a:rPr lang="en-US" sz="2200"/>
              <a:t>When the machines are changed from production of commodity </a:t>
            </a:r>
            <a:r>
              <a:rPr i="1" lang="en-US" sz="2200"/>
              <a:t>i </a:t>
            </a:r>
            <a:r>
              <a:rPr lang="en-US" sz="2200"/>
              <a:t>to commodity </a:t>
            </a:r>
            <a:r>
              <a:rPr i="1" lang="en-US" sz="2200"/>
              <a:t>j, </a:t>
            </a:r>
            <a:r>
              <a:rPr lang="en-US" sz="2200"/>
              <a:t>a change over cost </a:t>
            </a:r>
            <a:r>
              <a:rPr i="1" lang="en-US" sz="2200"/>
              <a:t>C</a:t>
            </a:r>
            <a:r>
              <a:rPr baseline="-25000" i="1" lang="en-US" sz="2200"/>
              <a:t>ij</a:t>
            </a:r>
            <a:r>
              <a:rPr i="1" lang="en-US" sz="2200"/>
              <a:t> </a:t>
            </a:r>
            <a:r>
              <a:rPr lang="en-US" sz="2200"/>
              <a:t>is incurred. </a:t>
            </a:r>
            <a:endParaRPr sz="2200"/>
          </a:p>
          <a:p>
            <a:pPr indent="-228600" lvl="0" marL="228600" rtl="0" algn="just">
              <a:lnSpc>
                <a:spcPct val="90000"/>
              </a:lnSpc>
              <a:spcBef>
                <a:spcPts val="1000"/>
              </a:spcBef>
              <a:spcAft>
                <a:spcPts val="0"/>
              </a:spcAft>
              <a:buClr>
                <a:schemeClr val="dk1"/>
              </a:buClr>
              <a:buSzPts val="2200"/>
              <a:buChar char="•"/>
            </a:pPr>
            <a:r>
              <a:rPr lang="en-US" sz="2200"/>
              <a:t>It is desired to find a sequence in which to manufacture these commodities. This sequence should minimize the sum of change over costs (the remaining production costs are sequence independent). Since the manufacture proceeds cyclically, it is necessary to include the cost of starting the next cycle. This is just the change over cost from the last to the first commodity.</a:t>
            </a:r>
            <a:endParaRPr/>
          </a:p>
          <a:p>
            <a:pPr indent="-228600" lvl="0" marL="228600" rtl="0" algn="just">
              <a:lnSpc>
                <a:spcPct val="90000"/>
              </a:lnSpc>
              <a:spcBef>
                <a:spcPts val="1000"/>
              </a:spcBef>
              <a:spcAft>
                <a:spcPts val="0"/>
              </a:spcAft>
              <a:buClr>
                <a:schemeClr val="dk1"/>
              </a:buClr>
              <a:buSzPts val="2200"/>
              <a:buChar char="•"/>
            </a:pPr>
            <a:r>
              <a:rPr lang="en-US" sz="2200"/>
              <a:t>Hence, this problem may be regarded as a traveling salesperson problem on an </a:t>
            </a:r>
            <a:r>
              <a:rPr i="1" lang="en-US" sz="2200"/>
              <a:t>n </a:t>
            </a:r>
            <a:r>
              <a:rPr lang="en-US" sz="2200"/>
              <a:t>vertex graph with edge cost </a:t>
            </a:r>
            <a:r>
              <a:rPr i="1" lang="en-US" sz="2200"/>
              <a:t>C</a:t>
            </a:r>
            <a:r>
              <a:rPr baseline="-25000" i="1" lang="en-US" sz="2200"/>
              <a:t>ij</a:t>
            </a:r>
            <a:r>
              <a:rPr i="1" lang="en-US" sz="2200"/>
              <a:t> </a:t>
            </a:r>
            <a:r>
              <a:rPr lang="en-US" sz="2200"/>
              <a:t>being the changeover cost from commodity </a:t>
            </a:r>
            <a:r>
              <a:rPr i="1" lang="en-US" sz="2200"/>
              <a:t>i </a:t>
            </a:r>
            <a:r>
              <a:rPr lang="en-US" sz="2200"/>
              <a:t>to commodity </a:t>
            </a:r>
            <a:r>
              <a:rPr i="1" lang="en-US" sz="2200"/>
              <a:t>j.</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Let a tour to be a simple path that starts and ends at vertex 1. </a:t>
            </a:r>
            <a:endParaRPr/>
          </a:p>
          <a:p>
            <a:pPr indent="-228600" lvl="0" marL="228600" rtl="0" algn="just">
              <a:lnSpc>
                <a:spcPct val="90000"/>
              </a:lnSpc>
              <a:spcBef>
                <a:spcPts val="1000"/>
              </a:spcBef>
              <a:spcAft>
                <a:spcPts val="0"/>
              </a:spcAft>
              <a:buClr>
                <a:schemeClr val="dk1"/>
              </a:buClr>
              <a:buSzPct val="100000"/>
              <a:buChar char="•"/>
            </a:pPr>
            <a:r>
              <a:rPr lang="en-US"/>
              <a:t>Every tour consists of an edge &lt; 1, </a:t>
            </a:r>
            <a:r>
              <a:rPr i="1" lang="en-US"/>
              <a:t>k </a:t>
            </a:r>
            <a:r>
              <a:rPr lang="en-US"/>
              <a:t>&gt; for some </a:t>
            </a:r>
            <a:r>
              <a:rPr i="1" lang="en-US"/>
              <a:t>k </a:t>
            </a:r>
            <a:r>
              <a:rPr lang="en-US"/>
              <a:t>∈ </a:t>
            </a:r>
            <a:r>
              <a:rPr i="1" lang="en-US"/>
              <a:t>V </a:t>
            </a:r>
            <a:r>
              <a:rPr lang="en-US"/>
              <a:t>- { 1} and a path from vertex </a:t>
            </a:r>
            <a:r>
              <a:rPr i="1" lang="en-US"/>
              <a:t>k </a:t>
            </a:r>
            <a:r>
              <a:rPr lang="en-US"/>
              <a:t>to vertex 1. </a:t>
            </a:r>
            <a:endParaRPr/>
          </a:p>
          <a:p>
            <a:pPr indent="-228600" lvl="0" marL="228600" rtl="0" algn="just">
              <a:lnSpc>
                <a:spcPct val="90000"/>
              </a:lnSpc>
              <a:spcBef>
                <a:spcPts val="1000"/>
              </a:spcBef>
              <a:spcAft>
                <a:spcPts val="0"/>
              </a:spcAft>
              <a:buClr>
                <a:schemeClr val="dk1"/>
              </a:buClr>
              <a:buSzPct val="100000"/>
              <a:buChar char="•"/>
            </a:pPr>
            <a:r>
              <a:rPr lang="en-US"/>
              <a:t>The path from vertex </a:t>
            </a:r>
            <a:r>
              <a:rPr i="1" lang="en-US"/>
              <a:t>k </a:t>
            </a:r>
            <a:r>
              <a:rPr lang="en-US"/>
              <a:t>to vertex 1 goes through each vertex in </a:t>
            </a:r>
            <a:r>
              <a:rPr i="1" lang="en-US"/>
              <a:t>V </a:t>
            </a:r>
            <a:r>
              <a:rPr lang="en-US"/>
              <a:t>- { 1, k} exactly once. </a:t>
            </a:r>
            <a:endParaRPr/>
          </a:p>
          <a:p>
            <a:pPr indent="-228600" lvl="0" marL="228600" rtl="0" algn="just">
              <a:lnSpc>
                <a:spcPct val="90000"/>
              </a:lnSpc>
              <a:spcBef>
                <a:spcPts val="1000"/>
              </a:spcBef>
              <a:spcAft>
                <a:spcPts val="0"/>
              </a:spcAft>
              <a:buClr>
                <a:schemeClr val="dk1"/>
              </a:buClr>
              <a:buSzPct val="100000"/>
              <a:buChar char="•"/>
            </a:pPr>
            <a:r>
              <a:rPr lang="en-US"/>
              <a:t>It is easy to see that if the tour is optimal then the path from </a:t>
            </a:r>
            <a:r>
              <a:rPr i="1" lang="en-US"/>
              <a:t>k </a:t>
            </a:r>
            <a:r>
              <a:rPr lang="en-US"/>
              <a:t>to 1 must be a shortest </a:t>
            </a:r>
            <a:r>
              <a:rPr i="1" lang="en-US"/>
              <a:t>k </a:t>
            </a:r>
            <a:r>
              <a:rPr lang="en-US"/>
              <a:t>to 1 path going through all vertices in </a:t>
            </a:r>
            <a:r>
              <a:rPr i="1" lang="en-US"/>
              <a:t>V </a:t>
            </a:r>
            <a:r>
              <a:rPr lang="en-US"/>
              <a:t>- { 1, </a:t>
            </a:r>
            <a:r>
              <a:rPr i="1" lang="en-US"/>
              <a:t>k </a:t>
            </a:r>
            <a:r>
              <a:rPr lang="en-US"/>
              <a:t>}. </a:t>
            </a:r>
            <a:endParaRPr/>
          </a:p>
          <a:p>
            <a:pPr indent="-228600" lvl="0" marL="228600" rtl="0" algn="just">
              <a:lnSpc>
                <a:spcPct val="90000"/>
              </a:lnSpc>
              <a:spcBef>
                <a:spcPts val="1000"/>
              </a:spcBef>
              <a:spcAft>
                <a:spcPts val="0"/>
              </a:spcAft>
              <a:buClr>
                <a:schemeClr val="dk1"/>
              </a:buClr>
              <a:buSzPct val="100000"/>
              <a:buChar char="•"/>
            </a:pPr>
            <a:r>
              <a:rPr lang="en-US"/>
              <a:t>Hence, the principle of optimality holds. </a:t>
            </a:r>
            <a:endParaRPr/>
          </a:p>
          <a:p>
            <a:pPr indent="-228600" lvl="0" marL="228600" rtl="0" algn="just">
              <a:lnSpc>
                <a:spcPct val="90000"/>
              </a:lnSpc>
              <a:spcBef>
                <a:spcPts val="1000"/>
              </a:spcBef>
              <a:spcAft>
                <a:spcPts val="0"/>
              </a:spcAft>
              <a:buClr>
                <a:schemeClr val="dk1"/>
              </a:buClr>
              <a:buSzPct val="100000"/>
              <a:buChar char="•"/>
            </a:pPr>
            <a:r>
              <a:rPr lang="en-US"/>
              <a:t>Let </a:t>
            </a:r>
            <a:r>
              <a:rPr i="1" lang="en-US"/>
              <a:t>g(i,S</a:t>
            </a:r>
            <a:r>
              <a:rPr lang="en-US"/>
              <a:t>) be the length of a shortest path starting at vertex </a:t>
            </a:r>
            <a:r>
              <a:rPr i="1" lang="en-US"/>
              <a:t>i, </a:t>
            </a:r>
            <a:r>
              <a:rPr lang="en-US"/>
              <a:t>going through all vertices in </a:t>
            </a:r>
            <a:r>
              <a:rPr i="1" lang="en-US"/>
              <a:t>S </a:t>
            </a:r>
            <a:r>
              <a:rPr lang="en-US"/>
              <a:t>and terminating at vertex 1. </a:t>
            </a:r>
            <a:endParaRPr/>
          </a:p>
          <a:p>
            <a:pPr indent="-228600" lvl="0" marL="228600" rtl="0" algn="just">
              <a:lnSpc>
                <a:spcPct val="90000"/>
              </a:lnSpc>
              <a:spcBef>
                <a:spcPts val="1000"/>
              </a:spcBef>
              <a:spcAft>
                <a:spcPts val="0"/>
              </a:spcAft>
              <a:buClr>
                <a:schemeClr val="dk1"/>
              </a:buClr>
              <a:buSzPct val="100000"/>
              <a:buChar char="•"/>
            </a:pPr>
            <a:r>
              <a:rPr lang="en-US"/>
              <a:t>Then </a:t>
            </a:r>
            <a:r>
              <a:rPr i="1" lang="en-US"/>
              <a:t>g </a:t>
            </a:r>
            <a:r>
              <a:rPr lang="en-US"/>
              <a:t>( 1, </a:t>
            </a:r>
            <a:r>
              <a:rPr i="1" lang="en-US"/>
              <a:t>V </a:t>
            </a:r>
            <a:r>
              <a:rPr lang="en-US"/>
              <a:t>- { 1 } ) is the length of an optimal salesperson tour.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From the principal of optimality it follows that:</a:t>
            </a:r>
            <a:endParaRPr/>
          </a:p>
          <a:p>
            <a:pPr indent="-50800" lvl="0" marL="228600" rtl="0" algn="just">
              <a:lnSpc>
                <a:spcPct val="90000"/>
              </a:lnSpc>
              <a:spcBef>
                <a:spcPts val="1000"/>
              </a:spcBef>
              <a:spcAft>
                <a:spcPts val="0"/>
              </a:spcAft>
              <a:buClr>
                <a:schemeClr val="dk1"/>
              </a:buClr>
              <a:buSzPts val="2800"/>
              <a:buNone/>
            </a:pPr>
            <a:r>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Generalizing (1) we get</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p:txBody>
      </p:sp>
      <p:pic>
        <p:nvPicPr>
          <p:cNvPr id="133" name="Google Shape;133;p8"/>
          <p:cNvPicPr preferRelativeResize="0"/>
          <p:nvPr/>
        </p:nvPicPr>
        <p:blipFill rotWithShape="1">
          <a:blip r:embed="rId3">
            <a:alphaModFix/>
          </a:blip>
          <a:srcRect b="0" l="0" r="0" t="0"/>
          <a:stretch/>
        </p:blipFill>
        <p:spPr>
          <a:xfrm>
            <a:off x="1449932" y="2384169"/>
            <a:ext cx="8895071" cy="716787"/>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1640503" y="4001294"/>
            <a:ext cx="7191375" cy="800100"/>
          </a:xfrm>
          <a:prstGeom prst="rect">
            <a:avLst/>
          </a:prstGeom>
          <a:noFill/>
          <a:ln>
            <a:noFill/>
          </a:ln>
        </p:spPr>
      </p:pic>
      <p:sp>
        <p:nvSpPr>
          <p:cNvPr id="135" name="Google Shape;135;p8"/>
          <p:cNvSpPr txBox="1"/>
          <p:nvPr/>
        </p:nvSpPr>
        <p:spPr>
          <a:xfrm>
            <a:off x="11109278" y="2579427"/>
            <a:ext cx="442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a:t>
            </a:r>
            <a:endParaRPr sz="1800">
              <a:solidFill>
                <a:schemeClr val="dk1"/>
              </a:solidFill>
              <a:latin typeface="Calibri"/>
              <a:ea typeface="Calibri"/>
              <a:cs typeface="Calibri"/>
              <a:sym typeface="Calibri"/>
            </a:endParaRPr>
          </a:p>
        </p:txBody>
      </p:sp>
      <p:sp>
        <p:nvSpPr>
          <p:cNvPr id="136" name="Google Shape;136;p8"/>
          <p:cNvSpPr txBox="1"/>
          <p:nvPr/>
        </p:nvSpPr>
        <p:spPr>
          <a:xfrm>
            <a:off x="11010164" y="4216678"/>
            <a:ext cx="4427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F5496"/>
              </a:buClr>
              <a:buSzPts val="4400"/>
              <a:buFont typeface="Calibri"/>
              <a:buNone/>
            </a:pPr>
            <a:r>
              <a:rPr lang="en-US"/>
              <a:t>TSP : Using Dynamic Programming</a:t>
            </a:r>
            <a:endParaRPr/>
          </a:p>
        </p:txBody>
      </p:sp>
      <p:sp>
        <p:nvSpPr>
          <p:cNvPr id="142" name="Google Shape;142;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(1) may be solved for </a:t>
            </a:r>
            <a:r>
              <a:rPr i="1" lang="en-US"/>
              <a:t>g(1, V </a:t>
            </a:r>
            <a:r>
              <a:rPr lang="en-US"/>
              <a:t>- {1}) if we know </a:t>
            </a:r>
            <a:r>
              <a:rPr i="1" lang="en-US"/>
              <a:t>g(k, V </a:t>
            </a:r>
            <a:r>
              <a:rPr lang="en-US"/>
              <a:t>- { 1, </a:t>
            </a:r>
            <a:r>
              <a:rPr i="1" lang="en-US"/>
              <a:t>k </a:t>
            </a:r>
            <a:r>
              <a:rPr lang="en-US"/>
              <a:t>}) for all choices of </a:t>
            </a:r>
            <a:r>
              <a:rPr i="1" lang="en-US"/>
              <a:t>k. </a:t>
            </a:r>
            <a:endParaRPr i="1"/>
          </a:p>
          <a:p>
            <a:pPr indent="-228600" lvl="0" marL="228600" rtl="0" algn="just">
              <a:lnSpc>
                <a:spcPct val="90000"/>
              </a:lnSpc>
              <a:spcBef>
                <a:spcPts val="1000"/>
              </a:spcBef>
              <a:spcAft>
                <a:spcPts val="0"/>
              </a:spcAft>
              <a:buClr>
                <a:schemeClr val="dk1"/>
              </a:buClr>
              <a:buSzPts val="2800"/>
              <a:buChar char="•"/>
            </a:pPr>
            <a:r>
              <a:rPr lang="en-US"/>
              <a:t>The </a:t>
            </a:r>
            <a:r>
              <a:rPr i="1" lang="en-US"/>
              <a:t>g </a:t>
            </a:r>
            <a:r>
              <a:rPr lang="en-US"/>
              <a:t>values may be obtained by using (2). </a:t>
            </a:r>
            <a:endParaRPr/>
          </a:p>
          <a:p>
            <a:pPr indent="-228600" lvl="0" marL="228600" rtl="0" algn="just">
              <a:lnSpc>
                <a:spcPct val="90000"/>
              </a:lnSpc>
              <a:spcBef>
                <a:spcPts val="1000"/>
              </a:spcBef>
              <a:spcAft>
                <a:spcPts val="0"/>
              </a:spcAft>
              <a:buClr>
                <a:schemeClr val="dk1"/>
              </a:buClr>
              <a:buSzPts val="2800"/>
              <a:buChar char="•"/>
            </a:pPr>
            <a:r>
              <a:rPr lang="en-US"/>
              <a:t>Clearly,</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Hence, we may use (2) to obtain </a:t>
            </a:r>
            <a:r>
              <a:rPr i="1" lang="en-US"/>
              <a:t>g(i,S</a:t>
            </a:r>
            <a:r>
              <a:rPr lang="en-US"/>
              <a:t>) for all </a:t>
            </a:r>
            <a:r>
              <a:rPr i="1" lang="en-US"/>
              <a:t>S </a:t>
            </a:r>
            <a:r>
              <a:rPr lang="en-US"/>
              <a:t>of size 1. </a:t>
            </a:r>
            <a:endParaRPr/>
          </a:p>
          <a:p>
            <a:pPr indent="-228600" lvl="0" marL="228600" rtl="0" algn="just">
              <a:lnSpc>
                <a:spcPct val="90000"/>
              </a:lnSpc>
              <a:spcBef>
                <a:spcPts val="1000"/>
              </a:spcBef>
              <a:spcAft>
                <a:spcPts val="0"/>
              </a:spcAft>
              <a:buClr>
                <a:schemeClr val="dk1"/>
              </a:buClr>
              <a:buSzPts val="2800"/>
              <a:buChar char="•"/>
            </a:pPr>
            <a:r>
              <a:rPr lang="en-US"/>
              <a:t>Then we can obtain </a:t>
            </a:r>
            <a:r>
              <a:rPr i="1" lang="en-US"/>
              <a:t>g(i, </a:t>
            </a:r>
            <a:r>
              <a:rPr lang="en-US"/>
              <a:t>S) for </a:t>
            </a:r>
            <a:r>
              <a:rPr i="1" lang="en-US"/>
              <a:t>S </a:t>
            </a:r>
            <a:r>
              <a:rPr lang="en-US"/>
              <a:t>with |S| = 2 etc. </a:t>
            </a:r>
            <a:endParaRPr/>
          </a:p>
          <a:p>
            <a:pPr indent="-228600" lvl="0" marL="228600" rtl="0" algn="just">
              <a:lnSpc>
                <a:spcPct val="90000"/>
              </a:lnSpc>
              <a:spcBef>
                <a:spcPts val="1000"/>
              </a:spcBef>
              <a:spcAft>
                <a:spcPts val="0"/>
              </a:spcAft>
              <a:buClr>
                <a:schemeClr val="dk1"/>
              </a:buClr>
              <a:buSzPts val="2800"/>
              <a:buChar char="•"/>
            </a:pPr>
            <a:r>
              <a:rPr lang="en-US"/>
              <a:t>When |S|&lt; </a:t>
            </a:r>
            <a:r>
              <a:rPr i="1" lang="en-US"/>
              <a:t>n </a:t>
            </a:r>
            <a:r>
              <a:rPr lang="en-US"/>
              <a:t>- 1, the values of </a:t>
            </a:r>
            <a:r>
              <a:rPr i="1" lang="en-US"/>
              <a:t>i </a:t>
            </a:r>
            <a:r>
              <a:rPr lang="en-US"/>
              <a:t>and </a:t>
            </a:r>
            <a:r>
              <a:rPr i="1" lang="en-US"/>
              <a:t>S </a:t>
            </a:r>
            <a:r>
              <a:rPr lang="en-US"/>
              <a:t>for which </a:t>
            </a:r>
            <a:r>
              <a:rPr i="1" lang="en-US"/>
              <a:t>g (i, </a:t>
            </a:r>
            <a:r>
              <a:rPr lang="en-US"/>
              <a:t>S) is needed are such that</a:t>
            </a:r>
            <a:endParaRPr/>
          </a:p>
        </p:txBody>
      </p:sp>
      <p:pic>
        <p:nvPicPr>
          <p:cNvPr id="143" name="Google Shape;143;p9"/>
          <p:cNvPicPr preferRelativeResize="0"/>
          <p:nvPr/>
        </p:nvPicPr>
        <p:blipFill rotWithShape="1">
          <a:blip r:embed="rId3">
            <a:alphaModFix/>
          </a:blip>
          <a:srcRect b="0" l="0" r="0" t="0"/>
          <a:stretch/>
        </p:blipFill>
        <p:spPr>
          <a:xfrm>
            <a:off x="2833617" y="3606007"/>
            <a:ext cx="5105400" cy="552450"/>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3142610" y="5938838"/>
            <a:ext cx="4105275" cy="4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2018-09-09T10:56:00Z</dcterms:created>
  <dc:creator>Amit Singh</dc:creator>
</cp:coreProperties>
</file>