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/a5CdN17ZBVWM63pmGxXSA6e3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928688" y="175895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E574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460625" y="-117475"/>
            <a:ext cx="4171950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692650" y="2114550"/>
            <a:ext cx="5829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01650" y="133350"/>
            <a:ext cx="5829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57200" y="1885950"/>
            <a:ext cx="40132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622800" y="1885950"/>
            <a:ext cx="40132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•"/>
              <a:defRPr sz="18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ordaligned.org/articles/longest-common-subseque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5E57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28688" y="1758950"/>
            <a:ext cx="82153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Longest Common Subsequence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Andreas Klappenecker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Substructure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X = &lt; x</a:t>
            </a:r>
            <a:r>
              <a:rPr baseline="-25000" lang="en-US"/>
              <a:t>1</a:t>
            </a:r>
            <a:r>
              <a:rPr lang="en-US"/>
              <a:t>,x</a:t>
            </a:r>
            <a:r>
              <a:rPr baseline="-25000" lang="en-US"/>
              <a:t>2</a:t>
            </a:r>
            <a:r>
              <a:rPr lang="en-US"/>
              <a:t>,…,x</a:t>
            </a:r>
            <a:r>
              <a:rPr baseline="-25000" lang="en-US"/>
              <a:t>m</a:t>
            </a:r>
            <a:r>
              <a:rPr lang="en-US"/>
              <a:t>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and Y = &lt; y</a:t>
            </a:r>
            <a:r>
              <a:rPr baseline="-25000" lang="en-US"/>
              <a:t>1</a:t>
            </a:r>
            <a:r>
              <a:rPr lang="en-US"/>
              <a:t>,y</a:t>
            </a:r>
            <a:r>
              <a:rPr baseline="-25000" lang="en-US"/>
              <a:t>2</a:t>
            </a:r>
            <a:r>
              <a:rPr lang="en-US"/>
              <a:t>,…,y</a:t>
            </a:r>
            <a:r>
              <a:rPr baseline="-25000" lang="en-US"/>
              <a:t>n</a:t>
            </a:r>
            <a:r>
              <a:rPr lang="en-US"/>
              <a:t>&gt;  be two sequences.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Z = &lt; z</a:t>
            </a:r>
            <a:r>
              <a:rPr baseline="-25000" lang="en-US"/>
              <a:t>1</a:t>
            </a:r>
            <a:r>
              <a:rPr lang="en-US"/>
              <a:t>,z</a:t>
            </a:r>
            <a:r>
              <a:rPr baseline="-25000" lang="en-US"/>
              <a:t>2</a:t>
            </a:r>
            <a:r>
              <a:rPr lang="en-US"/>
              <a:t>,…,z</a:t>
            </a:r>
            <a:r>
              <a:rPr baseline="-25000" lang="en-US"/>
              <a:t>k</a:t>
            </a:r>
            <a:r>
              <a:rPr lang="en-US"/>
              <a:t>&gt; is any LCS of X and Y.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3200"/>
              <a:buFont typeface="Comic Sans MS"/>
              <a:buAutoNum type="alphaLcParenR"/>
            </a:pPr>
            <a:r>
              <a:rPr lang="en-US"/>
              <a:t> If x</a:t>
            </a:r>
            <a:r>
              <a:rPr baseline="-25000" lang="en-US"/>
              <a:t>m </a:t>
            </a:r>
            <a:r>
              <a:rPr lang="en-US"/>
              <a:t>= y</a:t>
            </a:r>
            <a:r>
              <a:rPr baseline="-25000" lang="en-US"/>
              <a:t>n </a:t>
            </a:r>
            <a:r>
              <a:rPr lang="en-US"/>
              <a:t>then certainly x</a:t>
            </a:r>
            <a:r>
              <a:rPr baseline="-25000" lang="en-US"/>
              <a:t>m </a:t>
            </a:r>
            <a:r>
              <a:rPr lang="en-US"/>
              <a:t>= y</a:t>
            </a:r>
            <a:r>
              <a:rPr baseline="-25000" lang="en-US"/>
              <a:t>n</a:t>
            </a:r>
            <a:r>
              <a:rPr lang="en-US"/>
              <a:t> = z</a:t>
            </a:r>
            <a:r>
              <a:rPr baseline="-25000" lang="en-US"/>
              <a:t>k</a:t>
            </a:r>
            <a:endParaRPr baseline="-25000"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baseline="-25000" lang="en-US"/>
              <a:t> </a:t>
            </a:r>
            <a:r>
              <a:rPr lang="en-US"/>
              <a:t>and Z</a:t>
            </a:r>
            <a:r>
              <a:rPr baseline="-25000" lang="en-US"/>
              <a:t>k-1</a:t>
            </a:r>
            <a:r>
              <a:rPr lang="en-US"/>
              <a:t> is in LCS(X</a:t>
            </a:r>
            <a:r>
              <a:rPr baseline="-25000" lang="en-US"/>
              <a:t>m-1</a:t>
            </a:r>
            <a:r>
              <a:rPr lang="en-US"/>
              <a:t> , Y</a:t>
            </a:r>
            <a:r>
              <a:rPr baseline="-25000" lang="en-US"/>
              <a:t>n-1</a:t>
            </a:r>
            <a:r>
              <a:rPr lang="en-US"/>
              <a:t>)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Substructure (2)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X = &lt; x</a:t>
            </a:r>
            <a:r>
              <a:rPr baseline="-25000" lang="en-US"/>
              <a:t>1</a:t>
            </a:r>
            <a:r>
              <a:rPr lang="en-US"/>
              <a:t>,x</a:t>
            </a:r>
            <a:r>
              <a:rPr baseline="-25000" lang="en-US"/>
              <a:t>2</a:t>
            </a:r>
            <a:r>
              <a:rPr lang="en-US"/>
              <a:t>,…,x</a:t>
            </a:r>
            <a:r>
              <a:rPr baseline="-25000" lang="en-US"/>
              <a:t>m</a:t>
            </a:r>
            <a:r>
              <a:rPr lang="en-US"/>
              <a:t>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and Y = &lt; y</a:t>
            </a:r>
            <a:r>
              <a:rPr baseline="-25000" lang="en-US"/>
              <a:t>1</a:t>
            </a:r>
            <a:r>
              <a:rPr lang="en-US"/>
              <a:t>,y</a:t>
            </a:r>
            <a:r>
              <a:rPr baseline="-25000" lang="en-US"/>
              <a:t>2</a:t>
            </a:r>
            <a:r>
              <a:rPr lang="en-US"/>
              <a:t>,…,y</a:t>
            </a:r>
            <a:r>
              <a:rPr baseline="-25000" lang="en-US"/>
              <a:t>n</a:t>
            </a:r>
            <a:r>
              <a:rPr lang="en-US"/>
              <a:t>&gt;  be two sequences.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Z = &lt; z</a:t>
            </a:r>
            <a:r>
              <a:rPr baseline="-25000" lang="en-US"/>
              <a:t>1</a:t>
            </a:r>
            <a:r>
              <a:rPr lang="en-US"/>
              <a:t>,z</a:t>
            </a:r>
            <a:r>
              <a:rPr baseline="-25000" lang="en-US"/>
              <a:t>2</a:t>
            </a:r>
            <a:r>
              <a:rPr lang="en-US"/>
              <a:t>,…,z</a:t>
            </a:r>
            <a:r>
              <a:rPr baseline="-25000" lang="en-US"/>
              <a:t>k</a:t>
            </a:r>
            <a:r>
              <a:rPr lang="en-US"/>
              <a:t>&gt; is any LCS of X and Y.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3200"/>
              <a:buFont typeface="Comic Sans MS"/>
              <a:buAutoNum type="alphaLcParenR" startAt="2"/>
            </a:pPr>
            <a:r>
              <a:rPr lang="en-US"/>
              <a:t> If x</a:t>
            </a:r>
            <a:r>
              <a:rPr baseline="-25000" lang="en-US"/>
              <a:t>m </a:t>
            </a:r>
            <a:r>
              <a:rPr lang="en-US"/>
              <a:t>&lt;&gt; y</a:t>
            </a:r>
            <a:r>
              <a:rPr baseline="-25000" lang="en-US"/>
              <a:t>n </a:t>
            </a:r>
            <a:r>
              <a:rPr lang="en-US"/>
              <a:t>then x</a:t>
            </a:r>
            <a:r>
              <a:rPr baseline="-25000" lang="en-US"/>
              <a:t>m </a:t>
            </a:r>
            <a:r>
              <a:rPr lang="en-US"/>
              <a:t>&lt;&gt; z</a:t>
            </a:r>
            <a:r>
              <a:rPr baseline="-25000" lang="en-US"/>
              <a:t>k </a:t>
            </a:r>
            <a:r>
              <a:rPr lang="en-US"/>
              <a:t>implies that    Z is in LCS(X</a:t>
            </a:r>
            <a:r>
              <a:rPr baseline="-25000" lang="en-US"/>
              <a:t>m-1</a:t>
            </a:r>
            <a:r>
              <a:rPr lang="en-US"/>
              <a:t> , Y)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3200"/>
              <a:buFont typeface="Comic Sans MS"/>
              <a:buAutoNum type="alphaLcParenR" startAt="2"/>
            </a:pPr>
            <a:r>
              <a:rPr lang="en-US"/>
              <a:t>If x</a:t>
            </a:r>
            <a:r>
              <a:rPr baseline="-25000" lang="en-US"/>
              <a:t>m </a:t>
            </a:r>
            <a:r>
              <a:rPr lang="en-US"/>
              <a:t>&lt;&gt; y</a:t>
            </a:r>
            <a:r>
              <a:rPr baseline="-25000" lang="en-US"/>
              <a:t>n </a:t>
            </a:r>
            <a:r>
              <a:rPr lang="en-US"/>
              <a:t>then y</a:t>
            </a:r>
            <a:r>
              <a:rPr baseline="-25000" lang="en-US"/>
              <a:t>n </a:t>
            </a:r>
            <a:r>
              <a:rPr lang="en-US"/>
              <a:t>&lt;&gt; z</a:t>
            </a:r>
            <a:r>
              <a:rPr baseline="-25000" lang="en-US"/>
              <a:t>k </a:t>
            </a:r>
            <a:r>
              <a:rPr lang="en-US"/>
              <a:t>implies that      Z is in LCS(X, Y</a:t>
            </a:r>
            <a:r>
              <a:rPr baseline="-25000" lang="en-US"/>
              <a:t>n-1</a:t>
            </a:r>
            <a:r>
              <a:rPr lang="en-US"/>
              <a:t>)</a:t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Overlapping Subproblems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If x</a:t>
            </a:r>
            <a:r>
              <a:rPr baseline="-25000" lang="en-US"/>
              <a:t>m </a:t>
            </a:r>
            <a:r>
              <a:rPr lang="en-US"/>
              <a:t>= y</a:t>
            </a:r>
            <a:r>
              <a:rPr baseline="-25000" lang="en-US"/>
              <a:t>n </a:t>
            </a:r>
            <a:r>
              <a:rPr lang="en-US"/>
              <a:t> then we solve the subproblem to find an element in LCS(X</a:t>
            </a:r>
            <a:r>
              <a:rPr baseline="-25000" lang="en-US"/>
              <a:t>m-1</a:t>
            </a:r>
            <a:r>
              <a:rPr lang="en-US"/>
              <a:t> , Y</a:t>
            </a:r>
            <a:r>
              <a:rPr baseline="-25000" lang="en-US"/>
              <a:t>n-1</a:t>
            </a:r>
            <a:r>
              <a:rPr lang="en-US"/>
              <a:t> ) and append x</a:t>
            </a:r>
            <a:r>
              <a:rPr baseline="-25000" lang="en-US"/>
              <a:t>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If x</a:t>
            </a:r>
            <a:r>
              <a:rPr baseline="-25000" lang="en-US"/>
              <a:t>m </a:t>
            </a:r>
            <a:r>
              <a:rPr lang="en-US"/>
              <a:t>&lt;&gt; y</a:t>
            </a:r>
            <a:r>
              <a:rPr baseline="-25000" lang="en-US"/>
              <a:t>n  </a:t>
            </a:r>
            <a:r>
              <a:rPr lang="en-US"/>
              <a:t>then we solve the two subproblems of finding elements in LCS(X</a:t>
            </a:r>
            <a:r>
              <a:rPr baseline="-25000" lang="en-US"/>
              <a:t>m-1</a:t>
            </a:r>
            <a:r>
              <a:rPr lang="en-US"/>
              <a:t> , Y</a:t>
            </a:r>
            <a:r>
              <a:rPr baseline="-25000" lang="en-US"/>
              <a:t>n-1</a:t>
            </a:r>
            <a:r>
              <a:rPr lang="en-US"/>
              <a:t> ) and LCS(X</a:t>
            </a:r>
            <a:r>
              <a:rPr baseline="-25000" lang="en-US"/>
              <a:t>m-1</a:t>
            </a:r>
            <a:r>
              <a:rPr lang="en-US"/>
              <a:t> , Y</a:t>
            </a:r>
            <a:r>
              <a:rPr baseline="-25000" lang="en-US"/>
              <a:t>n-1</a:t>
            </a:r>
            <a:r>
              <a:rPr lang="en-US"/>
              <a:t> ) and choose the longer one.  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82880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Let X and Y be sequences.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Let  c[i,j] be the length of an element in LCS(X</a:t>
            </a:r>
            <a:r>
              <a:rPr baseline="-25000" lang="en-US" sz="2400"/>
              <a:t>i</a:t>
            </a:r>
            <a:r>
              <a:rPr lang="en-US" sz="2400"/>
              <a:t>, Y</a:t>
            </a:r>
            <a:r>
              <a:rPr baseline="-25000" lang="en-US" sz="2400"/>
              <a:t>j</a:t>
            </a:r>
            <a:r>
              <a:rPr lang="en-US" sz="2400"/>
              <a:t>).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       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c[i,j] = 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1828800" y="3201962"/>
            <a:ext cx="6095999" cy="3197274"/>
            <a:chOff x="0" y="1562"/>
            <a:chExt cx="6095999" cy="3197274"/>
          </a:xfrm>
        </p:grpSpPr>
        <p:sp>
          <p:nvSpPr>
            <p:cNvPr id="178" name="Google Shape;178;p13"/>
            <p:cNvSpPr/>
            <p:nvPr/>
          </p:nvSpPr>
          <p:spPr>
            <a:xfrm rot="5400000">
              <a:off x="3732728" y="-1433467"/>
              <a:ext cx="825103" cy="39014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D2CA">
                <a:alpha val="89803"/>
              </a:srgbClr>
            </a:solidFill>
            <a:ln cap="flat" cmpd="sng" w="25400">
              <a:solidFill>
                <a:srgbClr val="FFD2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 txBox="1"/>
            <p:nvPr/>
          </p:nvSpPr>
          <p:spPr>
            <a:xfrm>
              <a:off x="2194560" y="144979"/>
              <a:ext cx="3861162" cy="74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83800" spcFirstLastPara="1" rIns="838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200"/>
                <a:buFont typeface="Poppins"/>
                <a:buChar char="•"/>
              </a:pPr>
              <a:r>
                <a:rPr b="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if i=0 or j=0</a:t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0" y="1562"/>
              <a:ext cx="2194560" cy="103137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 txBox="1"/>
            <p:nvPr/>
          </p:nvSpPr>
          <p:spPr>
            <a:xfrm>
              <a:off x="50348" y="51910"/>
              <a:ext cx="2093864" cy="930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oppin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5400000">
              <a:off x="3732728" y="-350520"/>
              <a:ext cx="825103" cy="39014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D2CA">
                <a:alpha val="89803"/>
              </a:srgbClr>
            </a:solidFill>
            <a:ln cap="flat" cmpd="sng" w="25400">
              <a:solidFill>
                <a:srgbClr val="FFD2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 txBox="1"/>
            <p:nvPr/>
          </p:nvSpPr>
          <p:spPr>
            <a:xfrm>
              <a:off x="2194560" y="1227926"/>
              <a:ext cx="3861162" cy="74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83800" spcFirstLastPara="1" rIns="838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200"/>
                <a:buFont typeface="Poppins"/>
                <a:buChar char="•"/>
              </a:pPr>
              <a:r>
                <a:rPr b="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if i,j&gt;0 and x</a:t>
              </a:r>
              <a:r>
                <a:rPr b="0" baseline="-2500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b="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 = y</a:t>
              </a:r>
              <a:r>
                <a:rPr b="0" baseline="-2500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j</a:t>
              </a:r>
              <a:endParaRPr b="0" baseline="-25000" i="0" sz="22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0" y="1084510"/>
              <a:ext cx="2194560" cy="103137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50348" y="1134858"/>
              <a:ext cx="2093864" cy="930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oppin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c[i-1,j-1]+1</a:t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rot="5400000">
              <a:off x="4274996" y="1282972"/>
              <a:ext cx="825103" cy="280035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D2CA">
                <a:alpha val="89803"/>
              </a:srgbClr>
            </a:solidFill>
            <a:ln cap="flat" cmpd="sng" w="25400">
              <a:solidFill>
                <a:srgbClr val="FFD2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>
              <a:off x="3287373" y="2310873"/>
              <a:ext cx="2760072" cy="74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83800" spcFirstLastPara="1" rIns="83800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200"/>
                <a:buFont typeface="Poppins"/>
                <a:buChar char="•"/>
              </a:pPr>
              <a:r>
                <a:rPr b="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if i,j&gt;0 and x</a:t>
              </a:r>
              <a:r>
                <a:rPr b="0" baseline="-2500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b="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 &lt;&gt; y</a:t>
              </a:r>
              <a:r>
                <a:rPr b="0" baseline="-25000" i="0" lang="en-US" sz="2200" u="none" cap="none" strike="noStrike">
                  <a:solidFill>
                    <a:srgbClr val="CC0000"/>
                  </a:solidFill>
                  <a:latin typeface="Poppins"/>
                  <a:ea typeface="Poppins"/>
                  <a:cs typeface="Poppins"/>
                  <a:sym typeface="Poppins"/>
                </a:rPr>
                <a:t>j</a:t>
              </a:r>
              <a:endParaRPr b="0" i="0" sz="2200" u="none" cap="none" strike="noStrike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0" y="2167458"/>
              <a:ext cx="3287372" cy="103137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 txBox="1"/>
            <p:nvPr/>
          </p:nvSpPr>
          <p:spPr>
            <a:xfrm>
              <a:off x="50348" y="2217806"/>
              <a:ext cx="3186676" cy="930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Poppin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max(c[i,j-1],c[i-1,j])</a:t>
              </a:r>
              <a:endParaRPr/>
            </a:p>
          </p:txBody>
        </p:sp>
      </p:grpSp>
      <p:sp>
        <p:nvSpPr>
          <p:cNvPr id="190" name="Google Shape;190;p13"/>
          <p:cNvSpPr/>
          <p:nvPr/>
        </p:nvSpPr>
        <p:spPr>
          <a:xfrm>
            <a:off x="1600200" y="3200400"/>
            <a:ext cx="228600" cy="3200400"/>
          </a:xfrm>
          <a:prstGeom prst="leftBrace">
            <a:avLst>
              <a:gd fmla="val 8361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Programming Solution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en-US" sz="2800"/>
              <a:t>To compute length of an element in LCS(X,Y) with X of length m and Y of length n, we do the following: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Initialize first row and first column of the array c with 0.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Calculate c[1,j] for 1 &lt;= j &lt;= n, 				   </a:t>
            </a:r>
            <a:endParaRPr sz="28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c[2,j] for 1 &lt;= j &lt;= n   		      		…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Return c[m,n]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Complexity O(mn). </a:t>
            </a:r>
            <a:endParaRPr/>
          </a:p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06400" y="228600"/>
            <a:ext cx="828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Programming Solution (2)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How can we get an actual longest common subsequence?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Store in addition to the array c an array b pointing to the optimal subproblem chosen when computing c[i,j].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452438" y="274638"/>
            <a:ext cx="7626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212" name="Google Shape;212;p16"/>
          <p:cNvGraphicFramePr/>
          <p:nvPr/>
        </p:nvGraphicFramePr>
        <p:xfrm>
          <a:off x="1560513" y="1728788"/>
          <a:ext cx="5983287" cy="3986212"/>
        </p:xfrm>
        <a:graphic>
          <a:graphicData uri="http://schemas.openxmlformats.org/presentationml/2006/ole">
            <mc:AlternateContent>
              <mc:Choice Requires="v">
                <p:oleObj r:id="rId4" imgH="3986212" imgW="5983287" progId="Word.Document.8" spid="_x0000_s1">
                  <p:embed/>
                </p:oleObj>
              </mc:Choice>
              <mc:Fallback>
                <p:oleObj r:id="rId5" imgH="3986212" imgW="5983287" progId="Word.Document.8">
                  <p:embed/>
                  <p:pic>
                    <p:nvPicPr>
                      <p:cNvPr id="212" name="Google Shape;212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60513" y="1728788"/>
                        <a:ext cx="5983287" cy="398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3" name="Google Shape;213;p16"/>
          <p:cNvCxnSpPr/>
          <p:nvPr/>
        </p:nvCxnSpPr>
        <p:spPr>
          <a:xfrm rot="10800000">
            <a:off x="3581400" y="29718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16"/>
          <p:cNvCxnSpPr/>
          <p:nvPr/>
        </p:nvCxnSpPr>
        <p:spPr>
          <a:xfrm rot="10800000">
            <a:off x="4572000" y="29718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16"/>
          <p:cNvCxnSpPr/>
          <p:nvPr/>
        </p:nvCxnSpPr>
        <p:spPr>
          <a:xfrm rot="10800000">
            <a:off x="5486400" y="3048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6096000" y="30480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3352800" y="36576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4343400" y="4038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9" name="Google Shape;219;p16"/>
          <p:cNvCxnSpPr/>
          <p:nvPr/>
        </p:nvCxnSpPr>
        <p:spPr>
          <a:xfrm rot="10800000">
            <a:off x="5257800" y="4038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16"/>
          <p:cNvCxnSpPr/>
          <p:nvPr/>
        </p:nvCxnSpPr>
        <p:spPr>
          <a:xfrm rot="10800000">
            <a:off x="6400800" y="36576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16"/>
          <p:cNvCxnSpPr/>
          <p:nvPr/>
        </p:nvCxnSpPr>
        <p:spPr>
          <a:xfrm rot="10800000">
            <a:off x="3657600" y="42672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16"/>
          <p:cNvCxnSpPr/>
          <p:nvPr/>
        </p:nvCxnSpPr>
        <p:spPr>
          <a:xfrm rot="10800000">
            <a:off x="4495800" y="42672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16"/>
          <p:cNvCxnSpPr/>
          <p:nvPr/>
        </p:nvCxnSpPr>
        <p:spPr>
          <a:xfrm>
            <a:off x="5257800" y="43434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" name="Google Shape;224;p16"/>
          <p:cNvCxnSpPr/>
          <p:nvPr/>
        </p:nvCxnSpPr>
        <p:spPr>
          <a:xfrm rot="10800000">
            <a:off x="6172200" y="4648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16"/>
          <p:cNvCxnSpPr/>
          <p:nvPr/>
        </p:nvCxnSpPr>
        <p:spPr>
          <a:xfrm>
            <a:off x="3429000" y="4953000"/>
            <a:ext cx="381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6" name="Google Shape;226;p16"/>
          <p:cNvCxnSpPr/>
          <p:nvPr/>
        </p:nvCxnSpPr>
        <p:spPr>
          <a:xfrm rot="10800000">
            <a:off x="4572000" y="4953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16"/>
          <p:cNvCxnSpPr/>
          <p:nvPr/>
        </p:nvCxnSpPr>
        <p:spPr>
          <a:xfrm rot="10800000">
            <a:off x="5486400" y="4953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8" name="Google Shape;228;p16"/>
          <p:cNvCxnSpPr/>
          <p:nvPr/>
        </p:nvCxnSpPr>
        <p:spPr>
          <a:xfrm rot="10800000">
            <a:off x="6324600" y="4953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16"/>
          <p:cNvSpPr txBox="1"/>
          <p:nvPr/>
        </p:nvSpPr>
        <p:spPr>
          <a:xfrm>
            <a:off x="914400" y="5715000"/>
            <a:ext cx="6858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at b[m,n]. Follow the arrows. Each diagonal array gives one element of the LCS.</a:t>
            </a:r>
            <a:endParaRPr b="0" i="0" sz="2400" u="none" cap="none" strike="noStrike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Animation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http://wordaligned.org/articles/longest-common-subsequence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LCS(X,Y)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 ← length[X]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 ← length[Y]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 i ← 1 to m do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c[i,0] ←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 j ← 1 to n do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c[0,j] ← 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LCS(X,Y)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for i ← 1 to m do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for j ← 1 to n do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if x</a:t>
            </a:r>
            <a:r>
              <a:rPr b="1" baseline="-25000" lang="en-US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= y</a:t>
            </a:r>
            <a:r>
              <a:rPr b="1" baseline="-25000" lang="en-US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c[i, j] ← c[i-1, j-1]+1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b[i, j] ← “D”   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if c[i-1, j] ≥ c[i, j-1]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   	c[i, j] ← c[i-1, j]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   	b[i, j] ← “U”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	else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c[i, j] ← c[i, j-1]</a:t>
            </a:r>
            <a:b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    b[i, j] ← “L”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return c and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Subsequences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Suppose you have a sequence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	X = &lt; x</a:t>
            </a:r>
            <a:r>
              <a:rPr baseline="-25000" lang="en-US" sz="2400"/>
              <a:t>1</a:t>
            </a:r>
            <a:r>
              <a:rPr lang="en-US" sz="2400"/>
              <a:t>,x</a:t>
            </a:r>
            <a:r>
              <a:rPr baseline="-25000" lang="en-US" sz="2400"/>
              <a:t>2</a:t>
            </a:r>
            <a:r>
              <a:rPr lang="en-US" sz="2400"/>
              <a:t>,…,x</a:t>
            </a:r>
            <a:r>
              <a:rPr baseline="-25000" lang="en-US" sz="2400"/>
              <a:t>m</a:t>
            </a:r>
            <a:r>
              <a:rPr lang="en-US" sz="2400"/>
              <a:t>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of elements over a finite set 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A sequence Z = &lt; z</a:t>
            </a:r>
            <a:r>
              <a:rPr baseline="-25000" lang="en-US" sz="2400"/>
              <a:t>1</a:t>
            </a:r>
            <a:r>
              <a:rPr lang="en-US" sz="2400"/>
              <a:t>,z</a:t>
            </a:r>
            <a:r>
              <a:rPr baseline="-25000" lang="en-US" sz="2400"/>
              <a:t>2</a:t>
            </a:r>
            <a:r>
              <a:rPr lang="en-US" sz="2400"/>
              <a:t>,…,z</a:t>
            </a:r>
            <a:r>
              <a:rPr baseline="-25000" lang="en-US" sz="2400"/>
              <a:t>k</a:t>
            </a:r>
            <a:r>
              <a:rPr lang="en-US" sz="2400"/>
              <a:t>&gt; over S is called a </a:t>
            </a:r>
            <a:r>
              <a:rPr lang="en-US" sz="2400">
                <a:solidFill>
                  <a:srgbClr val="C00000"/>
                </a:solidFill>
              </a:rPr>
              <a:t>subsequence</a:t>
            </a:r>
            <a:r>
              <a:rPr lang="en-US" sz="2400"/>
              <a:t> of X if and only if it can be obtained from X by deleting elements.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Put differently, there exist indices i</a:t>
            </a:r>
            <a:r>
              <a:rPr baseline="-25000" lang="en-US" sz="2400"/>
              <a:t>1</a:t>
            </a:r>
            <a:r>
              <a:rPr lang="en-US" sz="2400"/>
              <a:t>&lt;i</a:t>
            </a:r>
            <a:r>
              <a:rPr baseline="-25000" lang="en-US" sz="2400"/>
              <a:t>2</a:t>
            </a:r>
            <a:r>
              <a:rPr lang="en-US" sz="2400"/>
              <a:t> &lt;…&lt;i</a:t>
            </a:r>
            <a:r>
              <a:rPr baseline="-25000" lang="en-US" sz="2400"/>
              <a:t>k</a:t>
            </a:r>
            <a:r>
              <a:rPr lang="en-US" sz="2400"/>
              <a:t> such that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			z</a:t>
            </a:r>
            <a:r>
              <a:rPr baseline="-25000" lang="en-US" sz="2400"/>
              <a:t>a</a:t>
            </a:r>
            <a:r>
              <a:rPr lang="en-US" sz="2400"/>
              <a:t> = x</a:t>
            </a:r>
            <a:r>
              <a:rPr baseline="-25000" lang="en-US" sz="2400"/>
              <a:t>ia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for all a in the range 1&lt;= a &lt;= k.  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Subsequences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Suppose that X and Y are two sequences over a set S.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We say that Z is a </a:t>
            </a:r>
            <a:r>
              <a:rPr lang="en-US">
                <a:solidFill>
                  <a:srgbClr val="C00000"/>
                </a:solidFill>
              </a:rPr>
              <a:t>common subsequence </a:t>
            </a:r>
            <a:r>
              <a:rPr lang="en-US"/>
              <a:t>of X and Y if and only if </a:t>
            </a:r>
            <a:endParaRPr/>
          </a:p>
          <a:p>
            <a:pPr indent="-20320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 Z is a subsequence of X</a:t>
            </a:r>
            <a:endParaRPr/>
          </a:p>
          <a:p>
            <a:pPr indent="-20320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 Z is a subsequence of Y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Longest Common Subsequence Problem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Given two sequences X and Y over a set S, the </a:t>
            </a:r>
            <a:r>
              <a:rPr lang="en-US">
                <a:solidFill>
                  <a:srgbClr val="C00000"/>
                </a:solidFill>
              </a:rPr>
              <a:t>longest common subsequence </a:t>
            </a:r>
            <a:r>
              <a:rPr lang="en-US"/>
              <a:t>problem asks to find a common subsequence of X and Y that is of maximal length. 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Naïve Solution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</a:rPr>
              <a:t>Let X be a sequence of length m,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</a:rPr>
              <a:t>and Y a sequence of length 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</a:rPr>
              <a:t>Check for every subsequence of X whether it is a subsequence of Y, and return the longest common subsequence found.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</a:rPr>
              <a:t>There are 2</a:t>
            </a:r>
            <a:r>
              <a:rPr baseline="30000" lang="en-US" sz="2400">
                <a:solidFill>
                  <a:schemeClr val="dk2"/>
                </a:solidFill>
              </a:rPr>
              <a:t>m </a:t>
            </a:r>
            <a:r>
              <a:rPr lang="en-US" sz="2400">
                <a:solidFill>
                  <a:schemeClr val="dk2"/>
                </a:solidFill>
              </a:rPr>
              <a:t>subsequences of X. Testing a sequences whether or not it is a subsequence of Y takes O(n) time. Thus, the naïve algorithm would take O(n2</a:t>
            </a:r>
            <a:r>
              <a:rPr baseline="30000" lang="en-US" sz="2400">
                <a:solidFill>
                  <a:schemeClr val="dk2"/>
                </a:solidFill>
              </a:rPr>
              <a:t>m</a:t>
            </a:r>
            <a:r>
              <a:rPr lang="en-US" sz="2400">
                <a:solidFill>
                  <a:schemeClr val="dk2"/>
                </a:solidFill>
              </a:rPr>
              <a:t>) time.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Can we use divide-and-conquer to solve this problem? 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us try to develop a dynamic programming solution to the LCS problem.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Prefix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X = &lt; x</a:t>
            </a:r>
            <a:r>
              <a:rPr baseline="-25000" lang="en-US"/>
              <a:t>1</a:t>
            </a:r>
            <a:r>
              <a:rPr lang="en-US"/>
              <a:t>,x</a:t>
            </a:r>
            <a:r>
              <a:rPr baseline="-25000" lang="en-US"/>
              <a:t>2</a:t>
            </a:r>
            <a:r>
              <a:rPr lang="en-US"/>
              <a:t>,…,x</a:t>
            </a:r>
            <a:r>
              <a:rPr baseline="-25000" lang="en-US"/>
              <a:t>m</a:t>
            </a:r>
            <a:r>
              <a:rPr lang="en-US"/>
              <a:t>&gt; be a sequence.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We denote by X</a:t>
            </a:r>
            <a:r>
              <a:rPr baseline="-25000" lang="en-US"/>
              <a:t>i</a:t>
            </a:r>
            <a:r>
              <a:rPr lang="en-US"/>
              <a:t> the sequence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	 X</a:t>
            </a:r>
            <a:r>
              <a:rPr baseline="-25000" lang="en-US"/>
              <a:t>i</a:t>
            </a:r>
            <a:r>
              <a:rPr lang="en-US"/>
              <a:t> = &lt; x</a:t>
            </a:r>
            <a:r>
              <a:rPr baseline="-25000" lang="en-US"/>
              <a:t>1</a:t>
            </a:r>
            <a:r>
              <a:rPr lang="en-US"/>
              <a:t>,x</a:t>
            </a:r>
            <a:r>
              <a:rPr baseline="-25000" lang="en-US"/>
              <a:t>2</a:t>
            </a:r>
            <a:r>
              <a:rPr lang="en-US"/>
              <a:t>,…,x</a:t>
            </a:r>
            <a:r>
              <a:rPr baseline="-25000" lang="en-US"/>
              <a:t>i</a:t>
            </a:r>
            <a:r>
              <a:rPr lang="en-US"/>
              <a:t>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and call it the i</a:t>
            </a:r>
            <a:r>
              <a:rPr baseline="30000" lang="en-US"/>
              <a:t>th</a:t>
            </a:r>
            <a:r>
              <a:rPr lang="en-US"/>
              <a:t> prefix of X. </a:t>
            </a:r>
            <a:endParaRPr/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LCS Notation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Let X and Y be sequences.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/>
              <a:t>We denote by LCS(X, Y) the set of longest common subsequences of X and Y. 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ic">
  <a:themeElements>
    <a:clrScheme name="comic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2008-08-24T21:24:39Z</dcterms:created>
  <dc:creator>Jennifer Welch</dc:creator>
</cp:coreProperties>
</file>