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jIXMYWMwgrJFyDVoT1oYDWREg2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subTitle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>
                <a:solidFill>
                  <a:srgbClr val="993300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" type="body"/>
          </p:nvPr>
        </p:nvSpPr>
        <p:spPr>
          <a:xfrm>
            <a:off x="381000" y="1371600"/>
            <a:ext cx="4210050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2" type="body"/>
          </p:nvPr>
        </p:nvSpPr>
        <p:spPr>
          <a:xfrm>
            <a:off x="4743450" y="1371600"/>
            <a:ext cx="4211638" cy="4760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 rot="5400000">
            <a:off x="4981575" y="2101850"/>
            <a:ext cx="5903913" cy="2157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" type="body"/>
          </p:nvPr>
        </p:nvSpPr>
        <p:spPr>
          <a:xfrm rot="5400000">
            <a:off x="589756" y="19844"/>
            <a:ext cx="5903913" cy="632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 rot="5400000">
            <a:off x="2287587" y="-534987"/>
            <a:ext cx="4760912" cy="857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3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3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/>
        </p:nvSpPr>
        <p:spPr>
          <a:xfrm>
            <a:off x="558800" y="2625725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" name="Google Shape;11;p20"/>
          <p:cNvSpPr txBox="1"/>
          <p:nvPr/>
        </p:nvSpPr>
        <p:spPr>
          <a:xfrm>
            <a:off x="825500" y="2625725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" name="Google Shape;12;p20"/>
          <p:cNvSpPr txBox="1"/>
          <p:nvPr/>
        </p:nvSpPr>
        <p:spPr>
          <a:xfrm>
            <a:off x="566737" y="3048000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" name="Google Shape;13;p20"/>
          <p:cNvSpPr txBox="1"/>
          <p:nvPr/>
        </p:nvSpPr>
        <p:spPr>
          <a:xfrm>
            <a:off x="936625" y="3048000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" name="Google Shape;14;p20"/>
          <p:cNvSpPr txBox="1"/>
          <p:nvPr/>
        </p:nvSpPr>
        <p:spPr>
          <a:xfrm>
            <a:off x="152400" y="2974975"/>
            <a:ext cx="560387" cy="422275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" name="Google Shape;15;p20"/>
          <p:cNvSpPr txBox="1"/>
          <p:nvPr/>
        </p:nvSpPr>
        <p:spPr>
          <a:xfrm>
            <a:off x="787400" y="2438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" name="Google Shape;16;p20"/>
          <p:cNvSpPr txBox="1"/>
          <p:nvPr/>
        </p:nvSpPr>
        <p:spPr>
          <a:xfrm flipH="1" rot="10800000">
            <a:off x="315912" y="3265487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" name="Google Shape;17;p20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/>
        </p:nvSpPr>
        <p:spPr>
          <a:xfrm>
            <a:off x="533400" y="260350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" name="Google Shape;26;p22"/>
          <p:cNvSpPr txBox="1"/>
          <p:nvPr/>
        </p:nvSpPr>
        <p:spPr>
          <a:xfrm>
            <a:off x="800100" y="260350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" name="Google Shape;27;p22"/>
          <p:cNvSpPr txBox="1"/>
          <p:nvPr/>
        </p:nvSpPr>
        <p:spPr>
          <a:xfrm>
            <a:off x="541337" y="682625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8" name="Google Shape;28;p22"/>
          <p:cNvSpPr txBox="1"/>
          <p:nvPr/>
        </p:nvSpPr>
        <p:spPr>
          <a:xfrm>
            <a:off x="914400" y="685800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" name="Google Shape;29;p22"/>
          <p:cNvSpPr txBox="1"/>
          <p:nvPr/>
        </p:nvSpPr>
        <p:spPr>
          <a:xfrm>
            <a:off x="127000" y="609600"/>
            <a:ext cx="560387" cy="422275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" name="Google Shape;30;p22"/>
          <p:cNvSpPr txBox="1"/>
          <p:nvPr/>
        </p:nvSpPr>
        <p:spPr>
          <a:xfrm>
            <a:off x="762000" y="152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" name="Google Shape;31;p22"/>
          <p:cNvSpPr txBox="1"/>
          <p:nvPr/>
        </p:nvSpPr>
        <p:spPr>
          <a:xfrm flipH="1" rot="10800000">
            <a:off x="460375" y="990600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" name="Google Shape;32;p22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</a:t>
            </a:r>
            <a:endParaRPr/>
          </a:p>
        </p:txBody>
      </p:sp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>
              <a:solidFill>
                <a:srgbClr val="9933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N-queens problem</a:t>
            </a:r>
            <a:endParaRPr/>
          </a:p>
        </p:txBody>
      </p:sp>
      <p:sp>
        <p:nvSpPr>
          <p:cNvPr id="245" name="Google Shape;245;p10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configuration of n queens not attacking each other</a:t>
            </a:r>
            <a:endParaRPr/>
          </a:p>
        </p:txBody>
      </p:sp>
      <p:pic>
        <p:nvPicPr>
          <p:cNvPr id="246" name="Google Shape;246;p10"/>
          <p:cNvPicPr preferRelativeResize="0"/>
          <p:nvPr/>
        </p:nvPicPr>
        <p:blipFill rotWithShape="1">
          <a:blip r:embed="rId3">
            <a:alphaModFix/>
          </a:blip>
          <a:srcRect b="27358" l="25781" r="28906" t="28436"/>
          <a:stretch/>
        </p:blipFill>
        <p:spPr>
          <a:xfrm>
            <a:off x="1905000" y="2667000"/>
            <a:ext cx="5105400" cy="360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endParaRPr/>
          </a:p>
        </p:txBody>
      </p:sp>
      <p:sp>
        <p:nvSpPr>
          <p:cNvPr id="252" name="Google Shape;252;p11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maximum number of queens that can be placed on an 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x 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chessboard such that no two attack one another?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answer is n queens, which gives eight queens for the usual 8x8 board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Unique Solutions : 8-Queens Problem</a:t>
            </a:r>
            <a:endParaRPr/>
          </a:p>
        </p:txBody>
      </p:sp>
      <p:pic>
        <p:nvPicPr>
          <p:cNvPr id="258" name="Google Shape;258;p12"/>
          <p:cNvPicPr preferRelativeResize="0"/>
          <p:nvPr/>
        </p:nvPicPr>
        <p:blipFill rotWithShape="1">
          <a:blip r:embed="rId3">
            <a:alphaModFix/>
          </a:blip>
          <a:srcRect b="11364" l="26042" r="31580" t="45236"/>
          <a:stretch/>
        </p:blipFill>
        <p:spPr>
          <a:xfrm>
            <a:off x="1573212" y="1371600"/>
            <a:ext cx="70866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8-Queens Problem</a:t>
            </a:r>
            <a:endParaRPr/>
          </a:p>
        </p:txBody>
      </p:sp>
      <p:sp>
        <p:nvSpPr>
          <p:cNvPr id="264" name="Google Shape;264;p13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92 distinct solutions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12 unique solutions discounting symmetrical answers ( rotations / reflections)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solutions for 4-Queens? N-Queens?</a:t>
            </a:r>
            <a:endParaRPr b="0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 N &lt; 4</a:t>
            </a:r>
            <a:endParaRPr/>
          </a:p>
        </p:txBody>
      </p:sp>
      <p:pic>
        <p:nvPicPr>
          <p:cNvPr id="270" name="Google Shape;27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8918" l="781" r="59561" t="20832"/>
          <a:stretch/>
        </p:blipFill>
        <p:spPr>
          <a:xfrm>
            <a:off x="1524000" y="2274887"/>
            <a:ext cx="1600200" cy="138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4"/>
          <p:cNvPicPr preferRelativeResize="0"/>
          <p:nvPr/>
        </p:nvPicPr>
        <p:blipFill rotWithShape="1">
          <a:blip r:embed="rId4">
            <a:alphaModFix/>
          </a:blip>
          <a:srcRect b="44786" l="781" r="72180" t="20832"/>
          <a:stretch/>
        </p:blipFill>
        <p:spPr>
          <a:xfrm>
            <a:off x="1524000" y="3733800"/>
            <a:ext cx="1600200" cy="13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4"/>
          <p:cNvPicPr preferRelativeResize="0"/>
          <p:nvPr/>
        </p:nvPicPr>
        <p:blipFill rotWithShape="1">
          <a:blip r:embed="rId5">
            <a:alphaModFix/>
          </a:blip>
          <a:srcRect b="59891" l="13656" r="72180" t="20832"/>
          <a:stretch/>
        </p:blipFill>
        <p:spPr>
          <a:xfrm>
            <a:off x="1981200" y="5486400"/>
            <a:ext cx="838200" cy="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4"/>
          <p:cNvSpPr/>
          <p:nvPr/>
        </p:nvSpPr>
        <p:spPr>
          <a:xfrm>
            <a:off x="3581400" y="2667000"/>
            <a:ext cx="914400" cy="609600"/>
          </a:xfrm>
          <a:prstGeom prst="cloudCallout">
            <a:avLst>
              <a:gd fmla="val -6375" name="adj1"/>
              <a:gd fmla="val 153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74" name="Google Shape;274;p14"/>
          <p:cNvSpPr/>
          <p:nvPr/>
        </p:nvSpPr>
        <p:spPr>
          <a:xfrm>
            <a:off x="3505200" y="3962400"/>
            <a:ext cx="914400" cy="609600"/>
          </a:xfrm>
          <a:prstGeom prst="cloudCallout">
            <a:avLst>
              <a:gd fmla="val -6375" name="adj1"/>
              <a:gd fmla="val 153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5" name="Google Shape;275;p14"/>
          <p:cNvSpPr/>
          <p:nvPr/>
        </p:nvSpPr>
        <p:spPr>
          <a:xfrm>
            <a:off x="3505200" y="5410200"/>
            <a:ext cx="914400" cy="609600"/>
          </a:xfrm>
          <a:prstGeom prst="cloudCallout">
            <a:avLst>
              <a:gd fmla="val -6375" name="adj1"/>
              <a:gd fmla="val 153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6" name="Google Shape;276;p14"/>
          <p:cNvSpPr txBox="1"/>
          <p:nvPr/>
        </p:nvSpPr>
        <p:spPr>
          <a:xfrm>
            <a:off x="5181600" y="1981200"/>
            <a:ext cx="3581400" cy="1016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&lt;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use  N  Queens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endParaRPr/>
          </a:p>
        </p:txBody>
      </p:sp>
      <p:sp>
        <p:nvSpPr>
          <p:cNvPr id="282" name="Google Shape;282;p15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minimum number of queens needed to occupy or attack all squares of an 8x8  board?</a:t>
            </a:r>
            <a:endParaRPr/>
          </a:p>
        </p:txBody>
      </p:sp>
      <p:pic>
        <p:nvPicPr>
          <p:cNvPr id="283" name="Google Shape;283;p15"/>
          <p:cNvPicPr preferRelativeResize="0"/>
          <p:nvPr/>
        </p:nvPicPr>
        <p:blipFill rotWithShape="1">
          <a:blip r:embed="rId3">
            <a:alphaModFix/>
          </a:blip>
          <a:srcRect b="42452" l="32030" r="35156" t="19812"/>
          <a:stretch/>
        </p:blipFill>
        <p:spPr>
          <a:xfrm>
            <a:off x="2895600" y="3429000"/>
            <a:ext cx="32004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/>
          </a:p>
        </p:txBody>
      </p:sp>
      <p:sp>
        <p:nvSpPr>
          <p:cNvPr id="289" name="Google Shape;289;p1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90" name="Google Shape;2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95400"/>
            <a:ext cx="7253287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/>
          </a:p>
        </p:txBody>
      </p:sp>
      <p:sp>
        <p:nvSpPr>
          <p:cNvPr id="296" name="Google Shape;296;p1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97" name="Google Shape;297;p17"/>
          <p:cNvPicPr preferRelativeResize="0"/>
          <p:nvPr/>
        </p:nvPicPr>
        <p:blipFill rotWithShape="1">
          <a:blip r:embed="rId3">
            <a:alphaModFix/>
          </a:blip>
          <a:srcRect b="0" l="0" r="7270" t="0"/>
          <a:stretch/>
        </p:blipFill>
        <p:spPr>
          <a:xfrm>
            <a:off x="266700" y="1219200"/>
            <a:ext cx="86328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Space Tree of 4-Queens Problem</a:t>
            </a:r>
            <a:endParaRPr/>
          </a:p>
        </p:txBody>
      </p:sp>
      <p:sp>
        <p:nvSpPr>
          <p:cNvPr id="303" name="Google Shape;303;p1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304" name="Google Shape;304;p18"/>
          <p:cNvGraphicFramePr/>
          <p:nvPr/>
        </p:nvGraphicFramePr>
        <p:xfrm>
          <a:off x="355600" y="1447800"/>
          <a:ext cx="8656637" cy="5181600"/>
        </p:xfrm>
        <a:graphic>
          <a:graphicData uri="http://schemas.openxmlformats.org/presentationml/2006/ole">
            <mc:AlternateContent>
              <mc:Choice Requires="v">
                <p:oleObj r:id="rId4" imgH="5181600" imgW="8656637" progId="Paint.Picture" spid="_x0000_s1">
                  <p:embed/>
                </p:oleObj>
              </mc:Choice>
              <mc:Fallback>
                <p:oleObj r:id="rId5" imgH="5181600" imgW="8656637" progId="Paint.Picture">
                  <p:embed/>
                  <p:pic>
                    <p:nvPicPr>
                      <p:cNvPr id="304" name="Google Shape;304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5600" y="1447800"/>
                        <a:ext cx="8656637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Analysis</a:t>
            </a:r>
            <a:endParaRPr/>
          </a:p>
        </p:txBody>
      </p:sp>
      <p:sp>
        <p:nvSpPr>
          <p:cNvPr id="310" name="Google Shape;310;p19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level, branching factor decreases by 1 &amp; it creates a new problem of size (n-1).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n choices it creates n different problem of size (n-1) at level 1.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 function determines the position of the queen in O(n) time.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the recurrence of n-Queen problem is defined 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n T(n-1) + 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to the above recurrence would be O(n!).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91" name="Google Shape;91;p2"/>
          <p:cNvGrpSpPr/>
          <p:nvPr/>
        </p:nvGrpSpPr>
        <p:grpSpPr>
          <a:xfrm>
            <a:off x="381000" y="2362200"/>
            <a:ext cx="3962400" cy="381000"/>
            <a:chOff x="240" y="1488"/>
            <a:chExt cx="2496" cy="240"/>
          </a:xfrm>
        </p:grpSpPr>
        <p:sp>
          <p:nvSpPr>
            <p:cNvPr id="92" name="Google Shape;92;p2"/>
            <p:cNvSpPr txBox="1"/>
            <p:nvPr/>
          </p:nvSpPr>
          <p:spPr>
            <a:xfrm>
              <a:off x="240" y="1488"/>
              <a:ext cx="2496" cy="240"/>
            </a:xfrm>
            <a:prstGeom prst="rect">
              <a:avLst/>
            </a:prstGeom>
            <a:solidFill>
              <a:srgbClr val="CCECFF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88" y="1536"/>
              <a:ext cx="240" cy="14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94" name="Google Shape;94;p2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short list of categories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types we will consider include: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recursive algorithms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 algorithms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and conquer algorithms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programming algorithms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algorithms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and bound algorithms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algorithms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Randomized algorithms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p3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685800" y="1524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you have to make a series of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decisions,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among various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choices,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don’t have enough information to know what to choose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decision leads to a new set of choices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sequence of choices (possibly more than one) may be a solution to your problem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methodical way of trying out various sequences of decisions, until you find one that “works”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4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a maze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524000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maze, find a path from start to finish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intersection, you have to decide between three or fewer choices: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straight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left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right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don’t have enough information to choose correctly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choice leads to another set of choices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sequences of choices may (or may not) lead to a solution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types of maze problem can be solved with backtracking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" name="Google Shape;118;p5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Coloring a map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wish to color a map with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more than four colors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red, yellow, green, blue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Adjacent countries must be in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colors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don’t have enough information to choose colors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choice leads to another set of choices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sequences of choices may (or may not) lead to a solution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coloring problems can be solved with backtracking</a:t>
            </a:r>
            <a:endParaRPr/>
          </a:p>
        </p:txBody>
      </p:sp>
      <p:grpSp>
        <p:nvGrpSpPr>
          <p:cNvPr id="120" name="Google Shape;120;p5"/>
          <p:cNvGrpSpPr/>
          <p:nvPr/>
        </p:nvGrpSpPr>
        <p:grpSpPr>
          <a:xfrm>
            <a:off x="5638800" y="1524000"/>
            <a:ext cx="2133600" cy="1600200"/>
            <a:chOff x="3552" y="960"/>
            <a:chExt cx="1344" cy="1008"/>
          </a:xfrm>
        </p:grpSpPr>
        <p:sp>
          <p:nvSpPr>
            <p:cNvPr id="121" name="Google Shape;121;p5"/>
            <p:cNvSpPr/>
            <p:nvPr/>
          </p:nvSpPr>
          <p:spPr>
            <a:xfrm>
              <a:off x="3744" y="960"/>
              <a:ext cx="1152" cy="768"/>
            </a:xfrm>
            <a:custGeom>
              <a:rect b="b" l="l" r="r" t="t"/>
              <a:pathLst>
                <a:path extrusionOk="0" h="768" w="1152">
                  <a:moveTo>
                    <a:pt x="0" y="0"/>
                  </a:moveTo>
                  <a:lnTo>
                    <a:pt x="0" y="240"/>
                  </a:lnTo>
                  <a:lnTo>
                    <a:pt x="864" y="240"/>
                  </a:lnTo>
                  <a:lnTo>
                    <a:pt x="864" y="768"/>
                  </a:lnTo>
                  <a:lnTo>
                    <a:pt x="1152" y="768"/>
                  </a:lnTo>
                  <a:lnTo>
                    <a:pt x="1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2" name="Google Shape;122;p5"/>
            <p:cNvSpPr txBox="1"/>
            <p:nvPr/>
          </p:nvSpPr>
          <p:spPr>
            <a:xfrm>
              <a:off x="4416" y="1200"/>
              <a:ext cx="192" cy="336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4176" y="1440"/>
              <a:ext cx="432" cy="288"/>
            </a:xfrm>
            <a:custGeom>
              <a:rect b="b" l="l" r="r" t="t"/>
              <a:pathLst>
                <a:path extrusionOk="0" h="288" w="432">
                  <a:moveTo>
                    <a:pt x="432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432" y="96"/>
                  </a:lnTo>
                </a:path>
              </a:pathLst>
            </a:custGeom>
            <a:solidFill>
              <a:srgbClr val="FF0000"/>
            </a:solidFill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936" y="1344"/>
              <a:ext cx="480" cy="192"/>
            </a:xfrm>
            <a:custGeom>
              <a:rect b="b" l="l" r="r" t="t"/>
              <a:pathLst>
                <a:path extrusionOk="0" h="192" w="480">
                  <a:moveTo>
                    <a:pt x="240" y="96"/>
                  </a:moveTo>
                  <a:lnTo>
                    <a:pt x="336" y="96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240" y="192"/>
                  </a:lnTo>
                  <a:lnTo>
                    <a:pt x="240" y="96"/>
                  </a:ln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792" y="1296"/>
              <a:ext cx="624" cy="336"/>
            </a:xfrm>
            <a:custGeom>
              <a:rect b="b" l="l" r="r" t="t"/>
              <a:pathLst>
                <a:path extrusionOk="0" h="336" w="624">
                  <a:moveTo>
                    <a:pt x="624" y="48"/>
                  </a:moveTo>
                  <a:lnTo>
                    <a:pt x="624" y="0"/>
                  </a:lnTo>
                  <a:lnTo>
                    <a:pt x="0" y="0"/>
                  </a:lnTo>
                  <a:lnTo>
                    <a:pt x="0" y="336"/>
                  </a:lnTo>
                  <a:lnTo>
                    <a:pt x="384" y="336"/>
                  </a:lnTo>
                  <a:lnTo>
                    <a:pt x="384" y="240"/>
                  </a:lnTo>
                  <a:lnTo>
                    <a:pt x="144" y="240"/>
                  </a:lnTo>
                  <a:lnTo>
                    <a:pt x="144" y="48"/>
                  </a:lnTo>
                  <a:lnTo>
                    <a:pt x="624" y="4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552" y="960"/>
              <a:ext cx="1344" cy="1008"/>
            </a:xfrm>
            <a:custGeom>
              <a:rect b="b" l="l" r="r" t="t"/>
              <a:pathLst>
                <a:path extrusionOk="0" h="1008" w="1344">
                  <a:moveTo>
                    <a:pt x="192" y="0"/>
                  </a:moveTo>
                  <a:lnTo>
                    <a:pt x="192" y="240"/>
                  </a:lnTo>
                  <a:lnTo>
                    <a:pt x="864" y="240"/>
                  </a:lnTo>
                  <a:lnTo>
                    <a:pt x="864" y="336"/>
                  </a:lnTo>
                  <a:lnTo>
                    <a:pt x="240" y="336"/>
                  </a:lnTo>
                  <a:lnTo>
                    <a:pt x="240" y="864"/>
                  </a:lnTo>
                  <a:lnTo>
                    <a:pt x="1344" y="864"/>
                  </a:lnTo>
                  <a:lnTo>
                    <a:pt x="1344" y="1008"/>
                  </a:lnTo>
                  <a:lnTo>
                    <a:pt x="0" y="1008"/>
                  </a:ln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792" y="1632"/>
              <a:ext cx="1104" cy="192"/>
            </a:xfrm>
            <a:custGeom>
              <a:rect b="b" l="l" r="r" t="t"/>
              <a:pathLst>
                <a:path extrusionOk="0" h="192" w="1104">
                  <a:moveTo>
                    <a:pt x="1104" y="192"/>
                  </a:moveTo>
                  <a:lnTo>
                    <a:pt x="1104" y="96"/>
                  </a:lnTo>
                  <a:lnTo>
                    <a:pt x="384" y="96"/>
                  </a:lnTo>
                  <a:lnTo>
                    <a:pt x="384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104" y="192"/>
                  </a:ln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6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a puzzle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381000" y="1371600"/>
            <a:ext cx="815340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puzzle, all holes but one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filled with white pegs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jump over one peg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another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Jumped pegs are removed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 is to remove all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the last peg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don’t have enough information to jump correctly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choice leads to another set of choices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sequences of choices may (or may not) lead to a solution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kinds of puzzle can be solved with backtracking</a:t>
            </a:r>
            <a:endParaRPr/>
          </a:p>
        </p:txBody>
      </p:sp>
      <p:grpSp>
        <p:nvGrpSpPr>
          <p:cNvPr id="136" name="Google Shape;136;p6"/>
          <p:cNvGrpSpPr/>
          <p:nvPr/>
        </p:nvGrpSpPr>
        <p:grpSpPr>
          <a:xfrm>
            <a:off x="5562600" y="1752600"/>
            <a:ext cx="2136775" cy="2133600"/>
            <a:chOff x="3504" y="1104"/>
            <a:chExt cx="1346" cy="1344"/>
          </a:xfrm>
        </p:grpSpPr>
        <p:sp>
          <p:nvSpPr>
            <p:cNvPr id="137" name="Google Shape;137;p6"/>
            <p:cNvSpPr txBox="1"/>
            <p:nvPr/>
          </p:nvSpPr>
          <p:spPr>
            <a:xfrm>
              <a:off x="3936" y="1536"/>
              <a:ext cx="480" cy="480"/>
            </a:xfrm>
            <a:prstGeom prst="rect">
              <a:avLst/>
            </a:prstGeom>
            <a:solidFill>
              <a:srgbClr val="996633"/>
            </a:solidFill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38" name="Google Shape;138;p6"/>
            <p:cNvSpPr txBox="1"/>
            <p:nvPr/>
          </p:nvSpPr>
          <p:spPr>
            <a:xfrm>
              <a:off x="3936" y="2016"/>
              <a:ext cx="480" cy="432"/>
            </a:xfrm>
            <a:prstGeom prst="rect">
              <a:avLst/>
            </a:prstGeom>
            <a:solidFill>
              <a:srgbClr val="996633"/>
            </a:solidFill>
            <a:ln cap="flat" cmpd="sng" w="9525">
              <a:solidFill>
                <a:srgbClr val="9966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39" name="Google Shape;139;p6"/>
            <p:cNvSpPr txBox="1"/>
            <p:nvPr/>
          </p:nvSpPr>
          <p:spPr>
            <a:xfrm>
              <a:off x="3936" y="1104"/>
              <a:ext cx="480" cy="432"/>
            </a:xfrm>
            <a:prstGeom prst="rect">
              <a:avLst/>
            </a:prstGeom>
            <a:solidFill>
              <a:srgbClr val="996633"/>
            </a:solidFill>
            <a:ln cap="flat" cmpd="sng" w="9525">
              <a:solidFill>
                <a:srgbClr val="9966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0" name="Google Shape;140;p6"/>
            <p:cNvSpPr txBox="1"/>
            <p:nvPr/>
          </p:nvSpPr>
          <p:spPr>
            <a:xfrm>
              <a:off x="3504" y="1536"/>
              <a:ext cx="432" cy="480"/>
            </a:xfrm>
            <a:prstGeom prst="rect">
              <a:avLst/>
            </a:prstGeom>
            <a:solidFill>
              <a:srgbClr val="996633"/>
            </a:solidFill>
            <a:ln cap="flat" cmpd="sng" w="9525">
              <a:solidFill>
                <a:srgbClr val="9966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1" name="Google Shape;141;p6"/>
            <p:cNvSpPr txBox="1"/>
            <p:nvPr/>
          </p:nvSpPr>
          <p:spPr>
            <a:xfrm>
              <a:off x="4416" y="1536"/>
              <a:ext cx="432" cy="480"/>
            </a:xfrm>
            <a:prstGeom prst="rect">
              <a:avLst/>
            </a:prstGeom>
            <a:solidFill>
              <a:srgbClr val="996633"/>
            </a:solidFill>
            <a:ln cap="flat" cmpd="sng" w="9525">
              <a:solidFill>
                <a:srgbClr val="9966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3552" y="1584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552" y="1728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3696" y="1728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552" y="1872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3696" y="1872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3696" y="1584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3840" y="1584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3840" y="1728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3984" y="1728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3840" y="1872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984" y="1872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984" y="1584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128" y="1584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128" y="1728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4272" y="1728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4128" y="1872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272" y="1872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4272" y="1584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4416" y="1584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416" y="1728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4560" y="1728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4416" y="1872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4560" y="1872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4560" y="1584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704" y="1728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4704" y="1872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4704" y="1584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3984" y="1296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984" y="1440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3984" y="1152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4128" y="1152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4128" y="1296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4272" y="1296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4128" y="1440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4272" y="1440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4272" y="1152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3984" y="2160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3984" y="2304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3984" y="2016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128" y="2016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128" y="2160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272" y="2160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128" y="2304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272" y="2304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272" y="2016"/>
              <a:ext cx="96" cy="96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504" y="1104"/>
              <a:ext cx="1346" cy="1344"/>
            </a:xfrm>
            <a:custGeom>
              <a:rect b="b" l="l" r="r" t="t"/>
              <a:pathLst>
                <a:path extrusionOk="0" h="1344" w="1346">
                  <a:moveTo>
                    <a:pt x="2" y="432"/>
                  </a:moveTo>
                  <a:lnTo>
                    <a:pt x="434" y="432"/>
                  </a:lnTo>
                  <a:lnTo>
                    <a:pt x="434" y="0"/>
                  </a:lnTo>
                  <a:lnTo>
                    <a:pt x="914" y="0"/>
                  </a:lnTo>
                  <a:lnTo>
                    <a:pt x="914" y="432"/>
                  </a:lnTo>
                  <a:lnTo>
                    <a:pt x="1346" y="432"/>
                  </a:lnTo>
                  <a:lnTo>
                    <a:pt x="1346" y="912"/>
                  </a:lnTo>
                  <a:lnTo>
                    <a:pt x="914" y="912"/>
                  </a:lnTo>
                  <a:lnTo>
                    <a:pt x="914" y="1344"/>
                  </a:lnTo>
                  <a:lnTo>
                    <a:pt x="434" y="1344"/>
                  </a:lnTo>
                  <a:lnTo>
                    <a:pt x="434" y="912"/>
                  </a:lnTo>
                  <a:lnTo>
                    <a:pt x="0" y="910"/>
                  </a:lnTo>
                  <a:lnTo>
                    <a:pt x="2" y="43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7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 (animation)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762000" y="37338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</p:txBody>
      </p:sp>
      <p:cxnSp>
        <p:nvCxnSpPr>
          <p:cNvPr id="196" name="Google Shape;196;p7"/>
          <p:cNvCxnSpPr/>
          <p:nvPr/>
        </p:nvCxnSpPr>
        <p:spPr>
          <a:xfrm>
            <a:off x="1443037" y="3962400"/>
            <a:ext cx="758825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197" name="Google Shape;197;p7"/>
          <p:cNvSpPr txBox="1"/>
          <p:nvPr/>
        </p:nvSpPr>
        <p:spPr>
          <a:xfrm>
            <a:off x="2209800" y="3733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cxnSp>
        <p:nvCxnSpPr>
          <p:cNvPr id="198" name="Google Shape;198;p7"/>
          <p:cNvCxnSpPr/>
          <p:nvPr/>
        </p:nvCxnSpPr>
        <p:spPr>
          <a:xfrm flipH="1" rot="10800000">
            <a:off x="2438400" y="2514600"/>
            <a:ext cx="914400" cy="12192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199" name="Google Shape;199;p7"/>
          <p:cNvCxnSpPr/>
          <p:nvPr/>
        </p:nvCxnSpPr>
        <p:spPr>
          <a:xfrm>
            <a:off x="2514600" y="3962400"/>
            <a:ext cx="7620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00" name="Google Shape;200;p7"/>
          <p:cNvSpPr txBox="1"/>
          <p:nvPr/>
        </p:nvSpPr>
        <p:spPr>
          <a:xfrm>
            <a:off x="3352800" y="22860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cxnSp>
        <p:nvCxnSpPr>
          <p:cNvPr id="201" name="Google Shape;201;p7"/>
          <p:cNvCxnSpPr/>
          <p:nvPr/>
        </p:nvCxnSpPr>
        <p:spPr>
          <a:xfrm flipH="1" rot="10800000">
            <a:off x="3657600" y="2057400"/>
            <a:ext cx="838200" cy="304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02" name="Google Shape;202;p7"/>
          <p:cNvCxnSpPr/>
          <p:nvPr/>
        </p:nvCxnSpPr>
        <p:spPr>
          <a:xfrm>
            <a:off x="3657600" y="2590800"/>
            <a:ext cx="685800" cy="228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03" name="Google Shape;203;p7"/>
          <p:cNvSpPr txBox="1"/>
          <p:nvPr/>
        </p:nvSpPr>
        <p:spPr>
          <a:xfrm>
            <a:off x="4343400" y="26670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4495800" y="18288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cxnSp>
        <p:nvCxnSpPr>
          <p:cNvPr id="205" name="Google Shape;205;p7"/>
          <p:cNvCxnSpPr/>
          <p:nvPr/>
        </p:nvCxnSpPr>
        <p:spPr>
          <a:xfrm flipH="1">
            <a:off x="3733800" y="2209800"/>
            <a:ext cx="838200" cy="304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06" name="Google Shape;206;p7"/>
          <p:cNvCxnSpPr/>
          <p:nvPr/>
        </p:nvCxnSpPr>
        <p:spPr>
          <a:xfrm rot="10800000">
            <a:off x="3581400" y="2743200"/>
            <a:ext cx="762000" cy="228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07" name="Google Shape;207;p7"/>
          <p:cNvCxnSpPr/>
          <p:nvPr/>
        </p:nvCxnSpPr>
        <p:spPr>
          <a:xfrm flipH="1">
            <a:off x="2590800" y="2819400"/>
            <a:ext cx="762000" cy="990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08" name="Google Shape;208;p7"/>
          <p:cNvSpPr txBox="1"/>
          <p:nvPr/>
        </p:nvSpPr>
        <p:spPr>
          <a:xfrm>
            <a:off x="3276600" y="3733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cxnSp>
        <p:nvCxnSpPr>
          <p:cNvPr id="209" name="Google Shape;209;p7"/>
          <p:cNvCxnSpPr/>
          <p:nvPr/>
        </p:nvCxnSpPr>
        <p:spPr>
          <a:xfrm flipH="1" rot="10800000">
            <a:off x="3657600" y="3657600"/>
            <a:ext cx="685800" cy="228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10" name="Google Shape;210;p7"/>
          <p:cNvSpPr txBox="1"/>
          <p:nvPr/>
        </p:nvSpPr>
        <p:spPr>
          <a:xfrm>
            <a:off x="4343400" y="3505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cxnSp>
        <p:nvCxnSpPr>
          <p:cNvPr id="211" name="Google Shape;211;p7"/>
          <p:cNvCxnSpPr/>
          <p:nvPr/>
        </p:nvCxnSpPr>
        <p:spPr>
          <a:xfrm flipH="1" rot="10800000">
            <a:off x="4648200" y="3124200"/>
            <a:ext cx="1524000" cy="381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12" name="Google Shape;212;p7"/>
          <p:cNvCxnSpPr/>
          <p:nvPr/>
        </p:nvCxnSpPr>
        <p:spPr>
          <a:xfrm>
            <a:off x="4724400" y="3733800"/>
            <a:ext cx="1371600" cy="304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13" name="Google Shape;213;p7"/>
          <p:cNvSpPr txBox="1"/>
          <p:nvPr/>
        </p:nvSpPr>
        <p:spPr>
          <a:xfrm>
            <a:off x="6019800" y="38862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6172200" y="28956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cxnSp>
        <p:nvCxnSpPr>
          <p:cNvPr id="215" name="Google Shape;215;p7"/>
          <p:cNvCxnSpPr/>
          <p:nvPr/>
        </p:nvCxnSpPr>
        <p:spPr>
          <a:xfrm flipH="1">
            <a:off x="4724400" y="3276600"/>
            <a:ext cx="1524000" cy="381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16" name="Google Shape;216;p7"/>
          <p:cNvCxnSpPr/>
          <p:nvPr/>
        </p:nvCxnSpPr>
        <p:spPr>
          <a:xfrm rot="10800000">
            <a:off x="4648200" y="3886200"/>
            <a:ext cx="1295400" cy="304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17" name="Google Shape;217;p7"/>
          <p:cNvCxnSpPr/>
          <p:nvPr/>
        </p:nvCxnSpPr>
        <p:spPr>
          <a:xfrm flipH="1">
            <a:off x="3657600" y="3810000"/>
            <a:ext cx="685800" cy="2286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18" name="Google Shape;218;p7"/>
          <p:cNvCxnSpPr/>
          <p:nvPr/>
        </p:nvCxnSpPr>
        <p:spPr>
          <a:xfrm>
            <a:off x="3505200" y="4191000"/>
            <a:ext cx="762000" cy="762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19" name="Google Shape;219;p7"/>
          <p:cNvSpPr txBox="1"/>
          <p:nvPr/>
        </p:nvSpPr>
        <p:spPr>
          <a:xfrm>
            <a:off x="4191000" y="48006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cxnSp>
        <p:nvCxnSpPr>
          <p:cNvPr id="220" name="Google Shape;220;p7"/>
          <p:cNvCxnSpPr/>
          <p:nvPr/>
        </p:nvCxnSpPr>
        <p:spPr>
          <a:xfrm flipH="1" rot="10800000">
            <a:off x="4495800" y="4572000"/>
            <a:ext cx="838200" cy="304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cxnSp>
        <p:nvCxnSpPr>
          <p:cNvPr id="221" name="Google Shape;221;p7"/>
          <p:cNvCxnSpPr/>
          <p:nvPr/>
        </p:nvCxnSpPr>
        <p:spPr>
          <a:xfrm>
            <a:off x="4495800" y="5105400"/>
            <a:ext cx="762000" cy="381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  <p:sp>
        <p:nvSpPr>
          <p:cNvPr id="222" name="Google Shape;222;p7"/>
          <p:cNvSpPr txBox="1"/>
          <p:nvPr/>
        </p:nvSpPr>
        <p:spPr>
          <a:xfrm>
            <a:off x="5181600" y="53340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success!</a:t>
            </a:r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5334000" y="43434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end</a:t>
            </a:r>
            <a:endParaRPr/>
          </a:p>
        </p:txBody>
      </p:sp>
      <p:cxnSp>
        <p:nvCxnSpPr>
          <p:cNvPr id="224" name="Google Shape;224;p7"/>
          <p:cNvCxnSpPr/>
          <p:nvPr/>
        </p:nvCxnSpPr>
        <p:spPr>
          <a:xfrm flipH="1">
            <a:off x="4572000" y="4724400"/>
            <a:ext cx="838200" cy="3048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med" w="med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1" name="Google Shape;231;p8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backtracking algorithm</a:t>
            </a:r>
            <a:endParaRPr/>
          </a:p>
        </p:txBody>
      </p:sp>
      <p:sp>
        <p:nvSpPr>
          <p:cNvPr id="232" name="Google Shape;232;p8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 is really quite simple--we “explore” each node, as follows: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“explore” node 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Char char=" "/>
            </a:pP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1.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If N is a goal node, return “success”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Char char=" "/>
            </a:pP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2.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If N is a leaf node, return “failure”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Char char=" "/>
            </a:pP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3.</a:t>
            </a:r>
            <a:r>
              <a:rPr b="0" i="0" lang="en-US" sz="24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For each child C of N,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 "/>
            </a:pP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3.1.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Explore C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Char char=" "/>
            </a:pP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3.1.1.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If C was successful, return “success”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20"/>
              <a:buChar char=" "/>
            </a:pP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4.</a:t>
            </a:r>
            <a:r>
              <a:rPr b="0" i="0" lang="en-US" sz="240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Return “failure”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– queens Problem</a:t>
            </a:r>
            <a:endParaRPr/>
          </a:p>
        </p:txBody>
      </p:sp>
      <p:sp>
        <p:nvSpPr>
          <p:cNvPr id="238" name="Google Shape;238;p9"/>
          <p:cNvSpPr txBox="1"/>
          <p:nvPr>
            <p:ph idx="1" type="subTitle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>
              <a:solidFill>
                <a:srgbClr val="993300"/>
              </a:solidFill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2002-01-31T05:15:17Z</dcterms:created>
  <dc:creator>David Matuszek</dc:creator>
</cp:coreProperties>
</file>