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ho45pTKP4Edrva/LxDmkHx4aR5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E81A11-42A5-46D5-B2F4-4FCEBBF116F3}">
  <a:tblStyle styleId="{3DE81A11-42A5-46D5-B2F4-4FCEBBF116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 name="Google Shape;82;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49"/>
          <p:cNvSpPr/>
          <p:nvPr>
            <p:ph idx="2" type="pic"/>
          </p:nvPr>
        </p:nvSpPr>
        <p:spPr>
          <a:xfrm>
            <a:off x="5183188" y="987425"/>
            <a:ext cx="6172200" cy="4873625"/>
          </a:xfrm>
          <a:prstGeom prst="rect">
            <a:avLst/>
          </a:prstGeom>
          <a:noFill/>
          <a:ln>
            <a:noFill/>
          </a:ln>
        </p:spPr>
      </p:sp>
      <p:sp>
        <p:nvSpPr>
          <p:cNvPr id="89" name="Google Shape;89;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9" name="Shape 29"/>
        <p:cNvGrpSpPr/>
        <p:nvPr/>
      </p:nvGrpSpPr>
      <p:grpSpPr>
        <a:xfrm>
          <a:off x="0" y="0"/>
          <a:ext cx="0" cy="0"/>
          <a:chOff x="0" y="0"/>
          <a:chExt cx="0" cy="0"/>
        </a:xfrm>
      </p:grpSpPr>
      <p:sp>
        <p:nvSpPr>
          <p:cNvPr id="30" name="Google Shape;30;p41"/>
          <p:cNvSpPr txBox="1"/>
          <p:nvPr>
            <p:ph type="title"/>
          </p:nvPr>
        </p:nvSpPr>
        <p:spPr>
          <a:xfrm>
            <a:off x="609600" y="277814"/>
            <a:ext cx="10972800" cy="11398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1"/>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1"/>
          <p:cNvSpPr txBox="1"/>
          <p:nvPr>
            <p:ph idx="2" type="body"/>
          </p:nvPr>
        </p:nvSpPr>
        <p:spPr>
          <a:xfrm>
            <a:off x="6197600" y="1600200"/>
            <a:ext cx="5384800" cy="21859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1"/>
          <p:cNvSpPr txBox="1"/>
          <p:nvPr>
            <p:ph idx="3" type="body"/>
          </p:nvPr>
        </p:nvSpPr>
        <p:spPr>
          <a:xfrm>
            <a:off x="6197600" y="3938589"/>
            <a:ext cx="5384800" cy="21875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42"/>
          <p:cNvSpPr txBox="1"/>
          <p:nvPr>
            <p:ph type="title"/>
          </p:nvPr>
        </p:nvSpPr>
        <p:spPr>
          <a:xfrm>
            <a:off x="609600" y="277814"/>
            <a:ext cx="10972800" cy="11398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2"/>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2"/>
          <p:cNvSpPr txBox="1"/>
          <p:nvPr>
            <p:ph idx="2" type="body"/>
          </p:nvPr>
        </p:nvSpPr>
        <p:spPr>
          <a:xfrm>
            <a:off x="6197600" y="1600200"/>
            <a:ext cx="5384800" cy="21859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2"/>
          <p:cNvSpPr txBox="1"/>
          <p:nvPr>
            <p:ph idx="3" type="body"/>
          </p:nvPr>
        </p:nvSpPr>
        <p:spPr>
          <a:xfrm>
            <a:off x="6197600" y="3938589"/>
            <a:ext cx="5384800" cy="21875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45" name="Shape 45"/>
        <p:cNvGrpSpPr/>
        <p:nvPr/>
      </p:nvGrpSpPr>
      <p:grpSpPr>
        <a:xfrm>
          <a:off x="0" y="0"/>
          <a:ext cx="0" cy="0"/>
          <a:chOff x="0" y="0"/>
          <a:chExt cx="0" cy="0"/>
        </a:xfrm>
      </p:grpSpPr>
      <p:sp>
        <p:nvSpPr>
          <p:cNvPr id="46" name="Google Shape;46;p43"/>
          <p:cNvSpPr txBox="1"/>
          <p:nvPr>
            <p:ph type="title"/>
          </p:nvPr>
        </p:nvSpPr>
        <p:spPr>
          <a:xfrm>
            <a:off x="609600" y="277814"/>
            <a:ext cx="10972800" cy="11398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3"/>
          <p:cNvSpPr txBox="1"/>
          <p:nvPr>
            <p:ph idx="1" type="body"/>
          </p:nvPr>
        </p:nvSpPr>
        <p:spPr>
          <a:xfrm>
            <a:off x="609600" y="1600200"/>
            <a:ext cx="5384800" cy="21859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3"/>
          <p:cNvSpPr txBox="1"/>
          <p:nvPr>
            <p:ph idx="2" type="body"/>
          </p:nvPr>
        </p:nvSpPr>
        <p:spPr>
          <a:xfrm>
            <a:off x="6197600" y="1600200"/>
            <a:ext cx="5384800" cy="21859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3"/>
          <p:cNvSpPr txBox="1"/>
          <p:nvPr>
            <p:ph idx="3" type="body"/>
          </p:nvPr>
        </p:nvSpPr>
        <p:spPr>
          <a:xfrm>
            <a:off x="609600" y="3938589"/>
            <a:ext cx="5384800" cy="21875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3"/>
          <p:cNvSpPr txBox="1"/>
          <p:nvPr>
            <p:ph idx="4" type="body"/>
          </p:nvPr>
        </p:nvSpPr>
        <p:spPr>
          <a:xfrm>
            <a:off x="6197600" y="3938589"/>
            <a:ext cx="5384800" cy="21875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youtube.com/watch?v=qQ8vS2btsx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youtube.com/watch?v=V5-7GzOfAD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US"/>
              <a:t>String Matching</a:t>
            </a:r>
            <a:endParaRPr/>
          </a:p>
        </p:txBody>
      </p:sp>
      <p:sp>
        <p:nvSpPr>
          <p:cNvPr id="110" name="Google Shape;11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Calibri"/>
              <a:buNone/>
            </a:pPr>
            <a:r>
              <a:rPr lang="en-US"/>
              <a:t>The Rabin-Karp algorithm</a:t>
            </a:r>
            <a:endParaRPr/>
          </a:p>
        </p:txBody>
      </p:sp>
      <p:sp>
        <p:nvSpPr>
          <p:cNvPr id="166" name="Google Shape;166;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The Rabin-Karp algorithm</a:t>
            </a:r>
            <a:endParaRPr/>
          </a:p>
        </p:txBody>
      </p:sp>
      <p:pic>
        <p:nvPicPr>
          <p:cNvPr id="172" name="Google Shape;172;p11"/>
          <p:cNvPicPr preferRelativeResize="0"/>
          <p:nvPr/>
        </p:nvPicPr>
        <p:blipFill rotWithShape="1">
          <a:blip r:embed="rId3">
            <a:alphaModFix/>
          </a:blip>
          <a:srcRect b="0" l="0" r="0" t="0"/>
          <a:stretch/>
        </p:blipFill>
        <p:spPr>
          <a:xfrm>
            <a:off x="838200" y="1690688"/>
            <a:ext cx="10525125"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The Rabin-Karp algorithm</a:t>
            </a:r>
            <a:endParaRPr/>
          </a:p>
        </p:txBody>
      </p:sp>
      <p:sp>
        <p:nvSpPr>
          <p:cNvPr id="178" name="Google Shape;17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Works on the idea that the substrings having the same length as that of P and give the same modulus with a number, say q, and can be isolated from T.</a:t>
            </a:r>
            <a:endParaRPr/>
          </a:p>
          <a:p>
            <a:pPr indent="-228600" lvl="0" marL="228600" rtl="0" algn="just">
              <a:lnSpc>
                <a:spcPct val="90000"/>
              </a:lnSpc>
              <a:spcBef>
                <a:spcPts val="1000"/>
              </a:spcBef>
              <a:spcAft>
                <a:spcPts val="0"/>
              </a:spcAft>
              <a:buClr>
                <a:schemeClr val="dk1"/>
              </a:buClr>
              <a:buSzPts val="2800"/>
              <a:buChar char="•"/>
            </a:pPr>
            <a:r>
              <a:rPr lang="en-US"/>
              <a:t>These strings can then be compared with P. </a:t>
            </a:r>
            <a:endParaRPr/>
          </a:p>
          <a:p>
            <a:pPr indent="-228600" lvl="0" marL="228600" rtl="0" algn="just">
              <a:lnSpc>
                <a:spcPct val="90000"/>
              </a:lnSpc>
              <a:spcBef>
                <a:spcPts val="1000"/>
              </a:spcBef>
              <a:spcAft>
                <a:spcPts val="0"/>
              </a:spcAft>
              <a:buClr>
                <a:schemeClr val="dk1"/>
              </a:buClr>
              <a:buSzPts val="2800"/>
              <a:buChar char="•"/>
            </a:pPr>
            <a:r>
              <a:rPr lang="en-US"/>
              <a:t>If the strings match, then the initial index of the substring in T can be printed.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Example</a:t>
            </a:r>
            <a:endParaRPr/>
          </a:p>
        </p:txBody>
      </p:sp>
      <p:sp>
        <p:nvSpPr>
          <p:cNvPr id="184" name="Google Shape;18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Say </a:t>
            </a:r>
            <a:endParaRPr/>
          </a:p>
          <a:p>
            <a:pPr indent="-228600" lvl="1" marL="685800" rtl="0" algn="just">
              <a:lnSpc>
                <a:spcPct val="90000"/>
              </a:lnSpc>
              <a:spcBef>
                <a:spcPts val="500"/>
              </a:spcBef>
              <a:spcAft>
                <a:spcPts val="0"/>
              </a:spcAft>
              <a:buClr>
                <a:schemeClr val="dk1"/>
              </a:buClr>
              <a:buSzPts val="2400"/>
              <a:buChar char="•"/>
            </a:pPr>
            <a:r>
              <a:rPr lang="en-US"/>
              <a:t>the substring is ‘5623’, </a:t>
            </a:r>
            <a:endParaRPr/>
          </a:p>
          <a:p>
            <a:pPr indent="-228600" lvl="1" marL="685800" rtl="0" algn="just">
              <a:lnSpc>
                <a:spcPct val="90000"/>
              </a:lnSpc>
              <a:spcBef>
                <a:spcPts val="500"/>
              </a:spcBef>
              <a:spcAft>
                <a:spcPts val="0"/>
              </a:spcAft>
              <a:buClr>
                <a:schemeClr val="dk1"/>
              </a:buClr>
              <a:buSzPts val="2400"/>
              <a:buChar char="•"/>
            </a:pPr>
            <a:r>
              <a:rPr lang="en-US"/>
              <a:t>q is 13</a:t>
            </a:r>
            <a:endParaRPr/>
          </a:p>
          <a:p>
            <a:pPr indent="-228600" lvl="1" marL="685800" rtl="0" algn="just">
              <a:lnSpc>
                <a:spcPct val="90000"/>
              </a:lnSpc>
              <a:spcBef>
                <a:spcPts val="500"/>
              </a:spcBef>
              <a:spcAft>
                <a:spcPts val="0"/>
              </a:spcAft>
              <a:buClr>
                <a:schemeClr val="dk1"/>
              </a:buClr>
              <a:buSzPts val="2400"/>
              <a:buChar char="•"/>
            </a:pPr>
            <a:r>
              <a:rPr lang="en-US"/>
              <a:t>T is ‘789562378563267’. </a:t>
            </a:r>
            <a:endParaRPr/>
          </a:p>
          <a:p>
            <a:pPr indent="-228600" lvl="1" marL="685800" rtl="0" algn="just">
              <a:lnSpc>
                <a:spcPct val="90000"/>
              </a:lnSpc>
              <a:spcBef>
                <a:spcPts val="500"/>
              </a:spcBef>
              <a:spcAft>
                <a:spcPts val="0"/>
              </a:spcAft>
              <a:buClr>
                <a:schemeClr val="dk1"/>
              </a:buClr>
              <a:buSzPts val="2400"/>
              <a:buChar char="•"/>
            </a:pPr>
            <a:r>
              <a:rPr lang="en-US"/>
              <a:t>m and n denote the length of P and T, respectively.</a:t>
            </a:r>
            <a:endParaRPr/>
          </a:p>
          <a:p>
            <a:pPr indent="-228600" lvl="0" marL="228600" rtl="0" algn="just">
              <a:lnSpc>
                <a:spcPct val="90000"/>
              </a:lnSpc>
              <a:spcBef>
                <a:spcPts val="1000"/>
              </a:spcBef>
              <a:spcAft>
                <a:spcPts val="0"/>
              </a:spcAft>
              <a:buClr>
                <a:schemeClr val="dk1"/>
              </a:buClr>
              <a:buSzPts val="2800"/>
              <a:buChar char="•"/>
            </a:pPr>
            <a:r>
              <a:rPr lang="en-US"/>
              <a:t>‘5623’ mod 13 is 7. </a:t>
            </a:r>
            <a:endParaRPr/>
          </a:p>
          <a:p>
            <a:pPr indent="-228600" lvl="0" marL="228600" rtl="0" algn="just">
              <a:lnSpc>
                <a:spcPct val="90000"/>
              </a:lnSpc>
              <a:spcBef>
                <a:spcPts val="1000"/>
              </a:spcBef>
              <a:spcAft>
                <a:spcPts val="0"/>
              </a:spcAft>
              <a:buClr>
                <a:schemeClr val="dk1"/>
              </a:buClr>
              <a:buSzPts val="2800"/>
              <a:buChar char="•"/>
            </a:pPr>
            <a:r>
              <a:rPr lang="en-US"/>
              <a:t>The first step would be to find all strings of length m from T. This is followed by taking mod 13 of all the substrings.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Example : </a:t>
            </a:r>
            <a:br>
              <a:rPr lang="en-US"/>
            </a:br>
            <a:r>
              <a:rPr lang="en-US"/>
              <a:t>Substrings of length m from T, and their mod 13</a:t>
            </a:r>
            <a:endParaRPr/>
          </a:p>
        </p:txBody>
      </p:sp>
      <p:pic>
        <p:nvPicPr>
          <p:cNvPr id="190" name="Google Shape;190;p14"/>
          <p:cNvPicPr preferRelativeResize="0"/>
          <p:nvPr/>
        </p:nvPicPr>
        <p:blipFill rotWithShape="1">
          <a:blip r:embed="rId3">
            <a:alphaModFix/>
          </a:blip>
          <a:srcRect b="0" l="0" r="0" t="0"/>
          <a:stretch/>
        </p:blipFill>
        <p:spPr>
          <a:xfrm>
            <a:off x="2819399" y="1690687"/>
            <a:ext cx="7205155" cy="49011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Example</a:t>
            </a:r>
            <a:endParaRPr/>
          </a:p>
        </p:txBody>
      </p:sp>
      <p:sp>
        <p:nvSpPr>
          <p:cNvPr id="196" name="Google Shape;19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strings with the value 7 are the contenders for the correct match. </a:t>
            </a:r>
            <a:endParaRPr/>
          </a:p>
          <a:p>
            <a:pPr indent="-228600" lvl="0" marL="228600" rtl="0" algn="l">
              <a:lnSpc>
                <a:spcPct val="90000"/>
              </a:lnSpc>
              <a:spcBef>
                <a:spcPts val="1000"/>
              </a:spcBef>
              <a:spcAft>
                <a:spcPts val="0"/>
              </a:spcAft>
              <a:buClr>
                <a:schemeClr val="dk1"/>
              </a:buClr>
              <a:buSzPts val="2800"/>
              <a:buChar char="•"/>
            </a:pPr>
            <a:r>
              <a:rPr lang="en-US"/>
              <a:t>In this case, there are two such strings. </a:t>
            </a:r>
            <a:endParaRPr/>
          </a:p>
          <a:p>
            <a:pPr indent="-228600" lvl="0" marL="228600" rtl="0" algn="l">
              <a:lnSpc>
                <a:spcPct val="90000"/>
              </a:lnSpc>
              <a:spcBef>
                <a:spcPts val="1000"/>
              </a:spcBef>
              <a:spcAft>
                <a:spcPts val="0"/>
              </a:spcAft>
              <a:buClr>
                <a:schemeClr val="dk1"/>
              </a:buClr>
              <a:buSzPts val="2800"/>
              <a:buChar char="•"/>
            </a:pPr>
            <a:r>
              <a:rPr lang="en-US"/>
              <a:t>These strings are then compared with P. </a:t>
            </a:r>
            <a:endParaRPr/>
          </a:p>
          <a:p>
            <a:pPr indent="-228600" lvl="0" marL="228600" rtl="0" algn="l">
              <a:lnSpc>
                <a:spcPct val="90000"/>
              </a:lnSpc>
              <a:spcBef>
                <a:spcPts val="1000"/>
              </a:spcBef>
              <a:spcAft>
                <a:spcPts val="0"/>
              </a:spcAft>
              <a:buClr>
                <a:schemeClr val="dk1"/>
              </a:buClr>
              <a:buSzPts val="2800"/>
              <a:buChar char="•"/>
            </a:pPr>
            <a:r>
              <a:rPr lang="en-US"/>
              <a:t>The second string does not match P and hence would be dubbed as a </a:t>
            </a:r>
            <a:r>
              <a:rPr b="1" lang="en-US"/>
              <a:t>spurious match </a:t>
            </a:r>
            <a:r>
              <a:rPr lang="en-US"/>
              <a:t>or </a:t>
            </a:r>
            <a:r>
              <a:rPr b="1" lang="en-US" u="sng"/>
              <a:t>spurious hit</a:t>
            </a:r>
            <a:r>
              <a:rPr b="1" lang="en-US"/>
              <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7" name="Google Shape;197;p15"/>
          <p:cNvPicPr preferRelativeResize="0"/>
          <p:nvPr/>
        </p:nvPicPr>
        <p:blipFill rotWithShape="1">
          <a:blip r:embed="rId3">
            <a:alphaModFix/>
          </a:blip>
          <a:srcRect b="0" l="0" r="0" t="0"/>
          <a:stretch/>
        </p:blipFill>
        <p:spPr>
          <a:xfrm>
            <a:off x="2940381" y="4559347"/>
            <a:ext cx="5553287" cy="14183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Rabin–Karp algorithm</a:t>
            </a:r>
            <a:endParaRPr/>
          </a:p>
        </p:txBody>
      </p:sp>
      <p:sp>
        <p:nvSpPr>
          <p:cNvPr id="203" name="Google Shape;2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lang="en-US"/>
              <a:t>Input: </a:t>
            </a:r>
            <a:r>
              <a:rPr lang="en-US"/>
              <a:t>T[0…(n-1)], P[0…(m-1)]</a:t>
            </a:r>
            <a:endParaRPr/>
          </a:p>
          <a:p>
            <a:pPr indent="-228600" lvl="0" marL="228600" rtl="0" algn="l">
              <a:lnSpc>
                <a:spcPct val="90000"/>
              </a:lnSpc>
              <a:spcBef>
                <a:spcPts val="1000"/>
              </a:spcBef>
              <a:spcAft>
                <a:spcPts val="0"/>
              </a:spcAft>
              <a:buClr>
                <a:schemeClr val="dk1"/>
              </a:buClr>
              <a:buSzPct val="100000"/>
              <a:buChar char="•"/>
            </a:pPr>
            <a:r>
              <a:rPr b="1" lang="en-US"/>
              <a:t>Output: </a:t>
            </a:r>
            <a:r>
              <a:rPr lang="en-US"/>
              <a:t>The starting index of the matching substring, if string is found else -1.</a:t>
            </a:r>
            <a:endParaRPr/>
          </a:p>
          <a:p>
            <a:pPr indent="0" lvl="0" marL="0" rtl="0" algn="l">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b="1" i="1" lang="en-US"/>
              <a:t>Rabin–Karp Algorithm(T[0…(n-1)], P[0..(m-1)]</a:t>
            </a:r>
            <a:endParaRPr/>
          </a:p>
          <a:p>
            <a:pPr indent="0" lvl="0" marL="0" rtl="0" algn="just">
              <a:lnSpc>
                <a:spcPct val="90000"/>
              </a:lnSpc>
              <a:spcBef>
                <a:spcPts val="1000"/>
              </a:spcBef>
              <a:spcAft>
                <a:spcPts val="0"/>
              </a:spcAft>
              <a:buClr>
                <a:schemeClr val="dk1"/>
              </a:buClr>
              <a:buSzPct val="100000"/>
              <a:buNone/>
            </a:pPr>
            <a:r>
              <a:rPr i="1" lang="en-US"/>
              <a:t>	modT := mod(T[0..(m-1)], q); modP := mod(s[0..(m-1)], q)</a:t>
            </a:r>
            <a:endParaRPr/>
          </a:p>
          <a:p>
            <a:pPr indent="0" lvl="0" marL="0" rtl="0" algn="just">
              <a:lnSpc>
                <a:spcPct val="90000"/>
              </a:lnSpc>
              <a:spcBef>
                <a:spcPts val="1000"/>
              </a:spcBef>
              <a:spcAft>
                <a:spcPts val="0"/>
              </a:spcAft>
              <a:buClr>
                <a:schemeClr val="dk1"/>
              </a:buClr>
              <a:buSzPct val="100000"/>
              <a:buNone/>
            </a:pPr>
            <a:r>
              <a:rPr i="1" lang="en-US"/>
              <a:t>	for i from 1 to n-m+1</a:t>
            </a:r>
            <a:endParaRPr/>
          </a:p>
          <a:p>
            <a:pPr indent="0" lvl="0" marL="0" rtl="0" algn="just">
              <a:lnSpc>
                <a:spcPct val="90000"/>
              </a:lnSpc>
              <a:spcBef>
                <a:spcPts val="1000"/>
              </a:spcBef>
              <a:spcAft>
                <a:spcPts val="0"/>
              </a:spcAft>
              <a:buClr>
                <a:schemeClr val="dk1"/>
              </a:buClr>
              <a:buSzPct val="100000"/>
              <a:buNone/>
            </a:pPr>
            <a:r>
              <a:rPr i="1" lang="en-US"/>
              <a:t>		if modP = modT</a:t>
            </a:r>
            <a:endParaRPr i="1"/>
          </a:p>
          <a:p>
            <a:pPr indent="0" lvl="0" marL="0" rtl="0" algn="just">
              <a:lnSpc>
                <a:spcPct val="90000"/>
              </a:lnSpc>
              <a:spcBef>
                <a:spcPts val="1000"/>
              </a:spcBef>
              <a:spcAft>
                <a:spcPts val="0"/>
              </a:spcAft>
              <a:buClr>
                <a:schemeClr val="dk1"/>
              </a:buClr>
              <a:buSzPct val="100000"/>
              <a:buNone/>
            </a:pPr>
            <a:r>
              <a:rPr i="1" lang="en-US"/>
              <a:t>			if T[i..i+m-1] = P</a:t>
            </a:r>
            <a:endParaRPr/>
          </a:p>
          <a:p>
            <a:pPr indent="0" lvl="0" marL="0" rtl="0" algn="just">
              <a:lnSpc>
                <a:spcPct val="90000"/>
              </a:lnSpc>
              <a:spcBef>
                <a:spcPts val="1000"/>
              </a:spcBef>
              <a:spcAft>
                <a:spcPts val="0"/>
              </a:spcAft>
              <a:buClr>
                <a:schemeClr val="dk1"/>
              </a:buClr>
              <a:buSzPct val="100000"/>
              <a:buNone/>
            </a:pPr>
            <a:r>
              <a:rPr i="1" lang="en-US"/>
              <a:t>			return i</a:t>
            </a:r>
            <a:endParaRPr i="1"/>
          </a:p>
          <a:p>
            <a:pPr indent="0" lvl="0" marL="0" rtl="0" algn="just">
              <a:lnSpc>
                <a:spcPct val="90000"/>
              </a:lnSpc>
              <a:spcBef>
                <a:spcPts val="1000"/>
              </a:spcBef>
              <a:spcAft>
                <a:spcPts val="0"/>
              </a:spcAft>
              <a:buClr>
                <a:schemeClr val="dk1"/>
              </a:buClr>
              <a:buSzPct val="100000"/>
              <a:buNone/>
            </a:pPr>
            <a:r>
              <a:rPr i="1" lang="en-US"/>
              <a:t>		modP := mod(s[i+1..i+m], q)</a:t>
            </a:r>
            <a:endParaRPr/>
          </a:p>
          <a:p>
            <a:pPr indent="0" lvl="0" marL="0" rtl="0" algn="just">
              <a:lnSpc>
                <a:spcPct val="90000"/>
              </a:lnSpc>
              <a:spcBef>
                <a:spcPts val="1000"/>
              </a:spcBef>
              <a:spcAft>
                <a:spcPts val="0"/>
              </a:spcAft>
              <a:buClr>
                <a:schemeClr val="dk1"/>
              </a:buClr>
              <a:buSzPct val="100000"/>
              <a:buNone/>
            </a:pPr>
            <a:r>
              <a:rPr i="1" lang="en-US"/>
              <a:t>	return not found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Working of Algorithm</a:t>
            </a:r>
            <a:endParaRPr/>
          </a:p>
        </p:txBody>
      </p:sp>
      <p:sp>
        <p:nvSpPr>
          <p:cNvPr id="209" name="Google Shape;2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modT variable holds the value of mod of the substring of T (equal in length to P) and modP stores the value of mod of P with q. </a:t>
            </a:r>
            <a:endParaRPr/>
          </a:p>
          <a:p>
            <a:pPr indent="-228600" lvl="0" marL="228600" rtl="0" algn="l">
              <a:lnSpc>
                <a:spcPct val="90000"/>
              </a:lnSpc>
              <a:spcBef>
                <a:spcPts val="1000"/>
              </a:spcBef>
              <a:spcAft>
                <a:spcPts val="0"/>
              </a:spcAft>
              <a:buClr>
                <a:schemeClr val="dk1"/>
              </a:buClr>
              <a:buSzPts val="2800"/>
              <a:buChar char="•"/>
            </a:pPr>
            <a:r>
              <a:rPr lang="en-US"/>
              <a:t>If these are equal, the characters are compared, otherwise the control moves one step forward.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Analysis</a:t>
            </a:r>
            <a:endParaRPr/>
          </a:p>
        </p:txBody>
      </p:sp>
      <p:sp>
        <p:nvSpPr>
          <p:cNvPr id="215" name="Google Shape;21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contentious point is to find the value of the substring in order to calculate its mod. </a:t>
            </a:r>
            <a:endParaRPr/>
          </a:p>
          <a:p>
            <a:pPr indent="-228600" lvl="0" marL="228600" rtl="0" algn="l">
              <a:lnSpc>
                <a:spcPct val="90000"/>
              </a:lnSpc>
              <a:spcBef>
                <a:spcPts val="1000"/>
              </a:spcBef>
              <a:spcAft>
                <a:spcPts val="0"/>
              </a:spcAft>
              <a:buClr>
                <a:schemeClr val="dk1"/>
              </a:buClr>
              <a:buSzPts val="2800"/>
              <a:buChar char="•"/>
            </a:pPr>
            <a:r>
              <a:rPr lang="en-US"/>
              <a:t>This, if done in the conventional way, would lead to quadratic complexity. </a:t>
            </a:r>
            <a:endParaRPr/>
          </a:p>
          <a:p>
            <a:pPr indent="-228600" lvl="0" marL="228600" rtl="0" algn="l">
              <a:lnSpc>
                <a:spcPct val="90000"/>
              </a:lnSpc>
              <a:spcBef>
                <a:spcPts val="1000"/>
              </a:spcBef>
              <a:spcAft>
                <a:spcPts val="0"/>
              </a:spcAft>
              <a:buClr>
                <a:schemeClr val="dk1"/>
              </a:buClr>
              <a:buSzPts val="2800"/>
              <a:buChar char="•"/>
            </a:pPr>
            <a:r>
              <a:rPr lang="en-US"/>
              <a:t>In order to make the things efficient, recursion can be used. </a:t>
            </a:r>
            <a:endParaRPr/>
          </a:p>
          <a:p>
            <a:pPr indent="-228600" lvl="0" marL="228600" rtl="0" algn="l">
              <a:lnSpc>
                <a:spcPct val="90000"/>
              </a:lnSpc>
              <a:spcBef>
                <a:spcPts val="1000"/>
              </a:spcBef>
              <a:spcAft>
                <a:spcPts val="0"/>
              </a:spcAft>
              <a:buClr>
                <a:schemeClr val="dk1"/>
              </a:buClr>
              <a:buSzPts val="2800"/>
              <a:buChar char="•"/>
            </a:pPr>
            <a:r>
              <a:rPr lang="en-US"/>
              <a:t>The complexity becomes O(m(n − m + 1)) in the worst case. </a:t>
            </a:r>
            <a:endParaRPr/>
          </a:p>
          <a:p>
            <a:pPr indent="-228600" lvl="0" marL="228600" rtl="0" algn="l">
              <a:lnSpc>
                <a:spcPct val="90000"/>
              </a:lnSpc>
              <a:spcBef>
                <a:spcPts val="1000"/>
              </a:spcBef>
              <a:spcAft>
                <a:spcPts val="0"/>
              </a:spcAft>
              <a:buClr>
                <a:schemeClr val="dk1"/>
              </a:buClr>
              <a:buSzPts val="2800"/>
              <a:buChar char="•"/>
            </a:pPr>
            <a:r>
              <a:rPr lang="en-US"/>
              <a:t>It may be noted though that the number of comparisons are reduced as compared to naïve string matching.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Quick Reference</a:t>
            </a:r>
            <a:endParaRPr/>
          </a:p>
        </p:txBody>
      </p:sp>
      <p:sp>
        <p:nvSpPr>
          <p:cNvPr id="221" name="Google Shape;22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Rabin-Karp String Matching Algorithm</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3"/>
              </a:rPr>
              <a:t>https://www.youtube.com/watch?v=qQ8vS2btsxI</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Introduction</a:t>
            </a:r>
            <a:endParaRPr/>
          </a:p>
        </p:txBody>
      </p:sp>
      <p:sp>
        <p:nvSpPr>
          <p:cNvPr id="116" name="Google Shape;11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Text-editing programs frequently need to find all occurrences of a pattern in the text. </a:t>
            </a:r>
            <a:endParaRPr/>
          </a:p>
          <a:p>
            <a:pPr indent="-228600" lvl="0" marL="228600" rtl="0" algn="l">
              <a:lnSpc>
                <a:spcPct val="90000"/>
              </a:lnSpc>
              <a:spcBef>
                <a:spcPts val="1000"/>
              </a:spcBef>
              <a:spcAft>
                <a:spcPts val="0"/>
              </a:spcAft>
              <a:buClr>
                <a:schemeClr val="dk1"/>
              </a:buClr>
              <a:buSzPts val="2800"/>
              <a:buChar char="•"/>
            </a:pPr>
            <a:r>
              <a:rPr lang="en-US"/>
              <a:t>Typically, the text is a document being edited, and the pattern searched for is a particular word supplied by the user. </a:t>
            </a:r>
            <a:endParaRPr/>
          </a:p>
          <a:p>
            <a:pPr indent="-228600" lvl="0" marL="228600" rtl="0" algn="l">
              <a:lnSpc>
                <a:spcPct val="90000"/>
              </a:lnSpc>
              <a:spcBef>
                <a:spcPts val="1000"/>
              </a:spcBef>
              <a:spcAft>
                <a:spcPts val="0"/>
              </a:spcAft>
              <a:buClr>
                <a:schemeClr val="dk1"/>
              </a:buClr>
              <a:buSzPts val="2800"/>
              <a:buChar char="•"/>
            </a:pPr>
            <a:r>
              <a:rPr lang="en-US"/>
              <a:t>Efficient algorithms for this problem—called “string matching”—can greatly aid the responsiveness of the text-editing program.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Calibri"/>
              <a:buNone/>
            </a:pPr>
            <a:r>
              <a:rPr lang="en-US"/>
              <a:t>Knuth-Morris-Pratt algorithm (KMP)</a:t>
            </a:r>
            <a:endParaRPr/>
          </a:p>
        </p:txBody>
      </p:sp>
      <p:sp>
        <p:nvSpPr>
          <p:cNvPr id="227" name="Google Shape;227;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Knuth-Morris-Pratt algorithm (KMP)</a:t>
            </a:r>
            <a:endParaRPr/>
          </a:p>
        </p:txBody>
      </p:sp>
      <p:sp>
        <p:nvSpPr>
          <p:cNvPr id="233" name="Google Shape;23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Knuth, Morris and Pratt proposed a linear time algorithm for the string matching problem. </a:t>
            </a:r>
            <a:endParaRPr/>
          </a:p>
          <a:p>
            <a:pPr indent="-228600" lvl="0" marL="228600" rtl="0" algn="just">
              <a:lnSpc>
                <a:spcPct val="90000"/>
              </a:lnSpc>
              <a:spcBef>
                <a:spcPts val="1000"/>
              </a:spcBef>
              <a:spcAft>
                <a:spcPts val="0"/>
              </a:spcAft>
              <a:buClr>
                <a:schemeClr val="dk1"/>
              </a:buClr>
              <a:buSzPts val="2800"/>
              <a:buChar char="•"/>
            </a:pPr>
            <a:r>
              <a:rPr lang="en-US"/>
              <a:t>A matching time of O(n) is achieved by avoiding comparisons with elements of ‘T’ that have previously been involved in comparison with some element of the pattern ‘P’ to be matched. i.e., backtracking on the string ‘T’ never occurs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KMP Algorithm</a:t>
            </a:r>
            <a:endParaRPr/>
          </a:p>
        </p:txBody>
      </p:sp>
      <p:sp>
        <p:nvSpPr>
          <p:cNvPr id="239" name="Google Shape;23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prefix function</a:t>
            </a:r>
            <a:endParaRPr/>
          </a:p>
          <a:p>
            <a:pPr indent="-228600" lvl="1" marL="685800" rtl="0" algn="l">
              <a:lnSpc>
                <a:spcPct val="90000"/>
              </a:lnSpc>
              <a:spcBef>
                <a:spcPts val="500"/>
              </a:spcBef>
              <a:spcAft>
                <a:spcPts val="0"/>
              </a:spcAft>
              <a:buClr>
                <a:schemeClr val="dk1"/>
              </a:buClr>
              <a:buSzPts val="2400"/>
              <a:buChar char="•"/>
            </a:pPr>
            <a:r>
              <a:rPr lang="en-US"/>
              <a:t>The prefix function, for a pattern encapsulates knowledge about how the pattern matches against shifts of itself. </a:t>
            </a:r>
            <a:endParaRPr/>
          </a:p>
          <a:p>
            <a:pPr indent="-228600" lvl="1" marL="685800" rtl="0" algn="l">
              <a:lnSpc>
                <a:spcPct val="90000"/>
              </a:lnSpc>
              <a:spcBef>
                <a:spcPts val="500"/>
              </a:spcBef>
              <a:spcAft>
                <a:spcPts val="0"/>
              </a:spcAft>
              <a:buClr>
                <a:schemeClr val="dk1"/>
              </a:buClr>
              <a:buSzPts val="2400"/>
              <a:buChar char="•"/>
            </a:pPr>
            <a:r>
              <a:rPr lang="en-US"/>
              <a:t>This information can be used to avoid useless shifts of the pattern ‘P’. </a:t>
            </a:r>
            <a:endParaRPr/>
          </a:p>
          <a:p>
            <a:pPr indent="-228600" lvl="1" marL="685800" rtl="0" algn="l">
              <a:lnSpc>
                <a:spcPct val="90000"/>
              </a:lnSpc>
              <a:spcBef>
                <a:spcPts val="500"/>
              </a:spcBef>
              <a:spcAft>
                <a:spcPts val="0"/>
              </a:spcAft>
              <a:buClr>
                <a:schemeClr val="dk1"/>
              </a:buClr>
              <a:buSzPts val="2400"/>
              <a:buChar char="•"/>
            </a:pPr>
            <a:r>
              <a:rPr lang="en-US"/>
              <a:t>In other words, this enables avoiding backtracking on the string ‘T’.</a:t>
            </a:r>
            <a:endParaRPr/>
          </a:p>
          <a:p>
            <a:pPr indent="-228600" lvl="0" marL="228600" rtl="0" algn="l">
              <a:lnSpc>
                <a:spcPct val="90000"/>
              </a:lnSpc>
              <a:spcBef>
                <a:spcPts val="1000"/>
              </a:spcBef>
              <a:spcAft>
                <a:spcPts val="0"/>
              </a:spcAft>
              <a:buClr>
                <a:schemeClr val="dk1"/>
              </a:buClr>
              <a:buSzPts val="2800"/>
              <a:buChar char="•"/>
            </a:pPr>
            <a:r>
              <a:rPr lang="en-US"/>
              <a:t>The KMP Matcher</a:t>
            </a:r>
            <a:endParaRPr/>
          </a:p>
          <a:p>
            <a:pPr indent="-228600" lvl="1" marL="685800" rtl="0" algn="l">
              <a:lnSpc>
                <a:spcPct val="90000"/>
              </a:lnSpc>
              <a:spcBef>
                <a:spcPts val="500"/>
              </a:spcBef>
              <a:spcAft>
                <a:spcPts val="0"/>
              </a:spcAft>
              <a:buClr>
                <a:schemeClr val="dk1"/>
              </a:buClr>
              <a:buSzPts val="2400"/>
              <a:buChar char="•"/>
            </a:pPr>
            <a:r>
              <a:rPr lang="en-US"/>
              <a:t>With string ‘T’, pattern ‘P’ and the Compute-Prefix-Function(π) as inputs, finds the occurrence of ‘P’ in ‘T’ and returns the number of shifts of ‘P’ after which occurrence is found.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KMP  Algorithm : Compute-Prefix-Function (π)</a:t>
            </a:r>
            <a:endParaRPr/>
          </a:p>
        </p:txBody>
      </p:sp>
      <p:pic>
        <p:nvPicPr>
          <p:cNvPr id="245" name="Google Shape;245;p23"/>
          <p:cNvPicPr preferRelativeResize="0"/>
          <p:nvPr/>
        </p:nvPicPr>
        <p:blipFill rotWithShape="1">
          <a:blip r:embed="rId3">
            <a:alphaModFix/>
          </a:blip>
          <a:srcRect b="0" l="0" r="0" t="0"/>
          <a:stretch/>
        </p:blipFill>
        <p:spPr>
          <a:xfrm>
            <a:off x="918019" y="1584007"/>
            <a:ext cx="5838825" cy="4695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KMP Algorithm</a:t>
            </a:r>
            <a:endParaRPr/>
          </a:p>
        </p:txBody>
      </p:sp>
      <p:pic>
        <p:nvPicPr>
          <p:cNvPr id="251" name="Google Shape;251;p24"/>
          <p:cNvPicPr preferRelativeResize="0"/>
          <p:nvPr/>
        </p:nvPicPr>
        <p:blipFill rotWithShape="1">
          <a:blip r:embed="rId3">
            <a:alphaModFix/>
          </a:blip>
          <a:srcRect b="0" l="0" r="0" t="0"/>
          <a:stretch/>
        </p:blipFill>
        <p:spPr>
          <a:xfrm>
            <a:off x="914400" y="1402270"/>
            <a:ext cx="10544175" cy="5095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idx="1" type="body"/>
          </p:nvPr>
        </p:nvSpPr>
        <p:spPr>
          <a:xfrm>
            <a:off x="1981200" y="228600"/>
            <a:ext cx="7391400" cy="121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u="sng"/>
              <a:t>Example:</a:t>
            </a:r>
            <a:r>
              <a:rPr lang="en-US"/>
              <a:t> compute π for the pattern ‘p’ below: </a:t>
            </a:r>
            <a:endParaRPr/>
          </a:p>
          <a:p>
            <a:pPr indent="-228600" lvl="0" marL="228600" rtl="0" algn="l">
              <a:lnSpc>
                <a:spcPct val="90000"/>
              </a:lnSpc>
              <a:spcBef>
                <a:spcPts val="1000"/>
              </a:spcBef>
              <a:spcAft>
                <a:spcPts val="0"/>
              </a:spcAft>
              <a:buClr>
                <a:schemeClr val="dk1"/>
              </a:buClr>
              <a:buSzPts val="2800"/>
              <a:buFont typeface="Noto Sans Symbols"/>
              <a:buNone/>
            </a:pPr>
            <a:r>
              <a:rPr lang="en-US"/>
              <a:t>         P</a:t>
            </a:r>
            <a:endParaRPr/>
          </a:p>
        </p:txBody>
      </p:sp>
      <p:graphicFrame>
        <p:nvGraphicFramePr>
          <p:cNvPr id="257" name="Google Shape;257;p25"/>
          <p:cNvGraphicFramePr/>
          <p:nvPr/>
        </p:nvGraphicFramePr>
        <p:xfrm>
          <a:off x="3505200" y="838200"/>
          <a:ext cx="3000000" cy="3000000"/>
        </p:xfrm>
        <a:graphic>
          <a:graphicData uri="http://schemas.openxmlformats.org/drawingml/2006/table">
            <a:tbl>
              <a:tblPr>
                <a:noFill/>
                <a:tableStyleId>{3DE81A11-42A5-46D5-B2F4-4FCEBBF116F3}</a:tableStyleId>
              </a:tblPr>
              <a:tblGrid>
                <a:gridCol w="577850"/>
                <a:gridCol w="576275"/>
                <a:gridCol w="576250"/>
                <a:gridCol w="577850"/>
                <a:gridCol w="576275"/>
                <a:gridCol w="576250"/>
                <a:gridCol w="577850"/>
              </a:tblGrid>
              <a:tr h="533400">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8" name="Google Shape;258;p25"/>
          <p:cNvSpPr txBox="1"/>
          <p:nvPr/>
        </p:nvSpPr>
        <p:spPr>
          <a:xfrm>
            <a:off x="3581400" y="1519477"/>
            <a:ext cx="3886200" cy="5035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Initially: m = length[p] = 7</a:t>
            </a:r>
            <a:endParaRPr/>
          </a:p>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π[1] = 0</a:t>
            </a:r>
            <a:endParaRPr/>
          </a:p>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k = 0                                               </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Step 1:</a:t>
            </a:r>
            <a:r>
              <a:rPr b="1" i="0" lang="en-US" sz="1800" u="none" cap="none" strike="noStrike">
                <a:solidFill>
                  <a:schemeClr val="dk1"/>
                </a:solidFill>
                <a:latin typeface="Calibri"/>
                <a:ea typeface="Calibri"/>
                <a:cs typeface="Calibri"/>
                <a:sym typeface="Calibri"/>
              </a:rPr>
              <a:t>  q = 2, k=0                                    </a:t>
            </a:r>
            <a:endParaRPr/>
          </a:p>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π[2] = 0</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Step 2:</a:t>
            </a:r>
            <a:r>
              <a:rPr b="1" i="0" lang="en-US" sz="1800" u="none" cap="none" strike="noStrike">
                <a:solidFill>
                  <a:schemeClr val="dk1"/>
                </a:solidFill>
                <a:latin typeface="Calibri"/>
                <a:ea typeface="Calibri"/>
                <a:cs typeface="Calibri"/>
                <a:sym typeface="Calibri"/>
              </a:rPr>
              <a:t> q = 3, k = 0,</a:t>
            </a:r>
            <a:endParaRPr/>
          </a:p>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π[3] = 1</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Step 3:</a:t>
            </a:r>
            <a:r>
              <a:rPr b="1" i="0" lang="en-US" sz="1800" u="none" cap="none" strike="noStrike">
                <a:solidFill>
                  <a:schemeClr val="dk1"/>
                </a:solidFill>
                <a:latin typeface="Calibri"/>
                <a:ea typeface="Calibri"/>
                <a:cs typeface="Calibri"/>
                <a:sym typeface="Calibri"/>
              </a:rPr>
              <a:t> q = 4</a:t>
            </a:r>
            <a:r>
              <a:rPr b="1" i="0" lang="en-US" sz="1800" u="none" cap="none" strike="noStrike">
                <a:solidFill>
                  <a:srgbClr val="FF0000"/>
                </a:solidFill>
                <a:latin typeface="Calibri"/>
                <a:ea typeface="Calibri"/>
                <a:cs typeface="Calibri"/>
                <a:sym typeface="Calibri"/>
              </a:rPr>
              <a:t>, k = 1</a:t>
            </a:r>
            <a:endParaRPr/>
          </a:p>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π[4] = 2</a:t>
            </a:r>
            <a:endParaRPr/>
          </a:p>
          <a:p>
            <a:pPr indent="0" lvl="0" marL="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a:t>
            </a:r>
            <a:endParaRPr/>
          </a:p>
        </p:txBody>
      </p:sp>
      <p:graphicFrame>
        <p:nvGraphicFramePr>
          <p:cNvPr id="259" name="Google Shape;259;p25"/>
          <p:cNvGraphicFramePr/>
          <p:nvPr/>
        </p:nvGraphicFramePr>
        <p:xfrm>
          <a:off x="5943600" y="2514600"/>
          <a:ext cx="3000000" cy="3000000"/>
        </p:xfrm>
        <a:graphic>
          <a:graphicData uri="http://schemas.openxmlformats.org/drawingml/2006/table">
            <a:tbl>
              <a:tblPr>
                <a:noFill/>
                <a:tableStyleId>{3DE81A11-42A5-46D5-B2F4-4FCEBBF116F3}</a:tableStyleId>
              </a:tblPr>
              <a:tblGrid>
                <a:gridCol w="466725"/>
                <a:gridCol w="466725"/>
                <a:gridCol w="466725"/>
                <a:gridCol w="466725"/>
                <a:gridCol w="466725"/>
                <a:gridCol w="466725"/>
                <a:gridCol w="466725"/>
                <a:gridCol w="466725"/>
              </a:tblGrid>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q</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4</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5</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6</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7</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p</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π</a:t>
                      </a:r>
                      <a:endParaRPr b="0" i="0" sz="1800" u="none" cap="none" strike="noStrike">
                        <a:solidFill>
                          <a:schemeClr val="dk1"/>
                        </a:solidFill>
                        <a:latin typeface="Calibri"/>
                        <a:ea typeface="Calibri"/>
                        <a:cs typeface="Calibri"/>
                        <a:sym typeface="Calibri"/>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60" name="Google Shape;260;p25"/>
          <p:cNvGraphicFramePr/>
          <p:nvPr/>
        </p:nvGraphicFramePr>
        <p:xfrm>
          <a:off x="5943600" y="4010025"/>
          <a:ext cx="3000000" cy="3000000"/>
        </p:xfrm>
        <a:graphic>
          <a:graphicData uri="http://schemas.openxmlformats.org/drawingml/2006/table">
            <a:tbl>
              <a:tblPr>
                <a:noFill/>
                <a:tableStyleId>{3DE81A11-42A5-46D5-B2F4-4FCEBBF116F3}</a:tableStyleId>
              </a:tblPr>
              <a:tblGrid>
                <a:gridCol w="466725"/>
                <a:gridCol w="466725"/>
                <a:gridCol w="466725"/>
                <a:gridCol w="466725"/>
                <a:gridCol w="466725"/>
                <a:gridCol w="466725"/>
                <a:gridCol w="466725"/>
                <a:gridCol w="466725"/>
              </a:tblGrid>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q</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4</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5</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6</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7</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p</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π</a:t>
                      </a:r>
                      <a:endParaRPr b="0" i="0" sz="1800" u="none" cap="none" strike="noStrike">
                        <a:solidFill>
                          <a:schemeClr val="dk1"/>
                        </a:solidFill>
                        <a:latin typeface="Calibri"/>
                        <a:ea typeface="Calibri"/>
                        <a:cs typeface="Calibri"/>
                        <a:sym typeface="Calibri"/>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61" name="Google Shape;261;p25"/>
          <p:cNvGraphicFramePr/>
          <p:nvPr/>
        </p:nvGraphicFramePr>
        <p:xfrm>
          <a:off x="5943600" y="5457825"/>
          <a:ext cx="3000000" cy="3000000"/>
        </p:xfrm>
        <a:graphic>
          <a:graphicData uri="http://schemas.openxmlformats.org/drawingml/2006/table">
            <a:tbl>
              <a:tblPr>
                <a:noFill/>
                <a:tableStyleId>{3DE81A11-42A5-46D5-B2F4-4FCEBBF116F3}</a:tableStyleId>
              </a:tblPr>
              <a:tblGrid>
                <a:gridCol w="466725"/>
                <a:gridCol w="466725"/>
                <a:gridCol w="466725"/>
                <a:gridCol w="466725"/>
                <a:gridCol w="466725"/>
                <a:gridCol w="466725"/>
                <a:gridCol w="466725"/>
                <a:gridCol w="466725"/>
              </a:tblGrid>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q</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4</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5</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6</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7</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p</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65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π</a:t>
                      </a:r>
                      <a:endParaRPr b="0" i="0" sz="1800" u="none" cap="none" strike="noStrike">
                        <a:solidFill>
                          <a:schemeClr val="dk1"/>
                        </a:solidFill>
                        <a:latin typeface="Calibri"/>
                        <a:ea typeface="Calibri"/>
                        <a:cs typeface="Calibri"/>
                        <a:sym typeface="Calibri"/>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ph idx="1" type="body"/>
          </p:nvPr>
        </p:nvSpPr>
        <p:spPr>
          <a:xfrm>
            <a:off x="1981200" y="457201"/>
            <a:ext cx="4038600" cy="56689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Font typeface="Noto Sans Symbols"/>
              <a:buNone/>
            </a:pPr>
            <a:r>
              <a:rPr lang="en-US" sz="2000" u="sng"/>
              <a:t>Step 4: </a:t>
            </a:r>
            <a:r>
              <a:rPr lang="en-US" sz="2000"/>
              <a:t>q = 5, </a:t>
            </a:r>
            <a:r>
              <a:rPr lang="en-US" sz="2000">
                <a:solidFill>
                  <a:srgbClr val="FF0000"/>
                </a:solidFill>
              </a:rPr>
              <a:t>k =2</a:t>
            </a:r>
            <a:endParaRPr/>
          </a:p>
          <a:p>
            <a:pPr indent="-228600" lvl="0" marL="228600" rtl="0" algn="l">
              <a:lnSpc>
                <a:spcPct val="90000"/>
              </a:lnSpc>
              <a:spcBef>
                <a:spcPts val="1000"/>
              </a:spcBef>
              <a:spcAft>
                <a:spcPts val="0"/>
              </a:spcAft>
              <a:buClr>
                <a:schemeClr val="dk1"/>
              </a:buClr>
              <a:buSzPts val="2000"/>
              <a:buFont typeface="Noto Sans Symbols"/>
              <a:buNone/>
            </a:pPr>
            <a:r>
              <a:rPr lang="en-US" sz="2000"/>
              <a:t>                    π[5] = 3</a:t>
            </a:r>
            <a:endParaRPr/>
          </a:p>
          <a:p>
            <a:pPr indent="-228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None/>
            </a:pPr>
            <a:r>
              <a:rPr lang="en-US" sz="2000" u="sng"/>
              <a:t>Step 5:</a:t>
            </a:r>
            <a:r>
              <a:rPr lang="en-US" sz="2000"/>
              <a:t> q = 6, </a:t>
            </a:r>
            <a:r>
              <a:rPr lang="en-US" sz="2000">
                <a:solidFill>
                  <a:srgbClr val="FF0000"/>
                </a:solidFill>
              </a:rPr>
              <a:t>k = 3</a:t>
            </a:r>
            <a:endParaRPr/>
          </a:p>
          <a:p>
            <a:pPr indent="-228600" lvl="0" marL="228600" rtl="0" algn="l">
              <a:lnSpc>
                <a:spcPct val="90000"/>
              </a:lnSpc>
              <a:spcBef>
                <a:spcPts val="1000"/>
              </a:spcBef>
              <a:spcAft>
                <a:spcPts val="0"/>
              </a:spcAft>
              <a:buClr>
                <a:schemeClr val="dk1"/>
              </a:buClr>
              <a:buSzPts val="2000"/>
              <a:buFont typeface="Noto Sans Symbols"/>
              <a:buNone/>
            </a:pPr>
            <a:r>
              <a:rPr lang="en-US" sz="2000"/>
              <a:t>                    π[6] = 0</a:t>
            </a:r>
            <a:endParaRPr sz="2000"/>
          </a:p>
          <a:p>
            <a:pPr indent="-228600" lvl="0" marL="228600" rtl="0" algn="l">
              <a:lnSpc>
                <a:spcPct val="90000"/>
              </a:lnSpc>
              <a:spcBef>
                <a:spcPts val="1000"/>
              </a:spcBef>
              <a:spcAft>
                <a:spcPts val="0"/>
              </a:spcAft>
              <a:buClr>
                <a:schemeClr val="dk1"/>
              </a:buClr>
              <a:buSzPts val="2000"/>
              <a:buFont typeface="Noto Sans Symbols"/>
              <a:buNone/>
            </a:pPr>
            <a:r>
              <a:rPr lang="en-US" sz="2000"/>
              <a:t>(k sets to 1, then to 0)</a:t>
            </a:r>
            <a:endParaRPr sz="2000"/>
          </a:p>
          <a:p>
            <a:pPr indent="-228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None/>
            </a:pPr>
            <a:r>
              <a:rPr lang="en-US" sz="2000" u="sng"/>
              <a:t>Step 6:</a:t>
            </a:r>
            <a:r>
              <a:rPr lang="en-US" sz="2000"/>
              <a:t> q = 7, </a:t>
            </a:r>
            <a:r>
              <a:rPr lang="en-US" sz="2000">
                <a:solidFill>
                  <a:srgbClr val="FF0000"/>
                </a:solidFill>
              </a:rPr>
              <a:t>k = 0 </a:t>
            </a:r>
            <a:endParaRPr sz="2000">
              <a:solidFill>
                <a:srgbClr val="FF0000"/>
              </a:solidFill>
            </a:endParaRPr>
          </a:p>
          <a:p>
            <a:pPr indent="-228600" lvl="0" marL="228600" rtl="0" algn="l">
              <a:lnSpc>
                <a:spcPct val="90000"/>
              </a:lnSpc>
              <a:spcBef>
                <a:spcPts val="1000"/>
              </a:spcBef>
              <a:spcAft>
                <a:spcPts val="0"/>
              </a:spcAft>
              <a:buClr>
                <a:schemeClr val="dk1"/>
              </a:buClr>
              <a:buSzPts val="2000"/>
              <a:buFont typeface="Noto Sans Symbols"/>
              <a:buNone/>
            </a:pPr>
            <a:r>
              <a:rPr lang="en-US" sz="2000"/>
              <a:t>                    π[7] = 1</a:t>
            </a:r>
            <a:endParaRPr/>
          </a:p>
          <a:p>
            <a:pPr indent="-228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None/>
            </a:pPr>
            <a:r>
              <a:rPr lang="en-US" sz="2000"/>
              <a:t>After iterating 6 times, the prefix function computation is complete:</a:t>
            </a:r>
            <a:endParaRPr/>
          </a:p>
          <a:p>
            <a:pPr indent="-228600" lvl="0" marL="228600" rtl="0" algn="l">
              <a:lnSpc>
                <a:spcPct val="90000"/>
              </a:lnSpc>
              <a:spcBef>
                <a:spcPts val="1000"/>
              </a:spcBef>
              <a:spcAft>
                <a:spcPts val="0"/>
              </a:spcAft>
              <a:buClr>
                <a:schemeClr val="dk1"/>
              </a:buClr>
              <a:buSzPts val="2000"/>
              <a:buFont typeface="Noto Sans Symbols"/>
              <a:buNone/>
            </a:pPr>
            <a:r>
              <a:t/>
            </a:r>
            <a:endParaRPr sz="2000"/>
          </a:p>
        </p:txBody>
      </p:sp>
      <p:graphicFrame>
        <p:nvGraphicFramePr>
          <p:cNvPr id="267" name="Google Shape;267;p26"/>
          <p:cNvGraphicFramePr/>
          <p:nvPr/>
        </p:nvGraphicFramePr>
        <p:xfrm>
          <a:off x="6172200" y="457200"/>
          <a:ext cx="3000000" cy="3000000"/>
        </p:xfrm>
        <a:graphic>
          <a:graphicData uri="http://schemas.openxmlformats.org/drawingml/2006/table">
            <a:tbl>
              <a:tblPr>
                <a:noFill/>
                <a:tableStyleId>{3DE81A11-42A5-46D5-B2F4-4FCEBBF116F3}</a:tableStyleId>
              </a:tblPr>
              <a:tblGrid>
                <a:gridCol w="504825"/>
                <a:gridCol w="504825"/>
                <a:gridCol w="504825"/>
                <a:gridCol w="504825"/>
                <a:gridCol w="504825"/>
                <a:gridCol w="504825"/>
                <a:gridCol w="504825"/>
                <a:gridCol w="504825"/>
              </a:tblGrid>
              <a:tr h="4064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q</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π</a:t>
                      </a:r>
                      <a:endParaRPr b="0" i="0"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68" name="Google Shape;268;p26"/>
          <p:cNvSpPr/>
          <p:nvPr/>
        </p:nvSpPr>
        <p:spPr>
          <a:xfrm>
            <a:off x="7924800" y="685801"/>
            <a:ext cx="1752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aphicFrame>
        <p:nvGraphicFramePr>
          <p:cNvPr id="269" name="Google Shape;269;p26"/>
          <p:cNvGraphicFramePr/>
          <p:nvPr/>
        </p:nvGraphicFramePr>
        <p:xfrm>
          <a:off x="6172200" y="1957388"/>
          <a:ext cx="3000000" cy="3000000"/>
        </p:xfrm>
        <a:graphic>
          <a:graphicData uri="http://schemas.openxmlformats.org/drawingml/2006/table">
            <a:tbl>
              <a:tblPr>
                <a:noFill/>
                <a:tableStyleId>{3DE81A11-42A5-46D5-B2F4-4FCEBBF116F3}</a:tableStyleId>
              </a:tblPr>
              <a:tblGrid>
                <a:gridCol w="504825"/>
                <a:gridCol w="504825"/>
                <a:gridCol w="504825"/>
                <a:gridCol w="504825"/>
                <a:gridCol w="504825"/>
                <a:gridCol w="504825"/>
                <a:gridCol w="504825"/>
                <a:gridCol w="504825"/>
              </a:tblGrid>
              <a:tr h="414325">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q</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325">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325">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π</a:t>
                      </a:r>
                      <a:endParaRPr b="0" i="0"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0" name="Google Shape;270;p26"/>
          <p:cNvGraphicFramePr/>
          <p:nvPr/>
        </p:nvGraphicFramePr>
        <p:xfrm>
          <a:off x="6172200" y="3429000"/>
          <a:ext cx="3000000" cy="3000000"/>
        </p:xfrm>
        <a:graphic>
          <a:graphicData uri="http://schemas.openxmlformats.org/drawingml/2006/table">
            <a:tbl>
              <a:tblPr>
                <a:noFill/>
                <a:tableStyleId>{3DE81A11-42A5-46D5-B2F4-4FCEBBF116F3}</a:tableStyleId>
              </a:tblPr>
              <a:tblGrid>
                <a:gridCol w="504825"/>
                <a:gridCol w="504825"/>
                <a:gridCol w="504825"/>
                <a:gridCol w="504825"/>
                <a:gridCol w="504825"/>
                <a:gridCol w="504825"/>
                <a:gridCol w="504825"/>
                <a:gridCol w="504825"/>
              </a:tblGrid>
              <a:tr h="381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q</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π</a:t>
                      </a:r>
                      <a:endParaRPr b="0" i="0"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1" name="Google Shape;271;p26"/>
          <p:cNvGraphicFramePr/>
          <p:nvPr/>
        </p:nvGraphicFramePr>
        <p:xfrm>
          <a:off x="6172200" y="5105400"/>
          <a:ext cx="3000000" cy="3000000"/>
        </p:xfrm>
        <a:graphic>
          <a:graphicData uri="http://schemas.openxmlformats.org/drawingml/2006/table">
            <a:tbl>
              <a:tblPr>
                <a:noFill/>
                <a:tableStyleId>{3DE81A11-42A5-46D5-B2F4-4FCEBBF116F3}</a:tableStyleId>
              </a:tblPr>
              <a:tblGrid>
                <a:gridCol w="504825"/>
                <a:gridCol w="504825"/>
                <a:gridCol w="504825"/>
                <a:gridCol w="504825"/>
                <a:gridCol w="504825"/>
                <a:gridCol w="504825"/>
                <a:gridCol w="504825"/>
                <a:gridCol w="504825"/>
              </a:tblGrid>
              <a:tr h="381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q</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c</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π</a:t>
                      </a:r>
                      <a:endParaRPr b="0" i="0"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idx="1" type="body"/>
          </p:nvPr>
        </p:nvSpPr>
        <p:spPr>
          <a:xfrm>
            <a:off x="1981200" y="304801"/>
            <a:ext cx="8229600" cy="58213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None/>
            </a:pPr>
            <a:r>
              <a:rPr lang="en-US" u="sng"/>
              <a:t>Illustration:</a:t>
            </a:r>
            <a:r>
              <a:rPr lang="en-US"/>
              <a:t> given a String ‘T’ and pattern ‘p’ as follows: </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None/>
            </a:pPr>
            <a:r>
              <a:rPr lang="en-US"/>
              <a:t>                          </a:t>
            </a:r>
            <a:endParaRPr/>
          </a:p>
        </p:txBody>
      </p:sp>
      <p:graphicFrame>
        <p:nvGraphicFramePr>
          <p:cNvPr id="277" name="Google Shape;277;p27"/>
          <p:cNvGraphicFramePr/>
          <p:nvPr/>
        </p:nvGraphicFramePr>
        <p:xfrm>
          <a:off x="4343400" y="1676400"/>
          <a:ext cx="3000000" cy="3000000"/>
        </p:xfrm>
        <a:graphic>
          <a:graphicData uri="http://schemas.openxmlformats.org/drawingml/2006/table">
            <a:tbl>
              <a:tblPr>
                <a:noFill/>
                <a:tableStyleId>{3DE81A11-42A5-46D5-B2F4-4FCEBBF116F3}</a:tableStyleId>
              </a:tblPr>
              <a:tblGrid>
                <a:gridCol w="360375"/>
                <a:gridCol w="360350"/>
                <a:gridCol w="361950"/>
                <a:gridCol w="360375"/>
                <a:gridCol w="360350"/>
                <a:gridCol w="360375"/>
                <a:gridCol w="360350"/>
                <a:gridCol w="361950"/>
                <a:gridCol w="360375"/>
                <a:gridCol w="360350"/>
                <a:gridCol w="360375"/>
                <a:gridCol w="360350"/>
                <a:gridCol w="361950"/>
                <a:gridCol w="360375"/>
                <a:gridCol w="360350"/>
              </a:tblGrid>
              <a:tr h="609600">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78" name="Google Shape;278;p27"/>
          <p:cNvSpPr txBox="1"/>
          <p:nvPr/>
        </p:nvSpPr>
        <p:spPr>
          <a:xfrm>
            <a:off x="3503258" y="277021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a:p>
        </p:txBody>
      </p:sp>
      <p:sp>
        <p:nvSpPr>
          <p:cNvPr id="279" name="Google Shape;279;p27"/>
          <p:cNvSpPr txBox="1"/>
          <p:nvPr/>
        </p:nvSpPr>
        <p:spPr>
          <a:xfrm>
            <a:off x="4038600" y="2779713"/>
            <a:ext cx="2438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aphicFrame>
        <p:nvGraphicFramePr>
          <p:cNvPr id="280" name="Google Shape;280;p27"/>
          <p:cNvGraphicFramePr/>
          <p:nvPr/>
        </p:nvGraphicFramePr>
        <p:xfrm>
          <a:off x="4343400" y="2743201"/>
          <a:ext cx="3000000" cy="3000000"/>
        </p:xfrm>
        <a:graphic>
          <a:graphicData uri="http://schemas.openxmlformats.org/drawingml/2006/table">
            <a:tbl>
              <a:tblPr>
                <a:noFill/>
                <a:tableStyleId>{3DE81A11-42A5-46D5-B2F4-4FCEBBF116F3}</a:tableStyleId>
              </a:tblPr>
              <a:tblGrid>
                <a:gridCol w="414350"/>
                <a:gridCol w="412750"/>
                <a:gridCol w="414325"/>
                <a:gridCol w="412750"/>
                <a:gridCol w="414350"/>
                <a:gridCol w="412750"/>
                <a:gridCol w="41432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81" name="Google Shape;281;p27"/>
          <p:cNvSpPr txBox="1"/>
          <p:nvPr/>
        </p:nvSpPr>
        <p:spPr>
          <a:xfrm>
            <a:off x="1441888" y="3452765"/>
            <a:ext cx="978952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Let us execute the KMP algorithm to find whether ‘P’ occurs in ‘T’.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1" lang="en-US" sz="1600" u="none" cap="none" strike="noStrike">
                <a:solidFill>
                  <a:schemeClr val="dk1"/>
                </a:solidFill>
                <a:latin typeface="Calibri"/>
                <a:ea typeface="Calibri"/>
                <a:cs typeface="Calibri"/>
                <a:sym typeface="Calibri"/>
              </a:rPr>
              <a:t>For ‘P’ the prefix function, π was computed previously and is as follows:</a:t>
            </a:r>
            <a:endParaRPr/>
          </a:p>
        </p:txBody>
      </p:sp>
      <p:graphicFrame>
        <p:nvGraphicFramePr>
          <p:cNvPr id="282" name="Google Shape;282;p27"/>
          <p:cNvGraphicFramePr/>
          <p:nvPr/>
        </p:nvGraphicFramePr>
        <p:xfrm>
          <a:off x="3352800" y="4876800"/>
          <a:ext cx="3000000" cy="3000000"/>
        </p:xfrm>
        <a:graphic>
          <a:graphicData uri="http://schemas.openxmlformats.org/drawingml/2006/table">
            <a:tbl>
              <a:tblPr>
                <a:noFill/>
                <a:tableStyleId>{3DE81A11-42A5-46D5-B2F4-4FCEBBF116F3}</a:tableStyleId>
              </a:tblPr>
              <a:tblGrid>
                <a:gridCol w="542925"/>
                <a:gridCol w="542925"/>
                <a:gridCol w="542925"/>
                <a:gridCol w="542925"/>
                <a:gridCol w="542925"/>
                <a:gridCol w="542925"/>
                <a:gridCol w="542925"/>
                <a:gridCol w="542925"/>
              </a:tblGrid>
              <a:tr h="508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q</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7</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p</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b="0" i="0" sz="1800"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a</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π</a:t>
                      </a:r>
                      <a:endParaRPr b="0" i="0" sz="1800" u="none" cap="none" strike="noStrike">
                        <a:solidFill>
                          <a:schemeClr val="dk1"/>
                        </a:solidFill>
                        <a:latin typeface="Calibri"/>
                        <a:ea typeface="Calibri"/>
                        <a:cs typeface="Calibri"/>
                        <a:sym typeface="Calibri"/>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Calibri"/>
                          <a:ea typeface="Calibri"/>
                          <a:cs typeface="Calibri"/>
                          <a:sym typeface="Calibri"/>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83" name="Google Shape;283;p27"/>
          <p:cNvSpPr txBox="1"/>
          <p:nvPr/>
        </p:nvSpPr>
        <p:spPr>
          <a:xfrm>
            <a:off x="3481922" y="1762780"/>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aphicFrame>
        <p:nvGraphicFramePr>
          <p:cNvPr id="288" name="Google Shape;288;p28"/>
          <p:cNvGraphicFramePr/>
          <p:nvPr/>
        </p:nvGraphicFramePr>
        <p:xfrm>
          <a:off x="2667000" y="1844676"/>
          <a:ext cx="3000000" cy="3000000"/>
        </p:xfrm>
        <a:graphic>
          <a:graphicData uri="http://schemas.openxmlformats.org/drawingml/2006/table">
            <a:tbl>
              <a:tblPr>
                <a:noFill/>
                <a:tableStyleId>{3DE81A11-42A5-46D5-B2F4-4FCEBBF116F3}</a:tableStyleId>
              </a:tblPr>
              <a:tblGrid>
                <a:gridCol w="523875"/>
                <a:gridCol w="522300"/>
                <a:gridCol w="523875"/>
                <a:gridCol w="522275"/>
                <a:gridCol w="523875"/>
                <a:gridCol w="523875"/>
                <a:gridCol w="522300"/>
                <a:gridCol w="523875"/>
                <a:gridCol w="522275"/>
                <a:gridCol w="523875"/>
                <a:gridCol w="523875"/>
                <a:gridCol w="522300"/>
                <a:gridCol w="523875"/>
                <a:gridCol w="522275"/>
                <a:gridCol w="5238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89" name="Google Shape;289;p28"/>
          <p:cNvGraphicFramePr/>
          <p:nvPr/>
        </p:nvGraphicFramePr>
        <p:xfrm>
          <a:off x="2895600" y="4587876"/>
          <a:ext cx="3000000" cy="3000000"/>
        </p:xfrm>
        <a:graphic>
          <a:graphicData uri="http://schemas.openxmlformats.org/drawingml/2006/table">
            <a:tbl>
              <a:tblPr>
                <a:noFill/>
                <a:tableStyleId>{3DE81A11-42A5-46D5-B2F4-4FCEBBF116F3}</a:tableStyleId>
              </a:tblPr>
              <a:tblGrid>
                <a:gridCol w="509600"/>
                <a:gridCol w="506400"/>
                <a:gridCol w="508000"/>
                <a:gridCol w="506425"/>
                <a:gridCol w="509575"/>
                <a:gridCol w="509600"/>
                <a:gridCol w="506400"/>
                <a:gridCol w="508000"/>
                <a:gridCol w="506425"/>
                <a:gridCol w="509575"/>
                <a:gridCol w="509600"/>
                <a:gridCol w="506400"/>
                <a:gridCol w="508000"/>
                <a:gridCol w="506425"/>
                <a:gridCol w="5095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90" name="Google Shape;290;p28"/>
          <p:cNvGraphicFramePr/>
          <p:nvPr/>
        </p:nvGraphicFramePr>
        <p:xfrm>
          <a:off x="2667000" y="2743201"/>
          <a:ext cx="3000000" cy="3000000"/>
        </p:xfrm>
        <a:graphic>
          <a:graphicData uri="http://schemas.openxmlformats.org/drawingml/2006/table">
            <a:tbl>
              <a:tblPr>
                <a:noFill/>
                <a:tableStyleId>{3DE81A11-42A5-46D5-B2F4-4FCEBBF116F3}</a:tableStyleId>
              </a:tblPr>
              <a:tblGrid>
                <a:gridCol w="523875"/>
                <a:gridCol w="520700"/>
                <a:gridCol w="522300"/>
                <a:gridCol w="523875"/>
                <a:gridCol w="522275"/>
                <a:gridCol w="520700"/>
                <a:gridCol w="5238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91" name="Google Shape;291;p28"/>
          <p:cNvSpPr txBox="1"/>
          <p:nvPr/>
        </p:nvSpPr>
        <p:spPr>
          <a:xfrm>
            <a:off x="2270125" y="265113"/>
            <a:ext cx="3638550" cy="14652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Initially: n = size of T = 15; </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m = size of P = 7</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Step 1: i = 1, q = 0</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comparing P[1] with T[1]</a:t>
            </a:r>
            <a:endParaRPr/>
          </a:p>
        </p:txBody>
      </p:sp>
      <p:sp>
        <p:nvSpPr>
          <p:cNvPr id="292" name="Google Shape;292;p28"/>
          <p:cNvSpPr txBox="1"/>
          <p:nvPr/>
        </p:nvSpPr>
        <p:spPr>
          <a:xfrm>
            <a:off x="1889125" y="18430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293" name="Google Shape;293;p28"/>
          <p:cNvSpPr txBox="1"/>
          <p:nvPr/>
        </p:nvSpPr>
        <p:spPr>
          <a:xfrm>
            <a:off x="1905000" y="2743201"/>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cxnSp>
        <p:nvCxnSpPr>
          <p:cNvPr id="294" name="Google Shape;294;p28"/>
          <p:cNvCxnSpPr/>
          <p:nvPr/>
        </p:nvCxnSpPr>
        <p:spPr>
          <a:xfrm rot="10800000">
            <a:off x="2895600" y="2362200"/>
            <a:ext cx="0" cy="381000"/>
          </a:xfrm>
          <a:prstGeom prst="straightConnector1">
            <a:avLst/>
          </a:prstGeom>
          <a:noFill/>
          <a:ln cap="flat" cmpd="sng" w="9525">
            <a:solidFill>
              <a:schemeClr val="dk1"/>
            </a:solidFill>
            <a:prstDash val="solid"/>
            <a:round/>
            <a:headEnd len="med" w="med" type="none"/>
            <a:tailEnd len="med" w="med" type="triangle"/>
          </a:ln>
        </p:spPr>
      </p:cxnSp>
      <p:sp>
        <p:nvSpPr>
          <p:cNvPr id="295" name="Google Shape;295;p28"/>
          <p:cNvSpPr txBox="1"/>
          <p:nvPr/>
        </p:nvSpPr>
        <p:spPr>
          <a:xfrm>
            <a:off x="4175126" y="4913313"/>
            <a:ext cx="7016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6" name="Google Shape;296;p28"/>
          <p:cNvSpPr txBox="1"/>
          <p:nvPr/>
        </p:nvSpPr>
        <p:spPr>
          <a:xfrm>
            <a:off x="2514600" y="3276601"/>
            <a:ext cx="7696200" cy="7794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P[1] does not match with T[1].  ‘p’ will be shifted one position to the right.</a:t>
            </a:r>
            <a:endParaRPr/>
          </a:p>
          <a:p>
            <a:pPr indent="0" lvl="0" marL="0" marR="0" rtl="0" algn="l">
              <a:spcBef>
                <a:spcPts val="90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7" name="Google Shape;297;p28"/>
          <p:cNvSpPr txBox="1"/>
          <p:nvPr/>
        </p:nvSpPr>
        <p:spPr>
          <a:xfrm>
            <a:off x="2041525" y="45862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298" name="Google Shape;298;p28"/>
          <p:cNvSpPr txBox="1"/>
          <p:nvPr/>
        </p:nvSpPr>
        <p:spPr>
          <a:xfrm>
            <a:off x="2041525" y="5529263"/>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graphicFrame>
        <p:nvGraphicFramePr>
          <p:cNvPr id="299" name="Google Shape;299;p28"/>
          <p:cNvGraphicFramePr/>
          <p:nvPr/>
        </p:nvGraphicFramePr>
        <p:xfrm>
          <a:off x="3429000" y="5486401"/>
          <a:ext cx="3000000" cy="3000000"/>
        </p:xfrm>
        <a:graphic>
          <a:graphicData uri="http://schemas.openxmlformats.org/drawingml/2006/table">
            <a:tbl>
              <a:tblPr>
                <a:noFill/>
                <a:tableStyleId>{3DE81A11-42A5-46D5-B2F4-4FCEBBF116F3}</a:tableStyleId>
              </a:tblPr>
              <a:tblGrid>
                <a:gridCol w="512775"/>
                <a:gridCol w="509575"/>
                <a:gridCol w="511175"/>
                <a:gridCol w="514350"/>
                <a:gridCol w="511175"/>
                <a:gridCol w="509600"/>
                <a:gridCol w="5127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00" name="Google Shape;300;p28"/>
          <p:cNvSpPr txBox="1"/>
          <p:nvPr/>
        </p:nvSpPr>
        <p:spPr>
          <a:xfrm>
            <a:off x="2368550" y="3976688"/>
            <a:ext cx="34378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Step 2: i = 2, q = 0</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comparing P[1] with T[2]</a:t>
            </a:r>
            <a:endParaRPr/>
          </a:p>
        </p:txBody>
      </p:sp>
      <p:cxnSp>
        <p:nvCxnSpPr>
          <p:cNvPr id="301" name="Google Shape;301;p28"/>
          <p:cNvCxnSpPr/>
          <p:nvPr/>
        </p:nvCxnSpPr>
        <p:spPr>
          <a:xfrm rot="10800000">
            <a:off x="3657600" y="5105400"/>
            <a:ext cx="0" cy="381000"/>
          </a:xfrm>
          <a:prstGeom prst="straightConnector1">
            <a:avLst/>
          </a:prstGeom>
          <a:noFill/>
          <a:ln cap="flat" cmpd="sng" w="9525">
            <a:solidFill>
              <a:schemeClr val="dk1"/>
            </a:solidFill>
            <a:prstDash val="solid"/>
            <a:round/>
            <a:headEnd len="med" w="med" type="none"/>
            <a:tailEnd len="med" w="med" type="triangle"/>
          </a:ln>
        </p:spPr>
      </p:cxnSp>
      <p:sp>
        <p:nvSpPr>
          <p:cNvPr id="302" name="Google Shape;302;p28"/>
          <p:cNvSpPr txBox="1"/>
          <p:nvPr/>
        </p:nvSpPr>
        <p:spPr>
          <a:xfrm>
            <a:off x="2667000" y="6248401"/>
            <a:ext cx="6101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P[1] matches T[2]. Since there is a match, P is not shifted.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294"/>
                                        </p:tgtEl>
                                      </p:cBhvr>
                                    </p:animEffect>
                                    <p:set>
                                      <p:cBhvr>
                                        <p:cTn dur="1" fill="hold">
                                          <p:stCondLst>
                                            <p:cond delay="1500"/>
                                          </p:stCondLst>
                                        </p:cTn>
                                        <p:tgtEl>
                                          <p:spTgt spid="2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idx="1" type="body"/>
          </p:nvPr>
        </p:nvSpPr>
        <p:spPr>
          <a:xfrm>
            <a:off x="1981200" y="228600"/>
            <a:ext cx="4038600" cy="381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None/>
            </a:pPr>
            <a:r>
              <a:rPr lang="en-US" sz="1800"/>
              <a:t>Step 3: i = 3, q = 1</a:t>
            </a:r>
            <a:endParaRPr/>
          </a:p>
        </p:txBody>
      </p:sp>
      <p:graphicFrame>
        <p:nvGraphicFramePr>
          <p:cNvPr id="308" name="Google Shape;308;p29"/>
          <p:cNvGraphicFramePr/>
          <p:nvPr/>
        </p:nvGraphicFramePr>
        <p:xfrm>
          <a:off x="2819400" y="4892676"/>
          <a:ext cx="3000000" cy="3000000"/>
        </p:xfrm>
        <a:graphic>
          <a:graphicData uri="http://schemas.openxmlformats.org/drawingml/2006/table">
            <a:tbl>
              <a:tblPr>
                <a:noFill/>
                <a:tableStyleId>{3DE81A11-42A5-46D5-B2F4-4FCEBBF116F3}</a:tableStyleId>
              </a:tblPr>
              <a:tblGrid>
                <a:gridCol w="509600"/>
                <a:gridCol w="506400"/>
                <a:gridCol w="508000"/>
                <a:gridCol w="506425"/>
                <a:gridCol w="509575"/>
                <a:gridCol w="509600"/>
                <a:gridCol w="506400"/>
                <a:gridCol w="508000"/>
                <a:gridCol w="506425"/>
                <a:gridCol w="509575"/>
                <a:gridCol w="509600"/>
                <a:gridCol w="506400"/>
                <a:gridCol w="508000"/>
                <a:gridCol w="506425"/>
                <a:gridCol w="5095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09" name="Google Shape;309;p29"/>
          <p:cNvSpPr txBox="1"/>
          <p:nvPr/>
        </p:nvSpPr>
        <p:spPr>
          <a:xfrm>
            <a:off x="2952750" y="457201"/>
            <a:ext cx="27196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P[2] with T[3]</a:t>
            </a:r>
            <a:endParaRPr/>
          </a:p>
        </p:txBody>
      </p:sp>
      <p:sp>
        <p:nvSpPr>
          <p:cNvPr id="310" name="Google Shape;310;p29"/>
          <p:cNvSpPr txBox="1"/>
          <p:nvPr/>
        </p:nvSpPr>
        <p:spPr>
          <a:xfrm>
            <a:off x="2041525" y="7508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11" name="Google Shape;311;p29"/>
          <p:cNvSpPr txBox="1"/>
          <p:nvPr/>
        </p:nvSpPr>
        <p:spPr>
          <a:xfrm>
            <a:off x="4098925" y="950913"/>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aphicFrame>
        <p:nvGraphicFramePr>
          <p:cNvPr id="312" name="Google Shape;312;p29"/>
          <p:cNvGraphicFramePr/>
          <p:nvPr/>
        </p:nvGraphicFramePr>
        <p:xfrm>
          <a:off x="4876800" y="5730876"/>
          <a:ext cx="3000000" cy="3000000"/>
        </p:xfrm>
        <a:graphic>
          <a:graphicData uri="http://schemas.openxmlformats.org/drawingml/2006/table">
            <a:tbl>
              <a:tblPr>
                <a:noFill/>
                <a:tableStyleId>{3DE81A11-42A5-46D5-B2F4-4FCEBBF116F3}</a:tableStyleId>
              </a:tblPr>
              <a:tblGrid>
                <a:gridCol w="501650"/>
                <a:gridCol w="500075"/>
                <a:gridCol w="500050"/>
                <a:gridCol w="501650"/>
                <a:gridCol w="500075"/>
                <a:gridCol w="500050"/>
                <a:gridCol w="5016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13" name="Google Shape;313;p29"/>
          <p:cNvGraphicFramePr/>
          <p:nvPr/>
        </p:nvGraphicFramePr>
        <p:xfrm>
          <a:off x="2743200" y="2987676"/>
          <a:ext cx="3000000" cy="3000000"/>
        </p:xfrm>
        <a:graphic>
          <a:graphicData uri="http://schemas.openxmlformats.org/drawingml/2006/table">
            <a:tbl>
              <a:tblPr>
                <a:noFill/>
                <a:tableStyleId>{3DE81A11-42A5-46D5-B2F4-4FCEBBF116F3}</a:tableStyleId>
              </a:tblPr>
              <a:tblGrid>
                <a:gridCol w="514350"/>
                <a:gridCol w="511175"/>
                <a:gridCol w="514350"/>
                <a:gridCol w="511175"/>
                <a:gridCol w="514350"/>
                <a:gridCol w="514350"/>
                <a:gridCol w="511175"/>
                <a:gridCol w="514350"/>
                <a:gridCol w="511175"/>
                <a:gridCol w="514350"/>
                <a:gridCol w="514350"/>
                <a:gridCol w="511175"/>
                <a:gridCol w="514350"/>
                <a:gridCol w="511175"/>
                <a:gridCol w="5143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14" name="Google Shape;314;p29"/>
          <p:cNvGraphicFramePr/>
          <p:nvPr/>
        </p:nvGraphicFramePr>
        <p:xfrm>
          <a:off x="2819400" y="762001"/>
          <a:ext cx="3000000" cy="3000000"/>
        </p:xfrm>
        <a:graphic>
          <a:graphicData uri="http://schemas.openxmlformats.org/drawingml/2006/table">
            <a:tbl>
              <a:tblPr>
                <a:noFill/>
                <a:tableStyleId>{3DE81A11-42A5-46D5-B2F4-4FCEBBF116F3}</a:tableStyleId>
              </a:tblPr>
              <a:tblGrid>
                <a:gridCol w="509600"/>
                <a:gridCol w="506400"/>
                <a:gridCol w="508000"/>
                <a:gridCol w="506425"/>
                <a:gridCol w="509575"/>
                <a:gridCol w="509600"/>
                <a:gridCol w="506400"/>
                <a:gridCol w="508000"/>
                <a:gridCol w="506425"/>
                <a:gridCol w="509575"/>
                <a:gridCol w="509600"/>
                <a:gridCol w="506400"/>
                <a:gridCol w="508000"/>
                <a:gridCol w="506425"/>
                <a:gridCol w="5095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15" name="Google Shape;315;p29"/>
          <p:cNvGraphicFramePr/>
          <p:nvPr/>
        </p:nvGraphicFramePr>
        <p:xfrm>
          <a:off x="4267200" y="3825876"/>
          <a:ext cx="3000000" cy="3000000"/>
        </p:xfrm>
        <a:graphic>
          <a:graphicData uri="http://schemas.openxmlformats.org/drawingml/2006/table">
            <a:tbl>
              <a:tblPr>
                <a:noFill/>
                <a:tableStyleId>{3DE81A11-42A5-46D5-B2F4-4FCEBBF116F3}</a:tableStyleId>
              </a:tblPr>
              <a:tblGrid>
                <a:gridCol w="512775"/>
                <a:gridCol w="511175"/>
                <a:gridCol w="511175"/>
                <a:gridCol w="511175"/>
                <a:gridCol w="511175"/>
                <a:gridCol w="511175"/>
                <a:gridCol w="5127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16" name="Google Shape;316;p29"/>
          <p:cNvGraphicFramePr/>
          <p:nvPr/>
        </p:nvGraphicFramePr>
        <p:xfrm>
          <a:off x="3352800" y="1676401"/>
          <a:ext cx="3000000" cy="3000000"/>
        </p:xfrm>
        <a:graphic>
          <a:graphicData uri="http://schemas.openxmlformats.org/drawingml/2006/table">
            <a:tbl>
              <a:tblPr>
                <a:noFill/>
                <a:tableStyleId>{3DE81A11-42A5-46D5-B2F4-4FCEBBF116F3}</a:tableStyleId>
              </a:tblPr>
              <a:tblGrid>
                <a:gridCol w="512775"/>
                <a:gridCol w="511175"/>
                <a:gridCol w="511175"/>
                <a:gridCol w="511175"/>
                <a:gridCol w="511175"/>
                <a:gridCol w="511175"/>
                <a:gridCol w="5127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7" name="Google Shape;317;p29"/>
          <p:cNvSpPr txBox="1"/>
          <p:nvPr/>
        </p:nvSpPr>
        <p:spPr>
          <a:xfrm>
            <a:off x="2055814" y="16144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sp>
        <p:nvSpPr>
          <p:cNvPr id="318" name="Google Shape;318;p29"/>
          <p:cNvSpPr txBox="1"/>
          <p:nvPr/>
        </p:nvSpPr>
        <p:spPr>
          <a:xfrm>
            <a:off x="2133600" y="3014663"/>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19" name="Google Shape;319;p29"/>
          <p:cNvSpPr txBox="1"/>
          <p:nvPr/>
        </p:nvSpPr>
        <p:spPr>
          <a:xfrm>
            <a:off x="2117725" y="37480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sp>
        <p:nvSpPr>
          <p:cNvPr id="320" name="Google Shape;320;p29"/>
          <p:cNvSpPr txBox="1"/>
          <p:nvPr/>
        </p:nvSpPr>
        <p:spPr>
          <a:xfrm>
            <a:off x="2117725" y="49672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21" name="Google Shape;321;p29"/>
          <p:cNvSpPr txBox="1"/>
          <p:nvPr/>
        </p:nvSpPr>
        <p:spPr>
          <a:xfrm>
            <a:off x="2133600" y="56530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cxnSp>
        <p:nvCxnSpPr>
          <p:cNvPr id="322" name="Google Shape;322;p29"/>
          <p:cNvCxnSpPr/>
          <p:nvPr/>
        </p:nvCxnSpPr>
        <p:spPr>
          <a:xfrm rot="10800000">
            <a:off x="4114800" y="1295400"/>
            <a:ext cx="0" cy="381000"/>
          </a:xfrm>
          <a:prstGeom prst="straightConnector1">
            <a:avLst/>
          </a:prstGeom>
          <a:noFill/>
          <a:ln cap="flat" cmpd="sng" w="9525">
            <a:solidFill>
              <a:schemeClr val="dk1"/>
            </a:solidFill>
            <a:prstDash val="solid"/>
            <a:round/>
            <a:headEnd len="med" w="med" type="none"/>
            <a:tailEnd len="med" w="med" type="triangle"/>
          </a:ln>
        </p:spPr>
      </p:cxnSp>
      <p:sp>
        <p:nvSpPr>
          <p:cNvPr id="323" name="Google Shape;323;p29"/>
          <p:cNvSpPr txBox="1"/>
          <p:nvPr/>
        </p:nvSpPr>
        <p:spPr>
          <a:xfrm>
            <a:off x="5708650" y="457201"/>
            <a:ext cx="3168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P[2] does not match with T[3]</a:t>
            </a:r>
            <a:endParaRPr/>
          </a:p>
        </p:txBody>
      </p:sp>
      <p:sp>
        <p:nvSpPr>
          <p:cNvPr id="324" name="Google Shape;324;p29"/>
          <p:cNvSpPr txBox="1"/>
          <p:nvPr/>
        </p:nvSpPr>
        <p:spPr>
          <a:xfrm>
            <a:off x="2762250" y="2209801"/>
            <a:ext cx="46006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Backtracking on P, comparing P[1] and T[3]</a:t>
            </a:r>
            <a:endParaRPr/>
          </a:p>
        </p:txBody>
      </p:sp>
      <p:sp>
        <p:nvSpPr>
          <p:cNvPr id="325" name="Google Shape;325;p29"/>
          <p:cNvSpPr txBox="1"/>
          <p:nvPr/>
        </p:nvSpPr>
        <p:spPr>
          <a:xfrm>
            <a:off x="2133600" y="2551113"/>
            <a:ext cx="21145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Step 4: i = 4, q = 0 </a:t>
            </a:r>
            <a:endParaRPr/>
          </a:p>
        </p:txBody>
      </p:sp>
      <p:sp>
        <p:nvSpPr>
          <p:cNvPr id="326" name="Google Shape;326;p29"/>
          <p:cNvSpPr txBox="1"/>
          <p:nvPr/>
        </p:nvSpPr>
        <p:spPr>
          <a:xfrm>
            <a:off x="3689350" y="2681288"/>
            <a:ext cx="26352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P[1] with T[4]</a:t>
            </a:r>
            <a:endParaRPr/>
          </a:p>
        </p:txBody>
      </p:sp>
      <p:cxnSp>
        <p:nvCxnSpPr>
          <p:cNvPr id="327" name="Google Shape;327;p29"/>
          <p:cNvCxnSpPr/>
          <p:nvPr/>
        </p:nvCxnSpPr>
        <p:spPr>
          <a:xfrm rot="10800000">
            <a:off x="4495800" y="3505200"/>
            <a:ext cx="0" cy="304800"/>
          </a:xfrm>
          <a:prstGeom prst="straightConnector1">
            <a:avLst/>
          </a:prstGeom>
          <a:noFill/>
          <a:ln cap="flat" cmpd="sng" w="9525">
            <a:solidFill>
              <a:schemeClr val="dk1"/>
            </a:solidFill>
            <a:prstDash val="solid"/>
            <a:round/>
            <a:headEnd len="med" w="med" type="none"/>
            <a:tailEnd len="med" w="med" type="triangle"/>
          </a:ln>
        </p:spPr>
      </p:cxnSp>
      <p:sp>
        <p:nvSpPr>
          <p:cNvPr id="328" name="Google Shape;328;p29"/>
          <p:cNvSpPr txBox="1"/>
          <p:nvPr/>
        </p:nvSpPr>
        <p:spPr>
          <a:xfrm>
            <a:off x="6400800" y="2681288"/>
            <a:ext cx="3168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P[1] does not match with T[4]</a:t>
            </a:r>
            <a:endParaRPr/>
          </a:p>
        </p:txBody>
      </p:sp>
      <p:sp>
        <p:nvSpPr>
          <p:cNvPr id="329" name="Google Shape;329;p29"/>
          <p:cNvSpPr txBox="1"/>
          <p:nvPr/>
        </p:nvSpPr>
        <p:spPr>
          <a:xfrm>
            <a:off x="2209800" y="4433888"/>
            <a:ext cx="21145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Step 5: i = 5, q = 0 </a:t>
            </a:r>
            <a:endParaRPr/>
          </a:p>
        </p:txBody>
      </p:sp>
      <p:cxnSp>
        <p:nvCxnSpPr>
          <p:cNvPr id="330" name="Google Shape;330;p29"/>
          <p:cNvCxnSpPr/>
          <p:nvPr/>
        </p:nvCxnSpPr>
        <p:spPr>
          <a:xfrm rot="10800000">
            <a:off x="5105400" y="5410200"/>
            <a:ext cx="0" cy="304800"/>
          </a:xfrm>
          <a:prstGeom prst="straightConnector1">
            <a:avLst/>
          </a:prstGeom>
          <a:noFill/>
          <a:ln cap="flat" cmpd="sng" w="9525">
            <a:solidFill>
              <a:schemeClr val="dk1"/>
            </a:solidFill>
            <a:prstDash val="solid"/>
            <a:round/>
            <a:headEnd len="med" w="med" type="none"/>
            <a:tailEnd len="med" w="med" type="triangle"/>
          </a:ln>
        </p:spPr>
      </p:cxnSp>
      <p:sp>
        <p:nvSpPr>
          <p:cNvPr id="331" name="Google Shape;331;p29"/>
          <p:cNvSpPr txBox="1"/>
          <p:nvPr/>
        </p:nvSpPr>
        <p:spPr>
          <a:xfrm>
            <a:off x="3733800" y="4586288"/>
            <a:ext cx="26683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P[1] with T[5]</a:t>
            </a:r>
            <a:endParaRPr/>
          </a:p>
        </p:txBody>
      </p:sp>
      <p:sp>
        <p:nvSpPr>
          <p:cNvPr id="332" name="Google Shape;332;p29"/>
          <p:cNvSpPr txBox="1"/>
          <p:nvPr/>
        </p:nvSpPr>
        <p:spPr>
          <a:xfrm>
            <a:off x="6629400" y="4572001"/>
            <a:ext cx="2463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P[1] matches with T[5]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322"/>
                                        </p:tgtEl>
                                      </p:cBhvr>
                                    </p:animEffect>
                                    <p:set>
                                      <p:cBhvr>
                                        <p:cTn dur="1" fill="hold">
                                          <p:stCondLst>
                                            <p:cond delay="2000"/>
                                          </p:stCondLst>
                                        </p:cTn>
                                        <p:tgtEl>
                                          <p:spTgt spid="3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Applications of String Matching</a:t>
            </a:r>
            <a:endParaRPr/>
          </a:p>
        </p:txBody>
      </p:sp>
      <p:sp>
        <p:nvSpPr>
          <p:cNvPr id="122" name="Google Shape;1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Among their many other applications, string-matching algorithms search for particular patterns in DNA sequences. </a:t>
            </a:r>
            <a:endParaRPr/>
          </a:p>
          <a:p>
            <a:pPr indent="-228600" lvl="0" marL="228600" rtl="0" algn="l">
              <a:lnSpc>
                <a:spcPct val="90000"/>
              </a:lnSpc>
              <a:spcBef>
                <a:spcPts val="1000"/>
              </a:spcBef>
              <a:spcAft>
                <a:spcPts val="0"/>
              </a:spcAft>
              <a:buClr>
                <a:schemeClr val="dk1"/>
              </a:buClr>
              <a:buSzPts val="2800"/>
              <a:buChar char="•"/>
            </a:pPr>
            <a:r>
              <a:rPr lang="en-US"/>
              <a:t>Internet search engines also use them to find Web pages relevant to queries.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aphicFrame>
        <p:nvGraphicFramePr>
          <p:cNvPr id="337" name="Google Shape;337;p30"/>
          <p:cNvGraphicFramePr/>
          <p:nvPr/>
        </p:nvGraphicFramePr>
        <p:xfrm>
          <a:off x="2895600" y="2971801"/>
          <a:ext cx="3000000" cy="3000000"/>
        </p:xfrm>
        <a:graphic>
          <a:graphicData uri="http://schemas.openxmlformats.org/drawingml/2006/table">
            <a:tbl>
              <a:tblPr>
                <a:noFill/>
                <a:tableStyleId>{3DE81A11-42A5-46D5-B2F4-4FCEBBF116F3}</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38" name="Google Shape;338;p30"/>
          <p:cNvGraphicFramePr/>
          <p:nvPr/>
        </p:nvGraphicFramePr>
        <p:xfrm>
          <a:off x="2819400" y="762001"/>
          <a:ext cx="3000000" cy="3000000"/>
        </p:xfrm>
        <a:graphic>
          <a:graphicData uri="http://schemas.openxmlformats.org/drawingml/2006/table">
            <a:tbl>
              <a:tblPr>
                <a:noFill/>
                <a:tableStyleId>{3DE81A11-42A5-46D5-B2F4-4FCEBBF116F3}</a:tableStyleId>
              </a:tblPr>
              <a:tblGrid>
                <a:gridCol w="509600"/>
                <a:gridCol w="506400"/>
                <a:gridCol w="508000"/>
                <a:gridCol w="506425"/>
                <a:gridCol w="509575"/>
                <a:gridCol w="509600"/>
                <a:gridCol w="506400"/>
                <a:gridCol w="508000"/>
                <a:gridCol w="506425"/>
                <a:gridCol w="509575"/>
                <a:gridCol w="509600"/>
                <a:gridCol w="506400"/>
                <a:gridCol w="508000"/>
                <a:gridCol w="506425"/>
                <a:gridCol w="5095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39" name="Google Shape;339;p30"/>
          <p:cNvGraphicFramePr/>
          <p:nvPr/>
        </p:nvGraphicFramePr>
        <p:xfrm>
          <a:off x="2895600" y="5081588"/>
          <a:ext cx="3000000" cy="3000000"/>
        </p:xfrm>
        <a:graphic>
          <a:graphicData uri="http://schemas.openxmlformats.org/drawingml/2006/table">
            <a:tbl>
              <a:tblPr>
                <a:noFill/>
                <a:tableStyleId>{3DE81A11-42A5-46D5-B2F4-4FCEBBF116F3}</a:tableStyleId>
              </a:tblPr>
              <a:tblGrid>
                <a:gridCol w="509600"/>
                <a:gridCol w="506400"/>
                <a:gridCol w="508000"/>
                <a:gridCol w="488950"/>
                <a:gridCol w="527050"/>
                <a:gridCol w="509600"/>
                <a:gridCol w="506400"/>
                <a:gridCol w="508000"/>
                <a:gridCol w="506425"/>
                <a:gridCol w="509575"/>
                <a:gridCol w="509600"/>
                <a:gridCol w="506400"/>
                <a:gridCol w="508000"/>
                <a:gridCol w="506425"/>
                <a:gridCol w="509575"/>
              </a:tblGrid>
              <a:tr h="557200">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40" name="Google Shape;340;p30"/>
          <p:cNvGraphicFramePr/>
          <p:nvPr/>
        </p:nvGraphicFramePr>
        <p:xfrm>
          <a:off x="4876800" y="1600201"/>
          <a:ext cx="3000000" cy="3000000"/>
        </p:xfrm>
        <a:graphic>
          <a:graphicData uri="http://schemas.openxmlformats.org/drawingml/2006/table">
            <a:tbl>
              <a:tblPr>
                <a:noFill/>
                <a:tableStyleId>{3DE81A11-42A5-46D5-B2F4-4FCEBBF116F3}</a:tableStyleId>
              </a:tblPr>
              <a:tblGrid>
                <a:gridCol w="501650"/>
                <a:gridCol w="500075"/>
                <a:gridCol w="500050"/>
                <a:gridCol w="501650"/>
                <a:gridCol w="500075"/>
                <a:gridCol w="500050"/>
                <a:gridCol w="5016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41" name="Google Shape;341;p30"/>
          <p:cNvGraphicFramePr/>
          <p:nvPr/>
        </p:nvGraphicFramePr>
        <p:xfrm>
          <a:off x="4953000" y="3810001"/>
          <a:ext cx="3000000" cy="3000000"/>
        </p:xfrm>
        <a:graphic>
          <a:graphicData uri="http://schemas.openxmlformats.org/drawingml/2006/table">
            <a:tbl>
              <a:tblPr>
                <a:noFill/>
                <a:tableStyleId>{3DE81A11-42A5-46D5-B2F4-4FCEBBF116F3}</a:tableStyleId>
              </a:tblPr>
              <a:tblGrid>
                <a:gridCol w="512775"/>
                <a:gridCol w="511175"/>
                <a:gridCol w="511175"/>
                <a:gridCol w="511175"/>
                <a:gridCol w="511175"/>
                <a:gridCol w="511175"/>
                <a:gridCol w="5127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42" name="Google Shape;342;p30"/>
          <p:cNvGraphicFramePr/>
          <p:nvPr/>
        </p:nvGraphicFramePr>
        <p:xfrm>
          <a:off x="4953000" y="5959476"/>
          <a:ext cx="3000000" cy="3000000"/>
        </p:xfrm>
        <a:graphic>
          <a:graphicData uri="http://schemas.openxmlformats.org/drawingml/2006/table">
            <a:tbl>
              <a:tblPr>
                <a:noFill/>
                <a:tableStyleId>{3DE81A11-42A5-46D5-B2F4-4FCEBBF116F3}</a:tableStyleId>
              </a:tblPr>
              <a:tblGrid>
                <a:gridCol w="512775"/>
                <a:gridCol w="511175"/>
                <a:gridCol w="511175"/>
                <a:gridCol w="511175"/>
                <a:gridCol w="511175"/>
                <a:gridCol w="511175"/>
                <a:gridCol w="5127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43" name="Google Shape;343;p30"/>
          <p:cNvSpPr/>
          <p:nvPr/>
        </p:nvSpPr>
        <p:spPr>
          <a:xfrm>
            <a:off x="1981200" y="228600"/>
            <a:ext cx="22860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Arial"/>
                <a:ea typeface="Arial"/>
                <a:cs typeface="Arial"/>
                <a:sym typeface="Arial"/>
              </a:rPr>
              <a:t>Step 6: i = 6, q = 1</a:t>
            </a:r>
            <a:endParaRPr/>
          </a:p>
        </p:txBody>
      </p:sp>
      <p:sp>
        <p:nvSpPr>
          <p:cNvPr id="344" name="Google Shape;344;p30"/>
          <p:cNvSpPr txBox="1"/>
          <p:nvPr/>
        </p:nvSpPr>
        <p:spPr>
          <a:xfrm>
            <a:off x="2041525" y="7508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45" name="Google Shape;345;p30"/>
          <p:cNvSpPr txBox="1"/>
          <p:nvPr/>
        </p:nvSpPr>
        <p:spPr>
          <a:xfrm>
            <a:off x="2055814" y="16144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cxnSp>
        <p:nvCxnSpPr>
          <p:cNvPr id="346" name="Google Shape;346;p30"/>
          <p:cNvCxnSpPr/>
          <p:nvPr/>
        </p:nvCxnSpPr>
        <p:spPr>
          <a:xfrm rot="10800000">
            <a:off x="5638800" y="1295400"/>
            <a:ext cx="0" cy="304800"/>
          </a:xfrm>
          <a:prstGeom prst="straightConnector1">
            <a:avLst/>
          </a:prstGeom>
          <a:noFill/>
          <a:ln cap="flat" cmpd="sng" w="9525">
            <a:solidFill>
              <a:schemeClr val="dk1"/>
            </a:solidFill>
            <a:prstDash val="solid"/>
            <a:round/>
            <a:headEnd len="med" w="med" type="none"/>
            <a:tailEnd len="med" w="med" type="triangle"/>
          </a:ln>
        </p:spPr>
      </p:cxnSp>
      <p:sp>
        <p:nvSpPr>
          <p:cNvPr id="347" name="Google Shape;347;p30"/>
          <p:cNvSpPr txBox="1"/>
          <p:nvPr/>
        </p:nvSpPr>
        <p:spPr>
          <a:xfrm>
            <a:off x="3105150" y="457201"/>
            <a:ext cx="27196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P[2] with T[6]</a:t>
            </a:r>
            <a:endParaRPr/>
          </a:p>
        </p:txBody>
      </p:sp>
      <p:sp>
        <p:nvSpPr>
          <p:cNvPr id="348" name="Google Shape;348;p30"/>
          <p:cNvSpPr txBox="1"/>
          <p:nvPr/>
        </p:nvSpPr>
        <p:spPr>
          <a:xfrm>
            <a:off x="5867400" y="457201"/>
            <a:ext cx="2463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P[2] matches with T[6]</a:t>
            </a:r>
            <a:endParaRPr/>
          </a:p>
        </p:txBody>
      </p:sp>
      <p:sp>
        <p:nvSpPr>
          <p:cNvPr id="349" name="Google Shape;349;p30"/>
          <p:cNvSpPr txBox="1"/>
          <p:nvPr/>
        </p:nvSpPr>
        <p:spPr>
          <a:xfrm>
            <a:off x="2057400" y="30622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50" name="Google Shape;350;p30"/>
          <p:cNvSpPr txBox="1"/>
          <p:nvPr/>
        </p:nvSpPr>
        <p:spPr>
          <a:xfrm>
            <a:off x="2133600" y="3810001"/>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cxnSp>
        <p:nvCxnSpPr>
          <p:cNvPr id="351" name="Google Shape;351;p30"/>
          <p:cNvCxnSpPr/>
          <p:nvPr/>
        </p:nvCxnSpPr>
        <p:spPr>
          <a:xfrm rot="10800000">
            <a:off x="6248400" y="3505200"/>
            <a:ext cx="0" cy="304800"/>
          </a:xfrm>
          <a:prstGeom prst="straightConnector1">
            <a:avLst/>
          </a:prstGeom>
          <a:noFill/>
          <a:ln cap="flat" cmpd="sng" w="9525">
            <a:solidFill>
              <a:schemeClr val="dk1"/>
            </a:solidFill>
            <a:prstDash val="solid"/>
            <a:round/>
            <a:headEnd len="med" w="med" type="none"/>
            <a:tailEnd len="med" w="med" type="triangle"/>
          </a:ln>
        </p:spPr>
      </p:cxnSp>
      <p:sp>
        <p:nvSpPr>
          <p:cNvPr id="352" name="Google Shape;352;p30"/>
          <p:cNvSpPr/>
          <p:nvPr/>
        </p:nvSpPr>
        <p:spPr>
          <a:xfrm>
            <a:off x="2133600" y="2438400"/>
            <a:ext cx="22860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Arial"/>
                <a:ea typeface="Arial"/>
                <a:cs typeface="Arial"/>
                <a:sym typeface="Arial"/>
              </a:rPr>
              <a:t>Step 7: i = 7, q = 2</a:t>
            </a:r>
            <a:endParaRPr/>
          </a:p>
        </p:txBody>
      </p:sp>
      <p:sp>
        <p:nvSpPr>
          <p:cNvPr id="353" name="Google Shape;353;p30"/>
          <p:cNvSpPr txBox="1"/>
          <p:nvPr/>
        </p:nvSpPr>
        <p:spPr>
          <a:xfrm>
            <a:off x="3257550" y="2667001"/>
            <a:ext cx="27196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P[3] with T[7]</a:t>
            </a:r>
            <a:endParaRPr/>
          </a:p>
        </p:txBody>
      </p:sp>
      <p:sp>
        <p:nvSpPr>
          <p:cNvPr id="354" name="Google Shape;354;p30"/>
          <p:cNvSpPr txBox="1"/>
          <p:nvPr/>
        </p:nvSpPr>
        <p:spPr>
          <a:xfrm>
            <a:off x="6019800" y="2667001"/>
            <a:ext cx="2463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P[3] matches with T[7]</a:t>
            </a:r>
            <a:endParaRPr/>
          </a:p>
        </p:txBody>
      </p:sp>
      <p:sp>
        <p:nvSpPr>
          <p:cNvPr id="355" name="Google Shape;355;p30"/>
          <p:cNvSpPr/>
          <p:nvPr/>
        </p:nvSpPr>
        <p:spPr>
          <a:xfrm>
            <a:off x="2286000" y="4495800"/>
            <a:ext cx="22860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Arial"/>
                <a:ea typeface="Arial"/>
                <a:cs typeface="Arial"/>
                <a:sym typeface="Arial"/>
              </a:rPr>
              <a:t>Step 8: i = 8, q = 3</a:t>
            </a:r>
            <a:endParaRPr/>
          </a:p>
        </p:txBody>
      </p:sp>
      <p:sp>
        <p:nvSpPr>
          <p:cNvPr id="356" name="Google Shape;356;p30"/>
          <p:cNvSpPr txBox="1"/>
          <p:nvPr/>
        </p:nvSpPr>
        <p:spPr>
          <a:xfrm>
            <a:off x="3409950" y="4738688"/>
            <a:ext cx="27196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P[4] with T[8]</a:t>
            </a:r>
            <a:endParaRPr/>
          </a:p>
        </p:txBody>
      </p:sp>
      <p:sp>
        <p:nvSpPr>
          <p:cNvPr id="357" name="Google Shape;357;p30"/>
          <p:cNvSpPr txBox="1"/>
          <p:nvPr/>
        </p:nvSpPr>
        <p:spPr>
          <a:xfrm>
            <a:off x="6172200" y="4738688"/>
            <a:ext cx="2463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P[4] matches with T[8]</a:t>
            </a:r>
            <a:endParaRPr/>
          </a:p>
        </p:txBody>
      </p:sp>
      <p:cxnSp>
        <p:nvCxnSpPr>
          <p:cNvPr id="358" name="Google Shape;358;p30"/>
          <p:cNvCxnSpPr/>
          <p:nvPr/>
        </p:nvCxnSpPr>
        <p:spPr>
          <a:xfrm rot="10800000">
            <a:off x="6705600" y="5638800"/>
            <a:ext cx="0" cy="304800"/>
          </a:xfrm>
          <a:prstGeom prst="straightConnector1">
            <a:avLst/>
          </a:prstGeom>
          <a:noFill/>
          <a:ln cap="flat" cmpd="sng" w="9525">
            <a:solidFill>
              <a:schemeClr val="dk1"/>
            </a:solidFill>
            <a:prstDash val="solid"/>
            <a:round/>
            <a:headEnd len="med" w="med" type="none"/>
            <a:tailEnd len="med" w="med" type="triangle"/>
          </a:ln>
        </p:spPr>
      </p:cxnSp>
      <p:sp>
        <p:nvSpPr>
          <p:cNvPr id="359" name="Google Shape;359;p30"/>
          <p:cNvSpPr txBox="1"/>
          <p:nvPr/>
        </p:nvSpPr>
        <p:spPr>
          <a:xfrm>
            <a:off x="2057400" y="51196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60" name="Google Shape;360;p30"/>
          <p:cNvSpPr txBox="1"/>
          <p:nvPr/>
        </p:nvSpPr>
        <p:spPr>
          <a:xfrm>
            <a:off x="2133600" y="58816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p:nvPr/>
        </p:nvSpPr>
        <p:spPr>
          <a:xfrm>
            <a:off x="1981200" y="152400"/>
            <a:ext cx="22860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Arial"/>
                <a:ea typeface="Arial"/>
                <a:cs typeface="Arial"/>
                <a:sym typeface="Arial"/>
              </a:rPr>
              <a:t>Step 9: i = 9, q = 4</a:t>
            </a:r>
            <a:endParaRPr/>
          </a:p>
        </p:txBody>
      </p:sp>
      <p:sp>
        <p:nvSpPr>
          <p:cNvPr id="366" name="Google Shape;366;p31"/>
          <p:cNvSpPr txBox="1"/>
          <p:nvPr/>
        </p:nvSpPr>
        <p:spPr>
          <a:xfrm>
            <a:off x="3105150" y="457201"/>
            <a:ext cx="27196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P[5] with T[9]</a:t>
            </a:r>
            <a:endParaRPr/>
          </a:p>
        </p:txBody>
      </p:sp>
      <p:sp>
        <p:nvSpPr>
          <p:cNvPr id="367" name="Google Shape;367;p31"/>
          <p:cNvSpPr txBox="1"/>
          <p:nvPr/>
        </p:nvSpPr>
        <p:spPr>
          <a:xfrm>
            <a:off x="3257550" y="2757488"/>
            <a:ext cx="28478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P[6] with T[10]</a:t>
            </a:r>
            <a:endParaRPr/>
          </a:p>
        </p:txBody>
      </p:sp>
      <p:sp>
        <p:nvSpPr>
          <p:cNvPr id="368" name="Google Shape;368;p31"/>
          <p:cNvSpPr txBox="1"/>
          <p:nvPr/>
        </p:nvSpPr>
        <p:spPr>
          <a:xfrm>
            <a:off x="3409950" y="5029201"/>
            <a:ext cx="28130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P[5] with T[11]</a:t>
            </a:r>
            <a:endParaRPr/>
          </a:p>
        </p:txBody>
      </p:sp>
      <p:sp>
        <p:nvSpPr>
          <p:cNvPr id="369" name="Google Shape;369;p31"/>
          <p:cNvSpPr/>
          <p:nvPr/>
        </p:nvSpPr>
        <p:spPr>
          <a:xfrm>
            <a:off x="2133600" y="2514600"/>
            <a:ext cx="25908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Arial"/>
                <a:ea typeface="Arial"/>
                <a:cs typeface="Arial"/>
                <a:sym typeface="Arial"/>
              </a:rPr>
              <a:t>Step 10: i = 10, q = 5</a:t>
            </a:r>
            <a:endParaRPr/>
          </a:p>
        </p:txBody>
      </p:sp>
      <p:sp>
        <p:nvSpPr>
          <p:cNvPr id="370" name="Google Shape;370;p31"/>
          <p:cNvSpPr/>
          <p:nvPr/>
        </p:nvSpPr>
        <p:spPr>
          <a:xfrm>
            <a:off x="2209800" y="4800600"/>
            <a:ext cx="35052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Arial"/>
                <a:ea typeface="Arial"/>
                <a:cs typeface="Arial"/>
                <a:sym typeface="Arial"/>
              </a:rPr>
              <a:t>Step 11: i = 11, q = 4</a:t>
            </a:r>
            <a:endParaRPr/>
          </a:p>
        </p:txBody>
      </p:sp>
      <p:sp>
        <p:nvSpPr>
          <p:cNvPr id="371" name="Google Shape;371;p31"/>
          <p:cNvSpPr txBox="1"/>
          <p:nvPr/>
        </p:nvSpPr>
        <p:spPr>
          <a:xfrm>
            <a:off x="2041525" y="7508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72" name="Google Shape;372;p31"/>
          <p:cNvSpPr txBox="1"/>
          <p:nvPr/>
        </p:nvSpPr>
        <p:spPr>
          <a:xfrm>
            <a:off x="2017714" y="31384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73" name="Google Shape;373;p31"/>
          <p:cNvSpPr txBox="1"/>
          <p:nvPr/>
        </p:nvSpPr>
        <p:spPr>
          <a:xfrm>
            <a:off x="2057400" y="5500688"/>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374" name="Google Shape;374;p31"/>
          <p:cNvSpPr txBox="1"/>
          <p:nvPr/>
        </p:nvSpPr>
        <p:spPr>
          <a:xfrm>
            <a:off x="2055814" y="15382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sp>
        <p:nvSpPr>
          <p:cNvPr id="375" name="Google Shape;375;p31"/>
          <p:cNvSpPr txBox="1"/>
          <p:nvPr/>
        </p:nvSpPr>
        <p:spPr>
          <a:xfrm>
            <a:off x="2055814" y="39004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sp>
        <p:nvSpPr>
          <p:cNvPr id="376" name="Google Shape;376;p31"/>
          <p:cNvSpPr txBox="1"/>
          <p:nvPr/>
        </p:nvSpPr>
        <p:spPr>
          <a:xfrm>
            <a:off x="2057400" y="61102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graphicFrame>
        <p:nvGraphicFramePr>
          <p:cNvPr id="377" name="Google Shape;377;p31"/>
          <p:cNvGraphicFramePr/>
          <p:nvPr/>
        </p:nvGraphicFramePr>
        <p:xfrm>
          <a:off x="2895600" y="762001"/>
          <a:ext cx="3000000" cy="3000000"/>
        </p:xfrm>
        <a:graphic>
          <a:graphicData uri="http://schemas.openxmlformats.org/drawingml/2006/table">
            <a:tbl>
              <a:tblPr>
                <a:noFill/>
                <a:tableStyleId>{3DE81A11-42A5-46D5-B2F4-4FCEBBF116F3}</a:tableStyleId>
              </a:tblPr>
              <a:tblGrid>
                <a:gridCol w="509600"/>
                <a:gridCol w="506400"/>
                <a:gridCol w="508000"/>
                <a:gridCol w="506425"/>
                <a:gridCol w="509575"/>
                <a:gridCol w="509600"/>
                <a:gridCol w="506400"/>
                <a:gridCol w="508000"/>
                <a:gridCol w="506425"/>
                <a:gridCol w="509575"/>
                <a:gridCol w="509600"/>
                <a:gridCol w="506400"/>
                <a:gridCol w="508000"/>
                <a:gridCol w="506425"/>
                <a:gridCol w="5095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78" name="Google Shape;378;p31"/>
          <p:cNvGraphicFramePr/>
          <p:nvPr/>
        </p:nvGraphicFramePr>
        <p:xfrm>
          <a:off x="2971800" y="3063876"/>
          <a:ext cx="3000000" cy="3000000"/>
        </p:xfrm>
        <a:graphic>
          <a:graphicData uri="http://schemas.openxmlformats.org/drawingml/2006/table">
            <a:tbl>
              <a:tblPr>
                <a:noFill/>
                <a:tableStyleId>{3DE81A11-42A5-46D5-B2F4-4FCEBBF116F3}</a:tableStyleId>
              </a:tblPr>
              <a:tblGrid>
                <a:gridCol w="504825"/>
                <a:gridCol w="500075"/>
                <a:gridCol w="504825"/>
                <a:gridCol w="500050"/>
                <a:gridCol w="504825"/>
                <a:gridCol w="504825"/>
                <a:gridCol w="500075"/>
                <a:gridCol w="504825"/>
                <a:gridCol w="500050"/>
                <a:gridCol w="504825"/>
                <a:gridCol w="504825"/>
                <a:gridCol w="500075"/>
                <a:gridCol w="504825"/>
                <a:gridCol w="500050"/>
                <a:gridCol w="50482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79" name="Google Shape;379;p31"/>
          <p:cNvGraphicFramePr/>
          <p:nvPr/>
        </p:nvGraphicFramePr>
        <p:xfrm>
          <a:off x="3048000" y="5334001"/>
          <a:ext cx="3000000" cy="3000000"/>
        </p:xfrm>
        <a:graphic>
          <a:graphicData uri="http://schemas.openxmlformats.org/drawingml/2006/table">
            <a:tbl>
              <a:tblPr>
                <a:noFill/>
                <a:tableStyleId>{3DE81A11-42A5-46D5-B2F4-4FCEBBF116F3}</a:tableStyleId>
              </a:tblPr>
              <a:tblGrid>
                <a:gridCol w="498475"/>
                <a:gridCol w="496900"/>
                <a:gridCol w="498475"/>
                <a:gridCol w="496875"/>
                <a:gridCol w="498475"/>
                <a:gridCol w="498475"/>
                <a:gridCol w="496900"/>
                <a:gridCol w="498475"/>
                <a:gridCol w="496875"/>
                <a:gridCol w="498475"/>
                <a:gridCol w="498475"/>
                <a:gridCol w="496900"/>
                <a:gridCol w="498475"/>
                <a:gridCol w="496875"/>
                <a:gridCol w="4984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0" name="Google Shape;380;p31"/>
          <p:cNvGraphicFramePr/>
          <p:nvPr/>
        </p:nvGraphicFramePr>
        <p:xfrm>
          <a:off x="6019800" y="6172201"/>
          <a:ext cx="3000000" cy="3000000"/>
        </p:xfrm>
        <a:graphic>
          <a:graphicData uri="http://schemas.openxmlformats.org/drawingml/2006/table">
            <a:tbl>
              <a:tblPr>
                <a:noFill/>
                <a:tableStyleId>{3DE81A11-42A5-46D5-B2F4-4FCEBBF116F3}</a:tableStyleId>
              </a:tblPr>
              <a:tblGrid>
                <a:gridCol w="501650"/>
                <a:gridCol w="500075"/>
                <a:gridCol w="500050"/>
                <a:gridCol w="501650"/>
                <a:gridCol w="500075"/>
                <a:gridCol w="500050"/>
                <a:gridCol w="5016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1" name="Google Shape;381;p31"/>
          <p:cNvGraphicFramePr/>
          <p:nvPr/>
        </p:nvGraphicFramePr>
        <p:xfrm>
          <a:off x="5029200" y="3902076"/>
          <a:ext cx="3000000" cy="3000000"/>
        </p:xfrm>
        <a:graphic>
          <a:graphicData uri="http://schemas.openxmlformats.org/drawingml/2006/table">
            <a:tbl>
              <a:tblPr>
                <a:noFill/>
                <a:tableStyleId>{3DE81A11-42A5-46D5-B2F4-4FCEBBF116F3}</a:tableStyleId>
              </a:tblPr>
              <a:tblGrid>
                <a:gridCol w="501650"/>
                <a:gridCol w="500075"/>
                <a:gridCol w="500050"/>
                <a:gridCol w="501650"/>
                <a:gridCol w="500075"/>
                <a:gridCol w="500050"/>
                <a:gridCol w="5016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2" name="Google Shape;382;p31"/>
          <p:cNvGraphicFramePr/>
          <p:nvPr/>
        </p:nvGraphicFramePr>
        <p:xfrm>
          <a:off x="4953000" y="1616076"/>
          <a:ext cx="3000000" cy="3000000"/>
        </p:xfrm>
        <a:graphic>
          <a:graphicData uri="http://schemas.openxmlformats.org/drawingml/2006/table">
            <a:tbl>
              <a:tblPr>
                <a:noFill/>
                <a:tableStyleId>{3DE81A11-42A5-46D5-B2F4-4FCEBBF116F3}</a:tableStyleId>
              </a:tblPr>
              <a:tblGrid>
                <a:gridCol w="512775"/>
                <a:gridCol w="511175"/>
                <a:gridCol w="511175"/>
                <a:gridCol w="511175"/>
                <a:gridCol w="511175"/>
                <a:gridCol w="511175"/>
                <a:gridCol w="5127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383" name="Google Shape;383;p31"/>
          <p:cNvCxnSpPr/>
          <p:nvPr/>
        </p:nvCxnSpPr>
        <p:spPr>
          <a:xfrm rot="10800000">
            <a:off x="7239000" y="1295400"/>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384" name="Google Shape;384;p31"/>
          <p:cNvCxnSpPr/>
          <p:nvPr/>
        </p:nvCxnSpPr>
        <p:spPr>
          <a:xfrm rot="10800000">
            <a:off x="7772400" y="3581400"/>
            <a:ext cx="0" cy="304800"/>
          </a:xfrm>
          <a:prstGeom prst="straightConnector1">
            <a:avLst/>
          </a:prstGeom>
          <a:noFill/>
          <a:ln cap="flat" cmpd="sng" w="9525">
            <a:solidFill>
              <a:schemeClr val="dk1"/>
            </a:solidFill>
            <a:prstDash val="solid"/>
            <a:round/>
            <a:headEnd len="med" w="med" type="none"/>
            <a:tailEnd len="med" w="med" type="triangle"/>
          </a:ln>
        </p:spPr>
      </p:cxnSp>
      <p:sp>
        <p:nvSpPr>
          <p:cNvPr id="385" name="Google Shape;385;p31"/>
          <p:cNvSpPr txBox="1"/>
          <p:nvPr/>
        </p:nvSpPr>
        <p:spPr>
          <a:xfrm>
            <a:off x="6172200" y="2743201"/>
            <a:ext cx="31556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P[6] doesn’t match with T[10]</a:t>
            </a:r>
            <a:endParaRPr/>
          </a:p>
        </p:txBody>
      </p:sp>
      <p:sp>
        <p:nvSpPr>
          <p:cNvPr id="386" name="Google Shape;386;p31"/>
          <p:cNvSpPr txBox="1"/>
          <p:nvPr/>
        </p:nvSpPr>
        <p:spPr>
          <a:xfrm>
            <a:off x="2895600" y="4387850"/>
            <a:ext cx="7772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Backtracking on P, comparing P[4] with T[10] because after mismatch q = π[5] = 3</a:t>
            </a:r>
            <a:endParaRPr/>
          </a:p>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 </a:t>
            </a:r>
            <a:endParaRPr/>
          </a:p>
        </p:txBody>
      </p:sp>
      <p:sp>
        <p:nvSpPr>
          <p:cNvPr id="387" name="Google Shape;387;p31"/>
          <p:cNvSpPr txBox="1"/>
          <p:nvPr/>
        </p:nvSpPr>
        <p:spPr>
          <a:xfrm>
            <a:off x="5867400" y="471488"/>
            <a:ext cx="2463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P[5] matches with T[9]</a:t>
            </a:r>
            <a:endParaRPr/>
          </a:p>
        </p:txBody>
      </p:sp>
      <p:sp>
        <p:nvSpPr>
          <p:cNvPr id="388" name="Google Shape;388;p31"/>
          <p:cNvSpPr txBox="1"/>
          <p:nvPr/>
        </p:nvSpPr>
        <p:spPr>
          <a:xfrm>
            <a:off x="6407150" y="5029201"/>
            <a:ext cx="25590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P[5] matches with T[11]</a:t>
            </a:r>
            <a:endParaRPr/>
          </a:p>
        </p:txBody>
      </p:sp>
      <p:cxnSp>
        <p:nvCxnSpPr>
          <p:cNvPr id="389" name="Google Shape;389;p31"/>
          <p:cNvCxnSpPr/>
          <p:nvPr/>
        </p:nvCxnSpPr>
        <p:spPr>
          <a:xfrm rot="10800000">
            <a:off x="8229600" y="5867400"/>
            <a:ext cx="0" cy="3048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384"/>
                                        </p:tgtEl>
                                      </p:cBhvr>
                                    </p:animEffect>
                                    <p:set>
                                      <p:cBhvr>
                                        <p:cTn dur="1" fill="hold">
                                          <p:stCondLst>
                                            <p:cond delay="2000"/>
                                          </p:stCondLst>
                                        </p:cTn>
                                        <p:tgtEl>
                                          <p:spTgt spid="3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graphicFrame>
        <p:nvGraphicFramePr>
          <p:cNvPr id="394" name="Google Shape;394;p32"/>
          <p:cNvGraphicFramePr/>
          <p:nvPr/>
        </p:nvGraphicFramePr>
        <p:xfrm>
          <a:off x="2667000" y="762001"/>
          <a:ext cx="3000000" cy="3000000"/>
        </p:xfrm>
        <a:graphic>
          <a:graphicData uri="http://schemas.openxmlformats.org/drawingml/2006/table">
            <a:tbl>
              <a:tblPr>
                <a:noFill/>
                <a:tableStyleId>{3DE81A11-42A5-46D5-B2F4-4FCEBBF116F3}</a:tableStyleId>
              </a:tblPr>
              <a:tblGrid>
                <a:gridCol w="523875"/>
                <a:gridCol w="522300"/>
                <a:gridCol w="523875"/>
                <a:gridCol w="522275"/>
                <a:gridCol w="523875"/>
                <a:gridCol w="523875"/>
                <a:gridCol w="522300"/>
                <a:gridCol w="523875"/>
                <a:gridCol w="522275"/>
                <a:gridCol w="523875"/>
                <a:gridCol w="523875"/>
                <a:gridCol w="522300"/>
                <a:gridCol w="523875"/>
                <a:gridCol w="522275"/>
                <a:gridCol w="5238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95" name="Google Shape;395;p32"/>
          <p:cNvGraphicFramePr/>
          <p:nvPr/>
        </p:nvGraphicFramePr>
        <p:xfrm>
          <a:off x="2743200" y="3352801"/>
          <a:ext cx="3000000" cy="3000000"/>
        </p:xfrm>
        <a:graphic>
          <a:graphicData uri="http://schemas.openxmlformats.org/drawingml/2006/table">
            <a:tbl>
              <a:tblPr>
                <a:noFill/>
                <a:tableStyleId>{3DE81A11-42A5-46D5-B2F4-4FCEBBF116F3}</a:tableStyleId>
              </a:tblPr>
              <a:tblGrid>
                <a:gridCol w="514350"/>
                <a:gridCol w="511175"/>
                <a:gridCol w="514350"/>
                <a:gridCol w="511175"/>
                <a:gridCol w="514350"/>
                <a:gridCol w="514350"/>
                <a:gridCol w="511175"/>
                <a:gridCol w="514350"/>
                <a:gridCol w="511175"/>
                <a:gridCol w="514350"/>
                <a:gridCol w="514350"/>
                <a:gridCol w="511175"/>
                <a:gridCol w="514350"/>
                <a:gridCol w="511175"/>
                <a:gridCol w="5143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96" name="Google Shape;396;p32"/>
          <p:cNvGraphicFramePr/>
          <p:nvPr/>
        </p:nvGraphicFramePr>
        <p:xfrm>
          <a:off x="5867400" y="1600201"/>
          <a:ext cx="3000000" cy="3000000"/>
        </p:xfrm>
        <a:graphic>
          <a:graphicData uri="http://schemas.openxmlformats.org/drawingml/2006/table">
            <a:tbl>
              <a:tblPr>
                <a:noFill/>
                <a:tableStyleId>{3DE81A11-42A5-46D5-B2F4-4FCEBBF116F3}</a:tableStyleId>
              </a:tblPr>
              <a:tblGrid>
                <a:gridCol w="523875"/>
                <a:gridCol w="520700"/>
                <a:gridCol w="522300"/>
                <a:gridCol w="523875"/>
                <a:gridCol w="522275"/>
                <a:gridCol w="520700"/>
                <a:gridCol w="523875"/>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97" name="Google Shape;397;p32"/>
          <p:cNvGraphicFramePr/>
          <p:nvPr/>
        </p:nvGraphicFramePr>
        <p:xfrm>
          <a:off x="5943600" y="4267201"/>
          <a:ext cx="3000000" cy="3000000"/>
        </p:xfrm>
        <a:graphic>
          <a:graphicData uri="http://schemas.openxmlformats.org/drawingml/2006/table">
            <a:tbl>
              <a:tblPr>
                <a:noFill/>
                <a:tableStyleId>{3DE81A11-42A5-46D5-B2F4-4FCEBBF116F3}</a:tableStyleId>
              </a:tblPr>
              <a:tblGrid>
                <a:gridCol w="501650"/>
                <a:gridCol w="500075"/>
                <a:gridCol w="500050"/>
                <a:gridCol w="501650"/>
                <a:gridCol w="500075"/>
                <a:gridCol w="500050"/>
                <a:gridCol w="501650"/>
              </a:tblGrid>
              <a:tr h="517525">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b</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c</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c>
                  <a:txBody>
                    <a:bodyPr/>
                    <a:lstStyle/>
                    <a:p>
                      <a:pPr indent="0" lvl="0" marL="0" marR="0" rtl="0" algn="l">
                        <a:lnSpc>
                          <a:spcPct val="100000"/>
                        </a:lnSpc>
                        <a:spcBef>
                          <a:spcPts val="0"/>
                        </a:spcBef>
                        <a:spcAft>
                          <a:spcPts val="0"/>
                        </a:spcAft>
                        <a:buClr>
                          <a:schemeClr val="hlink"/>
                        </a:buClr>
                        <a:buSzPts val="2240"/>
                        <a:buFont typeface="Noto Sans Symbols"/>
                        <a:buNone/>
                      </a:pPr>
                      <a:r>
                        <a:rPr b="0" i="0" lang="en-US" sz="2800" u="none" cap="none" strike="noStrike">
                          <a:solidFill>
                            <a:schemeClr val="dk1"/>
                          </a:solidFill>
                          <a:latin typeface="Arial"/>
                          <a:ea typeface="Arial"/>
                          <a:cs typeface="Arial"/>
                          <a:sym typeface="Arial"/>
                        </a:rPr>
                        <a:t>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1">
                        <a:alpha val="49803"/>
                      </a:schemeClr>
                    </a:solidFill>
                  </a:tcPr>
                </a:tc>
              </a:tr>
            </a:tbl>
          </a:graphicData>
        </a:graphic>
      </p:graphicFrame>
      <p:sp>
        <p:nvSpPr>
          <p:cNvPr id="398" name="Google Shape;398;p32"/>
          <p:cNvSpPr/>
          <p:nvPr/>
        </p:nvSpPr>
        <p:spPr>
          <a:xfrm>
            <a:off x="1981200" y="152400"/>
            <a:ext cx="41148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Arial"/>
                <a:ea typeface="Arial"/>
                <a:cs typeface="Arial"/>
                <a:sym typeface="Arial"/>
              </a:rPr>
              <a:t>Step 12: i = 12, q = 5</a:t>
            </a:r>
            <a:endParaRPr/>
          </a:p>
        </p:txBody>
      </p:sp>
      <p:sp>
        <p:nvSpPr>
          <p:cNvPr id="399" name="Google Shape;399;p32"/>
          <p:cNvSpPr txBox="1"/>
          <p:nvPr/>
        </p:nvSpPr>
        <p:spPr>
          <a:xfrm>
            <a:off x="3105150" y="457201"/>
            <a:ext cx="28478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P[6] with T[12]</a:t>
            </a:r>
            <a:endParaRPr/>
          </a:p>
        </p:txBody>
      </p:sp>
      <p:sp>
        <p:nvSpPr>
          <p:cNvPr id="400" name="Google Shape;400;p32"/>
          <p:cNvSpPr txBox="1"/>
          <p:nvPr/>
        </p:nvSpPr>
        <p:spPr>
          <a:xfrm>
            <a:off x="2590800" y="2986088"/>
            <a:ext cx="28478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Comparing P[7] with T[13]</a:t>
            </a:r>
            <a:endParaRPr/>
          </a:p>
        </p:txBody>
      </p:sp>
      <p:sp>
        <p:nvSpPr>
          <p:cNvPr id="401" name="Google Shape;401;p32"/>
          <p:cNvSpPr txBox="1"/>
          <p:nvPr/>
        </p:nvSpPr>
        <p:spPr>
          <a:xfrm>
            <a:off x="1828800" y="762001"/>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402" name="Google Shape;402;p32"/>
          <p:cNvSpPr txBox="1"/>
          <p:nvPr/>
        </p:nvSpPr>
        <p:spPr>
          <a:xfrm>
            <a:off x="1865314" y="3352801"/>
            <a:ext cx="4042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T</a:t>
            </a:r>
            <a:endParaRPr b="0" i="0" sz="2800" u="none" cap="none" strike="noStrike">
              <a:solidFill>
                <a:schemeClr val="dk1"/>
              </a:solidFill>
              <a:latin typeface="Arial"/>
              <a:ea typeface="Arial"/>
              <a:cs typeface="Arial"/>
              <a:sym typeface="Arial"/>
            </a:endParaRPr>
          </a:p>
        </p:txBody>
      </p:sp>
      <p:sp>
        <p:nvSpPr>
          <p:cNvPr id="403" name="Google Shape;403;p32"/>
          <p:cNvSpPr txBox="1"/>
          <p:nvPr/>
        </p:nvSpPr>
        <p:spPr>
          <a:xfrm>
            <a:off x="1903414" y="4191001"/>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sp>
        <p:nvSpPr>
          <p:cNvPr id="404" name="Google Shape;404;p32"/>
          <p:cNvSpPr txBox="1"/>
          <p:nvPr/>
        </p:nvSpPr>
        <p:spPr>
          <a:xfrm>
            <a:off x="1827214" y="1538288"/>
            <a:ext cx="4235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P</a:t>
            </a:r>
            <a:endParaRPr b="0" i="0" sz="2800" u="none" cap="none" strike="noStrike">
              <a:solidFill>
                <a:schemeClr val="dk1"/>
              </a:solidFill>
              <a:latin typeface="Arial"/>
              <a:ea typeface="Arial"/>
              <a:cs typeface="Arial"/>
              <a:sym typeface="Arial"/>
            </a:endParaRPr>
          </a:p>
        </p:txBody>
      </p:sp>
      <p:cxnSp>
        <p:nvCxnSpPr>
          <p:cNvPr id="405" name="Google Shape;405;p32"/>
          <p:cNvCxnSpPr/>
          <p:nvPr/>
        </p:nvCxnSpPr>
        <p:spPr>
          <a:xfrm rot="10800000">
            <a:off x="8686800" y="1295400"/>
            <a:ext cx="0" cy="304800"/>
          </a:xfrm>
          <a:prstGeom prst="straightConnector1">
            <a:avLst/>
          </a:prstGeom>
          <a:noFill/>
          <a:ln cap="flat" cmpd="sng" w="9525">
            <a:solidFill>
              <a:schemeClr val="dk1"/>
            </a:solidFill>
            <a:prstDash val="solid"/>
            <a:round/>
            <a:headEnd len="med" w="med" type="none"/>
            <a:tailEnd len="med" w="med" type="triangle"/>
          </a:ln>
        </p:spPr>
      </p:cxnSp>
      <p:sp>
        <p:nvSpPr>
          <p:cNvPr id="406" name="Google Shape;406;p32"/>
          <p:cNvSpPr/>
          <p:nvPr/>
        </p:nvSpPr>
        <p:spPr>
          <a:xfrm>
            <a:off x="2133600" y="2667000"/>
            <a:ext cx="4114800" cy="22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40"/>
              <a:buFont typeface="Noto Sans Symbols"/>
              <a:buNone/>
            </a:pPr>
            <a:r>
              <a:rPr b="0" i="0" lang="en-US" sz="1800" u="none" cap="none" strike="noStrike">
                <a:solidFill>
                  <a:schemeClr val="dk1"/>
                </a:solidFill>
                <a:latin typeface="Arial"/>
                <a:ea typeface="Arial"/>
                <a:cs typeface="Arial"/>
                <a:sym typeface="Arial"/>
              </a:rPr>
              <a:t>Step 13: i = 13, q = 6</a:t>
            </a:r>
            <a:endParaRPr/>
          </a:p>
        </p:txBody>
      </p:sp>
      <p:cxnSp>
        <p:nvCxnSpPr>
          <p:cNvPr id="407" name="Google Shape;407;p32"/>
          <p:cNvCxnSpPr/>
          <p:nvPr/>
        </p:nvCxnSpPr>
        <p:spPr>
          <a:xfrm rot="10800000">
            <a:off x="9220200" y="3886200"/>
            <a:ext cx="0" cy="381000"/>
          </a:xfrm>
          <a:prstGeom prst="straightConnector1">
            <a:avLst/>
          </a:prstGeom>
          <a:noFill/>
          <a:ln cap="flat" cmpd="sng" w="9525">
            <a:solidFill>
              <a:schemeClr val="dk1"/>
            </a:solidFill>
            <a:prstDash val="solid"/>
            <a:round/>
            <a:headEnd len="med" w="med" type="none"/>
            <a:tailEnd len="med" w="med" type="triangle"/>
          </a:ln>
        </p:spPr>
      </p:cxnSp>
      <p:sp>
        <p:nvSpPr>
          <p:cNvPr id="408" name="Google Shape;408;p32"/>
          <p:cNvSpPr txBox="1"/>
          <p:nvPr/>
        </p:nvSpPr>
        <p:spPr>
          <a:xfrm>
            <a:off x="6178550" y="471488"/>
            <a:ext cx="25914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P[6] matches with T[12]</a:t>
            </a:r>
            <a:endParaRPr/>
          </a:p>
        </p:txBody>
      </p:sp>
      <p:sp>
        <p:nvSpPr>
          <p:cNvPr id="409" name="Google Shape;409;p32"/>
          <p:cNvSpPr txBox="1"/>
          <p:nvPr/>
        </p:nvSpPr>
        <p:spPr>
          <a:xfrm>
            <a:off x="6019800" y="2986088"/>
            <a:ext cx="25914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P[7] matches with T[13]</a:t>
            </a:r>
            <a:endParaRPr/>
          </a:p>
        </p:txBody>
      </p:sp>
      <p:sp>
        <p:nvSpPr>
          <p:cNvPr id="410" name="Google Shape;410;p32"/>
          <p:cNvSpPr txBox="1"/>
          <p:nvPr/>
        </p:nvSpPr>
        <p:spPr>
          <a:xfrm>
            <a:off x="1708150" y="5334000"/>
            <a:ext cx="88328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Pattern ‘P’ has been found to completely occur in string ‘T’. The total number of shifts </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that took place for the match to be found are: i – m = 13 – 7 = 6 shifts.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Quick Reference</a:t>
            </a:r>
            <a:endParaRPr/>
          </a:p>
        </p:txBody>
      </p:sp>
      <p:sp>
        <p:nvSpPr>
          <p:cNvPr id="416" name="Google Shape;41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Knuth-Morris-Pratt (KMP) String Matching Algorithm</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3"/>
              </a:rPr>
              <a:t>https://www.youtube.com/watch?v=V5-7GzOfADQ</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Explains both Naïve algorithm and KMP algorithm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Few String Matching Algorithms and their preprocessing and matching time</a:t>
            </a:r>
            <a:endParaRPr/>
          </a:p>
        </p:txBody>
      </p:sp>
      <p:pic>
        <p:nvPicPr>
          <p:cNvPr id="422" name="Google Shape;422;p34"/>
          <p:cNvPicPr preferRelativeResize="0"/>
          <p:nvPr/>
        </p:nvPicPr>
        <p:blipFill rotWithShape="1">
          <a:blip r:embed="rId3">
            <a:alphaModFix/>
          </a:blip>
          <a:srcRect b="0" l="0" r="0" t="0"/>
          <a:stretch/>
        </p:blipFill>
        <p:spPr>
          <a:xfrm>
            <a:off x="838200" y="2013257"/>
            <a:ext cx="10518750" cy="299547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Books Referred</a:t>
            </a:r>
            <a:endParaRPr/>
          </a:p>
        </p:txBody>
      </p:sp>
      <p:sp>
        <p:nvSpPr>
          <p:cNvPr id="428" name="Google Shape;428;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Introduction to Algorithms, 3</a:t>
            </a:r>
            <a:r>
              <a:rPr b="1" baseline="30000" lang="en-US"/>
              <a:t>rd</a:t>
            </a:r>
            <a:r>
              <a:rPr b="1" lang="en-US"/>
              <a:t> Edition, </a:t>
            </a:r>
            <a:r>
              <a:rPr lang="en-US"/>
              <a:t>Cormen Thomas H., Leiserson Charles E., Rivest Ronald L., Stein Cliffort</a:t>
            </a:r>
            <a:endParaRPr/>
          </a:p>
          <a:p>
            <a:pPr indent="-228600" lvl="0" marL="228600" rtl="0" algn="l">
              <a:lnSpc>
                <a:spcPct val="90000"/>
              </a:lnSpc>
              <a:spcBef>
                <a:spcPts val="1000"/>
              </a:spcBef>
              <a:spcAft>
                <a:spcPts val="0"/>
              </a:spcAft>
              <a:buClr>
                <a:schemeClr val="dk1"/>
              </a:buClr>
              <a:buSzPts val="2800"/>
              <a:buChar char="•"/>
            </a:pPr>
            <a:r>
              <a:rPr b="1" lang="en-US"/>
              <a:t>Algorithms: Design and Analysis</a:t>
            </a:r>
            <a:r>
              <a:rPr lang="en-US"/>
              <a:t>, Harsh Bhasin, OXFORD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Calibri"/>
              <a:buNone/>
            </a:pPr>
            <a:r>
              <a:rPr lang="en-US"/>
              <a:t>End</a:t>
            </a:r>
            <a:endParaRPr/>
          </a:p>
        </p:txBody>
      </p:sp>
      <p:sp>
        <p:nvSpPr>
          <p:cNvPr id="434" name="Google Shape;434;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Definition</a:t>
            </a:r>
            <a:endParaRPr/>
          </a:p>
        </p:txBody>
      </p:sp>
      <p:pic>
        <p:nvPicPr>
          <p:cNvPr id="128" name="Google Shape;128;p4"/>
          <p:cNvPicPr preferRelativeResize="0"/>
          <p:nvPr/>
        </p:nvPicPr>
        <p:blipFill rotWithShape="1">
          <a:blip r:embed="rId3">
            <a:alphaModFix/>
          </a:blip>
          <a:srcRect b="0" l="0" r="0" t="0"/>
          <a:stretch/>
        </p:blipFill>
        <p:spPr>
          <a:xfrm>
            <a:off x="838200" y="1690688"/>
            <a:ext cx="10521596" cy="2198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Notations and Terminology</a:t>
            </a:r>
            <a:endParaRPr/>
          </a:p>
        </p:txBody>
      </p:sp>
      <p:pic>
        <p:nvPicPr>
          <p:cNvPr id="134" name="Google Shape;134;p5"/>
          <p:cNvPicPr preferRelativeResize="0"/>
          <p:nvPr/>
        </p:nvPicPr>
        <p:blipFill rotWithShape="1">
          <a:blip r:embed="rId3">
            <a:alphaModFix/>
          </a:blip>
          <a:srcRect b="0" l="0" r="0" t="0"/>
          <a:stretch/>
        </p:blipFill>
        <p:spPr>
          <a:xfrm>
            <a:off x="838200" y="1690688"/>
            <a:ext cx="10518574" cy="46009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Calibri"/>
              <a:buNone/>
            </a:pPr>
            <a:r>
              <a:rPr lang="en-US"/>
              <a:t>The naive string-matching algorithm</a:t>
            </a:r>
            <a:endParaRPr/>
          </a:p>
        </p:txBody>
      </p:sp>
      <p:sp>
        <p:nvSpPr>
          <p:cNvPr id="140" name="Google Shape;1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The naive string-matching algorithm</a:t>
            </a:r>
            <a:endParaRPr/>
          </a:p>
        </p:txBody>
      </p:sp>
      <p:pic>
        <p:nvPicPr>
          <p:cNvPr id="146" name="Google Shape;146;p7"/>
          <p:cNvPicPr preferRelativeResize="0"/>
          <p:nvPr/>
        </p:nvPicPr>
        <p:blipFill rotWithShape="1">
          <a:blip r:embed="rId3">
            <a:alphaModFix/>
          </a:blip>
          <a:srcRect b="0" l="0" r="0" t="0"/>
          <a:stretch/>
        </p:blipFill>
        <p:spPr>
          <a:xfrm>
            <a:off x="838199" y="1690688"/>
            <a:ext cx="10376025" cy="34545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NAIVE-STRING-MATCHER : Working</a:t>
            </a:r>
            <a:endParaRPr/>
          </a:p>
        </p:txBody>
      </p:sp>
      <p:grpSp>
        <p:nvGrpSpPr>
          <p:cNvPr id="152" name="Google Shape;152;p8"/>
          <p:cNvGrpSpPr/>
          <p:nvPr/>
        </p:nvGrpSpPr>
        <p:grpSpPr>
          <a:xfrm>
            <a:off x="1976367" y="1690688"/>
            <a:ext cx="6819900" cy="4468813"/>
            <a:chOff x="2467686" y="1690688"/>
            <a:chExt cx="6819900" cy="4468813"/>
          </a:xfrm>
        </p:grpSpPr>
        <p:pic>
          <p:nvPicPr>
            <p:cNvPr id="153" name="Google Shape;153;p8"/>
            <p:cNvPicPr preferRelativeResize="0"/>
            <p:nvPr/>
          </p:nvPicPr>
          <p:blipFill rotWithShape="1">
            <a:blip r:embed="rId3">
              <a:alphaModFix/>
            </a:blip>
            <a:srcRect b="0" l="0" r="0" t="0"/>
            <a:stretch/>
          </p:blipFill>
          <p:spPr>
            <a:xfrm>
              <a:off x="2467686" y="1690688"/>
              <a:ext cx="6819900" cy="2162175"/>
            </a:xfrm>
            <a:prstGeom prst="rect">
              <a:avLst/>
            </a:prstGeom>
            <a:noFill/>
            <a:ln>
              <a:noFill/>
            </a:ln>
          </p:spPr>
        </p:pic>
        <p:pic>
          <p:nvPicPr>
            <p:cNvPr id="154" name="Google Shape;154;p8"/>
            <p:cNvPicPr preferRelativeResize="0"/>
            <p:nvPr/>
          </p:nvPicPr>
          <p:blipFill rotWithShape="1">
            <a:blip r:embed="rId4">
              <a:alphaModFix/>
            </a:blip>
            <a:srcRect b="0" l="0" r="0" t="0"/>
            <a:stretch/>
          </p:blipFill>
          <p:spPr>
            <a:xfrm>
              <a:off x="3071812" y="4197351"/>
              <a:ext cx="6048375" cy="19621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t>Analysis of NAIVE-STRING-MATCHER</a:t>
            </a:r>
            <a:endParaRPr/>
          </a:p>
        </p:txBody>
      </p:sp>
      <p:pic>
        <p:nvPicPr>
          <p:cNvPr id="160" name="Google Shape;160;p9"/>
          <p:cNvPicPr preferRelativeResize="0"/>
          <p:nvPr/>
        </p:nvPicPr>
        <p:blipFill rotWithShape="1">
          <a:blip r:embed="rId3">
            <a:alphaModFix/>
          </a:blip>
          <a:srcRect b="0" l="0" r="0" t="0"/>
          <a:stretch/>
        </p:blipFill>
        <p:spPr>
          <a:xfrm>
            <a:off x="838200" y="1586410"/>
            <a:ext cx="10506075"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2018-09-28T06:17:55Z</dcterms:created>
  <dc:creator>amit</dc:creator>
</cp:coreProperties>
</file>