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325" r:id="rId10"/>
    <p:sldId id="326" r:id="rId11"/>
    <p:sldId id="257" r:id="rId12"/>
    <p:sldId id="258" r:id="rId13"/>
    <p:sldId id="259" r:id="rId14"/>
    <p:sldId id="260" r:id="rId15"/>
    <p:sldId id="261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28" r:id="rId30"/>
    <p:sldId id="329" r:id="rId31"/>
    <p:sldId id="330" r:id="rId32"/>
    <p:sldId id="331" r:id="rId33"/>
    <p:sldId id="332" r:id="rId34"/>
    <p:sldId id="333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01589-8275-401F-80E1-F7FD6367DDFE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5D5FD-220A-490C-9CE0-20848B713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3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2DAFD7-D0C3-4CC9-B396-1CF11E347A2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72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CA462D-D664-4E79-8ED0-F7EDC279331F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272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55512F-FB2A-42A0-84C4-4AE6B16C6B13}" type="slidenum">
              <a:rPr lang="en-US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8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E6CD23-BBA9-4D39-9A80-0E7DC8FEDEE4}" type="slidenum">
              <a:rPr lang="en-US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8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1075C5-37A1-4327-8BF5-7AD63D2B60BC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85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EE1604-21A6-4AAF-9A1A-F8C501B035F7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85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642918-ED2D-4372-9A78-C4FA1108B898}" type="slidenum">
              <a:rPr lang="en-US" alt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1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4D695C-BB9A-4F62-88C7-E45531844855}" type="slidenum">
              <a:rPr lang="en-US" altLang="en-US">
                <a:latin typeface="Calibri" panose="020F0502020204030204" pitchFamily="34" charset="0"/>
              </a:rPr>
              <a:pPr eaLnBrk="1" hangingPunct="1"/>
              <a:t>47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50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06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71EDAD-E4AB-4AAC-BC79-38B7A64E2767}" type="slidenum">
              <a:rPr lang="en-US" altLang="en-US">
                <a:latin typeface="Calibri" panose="020F0502020204030204" pitchFamily="34" charset="0"/>
              </a:rPr>
              <a:pPr eaLnBrk="1" hangingPunct="1"/>
              <a:t>48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5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313177-E6B5-4EB6-9EE2-12E88D684FE0}" type="slidenum">
              <a:rPr lang="en-US" alt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73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26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A81D81-E837-4722-A2DC-13AD02154A09}" type="slidenum">
              <a:rPr lang="en-US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6FB3AB-9991-4F19-95D0-56D4E88A9FC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0812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5FA424-D788-40C6-9AF8-4A7423230956}" type="slidenum">
              <a:rPr lang="en-US" altLang="en-US">
                <a:latin typeface="Calibri" panose="020F0502020204030204" pitchFamily="34" charset="0"/>
              </a:rPr>
              <a:pPr eaLnBrk="1" hangingPunct="1"/>
              <a:t>51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1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47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44DB70-B2F1-40DC-B4AB-B3329A3877F7}" type="slidenum">
              <a:rPr lang="en-US" altLang="en-US"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3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27E401-BF72-45EF-8ADD-C80D91340741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88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7D908B-1C8A-447C-8B22-4D5E9F35040F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0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D5AD0B-4C97-43A4-BD07-9216EB6C6FBE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FE4515-18B0-4B63-B7DD-91B1D5697840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040E81-5F27-4232-BB3C-E54188FCE6A9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9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B7745A-00CF-4400-98D4-85FC43DB7481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5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929C67-A593-4DE1-96D2-F94A5A39D852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7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9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5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6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2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2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E9E-B102-4CE6-A1EA-2960D1CDDFFC}" type="datetimeFigureOut">
              <a:rPr lang="en-IN" smtClean="0"/>
              <a:t>14/02/2022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D840-B572-4AA9-8526-12BC07E5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9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5" Type="http://schemas.openxmlformats.org/officeDocument/2006/relationships/hyperlink" Target="http://en.wikipedia.org/wiki/Image:Crystal_oscillator_4MHz.jpg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9" y="357052"/>
            <a:ext cx="11234057" cy="63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2286000" y="533400"/>
            <a:ext cx="78486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TimesNewRoman"/>
              </a:rPr>
              <a:t>Wait and Idle States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• </a:t>
            </a:r>
            <a:r>
              <a:rPr lang="en-US" altLang="en-US" sz="2400">
                <a:solidFill>
                  <a:srgbClr val="FF3300"/>
                </a:solidFill>
                <a:latin typeface="TimesNewRoman"/>
              </a:rPr>
              <a:t>Idle State</a:t>
            </a:r>
          </a:p>
          <a:p>
            <a:pPr lvl="1"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– No bus activity required</a:t>
            </a:r>
          </a:p>
          <a:p>
            <a:pPr lvl="1"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– Each is 1 clock period long</a:t>
            </a:r>
          </a:p>
          <a:p>
            <a:pPr lvl="1"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– Occurs when instruction queue is full or the MPU does not need to read/write to memory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• </a:t>
            </a:r>
            <a:r>
              <a:rPr lang="en-US" altLang="en-US" sz="2400">
                <a:solidFill>
                  <a:srgbClr val="FF3300"/>
                </a:solidFill>
                <a:latin typeface="TimesNewRoman"/>
              </a:rPr>
              <a:t>Wait State</a:t>
            </a:r>
          </a:p>
          <a:p>
            <a:pPr lvl="1"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– Triggered by events external to MPU</a:t>
            </a:r>
          </a:p>
          <a:p>
            <a:pPr lvl="1"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– Buffer full will trigger a wait state</a:t>
            </a:r>
          </a:p>
          <a:p>
            <a:pPr lvl="1"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– Triggered by READY pin</a:t>
            </a:r>
          </a:p>
          <a:p>
            <a:pPr lvl="1">
              <a:spcBef>
                <a:spcPct val="50000"/>
              </a:spcBef>
            </a:pPr>
            <a:r>
              <a:rPr lang="en-US" altLang="en-US" sz="2400">
                <a:latin typeface="TimesNewRoman"/>
              </a:rPr>
              <a:t>– Inserted between T3 and T4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99F032-B6CC-4BE4-B3B4-A0B93BB33E0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7" y="357051"/>
            <a:ext cx="11377646" cy="62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4" y="296091"/>
            <a:ext cx="11202371" cy="6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0" y="313510"/>
            <a:ext cx="11301439" cy="65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182881"/>
            <a:ext cx="11286198" cy="67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613166"/>
            <a:ext cx="11547565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675"/>
            <a:ext cx="10515600" cy="420688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pic>
        <p:nvPicPr>
          <p:cNvPr id="67587" name="Picture 4" descr="http://homepage.smc.edu/morgan_david/cs40/images/seg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3825" y="1787525"/>
            <a:ext cx="3840163" cy="3922713"/>
          </a:xfrm>
        </p:spPr>
      </p:pic>
      <p:sp>
        <p:nvSpPr>
          <p:cNvPr id="67588" name="Rectangle 1"/>
          <p:cNvSpPr>
            <a:spLocks noChangeArrowheads="1"/>
          </p:cNvSpPr>
          <p:nvPr/>
        </p:nvSpPr>
        <p:spPr bwMode="auto">
          <a:xfrm>
            <a:off x="8850313" y="1463675"/>
            <a:ext cx="312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</a:t>
            </a:r>
          </a:p>
          <a:p>
            <a:pPr algn="ctr"/>
            <a:r>
              <a:rPr lang="en-US" altLang="en-US"/>
              <a:t>  </a:t>
            </a:r>
            <a:endParaRPr lang="en-US" altLang="en-US" sz="30300"/>
          </a:p>
        </p:txBody>
      </p:sp>
      <p:pic>
        <p:nvPicPr>
          <p:cNvPr id="67589" name="Picture 2" descr="http://homepage.smc.edu/morgan_david/cs40/images/segadd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1787525"/>
            <a:ext cx="2946400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9125" y="1787525"/>
            <a:ext cx="3451225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+mn-lt"/>
                <a:cs typeface="+mn-cs"/>
              </a:rPr>
              <a:t>Physical Address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+mn-lt"/>
                <a:cs typeface="+mn-cs"/>
              </a:rPr>
              <a:t> Base Address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+mn-lt"/>
                <a:cs typeface="+mn-cs"/>
              </a:rPr>
              <a:t> Offset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+mn-lt"/>
                <a:cs typeface="+mn-cs"/>
              </a:rPr>
              <a:t> Effective Address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+mn-lt"/>
                <a:cs typeface="+mn-cs"/>
              </a:rPr>
              <a:t>Use of segment registers, and pointers</a:t>
            </a:r>
            <a:br>
              <a:rPr lang="en-US" sz="2800" dirty="0">
                <a:latin typeface="+mn-lt"/>
                <a:cs typeface="+mn-cs"/>
              </a:rPr>
            </a:b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6A079D-3428-47B1-86B6-F474791FB89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846137"/>
          </a:xfrm>
        </p:spPr>
        <p:txBody>
          <a:bodyPr/>
          <a:lstStyle/>
          <a:p>
            <a:pPr algn="ctr" eaLnBrk="1" hangingPunct="1"/>
            <a:r>
              <a:rPr lang="en-GB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Addressing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marL="493713" indent="-457200" algn="just" eaLnBrk="1" hangingPunct="1">
              <a:buFont typeface="Wingdings" panose="05000000000000000000" pitchFamily="2" charset="2"/>
              <a:buChar char="Ø"/>
            </a:pPr>
            <a:r>
              <a:rPr lang="en-GB" altLang="en-US" sz="3200" smtClean="0">
                <a:latin typeface="Aparajita" pitchFamily="34" charset="0"/>
                <a:cs typeface="Aparajita" pitchFamily="34" charset="0"/>
              </a:rPr>
              <a:t>The 8086 let you set aside an entire 64Kb segment as a stack.</a:t>
            </a:r>
          </a:p>
          <a:p>
            <a:pPr marL="493713" indent="-457200" algn="just" eaLnBrk="1" hangingPunct="1">
              <a:buFont typeface="Wingdings" panose="05000000000000000000" pitchFamily="2" charset="2"/>
              <a:buChar char="Ø"/>
            </a:pPr>
            <a:r>
              <a:rPr lang="en-GB" altLang="en-US" sz="3200" smtClean="0">
                <a:latin typeface="Aparajita" pitchFamily="34" charset="0"/>
                <a:cs typeface="Aparajita" pitchFamily="34" charset="0"/>
              </a:rPr>
              <a:t>The upper 16 bits of the starting address for this segment are kept in the stack segment register.</a:t>
            </a:r>
          </a:p>
          <a:p>
            <a:pPr marL="493713" indent="-457200" algn="just" eaLnBrk="1" hangingPunct="1">
              <a:buFont typeface="Wingdings" panose="05000000000000000000" pitchFamily="2" charset="2"/>
              <a:buChar char="Ø"/>
            </a:pPr>
            <a:r>
              <a:rPr lang="en-GB" altLang="en-US" sz="3200" smtClean="0">
                <a:latin typeface="Aparajita" pitchFamily="34" charset="0"/>
                <a:cs typeface="Aparajita" pitchFamily="34" charset="0"/>
              </a:rPr>
              <a:t>The stack pointer register holds the offset (16 bit).</a:t>
            </a:r>
          </a:p>
          <a:p>
            <a:pPr marL="493713" indent="-457200" algn="just" eaLnBrk="1" hangingPunct="1">
              <a:buFont typeface="Wingdings" panose="05000000000000000000" pitchFamily="2" charset="2"/>
              <a:buChar char="Ø"/>
            </a:pPr>
            <a:r>
              <a:rPr lang="en-GB" altLang="en-US" sz="3200" smtClean="0">
                <a:latin typeface="Aparajita" pitchFamily="34" charset="0"/>
                <a:cs typeface="Aparajita" pitchFamily="34" charset="0"/>
              </a:rPr>
              <a:t>The memory location where a word was most recently stored is called the top of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3EC592-8FF3-45D2-B98C-A34FFE2A2B0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838200" y="258763"/>
            <a:ext cx="10515600" cy="768350"/>
          </a:xfrm>
        </p:spPr>
        <p:txBody>
          <a:bodyPr/>
          <a:lstStyle/>
          <a:p>
            <a:pPr algn="ctr" eaLnBrk="1" hangingPunct="1"/>
            <a:r>
              <a:rPr lang="en-GB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351338"/>
          </a:xfrm>
        </p:spPr>
        <p:txBody>
          <a:bodyPr rtlCol="0">
            <a:noAutofit/>
          </a:bodyPr>
          <a:lstStyle/>
          <a:p>
            <a:pPr marL="493776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3200" dirty="0" smtClean="0">
                <a:latin typeface="Aparajita" pitchFamily="34" charset="0"/>
                <a:cs typeface="Aparajita" pitchFamily="34" charset="0"/>
              </a:rPr>
              <a:t>The physical address for a stack read or a stack write is produced by adding the contents of the stack pointer register to the stack segment register.</a:t>
            </a:r>
          </a:p>
          <a:p>
            <a:pPr marL="493776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3200" dirty="0" smtClean="0">
                <a:latin typeface="Aparajita" pitchFamily="34" charset="0"/>
                <a:cs typeface="Aparajita" pitchFamily="34" charset="0"/>
              </a:rPr>
              <a:t>Example:</a:t>
            </a:r>
          </a:p>
          <a:p>
            <a:pPr marL="420624" indent="-38404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200" dirty="0" smtClean="0">
                <a:latin typeface="Aparajita" pitchFamily="34" charset="0"/>
                <a:cs typeface="Aparajita" pitchFamily="34" charset="0"/>
              </a:rPr>
              <a:t>		SS = 5000H * 10H = 50000H</a:t>
            </a:r>
          </a:p>
          <a:p>
            <a:pPr marL="420624" indent="-38404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200" dirty="0" smtClean="0">
                <a:latin typeface="Aparajita" pitchFamily="34" charset="0"/>
                <a:cs typeface="Aparajita" pitchFamily="34" charset="0"/>
              </a:rPr>
              <a:t>		SP = FFE0H</a:t>
            </a:r>
          </a:p>
          <a:p>
            <a:pPr marL="420624" indent="-38404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200" dirty="0" smtClean="0">
                <a:latin typeface="Aparajita" pitchFamily="34" charset="0"/>
                <a:cs typeface="Aparajita" pitchFamily="34" charset="0"/>
              </a:rPr>
              <a:t>		SS + SP = 50000H + FFE0H </a:t>
            </a:r>
          </a:p>
          <a:p>
            <a:pPr marL="420624" indent="-38404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200" dirty="0" smtClean="0">
                <a:latin typeface="Aparajita" pitchFamily="34" charset="0"/>
                <a:cs typeface="Aparajita" pitchFamily="34" charset="0"/>
              </a:rPr>
              <a:t>			      = 5FFE0H</a:t>
            </a:r>
            <a:endParaRPr lang="en-GB" sz="32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E9DEB0-97BA-40C8-B192-F1893887FF1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838200" y="436563"/>
            <a:ext cx="10515600" cy="858837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 Maximum Modes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dirty="0">
              <a:latin typeface="Aparajita" pitchFamily="34" charset="0"/>
              <a:cs typeface="Aparajita" pitchFamily="34" charset="0"/>
            </a:endParaRPr>
          </a:p>
          <a:p>
            <a:pPr algn="just" eaLnBrk="1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The minimum mode is selected by applying logic 1 to the MN / MX# input pin. This is a single microprocessor configuration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0" indent="0" algn="just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dirty="0">
              <a:latin typeface="Aparajita" pitchFamily="34" charset="0"/>
              <a:cs typeface="Aparajita" pitchFamily="34" charset="0"/>
            </a:endParaRPr>
          </a:p>
          <a:p>
            <a:pPr algn="just" eaLnBrk="1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The maximum mode is selected by applying logic 0 to the MN / MX# input pin. This is a multi micro processors configuration.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5A734D-837C-4F55-BF6C-2BB67EAF1E1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226423"/>
            <a:ext cx="11765279" cy="6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0"/>
            <a:ext cx="10515600" cy="1004888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: Min and Max mode  </a:t>
            </a:r>
          </a:p>
        </p:txBody>
      </p:sp>
      <p:pic>
        <p:nvPicPr>
          <p:cNvPr id="716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1690688"/>
            <a:ext cx="4714875" cy="4737100"/>
          </a:xfrm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2295525"/>
            <a:ext cx="542290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DDBB72-6A9A-4B39-9D11-14E86D84AEB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463"/>
            <a:ext cx="10515600" cy="77311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Mode Interface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3200" smtClean="0">
                <a:latin typeface="Aparajita" pitchFamily="34" charset="0"/>
                <a:cs typeface="Aparajita" pitchFamily="34" charset="0"/>
              </a:rPr>
              <a:t>When the Minimum mode operation is selected, the 8086 provides all control signals needed to implement the memory and I/O interface.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3200" smtClean="0">
                <a:latin typeface="Aparajita" pitchFamily="34" charset="0"/>
                <a:cs typeface="Aparajita" pitchFamily="34" charset="0"/>
              </a:rPr>
              <a:t>The minimum mode signal can be divided into the following basic groups : address/data bus, status, control, interrupt and DMA.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3200" b="1" smtClean="0">
                <a:latin typeface="Aparajita" pitchFamily="34" charset="0"/>
                <a:cs typeface="Aparajita" pitchFamily="34" charset="0"/>
              </a:rPr>
              <a:t>Address/Data Bus </a:t>
            </a:r>
            <a:r>
              <a:rPr lang="en-US" altLang="en-US" sz="3200" smtClean="0">
                <a:latin typeface="Aparajita" pitchFamily="34" charset="0"/>
                <a:cs typeface="Aparajita" pitchFamily="34" charset="0"/>
              </a:rPr>
              <a:t>: these lines serve two functions. As an address bus is 20 bits long and consists of signal lines A</a:t>
            </a:r>
            <a:r>
              <a:rPr lang="en-US" altLang="en-US" sz="3200" baseline="-25000" smtClean="0">
                <a:latin typeface="Aparajita" pitchFamily="34" charset="0"/>
                <a:cs typeface="Aparajita" pitchFamily="34" charset="0"/>
              </a:rPr>
              <a:t>0 </a:t>
            </a:r>
            <a:r>
              <a:rPr lang="en-US" altLang="en-US" sz="3200" smtClean="0">
                <a:latin typeface="Aparajita" pitchFamily="34" charset="0"/>
                <a:cs typeface="Aparajita" pitchFamily="34" charset="0"/>
              </a:rPr>
              <a:t>through A</a:t>
            </a:r>
            <a:r>
              <a:rPr lang="en-US" altLang="en-US" sz="3200" baseline="-25000" smtClean="0">
                <a:latin typeface="Aparajita" pitchFamily="34" charset="0"/>
                <a:cs typeface="Aparajita" pitchFamily="34" charset="0"/>
              </a:rPr>
              <a:t>19</a:t>
            </a:r>
            <a:r>
              <a:rPr lang="en-US" altLang="en-US" sz="3200" smtClean="0">
                <a:latin typeface="Aparajita" pitchFamily="34" charset="0"/>
                <a:cs typeface="Aparajita" pitchFamily="34" charset="0"/>
              </a:rPr>
              <a:t>. A</a:t>
            </a:r>
            <a:r>
              <a:rPr lang="en-US" altLang="en-US" sz="3200" baseline="-25000" smtClean="0">
                <a:latin typeface="Aparajita" pitchFamily="34" charset="0"/>
                <a:cs typeface="Aparajita" pitchFamily="34" charset="0"/>
              </a:rPr>
              <a:t>19 </a:t>
            </a:r>
            <a:r>
              <a:rPr lang="en-US" altLang="en-US" sz="3200" smtClean="0">
                <a:latin typeface="Aparajita" pitchFamily="34" charset="0"/>
                <a:cs typeface="Aparajita" pitchFamily="34" charset="0"/>
              </a:rPr>
              <a:t>represents the MSB and A</a:t>
            </a:r>
            <a:r>
              <a:rPr lang="en-US" altLang="en-US" sz="3200" baseline="-25000" smtClean="0">
                <a:latin typeface="Aparajita" pitchFamily="34" charset="0"/>
                <a:cs typeface="Aparajita" pitchFamily="34" charset="0"/>
              </a:rPr>
              <a:t>0 </a:t>
            </a:r>
            <a:r>
              <a:rPr lang="en-US" altLang="en-US" sz="3200" smtClean="0">
                <a:latin typeface="Aparajita" pitchFamily="34" charset="0"/>
                <a:cs typeface="Aparajita" pitchFamily="34" charset="0"/>
              </a:rPr>
              <a:t>LSB. A 20bit address gives the 8086 a 1Mbyte memory address space. More over it has an independent I/O address space which is 64K bytes in length. </a:t>
            </a:r>
          </a:p>
          <a:p>
            <a:pPr algn="just" eaLnBrk="1" hangingPunct="1"/>
            <a:endParaRPr lang="en-US" altLang="en-US" sz="3200" smtClean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C4428B-F833-4F0E-893C-C5A181CECBF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044700" y="44450"/>
            <a:ext cx="7315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 Minimum-Mode Signals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168650" y="5643563"/>
            <a:ext cx="1689100" cy="493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Mode</a:t>
            </a:r>
          </a:p>
          <a:p>
            <a:r>
              <a:rPr lang="en-US" altLang="en-US" sz="1200">
                <a:latin typeface="Times New Roman" panose="02020603050405020304" pitchFamily="18" charset="0"/>
              </a:rPr>
              <a:t>Select    MN/MX’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48000" y="2809875"/>
            <a:ext cx="965200" cy="492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3366FF"/>
                </a:solidFill>
                <a:latin typeface="Times New Roman" panose="02020603050405020304" pitchFamily="18" charset="0"/>
              </a:rPr>
              <a:t>Interrupt</a:t>
            </a:r>
          </a:p>
          <a:p>
            <a:r>
              <a:rPr lang="en-US" altLang="en-US" sz="1200" b="1">
                <a:solidFill>
                  <a:srgbClr val="3366FF"/>
                </a:solidFill>
                <a:latin typeface="Times New Roman" panose="02020603050405020304" pitchFamily="18" charset="0"/>
              </a:rPr>
              <a:t>interface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702300" y="1824038"/>
            <a:ext cx="1689100" cy="4189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822950" y="3549650"/>
            <a:ext cx="1327150" cy="492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</a:rPr>
              <a:t>8086 MPU</a:t>
            </a:r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4978400" y="1947863"/>
            <a:ext cx="7239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4978400" y="3055938"/>
            <a:ext cx="7239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978400" y="3671888"/>
            <a:ext cx="7239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4495800" y="5889625"/>
            <a:ext cx="1206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4978400" y="4165600"/>
            <a:ext cx="7239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978400" y="2439988"/>
            <a:ext cx="7239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4953000" y="50292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H="1">
            <a:off x="7391400" y="5715000"/>
            <a:ext cx="7239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7391400" y="3124200"/>
            <a:ext cx="7239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7391400" y="3505200"/>
            <a:ext cx="7239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7391400" y="3886200"/>
            <a:ext cx="7239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7391400" y="4267200"/>
            <a:ext cx="7239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7391400" y="4572000"/>
            <a:ext cx="7239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7391400" y="4953000"/>
            <a:ext cx="7239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7391400" y="5334000"/>
            <a:ext cx="7239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50" name="AutoShape 22"/>
          <p:cNvSpPr>
            <a:spLocks noChangeArrowheads="1"/>
          </p:cNvSpPr>
          <p:nvPr/>
        </p:nvSpPr>
        <p:spPr bwMode="auto">
          <a:xfrm>
            <a:off x="7391400" y="2070100"/>
            <a:ext cx="723900" cy="369888"/>
          </a:xfrm>
          <a:prstGeom prst="leftRightArrow">
            <a:avLst>
              <a:gd name="adj1" fmla="val 50000"/>
              <a:gd name="adj2" fmla="val 39142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702300" y="838200"/>
            <a:ext cx="144780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Power supply</a:t>
            </a:r>
          </a:p>
        </p:txBody>
      </p:sp>
      <p:grpSp>
        <p:nvGrpSpPr>
          <p:cNvPr id="73752" name="Group 24"/>
          <p:cNvGrpSpPr>
            <a:grpSpLocks/>
          </p:cNvGrpSpPr>
          <p:nvPr/>
        </p:nvGrpSpPr>
        <p:grpSpPr bwMode="auto">
          <a:xfrm>
            <a:off x="6064250" y="1577975"/>
            <a:ext cx="120650" cy="246063"/>
            <a:chOff x="5220" y="2520"/>
            <a:chExt cx="360" cy="900"/>
          </a:xfrm>
        </p:grpSpPr>
        <p:sp>
          <p:nvSpPr>
            <p:cNvPr id="73771" name="Line 25"/>
            <p:cNvSpPr>
              <a:spLocks noChangeShapeType="1"/>
            </p:cNvSpPr>
            <p:nvPr/>
          </p:nvSpPr>
          <p:spPr bwMode="auto">
            <a:xfrm>
              <a:off x="5400" y="270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72" name="Oval 26"/>
            <p:cNvSpPr>
              <a:spLocks noChangeArrowheads="1"/>
            </p:cNvSpPr>
            <p:nvPr/>
          </p:nvSpPr>
          <p:spPr bwMode="auto">
            <a:xfrm>
              <a:off x="5220" y="25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3753" name="Group 27"/>
          <p:cNvGrpSpPr>
            <a:grpSpLocks/>
          </p:cNvGrpSpPr>
          <p:nvPr/>
        </p:nvGrpSpPr>
        <p:grpSpPr bwMode="auto">
          <a:xfrm>
            <a:off x="6908800" y="1577975"/>
            <a:ext cx="120650" cy="246063"/>
            <a:chOff x="5220" y="2520"/>
            <a:chExt cx="360" cy="900"/>
          </a:xfrm>
        </p:grpSpPr>
        <p:sp>
          <p:nvSpPr>
            <p:cNvPr id="73769" name="Line 28"/>
            <p:cNvSpPr>
              <a:spLocks noChangeShapeType="1"/>
            </p:cNvSpPr>
            <p:nvPr/>
          </p:nvSpPr>
          <p:spPr bwMode="auto">
            <a:xfrm>
              <a:off x="5400" y="270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70" name="Oval 29"/>
            <p:cNvSpPr>
              <a:spLocks noChangeArrowheads="1"/>
            </p:cNvSpPr>
            <p:nvPr/>
          </p:nvSpPr>
          <p:spPr bwMode="auto">
            <a:xfrm>
              <a:off x="5220" y="25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3754" name="Line 30"/>
          <p:cNvSpPr>
            <a:spLocks noChangeShapeType="1"/>
          </p:cNvSpPr>
          <p:nvPr/>
        </p:nvSpPr>
        <p:spPr bwMode="auto">
          <a:xfrm flipV="1">
            <a:off x="4495800" y="5519738"/>
            <a:ext cx="0" cy="3698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55" name="Text Box 31"/>
          <p:cNvSpPr txBox="1">
            <a:spLocks noChangeArrowheads="1"/>
          </p:cNvSpPr>
          <p:nvPr/>
        </p:nvSpPr>
        <p:spPr bwMode="auto">
          <a:xfrm>
            <a:off x="5822950" y="1208088"/>
            <a:ext cx="1447800" cy="246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Vcc                GND</a:t>
            </a:r>
          </a:p>
        </p:txBody>
      </p:sp>
      <p:sp>
        <p:nvSpPr>
          <p:cNvPr id="73756" name="Text Box 32"/>
          <p:cNvSpPr txBox="1">
            <a:spLocks noChangeArrowheads="1"/>
          </p:cNvSpPr>
          <p:nvPr/>
        </p:nvSpPr>
        <p:spPr bwMode="auto">
          <a:xfrm>
            <a:off x="4133850" y="1824038"/>
            <a:ext cx="723900" cy="3573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3366FF"/>
                </a:solidFill>
                <a:latin typeface="Times New Roman" panose="02020603050405020304" pitchFamily="18" charset="0"/>
              </a:rPr>
              <a:t>INTR</a:t>
            </a:r>
          </a:p>
          <a:p>
            <a:endParaRPr lang="en-US" altLang="en-US" sz="1200">
              <a:solidFill>
                <a:srgbClr val="3366FF"/>
              </a:solidFill>
              <a:latin typeface="Times New Roman" panose="02020603050405020304" pitchFamily="18" charset="0"/>
            </a:endParaRPr>
          </a:p>
          <a:p>
            <a:r>
              <a:rPr lang="en-US" altLang="en-US" sz="1200">
                <a:solidFill>
                  <a:srgbClr val="3366FF"/>
                </a:solidFill>
                <a:latin typeface="Times New Roman" panose="02020603050405020304" pitchFamily="18" charset="0"/>
              </a:rPr>
              <a:t>_____</a:t>
            </a:r>
          </a:p>
          <a:p>
            <a:r>
              <a:rPr lang="en-US" altLang="en-US" sz="1200">
                <a:solidFill>
                  <a:srgbClr val="3366FF"/>
                </a:solidFill>
                <a:latin typeface="Times New Roman" panose="02020603050405020304" pitchFamily="18" charset="0"/>
              </a:rPr>
              <a:t>INTA</a:t>
            </a:r>
          </a:p>
          <a:p>
            <a:endParaRPr lang="en-US" altLang="en-US" sz="1200">
              <a:solidFill>
                <a:srgbClr val="3366FF"/>
              </a:solidFill>
              <a:latin typeface="Times New Roman" panose="02020603050405020304" pitchFamily="18" charset="0"/>
            </a:endParaRPr>
          </a:p>
          <a:p>
            <a:r>
              <a:rPr lang="en-US" altLang="en-US" sz="1200">
                <a:solidFill>
                  <a:srgbClr val="3366FF"/>
                </a:solidFill>
                <a:latin typeface="Times New Roman" panose="02020603050405020304" pitchFamily="18" charset="0"/>
              </a:rPr>
              <a:t>_____</a:t>
            </a:r>
          </a:p>
          <a:p>
            <a:r>
              <a:rPr lang="en-US" altLang="en-US" sz="1200">
                <a:solidFill>
                  <a:srgbClr val="3366FF"/>
                </a:solidFill>
                <a:latin typeface="Times New Roman" panose="02020603050405020304" pitchFamily="18" charset="0"/>
              </a:rPr>
              <a:t>TEST</a:t>
            </a:r>
          </a:p>
          <a:p>
            <a:endParaRPr lang="en-US" altLang="en-US" sz="1200">
              <a:solidFill>
                <a:srgbClr val="3366FF"/>
              </a:solidFill>
              <a:latin typeface="Times New Roman" panose="02020603050405020304" pitchFamily="18" charset="0"/>
            </a:endParaRPr>
          </a:p>
          <a:p>
            <a:endParaRPr lang="en-US" altLang="en-US" sz="1200">
              <a:solidFill>
                <a:srgbClr val="3366FF"/>
              </a:solidFill>
              <a:latin typeface="Times New Roman" panose="02020603050405020304" pitchFamily="18" charset="0"/>
            </a:endParaRPr>
          </a:p>
          <a:p>
            <a:r>
              <a:rPr lang="en-US" altLang="en-US" sz="1200">
                <a:solidFill>
                  <a:srgbClr val="3366FF"/>
                </a:solidFill>
                <a:latin typeface="Times New Roman" panose="02020603050405020304" pitchFamily="18" charset="0"/>
              </a:rPr>
              <a:t>NMI</a:t>
            </a:r>
          </a:p>
          <a:p>
            <a:endParaRPr lang="en-US" altLang="en-US" sz="1200">
              <a:solidFill>
                <a:srgbClr val="3366FF"/>
              </a:solidFill>
              <a:latin typeface="Times New Roman" panose="02020603050405020304" pitchFamily="18" charset="0"/>
            </a:endParaRPr>
          </a:p>
          <a:p>
            <a:endParaRPr lang="en-US" altLang="en-US" sz="1200">
              <a:solidFill>
                <a:srgbClr val="3366FF"/>
              </a:solidFill>
              <a:latin typeface="Times New Roman" panose="02020603050405020304" pitchFamily="18" charset="0"/>
            </a:endParaRPr>
          </a:p>
          <a:p>
            <a:r>
              <a:rPr lang="en-US" altLang="en-US" sz="1200">
                <a:solidFill>
                  <a:srgbClr val="3366FF"/>
                </a:solidFill>
                <a:latin typeface="Times New Roman" panose="02020603050405020304" pitchFamily="18" charset="0"/>
              </a:rPr>
              <a:t>RESET</a:t>
            </a:r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</a:rPr>
              <a:t>HOLD</a:t>
            </a:r>
          </a:p>
          <a:p>
            <a:endParaRPr lang="en-US" altLang="en-US" sz="12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</a:rPr>
              <a:t>HLDA</a:t>
            </a:r>
          </a:p>
          <a:p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57" name="Line 33"/>
          <p:cNvSpPr>
            <a:spLocks noChangeShapeType="1"/>
          </p:cNvSpPr>
          <p:nvPr/>
        </p:nvSpPr>
        <p:spPr bwMode="auto">
          <a:xfrm>
            <a:off x="4953000" y="47244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58" name="Text Box 34"/>
          <p:cNvSpPr txBox="1">
            <a:spLocks noChangeArrowheads="1"/>
          </p:cNvSpPr>
          <p:nvPr/>
        </p:nvSpPr>
        <p:spPr bwMode="auto">
          <a:xfrm>
            <a:off x="7753350" y="1824038"/>
            <a:ext cx="1689100" cy="246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Address / data bus</a:t>
            </a:r>
          </a:p>
        </p:txBody>
      </p:sp>
      <p:sp>
        <p:nvSpPr>
          <p:cNvPr id="73759" name="Text Box 35"/>
          <p:cNvSpPr txBox="1">
            <a:spLocks noChangeArrowheads="1"/>
          </p:cNvSpPr>
          <p:nvPr/>
        </p:nvSpPr>
        <p:spPr bwMode="auto">
          <a:xfrm>
            <a:off x="8235950" y="2070100"/>
            <a:ext cx="1447800" cy="3943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AD0-AD15,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A16/S3-A19/S6</a:t>
            </a: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</a:rPr>
              <a:t>ALE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____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BHE/S7</a:t>
            </a: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</a:rPr>
              <a:t>M/IO’</a:t>
            </a: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</a:rPr>
              <a:t>DT/R’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___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RD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___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WR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____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DEN</a:t>
            </a: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</a:rPr>
              <a:t>READY</a:t>
            </a: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endParaRPr lang="en-US" altLang="en-US" sz="1200" b="1">
              <a:latin typeface="Times New Roman" panose="02020603050405020304" pitchFamily="18" charset="0"/>
            </a:endParaRPr>
          </a:p>
          <a:p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73760" name="Line 36"/>
          <p:cNvSpPr>
            <a:spLocks noChangeShapeType="1"/>
          </p:cNvSpPr>
          <p:nvPr/>
        </p:nvSpPr>
        <p:spPr bwMode="auto">
          <a:xfrm flipV="1">
            <a:off x="6426200" y="6013450"/>
            <a:ext cx="0" cy="369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61" name="Text Box 37"/>
          <p:cNvSpPr txBox="1">
            <a:spLocks noChangeArrowheads="1"/>
          </p:cNvSpPr>
          <p:nvPr/>
        </p:nvSpPr>
        <p:spPr bwMode="auto">
          <a:xfrm>
            <a:off x="5943600" y="6383338"/>
            <a:ext cx="1085850" cy="246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73762" name="AutoShape 38"/>
          <p:cNvSpPr>
            <a:spLocks/>
          </p:cNvSpPr>
          <p:nvPr/>
        </p:nvSpPr>
        <p:spPr bwMode="auto">
          <a:xfrm>
            <a:off x="3932238" y="1906588"/>
            <a:ext cx="241300" cy="2463800"/>
          </a:xfrm>
          <a:prstGeom prst="leftBrace">
            <a:avLst>
              <a:gd name="adj1" fmla="val 8508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63" name="AutoShape 39"/>
          <p:cNvSpPr>
            <a:spLocks/>
          </p:cNvSpPr>
          <p:nvPr/>
        </p:nvSpPr>
        <p:spPr bwMode="auto">
          <a:xfrm>
            <a:off x="4038600" y="4572000"/>
            <a:ext cx="120650" cy="615950"/>
          </a:xfrm>
          <a:prstGeom prst="leftBrace">
            <a:avLst>
              <a:gd name="adj1" fmla="val 425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64" name="Text Box 40"/>
          <p:cNvSpPr txBox="1">
            <a:spLocks noChangeArrowheads="1"/>
          </p:cNvSpPr>
          <p:nvPr/>
        </p:nvSpPr>
        <p:spPr bwMode="auto">
          <a:xfrm>
            <a:off x="3168650" y="4781550"/>
            <a:ext cx="844550" cy="492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</a:rPr>
              <a:t>DMA</a:t>
            </a:r>
          </a:p>
          <a:p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</a:rPr>
              <a:t>interface</a:t>
            </a:r>
          </a:p>
        </p:txBody>
      </p:sp>
      <p:sp>
        <p:nvSpPr>
          <p:cNvPr id="73765" name="AutoShape 41"/>
          <p:cNvSpPr>
            <a:spLocks/>
          </p:cNvSpPr>
          <p:nvPr/>
        </p:nvSpPr>
        <p:spPr bwMode="auto">
          <a:xfrm>
            <a:off x="8915400" y="3048000"/>
            <a:ext cx="241300" cy="2743200"/>
          </a:xfrm>
          <a:prstGeom prst="rightBrace">
            <a:avLst>
              <a:gd name="adj1" fmla="val 947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66" name="Text Box 42"/>
          <p:cNvSpPr txBox="1">
            <a:spLocks noChangeArrowheads="1"/>
          </p:cNvSpPr>
          <p:nvPr/>
        </p:nvSpPr>
        <p:spPr bwMode="auto">
          <a:xfrm>
            <a:off x="9201150" y="4165600"/>
            <a:ext cx="1085850" cy="615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993366"/>
                </a:solidFill>
                <a:latin typeface="Times New Roman" panose="02020603050405020304" pitchFamily="18" charset="0"/>
              </a:rPr>
              <a:t>Memory/IO</a:t>
            </a:r>
          </a:p>
          <a:p>
            <a:r>
              <a:rPr lang="en-US" altLang="en-US" sz="1200" b="1">
                <a:solidFill>
                  <a:srgbClr val="993366"/>
                </a:solidFill>
                <a:latin typeface="Times New Roman" panose="02020603050405020304" pitchFamily="18" charset="0"/>
              </a:rPr>
              <a:t>controls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D351D8-C583-4733-8707-318A8BA654F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36"/>
          <p:cNvGraphicFramePr>
            <a:graphicFrameLocks noChangeAspect="1"/>
          </p:cNvGraphicFramePr>
          <p:nvPr/>
        </p:nvGraphicFramePr>
        <p:xfrm>
          <a:off x="4049713" y="1538288"/>
          <a:ext cx="54864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 Editor Photo" r:id="rId3" imgW="6180952" imgH="2647619" progId="">
                  <p:embed/>
                </p:oleObj>
              </mc:Choice>
              <mc:Fallback>
                <p:oleObj name="Photo Editor Photo" r:id="rId3" imgW="6180952" imgH="2647619" progId="">
                  <p:embed/>
                  <p:pic>
                    <p:nvPicPr>
                      <p:cNvPr id="7475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538288"/>
                        <a:ext cx="54864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55" name="Picture 13" descr="A miniature 4 MHz quartz crystal enclosed in a hermetically sealed HC-49/US package, used as the resonator in a crystal oscillator.">
            <a:hlinkClick r:id="rId5" tooltip="A miniature 4 MHz quartz crystal enclosed in a hermetically sealed HC-49/US package, used as the resonator in a crystal oscillator.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43815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2251075" y="200025"/>
            <a:ext cx="78327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Clock Generator-8284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450838-AD33-4F53-857C-3E130B67E5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752475"/>
            <a:ext cx="9521825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084513" y="155575"/>
            <a:ext cx="732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 Minimum-Mode </a:t>
            </a:r>
            <a:endParaRPr lang="en-US" altLang="en-US" sz="440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35B1C3-B33E-49CD-838B-69D043C4296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1"/>
          <p:cNvGrpSpPr>
            <a:grpSpLocks/>
          </p:cNvGrpSpPr>
          <p:nvPr/>
        </p:nvGrpSpPr>
        <p:grpSpPr bwMode="auto">
          <a:xfrm>
            <a:off x="1543050" y="3221038"/>
            <a:ext cx="7932738" cy="2286000"/>
            <a:chOff x="-252978" y="0"/>
            <a:chExt cx="7933184" cy="2286000"/>
          </a:xfrm>
        </p:grpSpPr>
        <p:sp>
          <p:nvSpPr>
            <p:cNvPr id="3" name="Shape 2071"/>
            <p:cNvSpPr/>
            <p:nvPr/>
          </p:nvSpPr>
          <p:spPr>
            <a:xfrm>
              <a:off x="1306035" y="0"/>
              <a:ext cx="544544" cy="0"/>
            </a:xfrm>
            <a:custGeom>
              <a:avLst/>
              <a:gdLst/>
              <a:ahLst/>
              <a:cxnLst/>
              <a:rect l="0" t="0" r="0" b="0"/>
              <a:pathLst>
                <a:path w="544830">
                  <a:moveTo>
                    <a:pt x="544830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" name="Shape 2072"/>
            <p:cNvSpPr/>
            <p:nvPr/>
          </p:nvSpPr>
          <p:spPr>
            <a:xfrm>
              <a:off x="1306035" y="381000"/>
              <a:ext cx="544544" cy="0"/>
            </a:xfrm>
            <a:custGeom>
              <a:avLst/>
              <a:gdLst/>
              <a:ahLst/>
              <a:cxnLst/>
              <a:rect l="0" t="0" r="0" b="0"/>
              <a:pathLst>
                <a:path w="544830">
                  <a:moveTo>
                    <a:pt x="544830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" name="Shape 2073"/>
            <p:cNvSpPr/>
            <p:nvPr/>
          </p:nvSpPr>
          <p:spPr>
            <a:xfrm>
              <a:off x="1928370" y="0"/>
              <a:ext cx="931915" cy="0"/>
            </a:xfrm>
            <a:custGeom>
              <a:avLst/>
              <a:gdLst/>
              <a:ahLst/>
              <a:cxnLst/>
              <a:rect l="0" t="0" r="0" b="0"/>
              <a:pathLst>
                <a:path w="931926">
                  <a:moveTo>
                    <a:pt x="0" y="0"/>
                  </a:moveTo>
                  <a:lnTo>
                    <a:pt x="9319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Shape 2074"/>
            <p:cNvSpPr/>
            <p:nvPr/>
          </p:nvSpPr>
          <p:spPr>
            <a:xfrm>
              <a:off x="1928370" y="381000"/>
              <a:ext cx="931915" cy="0"/>
            </a:xfrm>
            <a:custGeom>
              <a:avLst/>
              <a:gdLst/>
              <a:ahLst/>
              <a:cxnLst/>
              <a:rect l="0" t="0" r="0" b="0"/>
              <a:pathLst>
                <a:path w="931926">
                  <a:moveTo>
                    <a:pt x="0" y="0"/>
                  </a:moveTo>
                  <a:lnTo>
                    <a:pt x="9319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Shape 2075"/>
            <p:cNvSpPr/>
            <p:nvPr/>
          </p:nvSpPr>
          <p:spPr>
            <a:xfrm>
              <a:off x="2938076" y="0"/>
              <a:ext cx="2643337" cy="0"/>
            </a:xfrm>
            <a:custGeom>
              <a:avLst/>
              <a:gdLst/>
              <a:ahLst/>
              <a:cxnLst/>
              <a:rect l="0" t="0" r="0" b="0"/>
              <a:pathLst>
                <a:path w="2643378">
                  <a:moveTo>
                    <a:pt x="0" y="0"/>
                  </a:moveTo>
                  <a:lnTo>
                    <a:pt x="264337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Shape 2076"/>
            <p:cNvSpPr/>
            <p:nvPr/>
          </p:nvSpPr>
          <p:spPr>
            <a:xfrm>
              <a:off x="2938076" y="381000"/>
              <a:ext cx="2643337" cy="0"/>
            </a:xfrm>
            <a:custGeom>
              <a:avLst/>
              <a:gdLst/>
              <a:ahLst/>
              <a:cxnLst/>
              <a:rect l="0" t="0" r="0" b="0"/>
              <a:pathLst>
                <a:path w="2643378">
                  <a:moveTo>
                    <a:pt x="0" y="0"/>
                  </a:moveTo>
                  <a:lnTo>
                    <a:pt x="264337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Shape 2077"/>
            <p:cNvSpPr/>
            <p:nvPr/>
          </p:nvSpPr>
          <p:spPr>
            <a:xfrm>
              <a:off x="5814788" y="0"/>
              <a:ext cx="1709834" cy="0"/>
            </a:xfrm>
            <a:custGeom>
              <a:avLst/>
              <a:gdLst/>
              <a:ahLst/>
              <a:cxnLst/>
              <a:rect l="0" t="0" r="0" b="0"/>
              <a:pathLst>
                <a:path w="1709928">
                  <a:moveTo>
                    <a:pt x="0" y="0"/>
                  </a:moveTo>
                  <a:lnTo>
                    <a:pt x="17099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Shape 2078"/>
            <p:cNvSpPr/>
            <p:nvPr/>
          </p:nvSpPr>
          <p:spPr>
            <a:xfrm>
              <a:off x="5814788" y="381000"/>
              <a:ext cx="1709834" cy="0"/>
            </a:xfrm>
            <a:custGeom>
              <a:avLst/>
              <a:gdLst/>
              <a:ahLst/>
              <a:cxnLst/>
              <a:rect l="0" t="0" r="0" b="0"/>
              <a:pathLst>
                <a:path w="1709928">
                  <a:moveTo>
                    <a:pt x="0" y="0"/>
                  </a:moveTo>
                  <a:lnTo>
                    <a:pt x="17099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Shape 2080"/>
            <p:cNvSpPr/>
            <p:nvPr/>
          </p:nvSpPr>
          <p:spPr>
            <a:xfrm>
              <a:off x="1850578" y="0"/>
              <a:ext cx="77791" cy="381000"/>
            </a:xfrm>
            <a:custGeom>
              <a:avLst/>
              <a:gdLst/>
              <a:ahLst/>
              <a:cxnLst/>
              <a:rect l="0" t="0" r="0" b="0"/>
              <a:pathLst>
                <a:path w="77724" h="381000">
                  <a:moveTo>
                    <a:pt x="0" y="0"/>
                  </a:moveTo>
                  <a:lnTo>
                    <a:pt x="77724" y="38100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Shape 2081"/>
            <p:cNvSpPr/>
            <p:nvPr/>
          </p:nvSpPr>
          <p:spPr>
            <a:xfrm>
              <a:off x="1850578" y="0"/>
              <a:ext cx="77791" cy="381000"/>
            </a:xfrm>
            <a:custGeom>
              <a:avLst/>
              <a:gdLst/>
              <a:ahLst/>
              <a:cxnLst/>
              <a:rect l="0" t="0" r="0" b="0"/>
              <a:pathLst>
                <a:path w="77724" h="381000">
                  <a:moveTo>
                    <a:pt x="0" y="381000"/>
                  </a:moveTo>
                  <a:lnTo>
                    <a:pt x="7772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Shape 2082"/>
            <p:cNvSpPr/>
            <p:nvPr/>
          </p:nvSpPr>
          <p:spPr>
            <a:xfrm>
              <a:off x="2860285" y="0"/>
              <a:ext cx="77791" cy="381000"/>
            </a:xfrm>
            <a:custGeom>
              <a:avLst/>
              <a:gdLst/>
              <a:ahLst/>
              <a:cxnLst/>
              <a:rect l="0" t="0" r="0" b="0"/>
              <a:pathLst>
                <a:path w="77724" h="381000">
                  <a:moveTo>
                    <a:pt x="0" y="381000"/>
                  </a:moveTo>
                  <a:lnTo>
                    <a:pt x="7772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Shape 2083"/>
            <p:cNvSpPr/>
            <p:nvPr/>
          </p:nvSpPr>
          <p:spPr>
            <a:xfrm>
              <a:off x="2860285" y="0"/>
              <a:ext cx="77791" cy="381000"/>
            </a:xfrm>
            <a:custGeom>
              <a:avLst/>
              <a:gdLst/>
              <a:ahLst/>
              <a:cxnLst/>
              <a:rect l="0" t="0" r="0" b="0"/>
              <a:pathLst>
                <a:path w="77724" h="381000">
                  <a:moveTo>
                    <a:pt x="77724" y="38100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Shape 2084"/>
            <p:cNvSpPr/>
            <p:nvPr/>
          </p:nvSpPr>
          <p:spPr>
            <a:xfrm>
              <a:off x="5581413" y="0"/>
              <a:ext cx="233375" cy="381000"/>
            </a:xfrm>
            <a:custGeom>
              <a:avLst/>
              <a:gdLst/>
              <a:ahLst/>
              <a:cxnLst/>
              <a:rect l="0" t="0" r="0" b="0"/>
              <a:pathLst>
                <a:path w="233172" h="381000">
                  <a:moveTo>
                    <a:pt x="0" y="381000"/>
                  </a:moveTo>
                  <a:lnTo>
                    <a:pt x="23317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Shape 2085"/>
            <p:cNvSpPr/>
            <p:nvPr/>
          </p:nvSpPr>
          <p:spPr>
            <a:xfrm>
              <a:off x="5581413" y="0"/>
              <a:ext cx="233375" cy="381000"/>
            </a:xfrm>
            <a:custGeom>
              <a:avLst/>
              <a:gdLst/>
              <a:ahLst/>
              <a:cxnLst/>
              <a:rect l="0" t="0" r="0" b="0"/>
              <a:pathLst>
                <a:path w="233172" h="381000">
                  <a:moveTo>
                    <a:pt x="233172" y="38100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Shape 2086"/>
            <p:cNvSpPr/>
            <p:nvPr/>
          </p:nvSpPr>
          <p:spPr>
            <a:xfrm>
              <a:off x="1306035" y="685800"/>
              <a:ext cx="544544" cy="0"/>
            </a:xfrm>
            <a:custGeom>
              <a:avLst/>
              <a:gdLst/>
              <a:ahLst/>
              <a:cxnLst/>
              <a:rect l="0" t="0" r="0" b="0"/>
              <a:pathLst>
                <a:path w="544830">
                  <a:moveTo>
                    <a:pt x="544830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Shape 2087"/>
            <p:cNvSpPr/>
            <p:nvPr/>
          </p:nvSpPr>
          <p:spPr>
            <a:xfrm>
              <a:off x="1306035" y="990600"/>
              <a:ext cx="544544" cy="0"/>
            </a:xfrm>
            <a:custGeom>
              <a:avLst/>
              <a:gdLst/>
              <a:ahLst/>
              <a:cxnLst/>
              <a:rect l="0" t="0" r="0" b="0"/>
              <a:pathLst>
                <a:path w="544830">
                  <a:moveTo>
                    <a:pt x="544830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Shape 2088"/>
            <p:cNvSpPr/>
            <p:nvPr/>
          </p:nvSpPr>
          <p:spPr>
            <a:xfrm>
              <a:off x="1928370" y="685800"/>
              <a:ext cx="931915" cy="0"/>
            </a:xfrm>
            <a:custGeom>
              <a:avLst/>
              <a:gdLst/>
              <a:ahLst/>
              <a:cxnLst/>
              <a:rect l="0" t="0" r="0" b="0"/>
              <a:pathLst>
                <a:path w="931926">
                  <a:moveTo>
                    <a:pt x="0" y="0"/>
                  </a:moveTo>
                  <a:lnTo>
                    <a:pt x="9319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Shape 2089"/>
            <p:cNvSpPr/>
            <p:nvPr/>
          </p:nvSpPr>
          <p:spPr>
            <a:xfrm>
              <a:off x="1928370" y="990600"/>
              <a:ext cx="931915" cy="0"/>
            </a:xfrm>
            <a:custGeom>
              <a:avLst/>
              <a:gdLst/>
              <a:ahLst/>
              <a:cxnLst/>
              <a:rect l="0" t="0" r="0" b="0"/>
              <a:pathLst>
                <a:path w="931926">
                  <a:moveTo>
                    <a:pt x="0" y="0"/>
                  </a:moveTo>
                  <a:lnTo>
                    <a:pt x="9319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Shape 2090"/>
            <p:cNvSpPr/>
            <p:nvPr/>
          </p:nvSpPr>
          <p:spPr>
            <a:xfrm>
              <a:off x="2938076" y="685800"/>
              <a:ext cx="2798920" cy="0"/>
            </a:xfrm>
            <a:custGeom>
              <a:avLst/>
              <a:gdLst/>
              <a:ahLst/>
              <a:cxnLst/>
              <a:rect l="0" t="0" r="0" b="0"/>
              <a:pathLst>
                <a:path w="2798826">
                  <a:moveTo>
                    <a:pt x="0" y="0"/>
                  </a:moveTo>
                  <a:lnTo>
                    <a:pt x="27988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Shape 2091"/>
            <p:cNvSpPr/>
            <p:nvPr/>
          </p:nvSpPr>
          <p:spPr>
            <a:xfrm>
              <a:off x="2938076" y="990600"/>
              <a:ext cx="2798920" cy="0"/>
            </a:xfrm>
            <a:custGeom>
              <a:avLst/>
              <a:gdLst/>
              <a:ahLst/>
              <a:cxnLst/>
              <a:rect l="0" t="0" r="0" b="0"/>
              <a:pathLst>
                <a:path w="2798826">
                  <a:moveTo>
                    <a:pt x="0" y="0"/>
                  </a:moveTo>
                  <a:lnTo>
                    <a:pt x="27988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Shape 2092"/>
            <p:cNvSpPr/>
            <p:nvPr/>
          </p:nvSpPr>
          <p:spPr>
            <a:xfrm>
              <a:off x="5970372" y="685800"/>
              <a:ext cx="1709834" cy="0"/>
            </a:xfrm>
            <a:custGeom>
              <a:avLst/>
              <a:gdLst/>
              <a:ahLst/>
              <a:cxnLst/>
              <a:rect l="0" t="0" r="0" b="0"/>
              <a:pathLst>
                <a:path w="1709928">
                  <a:moveTo>
                    <a:pt x="0" y="0"/>
                  </a:moveTo>
                  <a:lnTo>
                    <a:pt x="17099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Shape 2093"/>
            <p:cNvSpPr/>
            <p:nvPr/>
          </p:nvSpPr>
          <p:spPr>
            <a:xfrm>
              <a:off x="5970372" y="990600"/>
              <a:ext cx="1709834" cy="0"/>
            </a:xfrm>
            <a:custGeom>
              <a:avLst/>
              <a:gdLst/>
              <a:ahLst/>
              <a:cxnLst/>
              <a:rect l="0" t="0" r="0" b="0"/>
              <a:pathLst>
                <a:path w="1709928">
                  <a:moveTo>
                    <a:pt x="0" y="0"/>
                  </a:moveTo>
                  <a:lnTo>
                    <a:pt x="17099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Shape 2094"/>
            <p:cNvSpPr/>
            <p:nvPr/>
          </p:nvSpPr>
          <p:spPr>
            <a:xfrm>
              <a:off x="1850578" y="685800"/>
              <a:ext cx="77791" cy="304800"/>
            </a:xfrm>
            <a:custGeom>
              <a:avLst/>
              <a:gdLst/>
              <a:ahLst/>
              <a:cxnLst/>
              <a:rect l="0" t="0" r="0" b="0"/>
              <a:pathLst>
                <a:path w="77724" h="304800">
                  <a:moveTo>
                    <a:pt x="0" y="0"/>
                  </a:moveTo>
                  <a:lnTo>
                    <a:pt x="77724" y="30480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Shape 2095"/>
            <p:cNvSpPr/>
            <p:nvPr/>
          </p:nvSpPr>
          <p:spPr>
            <a:xfrm>
              <a:off x="1850578" y="685800"/>
              <a:ext cx="77791" cy="304800"/>
            </a:xfrm>
            <a:custGeom>
              <a:avLst/>
              <a:gdLst/>
              <a:ahLst/>
              <a:cxnLst/>
              <a:rect l="0" t="0" r="0" b="0"/>
              <a:pathLst>
                <a:path w="77724" h="304800">
                  <a:moveTo>
                    <a:pt x="0" y="304800"/>
                  </a:moveTo>
                  <a:lnTo>
                    <a:pt x="7772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Shape 2096"/>
            <p:cNvSpPr/>
            <p:nvPr/>
          </p:nvSpPr>
          <p:spPr>
            <a:xfrm>
              <a:off x="2860285" y="685800"/>
              <a:ext cx="77791" cy="304800"/>
            </a:xfrm>
            <a:custGeom>
              <a:avLst/>
              <a:gdLst/>
              <a:ahLst/>
              <a:cxnLst/>
              <a:rect l="0" t="0" r="0" b="0"/>
              <a:pathLst>
                <a:path w="77724" h="304800">
                  <a:moveTo>
                    <a:pt x="0" y="304800"/>
                  </a:moveTo>
                  <a:lnTo>
                    <a:pt x="7772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Shape 2097"/>
            <p:cNvSpPr/>
            <p:nvPr/>
          </p:nvSpPr>
          <p:spPr>
            <a:xfrm>
              <a:off x="2860285" y="685800"/>
              <a:ext cx="77791" cy="304800"/>
            </a:xfrm>
            <a:custGeom>
              <a:avLst/>
              <a:gdLst/>
              <a:ahLst/>
              <a:cxnLst/>
              <a:rect l="0" t="0" r="0" b="0"/>
              <a:pathLst>
                <a:path w="77724" h="304800">
                  <a:moveTo>
                    <a:pt x="77724" y="30480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Shape 2098"/>
            <p:cNvSpPr/>
            <p:nvPr/>
          </p:nvSpPr>
          <p:spPr>
            <a:xfrm>
              <a:off x="5736997" y="685800"/>
              <a:ext cx="233375" cy="304800"/>
            </a:xfrm>
            <a:custGeom>
              <a:avLst/>
              <a:gdLst/>
              <a:ahLst/>
              <a:cxnLst/>
              <a:rect l="0" t="0" r="0" b="0"/>
              <a:pathLst>
                <a:path w="233172" h="304800">
                  <a:moveTo>
                    <a:pt x="0" y="304800"/>
                  </a:moveTo>
                  <a:lnTo>
                    <a:pt x="23317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Shape 2099"/>
            <p:cNvSpPr/>
            <p:nvPr/>
          </p:nvSpPr>
          <p:spPr>
            <a:xfrm>
              <a:off x="5736997" y="685800"/>
              <a:ext cx="233375" cy="304800"/>
            </a:xfrm>
            <a:custGeom>
              <a:avLst/>
              <a:gdLst/>
              <a:ahLst/>
              <a:cxnLst/>
              <a:rect l="0" t="0" r="0" b="0"/>
              <a:pathLst>
                <a:path w="233172" h="304800">
                  <a:moveTo>
                    <a:pt x="233172" y="30480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Shape 2100"/>
            <p:cNvSpPr/>
            <p:nvPr/>
          </p:nvSpPr>
          <p:spPr>
            <a:xfrm>
              <a:off x="1306035" y="1295400"/>
              <a:ext cx="1400254" cy="0"/>
            </a:xfrm>
            <a:custGeom>
              <a:avLst/>
              <a:gdLst/>
              <a:ahLst/>
              <a:cxnLst/>
              <a:rect l="0" t="0" r="0" b="0"/>
              <a:pathLst>
                <a:path w="1400556">
                  <a:moveTo>
                    <a:pt x="1400556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Shape 2101"/>
            <p:cNvSpPr/>
            <p:nvPr/>
          </p:nvSpPr>
          <p:spPr>
            <a:xfrm>
              <a:off x="5581413" y="1295400"/>
              <a:ext cx="1943209" cy="0"/>
            </a:xfrm>
            <a:custGeom>
              <a:avLst/>
              <a:gdLst/>
              <a:ahLst/>
              <a:cxnLst/>
              <a:rect l="0" t="0" r="0" b="0"/>
              <a:pathLst>
                <a:path w="1943100">
                  <a:moveTo>
                    <a:pt x="1943100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Shape 2102"/>
            <p:cNvSpPr/>
            <p:nvPr/>
          </p:nvSpPr>
          <p:spPr>
            <a:xfrm>
              <a:off x="2860285" y="1295400"/>
              <a:ext cx="2721128" cy="304800"/>
            </a:xfrm>
            <a:custGeom>
              <a:avLst/>
              <a:gdLst/>
              <a:ahLst/>
              <a:cxnLst/>
              <a:rect l="0" t="0" r="0" b="0"/>
              <a:pathLst>
                <a:path w="2721103" h="304800">
                  <a:moveTo>
                    <a:pt x="0" y="304800"/>
                  </a:moveTo>
                  <a:lnTo>
                    <a:pt x="2487930" y="304800"/>
                  </a:lnTo>
                  <a:lnTo>
                    <a:pt x="2721103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Shape 2103"/>
            <p:cNvSpPr/>
            <p:nvPr/>
          </p:nvSpPr>
          <p:spPr>
            <a:xfrm>
              <a:off x="2706288" y="1295400"/>
              <a:ext cx="153997" cy="304800"/>
            </a:xfrm>
            <a:custGeom>
              <a:avLst/>
              <a:gdLst/>
              <a:ahLst/>
              <a:cxnLst/>
              <a:rect l="0" t="0" r="0" b="0"/>
              <a:pathLst>
                <a:path w="153924" h="304800">
                  <a:moveTo>
                    <a:pt x="153924" y="30480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Shape 2104"/>
            <p:cNvSpPr/>
            <p:nvPr/>
          </p:nvSpPr>
          <p:spPr>
            <a:xfrm>
              <a:off x="1306035" y="1905000"/>
              <a:ext cx="1400254" cy="0"/>
            </a:xfrm>
            <a:custGeom>
              <a:avLst/>
              <a:gdLst/>
              <a:ahLst/>
              <a:cxnLst/>
              <a:rect l="0" t="0" r="0" b="0"/>
              <a:pathLst>
                <a:path w="1400556">
                  <a:moveTo>
                    <a:pt x="1400556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Shape 2105"/>
            <p:cNvSpPr/>
            <p:nvPr/>
          </p:nvSpPr>
          <p:spPr>
            <a:xfrm>
              <a:off x="2860285" y="2286000"/>
              <a:ext cx="2721128" cy="0"/>
            </a:xfrm>
            <a:custGeom>
              <a:avLst/>
              <a:gdLst/>
              <a:ahLst/>
              <a:cxnLst/>
              <a:rect l="0" t="0" r="0" b="0"/>
              <a:pathLst>
                <a:path w="2721103">
                  <a:moveTo>
                    <a:pt x="0" y="0"/>
                  </a:moveTo>
                  <a:lnTo>
                    <a:pt x="2721103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Shape 2106"/>
            <p:cNvSpPr/>
            <p:nvPr/>
          </p:nvSpPr>
          <p:spPr>
            <a:xfrm>
              <a:off x="5736997" y="1905000"/>
              <a:ext cx="1865417" cy="0"/>
            </a:xfrm>
            <a:custGeom>
              <a:avLst/>
              <a:gdLst/>
              <a:ahLst/>
              <a:cxnLst/>
              <a:rect l="0" t="0" r="0" b="0"/>
              <a:pathLst>
                <a:path w="1865376">
                  <a:moveTo>
                    <a:pt x="0" y="0"/>
                  </a:moveTo>
                  <a:lnTo>
                    <a:pt x="186537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Shape 2107"/>
            <p:cNvSpPr/>
            <p:nvPr/>
          </p:nvSpPr>
          <p:spPr>
            <a:xfrm>
              <a:off x="5581413" y="1905000"/>
              <a:ext cx="155584" cy="381000"/>
            </a:xfrm>
            <a:custGeom>
              <a:avLst/>
              <a:gdLst/>
              <a:ahLst/>
              <a:cxnLst/>
              <a:rect l="0" t="0" r="0" b="0"/>
              <a:pathLst>
                <a:path w="155448" h="381000">
                  <a:moveTo>
                    <a:pt x="0" y="381000"/>
                  </a:moveTo>
                  <a:lnTo>
                    <a:pt x="15544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Shape 2108"/>
            <p:cNvSpPr/>
            <p:nvPr/>
          </p:nvSpPr>
          <p:spPr>
            <a:xfrm>
              <a:off x="2706288" y="1905000"/>
              <a:ext cx="153997" cy="381000"/>
            </a:xfrm>
            <a:custGeom>
              <a:avLst/>
              <a:gdLst/>
              <a:ahLst/>
              <a:cxnLst/>
              <a:rect l="0" t="0" r="0" b="0"/>
              <a:pathLst>
                <a:path w="153924" h="381000">
                  <a:moveTo>
                    <a:pt x="153924" y="38100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893" name="Rectangle 39"/>
            <p:cNvSpPr>
              <a:spLocks noChangeArrowheads="1"/>
            </p:cNvSpPr>
            <p:nvPr/>
          </p:nvSpPr>
          <p:spPr bwMode="auto">
            <a:xfrm>
              <a:off x="622562" y="1902085"/>
              <a:ext cx="569275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Shape 2117"/>
            <p:cNvSpPr/>
            <p:nvPr/>
          </p:nvSpPr>
          <p:spPr>
            <a:xfrm>
              <a:off x="685288" y="1873250"/>
              <a:ext cx="309579" cy="0"/>
            </a:xfrm>
            <a:custGeom>
              <a:avLst/>
              <a:gdLst/>
              <a:ahLst/>
              <a:cxnLst/>
              <a:rect l="0" t="0" r="0" b="0"/>
              <a:pathLst>
                <a:path w="309372">
                  <a:moveTo>
                    <a:pt x="0" y="0"/>
                  </a:moveTo>
                  <a:lnTo>
                    <a:pt x="30937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895" name="Rectangle 41"/>
            <p:cNvSpPr>
              <a:spLocks noChangeArrowheads="1"/>
            </p:cNvSpPr>
            <p:nvPr/>
          </p:nvSpPr>
          <p:spPr bwMode="auto">
            <a:xfrm>
              <a:off x="700286" y="1247527"/>
              <a:ext cx="464961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Shape 2119"/>
            <p:cNvSpPr/>
            <p:nvPr/>
          </p:nvSpPr>
          <p:spPr>
            <a:xfrm>
              <a:off x="685288" y="1219200"/>
              <a:ext cx="309579" cy="0"/>
            </a:xfrm>
            <a:custGeom>
              <a:avLst/>
              <a:gdLst/>
              <a:ahLst/>
              <a:cxnLst/>
              <a:rect l="0" t="0" r="0" b="0"/>
              <a:pathLst>
                <a:path w="309372">
                  <a:moveTo>
                    <a:pt x="0" y="0"/>
                  </a:moveTo>
                  <a:lnTo>
                    <a:pt x="30937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897" name="Rectangle 43"/>
            <p:cNvSpPr>
              <a:spLocks noChangeArrowheads="1"/>
            </p:cNvSpPr>
            <p:nvPr/>
          </p:nvSpPr>
          <p:spPr bwMode="auto">
            <a:xfrm>
              <a:off x="155456" y="759085"/>
              <a:ext cx="155761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/ DATA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98" name="Rectangle 44"/>
            <p:cNvSpPr>
              <a:spLocks noChangeArrowheads="1"/>
            </p:cNvSpPr>
            <p:nvPr/>
          </p:nvSpPr>
          <p:spPr bwMode="auto">
            <a:xfrm>
              <a:off x="2020926" y="759085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99" name="Rectangle 45"/>
            <p:cNvSpPr>
              <a:spLocks noChangeArrowheads="1"/>
            </p:cNvSpPr>
            <p:nvPr/>
          </p:nvSpPr>
          <p:spPr bwMode="auto">
            <a:xfrm>
              <a:off x="2167136" y="853489"/>
              <a:ext cx="185964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0" name="Rectangle 46"/>
            <p:cNvSpPr>
              <a:spLocks noChangeArrowheads="1"/>
            </p:cNvSpPr>
            <p:nvPr/>
          </p:nvSpPr>
          <p:spPr bwMode="auto">
            <a:xfrm>
              <a:off x="2357636" y="759085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1" name="Rectangle 47"/>
            <p:cNvSpPr>
              <a:spLocks noChangeArrowheads="1"/>
            </p:cNvSpPr>
            <p:nvPr/>
          </p:nvSpPr>
          <p:spPr bwMode="auto">
            <a:xfrm>
              <a:off x="2510043" y="759085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2" name="Rectangle 48"/>
            <p:cNvSpPr>
              <a:spLocks noChangeArrowheads="1"/>
            </p:cNvSpPr>
            <p:nvPr/>
          </p:nvSpPr>
          <p:spPr bwMode="auto">
            <a:xfrm>
              <a:off x="2656340" y="853489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3" name="Rectangle 49"/>
            <p:cNvSpPr>
              <a:spLocks noChangeArrowheads="1"/>
            </p:cNvSpPr>
            <p:nvPr/>
          </p:nvSpPr>
          <p:spPr bwMode="auto">
            <a:xfrm>
              <a:off x="3185930" y="790327"/>
              <a:ext cx="1471922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 data D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4" name="Rectangle 50"/>
            <p:cNvSpPr>
              <a:spLocks noChangeArrowheads="1"/>
            </p:cNvSpPr>
            <p:nvPr/>
          </p:nvSpPr>
          <p:spPr bwMode="auto">
            <a:xfrm>
              <a:off x="4293116" y="884731"/>
              <a:ext cx="185964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5" name="Rectangle 51"/>
            <p:cNvSpPr>
              <a:spLocks noChangeArrowheads="1"/>
            </p:cNvSpPr>
            <p:nvPr/>
          </p:nvSpPr>
          <p:spPr bwMode="auto">
            <a:xfrm>
              <a:off x="4483616" y="790328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6" name="Rectangle 52"/>
            <p:cNvSpPr>
              <a:spLocks noChangeArrowheads="1"/>
            </p:cNvSpPr>
            <p:nvPr/>
          </p:nvSpPr>
          <p:spPr bwMode="auto">
            <a:xfrm>
              <a:off x="4635250" y="790328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7" name="Rectangle 53"/>
            <p:cNvSpPr>
              <a:spLocks noChangeArrowheads="1"/>
            </p:cNvSpPr>
            <p:nvPr/>
          </p:nvSpPr>
          <p:spPr bwMode="auto">
            <a:xfrm>
              <a:off x="4781558" y="884731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8" name="Rectangle 54"/>
            <p:cNvSpPr>
              <a:spLocks noChangeArrowheads="1"/>
            </p:cNvSpPr>
            <p:nvPr/>
          </p:nvSpPr>
          <p:spPr bwMode="auto">
            <a:xfrm>
              <a:off x="3730760" y="104527"/>
              <a:ext cx="150450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09" name="Rectangle 55"/>
            <p:cNvSpPr>
              <a:spLocks noChangeArrowheads="1"/>
            </p:cNvSpPr>
            <p:nvPr/>
          </p:nvSpPr>
          <p:spPr bwMode="auto">
            <a:xfrm>
              <a:off x="3843536" y="198931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0" name="Rectangle 56"/>
            <p:cNvSpPr>
              <a:spLocks noChangeArrowheads="1"/>
            </p:cNvSpPr>
            <p:nvPr/>
          </p:nvSpPr>
          <p:spPr bwMode="auto">
            <a:xfrm>
              <a:off x="3964694" y="104527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1" name="Rectangle 57"/>
            <p:cNvSpPr>
              <a:spLocks noChangeArrowheads="1"/>
            </p:cNvSpPr>
            <p:nvPr/>
          </p:nvSpPr>
          <p:spPr bwMode="auto">
            <a:xfrm>
              <a:off x="4117102" y="104527"/>
              <a:ext cx="150450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2" name="Rectangle 58"/>
            <p:cNvSpPr>
              <a:spLocks noChangeArrowheads="1"/>
            </p:cNvSpPr>
            <p:nvPr/>
          </p:nvSpPr>
          <p:spPr bwMode="auto">
            <a:xfrm>
              <a:off x="4229870" y="198931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3" name="Rectangle 59"/>
            <p:cNvSpPr>
              <a:spLocks noChangeArrowheads="1"/>
            </p:cNvSpPr>
            <p:nvPr/>
          </p:nvSpPr>
          <p:spPr bwMode="auto">
            <a:xfrm>
              <a:off x="2098556" y="149485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4" name="Rectangle 60"/>
            <p:cNvSpPr>
              <a:spLocks noChangeArrowheads="1"/>
            </p:cNvSpPr>
            <p:nvPr/>
          </p:nvSpPr>
          <p:spPr bwMode="auto">
            <a:xfrm>
              <a:off x="2244860" y="243889"/>
              <a:ext cx="185964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5" name="Rectangle 61"/>
            <p:cNvSpPr>
              <a:spLocks noChangeArrowheads="1"/>
            </p:cNvSpPr>
            <p:nvPr/>
          </p:nvSpPr>
          <p:spPr bwMode="auto">
            <a:xfrm>
              <a:off x="2435360" y="149485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6" name="Rectangle 62"/>
            <p:cNvSpPr>
              <a:spLocks noChangeArrowheads="1"/>
            </p:cNvSpPr>
            <p:nvPr/>
          </p:nvSpPr>
          <p:spPr bwMode="auto">
            <a:xfrm>
              <a:off x="2587767" y="149485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7" name="Rectangle 63"/>
            <p:cNvSpPr>
              <a:spLocks noChangeArrowheads="1"/>
            </p:cNvSpPr>
            <p:nvPr/>
          </p:nvSpPr>
          <p:spPr bwMode="auto">
            <a:xfrm>
              <a:off x="2734064" y="243889"/>
              <a:ext cx="185964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8" name="Rectangle 64"/>
            <p:cNvSpPr>
              <a:spLocks noChangeArrowheads="1"/>
            </p:cNvSpPr>
            <p:nvPr/>
          </p:nvSpPr>
          <p:spPr bwMode="auto">
            <a:xfrm>
              <a:off x="1943108" y="28327"/>
              <a:ext cx="571765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BHE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19" name="Rectangle 65"/>
            <p:cNvSpPr>
              <a:spLocks noChangeArrowheads="1"/>
            </p:cNvSpPr>
            <p:nvPr/>
          </p:nvSpPr>
          <p:spPr bwMode="auto">
            <a:xfrm>
              <a:off x="-252978" y="149485"/>
              <a:ext cx="1842176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/ STATUS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803" name="Group 66"/>
          <p:cNvGrpSpPr>
            <a:grpSpLocks/>
          </p:cNvGrpSpPr>
          <p:nvPr/>
        </p:nvGrpSpPr>
        <p:grpSpPr bwMode="auto">
          <a:xfrm>
            <a:off x="2827338" y="5888038"/>
            <a:ext cx="6321425" cy="381000"/>
            <a:chOff x="-259312" y="0"/>
            <a:chExt cx="6321784" cy="381000"/>
          </a:xfrm>
        </p:grpSpPr>
        <p:sp>
          <p:nvSpPr>
            <p:cNvPr id="68" name="Shape 2109"/>
            <p:cNvSpPr/>
            <p:nvPr/>
          </p:nvSpPr>
          <p:spPr>
            <a:xfrm>
              <a:off x="777384" y="0"/>
              <a:ext cx="4819924" cy="0"/>
            </a:xfrm>
            <a:custGeom>
              <a:avLst/>
              <a:gdLst/>
              <a:ahLst/>
              <a:cxnLst/>
              <a:rect l="0" t="0" r="0" b="0"/>
              <a:pathLst>
                <a:path w="4819650">
                  <a:moveTo>
                    <a:pt x="0" y="0"/>
                  </a:moveTo>
                  <a:lnTo>
                    <a:pt x="481965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Shape 2110"/>
            <p:cNvSpPr/>
            <p:nvPr/>
          </p:nvSpPr>
          <p:spPr>
            <a:xfrm>
              <a:off x="232841" y="381000"/>
              <a:ext cx="388959" cy="0"/>
            </a:xfrm>
            <a:custGeom>
              <a:avLst/>
              <a:gdLst/>
              <a:ahLst/>
              <a:cxnLst/>
              <a:rect l="0" t="0" r="0" b="0"/>
              <a:pathLst>
                <a:path w="389382">
                  <a:moveTo>
                    <a:pt x="389382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Shape 2111"/>
            <p:cNvSpPr/>
            <p:nvPr/>
          </p:nvSpPr>
          <p:spPr>
            <a:xfrm>
              <a:off x="5673512" y="381000"/>
              <a:ext cx="388960" cy="0"/>
            </a:xfrm>
            <a:custGeom>
              <a:avLst/>
              <a:gdLst/>
              <a:ahLst/>
              <a:cxnLst/>
              <a:rect l="0" t="0" r="0" b="0"/>
              <a:pathLst>
                <a:path w="388620">
                  <a:moveTo>
                    <a:pt x="388620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Shape 2112"/>
            <p:cNvSpPr/>
            <p:nvPr/>
          </p:nvSpPr>
          <p:spPr>
            <a:xfrm>
              <a:off x="621800" y="0"/>
              <a:ext cx="155584" cy="381000"/>
            </a:xfrm>
            <a:custGeom>
              <a:avLst/>
              <a:gdLst/>
              <a:ahLst/>
              <a:cxnLst/>
              <a:rect l="0" t="0" r="0" b="0"/>
              <a:pathLst>
                <a:path w="155448" h="381000">
                  <a:moveTo>
                    <a:pt x="0" y="381000"/>
                  </a:moveTo>
                  <a:lnTo>
                    <a:pt x="15544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Shape 2113"/>
            <p:cNvSpPr/>
            <p:nvPr/>
          </p:nvSpPr>
          <p:spPr>
            <a:xfrm>
              <a:off x="5597308" y="0"/>
              <a:ext cx="76204" cy="381000"/>
            </a:xfrm>
            <a:custGeom>
              <a:avLst/>
              <a:gdLst/>
              <a:ahLst/>
              <a:cxnLst/>
              <a:rect l="0" t="0" r="0" b="0"/>
              <a:pathLst>
                <a:path w="76200" h="381000">
                  <a:moveTo>
                    <a:pt x="76200" y="38100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Shape 2115"/>
            <p:cNvSpPr/>
            <p:nvPr/>
          </p:nvSpPr>
          <p:spPr>
            <a:xfrm>
              <a:off x="-259312" y="76200"/>
              <a:ext cx="155584" cy="0"/>
            </a:xfrm>
            <a:custGeom>
              <a:avLst/>
              <a:gdLst/>
              <a:ahLst/>
              <a:cxnLst/>
              <a:rect l="0" t="0" r="0" b="0"/>
              <a:pathLst>
                <a:path w="155448">
                  <a:moveTo>
                    <a:pt x="0" y="0"/>
                  </a:moveTo>
                  <a:lnTo>
                    <a:pt x="15544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76804" name="Group 73"/>
          <p:cNvGrpSpPr>
            <a:grpSpLocks/>
          </p:cNvGrpSpPr>
          <p:nvPr/>
        </p:nvGrpSpPr>
        <p:grpSpPr bwMode="auto">
          <a:xfrm>
            <a:off x="2584450" y="1504950"/>
            <a:ext cx="6296025" cy="1338263"/>
            <a:chOff x="0" y="0"/>
            <a:chExt cx="6296406" cy="1338072"/>
          </a:xfrm>
        </p:grpSpPr>
        <p:sp>
          <p:nvSpPr>
            <p:cNvPr id="75" name="Shape 2031"/>
            <p:cNvSpPr/>
            <p:nvPr/>
          </p:nvSpPr>
          <p:spPr>
            <a:xfrm>
              <a:off x="0" y="657131"/>
              <a:ext cx="522320" cy="0"/>
            </a:xfrm>
            <a:custGeom>
              <a:avLst/>
              <a:gdLst/>
              <a:ahLst/>
              <a:cxnLst/>
              <a:rect l="0" t="0" r="0" b="0"/>
              <a:pathLst>
                <a:path w="522732">
                  <a:moveTo>
                    <a:pt x="0" y="0"/>
                  </a:moveTo>
                  <a:lnTo>
                    <a:pt x="52273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Shape 2032"/>
            <p:cNvSpPr/>
            <p:nvPr/>
          </p:nvSpPr>
          <p:spPr>
            <a:xfrm>
              <a:off x="522320" y="271424"/>
              <a:ext cx="417537" cy="377771"/>
            </a:xfrm>
            <a:custGeom>
              <a:avLst/>
              <a:gdLst/>
              <a:ahLst/>
              <a:cxnLst/>
              <a:rect l="0" t="0" r="0" b="0"/>
              <a:pathLst>
                <a:path w="417576" h="377952">
                  <a:moveTo>
                    <a:pt x="0" y="377952"/>
                  </a:moveTo>
                  <a:lnTo>
                    <a:pt x="0" y="0"/>
                  </a:lnTo>
                  <a:lnTo>
                    <a:pt x="417576" y="0"/>
                  </a:lnTo>
                  <a:lnTo>
                    <a:pt x="417576" y="3779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Shape 2033"/>
            <p:cNvSpPr/>
            <p:nvPr/>
          </p:nvSpPr>
          <p:spPr>
            <a:xfrm>
              <a:off x="939857" y="657131"/>
              <a:ext cx="388962" cy="0"/>
            </a:xfrm>
            <a:custGeom>
              <a:avLst/>
              <a:gdLst/>
              <a:ahLst/>
              <a:cxnLst/>
              <a:rect l="0" t="0" r="0" b="0"/>
              <a:pathLst>
                <a:path w="388620">
                  <a:moveTo>
                    <a:pt x="0" y="0"/>
                  </a:moveTo>
                  <a:lnTo>
                    <a:pt x="38862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Shape 2034"/>
            <p:cNvSpPr/>
            <p:nvPr/>
          </p:nvSpPr>
          <p:spPr>
            <a:xfrm>
              <a:off x="1325643" y="271424"/>
              <a:ext cx="419125" cy="377771"/>
            </a:xfrm>
            <a:custGeom>
              <a:avLst/>
              <a:gdLst/>
              <a:ahLst/>
              <a:cxnLst/>
              <a:rect l="0" t="0" r="0" b="0"/>
              <a:pathLst>
                <a:path w="419100" h="377952">
                  <a:moveTo>
                    <a:pt x="0" y="377952"/>
                  </a:moveTo>
                  <a:lnTo>
                    <a:pt x="0" y="0"/>
                  </a:lnTo>
                  <a:lnTo>
                    <a:pt x="419100" y="0"/>
                  </a:lnTo>
                  <a:lnTo>
                    <a:pt x="419100" y="3779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Shape 2035"/>
            <p:cNvSpPr/>
            <p:nvPr/>
          </p:nvSpPr>
          <p:spPr>
            <a:xfrm>
              <a:off x="1744769" y="657131"/>
              <a:ext cx="417537" cy="0"/>
            </a:xfrm>
            <a:custGeom>
              <a:avLst/>
              <a:gdLst/>
              <a:ahLst/>
              <a:cxnLst/>
              <a:rect l="0" t="0" r="0" b="0"/>
              <a:pathLst>
                <a:path w="417576">
                  <a:moveTo>
                    <a:pt x="0" y="0"/>
                  </a:moveTo>
                  <a:lnTo>
                    <a:pt x="41757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Shape 2036"/>
            <p:cNvSpPr/>
            <p:nvPr/>
          </p:nvSpPr>
          <p:spPr>
            <a:xfrm>
              <a:off x="2162306" y="271424"/>
              <a:ext cx="415950" cy="377771"/>
            </a:xfrm>
            <a:custGeom>
              <a:avLst/>
              <a:gdLst/>
              <a:ahLst/>
              <a:cxnLst/>
              <a:rect l="0" t="0" r="0" b="0"/>
              <a:pathLst>
                <a:path w="416052" h="377952">
                  <a:moveTo>
                    <a:pt x="0" y="377952"/>
                  </a:moveTo>
                  <a:lnTo>
                    <a:pt x="0" y="0"/>
                  </a:lnTo>
                  <a:lnTo>
                    <a:pt x="416052" y="0"/>
                  </a:lnTo>
                  <a:lnTo>
                    <a:pt x="416052" y="3779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Shape 2037"/>
            <p:cNvSpPr/>
            <p:nvPr/>
          </p:nvSpPr>
          <p:spPr>
            <a:xfrm>
              <a:off x="2578256" y="657131"/>
              <a:ext cx="417538" cy="0"/>
            </a:xfrm>
            <a:custGeom>
              <a:avLst/>
              <a:gdLst/>
              <a:ahLst/>
              <a:cxnLst/>
              <a:rect l="0" t="0" r="0" b="0"/>
              <a:pathLst>
                <a:path w="417576">
                  <a:moveTo>
                    <a:pt x="0" y="0"/>
                  </a:moveTo>
                  <a:lnTo>
                    <a:pt x="41757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Shape 2038"/>
            <p:cNvSpPr/>
            <p:nvPr/>
          </p:nvSpPr>
          <p:spPr>
            <a:xfrm>
              <a:off x="2995794" y="271424"/>
              <a:ext cx="415950" cy="377771"/>
            </a:xfrm>
            <a:custGeom>
              <a:avLst/>
              <a:gdLst/>
              <a:ahLst/>
              <a:cxnLst/>
              <a:rect l="0" t="0" r="0" b="0"/>
              <a:pathLst>
                <a:path w="415290" h="377952">
                  <a:moveTo>
                    <a:pt x="0" y="377952"/>
                  </a:moveTo>
                  <a:lnTo>
                    <a:pt x="0" y="0"/>
                  </a:lnTo>
                  <a:lnTo>
                    <a:pt x="415290" y="0"/>
                  </a:lnTo>
                  <a:lnTo>
                    <a:pt x="415290" y="3779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Shape 2039"/>
            <p:cNvSpPr/>
            <p:nvPr/>
          </p:nvSpPr>
          <p:spPr>
            <a:xfrm>
              <a:off x="3411744" y="657131"/>
              <a:ext cx="420712" cy="0"/>
            </a:xfrm>
            <a:custGeom>
              <a:avLst/>
              <a:gdLst/>
              <a:ahLst/>
              <a:cxnLst/>
              <a:rect l="0" t="0" r="0" b="0"/>
              <a:pathLst>
                <a:path w="420624">
                  <a:moveTo>
                    <a:pt x="0" y="0"/>
                  </a:moveTo>
                  <a:lnTo>
                    <a:pt x="42062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Shape 2040"/>
            <p:cNvSpPr/>
            <p:nvPr/>
          </p:nvSpPr>
          <p:spPr>
            <a:xfrm>
              <a:off x="3832457" y="271424"/>
              <a:ext cx="415950" cy="377771"/>
            </a:xfrm>
            <a:custGeom>
              <a:avLst/>
              <a:gdLst/>
              <a:ahLst/>
              <a:cxnLst/>
              <a:rect l="0" t="0" r="0" b="0"/>
              <a:pathLst>
                <a:path w="416052" h="377952">
                  <a:moveTo>
                    <a:pt x="0" y="377952"/>
                  </a:moveTo>
                  <a:lnTo>
                    <a:pt x="0" y="0"/>
                  </a:lnTo>
                  <a:lnTo>
                    <a:pt x="416052" y="0"/>
                  </a:lnTo>
                  <a:lnTo>
                    <a:pt x="416052" y="3779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Shape 2041"/>
            <p:cNvSpPr/>
            <p:nvPr/>
          </p:nvSpPr>
          <p:spPr>
            <a:xfrm>
              <a:off x="4248407" y="657131"/>
              <a:ext cx="417538" cy="0"/>
            </a:xfrm>
            <a:custGeom>
              <a:avLst/>
              <a:gdLst/>
              <a:ahLst/>
              <a:cxnLst/>
              <a:rect l="0" t="0" r="0" b="0"/>
              <a:pathLst>
                <a:path w="417576">
                  <a:moveTo>
                    <a:pt x="0" y="0"/>
                  </a:moveTo>
                  <a:lnTo>
                    <a:pt x="41757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Shape 2042"/>
            <p:cNvSpPr/>
            <p:nvPr/>
          </p:nvSpPr>
          <p:spPr>
            <a:xfrm>
              <a:off x="4665945" y="271424"/>
              <a:ext cx="415950" cy="377771"/>
            </a:xfrm>
            <a:custGeom>
              <a:avLst/>
              <a:gdLst/>
              <a:ahLst/>
              <a:cxnLst/>
              <a:rect l="0" t="0" r="0" b="0"/>
              <a:pathLst>
                <a:path w="416052" h="377952">
                  <a:moveTo>
                    <a:pt x="0" y="377952"/>
                  </a:moveTo>
                  <a:lnTo>
                    <a:pt x="0" y="0"/>
                  </a:lnTo>
                  <a:lnTo>
                    <a:pt x="416052" y="0"/>
                  </a:lnTo>
                  <a:lnTo>
                    <a:pt x="416052" y="3779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Shape 2043"/>
            <p:cNvSpPr/>
            <p:nvPr/>
          </p:nvSpPr>
          <p:spPr>
            <a:xfrm>
              <a:off x="1317705" y="41269"/>
              <a:ext cx="0" cy="150791"/>
            </a:xfrm>
            <a:custGeom>
              <a:avLst/>
              <a:gdLst/>
              <a:ahLst/>
              <a:cxnLst/>
              <a:rect l="0" t="0" r="0" b="0"/>
              <a:pathLst>
                <a:path h="150876">
                  <a:moveTo>
                    <a:pt x="0" y="0"/>
                  </a:moveTo>
                  <a:lnTo>
                    <a:pt x="0" y="15087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Shape 2044"/>
            <p:cNvSpPr/>
            <p:nvPr/>
          </p:nvSpPr>
          <p:spPr>
            <a:xfrm>
              <a:off x="2187707" y="41269"/>
              <a:ext cx="0" cy="150791"/>
            </a:xfrm>
            <a:custGeom>
              <a:avLst/>
              <a:gdLst/>
              <a:ahLst/>
              <a:cxnLst/>
              <a:rect l="0" t="0" r="0" b="0"/>
              <a:pathLst>
                <a:path h="150876">
                  <a:moveTo>
                    <a:pt x="0" y="0"/>
                  </a:moveTo>
                  <a:lnTo>
                    <a:pt x="0" y="15087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Shape 2045"/>
            <p:cNvSpPr/>
            <p:nvPr/>
          </p:nvSpPr>
          <p:spPr>
            <a:xfrm>
              <a:off x="2991031" y="41269"/>
              <a:ext cx="0" cy="150791"/>
            </a:xfrm>
            <a:custGeom>
              <a:avLst/>
              <a:gdLst/>
              <a:ahLst/>
              <a:cxnLst/>
              <a:rect l="0" t="0" r="0" b="0"/>
              <a:pathLst>
                <a:path h="150876">
                  <a:moveTo>
                    <a:pt x="0" y="0"/>
                  </a:moveTo>
                  <a:lnTo>
                    <a:pt x="0" y="15087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Shape 2046"/>
            <p:cNvSpPr/>
            <p:nvPr/>
          </p:nvSpPr>
          <p:spPr>
            <a:xfrm>
              <a:off x="3832457" y="41269"/>
              <a:ext cx="0" cy="150791"/>
            </a:xfrm>
            <a:custGeom>
              <a:avLst/>
              <a:gdLst/>
              <a:ahLst/>
              <a:cxnLst/>
              <a:rect l="0" t="0" r="0" b="0"/>
              <a:pathLst>
                <a:path h="150876">
                  <a:moveTo>
                    <a:pt x="0" y="0"/>
                  </a:moveTo>
                  <a:lnTo>
                    <a:pt x="0" y="15087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Shape 2047"/>
            <p:cNvSpPr/>
            <p:nvPr/>
          </p:nvSpPr>
          <p:spPr>
            <a:xfrm>
              <a:off x="544546" y="0"/>
              <a:ext cx="0" cy="226981"/>
            </a:xfrm>
            <a:custGeom>
              <a:avLst/>
              <a:gdLst/>
              <a:ahLst/>
              <a:cxnLst/>
              <a:rect l="0" t="0" r="0" b="0"/>
              <a:pathLst>
                <a:path h="227076">
                  <a:moveTo>
                    <a:pt x="0" y="0"/>
                  </a:moveTo>
                  <a:lnTo>
                    <a:pt x="0" y="22707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828" name="Rectangle 91"/>
            <p:cNvSpPr>
              <a:spLocks noChangeArrowheads="1"/>
            </p:cNvSpPr>
            <p:nvPr/>
          </p:nvSpPr>
          <p:spPr bwMode="auto">
            <a:xfrm>
              <a:off x="637032" y="39758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29" name="Rectangle 92"/>
            <p:cNvSpPr>
              <a:spLocks noChangeArrowheads="1"/>
            </p:cNvSpPr>
            <p:nvPr/>
          </p:nvSpPr>
          <p:spPr bwMode="auto">
            <a:xfrm>
              <a:off x="772668" y="134161"/>
              <a:ext cx="92732" cy="165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30" name="Rectangle 93"/>
            <p:cNvSpPr>
              <a:spLocks noChangeArrowheads="1"/>
            </p:cNvSpPr>
            <p:nvPr/>
          </p:nvSpPr>
          <p:spPr bwMode="auto">
            <a:xfrm>
              <a:off x="1395984" y="71000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31" name="Rectangle 94"/>
            <p:cNvSpPr>
              <a:spLocks noChangeArrowheads="1"/>
            </p:cNvSpPr>
            <p:nvPr/>
          </p:nvSpPr>
          <p:spPr bwMode="auto">
            <a:xfrm>
              <a:off x="1531620" y="165403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32" name="Rectangle 95"/>
            <p:cNvSpPr>
              <a:spLocks noChangeArrowheads="1"/>
            </p:cNvSpPr>
            <p:nvPr/>
          </p:nvSpPr>
          <p:spPr bwMode="auto">
            <a:xfrm>
              <a:off x="2251710" y="71000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33" name="Rectangle 96"/>
            <p:cNvSpPr>
              <a:spLocks noChangeArrowheads="1"/>
            </p:cNvSpPr>
            <p:nvPr/>
          </p:nvSpPr>
          <p:spPr bwMode="auto">
            <a:xfrm>
              <a:off x="2387346" y="165403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34" name="Rectangle 97"/>
            <p:cNvSpPr>
              <a:spLocks noChangeArrowheads="1"/>
            </p:cNvSpPr>
            <p:nvPr/>
          </p:nvSpPr>
          <p:spPr bwMode="auto">
            <a:xfrm>
              <a:off x="3046476" y="71000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35" name="Rectangle 98"/>
            <p:cNvSpPr>
              <a:spLocks noChangeArrowheads="1"/>
            </p:cNvSpPr>
            <p:nvPr/>
          </p:nvSpPr>
          <p:spPr bwMode="auto">
            <a:xfrm>
              <a:off x="3182112" y="165403"/>
              <a:ext cx="185463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36" name="Rectangle 99"/>
            <p:cNvSpPr>
              <a:spLocks noChangeArrowheads="1"/>
            </p:cNvSpPr>
            <p:nvPr/>
          </p:nvSpPr>
          <p:spPr bwMode="auto">
            <a:xfrm>
              <a:off x="3900678" y="71000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37" name="Rectangle 100"/>
            <p:cNvSpPr>
              <a:spLocks noChangeArrowheads="1"/>
            </p:cNvSpPr>
            <p:nvPr/>
          </p:nvSpPr>
          <p:spPr bwMode="auto">
            <a:xfrm>
              <a:off x="4036314" y="165403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Shape 2058"/>
            <p:cNvSpPr/>
            <p:nvPr/>
          </p:nvSpPr>
          <p:spPr>
            <a:xfrm>
              <a:off x="4700872" y="44444"/>
              <a:ext cx="0" cy="150791"/>
            </a:xfrm>
            <a:custGeom>
              <a:avLst/>
              <a:gdLst/>
              <a:ahLst/>
              <a:cxnLst/>
              <a:rect l="0" t="0" r="0" b="0"/>
              <a:pathLst>
                <a:path h="150876">
                  <a:moveTo>
                    <a:pt x="0" y="0"/>
                  </a:moveTo>
                  <a:lnTo>
                    <a:pt x="0" y="15087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839" name="Rectangle 102"/>
            <p:cNvSpPr>
              <a:spLocks noChangeArrowheads="1"/>
            </p:cNvSpPr>
            <p:nvPr/>
          </p:nvSpPr>
          <p:spPr bwMode="auto">
            <a:xfrm>
              <a:off x="4738886" y="70998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40" name="Rectangle 103"/>
            <p:cNvSpPr>
              <a:spLocks noChangeArrowheads="1"/>
            </p:cNvSpPr>
            <p:nvPr/>
          </p:nvSpPr>
          <p:spPr bwMode="auto">
            <a:xfrm>
              <a:off x="4874514" y="165403"/>
              <a:ext cx="92731" cy="165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Shape 2062"/>
            <p:cNvSpPr/>
            <p:nvPr/>
          </p:nvSpPr>
          <p:spPr>
            <a:xfrm>
              <a:off x="5442279" y="271424"/>
              <a:ext cx="415950" cy="377771"/>
            </a:xfrm>
            <a:custGeom>
              <a:avLst/>
              <a:gdLst/>
              <a:ahLst/>
              <a:cxnLst/>
              <a:rect l="0" t="0" r="0" b="0"/>
              <a:pathLst>
                <a:path w="416052" h="377952">
                  <a:moveTo>
                    <a:pt x="0" y="377952"/>
                  </a:moveTo>
                  <a:lnTo>
                    <a:pt x="0" y="0"/>
                  </a:lnTo>
                  <a:lnTo>
                    <a:pt x="416052" y="0"/>
                  </a:lnTo>
                  <a:lnTo>
                    <a:pt x="416052" y="3779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Shape 2063"/>
            <p:cNvSpPr/>
            <p:nvPr/>
          </p:nvSpPr>
          <p:spPr>
            <a:xfrm>
              <a:off x="5858229" y="657131"/>
              <a:ext cx="417538" cy="0"/>
            </a:xfrm>
            <a:custGeom>
              <a:avLst/>
              <a:gdLst/>
              <a:ahLst/>
              <a:cxnLst/>
              <a:rect l="0" t="0" r="0" b="0"/>
              <a:pathLst>
                <a:path w="417576">
                  <a:moveTo>
                    <a:pt x="0" y="0"/>
                  </a:moveTo>
                  <a:lnTo>
                    <a:pt x="41757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Shape 2064"/>
            <p:cNvSpPr/>
            <p:nvPr/>
          </p:nvSpPr>
          <p:spPr>
            <a:xfrm>
              <a:off x="5100947" y="652370"/>
              <a:ext cx="341333" cy="0"/>
            </a:xfrm>
            <a:custGeom>
              <a:avLst/>
              <a:gdLst/>
              <a:ahLst/>
              <a:cxnLst/>
              <a:rect l="0" t="0" r="0" b="0"/>
              <a:pathLst>
                <a:path w="341376">
                  <a:moveTo>
                    <a:pt x="0" y="0"/>
                  </a:moveTo>
                  <a:lnTo>
                    <a:pt x="34137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Shape 2065"/>
            <p:cNvSpPr/>
            <p:nvPr/>
          </p:nvSpPr>
          <p:spPr>
            <a:xfrm>
              <a:off x="700130" y="1033316"/>
              <a:ext cx="700129" cy="0"/>
            </a:xfrm>
            <a:custGeom>
              <a:avLst/>
              <a:gdLst/>
              <a:ahLst/>
              <a:cxnLst/>
              <a:rect l="0" t="0" r="0" b="0"/>
              <a:pathLst>
                <a:path w="700278">
                  <a:moveTo>
                    <a:pt x="0" y="0"/>
                  </a:moveTo>
                  <a:lnTo>
                    <a:pt x="70027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Shape 2066"/>
            <p:cNvSpPr/>
            <p:nvPr/>
          </p:nvSpPr>
          <p:spPr>
            <a:xfrm>
              <a:off x="77793" y="1338072"/>
              <a:ext cx="544545" cy="0"/>
            </a:xfrm>
            <a:custGeom>
              <a:avLst/>
              <a:gdLst/>
              <a:ahLst/>
              <a:cxnLst/>
              <a:rect l="0" t="0" r="0" b="0"/>
              <a:pathLst>
                <a:path w="544830">
                  <a:moveTo>
                    <a:pt x="544830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Shape 2067"/>
            <p:cNvSpPr/>
            <p:nvPr/>
          </p:nvSpPr>
          <p:spPr>
            <a:xfrm>
              <a:off x="1478052" y="1338072"/>
              <a:ext cx="4818354" cy="0"/>
            </a:xfrm>
            <a:custGeom>
              <a:avLst/>
              <a:gdLst/>
              <a:ahLst/>
              <a:cxnLst/>
              <a:rect l="0" t="0" r="0" b="0"/>
              <a:pathLst>
                <a:path w="4818126">
                  <a:moveTo>
                    <a:pt x="0" y="0"/>
                  </a:moveTo>
                  <a:lnTo>
                    <a:pt x="48181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Shape 2068"/>
            <p:cNvSpPr/>
            <p:nvPr/>
          </p:nvSpPr>
          <p:spPr>
            <a:xfrm>
              <a:off x="622338" y="1033316"/>
              <a:ext cx="77793" cy="304756"/>
            </a:xfrm>
            <a:custGeom>
              <a:avLst/>
              <a:gdLst/>
              <a:ahLst/>
              <a:cxnLst/>
              <a:rect l="0" t="0" r="0" b="0"/>
              <a:pathLst>
                <a:path w="77724" h="304800">
                  <a:moveTo>
                    <a:pt x="77724" y="0"/>
                  </a:moveTo>
                  <a:lnTo>
                    <a:pt x="0" y="30480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Shape 2069"/>
            <p:cNvSpPr/>
            <p:nvPr/>
          </p:nvSpPr>
          <p:spPr>
            <a:xfrm>
              <a:off x="1400260" y="1033316"/>
              <a:ext cx="77793" cy="304756"/>
            </a:xfrm>
            <a:custGeom>
              <a:avLst/>
              <a:gdLst/>
              <a:ahLst/>
              <a:cxnLst/>
              <a:rect l="0" t="0" r="0" b="0"/>
              <a:pathLst>
                <a:path w="77724" h="304800">
                  <a:moveTo>
                    <a:pt x="0" y="0"/>
                  </a:moveTo>
                  <a:lnTo>
                    <a:pt x="77724" y="30480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Shape 2079"/>
            <p:cNvSpPr/>
            <p:nvPr/>
          </p:nvSpPr>
          <p:spPr>
            <a:xfrm>
              <a:off x="5442279" y="42857"/>
              <a:ext cx="0" cy="150790"/>
            </a:xfrm>
            <a:custGeom>
              <a:avLst/>
              <a:gdLst/>
              <a:ahLst/>
              <a:cxnLst/>
              <a:rect l="0" t="0" r="0" b="0"/>
              <a:pathLst>
                <a:path h="150876">
                  <a:moveTo>
                    <a:pt x="0" y="0"/>
                  </a:moveTo>
                  <a:lnTo>
                    <a:pt x="0" y="15087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76805" name="Rectangle 113"/>
          <p:cNvSpPr>
            <a:spLocks noChangeArrowheads="1"/>
          </p:cNvSpPr>
          <p:nvPr/>
        </p:nvSpPr>
        <p:spPr bwMode="auto">
          <a:xfrm>
            <a:off x="250825" y="144145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6806" name="Rectangle 152"/>
          <p:cNvSpPr>
            <a:spLocks noChangeArrowheads="1"/>
          </p:cNvSpPr>
          <p:nvPr/>
        </p:nvSpPr>
        <p:spPr bwMode="auto">
          <a:xfrm>
            <a:off x="2252663" y="5824538"/>
            <a:ext cx="83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6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 DT / R</a:t>
            </a:r>
            <a:endParaRPr lang="en-US" altLang="en-US"/>
          </a:p>
        </p:txBody>
      </p:sp>
      <p:sp>
        <p:nvSpPr>
          <p:cNvPr id="76807" name="Rectangle 153"/>
          <p:cNvSpPr>
            <a:spLocks noChangeArrowheads="1"/>
          </p:cNvSpPr>
          <p:nvPr/>
        </p:nvSpPr>
        <p:spPr bwMode="auto">
          <a:xfrm>
            <a:off x="1133475" y="215900"/>
            <a:ext cx="9910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Read/Write Cycle Timing Diagram for Minimum Mode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8" name="Rectangle 117"/>
          <p:cNvSpPr>
            <a:spLocks noChangeArrowheads="1"/>
          </p:cNvSpPr>
          <p:nvPr/>
        </p:nvSpPr>
        <p:spPr bwMode="auto">
          <a:xfrm>
            <a:off x="1751013" y="2619375"/>
            <a:ext cx="65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24AC07-3D36-4873-BFE4-C44A5A03237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Image result for 8086 maximum mode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409575"/>
            <a:ext cx="10564812" cy="601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E66A9B-61DD-4243-AE19-EFC67F04D14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1930400" y="12192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22352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25400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29464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31496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V="1">
            <a:off x="35560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38608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42672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44704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V="1">
            <a:off x="48768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51816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55880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57912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V="1">
            <a:off x="61976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65024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69088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71120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 flipV="1">
            <a:off x="75184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78232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82296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84328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406400" y="685800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V="1">
            <a:off x="88392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91440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95504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97536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 flipV="1">
            <a:off x="101600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>
            <a:off x="104648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>
            <a:off x="2032000" y="1524000"/>
            <a:ext cx="12192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1930400" y="1981200"/>
            <a:ext cx="12192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 flipV="1">
            <a:off x="3149600" y="1524000"/>
            <a:ext cx="304800" cy="4572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>
            <a:off x="3251200" y="1524000"/>
            <a:ext cx="203200" cy="457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3454400" y="1524000"/>
            <a:ext cx="62992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>
            <a:off x="3454400" y="1981200"/>
            <a:ext cx="62992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9753600" y="1524000"/>
            <a:ext cx="203200" cy="4572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 flipV="1">
            <a:off x="9652000" y="1524000"/>
            <a:ext cx="304800" cy="457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>
            <a:off x="9956800" y="1524000"/>
            <a:ext cx="12192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9956800" y="1981200"/>
            <a:ext cx="12192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0" y="14478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400" b="1">
                <a:latin typeface="Times New Roman" panose="02020603050405020304" pitchFamily="18" charset="0"/>
              </a:rPr>
              <a:t>/</a:t>
            </a:r>
            <a:r>
              <a:rPr lang="en-US" altLang="en-US" sz="2400" b="1">
                <a:solidFill>
                  <a:srgbClr val="66FF33"/>
                </a:solidFill>
                <a:latin typeface="Times New Roman" panose="02020603050405020304" pitchFamily="18" charset="0"/>
              </a:rPr>
              <a:t>IO</a:t>
            </a:r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>
            <a:off x="812800" y="14478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2" name="Line 42"/>
          <p:cNvSpPr>
            <a:spLocks noChangeShapeType="1"/>
          </p:cNvSpPr>
          <p:nvPr/>
        </p:nvSpPr>
        <p:spPr bwMode="auto">
          <a:xfrm>
            <a:off x="1930400" y="2743200"/>
            <a:ext cx="9144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 flipV="1">
            <a:off x="2844800" y="2286000"/>
            <a:ext cx="3048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4" name="Line 44"/>
          <p:cNvSpPr>
            <a:spLocks noChangeShapeType="1"/>
          </p:cNvSpPr>
          <p:nvPr/>
        </p:nvSpPr>
        <p:spPr bwMode="auto">
          <a:xfrm>
            <a:off x="4165600" y="2743200"/>
            <a:ext cx="70104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>
            <a:off x="3962400" y="2286000"/>
            <a:ext cx="203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6" name="Line 46"/>
          <p:cNvSpPr>
            <a:spLocks noChangeShapeType="1"/>
          </p:cNvSpPr>
          <p:nvPr/>
        </p:nvSpPr>
        <p:spPr bwMode="auto">
          <a:xfrm>
            <a:off x="3149600" y="2286000"/>
            <a:ext cx="8128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7" name="Text Box 47"/>
          <p:cNvSpPr txBox="1">
            <a:spLocks noChangeArrowheads="1"/>
          </p:cNvSpPr>
          <p:nvPr/>
        </p:nvSpPr>
        <p:spPr bwMode="auto">
          <a:xfrm>
            <a:off x="406400" y="22860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ALE</a:t>
            </a:r>
          </a:p>
        </p:txBody>
      </p:sp>
      <p:sp>
        <p:nvSpPr>
          <p:cNvPr id="71728" name="Line 48"/>
          <p:cNvSpPr>
            <a:spLocks noChangeShapeType="1"/>
          </p:cNvSpPr>
          <p:nvPr/>
        </p:nvSpPr>
        <p:spPr bwMode="auto">
          <a:xfrm>
            <a:off x="1930400" y="3200400"/>
            <a:ext cx="1524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9" name="Line 49"/>
          <p:cNvSpPr>
            <a:spLocks noChangeShapeType="1"/>
          </p:cNvSpPr>
          <p:nvPr/>
        </p:nvSpPr>
        <p:spPr bwMode="auto">
          <a:xfrm>
            <a:off x="1930400" y="3657600"/>
            <a:ext cx="14224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0" name="Line 50"/>
          <p:cNvSpPr>
            <a:spLocks noChangeShapeType="1"/>
          </p:cNvSpPr>
          <p:nvPr/>
        </p:nvSpPr>
        <p:spPr bwMode="auto">
          <a:xfrm flipV="1">
            <a:off x="3352800" y="3200400"/>
            <a:ext cx="3048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1" name="Line 51"/>
          <p:cNvSpPr>
            <a:spLocks noChangeShapeType="1"/>
          </p:cNvSpPr>
          <p:nvPr/>
        </p:nvSpPr>
        <p:spPr bwMode="auto">
          <a:xfrm>
            <a:off x="3454400" y="3200400"/>
            <a:ext cx="2032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2" name="Line 52"/>
          <p:cNvSpPr>
            <a:spLocks noChangeShapeType="1"/>
          </p:cNvSpPr>
          <p:nvPr/>
        </p:nvSpPr>
        <p:spPr bwMode="auto">
          <a:xfrm>
            <a:off x="3657600" y="3200400"/>
            <a:ext cx="12192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3" name="Line 53"/>
          <p:cNvSpPr>
            <a:spLocks noChangeShapeType="1"/>
          </p:cNvSpPr>
          <p:nvPr/>
        </p:nvSpPr>
        <p:spPr bwMode="auto">
          <a:xfrm>
            <a:off x="3657600" y="3657600"/>
            <a:ext cx="11176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4876800" y="3200400"/>
            <a:ext cx="101600" cy="2286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5" name="Line 55"/>
          <p:cNvSpPr>
            <a:spLocks noChangeShapeType="1"/>
          </p:cNvSpPr>
          <p:nvPr/>
        </p:nvSpPr>
        <p:spPr bwMode="auto">
          <a:xfrm flipV="1">
            <a:off x="4775200" y="3352800"/>
            <a:ext cx="203200" cy="3048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6" name="Line 56"/>
          <p:cNvSpPr>
            <a:spLocks noChangeShapeType="1"/>
          </p:cNvSpPr>
          <p:nvPr/>
        </p:nvSpPr>
        <p:spPr bwMode="auto">
          <a:xfrm>
            <a:off x="5791200" y="3200400"/>
            <a:ext cx="16256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7" name="Line 57"/>
          <p:cNvSpPr>
            <a:spLocks noChangeShapeType="1"/>
          </p:cNvSpPr>
          <p:nvPr/>
        </p:nvSpPr>
        <p:spPr bwMode="auto">
          <a:xfrm>
            <a:off x="5791200" y="3657600"/>
            <a:ext cx="1524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8" name="Line 58"/>
          <p:cNvSpPr>
            <a:spLocks noChangeShapeType="1"/>
          </p:cNvSpPr>
          <p:nvPr/>
        </p:nvSpPr>
        <p:spPr bwMode="auto">
          <a:xfrm>
            <a:off x="4978400" y="3429000"/>
            <a:ext cx="711200" cy="158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 flipV="1">
            <a:off x="5689600" y="3200400"/>
            <a:ext cx="101600" cy="2286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0" name="Line 60"/>
          <p:cNvSpPr>
            <a:spLocks noChangeShapeType="1"/>
          </p:cNvSpPr>
          <p:nvPr/>
        </p:nvSpPr>
        <p:spPr bwMode="auto">
          <a:xfrm>
            <a:off x="5588000" y="3352800"/>
            <a:ext cx="203200" cy="3048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1" name="Line 61"/>
          <p:cNvSpPr>
            <a:spLocks noChangeShapeType="1"/>
          </p:cNvSpPr>
          <p:nvPr/>
        </p:nvSpPr>
        <p:spPr bwMode="auto">
          <a:xfrm>
            <a:off x="7416800" y="3200400"/>
            <a:ext cx="101600" cy="2286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2" name="Line 62"/>
          <p:cNvSpPr>
            <a:spLocks noChangeShapeType="1"/>
          </p:cNvSpPr>
          <p:nvPr/>
        </p:nvSpPr>
        <p:spPr bwMode="auto">
          <a:xfrm flipV="1">
            <a:off x="7315200" y="3352800"/>
            <a:ext cx="203200" cy="3048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3" name="Line 63"/>
          <p:cNvSpPr>
            <a:spLocks noChangeShapeType="1"/>
          </p:cNvSpPr>
          <p:nvPr/>
        </p:nvSpPr>
        <p:spPr bwMode="auto">
          <a:xfrm flipV="1">
            <a:off x="7518400" y="3200400"/>
            <a:ext cx="101600" cy="2286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7416800" y="3352800"/>
            <a:ext cx="203200" cy="3048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7620000" y="3200400"/>
            <a:ext cx="12192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6" name="Line 66"/>
          <p:cNvSpPr>
            <a:spLocks noChangeShapeType="1"/>
          </p:cNvSpPr>
          <p:nvPr/>
        </p:nvSpPr>
        <p:spPr bwMode="auto">
          <a:xfrm>
            <a:off x="7620000" y="3657600"/>
            <a:ext cx="12192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7" name="Line 67"/>
          <p:cNvSpPr>
            <a:spLocks noChangeShapeType="1"/>
          </p:cNvSpPr>
          <p:nvPr/>
        </p:nvSpPr>
        <p:spPr bwMode="auto">
          <a:xfrm>
            <a:off x="8839200" y="3200400"/>
            <a:ext cx="101600" cy="2286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 flipV="1">
            <a:off x="8737600" y="3352800"/>
            <a:ext cx="203200" cy="3048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>
            <a:off x="8940800" y="3429000"/>
            <a:ext cx="2336800" cy="1588"/>
          </a:xfrm>
          <a:prstGeom prst="line">
            <a:avLst/>
          </a:prstGeom>
          <a:noFill/>
          <a:ln w="5715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0" name="Text Box 70"/>
          <p:cNvSpPr txBox="1">
            <a:spLocks noChangeArrowheads="1"/>
          </p:cNvSpPr>
          <p:nvPr/>
        </p:nvSpPr>
        <p:spPr bwMode="auto">
          <a:xfrm>
            <a:off x="0" y="2895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51" name="Text Box 71"/>
          <p:cNvSpPr txBox="1">
            <a:spLocks noChangeArrowheads="1"/>
          </p:cNvSpPr>
          <p:nvPr/>
        </p:nvSpPr>
        <p:spPr bwMode="auto">
          <a:xfrm>
            <a:off x="0" y="28956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80"/>
                </a:solidFill>
                <a:latin typeface="Times New Roman" panose="02020603050405020304" pitchFamily="18" charset="0"/>
              </a:rPr>
              <a:t>ADDR/ DATA</a:t>
            </a:r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1930400" y="3886200"/>
            <a:ext cx="1524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3" name="Line 73"/>
          <p:cNvSpPr>
            <a:spLocks noChangeShapeType="1"/>
          </p:cNvSpPr>
          <p:nvPr/>
        </p:nvSpPr>
        <p:spPr bwMode="auto">
          <a:xfrm>
            <a:off x="1930400" y="4343400"/>
            <a:ext cx="14224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4" name="Line 74"/>
          <p:cNvSpPr>
            <a:spLocks noChangeShapeType="1"/>
          </p:cNvSpPr>
          <p:nvPr/>
        </p:nvSpPr>
        <p:spPr bwMode="auto">
          <a:xfrm flipV="1">
            <a:off x="3352800" y="3886200"/>
            <a:ext cx="3048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5" name="Line 75"/>
          <p:cNvSpPr>
            <a:spLocks noChangeShapeType="1"/>
          </p:cNvSpPr>
          <p:nvPr/>
        </p:nvSpPr>
        <p:spPr bwMode="auto">
          <a:xfrm>
            <a:off x="3454400" y="3886200"/>
            <a:ext cx="2032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6" name="Line 76"/>
          <p:cNvSpPr>
            <a:spLocks noChangeShapeType="1"/>
          </p:cNvSpPr>
          <p:nvPr/>
        </p:nvSpPr>
        <p:spPr bwMode="auto">
          <a:xfrm>
            <a:off x="3657600" y="3886200"/>
            <a:ext cx="13208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7" name="Line 77"/>
          <p:cNvSpPr>
            <a:spLocks noChangeShapeType="1"/>
          </p:cNvSpPr>
          <p:nvPr/>
        </p:nvSpPr>
        <p:spPr bwMode="auto">
          <a:xfrm>
            <a:off x="3657600" y="4343400"/>
            <a:ext cx="13208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3556000" y="2133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9" name="Line 79"/>
          <p:cNvSpPr>
            <a:spLocks noChangeShapeType="1"/>
          </p:cNvSpPr>
          <p:nvPr/>
        </p:nvSpPr>
        <p:spPr bwMode="auto">
          <a:xfrm flipV="1">
            <a:off x="4876800" y="3886200"/>
            <a:ext cx="3048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4978400" y="3886200"/>
            <a:ext cx="2032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1" name="Line 81"/>
          <p:cNvSpPr>
            <a:spLocks noChangeShapeType="1"/>
          </p:cNvSpPr>
          <p:nvPr/>
        </p:nvSpPr>
        <p:spPr bwMode="auto">
          <a:xfrm>
            <a:off x="5181600" y="3886200"/>
            <a:ext cx="59944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2" name="Line 82"/>
          <p:cNvSpPr>
            <a:spLocks noChangeShapeType="1"/>
          </p:cNvSpPr>
          <p:nvPr/>
        </p:nvSpPr>
        <p:spPr bwMode="auto">
          <a:xfrm>
            <a:off x="5181600" y="4343400"/>
            <a:ext cx="59944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3" name="Text Box 83"/>
          <p:cNvSpPr txBox="1">
            <a:spLocks noChangeArrowheads="1"/>
          </p:cNvSpPr>
          <p:nvPr/>
        </p:nvSpPr>
        <p:spPr bwMode="auto">
          <a:xfrm>
            <a:off x="0" y="3657600"/>
            <a:ext cx="193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80"/>
                </a:solidFill>
                <a:latin typeface="Times New Roman" panose="02020603050405020304" pitchFamily="18" charset="0"/>
              </a:rPr>
              <a:t>ADDR/ STATUS</a:t>
            </a:r>
          </a:p>
        </p:txBody>
      </p:sp>
      <p:sp>
        <p:nvSpPr>
          <p:cNvPr id="71764" name="Line 84"/>
          <p:cNvSpPr>
            <a:spLocks noChangeShapeType="1"/>
          </p:cNvSpPr>
          <p:nvPr/>
        </p:nvSpPr>
        <p:spPr bwMode="auto">
          <a:xfrm>
            <a:off x="1930400" y="4572000"/>
            <a:ext cx="3454400" cy="1588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5" name="Line 85"/>
          <p:cNvSpPr>
            <a:spLocks noChangeShapeType="1"/>
          </p:cNvSpPr>
          <p:nvPr/>
        </p:nvSpPr>
        <p:spPr bwMode="auto">
          <a:xfrm>
            <a:off x="5384800" y="4572000"/>
            <a:ext cx="20320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6" name="Line 86"/>
          <p:cNvSpPr>
            <a:spLocks noChangeShapeType="1"/>
          </p:cNvSpPr>
          <p:nvPr/>
        </p:nvSpPr>
        <p:spPr bwMode="auto">
          <a:xfrm>
            <a:off x="5588000" y="5029200"/>
            <a:ext cx="26416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7" name="Line 87"/>
          <p:cNvSpPr>
            <a:spLocks noChangeShapeType="1"/>
          </p:cNvSpPr>
          <p:nvPr/>
        </p:nvSpPr>
        <p:spPr bwMode="auto">
          <a:xfrm flipV="1">
            <a:off x="8229600" y="4572000"/>
            <a:ext cx="30480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8" name="Line 88"/>
          <p:cNvSpPr>
            <a:spLocks noChangeShapeType="1"/>
          </p:cNvSpPr>
          <p:nvPr/>
        </p:nvSpPr>
        <p:spPr bwMode="auto">
          <a:xfrm>
            <a:off x="8534400" y="4572000"/>
            <a:ext cx="26416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9" name="Text Box 89"/>
          <p:cNvSpPr txBox="1">
            <a:spLocks noChangeArrowheads="1"/>
          </p:cNvSpPr>
          <p:nvPr/>
        </p:nvSpPr>
        <p:spPr bwMode="auto">
          <a:xfrm>
            <a:off x="0" y="4419600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33CCCC"/>
                </a:solidFill>
                <a:latin typeface="Times New Roman" panose="02020603050405020304" pitchFamily="18" charset="0"/>
              </a:rPr>
              <a:t>RD/INTA</a:t>
            </a:r>
          </a:p>
        </p:txBody>
      </p:sp>
      <p:sp>
        <p:nvSpPr>
          <p:cNvPr id="71770" name="Line 90"/>
          <p:cNvSpPr>
            <a:spLocks noChangeShapeType="1"/>
          </p:cNvSpPr>
          <p:nvPr/>
        </p:nvSpPr>
        <p:spPr bwMode="auto">
          <a:xfrm>
            <a:off x="0" y="44196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1" name="Line 91"/>
          <p:cNvSpPr>
            <a:spLocks noChangeShapeType="1"/>
          </p:cNvSpPr>
          <p:nvPr/>
        </p:nvSpPr>
        <p:spPr bwMode="auto">
          <a:xfrm>
            <a:off x="914400" y="44196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2" name="Line 92"/>
          <p:cNvSpPr>
            <a:spLocks noChangeShapeType="1"/>
          </p:cNvSpPr>
          <p:nvPr/>
        </p:nvSpPr>
        <p:spPr bwMode="auto">
          <a:xfrm>
            <a:off x="1930400" y="5105400"/>
            <a:ext cx="29464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3" name="Line 93"/>
          <p:cNvSpPr>
            <a:spLocks noChangeShapeType="1"/>
          </p:cNvSpPr>
          <p:nvPr/>
        </p:nvSpPr>
        <p:spPr bwMode="auto">
          <a:xfrm>
            <a:off x="39624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48768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5" name="Line 95"/>
          <p:cNvSpPr>
            <a:spLocks noChangeShapeType="1"/>
          </p:cNvSpPr>
          <p:nvPr/>
        </p:nvSpPr>
        <p:spPr bwMode="auto">
          <a:xfrm flipV="1">
            <a:off x="6502400" y="5105400"/>
            <a:ext cx="3048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6" name="Line 96"/>
          <p:cNvSpPr>
            <a:spLocks noChangeShapeType="1"/>
          </p:cNvSpPr>
          <p:nvPr/>
        </p:nvSpPr>
        <p:spPr bwMode="auto">
          <a:xfrm>
            <a:off x="4165600" y="5562600"/>
            <a:ext cx="23368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7" name="Line 97"/>
          <p:cNvSpPr>
            <a:spLocks noChangeShapeType="1"/>
          </p:cNvSpPr>
          <p:nvPr/>
        </p:nvSpPr>
        <p:spPr bwMode="auto">
          <a:xfrm>
            <a:off x="6807200" y="5105400"/>
            <a:ext cx="43688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8" name="Text Box 98"/>
          <p:cNvSpPr txBox="1">
            <a:spLocks noChangeArrowheads="1"/>
          </p:cNvSpPr>
          <p:nvPr/>
        </p:nvSpPr>
        <p:spPr bwMode="auto">
          <a:xfrm>
            <a:off x="0" y="4953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CC"/>
                </a:solidFill>
                <a:latin typeface="Times New Roman" panose="02020603050405020304" pitchFamily="18" charset="0"/>
              </a:rPr>
              <a:t>READY</a:t>
            </a:r>
          </a:p>
        </p:txBody>
      </p:sp>
      <p:sp>
        <p:nvSpPr>
          <p:cNvPr id="71779" name="Line 99"/>
          <p:cNvSpPr>
            <a:spLocks noChangeShapeType="1"/>
          </p:cNvSpPr>
          <p:nvPr/>
        </p:nvSpPr>
        <p:spPr bwMode="auto">
          <a:xfrm>
            <a:off x="2032000" y="5486400"/>
            <a:ext cx="711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0" name="Line 100"/>
          <p:cNvSpPr>
            <a:spLocks noChangeShapeType="1"/>
          </p:cNvSpPr>
          <p:nvPr/>
        </p:nvSpPr>
        <p:spPr bwMode="auto">
          <a:xfrm>
            <a:off x="2743200" y="5486400"/>
            <a:ext cx="2032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1" name="Line 101"/>
          <p:cNvSpPr>
            <a:spLocks noChangeShapeType="1"/>
          </p:cNvSpPr>
          <p:nvPr/>
        </p:nvSpPr>
        <p:spPr bwMode="auto">
          <a:xfrm flipV="1">
            <a:off x="9347200" y="5486400"/>
            <a:ext cx="3048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2" name="Line 102"/>
          <p:cNvSpPr>
            <a:spLocks noChangeShapeType="1"/>
          </p:cNvSpPr>
          <p:nvPr/>
        </p:nvSpPr>
        <p:spPr bwMode="auto">
          <a:xfrm>
            <a:off x="2946400" y="5943600"/>
            <a:ext cx="64008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3" name="Line 103"/>
          <p:cNvSpPr>
            <a:spLocks noChangeShapeType="1"/>
          </p:cNvSpPr>
          <p:nvPr/>
        </p:nvSpPr>
        <p:spPr bwMode="auto">
          <a:xfrm>
            <a:off x="9652000" y="5486400"/>
            <a:ext cx="1524000" cy="15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4" name="Text Box 104"/>
          <p:cNvSpPr txBox="1">
            <a:spLocks noChangeArrowheads="1"/>
          </p:cNvSpPr>
          <p:nvPr/>
        </p:nvSpPr>
        <p:spPr bwMode="auto">
          <a:xfrm>
            <a:off x="0" y="54864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Times New Roman" panose="02020603050405020304" pitchFamily="18" charset="0"/>
              </a:rPr>
              <a:t>DT/R</a:t>
            </a:r>
          </a:p>
        </p:txBody>
      </p:sp>
      <p:sp>
        <p:nvSpPr>
          <p:cNvPr id="71785" name="Line 105"/>
          <p:cNvSpPr>
            <a:spLocks noChangeShapeType="1"/>
          </p:cNvSpPr>
          <p:nvPr/>
        </p:nvSpPr>
        <p:spPr bwMode="auto">
          <a:xfrm>
            <a:off x="812800" y="54864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6" name="Line 106"/>
          <p:cNvSpPr>
            <a:spLocks noChangeShapeType="1"/>
          </p:cNvSpPr>
          <p:nvPr/>
        </p:nvSpPr>
        <p:spPr bwMode="auto">
          <a:xfrm>
            <a:off x="2032000" y="6096000"/>
            <a:ext cx="3454400" cy="1588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7" name="Line 107"/>
          <p:cNvSpPr>
            <a:spLocks noChangeShapeType="1"/>
          </p:cNvSpPr>
          <p:nvPr/>
        </p:nvSpPr>
        <p:spPr bwMode="auto">
          <a:xfrm>
            <a:off x="5486400" y="6096000"/>
            <a:ext cx="203200" cy="4572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8" name="Line 108"/>
          <p:cNvSpPr>
            <a:spLocks noChangeShapeType="1"/>
          </p:cNvSpPr>
          <p:nvPr/>
        </p:nvSpPr>
        <p:spPr bwMode="auto">
          <a:xfrm>
            <a:off x="5689600" y="6553200"/>
            <a:ext cx="26416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9" name="Line 109"/>
          <p:cNvSpPr>
            <a:spLocks noChangeShapeType="1"/>
          </p:cNvSpPr>
          <p:nvPr/>
        </p:nvSpPr>
        <p:spPr bwMode="auto">
          <a:xfrm flipV="1">
            <a:off x="8331200" y="6096000"/>
            <a:ext cx="304800" cy="4572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0" name="Line 110"/>
          <p:cNvSpPr>
            <a:spLocks noChangeShapeType="1"/>
          </p:cNvSpPr>
          <p:nvPr/>
        </p:nvSpPr>
        <p:spPr bwMode="auto">
          <a:xfrm>
            <a:off x="8636000" y="6096000"/>
            <a:ext cx="26416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1" name="Text Box 111"/>
          <p:cNvSpPr txBox="1">
            <a:spLocks noChangeArrowheads="1"/>
          </p:cNvSpPr>
          <p:nvPr/>
        </p:nvSpPr>
        <p:spPr bwMode="auto">
          <a:xfrm>
            <a:off x="0" y="6019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CC00"/>
                </a:solidFill>
                <a:latin typeface="Times New Roman" panose="02020603050405020304" pitchFamily="18" charset="0"/>
              </a:rPr>
              <a:t>DEN</a:t>
            </a:r>
          </a:p>
        </p:txBody>
      </p:sp>
      <p:sp>
        <p:nvSpPr>
          <p:cNvPr id="71792" name="Line 112"/>
          <p:cNvSpPr>
            <a:spLocks noChangeShapeType="1"/>
          </p:cNvSpPr>
          <p:nvPr/>
        </p:nvSpPr>
        <p:spPr bwMode="auto">
          <a:xfrm>
            <a:off x="0" y="6019800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3" name="Line 113"/>
          <p:cNvSpPr>
            <a:spLocks noChangeShapeType="1"/>
          </p:cNvSpPr>
          <p:nvPr/>
        </p:nvSpPr>
        <p:spPr bwMode="auto">
          <a:xfrm>
            <a:off x="42672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4" name="Line 114"/>
          <p:cNvSpPr>
            <a:spLocks noChangeShapeType="1"/>
          </p:cNvSpPr>
          <p:nvPr/>
        </p:nvSpPr>
        <p:spPr bwMode="auto">
          <a:xfrm>
            <a:off x="44704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5" name="Line 115"/>
          <p:cNvSpPr>
            <a:spLocks noChangeShapeType="1"/>
          </p:cNvSpPr>
          <p:nvPr/>
        </p:nvSpPr>
        <p:spPr bwMode="auto">
          <a:xfrm>
            <a:off x="46736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6" name="Line 116"/>
          <p:cNvSpPr>
            <a:spLocks noChangeShapeType="1"/>
          </p:cNvSpPr>
          <p:nvPr/>
        </p:nvSpPr>
        <p:spPr bwMode="auto">
          <a:xfrm>
            <a:off x="7518400" y="2133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7" name="Line 117"/>
          <p:cNvSpPr>
            <a:spLocks noChangeShapeType="1"/>
          </p:cNvSpPr>
          <p:nvPr/>
        </p:nvSpPr>
        <p:spPr bwMode="auto">
          <a:xfrm>
            <a:off x="2946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8" name="Line 118"/>
          <p:cNvSpPr>
            <a:spLocks noChangeShapeType="1"/>
          </p:cNvSpPr>
          <p:nvPr/>
        </p:nvSpPr>
        <p:spPr bwMode="auto">
          <a:xfrm>
            <a:off x="41656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9" name="Line 119"/>
          <p:cNvSpPr>
            <a:spLocks noChangeShapeType="1"/>
          </p:cNvSpPr>
          <p:nvPr/>
        </p:nvSpPr>
        <p:spPr bwMode="auto">
          <a:xfrm>
            <a:off x="5486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00" name="Line 120"/>
          <p:cNvSpPr>
            <a:spLocks noChangeShapeType="1"/>
          </p:cNvSpPr>
          <p:nvPr/>
        </p:nvSpPr>
        <p:spPr bwMode="auto">
          <a:xfrm>
            <a:off x="68072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01" name="Line 121"/>
          <p:cNvSpPr>
            <a:spLocks noChangeShapeType="1"/>
          </p:cNvSpPr>
          <p:nvPr/>
        </p:nvSpPr>
        <p:spPr bwMode="auto">
          <a:xfrm>
            <a:off x="81280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02" name="Line 122"/>
          <p:cNvSpPr>
            <a:spLocks noChangeShapeType="1"/>
          </p:cNvSpPr>
          <p:nvPr/>
        </p:nvSpPr>
        <p:spPr bwMode="auto">
          <a:xfrm>
            <a:off x="9550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03" name="Text Box 123"/>
          <p:cNvSpPr txBox="1">
            <a:spLocks noChangeArrowheads="1"/>
          </p:cNvSpPr>
          <p:nvPr/>
        </p:nvSpPr>
        <p:spPr bwMode="auto">
          <a:xfrm>
            <a:off x="3048000" y="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71804" name="Text Box 124"/>
          <p:cNvSpPr txBox="1">
            <a:spLocks noChangeArrowheads="1"/>
          </p:cNvSpPr>
          <p:nvPr/>
        </p:nvSpPr>
        <p:spPr bwMode="auto">
          <a:xfrm>
            <a:off x="4470400" y="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T2</a:t>
            </a:r>
          </a:p>
        </p:txBody>
      </p:sp>
      <p:sp>
        <p:nvSpPr>
          <p:cNvPr id="71805" name="Text Box 125"/>
          <p:cNvSpPr txBox="1">
            <a:spLocks noChangeArrowheads="1"/>
          </p:cNvSpPr>
          <p:nvPr/>
        </p:nvSpPr>
        <p:spPr bwMode="auto">
          <a:xfrm>
            <a:off x="5689600" y="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T3</a:t>
            </a:r>
          </a:p>
        </p:txBody>
      </p:sp>
      <p:sp>
        <p:nvSpPr>
          <p:cNvPr id="71806" name="Text Box 126"/>
          <p:cNvSpPr txBox="1">
            <a:spLocks noChangeArrowheads="1"/>
          </p:cNvSpPr>
          <p:nvPr/>
        </p:nvSpPr>
        <p:spPr bwMode="auto">
          <a:xfrm>
            <a:off x="7010400" y="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latin typeface="Times New Roman" panose="02020603050405020304" pitchFamily="18" charset="0"/>
              </a:rPr>
              <a:t>W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07" name="Text Box 127"/>
          <p:cNvSpPr txBox="1">
            <a:spLocks noChangeArrowheads="1"/>
          </p:cNvSpPr>
          <p:nvPr/>
        </p:nvSpPr>
        <p:spPr bwMode="auto">
          <a:xfrm>
            <a:off x="8331200" y="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T4</a:t>
            </a:r>
          </a:p>
        </p:txBody>
      </p:sp>
      <p:sp>
        <p:nvSpPr>
          <p:cNvPr id="71808" name="Text Box 128"/>
          <p:cNvSpPr txBox="1">
            <a:spLocks noChangeArrowheads="1"/>
          </p:cNvSpPr>
          <p:nvPr/>
        </p:nvSpPr>
        <p:spPr bwMode="auto">
          <a:xfrm>
            <a:off x="3759200" y="32766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A15-A0</a:t>
            </a:r>
          </a:p>
        </p:txBody>
      </p:sp>
      <p:sp>
        <p:nvSpPr>
          <p:cNvPr id="71809" name="Text Box 129"/>
          <p:cNvSpPr txBox="1">
            <a:spLocks noChangeArrowheads="1"/>
          </p:cNvSpPr>
          <p:nvPr/>
        </p:nvSpPr>
        <p:spPr bwMode="auto">
          <a:xfrm>
            <a:off x="3860800" y="3962400"/>
            <a:ext cx="101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A19-A16</a:t>
            </a:r>
          </a:p>
        </p:txBody>
      </p:sp>
      <p:sp>
        <p:nvSpPr>
          <p:cNvPr id="71810" name="Text Box 130"/>
          <p:cNvSpPr txBox="1">
            <a:spLocks noChangeArrowheads="1"/>
          </p:cNvSpPr>
          <p:nvPr/>
        </p:nvSpPr>
        <p:spPr bwMode="auto">
          <a:xfrm>
            <a:off x="5892800" y="3200400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RESERVED FOR DATA</a:t>
            </a:r>
          </a:p>
        </p:txBody>
      </p:sp>
      <p:sp>
        <p:nvSpPr>
          <p:cNvPr id="71811" name="Text Box 131"/>
          <p:cNvSpPr txBox="1">
            <a:spLocks noChangeArrowheads="1"/>
          </p:cNvSpPr>
          <p:nvPr/>
        </p:nvSpPr>
        <p:spPr bwMode="auto">
          <a:xfrm>
            <a:off x="7823200" y="3200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VALID D15-D0</a:t>
            </a:r>
          </a:p>
        </p:txBody>
      </p:sp>
      <p:sp>
        <p:nvSpPr>
          <p:cNvPr id="71812" name="Text Box 132"/>
          <p:cNvSpPr txBox="1">
            <a:spLocks noChangeArrowheads="1"/>
          </p:cNvSpPr>
          <p:nvPr/>
        </p:nvSpPr>
        <p:spPr bwMode="auto">
          <a:xfrm>
            <a:off x="3657600" y="28194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  MEMORY ACCESS TIME</a:t>
            </a:r>
          </a:p>
        </p:txBody>
      </p:sp>
      <p:sp>
        <p:nvSpPr>
          <p:cNvPr id="71813" name="Line 133"/>
          <p:cNvSpPr>
            <a:spLocks noChangeShapeType="1"/>
          </p:cNvSpPr>
          <p:nvPr/>
        </p:nvSpPr>
        <p:spPr bwMode="auto">
          <a:xfrm flipH="1">
            <a:off x="35560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14" name="Line 134"/>
          <p:cNvSpPr>
            <a:spLocks noChangeShapeType="1"/>
          </p:cNvSpPr>
          <p:nvPr/>
        </p:nvSpPr>
        <p:spPr bwMode="auto">
          <a:xfrm>
            <a:off x="7010400" y="2971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CDE5BE-238F-44C7-A049-6E3035C60BE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79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TMELOD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7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7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7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7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7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7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7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7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7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7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7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7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7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7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7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7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7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6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 nodeType="clickPar">
                      <p:stCondLst>
                        <p:cond delay="indefinite"/>
                      </p:stCondLst>
                      <p:childTnLst>
                        <p:par>
                          <p:cTn id="4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7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6" dur="500" fill="hold"/>
                                        <p:tgtEl>
                                          <p:spTgt spid="7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7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 nodeType="clickPar">
                      <p:stCondLst>
                        <p:cond delay="indefinite"/>
                      </p:stCondLst>
                      <p:childTnLst>
                        <p:par>
                          <p:cTn id="4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2" dur="500"/>
                                        <p:tgtEl>
                                          <p:spTgt spid="7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7" dur="500"/>
                                        <p:tgtEl>
                                          <p:spTgt spid="7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7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7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 nodeType="clickPar">
                      <p:stCondLst>
                        <p:cond delay="indefinite"/>
                      </p:stCondLst>
                      <p:childTnLst>
                        <p:par>
                          <p:cTn id="4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7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7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</p:stCondLst>
                      <p:childTnLst>
                        <p:par>
                          <p:cTn id="5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7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9" dur="500" fill="hold"/>
                                        <p:tgtEl>
                                          <p:spTgt spid="7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4" dur="500"/>
                                        <p:tgtEl>
                                          <p:spTgt spid="7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9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 nodeType="clickPar">
                      <p:stCondLst>
                        <p:cond delay="indefinite"/>
                      </p:stCondLst>
                      <p:childTnLst>
                        <p:par>
                          <p:cTn id="5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9" dur="5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 nodeType="clickPar">
                      <p:stCondLst>
                        <p:cond delay="indefinite"/>
                      </p:stCondLst>
                      <p:childTnLst>
                        <p:par>
                          <p:cTn id="5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 nodeType="clickPar">
                      <p:stCondLst>
                        <p:cond delay="indefinite"/>
                      </p:stCondLst>
                      <p:childTnLst>
                        <p:par>
                          <p:cTn id="5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 nodeType="clickPar">
                      <p:stCondLst>
                        <p:cond delay="indefinite"/>
                      </p:stCondLst>
                      <p:childTnLst>
                        <p:par>
                          <p:cTn id="5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4" dur="50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9" dur="500"/>
                                        <p:tgtEl>
                                          <p:spTgt spid="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 nodeType="clickPar">
                      <p:stCondLst>
                        <p:cond delay="indefinite"/>
                      </p:stCondLst>
                      <p:childTnLst>
                        <p:par>
                          <p:cTn id="5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9" dur="500" fill="hold"/>
                                        <p:tgtEl>
                                          <p:spTgt spid="7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0" dur="500" fill="hold"/>
                                        <p:tgtEl>
                                          <p:spTgt spid="7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5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0" dur="500"/>
                                        <p:tgtEl>
                                          <p:spTgt spid="7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 nodeType="clickPar">
                      <p:stCondLst>
                        <p:cond delay="indefinite"/>
                      </p:stCondLst>
                      <p:childTnLst>
                        <p:par>
                          <p:cTn id="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5" dur="500" fill="hold"/>
                                        <p:tgtEl>
                                          <p:spTgt spid="7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6" dur="500" fill="hold"/>
                                        <p:tgtEl>
                                          <p:spTgt spid="7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1" dur="500"/>
                                        <p:tgtEl>
                                          <p:spTgt spid="7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 nodeType="clickPar">
                      <p:stCondLst>
                        <p:cond delay="indefinite"/>
                      </p:stCondLst>
                      <p:childTnLst>
                        <p:par>
                          <p:cTn id="5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6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 nodeType="clickPar">
                      <p:stCondLst>
                        <p:cond delay="indefinite"/>
                      </p:stCondLst>
                      <p:childTnLst>
                        <p:par>
                          <p:cTn id="5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1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 nodeType="clickPar">
                      <p:stCondLst>
                        <p:cond delay="indefinite"/>
                      </p:stCondLst>
                      <p:childTnLst>
                        <p:par>
                          <p:cTn id="6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6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 nodeType="clickPar">
                      <p:stCondLst>
                        <p:cond delay="indefinite"/>
                      </p:stCondLst>
                      <p:childTnLst>
                        <p:par>
                          <p:cTn id="6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1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6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1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 nodeType="clickPar">
                      <p:stCondLst>
                        <p:cond delay="indefinite"/>
                      </p:stCondLst>
                      <p:childTnLst>
                        <p:par>
                          <p:cTn id="6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6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 nodeType="clickPar">
                      <p:stCondLst>
                        <p:cond delay="indefinite"/>
                      </p:stCondLst>
                      <p:childTnLst>
                        <p:par>
                          <p:cTn id="6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1" dur="500"/>
                                        <p:tgtEl>
                                          <p:spTgt spid="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 nodeType="clickPar">
                      <p:stCondLst>
                        <p:cond delay="indefinite"/>
                      </p:stCondLst>
                      <p:childTnLst>
                        <p:par>
                          <p:cTn id="6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6" dur="500"/>
                                        <p:tgtEl>
                                          <p:spTgt spid="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1" dur="500"/>
                                        <p:tgtEl>
                                          <p:spTgt spid="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 nodeType="clickPar">
                      <p:stCondLst>
                        <p:cond delay="indefinite"/>
                      </p:stCondLst>
                      <p:childTnLst>
                        <p:par>
                          <p:cTn id="6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 nodeType="clickPar">
                      <p:stCondLst>
                        <p:cond delay="indefinite"/>
                      </p:stCondLst>
                      <p:childTnLst>
                        <p:par>
                          <p:cTn id="6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 nodeType="clickPar">
                      <p:stCondLst>
                        <p:cond delay="indefinite"/>
                      </p:stCondLst>
                      <p:childTnLst>
                        <p:par>
                          <p:cTn id="6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6" dur="500"/>
                                        <p:tgtEl>
                                          <p:spTgt spid="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6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 nodeType="clickPar">
                      <p:stCondLst>
                        <p:cond delay="indefinite"/>
                      </p:stCondLst>
                      <p:childTnLst>
                        <p:par>
                          <p:cTn id="6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1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 nodeType="clickPar">
                      <p:stCondLst>
                        <p:cond delay="indefinite"/>
                      </p:stCondLst>
                      <p:childTnLst>
                        <p:par>
                          <p:cTn id="6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 nodeType="clickPar">
                      <p:stCondLst>
                        <p:cond delay="indefinite"/>
                      </p:stCondLst>
                      <p:childTnLst>
                        <p:par>
                          <p:cTn id="6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1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 nodeType="clickPar">
                      <p:stCondLst>
                        <p:cond delay="indefinite"/>
                      </p:stCondLst>
                      <p:childTnLst>
                        <p:par>
                          <p:cTn id="6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6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3" grpId="0" autoUpdateAnimBg="0"/>
      <p:bldP spid="71720" grpId="0" autoUpdateAnimBg="0"/>
      <p:bldP spid="71727" grpId="0" autoUpdateAnimBg="0"/>
      <p:bldP spid="71750" grpId="0" autoUpdateAnimBg="0"/>
      <p:bldP spid="71751" grpId="0" autoUpdateAnimBg="0"/>
      <p:bldP spid="71763" grpId="0" autoUpdateAnimBg="0"/>
      <p:bldP spid="71769" grpId="0" autoUpdateAnimBg="0"/>
      <p:bldP spid="71778" grpId="0" autoUpdateAnimBg="0"/>
      <p:bldP spid="71784" grpId="0" autoUpdateAnimBg="0"/>
      <p:bldP spid="71791" grpId="0" autoUpdateAnimBg="0"/>
      <p:bldP spid="71803" grpId="0" autoUpdateAnimBg="0"/>
      <p:bldP spid="71804" grpId="0" autoUpdateAnimBg="0"/>
      <p:bldP spid="71805" grpId="0" autoUpdateAnimBg="0"/>
      <p:bldP spid="71806" grpId="0" autoUpdateAnimBg="0"/>
      <p:bldP spid="71807" grpId="0" autoUpdateAnimBg="0"/>
      <p:bldP spid="71808" grpId="0" autoUpdateAnimBg="0"/>
      <p:bldP spid="71809" grpId="0" autoUpdateAnimBg="0"/>
      <p:bldP spid="71810" grpId="0" autoUpdateAnimBg="0"/>
      <p:bldP spid="71811" grpId="0" autoUpdateAnimBg="0"/>
      <p:bldP spid="7181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1930400" y="12192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 flipV="1">
            <a:off x="22352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5400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9464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31496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V="1">
            <a:off x="35560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38608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42672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44704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48768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51816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55880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57912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61976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65024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69088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71120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V="1">
            <a:off x="75184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78232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82296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84328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406400" y="685800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 flipV="1">
            <a:off x="88392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91440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9550400" y="762000"/>
            <a:ext cx="203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9753600" y="12192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V="1">
            <a:off x="10160000" y="7620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10464800" y="762000"/>
            <a:ext cx="4064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2032000" y="1524000"/>
            <a:ext cx="12192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>
            <a:off x="1930400" y="1981200"/>
            <a:ext cx="12192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 flipV="1">
            <a:off x="3149600" y="1524000"/>
            <a:ext cx="304800" cy="4572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5" name="Line 33"/>
          <p:cNvSpPr>
            <a:spLocks noChangeShapeType="1"/>
          </p:cNvSpPr>
          <p:nvPr/>
        </p:nvSpPr>
        <p:spPr bwMode="auto">
          <a:xfrm>
            <a:off x="3251200" y="1524000"/>
            <a:ext cx="203200" cy="457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>
            <a:off x="3454400" y="1524000"/>
            <a:ext cx="62992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>
            <a:off x="3454400" y="1981200"/>
            <a:ext cx="62992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9753600" y="1524000"/>
            <a:ext cx="203200" cy="4572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 flipV="1">
            <a:off x="9652000" y="1524000"/>
            <a:ext cx="304800" cy="457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9956800" y="1524000"/>
            <a:ext cx="12192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auto">
          <a:xfrm>
            <a:off x="9956800" y="1981200"/>
            <a:ext cx="12192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0" y="14478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400" b="1">
                <a:latin typeface="Times New Roman" panose="02020603050405020304" pitchFamily="18" charset="0"/>
              </a:rPr>
              <a:t>/</a:t>
            </a:r>
            <a:r>
              <a:rPr lang="en-US" altLang="en-US" sz="2400" b="1">
                <a:solidFill>
                  <a:srgbClr val="66FF33"/>
                </a:solidFill>
                <a:latin typeface="Times New Roman" panose="02020603050405020304" pitchFamily="18" charset="0"/>
              </a:rPr>
              <a:t>IO</a:t>
            </a:r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>
            <a:off x="812800" y="14478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1930400" y="2743200"/>
            <a:ext cx="9144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 flipV="1">
            <a:off x="2844800" y="2286000"/>
            <a:ext cx="3048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>
            <a:off x="4165600" y="2743200"/>
            <a:ext cx="70104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>
            <a:off x="3962400" y="2286000"/>
            <a:ext cx="203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8" name="Line 46"/>
          <p:cNvSpPr>
            <a:spLocks noChangeShapeType="1"/>
          </p:cNvSpPr>
          <p:nvPr/>
        </p:nvSpPr>
        <p:spPr bwMode="auto">
          <a:xfrm>
            <a:off x="3149600" y="2286000"/>
            <a:ext cx="8128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406400" y="22860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ALE</a:t>
            </a:r>
          </a:p>
        </p:txBody>
      </p:sp>
      <p:sp>
        <p:nvSpPr>
          <p:cNvPr id="79920" name="Line 48"/>
          <p:cNvSpPr>
            <a:spLocks noChangeShapeType="1"/>
          </p:cNvSpPr>
          <p:nvPr/>
        </p:nvSpPr>
        <p:spPr bwMode="auto">
          <a:xfrm>
            <a:off x="1930400" y="3200400"/>
            <a:ext cx="1524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1" name="Line 49"/>
          <p:cNvSpPr>
            <a:spLocks noChangeShapeType="1"/>
          </p:cNvSpPr>
          <p:nvPr/>
        </p:nvSpPr>
        <p:spPr bwMode="auto">
          <a:xfrm>
            <a:off x="1930400" y="3657600"/>
            <a:ext cx="14224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3352800" y="3200400"/>
            <a:ext cx="3048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3454400" y="3200400"/>
            <a:ext cx="2032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3657600" y="3200400"/>
            <a:ext cx="12192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3657600" y="3657600"/>
            <a:ext cx="11176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5080000" y="3200400"/>
            <a:ext cx="23368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7" name="Line 55"/>
          <p:cNvSpPr>
            <a:spLocks noChangeShapeType="1"/>
          </p:cNvSpPr>
          <p:nvPr/>
        </p:nvSpPr>
        <p:spPr bwMode="auto">
          <a:xfrm>
            <a:off x="5080000" y="3657600"/>
            <a:ext cx="22352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>
            <a:off x="7416800" y="3200400"/>
            <a:ext cx="14224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9" name="Line 57"/>
          <p:cNvSpPr>
            <a:spLocks noChangeShapeType="1"/>
          </p:cNvSpPr>
          <p:nvPr/>
        </p:nvSpPr>
        <p:spPr bwMode="auto">
          <a:xfrm>
            <a:off x="7315200" y="3657600"/>
            <a:ext cx="1524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30" name="Line 58"/>
          <p:cNvSpPr>
            <a:spLocks noChangeShapeType="1"/>
          </p:cNvSpPr>
          <p:nvPr/>
        </p:nvSpPr>
        <p:spPr bwMode="auto">
          <a:xfrm>
            <a:off x="8839200" y="3200400"/>
            <a:ext cx="101600" cy="2286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31" name="Line 59"/>
          <p:cNvSpPr>
            <a:spLocks noChangeShapeType="1"/>
          </p:cNvSpPr>
          <p:nvPr/>
        </p:nvSpPr>
        <p:spPr bwMode="auto">
          <a:xfrm flipV="1">
            <a:off x="8737600" y="3352800"/>
            <a:ext cx="203200" cy="3048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32" name="Line 60"/>
          <p:cNvSpPr>
            <a:spLocks noChangeShapeType="1"/>
          </p:cNvSpPr>
          <p:nvPr/>
        </p:nvSpPr>
        <p:spPr bwMode="auto">
          <a:xfrm>
            <a:off x="8940800" y="3429000"/>
            <a:ext cx="2336800" cy="1588"/>
          </a:xfrm>
          <a:prstGeom prst="line">
            <a:avLst/>
          </a:prstGeom>
          <a:noFill/>
          <a:ln w="5715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33" name="Text Box 61"/>
          <p:cNvSpPr txBox="1">
            <a:spLocks noChangeArrowheads="1"/>
          </p:cNvSpPr>
          <p:nvPr/>
        </p:nvSpPr>
        <p:spPr bwMode="auto">
          <a:xfrm>
            <a:off x="0" y="2895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34" name="Text Box 62"/>
          <p:cNvSpPr txBox="1">
            <a:spLocks noChangeArrowheads="1"/>
          </p:cNvSpPr>
          <p:nvPr/>
        </p:nvSpPr>
        <p:spPr bwMode="auto">
          <a:xfrm>
            <a:off x="0" y="28956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80"/>
                </a:solidFill>
                <a:latin typeface="Times New Roman" panose="02020603050405020304" pitchFamily="18" charset="0"/>
              </a:rPr>
              <a:t>ADDR/ DATA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1930400" y="3886200"/>
            <a:ext cx="1524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36" name="Line 64"/>
          <p:cNvSpPr>
            <a:spLocks noChangeShapeType="1"/>
          </p:cNvSpPr>
          <p:nvPr/>
        </p:nvSpPr>
        <p:spPr bwMode="auto">
          <a:xfrm>
            <a:off x="1930400" y="4343400"/>
            <a:ext cx="14224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37" name="Line 65"/>
          <p:cNvSpPr>
            <a:spLocks noChangeShapeType="1"/>
          </p:cNvSpPr>
          <p:nvPr/>
        </p:nvSpPr>
        <p:spPr bwMode="auto">
          <a:xfrm flipV="1">
            <a:off x="3352800" y="3886200"/>
            <a:ext cx="3048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38" name="Line 66"/>
          <p:cNvSpPr>
            <a:spLocks noChangeShapeType="1"/>
          </p:cNvSpPr>
          <p:nvPr/>
        </p:nvSpPr>
        <p:spPr bwMode="auto">
          <a:xfrm>
            <a:off x="3454400" y="3886200"/>
            <a:ext cx="2032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39" name="Line 67"/>
          <p:cNvSpPr>
            <a:spLocks noChangeShapeType="1"/>
          </p:cNvSpPr>
          <p:nvPr/>
        </p:nvSpPr>
        <p:spPr bwMode="auto">
          <a:xfrm>
            <a:off x="3657600" y="3886200"/>
            <a:ext cx="13208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0" name="Line 68"/>
          <p:cNvSpPr>
            <a:spLocks noChangeShapeType="1"/>
          </p:cNvSpPr>
          <p:nvPr/>
        </p:nvSpPr>
        <p:spPr bwMode="auto">
          <a:xfrm>
            <a:off x="3657600" y="4343400"/>
            <a:ext cx="13208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1" name="Line 69"/>
          <p:cNvSpPr>
            <a:spLocks noChangeShapeType="1"/>
          </p:cNvSpPr>
          <p:nvPr/>
        </p:nvSpPr>
        <p:spPr bwMode="auto">
          <a:xfrm flipV="1">
            <a:off x="4876800" y="3886200"/>
            <a:ext cx="3048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2" name="Line 70"/>
          <p:cNvSpPr>
            <a:spLocks noChangeShapeType="1"/>
          </p:cNvSpPr>
          <p:nvPr/>
        </p:nvSpPr>
        <p:spPr bwMode="auto">
          <a:xfrm>
            <a:off x="4978400" y="3886200"/>
            <a:ext cx="2032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3" name="Line 71"/>
          <p:cNvSpPr>
            <a:spLocks noChangeShapeType="1"/>
          </p:cNvSpPr>
          <p:nvPr/>
        </p:nvSpPr>
        <p:spPr bwMode="auto">
          <a:xfrm>
            <a:off x="5181600" y="3886200"/>
            <a:ext cx="59944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4" name="Line 72"/>
          <p:cNvSpPr>
            <a:spLocks noChangeShapeType="1"/>
          </p:cNvSpPr>
          <p:nvPr/>
        </p:nvSpPr>
        <p:spPr bwMode="auto">
          <a:xfrm>
            <a:off x="5181600" y="4343400"/>
            <a:ext cx="59944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5" name="Text Box 73"/>
          <p:cNvSpPr txBox="1">
            <a:spLocks noChangeArrowheads="1"/>
          </p:cNvSpPr>
          <p:nvPr/>
        </p:nvSpPr>
        <p:spPr bwMode="auto">
          <a:xfrm>
            <a:off x="0" y="3657600"/>
            <a:ext cx="193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80"/>
                </a:solidFill>
                <a:latin typeface="Times New Roman" panose="02020603050405020304" pitchFamily="18" charset="0"/>
              </a:rPr>
              <a:t>ADDR/ STATUS</a:t>
            </a:r>
          </a:p>
        </p:txBody>
      </p:sp>
      <p:sp>
        <p:nvSpPr>
          <p:cNvPr id="79946" name="Line 74"/>
          <p:cNvSpPr>
            <a:spLocks noChangeShapeType="1"/>
          </p:cNvSpPr>
          <p:nvPr/>
        </p:nvSpPr>
        <p:spPr bwMode="auto">
          <a:xfrm>
            <a:off x="1930400" y="4572000"/>
            <a:ext cx="22352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7" name="Line 75"/>
          <p:cNvSpPr>
            <a:spLocks noChangeShapeType="1"/>
          </p:cNvSpPr>
          <p:nvPr/>
        </p:nvSpPr>
        <p:spPr bwMode="auto">
          <a:xfrm>
            <a:off x="4165600" y="4572000"/>
            <a:ext cx="20320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8" name="Line 76"/>
          <p:cNvSpPr>
            <a:spLocks noChangeShapeType="1"/>
          </p:cNvSpPr>
          <p:nvPr/>
        </p:nvSpPr>
        <p:spPr bwMode="auto">
          <a:xfrm>
            <a:off x="4368800" y="5029200"/>
            <a:ext cx="38608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49" name="Line 77"/>
          <p:cNvSpPr>
            <a:spLocks noChangeShapeType="1"/>
          </p:cNvSpPr>
          <p:nvPr/>
        </p:nvSpPr>
        <p:spPr bwMode="auto">
          <a:xfrm flipV="1">
            <a:off x="8128000" y="4572000"/>
            <a:ext cx="30480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0" name="Line 78"/>
          <p:cNvSpPr>
            <a:spLocks noChangeShapeType="1"/>
          </p:cNvSpPr>
          <p:nvPr/>
        </p:nvSpPr>
        <p:spPr bwMode="auto">
          <a:xfrm>
            <a:off x="8432800" y="4572000"/>
            <a:ext cx="26416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1" name="Line 79"/>
          <p:cNvSpPr>
            <a:spLocks noChangeShapeType="1"/>
          </p:cNvSpPr>
          <p:nvPr/>
        </p:nvSpPr>
        <p:spPr bwMode="auto">
          <a:xfrm>
            <a:off x="812800" y="44958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2" name="Line 80"/>
          <p:cNvSpPr>
            <a:spLocks noChangeShapeType="1"/>
          </p:cNvSpPr>
          <p:nvPr/>
        </p:nvSpPr>
        <p:spPr bwMode="auto">
          <a:xfrm>
            <a:off x="1930400" y="5105400"/>
            <a:ext cx="29464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3" name="Line 81"/>
          <p:cNvSpPr>
            <a:spLocks noChangeShapeType="1"/>
          </p:cNvSpPr>
          <p:nvPr/>
        </p:nvSpPr>
        <p:spPr bwMode="auto">
          <a:xfrm>
            <a:off x="39624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4" name="Line 82"/>
          <p:cNvSpPr>
            <a:spLocks noChangeShapeType="1"/>
          </p:cNvSpPr>
          <p:nvPr/>
        </p:nvSpPr>
        <p:spPr bwMode="auto">
          <a:xfrm>
            <a:off x="48768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5" name="Line 83"/>
          <p:cNvSpPr>
            <a:spLocks noChangeShapeType="1"/>
          </p:cNvSpPr>
          <p:nvPr/>
        </p:nvSpPr>
        <p:spPr bwMode="auto">
          <a:xfrm flipV="1">
            <a:off x="6502400" y="5105400"/>
            <a:ext cx="3048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6" name="Line 84"/>
          <p:cNvSpPr>
            <a:spLocks noChangeShapeType="1"/>
          </p:cNvSpPr>
          <p:nvPr/>
        </p:nvSpPr>
        <p:spPr bwMode="auto">
          <a:xfrm>
            <a:off x="4165600" y="5562600"/>
            <a:ext cx="23368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7" name="Line 85"/>
          <p:cNvSpPr>
            <a:spLocks noChangeShapeType="1"/>
          </p:cNvSpPr>
          <p:nvPr/>
        </p:nvSpPr>
        <p:spPr bwMode="auto">
          <a:xfrm>
            <a:off x="6807200" y="5105400"/>
            <a:ext cx="43688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58" name="Text Box 86"/>
          <p:cNvSpPr txBox="1">
            <a:spLocks noChangeArrowheads="1"/>
          </p:cNvSpPr>
          <p:nvPr/>
        </p:nvSpPr>
        <p:spPr bwMode="auto">
          <a:xfrm>
            <a:off x="0" y="4953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CC"/>
                </a:solidFill>
                <a:latin typeface="Times New Roman" panose="02020603050405020304" pitchFamily="18" charset="0"/>
              </a:rPr>
              <a:t>READY</a:t>
            </a:r>
          </a:p>
        </p:txBody>
      </p:sp>
      <p:sp>
        <p:nvSpPr>
          <p:cNvPr id="79959" name="Line 87"/>
          <p:cNvSpPr>
            <a:spLocks noChangeShapeType="1"/>
          </p:cNvSpPr>
          <p:nvPr/>
        </p:nvSpPr>
        <p:spPr bwMode="auto">
          <a:xfrm>
            <a:off x="2032000" y="5943600"/>
            <a:ext cx="711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0" name="Line 88"/>
          <p:cNvSpPr>
            <a:spLocks noChangeShapeType="1"/>
          </p:cNvSpPr>
          <p:nvPr/>
        </p:nvSpPr>
        <p:spPr bwMode="auto">
          <a:xfrm>
            <a:off x="2946400" y="5638800"/>
            <a:ext cx="6807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1" name="Line 89"/>
          <p:cNvSpPr>
            <a:spLocks noChangeShapeType="1"/>
          </p:cNvSpPr>
          <p:nvPr/>
        </p:nvSpPr>
        <p:spPr bwMode="auto">
          <a:xfrm>
            <a:off x="10058400" y="5943600"/>
            <a:ext cx="1117600" cy="15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2" name="Text Box 90"/>
          <p:cNvSpPr txBox="1">
            <a:spLocks noChangeArrowheads="1"/>
          </p:cNvSpPr>
          <p:nvPr/>
        </p:nvSpPr>
        <p:spPr bwMode="auto">
          <a:xfrm>
            <a:off x="0" y="54864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Times New Roman" panose="02020603050405020304" pitchFamily="18" charset="0"/>
              </a:rPr>
              <a:t>DT/R</a:t>
            </a:r>
          </a:p>
        </p:txBody>
      </p:sp>
      <p:sp>
        <p:nvSpPr>
          <p:cNvPr id="79963" name="Line 91"/>
          <p:cNvSpPr>
            <a:spLocks noChangeShapeType="1"/>
          </p:cNvSpPr>
          <p:nvPr/>
        </p:nvSpPr>
        <p:spPr bwMode="auto">
          <a:xfrm>
            <a:off x="812800" y="54864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4" name="Line 92"/>
          <p:cNvSpPr>
            <a:spLocks noChangeShapeType="1"/>
          </p:cNvSpPr>
          <p:nvPr/>
        </p:nvSpPr>
        <p:spPr bwMode="auto">
          <a:xfrm>
            <a:off x="2032000" y="6096000"/>
            <a:ext cx="21336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5" name="Line 93"/>
          <p:cNvSpPr>
            <a:spLocks noChangeShapeType="1"/>
          </p:cNvSpPr>
          <p:nvPr/>
        </p:nvSpPr>
        <p:spPr bwMode="auto">
          <a:xfrm>
            <a:off x="4165600" y="6096000"/>
            <a:ext cx="203200" cy="4572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6" name="Line 94"/>
          <p:cNvSpPr>
            <a:spLocks noChangeShapeType="1"/>
          </p:cNvSpPr>
          <p:nvPr/>
        </p:nvSpPr>
        <p:spPr bwMode="auto">
          <a:xfrm>
            <a:off x="4368800" y="6553200"/>
            <a:ext cx="39624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7" name="Line 95"/>
          <p:cNvSpPr>
            <a:spLocks noChangeShapeType="1"/>
          </p:cNvSpPr>
          <p:nvPr/>
        </p:nvSpPr>
        <p:spPr bwMode="auto">
          <a:xfrm flipV="1">
            <a:off x="8331200" y="6096000"/>
            <a:ext cx="304800" cy="4572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8" name="Line 96"/>
          <p:cNvSpPr>
            <a:spLocks noChangeShapeType="1"/>
          </p:cNvSpPr>
          <p:nvPr/>
        </p:nvSpPr>
        <p:spPr bwMode="auto">
          <a:xfrm>
            <a:off x="8636000" y="6096000"/>
            <a:ext cx="26416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69" name="Text Box 97"/>
          <p:cNvSpPr txBox="1">
            <a:spLocks noChangeArrowheads="1"/>
          </p:cNvSpPr>
          <p:nvPr/>
        </p:nvSpPr>
        <p:spPr bwMode="auto">
          <a:xfrm>
            <a:off x="0" y="6019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CC00"/>
                </a:solidFill>
                <a:latin typeface="Times New Roman" panose="02020603050405020304" pitchFamily="18" charset="0"/>
              </a:rPr>
              <a:t>DEN</a:t>
            </a:r>
          </a:p>
        </p:txBody>
      </p:sp>
      <p:sp>
        <p:nvSpPr>
          <p:cNvPr id="79970" name="Line 98"/>
          <p:cNvSpPr>
            <a:spLocks noChangeShapeType="1"/>
          </p:cNvSpPr>
          <p:nvPr/>
        </p:nvSpPr>
        <p:spPr bwMode="auto">
          <a:xfrm>
            <a:off x="0" y="6019800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1" name="Line 99"/>
          <p:cNvSpPr>
            <a:spLocks noChangeShapeType="1"/>
          </p:cNvSpPr>
          <p:nvPr/>
        </p:nvSpPr>
        <p:spPr bwMode="auto">
          <a:xfrm>
            <a:off x="42672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2" name="Line 100"/>
          <p:cNvSpPr>
            <a:spLocks noChangeShapeType="1"/>
          </p:cNvSpPr>
          <p:nvPr/>
        </p:nvSpPr>
        <p:spPr bwMode="auto">
          <a:xfrm>
            <a:off x="44704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3" name="Line 101"/>
          <p:cNvSpPr>
            <a:spLocks noChangeShapeType="1"/>
          </p:cNvSpPr>
          <p:nvPr/>
        </p:nvSpPr>
        <p:spPr bwMode="auto">
          <a:xfrm>
            <a:off x="4673600" y="5105400"/>
            <a:ext cx="2032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4" name="Line 102"/>
          <p:cNvSpPr>
            <a:spLocks noChangeShapeType="1"/>
          </p:cNvSpPr>
          <p:nvPr/>
        </p:nvSpPr>
        <p:spPr bwMode="auto">
          <a:xfrm>
            <a:off x="2946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5" name="Line 103"/>
          <p:cNvSpPr>
            <a:spLocks noChangeShapeType="1"/>
          </p:cNvSpPr>
          <p:nvPr/>
        </p:nvSpPr>
        <p:spPr bwMode="auto">
          <a:xfrm>
            <a:off x="41656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6" name="Line 104"/>
          <p:cNvSpPr>
            <a:spLocks noChangeShapeType="1"/>
          </p:cNvSpPr>
          <p:nvPr/>
        </p:nvSpPr>
        <p:spPr bwMode="auto">
          <a:xfrm>
            <a:off x="5486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7" name="Line 105"/>
          <p:cNvSpPr>
            <a:spLocks noChangeShapeType="1"/>
          </p:cNvSpPr>
          <p:nvPr/>
        </p:nvSpPr>
        <p:spPr bwMode="auto">
          <a:xfrm>
            <a:off x="68072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8" name="Line 106"/>
          <p:cNvSpPr>
            <a:spLocks noChangeShapeType="1"/>
          </p:cNvSpPr>
          <p:nvPr/>
        </p:nvSpPr>
        <p:spPr bwMode="auto">
          <a:xfrm>
            <a:off x="81280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9" name="Line 107"/>
          <p:cNvSpPr>
            <a:spLocks noChangeShapeType="1"/>
          </p:cNvSpPr>
          <p:nvPr/>
        </p:nvSpPr>
        <p:spPr bwMode="auto">
          <a:xfrm>
            <a:off x="9550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80" name="Text Box 108"/>
          <p:cNvSpPr txBox="1">
            <a:spLocks noChangeArrowheads="1"/>
          </p:cNvSpPr>
          <p:nvPr/>
        </p:nvSpPr>
        <p:spPr bwMode="auto">
          <a:xfrm>
            <a:off x="3048000" y="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79981" name="Text Box 109"/>
          <p:cNvSpPr txBox="1">
            <a:spLocks noChangeArrowheads="1"/>
          </p:cNvSpPr>
          <p:nvPr/>
        </p:nvSpPr>
        <p:spPr bwMode="auto">
          <a:xfrm>
            <a:off x="4470400" y="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T2</a:t>
            </a:r>
          </a:p>
        </p:txBody>
      </p:sp>
      <p:sp>
        <p:nvSpPr>
          <p:cNvPr id="79982" name="Text Box 110"/>
          <p:cNvSpPr txBox="1">
            <a:spLocks noChangeArrowheads="1"/>
          </p:cNvSpPr>
          <p:nvPr/>
        </p:nvSpPr>
        <p:spPr bwMode="auto">
          <a:xfrm>
            <a:off x="5689600" y="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T3</a:t>
            </a:r>
          </a:p>
        </p:txBody>
      </p:sp>
      <p:sp>
        <p:nvSpPr>
          <p:cNvPr id="79983" name="Text Box 111"/>
          <p:cNvSpPr txBox="1">
            <a:spLocks noChangeArrowheads="1"/>
          </p:cNvSpPr>
          <p:nvPr/>
        </p:nvSpPr>
        <p:spPr bwMode="auto">
          <a:xfrm>
            <a:off x="7010400" y="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latin typeface="Times New Roman" panose="02020603050405020304" pitchFamily="18" charset="0"/>
              </a:rPr>
              <a:t>W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84" name="Text Box 112"/>
          <p:cNvSpPr txBox="1">
            <a:spLocks noChangeArrowheads="1"/>
          </p:cNvSpPr>
          <p:nvPr/>
        </p:nvSpPr>
        <p:spPr bwMode="auto">
          <a:xfrm>
            <a:off x="8331200" y="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T4</a:t>
            </a:r>
          </a:p>
        </p:txBody>
      </p:sp>
      <p:sp>
        <p:nvSpPr>
          <p:cNvPr id="79985" name="Text Box 113"/>
          <p:cNvSpPr txBox="1">
            <a:spLocks noChangeArrowheads="1"/>
          </p:cNvSpPr>
          <p:nvPr/>
        </p:nvSpPr>
        <p:spPr bwMode="auto">
          <a:xfrm>
            <a:off x="3759200" y="32766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A15-A0</a:t>
            </a:r>
          </a:p>
        </p:txBody>
      </p:sp>
      <p:sp>
        <p:nvSpPr>
          <p:cNvPr id="79986" name="Text Box 114"/>
          <p:cNvSpPr txBox="1">
            <a:spLocks noChangeArrowheads="1"/>
          </p:cNvSpPr>
          <p:nvPr/>
        </p:nvSpPr>
        <p:spPr bwMode="auto">
          <a:xfrm>
            <a:off x="3860800" y="3962400"/>
            <a:ext cx="101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A19-A16</a:t>
            </a:r>
          </a:p>
        </p:txBody>
      </p:sp>
      <p:sp>
        <p:nvSpPr>
          <p:cNvPr id="79987" name="Line 115"/>
          <p:cNvSpPr>
            <a:spLocks noChangeShapeType="1"/>
          </p:cNvSpPr>
          <p:nvPr/>
        </p:nvSpPr>
        <p:spPr bwMode="auto">
          <a:xfrm flipV="1">
            <a:off x="4775200" y="3200400"/>
            <a:ext cx="3048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88" name="Line 116"/>
          <p:cNvSpPr>
            <a:spLocks noChangeShapeType="1"/>
          </p:cNvSpPr>
          <p:nvPr/>
        </p:nvSpPr>
        <p:spPr bwMode="auto">
          <a:xfrm>
            <a:off x="4876800" y="3200400"/>
            <a:ext cx="2032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89" name="Text Box 117"/>
          <p:cNvSpPr txBox="1">
            <a:spLocks noChangeArrowheads="1"/>
          </p:cNvSpPr>
          <p:nvPr/>
        </p:nvSpPr>
        <p:spPr bwMode="auto">
          <a:xfrm>
            <a:off x="5181600" y="3276600"/>
            <a:ext cx="355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       DATA OUT (D15-D0)</a:t>
            </a:r>
          </a:p>
        </p:txBody>
      </p:sp>
      <p:sp>
        <p:nvSpPr>
          <p:cNvPr id="79990" name="Text Box 118"/>
          <p:cNvSpPr txBox="1">
            <a:spLocks noChangeArrowheads="1"/>
          </p:cNvSpPr>
          <p:nvPr/>
        </p:nvSpPr>
        <p:spPr bwMode="auto">
          <a:xfrm>
            <a:off x="609600" y="44958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WR</a:t>
            </a:r>
          </a:p>
        </p:txBody>
      </p:sp>
      <p:sp>
        <p:nvSpPr>
          <p:cNvPr id="79991" name="Line 119"/>
          <p:cNvSpPr>
            <a:spLocks noChangeShapeType="1"/>
          </p:cNvSpPr>
          <p:nvPr/>
        </p:nvSpPr>
        <p:spPr bwMode="auto">
          <a:xfrm flipH="1">
            <a:off x="2641600" y="5638800"/>
            <a:ext cx="304800" cy="304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92" name="Line 120"/>
          <p:cNvSpPr>
            <a:spLocks noChangeShapeType="1"/>
          </p:cNvSpPr>
          <p:nvPr/>
        </p:nvSpPr>
        <p:spPr bwMode="auto">
          <a:xfrm>
            <a:off x="9652000" y="5638800"/>
            <a:ext cx="406400" cy="304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7CFF19-4B50-4E79-A015-9A01A02ABEF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80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TMELOD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9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9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9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9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7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7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7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7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7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7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7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7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7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7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7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7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7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79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79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7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7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7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79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79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7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6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 nodeType="clickPar">
                      <p:stCondLst>
                        <p:cond delay="indefinite"/>
                      </p:stCondLst>
                      <p:childTnLst>
                        <p:par>
                          <p:cTn id="4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7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6" dur="500" fill="hold"/>
                                        <p:tgtEl>
                                          <p:spTgt spid="79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79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 nodeType="clickPar">
                      <p:stCondLst>
                        <p:cond delay="indefinite"/>
                      </p:stCondLst>
                      <p:childTnLst>
                        <p:par>
                          <p:cTn id="4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2" dur="500"/>
                                        <p:tgtEl>
                                          <p:spTgt spid="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7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7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7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</p:stCondLst>
                      <p:childTnLst>
                        <p:par>
                          <p:cTn id="5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7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500" fill="hold"/>
                                        <p:tgtEl>
                                          <p:spTgt spid="79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 fill="hold"/>
                                        <p:tgtEl>
                                          <p:spTgt spid="79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7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9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 nodeType="clickPar">
                      <p:stCondLst>
                        <p:cond delay="indefinite"/>
                      </p:stCondLst>
                      <p:childTnLst>
                        <p:par>
                          <p:cTn id="5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9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 nodeType="clickPar">
                      <p:stCondLst>
                        <p:cond delay="indefinite"/>
                      </p:stCondLst>
                      <p:childTnLst>
                        <p:par>
                          <p:cTn id="5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 nodeType="clickPar">
                      <p:stCondLst>
                        <p:cond delay="indefinite"/>
                      </p:stCondLst>
                      <p:childTnLst>
                        <p:par>
                          <p:cTn id="5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 nodeType="clickPar">
                      <p:stCondLst>
                        <p:cond delay="indefinite"/>
                      </p:stCondLst>
                      <p:childTnLst>
                        <p:par>
                          <p:cTn id="5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4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9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 nodeType="clickPar">
                      <p:stCondLst>
                        <p:cond delay="indefinite"/>
                      </p:stCondLst>
                      <p:childTnLst>
                        <p:par>
                          <p:cTn id="5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 nodeType="clickPar">
                      <p:stCondLst>
                        <p:cond delay="indefinite"/>
                      </p:stCondLst>
                      <p:childTnLst>
                        <p:par>
                          <p:cTn id="5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9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 nodeType="clickPar">
                      <p:stCondLst>
                        <p:cond delay="indefinite"/>
                      </p:stCondLst>
                      <p:childTnLst>
                        <p:par>
                          <p:cTn id="5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4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 nodeType="clickPar">
                      <p:stCondLst>
                        <p:cond delay="indefinite"/>
                      </p:stCondLst>
                      <p:childTnLst>
                        <p:par>
                          <p:cTn id="5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4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9" dur="500"/>
                                        <p:tgtEl>
                                          <p:spTgt spid="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3" dur="500"/>
                                        <p:tgtEl>
                                          <p:spTgt spid="7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8" dur="500"/>
                                        <p:tgtEl>
                                          <p:spTgt spid="7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 nodeType="clickPar">
                      <p:stCondLst>
                        <p:cond delay="indefinite"/>
                      </p:stCondLst>
                      <p:childTnLst>
                        <p:par>
                          <p:cTn id="6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3" dur="500"/>
                                        <p:tgtEl>
                                          <p:spTgt spid="7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5" grpId="0" autoUpdateAnimBg="0"/>
      <p:bldP spid="79912" grpId="0" autoUpdateAnimBg="0"/>
      <p:bldP spid="79919" grpId="0" autoUpdateAnimBg="0"/>
      <p:bldP spid="79933" grpId="0" autoUpdateAnimBg="0"/>
      <p:bldP spid="79934" grpId="0" autoUpdateAnimBg="0"/>
      <p:bldP spid="79945" grpId="0" autoUpdateAnimBg="0"/>
      <p:bldP spid="79958" grpId="0" autoUpdateAnimBg="0"/>
      <p:bldP spid="79962" grpId="0" autoUpdateAnimBg="0"/>
      <p:bldP spid="79969" grpId="0" autoUpdateAnimBg="0"/>
      <p:bldP spid="79980" grpId="0" autoUpdateAnimBg="0"/>
      <p:bldP spid="79981" grpId="0" autoUpdateAnimBg="0"/>
      <p:bldP spid="79982" grpId="0" autoUpdateAnimBg="0"/>
      <p:bldP spid="79983" grpId="0" autoUpdateAnimBg="0"/>
      <p:bldP spid="79984" grpId="0" autoUpdateAnimBg="0"/>
      <p:bldP spid="79985" grpId="0" autoUpdateAnimBg="0"/>
      <p:bldP spid="79986" grpId="0" autoUpdateAnimBg="0"/>
      <p:bldP spid="79989" grpId="0" autoUpdateAnimBg="0"/>
      <p:bldP spid="7999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38800" y="990600"/>
            <a:ext cx="4572000" cy="8826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Pins and Signals</a:t>
            </a:r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pic>
        <p:nvPicPr>
          <p:cNvPr id="20485" name="Picture 2" descr="C:\Users\AMMU\Desktop\Microprocessor\80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893"/>
          <a:stretch>
            <a:fillRect/>
          </a:stretch>
        </p:blipFill>
        <p:spPr bwMode="auto">
          <a:xfrm>
            <a:off x="1557338" y="1868488"/>
            <a:ext cx="3014662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48B6CE-90D3-493A-9957-A3CAE2AD1BD0}" type="slidenum">
              <a:rPr lang="en-US" altLang="en-US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752601"/>
            <a:ext cx="3200400" cy="158591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2413" y="5391150"/>
            <a:ext cx="3200401" cy="8382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2412" y="3752850"/>
            <a:ext cx="1830388" cy="16383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0" name="TextBox 4"/>
          <p:cNvSpPr txBox="1">
            <a:spLocks noChangeArrowheads="1"/>
          </p:cNvSpPr>
          <p:nvPr/>
        </p:nvSpPr>
        <p:spPr bwMode="auto">
          <a:xfrm>
            <a:off x="7527925" y="138113"/>
            <a:ext cx="2249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Min/ Max Pins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38800" y="1066800"/>
            <a:ext cx="4572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400" b="1"/>
              <a:t>The 8086 microprocessor can work in two  modes of  operations : </a:t>
            </a:r>
            <a:r>
              <a:rPr lang="en-US" altLang="en-US" sz="1400" b="1">
                <a:solidFill>
                  <a:srgbClr val="FF0066"/>
                </a:solidFill>
              </a:rPr>
              <a:t>Minimum mode </a:t>
            </a:r>
            <a:r>
              <a:rPr lang="en-US" altLang="en-US" sz="1400" b="1"/>
              <a:t>and </a:t>
            </a:r>
            <a:r>
              <a:rPr lang="en-US" altLang="en-US" sz="1400" b="1">
                <a:solidFill>
                  <a:srgbClr val="FF0066"/>
                </a:solidFill>
              </a:rPr>
              <a:t>Maximum mode</a:t>
            </a:r>
            <a:r>
              <a:rPr lang="en-US" altLang="en-US" sz="1400" b="1"/>
              <a:t>. </a:t>
            </a:r>
          </a:p>
          <a:p>
            <a:pPr algn="just" eaLnBrk="1" hangingPunct="1"/>
            <a:endParaRPr lang="en-US" altLang="en-US" sz="1400" b="1"/>
          </a:p>
          <a:p>
            <a:pPr algn="just" eaLnBrk="1" hangingPunct="1"/>
            <a:endParaRPr lang="en-US" altLang="en-US" sz="1400" b="1"/>
          </a:p>
          <a:p>
            <a:pPr algn="just" eaLnBrk="1" hangingPunct="1"/>
            <a:r>
              <a:rPr lang="en-US" altLang="en-US" sz="1400" b="1"/>
              <a:t>In the </a:t>
            </a:r>
            <a:r>
              <a:rPr lang="en-US" altLang="en-US" sz="1400" b="1" u="sng"/>
              <a:t>minimum mode</a:t>
            </a:r>
            <a:r>
              <a:rPr lang="en-US" altLang="en-US" sz="1400" b="1"/>
              <a:t> of operation the microprocessor </a:t>
            </a:r>
            <a:r>
              <a:rPr lang="en-US" altLang="en-US" sz="1400" b="1" u="sng"/>
              <a:t>do not </a:t>
            </a:r>
            <a:r>
              <a:rPr lang="en-US" altLang="en-US" sz="1400" b="1"/>
              <a:t>associate with any co-processors   and can not be used for multiprocessor   systems. </a:t>
            </a:r>
          </a:p>
          <a:p>
            <a:pPr algn="just" eaLnBrk="1" hangingPunct="1"/>
            <a:endParaRPr lang="en-US" altLang="en-US" sz="1400" b="1"/>
          </a:p>
          <a:p>
            <a:pPr algn="just" eaLnBrk="1" hangingPunct="1"/>
            <a:endParaRPr lang="en-US" altLang="en-US" sz="1400" b="1"/>
          </a:p>
          <a:p>
            <a:pPr algn="just" eaLnBrk="1" hangingPunct="1"/>
            <a:r>
              <a:rPr lang="en-US" altLang="en-US" sz="1400" b="1"/>
              <a:t>In the </a:t>
            </a:r>
            <a:r>
              <a:rPr lang="en-US" altLang="en-US" sz="1400" b="1" u="sng"/>
              <a:t>maximum mode</a:t>
            </a:r>
            <a:r>
              <a:rPr lang="en-US" altLang="en-US" sz="1400" b="1"/>
              <a:t> the 8086 </a:t>
            </a:r>
            <a:r>
              <a:rPr lang="en-US" altLang="en-US" sz="1400" b="1" u="sng"/>
              <a:t>can work</a:t>
            </a:r>
            <a:r>
              <a:rPr lang="en-US" altLang="en-US" sz="1400" b="1"/>
              <a:t> in multi-processor or co-processor   configuration. </a:t>
            </a:r>
          </a:p>
          <a:p>
            <a:pPr algn="just" eaLnBrk="1" hangingPunct="1"/>
            <a:endParaRPr lang="en-US" altLang="en-US" sz="1400" b="1"/>
          </a:p>
          <a:p>
            <a:pPr algn="just" eaLnBrk="1" hangingPunct="1"/>
            <a:endParaRPr lang="en-US" altLang="en-US" sz="1400" b="1"/>
          </a:p>
          <a:p>
            <a:pPr algn="just" eaLnBrk="1" hangingPunct="1"/>
            <a:r>
              <a:rPr lang="en-US" altLang="en-US" sz="1400" b="1"/>
              <a:t>Minimum  or maximum mode operations  are decided by the pin MN/ MX(Active low). </a:t>
            </a:r>
          </a:p>
          <a:p>
            <a:pPr algn="just" eaLnBrk="1" hangingPunct="1"/>
            <a:endParaRPr lang="en-US" altLang="en-US" sz="1400" b="1"/>
          </a:p>
          <a:p>
            <a:pPr algn="just" eaLnBrk="1" hangingPunct="1"/>
            <a:endParaRPr lang="en-US" altLang="en-US" sz="1400" b="1"/>
          </a:p>
          <a:p>
            <a:pPr algn="just" eaLnBrk="1" hangingPunct="1"/>
            <a:r>
              <a:rPr lang="en-US" altLang="en-US" sz="1400" b="1"/>
              <a:t>When this pin is </a:t>
            </a:r>
            <a:r>
              <a:rPr lang="en-US" altLang="en-US" sz="1400" b="1" u="sng"/>
              <a:t>high</a:t>
            </a:r>
            <a:r>
              <a:rPr lang="en-US" altLang="en-US" sz="1400" b="1"/>
              <a:t> 8086 operates in </a:t>
            </a:r>
            <a:r>
              <a:rPr lang="en-US" altLang="en-US" sz="1400" b="1" u="sng"/>
              <a:t>minimum mode</a:t>
            </a:r>
            <a:r>
              <a:rPr lang="en-US" altLang="en-US" sz="1400" b="1"/>
              <a:t>  otherwise it operates in Maximum mode.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74963" y="3557589"/>
            <a:ext cx="1890712" cy="16192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3352801"/>
            <a:ext cx="1022350" cy="36671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703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14524E-6 L 0 0.1688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883 L 0 0.3464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4644 L 0 0.4796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7965 L 0 0.6239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" y="269966"/>
            <a:ext cx="11112138" cy="6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222625" y="4538664"/>
            <a:ext cx="1295400" cy="242887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Pins and Signals</a:t>
            </a:r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pic>
        <p:nvPicPr>
          <p:cNvPr id="21509" name="Picture 2" descr="C:\Users\AMMU\Desktop\Microprocessor\80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893"/>
          <a:stretch>
            <a:fillRect/>
          </a:stretch>
        </p:blipFill>
        <p:spPr bwMode="auto">
          <a:xfrm>
            <a:off x="1557338" y="1868488"/>
            <a:ext cx="3014662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00" y="762001"/>
            <a:ext cx="5334000" cy="1384995"/>
          </a:xfrm>
          <a:prstGeom prst="rect">
            <a:avLst/>
          </a:prstGeom>
          <a:blipFill rotWithShape="1">
            <a:blip r:embed="rId4"/>
            <a:stretch>
              <a:fillRect t="-441" b="-352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909458" y="2377440"/>
          <a:ext cx="55299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r="-489610" b="-76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Transmit/ Receive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Output signal from the processor to control the direction of data flow through the data transceivers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909458" y="3215640"/>
          <a:ext cx="552994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t="-1333" r="-489610" b="-9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Enable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Output signal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from the processor used as out put enable for the transceivers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910138" y="3856038"/>
          <a:ext cx="55292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ALE</a:t>
                      </a:r>
                      <a:endParaRPr lang="en-US" sz="1200" i="0" dirty="0">
                        <a:solidFill>
                          <a:srgbClr val="FF00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29" marR="914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Address Latch Enable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Used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demultiplex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address and data lines using external latches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29" marR="914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909458" y="4465320"/>
          <a:ext cx="55299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7"/>
                      <a:stretch>
                        <a:fillRect t="-952" r="-489610" b="-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Used to differentiate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memory access and I/O access. For memory reference instructions, it is </a:t>
                      </a:r>
                      <a:r>
                        <a:rPr lang="en-US" sz="1200" baseline="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 For IN and OUT instructions, it is </a:t>
                      </a:r>
                      <a:r>
                        <a:rPr lang="en-US" sz="1200" baseline="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low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 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4909458" y="5227320"/>
          <a:ext cx="552994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8"/>
                      <a:stretch>
                        <a:fillRect t="-1333" r="-489610" b="-9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 control signal; asserted </a:t>
                      </a:r>
                      <a:r>
                        <a:rPr lang="en-US" sz="1200" baseline="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low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Whenever processor writes data to memory or I/O port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909458" y="5760720"/>
          <a:ext cx="55299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9"/>
                      <a:stretch>
                        <a:fillRect r="-489610" b="-76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Interrupt Acknowledge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When the interrupt request is accepted by the processor, the output is </a:t>
                      </a:r>
                      <a:r>
                        <a:rPr lang="en-US" sz="120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low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 this line.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725032-6677-4EA0-BB5E-F0F45205E48F}" type="slidenum">
              <a:rPr lang="en-US" altLang="en-US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600200"/>
            <a:ext cx="3200400" cy="2133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2413" y="5391150"/>
            <a:ext cx="3200401" cy="8382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2412" y="3752850"/>
            <a:ext cx="1830388" cy="16383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8" name="Rectangle 16"/>
          <p:cNvSpPr>
            <a:spLocks noChangeArrowheads="1"/>
          </p:cNvSpPr>
          <p:nvPr/>
        </p:nvSpPr>
        <p:spPr bwMode="auto">
          <a:xfrm>
            <a:off x="7315201" y="188914"/>
            <a:ext cx="2906713" cy="3381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Minimum mode signals</a:t>
            </a:r>
          </a:p>
        </p:txBody>
      </p:sp>
    </p:spTree>
    <p:extLst>
      <p:ext uri="{BB962C8B-B14F-4D97-AF65-F5344CB8AC3E}">
        <p14:creationId xmlns:p14="http://schemas.microsoft.com/office/powerpoint/2010/main" val="3583388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03171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3171 L 2.77778E-6 0.0634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6412 L 2.77778E-6 -0.03588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3496 L 2.77778E-6 -0.058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5648 L 2.77778E-6 0.08819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222625" y="3733800"/>
            <a:ext cx="1295400" cy="2413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Pins and Signals</a:t>
            </a:r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pic>
        <p:nvPicPr>
          <p:cNvPr id="22533" name="Picture 2" descr="C:\Users\AMMU\Desktop\Microprocessor\80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893"/>
          <a:stretch>
            <a:fillRect/>
          </a:stretch>
        </p:blipFill>
        <p:spPr bwMode="auto">
          <a:xfrm>
            <a:off x="1557338" y="1868488"/>
            <a:ext cx="3014662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910138" y="2362201"/>
          <a:ext cx="5529262" cy="100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475"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HOLD</a:t>
                      </a:r>
                      <a:endParaRPr lang="en-US" sz="1200" i="0" dirty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29" marR="91429" marT="45749" marB="4574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 signal to the processor form the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bus masters as a request to grant the control of the bus. </a:t>
                      </a:r>
                    </a:p>
                    <a:p>
                      <a:endParaRPr lang="en-US" sz="1200" baseline="0" dirty="0" smtClean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Usually used by the DMA controller to get the control of the bus.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29" marR="91429" marT="45749" marB="4574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910138" y="3763964"/>
          <a:ext cx="5529262" cy="1189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9037"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HLDA</a:t>
                      </a:r>
                      <a:endParaRPr lang="en-US" sz="1200" i="0" dirty="0">
                        <a:solidFill>
                          <a:srgbClr val="FF00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29" marR="91429" marT="45732" marB="4573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Hold Acknowledge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Acknowledge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signal by the processor to the bus master requesting the control of the bus through HOLD.</a:t>
                      </a:r>
                    </a:p>
                    <a:p>
                      <a:endParaRPr lang="en-US" sz="1200" baseline="0" dirty="0" smtClean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acknowledge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asserted high, when the processor accepts HOLD.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29" marR="91429" marT="45732" marB="4573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DCA216-0B90-4375-B46A-42A69833E97E}" type="slidenum">
              <a:rPr lang="en-US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600200"/>
            <a:ext cx="3200400" cy="2133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2413" y="5391150"/>
            <a:ext cx="3200401" cy="8382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2412" y="3752850"/>
            <a:ext cx="1830388" cy="16383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54" name="Rectangle 12"/>
          <p:cNvSpPr>
            <a:spLocks noChangeArrowheads="1"/>
          </p:cNvSpPr>
          <p:nvPr/>
        </p:nvSpPr>
        <p:spPr bwMode="auto">
          <a:xfrm>
            <a:off x="7315201" y="188914"/>
            <a:ext cx="2906713" cy="3381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Minimum mode signals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00" y="762001"/>
            <a:ext cx="5334000" cy="1384995"/>
          </a:xfrm>
          <a:prstGeom prst="rect">
            <a:avLst/>
          </a:prstGeom>
          <a:blipFill rotWithShape="1">
            <a:blip r:embed="rId4"/>
            <a:stretch>
              <a:fillRect t="-441" b="-352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99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463 L 2.77778E-6 0.031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325814" y="4338638"/>
            <a:ext cx="1425575" cy="62865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Pins and Signals</a:t>
            </a:r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23556" name="TextBox 2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00" y="762001"/>
            <a:ext cx="5334000" cy="954107"/>
          </a:xfrm>
          <a:prstGeom prst="rect">
            <a:avLst/>
          </a:prstGeom>
          <a:blipFill rotWithShape="1">
            <a:blip r:embed="rId3"/>
            <a:stretch>
              <a:fillRect t="-637" b="-509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909458" y="2133600"/>
          <a:ext cx="55299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4"/>
                      <a:stretch>
                        <a:fillRect r="-489610" b="-76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Status signals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used by the 8086 bus controller to generate bus timing and control signals. These are decoded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as shown.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DC6C3F-CD11-4AB1-923F-6977F08C5589}" type="slidenum">
              <a:rPr lang="en-US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3560" name="Picture 2" descr="C:\Users\APARNA\Desktop\Microprocessor\8086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847850"/>
            <a:ext cx="3201988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524000" y="1600200"/>
            <a:ext cx="3200400" cy="2133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2413" y="5391150"/>
            <a:ext cx="3200401" cy="8382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2412" y="3752850"/>
            <a:ext cx="1830388" cy="16383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3564" name="Picture 3" descr="C:\Users\APARNA\Desktop\mm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9" y="2911476"/>
            <a:ext cx="31083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7315200" y="188914"/>
            <a:ext cx="2895600" cy="3381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Maximum mode signals</a:t>
            </a:r>
          </a:p>
        </p:txBody>
      </p:sp>
    </p:spTree>
    <p:extLst>
      <p:ext uri="{BB962C8B-B14F-4D97-AF65-F5344CB8AC3E}">
        <p14:creationId xmlns:p14="http://schemas.microsoft.com/office/powerpoint/2010/main" val="35450167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325814" y="4953001"/>
            <a:ext cx="1425575" cy="428625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Pins and Signals</a:t>
            </a:r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00" y="762001"/>
            <a:ext cx="5334000" cy="954107"/>
          </a:xfrm>
          <a:prstGeom prst="rect">
            <a:avLst/>
          </a:prstGeom>
          <a:blipFill rotWithShape="1">
            <a:blip r:embed="rId3"/>
            <a:stretch>
              <a:fillRect t="-637" b="-509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909458" y="2133600"/>
          <a:ext cx="55299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4"/>
                      <a:stretch>
                        <a:fillRect r="-489610" b="-313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Queue Status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The processor provides the status of queue in these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lines. </a:t>
                      </a:r>
                    </a:p>
                    <a:p>
                      <a:pPr algn="just"/>
                      <a:endParaRPr lang="en-US" sz="1200" baseline="0" dirty="0" smtClean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queue status can be used by external device to track the internal status of the queue in 8086. </a:t>
                      </a:r>
                    </a:p>
                    <a:p>
                      <a:pPr algn="just"/>
                      <a:endParaRPr lang="en-US" sz="1200" baseline="0" dirty="0" smtClean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output on QS</a:t>
                      </a:r>
                      <a:r>
                        <a:rPr lang="en-US" sz="1200" baseline="-250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QS</a:t>
                      </a:r>
                      <a:r>
                        <a:rPr lang="en-US" sz="1200" baseline="-2500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can be interpreted as shown in the table.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6BE6E2-3343-429B-B31D-E3EA93422D0C}" type="slidenum">
              <a:rPr lang="en-US" altLang="en-US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4584" name="Picture 2" descr="C:\Users\APARNA\Desktop\Microprocessor\8086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847850"/>
            <a:ext cx="3201988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524000" y="1600200"/>
            <a:ext cx="3200400" cy="2133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2413" y="5391150"/>
            <a:ext cx="3200401" cy="8382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2412" y="3752850"/>
            <a:ext cx="1830388" cy="16383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588" name="Picture 2" descr="C:\Users\APARNA\Desktop\mm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4776"/>
            <a:ext cx="43449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Rectangle 3"/>
          <p:cNvSpPr>
            <a:spLocks noChangeArrowheads="1"/>
          </p:cNvSpPr>
          <p:nvPr/>
        </p:nvSpPr>
        <p:spPr bwMode="auto">
          <a:xfrm>
            <a:off x="7315200" y="188914"/>
            <a:ext cx="2895600" cy="3381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Maximum mode signals</a:t>
            </a:r>
          </a:p>
        </p:txBody>
      </p:sp>
    </p:spTree>
    <p:extLst>
      <p:ext uri="{BB962C8B-B14F-4D97-AF65-F5344CB8AC3E}">
        <p14:creationId xmlns:p14="http://schemas.microsoft.com/office/powerpoint/2010/main" val="35196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352801" y="4133851"/>
            <a:ext cx="1425575" cy="214313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25814" y="3724276"/>
            <a:ext cx="1425575" cy="428625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Pins and Signals</a:t>
            </a:r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25605" name="TextBox 2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00" y="762001"/>
            <a:ext cx="5334000" cy="954107"/>
          </a:xfrm>
          <a:prstGeom prst="rect">
            <a:avLst/>
          </a:prstGeom>
          <a:blipFill rotWithShape="1">
            <a:blip r:embed="rId3"/>
            <a:stretch>
              <a:fillRect t="-637" b="-509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909458" y="2133601"/>
          <a:ext cx="5529943" cy="155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4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4"/>
                      <a:stretch>
                        <a:fillRect r="-489610" b="-313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4"/>
                      <a:stretch>
                        <a:fillRect l="-20424" b="-313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F8C907-8BFB-4986-A9D7-7EEB2370A5F0}" type="slidenum">
              <a:rPr lang="en-US" altLang="en-US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5609" name="Picture 2" descr="C:\Users\APARNA\Desktop\Microprocessor\8086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847850"/>
            <a:ext cx="3201988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524000" y="1600200"/>
            <a:ext cx="3200400" cy="2133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2413" y="5391150"/>
            <a:ext cx="3200401" cy="8382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2412" y="3752850"/>
            <a:ext cx="1830388" cy="16383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09458" y="4144900"/>
          <a:ext cx="5529943" cy="210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5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t="-290" r="-489610" b="-23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20424" t="-290" b="-231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7315200" y="188914"/>
            <a:ext cx="2895600" cy="3381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Maximum mode signals</a:t>
            </a:r>
          </a:p>
        </p:txBody>
      </p:sp>
    </p:spTree>
    <p:extLst>
      <p:ext uri="{BB962C8B-B14F-4D97-AF65-F5344CB8AC3E}">
        <p14:creationId xmlns:p14="http://schemas.microsoft.com/office/powerpoint/2010/main" val="201084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ChangeArrowheads="1"/>
          </p:cNvSpPr>
          <p:nvPr/>
        </p:nvSpPr>
        <p:spPr bwMode="auto">
          <a:xfrm>
            <a:off x="1335088" y="1181100"/>
            <a:ext cx="92900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5000"/>
              </a:lnSpc>
              <a:spcAft>
                <a:spcPts val="45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8086 is set for the maximum-mode configuration, it provides signals for implementing a multiprocessor / coprocessor system environment. </a:t>
            </a:r>
          </a:p>
          <a:p>
            <a:pPr algn="just" eaLnBrk="1" hangingPunct="1">
              <a:lnSpc>
                <a:spcPct val="95000"/>
              </a:lnSpc>
              <a:spcAft>
                <a:spcPts val="45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5000"/>
              </a:lnSpc>
              <a:spcAft>
                <a:spcPts val="45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multiprocessor environment we mean that one microprocessor exists in the system and that each processor is executing its own program.</a:t>
            </a:r>
          </a:p>
          <a:p>
            <a:pPr algn="just" eaLnBrk="1" hangingPunct="1">
              <a:lnSpc>
                <a:spcPct val="95000"/>
              </a:lnSpc>
              <a:spcAft>
                <a:spcPts val="45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5000"/>
              </a:lnSpc>
              <a:spcAft>
                <a:spcPts val="45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in this type of system environment, there are some system resources that are common to all processors. </a:t>
            </a:r>
          </a:p>
          <a:p>
            <a:pPr algn="just" eaLnBrk="1" hangingPunct="1">
              <a:lnSpc>
                <a:spcPct val="95000"/>
              </a:lnSpc>
              <a:spcAft>
                <a:spcPts val="45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5000"/>
              </a:lnSpc>
              <a:spcAft>
                <a:spcPts val="13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called as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resources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There are also other resources that are assigned to specific processors. These are known as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resources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2703513" y="0"/>
            <a:ext cx="6553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350" indent="-6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2000"/>
              </a:lnSpc>
              <a:spcAft>
                <a:spcPts val="4525"/>
              </a:spcAft>
            </a:pPr>
            <a:r>
              <a:rPr lang="en-US" altLang="en-US" sz="4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Mode 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4BDD76-AD86-4617-8796-E10AA96E9D9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http://www.csee.umbc.edu/~plusquel/310/slides/8086_chipset-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803400"/>
            <a:ext cx="766286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057400" y="304800"/>
            <a:ext cx="8734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 Controller - 8288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7260FC-12AB-4532-BC8D-8F2ADDE3CD9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0"/>
            <a:ext cx="10782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F9AE43-BD02-40E0-82EA-11A77299EBA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11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668338"/>
            <a:ext cx="106870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Title 2"/>
          <p:cNvSpPr>
            <a:spLocks noGrp="1"/>
          </p:cNvSpPr>
          <p:nvPr>
            <p:ph type="title"/>
          </p:nvPr>
        </p:nvSpPr>
        <p:spPr>
          <a:xfrm>
            <a:off x="838200" y="-68263"/>
            <a:ext cx="10515600" cy="995363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8086 Maximum Mode System</a:t>
            </a:r>
          </a:p>
        </p:txBody>
      </p:sp>
      <p:sp>
        <p:nvSpPr>
          <p:cNvPr id="8397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1360F4-288E-4301-8120-6A03F3C7FA2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488950"/>
            <a:ext cx="8605837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CA69BB-A7AC-4E27-8C69-B5704BA2777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96092"/>
            <a:ext cx="11390811" cy="6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1"/>
          <p:cNvGrpSpPr>
            <a:grpSpLocks/>
          </p:cNvGrpSpPr>
          <p:nvPr/>
        </p:nvGrpSpPr>
        <p:grpSpPr bwMode="auto">
          <a:xfrm>
            <a:off x="4170363" y="682625"/>
            <a:ext cx="7227887" cy="5564188"/>
            <a:chOff x="0" y="0"/>
            <a:chExt cx="5473446" cy="4914766"/>
          </a:xfrm>
        </p:grpSpPr>
        <p:sp>
          <p:nvSpPr>
            <p:cNvPr id="3" name="Shape 2596"/>
            <p:cNvSpPr/>
            <p:nvPr/>
          </p:nvSpPr>
          <p:spPr>
            <a:xfrm>
              <a:off x="73332" y="372989"/>
              <a:ext cx="1245440" cy="340739"/>
            </a:xfrm>
            <a:custGeom>
              <a:avLst/>
              <a:gdLst/>
              <a:ahLst/>
              <a:cxnLst/>
              <a:rect l="0" t="0" r="0" b="0"/>
              <a:pathLst>
                <a:path w="1245870" h="339852">
                  <a:moveTo>
                    <a:pt x="0" y="339852"/>
                  </a:moveTo>
                  <a:lnTo>
                    <a:pt x="488442" y="339852"/>
                  </a:lnTo>
                  <a:lnTo>
                    <a:pt x="488442" y="0"/>
                  </a:lnTo>
                  <a:lnTo>
                    <a:pt x="880872" y="0"/>
                  </a:lnTo>
                  <a:lnTo>
                    <a:pt x="880872" y="339852"/>
                  </a:lnTo>
                  <a:lnTo>
                    <a:pt x="1245870" y="3398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" name="Shape 2597"/>
            <p:cNvSpPr/>
            <p:nvPr/>
          </p:nvSpPr>
          <p:spPr>
            <a:xfrm>
              <a:off x="1316368" y="372989"/>
              <a:ext cx="3922657" cy="340739"/>
            </a:xfrm>
            <a:custGeom>
              <a:avLst/>
              <a:gdLst/>
              <a:ahLst/>
              <a:cxnLst/>
              <a:rect l="0" t="0" r="0" b="0"/>
              <a:pathLst>
                <a:path w="3922776" h="339852">
                  <a:moveTo>
                    <a:pt x="0" y="339852"/>
                  </a:moveTo>
                  <a:lnTo>
                    <a:pt x="0" y="0"/>
                  </a:lnTo>
                  <a:lnTo>
                    <a:pt x="393954" y="0"/>
                  </a:lnTo>
                  <a:lnTo>
                    <a:pt x="393954" y="339852"/>
                  </a:lnTo>
                  <a:lnTo>
                    <a:pt x="785622" y="339852"/>
                  </a:lnTo>
                  <a:lnTo>
                    <a:pt x="785622" y="0"/>
                  </a:lnTo>
                  <a:lnTo>
                    <a:pt x="1178052" y="0"/>
                  </a:lnTo>
                  <a:lnTo>
                    <a:pt x="1178052" y="339852"/>
                  </a:lnTo>
                  <a:lnTo>
                    <a:pt x="1569720" y="339852"/>
                  </a:lnTo>
                  <a:lnTo>
                    <a:pt x="1569720" y="0"/>
                  </a:lnTo>
                  <a:lnTo>
                    <a:pt x="1960626" y="0"/>
                  </a:lnTo>
                  <a:lnTo>
                    <a:pt x="1960626" y="339852"/>
                  </a:lnTo>
                  <a:lnTo>
                    <a:pt x="2353818" y="339852"/>
                  </a:lnTo>
                  <a:lnTo>
                    <a:pt x="2353818" y="0"/>
                  </a:lnTo>
                  <a:lnTo>
                    <a:pt x="2744724" y="0"/>
                  </a:lnTo>
                  <a:lnTo>
                    <a:pt x="2744724" y="339852"/>
                  </a:lnTo>
                  <a:lnTo>
                    <a:pt x="3137154" y="339852"/>
                  </a:lnTo>
                  <a:lnTo>
                    <a:pt x="3137154" y="0"/>
                  </a:lnTo>
                  <a:lnTo>
                    <a:pt x="3527298" y="0"/>
                  </a:lnTo>
                  <a:lnTo>
                    <a:pt x="3527298" y="339852"/>
                  </a:lnTo>
                  <a:lnTo>
                    <a:pt x="3922776" y="33985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" name="Shape 2598"/>
            <p:cNvSpPr/>
            <p:nvPr/>
          </p:nvSpPr>
          <p:spPr>
            <a:xfrm>
              <a:off x="1679421" y="166864"/>
              <a:ext cx="0" cy="136014"/>
            </a:xfrm>
            <a:custGeom>
              <a:avLst/>
              <a:gdLst/>
              <a:ahLst/>
              <a:cxnLst/>
              <a:rect l="0" t="0" r="0" b="0"/>
              <a:pathLst>
                <a:path h="136398">
                  <a:moveTo>
                    <a:pt x="0" y="0"/>
                  </a:moveTo>
                  <a:lnTo>
                    <a:pt x="0" y="1363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Shape 2599"/>
            <p:cNvSpPr/>
            <p:nvPr/>
          </p:nvSpPr>
          <p:spPr>
            <a:xfrm>
              <a:off x="2496891" y="166864"/>
              <a:ext cx="0" cy="136014"/>
            </a:xfrm>
            <a:custGeom>
              <a:avLst/>
              <a:gdLst/>
              <a:ahLst/>
              <a:cxnLst/>
              <a:rect l="0" t="0" r="0" b="0"/>
              <a:pathLst>
                <a:path h="136398">
                  <a:moveTo>
                    <a:pt x="0" y="0"/>
                  </a:moveTo>
                  <a:lnTo>
                    <a:pt x="0" y="1363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Shape 2600"/>
            <p:cNvSpPr/>
            <p:nvPr/>
          </p:nvSpPr>
          <p:spPr>
            <a:xfrm>
              <a:off x="3314362" y="166864"/>
              <a:ext cx="0" cy="136014"/>
            </a:xfrm>
            <a:custGeom>
              <a:avLst/>
              <a:gdLst/>
              <a:ahLst/>
              <a:cxnLst/>
              <a:rect l="0" t="0" r="0" b="0"/>
              <a:pathLst>
                <a:path h="136398">
                  <a:moveTo>
                    <a:pt x="0" y="0"/>
                  </a:moveTo>
                  <a:lnTo>
                    <a:pt x="0" y="1363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Shape 2601"/>
            <p:cNvSpPr/>
            <p:nvPr/>
          </p:nvSpPr>
          <p:spPr>
            <a:xfrm>
              <a:off x="4041671" y="166864"/>
              <a:ext cx="0" cy="136014"/>
            </a:xfrm>
            <a:custGeom>
              <a:avLst/>
              <a:gdLst/>
              <a:ahLst/>
              <a:cxnLst/>
              <a:rect l="0" t="0" r="0" b="0"/>
              <a:pathLst>
                <a:path h="136398">
                  <a:moveTo>
                    <a:pt x="0" y="0"/>
                  </a:moveTo>
                  <a:lnTo>
                    <a:pt x="0" y="1363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Shape 2602"/>
            <p:cNvSpPr/>
            <p:nvPr/>
          </p:nvSpPr>
          <p:spPr>
            <a:xfrm>
              <a:off x="4125822" y="61697"/>
              <a:ext cx="732117" cy="77122"/>
            </a:xfrm>
            <a:custGeom>
              <a:avLst/>
              <a:gdLst/>
              <a:ahLst/>
              <a:cxnLst/>
              <a:rect l="0" t="0" r="0" b="0"/>
              <a:pathLst>
                <a:path w="732282" h="76200">
                  <a:moveTo>
                    <a:pt x="656082" y="0"/>
                  </a:moveTo>
                  <a:lnTo>
                    <a:pt x="732282" y="38100"/>
                  </a:lnTo>
                  <a:lnTo>
                    <a:pt x="656082" y="76200"/>
                  </a:lnTo>
                  <a:lnTo>
                    <a:pt x="656082" y="42672"/>
                  </a:lnTo>
                  <a:lnTo>
                    <a:pt x="5335" y="42672"/>
                  </a:lnTo>
                  <a:lnTo>
                    <a:pt x="1524" y="41148"/>
                  </a:lnTo>
                  <a:lnTo>
                    <a:pt x="0" y="38100"/>
                  </a:lnTo>
                  <a:lnTo>
                    <a:pt x="1524" y="34290"/>
                  </a:lnTo>
                  <a:lnTo>
                    <a:pt x="5335" y="32766"/>
                  </a:lnTo>
                  <a:lnTo>
                    <a:pt x="656082" y="32766"/>
                  </a:lnTo>
                  <a:lnTo>
                    <a:pt x="65608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Shape 2603"/>
            <p:cNvSpPr/>
            <p:nvPr/>
          </p:nvSpPr>
          <p:spPr>
            <a:xfrm>
              <a:off x="954517" y="61697"/>
              <a:ext cx="1092765" cy="77122"/>
            </a:xfrm>
            <a:custGeom>
              <a:avLst/>
              <a:gdLst/>
              <a:ahLst/>
              <a:cxnLst/>
              <a:rect l="0" t="0" r="0" b="0"/>
              <a:pathLst>
                <a:path w="1093470" h="76200">
                  <a:moveTo>
                    <a:pt x="76200" y="0"/>
                  </a:moveTo>
                  <a:lnTo>
                    <a:pt x="76200" y="32766"/>
                  </a:lnTo>
                  <a:lnTo>
                    <a:pt x="1088898" y="32766"/>
                  </a:lnTo>
                  <a:lnTo>
                    <a:pt x="1092708" y="34290"/>
                  </a:lnTo>
                  <a:lnTo>
                    <a:pt x="1093470" y="38100"/>
                  </a:lnTo>
                  <a:lnTo>
                    <a:pt x="1092708" y="41148"/>
                  </a:lnTo>
                  <a:lnTo>
                    <a:pt x="1088898" y="42672"/>
                  </a:lnTo>
                  <a:lnTo>
                    <a:pt x="76200" y="42672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Shape 2604"/>
            <p:cNvSpPr/>
            <p:nvPr/>
          </p:nvSpPr>
          <p:spPr>
            <a:xfrm>
              <a:off x="954517" y="32251"/>
              <a:ext cx="0" cy="204723"/>
            </a:xfrm>
            <a:custGeom>
              <a:avLst/>
              <a:gdLst/>
              <a:ahLst/>
              <a:cxnLst/>
              <a:rect l="0" t="0" r="0" b="0"/>
              <a:pathLst>
                <a:path h="204978">
                  <a:moveTo>
                    <a:pt x="0" y="0"/>
                  </a:moveTo>
                  <a:lnTo>
                    <a:pt x="0" y="20497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047" name="Rectangle 11"/>
            <p:cNvSpPr>
              <a:spLocks noChangeArrowheads="1"/>
            </p:cNvSpPr>
            <p:nvPr/>
          </p:nvSpPr>
          <p:spPr bwMode="auto">
            <a:xfrm>
              <a:off x="1408177" y="204978"/>
              <a:ext cx="180486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48" name="Rectangle 12"/>
            <p:cNvSpPr>
              <a:spLocks noChangeArrowheads="1"/>
            </p:cNvSpPr>
            <p:nvPr/>
          </p:nvSpPr>
          <p:spPr bwMode="auto">
            <a:xfrm>
              <a:off x="1543812" y="299381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49" name="Rectangle 13"/>
            <p:cNvSpPr>
              <a:spLocks noChangeArrowheads="1"/>
            </p:cNvSpPr>
            <p:nvPr/>
          </p:nvSpPr>
          <p:spPr bwMode="auto">
            <a:xfrm>
              <a:off x="2135124" y="204978"/>
              <a:ext cx="180486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50" name="Rectangle 14"/>
            <p:cNvSpPr>
              <a:spLocks noChangeArrowheads="1"/>
            </p:cNvSpPr>
            <p:nvPr/>
          </p:nvSpPr>
          <p:spPr bwMode="auto">
            <a:xfrm>
              <a:off x="2270760" y="299381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51" name="Rectangle 15"/>
            <p:cNvSpPr>
              <a:spLocks noChangeArrowheads="1"/>
            </p:cNvSpPr>
            <p:nvPr/>
          </p:nvSpPr>
          <p:spPr bwMode="auto">
            <a:xfrm>
              <a:off x="2951227" y="204978"/>
              <a:ext cx="180486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52" name="Rectangle 16"/>
            <p:cNvSpPr>
              <a:spLocks noChangeArrowheads="1"/>
            </p:cNvSpPr>
            <p:nvPr/>
          </p:nvSpPr>
          <p:spPr bwMode="auto">
            <a:xfrm>
              <a:off x="3086862" y="299381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53" name="Rectangle 17"/>
            <p:cNvSpPr>
              <a:spLocks noChangeArrowheads="1"/>
            </p:cNvSpPr>
            <p:nvPr/>
          </p:nvSpPr>
          <p:spPr bwMode="auto">
            <a:xfrm>
              <a:off x="3678174" y="204978"/>
              <a:ext cx="180486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54" name="Rectangle 18"/>
            <p:cNvSpPr>
              <a:spLocks noChangeArrowheads="1"/>
            </p:cNvSpPr>
            <p:nvPr/>
          </p:nvSpPr>
          <p:spPr bwMode="auto">
            <a:xfrm>
              <a:off x="3813810" y="299381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55" name="Rectangle 19"/>
            <p:cNvSpPr>
              <a:spLocks noChangeArrowheads="1"/>
            </p:cNvSpPr>
            <p:nvPr/>
          </p:nvSpPr>
          <p:spPr bwMode="auto">
            <a:xfrm>
              <a:off x="4495801" y="204978"/>
              <a:ext cx="180486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56" name="Rectangle 20"/>
            <p:cNvSpPr>
              <a:spLocks noChangeArrowheads="1"/>
            </p:cNvSpPr>
            <p:nvPr/>
          </p:nvSpPr>
          <p:spPr bwMode="auto">
            <a:xfrm>
              <a:off x="4631435" y="299382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57" name="Rectangle 21"/>
            <p:cNvSpPr>
              <a:spLocks noChangeArrowheads="1"/>
            </p:cNvSpPr>
            <p:nvPr/>
          </p:nvSpPr>
          <p:spPr bwMode="auto">
            <a:xfrm>
              <a:off x="2490978" y="0"/>
              <a:ext cx="1593582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 bus cycle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Shape 2616"/>
            <p:cNvSpPr/>
            <p:nvPr/>
          </p:nvSpPr>
          <p:spPr>
            <a:xfrm>
              <a:off x="4857939" y="169669"/>
              <a:ext cx="0" cy="137417"/>
            </a:xfrm>
            <a:custGeom>
              <a:avLst/>
              <a:gdLst/>
              <a:ahLst/>
              <a:cxnLst/>
              <a:rect l="0" t="0" r="0" b="0"/>
              <a:pathLst>
                <a:path h="137160">
                  <a:moveTo>
                    <a:pt x="0" y="0"/>
                  </a:moveTo>
                  <a:lnTo>
                    <a:pt x="0" y="13716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Shape 2617"/>
            <p:cNvSpPr/>
            <p:nvPr/>
          </p:nvSpPr>
          <p:spPr>
            <a:xfrm>
              <a:off x="948506" y="995573"/>
              <a:ext cx="803045" cy="0"/>
            </a:xfrm>
            <a:custGeom>
              <a:avLst/>
              <a:gdLst/>
              <a:ahLst/>
              <a:cxnLst/>
              <a:rect l="0" t="0" r="0" b="0"/>
              <a:pathLst>
                <a:path w="803148">
                  <a:moveTo>
                    <a:pt x="0" y="0"/>
                  </a:moveTo>
                  <a:lnTo>
                    <a:pt x="80314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Shape 2618"/>
            <p:cNvSpPr/>
            <p:nvPr/>
          </p:nvSpPr>
          <p:spPr>
            <a:xfrm>
              <a:off x="73332" y="1340518"/>
              <a:ext cx="801843" cy="0"/>
            </a:xfrm>
            <a:custGeom>
              <a:avLst/>
              <a:gdLst/>
              <a:ahLst/>
              <a:cxnLst/>
              <a:rect l="0" t="0" r="0" b="0"/>
              <a:pathLst>
                <a:path w="801624">
                  <a:moveTo>
                    <a:pt x="0" y="0"/>
                  </a:moveTo>
                  <a:lnTo>
                    <a:pt x="80162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Shape 2619"/>
            <p:cNvSpPr/>
            <p:nvPr/>
          </p:nvSpPr>
          <p:spPr>
            <a:xfrm>
              <a:off x="1823680" y="1340518"/>
              <a:ext cx="2262470" cy="0"/>
            </a:xfrm>
            <a:custGeom>
              <a:avLst/>
              <a:gdLst/>
              <a:ahLst/>
              <a:cxnLst/>
              <a:rect l="0" t="0" r="0" b="0"/>
              <a:pathLst>
                <a:path w="2261616">
                  <a:moveTo>
                    <a:pt x="0" y="0"/>
                  </a:moveTo>
                  <a:lnTo>
                    <a:pt x="226161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Shape 2620"/>
            <p:cNvSpPr/>
            <p:nvPr/>
          </p:nvSpPr>
          <p:spPr>
            <a:xfrm>
              <a:off x="4159483" y="995573"/>
              <a:ext cx="1095170" cy="0"/>
            </a:xfrm>
            <a:custGeom>
              <a:avLst/>
              <a:gdLst/>
              <a:ahLst/>
              <a:cxnLst/>
              <a:rect l="0" t="0" r="0" b="0"/>
              <a:pathLst>
                <a:path w="1095756">
                  <a:moveTo>
                    <a:pt x="0" y="0"/>
                  </a:moveTo>
                  <a:lnTo>
                    <a:pt x="109575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Shape 2621"/>
            <p:cNvSpPr/>
            <p:nvPr/>
          </p:nvSpPr>
          <p:spPr>
            <a:xfrm>
              <a:off x="875174" y="995573"/>
              <a:ext cx="73332" cy="344945"/>
            </a:xfrm>
            <a:custGeom>
              <a:avLst/>
              <a:gdLst/>
              <a:ahLst/>
              <a:cxnLst/>
              <a:rect l="0" t="0" r="0" b="0"/>
              <a:pathLst>
                <a:path w="73152" h="344424">
                  <a:moveTo>
                    <a:pt x="73152" y="0"/>
                  </a:moveTo>
                  <a:lnTo>
                    <a:pt x="0" y="34442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Shape 2622"/>
            <p:cNvSpPr/>
            <p:nvPr/>
          </p:nvSpPr>
          <p:spPr>
            <a:xfrm>
              <a:off x="1751551" y="995573"/>
              <a:ext cx="72130" cy="344945"/>
            </a:xfrm>
            <a:custGeom>
              <a:avLst/>
              <a:gdLst/>
              <a:ahLst/>
              <a:cxnLst/>
              <a:rect l="0" t="0" r="0" b="0"/>
              <a:pathLst>
                <a:path w="73152" h="344424">
                  <a:moveTo>
                    <a:pt x="0" y="0"/>
                  </a:moveTo>
                  <a:lnTo>
                    <a:pt x="73152" y="34442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Shape 2623"/>
            <p:cNvSpPr/>
            <p:nvPr/>
          </p:nvSpPr>
          <p:spPr>
            <a:xfrm>
              <a:off x="4086150" y="995573"/>
              <a:ext cx="73332" cy="344945"/>
            </a:xfrm>
            <a:custGeom>
              <a:avLst/>
              <a:gdLst/>
              <a:ahLst/>
              <a:cxnLst/>
              <a:rect l="0" t="0" r="0" b="0"/>
              <a:pathLst>
                <a:path w="73152" h="344424">
                  <a:moveTo>
                    <a:pt x="73152" y="0"/>
                  </a:moveTo>
                  <a:lnTo>
                    <a:pt x="0" y="34442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Shape 2627"/>
            <p:cNvSpPr/>
            <p:nvPr/>
          </p:nvSpPr>
          <p:spPr>
            <a:xfrm>
              <a:off x="73332" y="1682659"/>
              <a:ext cx="2189138" cy="0"/>
            </a:xfrm>
            <a:custGeom>
              <a:avLst/>
              <a:gdLst/>
              <a:ahLst/>
              <a:cxnLst/>
              <a:rect l="0" t="0" r="0" b="0"/>
              <a:pathLst>
                <a:path w="2189226">
                  <a:moveTo>
                    <a:pt x="0" y="0"/>
                  </a:moveTo>
                  <a:lnTo>
                    <a:pt x="21892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Shape 2628"/>
            <p:cNvSpPr/>
            <p:nvPr/>
          </p:nvSpPr>
          <p:spPr>
            <a:xfrm>
              <a:off x="73332" y="1958896"/>
              <a:ext cx="2189138" cy="0"/>
            </a:xfrm>
            <a:custGeom>
              <a:avLst/>
              <a:gdLst/>
              <a:ahLst/>
              <a:cxnLst/>
              <a:rect l="0" t="0" r="0" b="0"/>
              <a:pathLst>
                <a:path w="2189226">
                  <a:moveTo>
                    <a:pt x="0" y="0"/>
                  </a:moveTo>
                  <a:lnTo>
                    <a:pt x="21892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Shape 2629"/>
            <p:cNvSpPr/>
            <p:nvPr/>
          </p:nvSpPr>
          <p:spPr>
            <a:xfrm>
              <a:off x="2481264" y="1682659"/>
              <a:ext cx="1240632" cy="0"/>
            </a:xfrm>
            <a:custGeom>
              <a:avLst/>
              <a:gdLst/>
              <a:ahLst/>
              <a:cxnLst/>
              <a:rect l="0" t="0" r="0" b="0"/>
              <a:pathLst>
                <a:path w="1241298">
                  <a:moveTo>
                    <a:pt x="0" y="0"/>
                  </a:moveTo>
                  <a:lnTo>
                    <a:pt x="1241298" y="0"/>
                  </a:lnTo>
                </a:path>
              </a:pathLst>
            </a:custGeom>
            <a:ln w="0" cap="rnd">
              <a:custDash>
                <a:ds d="300000" sp="4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Shape 2630"/>
            <p:cNvSpPr/>
            <p:nvPr/>
          </p:nvSpPr>
          <p:spPr>
            <a:xfrm>
              <a:off x="2481264" y="1958896"/>
              <a:ext cx="1240632" cy="0"/>
            </a:xfrm>
            <a:custGeom>
              <a:avLst/>
              <a:gdLst/>
              <a:ahLst/>
              <a:cxnLst/>
              <a:rect l="0" t="0" r="0" b="0"/>
              <a:pathLst>
                <a:path w="1241298">
                  <a:moveTo>
                    <a:pt x="0" y="0"/>
                  </a:moveTo>
                  <a:lnTo>
                    <a:pt x="1241298" y="0"/>
                  </a:lnTo>
                </a:path>
              </a:pathLst>
            </a:custGeom>
            <a:ln w="0" cap="rnd">
              <a:custDash>
                <a:ds d="300000" sp="4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Shape 2631"/>
            <p:cNvSpPr/>
            <p:nvPr/>
          </p:nvSpPr>
          <p:spPr>
            <a:xfrm>
              <a:off x="3867357" y="1682659"/>
              <a:ext cx="1240632" cy="0"/>
            </a:xfrm>
            <a:custGeom>
              <a:avLst/>
              <a:gdLst/>
              <a:ahLst/>
              <a:cxnLst/>
              <a:rect l="0" t="0" r="0" b="0"/>
              <a:pathLst>
                <a:path w="1241298">
                  <a:moveTo>
                    <a:pt x="0" y="0"/>
                  </a:moveTo>
                  <a:lnTo>
                    <a:pt x="124129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Shape 2632"/>
            <p:cNvSpPr/>
            <p:nvPr/>
          </p:nvSpPr>
          <p:spPr>
            <a:xfrm>
              <a:off x="3867357" y="1958896"/>
              <a:ext cx="1240632" cy="0"/>
            </a:xfrm>
            <a:custGeom>
              <a:avLst/>
              <a:gdLst/>
              <a:ahLst/>
              <a:cxnLst/>
              <a:rect l="0" t="0" r="0" b="0"/>
              <a:pathLst>
                <a:path w="1241298">
                  <a:moveTo>
                    <a:pt x="0" y="0"/>
                  </a:moveTo>
                  <a:lnTo>
                    <a:pt x="124129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Shape 2633"/>
            <p:cNvSpPr/>
            <p:nvPr/>
          </p:nvSpPr>
          <p:spPr>
            <a:xfrm>
              <a:off x="2262470" y="1682659"/>
              <a:ext cx="218794" cy="276237"/>
            </a:xfrm>
            <a:custGeom>
              <a:avLst/>
              <a:gdLst/>
              <a:ahLst/>
              <a:cxnLst/>
              <a:rect l="0" t="0" r="0" b="0"/>
              <a:pathLst>
                <a:path w="218694" h="275844">
                  <a:moveTo>
                    <a:pt x="0" y="0"/>
                  </a:moveTo>
                  <a:lnTo>
                    <a:pt x="218694" y="27584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Shape 2634"/>
            <p:cNvSpPr/>
            <p:nvPr/>
          </p:nvSpPr>
          <p:spPr>
            <a:xfrm>
              <a:off x="2262470" y="1682659"/>
              <a:ext cx="218794" cy="276237"/>
            </a:xfrm>
            <a:custGeom>
              <a:avLst/>
              <a:gdLst/>
              <a:ahLst/>
              <a:cxnLst/>
              <a:rect l="0" t="0" r="0" b="0"/>
              <a:pathLst>
                <a:path w="218694" h="275844">
                  <a:moveTo>
                    <a:pt x="218694" y="0"/>
                  </a:moveTo>
                  <a:lnTo>
                    <a:pt x="0" y="27584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Shape 2635"/>
            <p:cNvSpPr/>
            <p:nvPr/>
          </p:nvSpPr>
          <p:spPr>
            <a:xfrm>
              <a:off x="3721895" y="1682659"/>
              <a:ext cx="145461" cy="276237"/>
            </a:xfrm>
            <a:custGeom>
              <a:avLst/>
              <a:gdLst/>
              <a:ahLst/>
              <a:cxnLst/>
              <a:rect l="0" t="0" r="0" b="0"/>
              <a:pathLst>
                <a:path w="144780" h="275844">
                  <a:moveTo>
                    <a:pt x="0" y="0"/>
                  </a:moveTo>
                  <a:lnTo>
                    <a:pt x="144780" y="27584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Shape 2636"/>
            <p:cNvSpPr/>
            <p:nvPr/>
          </p:nvSpPr>
          <p:spPr>
            <a:xfrm>
              <a:off x="3721895" y="1682659"/>
              <a:ext cx="145461" cy="276237"/>
            </a:xfrm>
            <a:custGeom>
              <a:avLst/>
              <a:gdLst/>
              <a:ahLst/>
              <a:cxnLst/>
              <a:rect l="0" t="0" r="0" b="0"/>
              <a:pathLst>
                <a:path w="144780" h="275844">
                  <a:moveTo>
                    <a:pt x="144780" y="0"/>
                  </a:moveTo>
                  <a:lnTo>
                    <a:pt x="0" y="27584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076" name="Rectangle 40"/>
            <p:cNvSpPr>
              <a:spLocks noChangeArrowheads="1"/>
            </p:cNvSpPr>
            <p:nvPr/>
          </p:nvSpPr>
          <p:spPr bwMode="auto">
            <a:xfrm>
              <a:off x="455676" y="1787652"/>
              <a:ext cx="804422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77" name="Rectangle 41"/>
            <p:cNvSpPr>
              <a:spLocks noChangeArrowheads="1"/>
            </p:cNvSpPr>
            <p:nvPr/>
          </p:nvSpPr>
          <p:spPr bwMode="auto">
            <a:xfrm>
              <a:off x="4178030" y="1787652"/>
              <a:ext cx="804422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78" name="Rectangle 42"/>
            <p:cNvSpPr>
              <a:spLocks noChangeArrowheads="1"/>
            </p:cNvSpPr>
            <p:nvPr/>
          </p:nvSpPr>
          <p:spPr bwMode="auto">
            <a:xfrm>
              <a:off x="2791959" y="1759454"/>
              <a:ext cx="100108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Inactive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Shape 2646"/>
            <p:cNvSpPr/>
            <p:nvPr/>
          </p:nvSpPr>
          <p:spPr>
            <a:xfrm>
              <a:off x="145461" y="2302438"/>
              <a:ext cx="583049" cy="0"/>
            </a:xfrm>
            <a:custGeom>
              <a:avLst/>
              <a:gdLst/>
              <a:ahLst/>
              <a:cxnLst/>
              <a:rect l="0" t="0" r="0" b="0"/>
              <a:pathLst>
                <a:path w="582930">
                  <a:moveTo>
                    <a:pt x="0" y="0"/>
                  </a:moveTo>
                  <a:lnTo>
                    <a:pt x="58293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Shape 2647"/>
            <p:cNvSpPr/>
            <p:nvPr/>
          </p:nvSpPr>
          <p:spPr>
            <a:xfrm>
              <a:off x="145461" y="2577272"/>
              <a:ext cx="583049" cy="0"/>
            </a:xfrm>
            <a:custGeom>
              <a:avLst/>
              <a:gdLst/>
              <a:ahLst/>
              <a:cxnLst/>
              <a:rect l="0" t="0" r="0" b="0"/>
              <a:pathLst>
                <a:path w="582930">
                  <a:moveTo>
                    <a:pt x="0" y="0"/>
                  </a:moveTo>
                  <a:lnTo>
                    <a:pt x="58293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Shape 2648"/>
            <p:cNvSpPr/>
            <p:nvPr/>
          </p:nvSpPr>
          <p:spPr>
            <a:xfrm>
              <a:off x="1020636" y="2302438"/>
              <a:ext cx="1752753" cy="0"/>
            </a:xfrm>
            <a:custGeom>
              <a:avLst/>
              <a:gdLst/>
              <a:ahLst/>
              <a:cxnLst/>
              <a:rect l="0" t="0" r="0" b="0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Shape 2649"/>
            <p:cNvSpPr/>
            <p:nvPr/>
          </p:nvSpPr>
          <p:spPr>
            <a:xfrm>
              <a:off x="1020636" y="2577272"/>
              <a:ext cx="1752753" cy="0"/>
            </a:xfrm>
            <a:custGeom>
              <a:avLst/>
              <a:gdLst/>
              <a:ahLst/>
              <a:cxnLst/>
              <a:rect l="0" t="0" r="0" b="0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Shape 2650"/>
            <p:cNvSpPr/>
            <p:nvPr/>
          </p:nvSpPr>
          <p:spPr>
            <a:xfrm>
              <a:off x="2845519" y="2302438"/>
              <a:ext cx="804247" cy="0"/>
            </a:xfrm>
            <a:custGeom>
              <a:avLst/>
              <a:gdLst/>
              <a:ahLst/>
              <a:cxnLst/>
              <a:rect l="0" t="0" r="0" b="0"/>
              <a:pathLst>
                <a:path w="803148">
                  <a:moveTo>
                    <a:pt x="0" y="0"/>
                  </a:moveTo>
                  <a:lnTo>
                    <a:pt x="80314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Shape 2652"/>
            <p:cNvSpPr/>
            <p:nvPr/>
          </p:nvSpPr>
          <p:spPr>
            <a:xfrm>
              <a:off x="728511" y="2302438"/>
              <a:ext cx="73332" cy="274834"/>
            </a:xfrm>
            <a:custGeom>
              <a:avLst/>
              <a:gdLst/>
              <a:ahLst/>
              <a:cxnLst/>
              <a:rect l="0" t="0" r="0" b="0"/>
              <a:pathLst>
                <a:path w="73152" h="275082">
                  <a:moveTo>
                    <a:pt x="0" y="275082"/>
                  </a:moveTo>
                  <a:lnTo>
                    <a:pt x="73152" y="138684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Shape 2653"/>
            <p:cNvSpPr/>
            <p:nvPr/>
          </p:nvSpPr>
          <p:spPr>
            <a:xfrm>
              <a:off x="948506" y="2439855"/>
              <a:ext cx="72130" cy="137417"/>
            </a:xfrm>
            <a:custGeom>
              <a:avLst/>
              <a:gdLst/>
              <a:ahLst/>
              <a:cxnLst/>
              <a:rect l="0" t="0" r="0" b="0"/>
              <a:pathLst>
                <a:path w="72390" h="136398">
                  <a:moveTo>
                    <a:pt x="72390" y="136398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Shape 2654"/>
            <p:cNvSpPr/>
            <p:nvPr/>
          </p:nvSpPr>
          <p:spPr>
            <a:xfrm>
              <a:off x="948506" y="2302438"/>
              <a:ext cx="72130" cy="137417"/>
            </a:xfrm>
            <a:custGeom>
              <a:avLst/>
              <a:gdLst/>
              <a:ahLst/>
              <a:cxnLst/>
              <a:rect l="0" t="0" r="0" b="0"/>
              <a:pathLst>
                <a:path w="72390" h="138684">
                  <a:moveTo>
                    <a:pt x="72390" y="0"/>
                  </a:moveTo>
                  <a:lnTo>
                    <a:pt x="0" y="13868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Shape 2655"/>
            <p:cNvSpPr/>
            <p:nvPr/>
          </p:nvSpPr>
          <p:spPr>
            <a:xfrm>
              <a:off x="801842" y="2439855"/>
              <a:ext cx="146664" cy="0"/>
            </a:xfrm>
            <a:custGeom>
              <a:avLst/>
              <a:gdLst/>
              <a:ahLst/>
              <a:cxnLst/>
              <a:rect l="0" t="0" r="0" b="0"/>
              <a:pathLst>
                <a:path w="146304">
                  <a:moveTo>
                    <a:pt x="0" y="0"/>
                  </a:moveTo>
                  <a:lnTo>
                    <a:pt x="146304" y="0"/>
                  </a:lnTo>
                </a:path>
              </a:pathLst>
            </a:custGeom>
            <a:ln w="0" cap="rnd">
              <a:custDash>
                <a:ds d="100" sp="2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Shape 2656"/>
            <p:cNvSpPr/>
            <p:nvPr/>
          </p:nvSpPr>
          <p:spPr>
            <a:xfrm>
              <a:off x="2773389" y="2302438"/>
              <a:ext cx="72130" cy="274834"/>
            </a:xfrm>
            <a:custGeom>
              <a:avLst/>
              <a:gdLst/>
              <a:ahLst/>
              <a:cxnLst/>
              <a:rect l="0" t="0" r="0" b="0"/>
              <a:pathLst>
                <a:path w="73152" h="275082">
                  <a:moveTo>
                    <a:pt x="73152" y="0"/>
                  </a:moveTo>
                  <a:lnTo>
                    <a:pt x="0" y="27508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Shape 2657"/>
            <p:cNvSpPr/>
            <p:nvPr/>
          </p:nvSpPr>
          <p:spPr>
            <a:xfrm>
              <a:off x="2773389" y="2302438"/>
              <a:ext cx="72130" cy="274834"/>
            </a:xfrm>
            <a:custGeom>
              <a:avLst/>
              <a:gdLst/>
              <a:ahLst/>
              <a:cxnLst/>
              <a:rect l="0" t="0" r="0" b="0"/>
              <a:pathLst>
                <a:path w="73152" h="275082">
                  <a:moveTo>
                    <a:pt x="73152" y="275082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Shape 2658"/>
            <p:cNvSpPr/>
            <p:nvPr/>
          </p:nvSpPr>
          <p:spPr>
            <a:xfrm>
              <a:off x="3649766" y="2302438"/>
              <a:ext cx="72130" cy="274834"/>
            </a:xfrm>
            <a:custGeom>
              <a:avLst/>
              <a:gdLst/>
              <a:ahLst/>
              <a:cxnLst/>
              <a:rect l="0" t="0" r="0" b="0"/>
              <a:pathLst>
                <a:path w="73152" h="275082">
                  <a:moveTo>
                    <a:pt x="0" y="275082"/>
                  </a:moveTo>
                  <a:lnTo>
                    <a:pt x="73152" y="138684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Shape 2659"/>
            <p:cNvSpPr/>
            <p:nvPr/>
          </p:nvSpPr>
          <p:spPr>
            <a:xfrm>
              <a:off x="3721895" y="2439855"/>
              <a:ext cx="1459425" cy="0"/>
            </a:xfrm>
            <a:custGeom>
              <a:avLst/>
              <a:gdLst/>
              <a:ahLst/>
              <a:cxnLst/>
              <a:rect l="0" t="0" r="0" b="0"/>
              <a:pathLst>
                <a:path w="1459230">
                  <a:moveTo>
                    <a:pt x="0" y="0"/>
                  </a:moveTo>
                  <a:lnTo>
                    <a:pt x="1459230" y="0"/>
                  </a:lnTo>
                </a:path>
              </a:pathLst>
            </a:custGeom>
            <a:ln w="0" cap="rnd">
              <a:custDash>
                <a:ds d="300000" sp="4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938085" y="2407605"/>
              <a:ext cx="150270" cy="241181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S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6093" name="Rectangle 57"/>
            <p:cNvSpPr>
              <a:spLocks noChangeArrowheads="1"/>
            </p:cNvSpPr>
            <p:nvPr/>
          </p:nvSpPr>
          <p:spPr bwMode="auto">
            <a:xfrm>
              <a:off x="3051048" y="2501562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72507" y="2407605"/>
              <a:ext cx="134642" cy="241181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–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25182" y="2407605"/>
              <a:ext cx="150270" cy="241181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S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6096" name="Rectangle 60"/>
            <p:cNvSpPr>
              <a:spLocks noChangeArrowheads="1"/>
            </p:cNvSpPr>
            <p:nvPr/>
          </p:nvSpPr>
          <p:spPr bwMode="auto">
            <a:xfrm>
              <a:off x="3437383" y="2501562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97" name="Rectangle 61"/>
            <p:cNvSpPr>
              <a:spLocks noChangeArrowheads="1"/>
            </p:cNvSpPr>
            <p:nvPr/>
          </p:nvSpPr>
          <p:spPr bwMode="auto">
            <a:xfrm>
              <a:off x="1112520" y="2407158"/>
              <a:ext cx="900320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BHE, 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98" name="Rectangle 62"/>
            <p:cNvSpPr>
              <a:spLocks noChangeArrowheads="1"/>
            </p:cNvSpPr>
            <p:nvPr/>
          </p:nvSpPr>
          <p:spPr bwMode="auto">
            <a:xfrm>
              <a:off x="1789177" y="2501562"/>
              <a:ext cx="184962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99" name="Rectangle 63"/>
            <p:cNvSpPr>
              <a:spLocks noChangeArrowheads="1"/>
            </p:cNvSpPr>
            <p:nvPr/>
          </p:nvSpPr>
          <p:spPr bwMode="auto">
            <a:xfrm>
              <a:off x="2131311" y="2407158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00" name="Rectangle 64"/>
            <p:cNvSpPr>
              <a:spLocks noChangeArrowheads="1"/>
            </p:cNvSpPr>
            <p:nvPr/>
          </p:nvSpPr>
          <p:spPr bwMode="auto">
            <a:xfrm>
              <a:off x="1979677" y="2407158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01" name="Rectangle 65"/>
            <p:cNvSpPr>
              <a:spLocks noChangeArrowheads="1"/>
            </p:cNvSpPr>
            <p:nvPr/>
          </p:nvSpPr>
          <p:spPr bwMode="auto">
            <a:xfrm>
              <a:off x="2278380" y="2501562"/>
              <a:ext cx="184962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Shape 2668"/>
            <p:cNvSpPr/>
            <p:nvPr/>
          </p:nvSpPr>
          <p:spPr>
            <a:xfrm>
              <a:off x="1093968" y="2371147"/>
              <a:ext cx="437587" cy="0"/>
            </a:xfrm>
            <a:custGeom>
              <a:avLst/>
              <a:gdLst/>
              <a:ahLst/>
              <a:cxnLst/>
              <a:rect l="0" t="0" r="0" b="0"/>
              <a:pathLst>
                <a:path w="43815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Shape 2669"/>
            <p:cNvSpPr/>
            <p:nvPr/>
          </p:nvSpPr>
          <p:spPr>
            <a:xfrm>
              <a:off x="728511" y="2852106"/>
              <a:ext cx="1023040" cy="0"/>
            </a:xfrm>
            <a:custGeom>
              <a:avLst/>
              <a:gdLst/>
              <a:ahLst/>
              <a:cxnLst/>
              <a:rect l="0" t="0" r="0" b="0"/>
              <a:pathLst>
                <a:path w="1022604">
                  <a:moveTo>
                    <a:pt x="0" y="0"/>
                  </a:moveTo>
                  <a:lnTo>
                    <a:pt x="102260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Shape 2670"/>
            <p:cNvSpPr/>
            <p:nvPr/>
          </p:nvSpPr>
          <p:spPr>
            <a:xfrm>
              <a:off x="728511" y="2989524"/>
              <a:ext cx="1095170" cy="138820"/>
            </a:xfrm>
            <a:custGeom>
              <a:avLst/>
              <a:gdLst/>
              <a:ahLst/>
              <a:cxnLst/>
              <a:rect l="0" t="0" r="0" b="0"/>
              <a:pathLst>
                <a:path w="1095756" h="138684">
                  <a:moveTo>
                    <a:pt x="0" y="138683"/>
                  </a:moveTo>
                  <a:lnTo>
                    <a:pt x="1022604" y="138684"/>
                  </a:lnTo>
                  <a:lnTo>
                    <a:pt x="109575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Shape 2671"/>
            <p:cNvSpPr/>
            <p:nvPr/>
          </p:nvSpPr>
          <p:spPr>
            <a:xfrm>
              <a:off x="1751551" y="2852106"/>
              <a:ext cx="72130" cy="137417"/>
            </a:xfrm>
            <a:custGeom>
              <a:avLst/>
              <a:gdLst/>
              <a:ahLst/>
              <a:cxnLst/>
              <a:rect l="0" t="0" r="0" b="0"/>
              <a:pathLst>
                <a:path w="73152" h="136398">
                  <a:moveTo>
                    <a:pt x="0" y="0"/>
                  </a:moveTo>
                  <a:lnTo>
                    <a:pt x="73152" y="1363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Shape 2672"/>
            <p:cNvSpPr/>
            <p:nvPr/>
          </p:nvSpPr>
          <p:spPr>
            <a:xfrm>
              <a:off x="655178" y="2989524"/>
              <a:ext cx="73332" cy="138820"/>
            </a:xfrm>
            <a:custGeom>
              <a:avLst/>
              <a:gdLst/>
              <a:ahLst/>
              <a:cxnLst/>
              <a:rect l="0" t="0" r="0" b="0"/>
              <a:pathLst>
                <a:path w="73152" h="138684">
                  <a:moveTo>
                    <a:pt x="73152" y="138684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Shape 2673"/>
            <p:cNvSpPr/>
            <p:nvPr/>
          </p:nvSpPr>
          <p:spPr>
            <a:xfrm>
              <a:off x="655178" y="2852106"/>
              <a:ext cx="73332" cy="137417"/>
            </a:xfrm>
            <a:custGeom>
              <a:avLst/>
              <a:gdLst/>
              <a:ahLst/>
              <a:cxnLst/>
              <a:rect l="0" t="0" r="0" b="0"/>
              <a:pathLst>
                <a:path w="73152" h="136398">
                  <a:moveTo>
                    <a:pt x="73152" y="0"/>
                  </a:moveTo>
                  <a:lnTo>
                    <a:pt x="0" y="1363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Shape 2674"/>
            <p:cNvSpPr/>
            <p:nvPr/>
          </p:nvSpPr>
          <p:spPr>
            <a:xfrm>
              <a:off x="0" y="2989524"/>
              <a:ext cx="655178" cy="0"/>
            </a:xfrm>
            <a:custGeom>
              <a:avLst/>
              <a:gdLst/>
              <a:ahLst/>
              <a:cxnLst/>
              <a:rect l="0" t="0" r="0" b="0"/>
              <a:pathLst>
                <a:path w="655320">
                  <a:moveTo>
                    <a:pt x="655320" y="0"/>
                  </a:moveTo>
                  <a:lnTo>
                    <a:pt x="0" y="0"/>
                  </a:lnTo>
                </a:path>
              </a:pathLst>
            </a:custGeom>
            <a:ln w="0" cap="rnd">
              <a:custDash>
                <a:ds d="300000" sp="4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Shape 2675"/>
            <p:cNvSpPr/>
            <p:nvPr/>
          </p:nvSpPr>
          <p:spPr>
            <a:xfrm>
              <a:off x="1823680" y="2989524"/>
              <a:ext cx="1315166" cy="0"/>
            </a:xfrm>
            <a:custGeom>
              <a:avLst/>
              <a:gdLst/>
              <a:ahLst/>
              <a:cxnLst/>
              <a:rect l="0" t="0" r="0" b="0"/>
              <a:pathLst>
                <a:path w="1314450">
                  <a:moveTo>
                    <a:pt x="0" y="0"/>
                  </a:moveTo>
                  <a:lnTo>
                    <a:pt x="131445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Shape 2676"/>
            <p:cNvSpPr/>
            <p:nvPr/>
          </p:nvSpPr>
          <p:spPr>
            <a:xfrm>
              <a:off x="3210976" y="2852106"/>
              <a:ext cx="1020636" cy="0"/>
            </a:xfrm>
            <a:custGeom>
              <a:avLst/>
              <a:gdLst/>
              <a:ahLst/>
              <a:cxnLst/>
              <a:rect l="0" t="0" r="0" b="0"/>
              <a:pathLst>
                <a:path w="1021080">
                  <a:moveTo>
                    <a:pt x="0" y="0"/>
                  </a:moveTo>
                  <a:lnTo>
                    <a:pt x="102108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Shape 2677"/>
            <p:cNvSpPr/>
            <p:nvPr/>
          </p:nvSpPr>
          <p:spPr>
            <a:xfrm>
              <a:off x="3210976" y="2989524"/>
              <a:ext cx="1093968" cy="138820"/>
            </a:xfrm>
            <a:custGeom>
              <a:avLst/>
              <a:gdLst/>
              <a:ahLst/>
              <a:cxnLst/>
              <a:rect l="0" t="0" r="0" b="0"/>
              <a:pathLst>
                <a:path w="1094232" h="138684">
                  <a:moveTo>
                    <a:pt x="0" y="138684"/>
                  </a:moveTo>
                  <a:lnTo>
                    <a:pt x="1021080" y="138684"/>
                  </a:lnTo>
                  <a:lnTo>
                    <a:pt x="109423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Shape 2678"/>
            <p:cNvSpPr/>
            <p:nvPr/>
          </p:nvSpPr>
          <p:spPr>
            <a:xfrm>
              <a:off x="4231612" y="2852106"/>
              <a:ext cx="73332" cy="137417"/>
            </a:xfrm>
            <a:custGeom>
              <a:avLst/>
              <a:gdLst/>
              <a:ahLst/>
              <a:cxnLst/>
              <a:rect l="0" t="0" r="0" b="0"/>
              <a:pathLst>
                <a:path w="73152" h="136398">
                  <a:moveTo>
                    <a:pt x="0" y="0"/>
                  </a:moveTo>
                  <a:lnTo>
                    <a:pt x="73152" y="1363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Shape 2679"/>
            <p:cNvSpPr/>
            <p:nvPr/>
          </p:nvSpPr>
          <p:spPr>
            <a:xfrm>
              <a:off x="3138846" y="2989524"/>
              <a:ext cx="72130" cy="138820"/>
            </a:xfrm>
            <a:custGeom>
              <a:avLst/>
              <a:gdLst/>
              <a:ahLst/>
              <a:cxnLst/>
              <a:rect l="0" t="0" r="0" b="0"/>
              <a:pathLst>
                <a:path w="72390" h="138684">
                  <a:moveTo>
                    <a:pt x="72390" y="138684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Shape 2680"/>
            <p:cNvSpPr/>
            <p:nvPr/>
          </p:nvSpPr>
          <p:spPr>
            <a:xfrm>
              <a:off x="3138846" y="2852106"/>
              <a:ext cx="72130" cy="137417"/>
            </a:xfrm>
            <a:custGeom>
              <a:avLst/>
              <a:gdLst/>
              <a:ahLst/>
              <a:cxnLst/>
              <a:rect l="0" t="0" r="0" b="0"/>
              <a:pathLst>
                <a:path w="72390" h="136398">
                  <a:moveTo>
                    <a:pt x="72390" y="0"/>
                  </a:moveTo>
                  <a:lnTo>
                    <a:pt x="0" y="1363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Shape 2681"/>
            <p:cNvSpPr/>
            <p:nvPr/>
          </p:nvSpPr>
          <p:spPr>
            <a:xfrm>
              <a:off x="4304944" y="2989524"/>
              <a:ext cx="949708" cy="0"/>
            </a:xfrm>
            <a:custGeom>
              <a:avLst/>
              <a:gdLst/>
              <a:ahLst/>
              <a:cxnLst/>
              <a:rect l="0" t="0" r="0" b="0"/>
              <a:pathLst>
                <a:path w="949452">
                  <a:moveTo>
                    <a:pt x="0" y="0"/>
                  </a:moveTo>
                  <a:lnTo>
                    <a:pt x="949452" y="0"/>
                  </a:lnTo>
                </a:path>
              </a:pathLst>
            </a:custGeom>
            <a:ln w="0" cap="rnd">
              <a:custDash>
                <a:ds d="300000" sp="4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Shape 2682"/>
            <p:cNvSpPr/>
            <p:nvPr/>
          </p:nvSpPr>
          <p:spPr>
            <a:xfrm>
              <a:off x="73332" y="3471886"/>
              <a:ext cx="1239430" cy="0"/>
            </a:xfrm>
            <a:custGeom>
              <a:avLst/>
              <a:gdLst/>
              <a:ahLst/>
              <a:cxnLst/>
              <a:rect l="0" t="0" r="0" b="0"/>
              <a:pathLst>
                <a:path w="1239774">
                  <a:moveTo>
                    <a:pt x="1239774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Shape 2683"/>
            <p:cNvSpPr/>
            <p:nvPr/>
          </p:nvSpPr>
          <p:spPr>
            <a:xfrm>
              <a:off x="3284308" y="3471886"/>
              <a:ext cx="1970344" cy="0"/>
            </a:xfrm>
            <a:custGeom>
              <a:avLst/>
              <a:gdLst/>
              <a:ahLst/>
              <a:cxnLst/>
              <a:rect l="0" t="0" r="0" b="0"/>
              <a:pathLst>
                <a:path w="1970533">
                  <a:moveTo>
                    <a:pt x="0" y="0"/>
                  </a:moveTo>
                  <a:lnTo>
                    <a:pt x="1970533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Shape 2684"/>
            <p:cNvSpPr/>
            <p:nvPr/>
          </p:nvSpPr>
          <p:spPr>
            <a:xfrm>
              <a:off x="1386093" y="3815429"/>
              <a:ext cx="1824883" cy="0"/>
            </a:xfrm>
            <a:custGeom>
              <a:avLst/>
              <a:gdLst/>
              <a:ahLst/>
              <a:cxnLst/>
              <a:rect l="0" t="0" r="0" b="0"/>
              <a:pathLst>
                <a:path w="1824990">
                  <a:moveTo>
                    <a:pt x="0" y="0"/>
                  </a:moveTo>
                  <a:lnTo>
                    <a:pt x="182499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Shape 2685"/>
            <p:cNvSpPr/>
            <p:nvPr/>
          </p:nvSpPr>
          <p:spPr>
            <a:xfrm>
              <a:off x="1312762" y="3471886"/>
              <a:ext cx="73332" cy="343543"/>
            </a:xfrm>
            <a:custGeom>
              <a:avLst/>
              <a:gdLst/>
              <a:ahLst/>
              <a:cxnLst/>
              <a:rect l="0" t="0" r="0" b="0"/>
              <a:pathLst>
                <a:path w="73152" h="342900">
                  <a:moveTo>
                    <a:pt x="0" y="0"/>
                  </a:moveTo>
                  <a:lnTo>
                    <a:pt x="73152" y="34290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Shape 2686"/>
            <p:cNvSpPr/>
            <p:nvPr/>
          </p:nvSpPr>
          <p:spPr>
            <a:xfrm>
              <a:off x="3210976" y="3471886"/>
              <a:ext cx="73332" cy="343543"/>
            </a:xfrm>
            <a:custGeom>
              <a:avLst/>
              <a:gdLst/>
              <a:ahLst/>
              <a:cxnLst/>
              <a:rect l="0" t="0" r="0" b="0"/>
              <a:pathLst>
                <a:path w="73152" h="342900">
                  <a:moveTo>
                    <a:pt x="0" y="342900"/>
                  </a:moveTo>
                  <a:lnTo>
                    <a:pt x="7315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Shape 2687"/>
            <p:cNvSpPr/>
            <p:nvPr/>
          </p:nvSpPr>
          <p:spPr>
            <a:xfrm>
              <a:off x="1239429" y="4433806"/>
              <a:ext cx="2191543" cy="0"/>
            </a:xfrm>
            <a:custGeom>
              <a:avLst/>
              <a:gdLst/>
              <a:ahLst/>
              <a:cxnLst/>
              <a:rect l="0" t="0" r="0" b="0"/>
              <a:pathLst>
                <a:path w="2190750">
                  <a:moveTo>
                    <a:pt x="0" y="0"/>
                  </a:moveTo>
                  <a:lnTo>
                    <a:pt x="219075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Shape 2688"/>
            <p:cNvSpPr/>
            <p:nvPr/>
          </p:nvSpPr>
          <p:spPr>
            <a:xfrm>
              <a:off x="145461" y="4088861"/>
              <a:ext cx="948507" cy="0"/>
            </a:xfrm>
            <a:custGeom>
              <a:avLst/>
              <a:gdLst/>
              <a:ahLst/>
              <a:cxnLst/>
              <a:rect l="0" t="0" r="0" b="0"/>
              <a:pathLst>
                <a:path w="947928">
                  <a:moveTo>
                    <a:pt x="947928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Shape 2689"/>
            <p:cNvSpPr/>
            <p:nvPr/>
          </p:nvSpPr>
          <p:spPr>
            <a:xfrm>
              <a:off x="3576433" y="4088861"/>
              <a:ext cx="1750349" cy="0"/>
            </a:xfrm>
            <a:custGeom>
              <a:avLst/>
              <a:gdLst/>
              <a:ahLst/>
              <a:cxnLst/>
              <a:rect l="0" t="0" r="0" b="0"/>
              <a:pathLst>
                <a:path w="1750314">
                  <a:moveTo>
                    <a:pt x="1750314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Shape 2690"/>
            <p:cNvSpPr/>
            <p:nvPr/>
          </p:nvSpPr>
          <p:spPr>
            <a:xfrm>
              <a:off x="1093968" y="4088861"/>
              <a:ext cx="145461" cy="344945"/>
            </a:xfrm>
            <a:custGeom>
              <a:avLst/>
              <a:gdLst/>
              <a:ahLst/>
              <a:cxnLst/>
              <a:rect l="0" t="0" r="0" b="0"/>
              <a:pathLst>
                <a:path w="146304" h="344424">
                  <a:moveTo>
                    <a:pt x="0" y="0"/>
                  </a:moveTo>
                  <a:lnTo>
                    <a:pt x="146304" y="34442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Shape 2691"/>
            <p:cNvSpPr/>
            <p:nvPr/>
          </p:nvSpPr>
          <p:spPr>
            <a:xfrm>
              <a:off x="3430972" y="4088861"/>
              <a:ext cx="145461" cy="344945"/>
            </a:xfrm>
            <a:custGeom>
              <a:avLst/>
              <a:gdLst/>
              <a:ahLst/>
              <a:cxnLst/>
              <a:rect l="0" t="0" r="0" b="0"/>
              <a:pathLst>
                <a:path w="146304" h="344424">
                  <a:moveTo>
                    <a:pt x="0" y="344424"/>
                  </a:moveTo>
                  <a:lnTo>
                    <a:pt x="14630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Shape 2692"/>
            <p:cNvSpPr/>
            <p:nvPr/>
          </p:nvSpPr>
          <p:spPr>
            <a:xfrm>
              <a:off x="2481264" y="4571223"/>
              <a:ext cx="1168502" cy="0"/>
            </a:xfrm>
            <a:custGeom>
              <a:avLst/>
              <a:gdLst/>
              <a:ahLst/>
              <a:cxnLst/>
              <a:rect l="0" t="0" r="0" b="0"/>
              <a:pathLst>
                <a:path w="1168146">
                  <a:moveTo>
                    <a:pt x="0" y="0"/>
                  </a:moveTo>
                  <a:lnTo>
                    <a:pt x="116814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Shape 2693"/>
            <p:cNvSpPr/>
            <p:nvPr/>
          </p:nvSpPr>
          <p:spPr>
            <a:xfrm>
              <a:off x="2334600" y="4571223"/>
              <a:ext cx="146664" cy="343543"/>
            </a:xfrm>
            <a:custGeom>
              <a:avLst/>
              <a:gdLst/>
              <a:ahLst/>
              <a:cxnLst/>
              <a:rect l="0" t="0" r="0" b="0"/>
              <a:pathLst>
                <a:path w="146304" h="342899">
                  <a:moveTo>
                    <a:pt x="146304" y="0"/>
                  </a:moveTo>
                  <a:lnTo>
                    <a:pt x="0" y="342899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Shape 2694"/>
            <p:cNvSpPr/>
            <p:nvPr/>
          </p:nvSpPr>
          <p:spPr>
            <a:xfrm>
              <a:off x="3649766" y="4571223"/>
              <a:ext cx="1823680" cy="343543"/>
            </a:xfrm>
            <a:custGeom>
              <a:avLst/>
              <a:gdLst/>
              <a:ahLst/>
              <a:cxnLst/>
              <a:rect l="0" t="0" r="0" b="0"/>
              <a:pathLst>
                <a:path w="1824228" h="342899">
                  <a:moveTo>
                    <a:pt x="0" y="0"/>
                  </a:moveTo>
                  <a:lnTo>
                    <a:pt x="146304" y="342899"/>
                  </a:lnTo>
                  <a:lnTo>
                    <a:pt x="1824228" y="342899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Shape 2695"/>
            <p:cNvSpPr/>
            <p:nvPr/>
          </p:nvSpPr>
          <p:spPr>
            <a:xfrm>
              <a:off x="73332" y="4914766"/>
              <a:ext cx="2261268" cy="0"/>
            </a:xfrm>
            <a:custGeom>
              <a:avLst/>
              <a:gdLst/>
              <a:ahLst/>
              <a:cxnLst/>
              <a:rect l="0" t="0" r="0" b="0"/>
              <a:pathLst>
                <a:path w="2261616">
                  <a:moveTo>
                    <a:pt x="2261616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130" name="Rectangle 94"/>
            <p:cNvSpPr>
              <a:spLocks noChangeArrowheads="1"/>
            </p:cNvSpPr>
            <p:nvPr/>
          </p:nvSpPr>
          <p:spPr bwMode="auto">
            <a:xfrm>
              <a:off x="893826" y="2887980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1" name="Rectangle 95"/>
            <p:cNvSpPr>
              <a:spLocks noChangeArrowheads="1"/>
            </p:cNvSpPr>
            <p:nvPr/>
          </p:nvSpPr>
          <p:spPr bwMode="auto">
            <a:xfrm>
              <a:off x="1040130" y="2982383"/>
              <a:ext cx="185964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2" name="Rectangle 96"/>
            <p:cNvSpPr>
              <a:spLocks noChangeArrowheads="1"/>
            </p:cNvSpPr>
            <p:nvPr/>
          </p:nvSpPr>
          <p:spPr bwMode="auto">
            <a:xfrm>
              <a:off x="1230630" y="2887980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3" name="Rectangle 97"/>
            <p:cNvSpPr>
              <a:spLocks noChangeArrowheads="1"/>
            </p:cNvSpPr>
            <p:nvPr/>
          </p:nvSpPr>
          <p:spPr bwMode="auto">
            <a:xfrm>
              <a:off x="1383037" y="2887980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4" name="Rectangle 98"/>
            <p:cNvSpPr>
              <a:spLocks noChangeArrowheads="1"/>
            </p:cNvSpPr>
            <p:nvPr/>
          </p:nvSpPr>
          <p:spPr bwMode="auto">
            <a:xfrm>
              <a:off x="1529334" y="2982383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5" name="Rectangle 99"/>
            <p:cNvSpPr>
              <a:spLocks noChangeArrowheads="1"/>
            </p:cNvSpPr>
            <p:nvPr/>
          </p:nvSpPr>
          <p:spPr bwMode="auto">
            <a:xfrm>
              <a:off x="3303270" y="2929128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6" name="Rectangle 100"/>
            <p:cNvSpPr>
              <a:spLocks noChangeArrowheads="1"/>
            </p:cNvSpPr>
            <p:nvPr/>
          </p:nvSpPr>
          <p:spPr bwMode="auto">
            <a:xfrm>
              <a:off x="3449574" y="3023531"/>
              <a:ext cx="185964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7" name="Rectangle 101"/>
            <p:cNvSpPr>
              <a:spLocks noChangeArrowheads="1"/>
            </p:cNvSpPr>
            <p:nvPr/>
          </p:nvSpPr>
          <p:spPr bwMode="auto">
            <a:xfrm>
              <a:off x="3640074" y="2929128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8" name="Rectangle 102"/>
            <p:cNvSpPr>
              <a:spLocks noChangeArrowheads="1"/>
            </p:cNvSpPr>
            <p:nvPr/>
          </p:nvSpPr>
          <p:spPr bwMode="auto">
            <a:xfrm>
              <a:off x="3792481" y="2929128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39" name="Rectangle 103"/>
            <p:cNvSpPr>
              <a:spLocks noChangeArrowheads="1"/>
            </p:cNvSpPr>
            <p:nvPr/>
          </p:nvSpPr>
          <p:spPr bwMode="auto">
            <a:xfrm>
              <a:off x="3938779" y="3023531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19" name="Group 107"/>
          <p:cNvGrpSpPr>
            <a:grpSpLocks/>
          </p:cNvGrpSpPr>
          <p:nvPr/>
        </p:nvGrpSpPr>
        <p:grpSpPr bwMode="auto">
          <a:xfrm>
            <a:off x="3305175" y="2573338"/>
            <a:ext cx="231775" cy="266700"/>
            <a:chOff x="0" y="0"/>
            <a:chExt cx="438150" cy="1"/>
          </a:xfrm>
        </p:grpSpPr>
        <p:sp>
          <p:nvSpPr>
            <p:cNvPr id="109" name="Shape 2710"/>
            <p:cNvSpPr/>
            <p:nvPr/>
          </p:nvSpPr>
          <p:spPr>
            <a:xfrm>
              <a:off x="0" y="0"/>
              <a:ext cx="438150" cy="0"/>
            </a:xfrm>
            <a:custGeom>
              <a:avLst/>
              <a:gdLst/>
              <a:ahLst/>
              <a:cxnLst/>
              <a:rect l="0" t="0" r="0" b="0"/>
              <a:pathLst>
                <a:path w="43815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86020" name="Group 111"/>
          <p:cNvGrpSpPr>
            <a:grpSpLocks/>
          </p:cNvGrpSpPr>
          <p:nvPr/>
        </p:nvGrpSpPr>
        <p:grpSpPr bwMode="auto">
          <a:xfrm>
            <a:off x="3741738" y="2578100"/>
            <a:ext cx="244475" cy="222250"/>
            <a:chOff x="0" y="0"/>
            <a:chExt cx="438150" cy="1"/>
          </a:xfrm>
        </p:grpSpPr>
        <p:sp>
          <p:nvSpPr>
            <p:cNvPr id="113" name="Shape 2708"/>
            <p:cNvSpPr/>
            <p:nvPr/>
          </p:nvSpPr>
          <p:spPr>
            <a:xfrm>
              <a:off x="0" y="0"/>
              <a:ext cx="438150" cy="0"/>
            </a:xfrm>
            <a:custGeom>
              <a:avLst/>
              <a:gdLst/>
              <a:ahLst/>
              <a:cxnLst/>
              <a:rect l="0" t="0" r="0" b="0"/>
              <a:pathLst>
                <a:path w="43815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86021" name="Rectangle 10"/>
          <p:cNvSpPr>
            <a:spLocks noChangeArrowheads="1"/>
          </p:cNvSpPr>
          <p:nvPr/>
        </p:nvSpPr>
        <p:spPr bwMode="auto">
          <a:xfrm>
            <a:off x="3300413" y="1841500"/>
            <a:ext cx="278288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ALE</a:t>
            </a:r>
            <a:endParaRPr lang="en-US" altLang="en-US" sz="1100"/>
          </a:p>
          <a:p>
            <a:endParaRPr lang="en-US" altLang="en-US"/>
          </a:p>
        </p:txBody>
      </p:sp>
      <p:sp>
        <p:nvSpPr>
          <p:cNvPr id="86022" name="Rectangle 11"/>
          <p:cNvSpPr>
            <a:spLocks noChangeArrowheads="1"/>
          </p:cNvSpPr>
          <p:nvPr/>
        </p:nvSpPr>
        <p:spPr bwMode="auto">
          <a:xfrm>
            <a:off x="3159125" y="3868738"/>
            <a:ext cx="2590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Add/Data </a:t>
            </a:r>
            <a:endParaRPr lang="en-US" altLang="en-US" sz="1100"/>
          </a:p>
          <a:p>
            <a:endParaRPr lang="en-US" altLang="en-US"/>
          </a:p>
        </p:txBody>
      </p:sp>
      <p:sp>
        <p:nvSpPr>
          <p:cNvPr id="86023" name="Rectangle 12"/>
          <p:cNvSpPr>
            <a:spLocks noChangeArrowheads="1"/>
          </p:cNvSpPr>
          <p:nvPr/>
        </p:nvSpPr>
        <p:spPr bwMode="auto">
          <a:xfrm>
            <a:off x="3300413" y="4519613"/>
            <a:ext cx="27828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MRDC</a:t>
            </a:r>
            <a:endParaRPr lang="en-US" altLang="en-US" sz="1100"/>
          </a:p>
          <a:p>
            <a:endParaRPr lang="en-US" altLang="en-US"/>
          </a:p>
        </p:txBody>
      </p:sp>
      <p:sp>
        <p:nvSpPr>
          <p:cNvPr id="86024" name="Rectangle 13"/>
          <p:cNvSpPr>
            <a:spLocks noChangeArrowheads="1"/>
          </p:cNvSpPr>
          <p:nvPr/>
        </p:nvSpPr>
        <p:spPr bwMode="auto">
          <a:xfrm>
            <a:off x="3246438" y="5111750"/>
            <a:ext cx="27844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DT / R</a:t>
            </a:r>
            <a:endParaRPr lang="en-US" altLang="en-US" sz="1100"/>
          </a:p>
          <a:p>
            <a:endParaRPr lang="en-US" altLang="en-US"/>
          </a:p>
        </p:txBody>
      </p:sp>
      <p:sp>
        <p:nvSpPr>
          <p:cNvPr id="86025" name="Rectangle 14"/>
          <p:cNvSpPr>
            <a:spLocks noChangeArrowheads="1"/>
          </p:cNvSpPr>
          <p:nvPr/>
        </p:nvSpPr>
        <p:spPr bwMode="auto">
          <a:xfrm>
            <a:off x="3381375" y="6015038"/>
            <a:ext cx="2782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DEN</a:t>
            </a:r>
            <a:endParaRPr lang="en-US" altLang="en-US"/>
          </a:p>
        </p:txBody>
      </p:sp>
      <p:sp>
        <p:nvSpPr>
          <p:cNvPr id="86026" name="Rectangle 118"/>
          <p:cNvSpPr>
            <a:spLocks noChangeArrowheads="1"/>
          </p:cNvSpPr>
          <p:nvPr/>
        </p:nvSpPr>
        <p:spPr bwMode="auto">
          <a:xfrm>
            <a:off x="2660650" y="1122363"/>
            <a:ext cx="26050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76275" indent="-6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spcAft>
                <a:spcPts val="3388"/>
              </a:spcAft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27" name="Rectangle 119"/>
          <p:cNvSpPr>
            <a:spLocks noChangeArrowheads="1"/>
          </p:cNvSpPr>
          <p:nvPr/>
        </p:nvSpPr>
        <p:spPr bwMode="auto">
          <a:xfrm>
            <a:off x="3213100" y="2543175"/>
            <a:ext cx="896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 sz="1200" b="1">
                <a:solidFill>
                  <a:srgbClr val="000000"/>
                </a:solidFill>
                <a:cs typeface="Times New Roman" panose="02020603050405020304" pitchFamily="18" charset="0"/>
              </a:rPr>
              <a:t>2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– S</a:t>
            </a:r>
            <a:r>
              <a:rPr lang="en-US" altLang="en-US" sz="1200" b="1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endParaRPr lang="en-US" altLang="en-US" sz="1200"/>
          </a:p>
        </p:txBody>
      </p:sp>
      <p:sp>
        <p:nvSpPr>
          <p:cNvPr id="86028" name="Rectangle 120"/>
          <p:cNvSpPr>
            <a:spLocks noChangeArrowheads="1"/>
          </p:cNvSpPr>
          <p:nvPr/>
        </p:nvSpPr>
        <p:spPr bwMode="auto">
          <a:xfrm>
            <a:off x="2979738" y="3298825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Add/Status</a:t>
            </a:r>
            <a:endParaRPr lang="en-US" altLang="en-US" sz="1200"/>
          </a:p>
        </p:txBody>
      </p:sp>
      <p:grpSp>
        <p:nvGrpSpPr>
          <p:cNvPr id="86029" name="Group 121"/>
          <p:cNvGrpSpPr>
            <a:grpSpLocks/>
          </p:cNvGrpSpPr>
          <p:nvPr/>
        </p:nvGrpSpPr>
        <p:grpSpPr bwMode="auto">
          <a:xfrm>
            <a:off x="3455988" y="4519613"/>
            <a:ext cx="714375" cy="387350"/>
            <a:chOff x="0" y="0"/>
            <a:chExt cx="438150" cy="1"/>
          </a:xfrm>
        </p:grpSpPr>
        <p:sp>
          <p:nvSpPr>
            <p:cNvPr id="123" name="Shape 2708"/>
            <p:cNvSpPr/>
            <p:nvPr/>
          </p:nvSpPr>
          <p:spPr>
            <a:xfrm>
              <a:off x="0" y="0"/>
              <a:ext cx="438150" cy="0"/>
            </a:xfrm>
            <a:custGeom>
              <a:avLst/>
              <a:gdLst/>
              <a:ahLst/>
              <a:cxnLst/>
              <a:rect l="0" t="0" r="0" b="0"/>
              <a:pathLst>
                <a:path w="43815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86030" name="Group 123"/>
          <p:cNvGrpSpPr>
            <a:grpSpLocks/>
          </p:cNvGrpSpPr>
          <p:nvPr/>
        </p:nvGrpSpPr>
        <p:grpSpPr bwMode="auto">
          <a:xfrm>
            <a:off x="3741738" y="5172075"/>
            <a:ext cx="244475" cy="222250"/>
            <a:chOff x="0" y="0"/>
            <a:chExt cx="438150" cy="1"/>
          </a:xfrm>
        </p:grpSpPr>
        <p:sp>
          <p:nvSpPr>
            <p:cNvPr id="125" name="Shape 2708"/>
            <p:cNvSpPr/>
            <p:nvPr/>
          </p:nvSpPr>
          <p:spPr>
            <a:xfrm>
              <a:off x="0" y="0"/>
              <a:ext cx="438150" cy="0"/>
            </a:xfrm>
            <a:custGeom>
              <a:avLst/>
              <a:gdLst/>
              <a:ahLst/>
              <a:cxnLst/>
              <a:rect l="0" t="0" r="0" b="0"/>
              <a:pathLst>
                <a:path w="43815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86031" name="Rectangle 125"/>
          <p:cNvSpPr>
            <a:spLocks noChangeArrowheads="1"/>
          </p:cNvSpPr>
          <p:nvPr/>
        </p:nvSpPr>
        <p:spPr bwMode="auto">
          <a:xfrm>
            <a:off x="2084388" y="-60325"/>
            <a:ext cx="79073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Aft>
                <a:spcPts val="13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Read Timing in Maximum mode.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C755CF-F65F-4CA7-A0BD-A0B056E057C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2462213" y="1020763"/>
            <a:ext cx="7675562" cy="5035550"/>
            <a:chOff x="197467" y="610951"/>
            <a:chExt cx="7461396" cy="4645021"/>
          </a:xfrm>
        </p:grpSpPr>
        <p:sp>
          <p:nvSpPr>
            <p:cNvPr id="3" name="Shape 2717"/>
            <p:cNvSpPr/>
            <p:nvPr/>
          </p:nvSpPr>
          <p:spPr>
            <a:xfrm>
              <a:off x="2040054" y="963867"/>
              <a:ext cx="1262342" cy="326558"/>
            </a:xfrm>
            <a:custGeom>
              <a:avLst/>
              <a:gdLst/>
              <a:ahLst/>
              <a:cxnLst/>
              <a:rect l="0" t="0" r="0" b="0"/>
              <a:pathLst>
                <a:path w="1261872" h="326898">
                  <a:moveTo>
                    <a:pt x="0" y="326898"/>
                  </a:moveTo>
                  <a:lnTo>
                    <a:pt x="495300" y="326898"/>
                  </a:lnTo>
                  <a:lnTo>
                    <a:pt x="495300" y="0"/>
                  </a:lnTo>
                  <a:lnTo>
                    <a:pt x="892302" y="0"/>
                  </a:lnTo>
                  <a:lnTo>
                    <a:pt x="892302" y="326898"/>
                  </a:lnTo>
                  <a:lnTo>
                    <a:pt x="1261872" y="3268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" name="Shape 2718"/>
            <p:cNvSpPr/>
            <p:nvPr/>
          </p:nvSpPr>
          <p:spPr>
            <a:xfrm>
              <a:off x="3299309" y="963867"/>
              <a:ext cx="3973753" cy="326558"/>
            </a:xfrm>
            <a:custGeom>
              <a:avLst/>
              <a:gdLst/>
              <a:ahLst/>
              <a:cxnLst/>
              <a:rect l="0" t="0" r="0" b="0"/>
              <a:pathLst>
                <a:path w="3973830" h="326898">
                  <a:moveTo>
                    <a:pt x="0" y="32689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326898"/>
                  </a:lnTo>
                  <a:lnTo>
                    <a:pt x="795528" y="326898"/>
                  </a:lnTo>
                  <a:lnTo>
                    <a:pt x="795528" y="0"/>
                  </a:lnTo>
                  <a:lnTo>
                    <a:pt x="1192530" y="0"/>
                  </a:lnTo>
                  <a:lnTo>
                    <a:pt x="1192530" y="326898"/>
                  </a:lnTo>
                  <a:lnTo>
                    <a:pt x="1591056" y="326898"/>
                  </a:lnTo>
                  <a:lnTo>
                    <a:pt x="1591056" y="0"/>
                  </a:lnTo>
                  <a:lnTo>
                    <a:pt x="1985772" y="0"/>
                  </a:lnTo>
                  <a:lnTo>
                    <a:pt x="1985772" y="326898"/>
                  </a:lnTo>
                  <a:lnTo>
                    <a:pt x="2384298" y="326898"/>
                  </a:lnTo>
                  <a:lnTo>
                    <a:pt x="2384298" y="0"/>
                  </a:lnTo>
                  <a:lnTo>
                    <a:pt x="2781300" y="0"/>
                  </a:lnTo>
                  <a:lnTo>
                    <a:pt x="2781300" y="326898"/>
                  </a:lnTo>
                  <a:lnTo>
                    <a:pt x="3178302" y="326898"/>
                  </a:lnTo>
                  <a:lnTo>
                    <a:pt x="3178302" y="0"/>
                  </a:lnTo>
                  <a:lnTo>
                    <a:pt x="3573780" y="0"/>
                  </a:lnTo>
                  <a:lnTo>
                    <a:pt x="3573780" y="326898"/>
                  </a:lnTo>
                  <a:lnTo>
                    <a:pt x="3973830" y="32689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" name="Shape 2719"/>
            <p:cNvSpPr/>
            <p:nvPr/>
          </p:nvSpPr>
          <p:spPr>
            <a:xfrm>
              <a:off x="3668135" y="769104"/>
              <a:ext cx="0" cy="130330"/>
            </a:xfrm>
            <a:custGeom>
              <a:avLst/>
              <a:gdLst/>
              <a:ahLst/>
              <a:cxnLst/>
              <a:rect l="0" t="0" r="0" b="0"/>
              <a:pathLst>
                <a:path h="130302">
                  <a:moveTo>
                    <a:pt x="0" y="0"/>
                  </a:moveTo>
                  <a:lnTo>
                    <a:pt x="0" y="13030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Shape 2720"/>
            <p:cNvSpPr/>
            <p:nvPr/>
          </p:nvSpPr>
          <p:spPr>
            <a:xfrm>
              <a:off x="4496836" y="769104"/>
              <a:ext cx="0" cy="130330"/>
            </a:xfrm>
            <a:custGeom>
              <a:avLst/>
              <a:gdLst/>
              <a:ahLst/>
              <a:cxnLst/>
              <a:rect l="0" t="0" r="0" b="0"/>
              <a:pathLst>
                <a:path h="130302">
                  <a:moveTo>
                    <a:pt x="0" y="0"/>
                  </a:moveTo>
                  <a:lnTo>
                    <a:pt x="0" y="13030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Shape 2721"/>
            <p:cNvSpPr/>
            <p:nvPr/>
          </p:nvSpPr>
          <p:spPr>
            <a:xfrm>
              <a:off x="5323994" y="769104"/>
              <a:ext cx="0" cy="130330"/>
            </a:xfrm>
            <a:custGeom>
              <a:avLst/>
              <a:gdLst/>
              <a:ahLst/>
              <a:cxnLst/>
              <a:rect l="0" t="0" r="0" b="0"/>
              <a:pathLst>
                <a:path h="130302">
                  <a:moveTo>
                    <a:pt x="0" y="0"/>
                  </a:moveTo>
                  <a:lnTo>
                    <a:pt x="0" y="13030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Shape 2722"/>
            <p:cNvSpPr/>
            <p:nvPr/>
          </p:nvSpPr>
          <p:spPr>
            <a:xfrm>
              <a:off x="6060103" y="769104"/>
              <a:ext cx="0" cy="130330"/>
            </a:xfrm>
            <a:custGeom>
              <a:avLst/>
              <a:gdLst/>
              <a:ahLst/>
              <a:cxnLst/>
              <a:rect l="0" t="0" r="0" b="0"/>
              <a:pathLst>
                <a:path h="130302">
                  <a:moveTo>
                    <a:pt x="0" y="0"/>
                  </a:moveTo>
                  <a:lnTo>
                    <a:pt x="0" y="13030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Shape 2723"/>
            <p:cNvSpPr/>
            <p:nvPr/>
          </p:nvSpPr>
          <p:spPr>
            <a:xfrm>
              <a:off x="6146522" y="665133"/>
              <a:ext cx="740738" cy="76148"/>
            </a:xfrm>
            <a:custGeom>
              <a:avLst/>
              <a:gdLst/>
              <a:ahLst/>
              <a:cxnLst/>
              <a:rect l="0" t="0" r="0" b="0"/>
              <a:pathLst>
                <a:path w="740663" h="76200">
                  <a:moveTo>
                    <a:pt x="664463" y="0"/>
                  </a:moveTo>
                  <a:lnTo>
                    <a:pt x="740663" y="38100"/>
                  </a:lnTo>
                  <a:lnTo>
                    <a:pt x="664463" y="76200"/>
                  </a:lnTo>
                  <a:lnTo>
                    <a:pt x="664463" y="43434"/>
                  </a:lnTo>
                  <a:lnTo>
                    <a:pt x="4572" y="43434"/>
                  </a:lnTo>
                  <a:lnTo>
                    <a:pt x="762" y="41910"/>
                  </a:lnTo>
                  <a:lnTo>
                    <a:pt x="0" y="38100"/>
                  </a:lnTo>
                  <a:lnTo>
                    <a:pt x="762" y="35052"/>
                  </a:lnTo>
                  <a:lnTo>
                    <a:pt x="4572" y="33528"/>
                  </a:lnTo>
                  <a:lnTo>
                    <a:pt x="664463" y="33528"/>
                  </a:lnTo>
                  <a:lnTo>
                    <a:pt x="664463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Shape 2724"/>
            <p:cNvSpPr/>
            <p:nvPr/>
          </p:nvSpPr>
          <p:spPr>
            <a:xfrm>
              <a:off x="2933569" y="665133"/>
              <a:ext cx="1108021" cy="76148"/>
            </a:xfrm>
            <a:custGeom>
              <a:avLst/>
              <a:gdLst/>
              <a:ahLst/>
              <a:cxnLst/>
              <a:rect l="0" t="0" r="0" b="0"/>
              <a:pathLst>
                <a:path w="1107948" h="76200">
                  <a:moveTo>
                    <a:pt x="76200" y="0"/>
                  </a:moveTo>
                  <a:lnTo>
                    <a:pt x="76200" y="33528"/>
                  </a:lnTo>
                  <a:lnTo>
                    <a:pt x="1103376" y="33528"/>
                  </a:lnTo>
                  <a:lnTo>
                    <a:pt x="1106424" y="35052"/>
                  </a:lnTo>
                  <a:lnTo>
                    <a:pt x="1107948" y="38100"/>
                  </a:lnTo>
                  <a:lnTo>
                    <a:pt x="1106424" y="41910"/>
                  </a:lnTo>
                  <a:lnTo>
                    <a:pt x="1103376" y="43434"/>
                  </a:lnTo>
                  <a:lnTo>
                    <a:pt x="76200" y="43434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054" name="Rectangle 10"/>
            <p:cNvSpPr>
              <a:spLocks noChangeArrowheads="1"/>
            </p:cNvSpPr>
            <p:nvPr/>
          </p:nvSpPr>
          <p:spPr bwMode="auto">
            <a:xfrm>
              <a:off x="3391662" y="808311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55" name="Rectangle 11"/>
            <p:cNvSpPr>
              <a:spLocks noChangeArrowheads="1"/>
            </p:cNvSpPr>
            <p:nvPr/>
          </p:nvSpPr>
          <p:spPr bwMode="auto">
            <a:xfrm>
              <a:off x="3527298" y="902714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56" name="Rectangle 12"/>
            <p:cNvSpPr>
              <a:spLocks noChangeArrowheads="1"/>
            </p:cNvSpPr>
            <p:nvPr/>
          </p:nvSpPr>
          <p:spPr bwMode="auto">
            <a:xfrm>
              <a:off x="4128516" y="808311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57" name="Rectangle 13"/>
            <p:cNvSpPr>
              <a:spLocks noChangeArrowheads="1"/>
            </p:cNvSpPr>
            <p:nvPr/>
          </p:nvSpPr>
          <p:spPr bwMode="auto">
            <a:xfrm>
              <a:off x="4264152" y="902714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58" name="Rectangle 14"/>
            <p:cNvSpPr>
              <a:spLocks noChangeArrowheads="1"/>
            </p:cNvSpPr>
            <p:nvPr/>
          </p:nvSpPr>
          <p:spPr bwMode="auto">
            <a:xfrm>
              <a:off x="4955286" y="808311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59" name="Rectangle 15"/>
            <p:cNvSpPr>
              <a:spLocks noChangeArrowheads="1"/>
            </p:cNvSpPr>
            <p:nvPr/>
          </p:nvSpPr>
          <p:spPr bwMode="auto">
            <a:xfrm>
              <a:off x="5090922" y="902714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0" name="Rectangle 16"/>
            <p:cNvSpPr>
              <a:spLocks noChangeArrowheads="1"/>
            </p:cNvSpPr>
            <p:nvPr/>
          </p:nvSpPr>
          <p:spPr bwMode="auto">
            <a:xfrm>
              <a:off x="5690616" y="808311"/>
              <a:ext cx="180486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1" name="Rectangle 17"/>
            <p:cNvSpPr>
              <a:spLocks noChangeArrowheads="1"/>
            </p:cNvSpPr>
            <p:nvPr/>
          </p:nvSpPr>
          <p:spPr bwMode="auto">
            <a:xfrm>
              <a:off x="5826252" y="902714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2" name="Rectangle 18"/>
            <p:cNvSpPr>
              <a:spLocks noChangeArrowheads="1"/>
            </p:cNvSpPr>
            <p:nvPr/>
          </p:nvSpPr>
          <p:spPr bwMode="auto">
            <a:xfrm>
              <a:off x="6518910" y="808311"/>
              <a:ext cx="180486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3" name="Rectangle 19"/>
            <p:cNvSpPr>
              <a:spLocks noChangeArrowheads="1"/>
            </p:cNvSpPr>
            <p:nvPr/>
          </p:nvSpPr>
          <p:spPr bwMode="auto">
            <a:xfrm>
              <a:off x="6654546" y="902714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Shape 2735"/>
            <p:cNvSpPr/>
            <p:nvPr/>
          </p:nvSpPr>
          <p:spPr>
            <a:xfrm>
              <a:off x="6887260" y="770568"/>
              <a:ext cx="0" cy="131794"/>
            </a:xfrm>
            <a:custGeom>
              <a:avLst/>
              <a:gdLst/>
              <a:ahLst/>
              <a:cxnLst/>
              <a:rect l="0" t="0" r="0" b="0"/>
              <a:pathLst>
                <a:path h="131826">
                  <a:moveTo>
                    <a:pt x="0" y="0"/>
                  </a:moveTo>
                  <a:lnTo>
                    <a:pt x="0" y="13182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065" name="Rectangle 21"/>
            <p:cNvSpPr>
              <a:spLocks noChangeArrowheads="1"/>
            </p:cNvSpPr>
            <p:nvPr/>
          </p:nvSpPr>
          <p:spPr bwMode="auto">
            <a:xfrm>
              <a:off x="800862" y="1271607"/>
              <a:ext cx="421044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6" name="Rectangle 22"/>
            <p:cNvSpPr>
              <a:spLocks noChangeArrowheads="1"/>
            </p:cNvSpPr>
            <p:nvPr/>
          </p:nvSpPr>
          <p:spPr bwMode="auto">
            <a:xfrm>
              <a:off x="4496564" y="610951"/>
              <a:ext cx="1593581" cy="24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 bus cycle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Shape 2738"/>
            <p:cNvSpPr/>
            <p:nvPr/>
          </p:nvSpPr>
          <p:spPr>
            <a:xfrm>
              <a:off x="2558571" y="1495438"/>
              <a:ext cx="1180551" cy="0"/>
            </a:xfrm>
            <a:custGeom>
              <a:avLst/>
              <a:gdLst/>
              <a:ahLst/>
              <a:cxnLst/>
              <a:rect l="0" t="0" r="0" b="0"/>
              <a:pathLst>
                <a:path w="1181100">
                  <a:moveTo>
                    <a:pt x="0" y="0"/>
                  </a:moveTo>
                  <a:lnTo>
                    <a:pt x="118110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Shape 2739"/>
            <p:cNvSpPr/>
            <p:nvPr/>
          </p:nvSpPr>
          <p:spPr>
            <a:xfrm>
              <a:off x="2408879" y="1495438"/>
              <a:ext cx="149691" cy="396847"/>
            </a:xfrm>
            <a:custGeom>
              <a:avLst/>
              <a:gdLst/>
              <a:ahLst/>
              <a:cxnLst/>
              <a:rect l="0" t="0" r="0" b="0"/>
              <a:pathLst>
                <a:path w="149352" h="397002">
                  <a:moveTo>
                    <a:pt x="149352" y="0"/>
                  </a:moveTo>
                  <a:lnTo>
                    <a:pt x="0" y="39700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Shape 2740"/>
            <p:cNvSpPr/>
            <p:nvPr/>
          </p:nvSpPr>
          <p:spPr>
            <a:xfrm>
              <a:off x="3739122" y="1495438"/>
              <a:ext cx="3699063" cy="329486"/>
            </a:xfrm>
            <a:custGeom>
              <a:avLst/>
              <a:gdLst/>
              <a:ahLst/>
              <a:cxnLst/>
              <a:rect l="0" t="0" r="0" b="0"/>
              <a:pathLst>
                <a:path w="3698748" h="329946">
                  <a:moveTo>
                    <a:pt x="0" y="0"/>
                  </a:moveTo>
                  <a:lnTo>
                    <a:pt x="74676" y="329946"/>
                  </a:lnTo>
                  <a:lnTo>
                    <a:pt x="3698748" y="32994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Shape 2741"/>
            <p:cNvSpPr/>
            <p:nvPr/>
          </p:nvSpPr>
          <p:spPr>
            <a:xfrm>
              <a:off x="1965980" y="1892285"/>
              <a:ext cx="442899" cy="0"/>
            </a:xfrm>
            <a:custGeom>
              <a:avLst/>
              <a:gdLst/>
              <a:ahLst/>
              <a:cxnLst/>
              <a:rect l="0" t="0" r="0" b="0"/>
              <a:pathLst>
                <a:path w="442722">
                  <a:moveTo>
                    <a:pt x="442722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071" name="Rectangle 27"/>
            <p:cNvSpPr>
              <a:spLocks noChangeArrowheads="1"/>
            </p:cNvSpPr>
            <p:nvPr/>
          </p:nvSpPr>
          <p:spPr bwMode="auto">
            <a:xfrm>
              <a:off x="948690" y="1733379"/>
              <a:ext cx="554393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Shape 2743"/>
            <p:cNvSpPr/>
            <p:nvPr/>
          </p:nvSpPr>
          <p:spPr>
            <a:xfrm>
              <a:off x="2114128" y="2088512"/>
              <a:ext cx="2141969" cy="0"/>
            </a:xfrm>
            <a:custGeom>
              <a:avLst/>
              <a:gdLst/>
              <a:ahLst/>
              <a:cxnLst/>
              <a:rect l="0" t="0" r="0" b="0"/>
              <a:pathLst>
                <a:path w="2142744">
                  <a:moveTo>
                    <a:pt x="2142744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Shape 2744"/>
            <p:cNvSpPr/>
            <p:nvPr/>
          </p:nvSpPr>
          <p:spPr>
            <a:xfrm>
              <a:off x="2114128" y="2419463"/>
              <a:ext cx="2141969" cy="0"/>
            </a:xfrm>
            <a:custGeom>
              <a:avLst/>
              <a:gdLst/>
              <a:ahLst/>
              <a:cxnLst/>
              <a:rect l="0" t="0" r="0" b="0"/>
              <a:pathLst>
                <a:path w="2142744">
                  <a:moveTo>
                    <a:pt x="2142744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Shape 2745"/>
            <p:cNvSpPr/>
            <p:nvPr/>
          </p:nvSpPr>
          <p:spPr>
            <a:xfrm>
              <a:off x="4404244" y="2088512"/>
              <a:ext cx="1405859" cy="0"/>
            </a:xfrm>
            <a:custGeom>
              <a:avLst/>
              <a:gdLst/>
              <a:ahLst/>
              <a:cxnLst/>
              <a:rect l="0" t="0" r="0" b="0"/>
              <a:pathLst>
                <a:path w="1405128">
                  <a:moveTo>
                    <a:pt x="0" y="0"/>
                  </a:moveTo>
                  <a:lnTo>
                    <a:pt x="1405128" y="0"/>
                  </a:lnTo>
                </a:path>
              </a:pathLst>
            </a:custGeom>
            <a:ln w="0" cap="rnd">
              <a:custDash>
                <a:ds d="300000" sp="4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Shape 2746"/>
            <p:cNvSpPr/>
            <p:nvPr/>
          </p:nvSpPr>
          <p:spPr>
            <a:xfrm>
              <a:off x="4404244" y="2419463"/>
              <a:ext cx="1405859" cy="0"/>
            </a:xfrm>
            <a:custGeom>
              <a:avLst/>
              <a:gdLst/>
              <a:ahLst/>
              <a:cxnLst/>
              <a:rect l="0" t="0" r="0" b="0"/>
              <a:pathLst>
                <a:path w="1405128">
                  <a:moveTo>
                    <a:pt x="0" y="0"/>
                  </a:moveTo>
                  <a:lnTo>
                    <a:pt x="1405128" y="0"/>
                  </a:lnTo>
                </a:path>
              </a:pathLst>
            </a:custGeom>
            <a:ln w="0" cap="rnd">
              <a:custDash>
                <a:ds d="300000" sp="4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Shape 2747"/>
            <p:cNvSpPr/>
            <p:nvPr/>
          </p:nvSpPr>
          <p:spPr>
            <a:xfrm>
              <a:off x="5958251" y="2088512"/>
              <a:ext cx="1256169" cy="0"/>
            </a:xfrm>
            <a:custGeom>
              <a:avLst/>
              <a:gdLst/>
              <a:ahLst/>
              <a:cxnLst/>
              <a:rect l="0" t="0" r="0" b="0"/>
              <a:pathLst>
                <a:path w="1255776">
                  <a:moveTo>
                    <a:pt x="0" y="0"/>
                  </a:moveTo>
                  <a:lnTo>
                    <a:pt x="125577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Shape 2748"/>
            <p:cNvSpPr/>
            <p:nvPr/>
          </p:nvSpPr>
          <p:spPr>
            <a:xfrm>
              <a:off x="5958251" y="2419463"/>
              <a:ext cx="1331786" cy="0"/>
            </a:xfrm>
            <a:custGeom>
              <a:avLst/>
              <a:gdLst/>
              <a:ahLst/>
              <a:cxnLst/>
              <a:rect l="0" t="0" r="0" b="0"/>
              <a:pathLst>
                <a:path w="1330452">
                  <a:moveTo>
                    <a:pt x="0" y="0"/>
                  </a:moveTo>
                  <a:lnTo>
                    <a:pt x="133045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Shape 2749"/>
            <p:cNvSpPr/>
            <p:nvPr/>
          </p:nvSpPr>
          <p:spPr>
            <a:xfrm>
              <a:off x="4256096" y="2088512"/>
              <a:ext cx="148148" cy="330950"/>
            </a:xfrm>
            <a:custGeom>
              <a:avLst/>
              <a:gdLst/>
              <a:ahLst/>
              <a:cxnLst/>
              <a:rect l="0" t="0" r="0" b="0"/>
              <a:pathLst>
                <a:path w="147828" h="329946">
                  <a:moveTo>
                    <a:pt x="0" y="329946"/>
                  </a:moveTo>
                  <a:lnTo>
                    <a:pt x="1478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Shape 2750"/>
            <p:cNvSpPr/>
            <p:nvPr/>
          </p:nvSpPr>
          <p:spPr>
            <a:xfrm>
              <a:off x="4256096" y="2088512"/>
              <a:ext cx="148148" cy="330950"/>
            </a:xfrm>
            <a:custGeom>
              <a:avLst/>
              <a:gdLst/>
              <a:ahLst/>
              <a:cxnLst/>
              <a:rect l="0" t="0" r="0" b="0"/>
              <a:pathLst>
                <a:path w="147828" h="329946">
                  <a:moveTo>
                    <a:pt x="147828" y="32994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Shape 2751"/>
            <p:cNvSpPr/>
            <p:nvPr/>
          </p:nvSpPr>
          <p:spPr>
            <a:xfrm>
              <a:off x="5810103" y="2088512"/>
              <a:ext cx="148148" cy="330950"/>
            </a:xfrm>
            <a:custGeom>
              <a:avLst/>
              <a:gdLst/>
              <a:ahLst/>
              <a:cxnLst/>
              <a:rect l="0" t="0" r="0" b="0"/>
              <a:pathLst>
                <a:path w="149352" h="329946">
                  <a:moveTo>
                    <a:pt x="0" y="329946"/>
                  </a:moveTo>
                  <a:lnTo>
                    <a:pt x="14935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Shape 2752"/>
            <p:cNvSpPr/>
            <p:nvPr/>
          </p:nvSpPr>
          <p:spPr>
            <a:xfrm>
              <a:off x="5810103" y="2088512"/>
              <a:ext cx="148148" cy="330950"/>
            </a:xfrm>
            <a:custGeom>
              <a:avLst/>
              <a:gdLst/>
              <a:ahLst/>
              <a:cxnLst/>
              <a:rect l="0" t="0" r="0" b="0"/>
              <a:pathLst>
                <a:path w="149352" h="329946">
                  <a:moveTo>
                    <a:pt x="149352" y="32994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082" name="Rectangle 38"/>
            <p:cNvSpPr>
              <a:spLocks noChangeArrowheads="1"/>
            </p:cNvSpPr>
            <p:nvPr/>
          </p:nvSpPr>
          <p:spPr bwMode="auto">
            <a:xfrm>
              <a:off x="1023366" y="2260683"/>
              <a:ext cx="150450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3" name="Rectangle 39"/>
            <p:cNvSpPr>
              <a:spLocks noChangeArrowheads="1"/>
            </p:cNvSpPr>
            <p:nvPr/>
          </p:nvSpPr>
          <p:spPr bwMode="auto">
            <a:xfrm>
              <a:off x="1136142" y="2355086"/>
              <a:ext cx="92732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4" name="Rectangle 40"/>
            <p:cNvSpPr>
              <a:spLocks noChangeArrowheads="1"/>
            </p:cNvSpPr>
            <p:nvPr/>
          </p:nvSpPr>
          <p:spPr bwMode="auto">
            <a:xfrm>
              <a:off x="1257300" y="2260683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5" name="Rectangle 41"/>
            <p:cNvSpPr>
              <a:spLocks noChangeArrowheads="1"/>
            </p:cNvSpPr>
            <p:nvPr/>
          </p:nvSpPr>
          <p:spPr bwMode="auto">
            <a:xfrm>
              <a:off x="1409707" y="2260683"/>
              <a:ext cx="150450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6" name="Rectangle 42"/>
            <p:cNvSpPr>
              <a:spLocks noChangeArrowheads="1"/>
            </p:cNvSpPr>
            <p:nvPr/>
          </p:nvSpPr>
          <p:spPr bwMode="auto">
            <a:xfrm>
              <a:off x="1522476" y="2355086"/>
              <a:ext cx="92732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7" name="Rectangle 43"/>
            <p:cNvSpPr>
              <a:spLocks noChangeArrowheads="1"/>
            </p:cNvSpPr>
            <p:nvPr/>
          </p:nvSpPr>
          <p:spPr bwMode="auto">
            <a:xfrm>
              <a:off x="6271252" y="2260683"/>
              <a:ext cx="804422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8" name="Rectangle 44"/>
            <p:cNvSpPr>
              <a:spLocks noChangeArrowheads="1"/>
            </p:cNvSpPr>
            <p:nvPr/>
          </p:nvSpPr>
          <p:spPr bwMode="auto">
            <a:xfrm>
              <a:off x="2795016" y="2260683"/>
              <a:ext cx="804422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9" name="Rectangle 45"/>
            <p:cNvSpPr>
              <a:spLocks noChangeArrowheads="1"/>
            </p:cNvSpPr>
            <p:nvPr/>
          </p:nvSpPr>
          <p:spPr bwMode="auto">
            <a:xfrm>
              <a:off x="4793748" y="2233257"/>
              <a:ext cx="100108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Inactive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Shape 2761"/>
            <p:cNvSpPr/>
            <p:nvPr/>
          </p:nvSpPr>
          <p:spPr>
            <a:xfrm>
              <a:off x="2040054" y="2618619"/>
              <a:ext cx="442899" cy="0"/>
            </a:xfrm>
            <a:custGeom>
              <a:avLst/>
              <a:gdLst/>
              <a:ahLst/>
              <a:cxnLst/>
              <a:rect l="0" t="0" r="0" b="0"/>
              <a:pathLst>
                <a:path w="442722">
                  <a:moveTo>
                    <a:pt x="0" y="0"/>
                  </a:moveTo>
                  <a:lnTo>
                    <a:pt x="44272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Shape 2762"/>
            <p:cNvSpPr/>
            <p:nvPr/>
          </p:nvSpPr>
          <p:spPr>
            <a:xfrm>
              <a:off x="2040054" y="2882208"/>
              <a:ext cx="442899" cy="0"/>
            </a:xfrm>
            <a:custGeom>
              <a:avLst/>
              <a:gdLst/>
              <a:ahLst/>
              <a:cxnLst/>
              <a:rect l="0" t="0" r="0" b="0"/>
              <a:pathLst>
                <a:path w="442722">
                  <a:moveTo>
                    <a:pt x="0" y="0"/>
                  </a:moveTo>
                  <a:lnTo>
                    <a:pt x="44272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Shape 2763"/>
            <p:cNvSpPr/>
            <p:nvPr/>
          </p:nvSpPr>
          <p:spPr>
            <a:xfrm>
              <a:off x="2631101" y="2618619"/>
              <a:ext cx="370369" cy="0"/>
            </a:xfrm>
            <a:custGeom>
              <a:avLst/>
              <a:gdLst/>
              <a:ahLst/>
              <a:cxnLst/>
              <a:rect l="0" t="0" r="0" b="0"/>
              <a:pathLst>
                <a:path w="369570">
                  <a:moveTo>
                    <a:pt x="0" y="0"/>
                  </a:moveTo>
                  <a:lnTo>
                    <a:pt x="36957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Shape 2764"/>
            <p:cNvSpPr/>
            <p:nvPr/>
          </p:nvSpPr>
          <p:spPr>
            <a:xfrm>
              <a:off x="2631101" y="2882208"/>
              <a:ext cx="370369" cy="0"/>
            </a:xfrm>
            <a:custGeom>
              <a:avLst/>
              <a:gdLst/>
              <a:ahLst/>
              <a:cxnLst/>
              <a:rect l="0" t="0" r="0" b="0"/>
              <a:pathLst>
                <a:path w="369570">
                  <a:moveTo>
                    <a:pt x="0" y="0"/>
                  </a:moveTo>
                  <a:lnTo>
                    <a:pt x="36957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Shape 2765"/>
            <p:cNvSpPr/>
            <p:nvPr/>
          </p:nvSpPr>
          <p:spPr>
            <a:xfrm>
              <a:off x="3148075" y="2618619"/>
              <a:ext cx="445986" cy="0"/>
            </a:xfrm>
            <a:custGeom>
              <a:avLst/>
              <a:gdLst/>
              <a:ahLst/>
              <a:cxnLst/>
              <a:rect l="0" t="0" r="0" b="0"/>
              <a:pathLst>
                <a:path w="445008">
                  <a:moveTo>
                    <a:pt x="0" y="0"/>
                  </a:moveTo>
                  <a:lnTo>
                    <a:pt x="44500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Shape 2767"/>
            <p:cNvSpPr/>
            <p:nvPr/>
          </p:nvSpPr>
          <p:spPr>
            <a:xfrm>
              <a:off x="3666592" y="2618619"/>
              <a:ext cx="2217585" cy="0"/>
            </a:xfrm>
            <a:custGeom>
              <a:avLst/>
              <a:gdLst/>
              <a:ahLst/>
              <a:cxnLst/>
              <a:rect l="0" t="0" r="0" b="0"/>
              <a:pathLst>
                <a:path w="2218182">
                  <a:moveTo>
                    <a:pt x="0" y="0"/>
                  </a:moveTo>
                  <a:lnTo>
                    <a:pt x="221818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Shape 2768"/>
            <p:cNvSpPr/>
            <p:nvPr/>
          </p:nvSpPr>
          <p:spPr>
            <a:xfrm>
              <a:off x="3666592" y="2882208"/>
              <a:ext cx="2217585" cy="0"/>
            </a:xfrm>
            <a:custGeom>
              <a:avLst/>
              <a:gdLst/>
              <a:ahLst/>
              <a:cxnLst/>
              <a:rect l="0" t="0" r="0" b="0"/>
              <a:pathLst>
                <a:path w="2218182">
                  <a:moveTo>
                    <a:pt x="0" y="0"/>
                  </a:moveTo>
                  <a:lnTo>
                    <a:pt x="221818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Shape 2769"/>
            <p:cNvSpPr/>
            <p:nvPr/>
          </p:nvSpPr>
          <p:spPr>
            <a:xfrm>
              <a:off x="2482953" y="2618619"/>
              <a:ext cx="148148" cy="263589"/>
            </a:xfrm>
            <a:custGeom>
              <a:avLst/>
              <a:gdLst/>
              <a:ahLst/>
              <a:cxnLst/>
              <a:rect l="0" t="0" r="0" b="0"/>
              <a:pathLst>
                <a:path w="147828" h="263652">
                  <a:moveTo>
                    <a:pt x="147828" y="263652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Shape 2770"/>
            <p:cNvSpPr/>
            <p:nvPr/>
          </p:nvSpPr>
          <p:spPr>
            <a:xfrm>
              <a:off x="2482953" y="2618619"/>
              <a:ext cx="148148" cy="263589"/>
            </a:xfrm>
            <a:custGeom>
              <a:avLst/>
              <a:gdLst/>
              <a:ahLst/>
              <a:cxnLst/>
              <a:rect l="0" t="0" r="0" b="0"/>
              <a:pathLst>
                <a:path w="147828" h="263652">
                  <a:moveTo>
                    <a:pt x="0" y="263652"/>
                  </a:moveTo>
                  <a:lnTo>
                    <a:pt x="1478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Shape 2771"/>
            <p:cNvSpPr/>
            <p:nvPr/>
          </p:nvSpPr>
          <p:spPr>
            <a:xfrm>
              <a:off x="3001470" y="2618619"/>
              <a:ext cx="146605" cy="263589"/>
            </a:xfrm>
            <a:custGeom>
              <a:avLst/>
              <a:gdLst/>
              <a:ahLst/>
              <a:cxnLst/>
              <a:rect l="0" t="0" r="0" b="0"/>
              <a:pathLst>
                <a:path w="147828" h="263652">
                  <a:moveTo>
                    <a:pt x="147828" y="263652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Shape 2772"/>
            <p:cNvSpPr/>
            <p:nvPr/>
          </p:nvSpPr>
          <p:spPr>
            <a:xfrm>
              <a:off x="3001470" y="2618619"/>
              <a:ext cx="146605" cy="263589"/>
            </a:xfrm>
            <a:custGeom>
              <a:avLst/>
              <a:gdLst/>
              <a:ahLst/>
              <a:cxnLst/>
              <a:rect l="0" t="0" r="0" b="0"/>
              <a:pathLst>
                <a:path w="147828" h="263651">
                  <a:moveTo>
                    <a:pt x="0" y="263651"/>
                  </a:moveTo>
                  <a:lnTo>
                    <a:pt x="1478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Shape 2773"/>
            <p:cNvSpPr/>
            <p:nvPr/>
          </p:nvSpPr>
          <p:spPr>
            <a:xfrm>
              <a:off x="3594061" y="2618619"/>
              <a:ext cx="72531" cy="263589"/>
            </a:xfrm>
            <a:custGeom>
              <a:avLst/>
              <a:gdLst/>
              <a:ahLst/>
              <a:cxnLst/>
              <a:rect l="0" t="0" r="0" b="0"/>
              <a:pathLst>
                <a:path w="72390" h="263652">
                  <a:moveTo>
                    <a:pt x="72390" y="263652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Shape 2774"/>
            <p:cNvSpPr/>
            <p:nvPr/>
          </p:nvSpPr>
          <p:spPr>
            <a:xfrm>
              <a:off x="3594061" y="2618619"/>
              <a:ext cx="72531" cy="263589"/>
            </a:xfrm>
            <a:custGeom>
              <a:avLst/>
              <a:gdLst/>
              <a:ahLst/>
              <a:cxnLst/>
              <a:rect l="0" t="0" r="0" b="0"/>
              <a:pathLst>
                <a:path w="72390" h="263652">
                  <a:moveTo>
                    <a:pt x="0" y="263652"/>
                  </a:moveTo>
                  <a:lnTo>
                    <a:pt x="7239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Shape 2775"/>
            <p:cNvSpPr/>
            <p:nvPr/>
          </p:nvSpPr>
          <p:spPr>
            <a:xfrm>
              <a:off x="5884177" y="2618619"/>
              <a:ext cx="74074" cy="263589"/>
            </a:xfrm>
            <a:custGeom>
              <a:avLst/>
              <a:gdLst/>
              <a:ahLst/>
              <a:cxnLst/>
              <a:rect l="0" t="0" r="0" b="0"/>
              <a:pathLst>
                <a:path w="74676" h="263652">
                  <a:moveTo>
                    <a:pt x="0" y="263652"/>
                  </a:moveTo>
                  <a:lnTo>
                    <a:pt x="74676" y="131826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Shape 2776"/>
            <p:cNvSpPr/>
            <p:nvPr/>
          </p:nvSpPr>
          <p:spPr>
            <a:xfrm>
              <a:off x="5958251" y="2750413"/>
              <a:ext cx="1402774" cy="0"/>
            </a:xfrm>
            <a:custGeom>
              <a:avLst/>
              <a:gdLst/>
              <a:ahLst/>
              <a:cxnLst/>
              <a:rect l="0" t="0" r="0" b="0"/>
              <a:pathLst>
                <a:path w="1402842">
                  <a:moveTo>
                    <a:pt x="0" y="0"/>
                  </a:moveTo>
                  <a:lnTo>
                    <a:pt x="1402842" y="0"/>
                  </a:lnTo>
                </a:path>
              </a:pathLst>
            </a:custGeom>
            <a:ln w="0" cap="rnd">
              <a:custDash>
                <a:ds d="300000" sp="4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68136" y="2722590"/>
              <a:ext cx="570986" cy="24162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BHE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7106" name="Rectangle 62"/>
            <p:cNvSpPr>
              <a:spLocks noChangeArrowheads="1"/>
            </p:cNvSpPr>
            <p:nvPr/>
          </p:nvSpPr>
          <p:spPr bwMode="auto">
            <a:xfrm>
              <a:off x="579882" y="2722455"/>
              <a:ext cx="170687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ADD/STATUS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Shape 2778"/>
            <p:cNvSpPr/>
            <p:nvPr/>
          </p:nvSpPr>
          <p:spPr>
            <a:xfrm>
              <a:off x="3222149" y="2684516"/>
              <a:ext cx="296295" cy="0"/>
            </a:xfrm>
            <a:custGeom>
              <a:avLst/>
              <a:gdLst/>
              <a:ahLst/>
              <a:cxnLst/>
              <a:rect l="0" t="0" r="0" b="0"/>
              <a:pathLst>
                <a:path w="297180">
                  <a:moveTo>
                    <a:pt x="0" y="0"/>
                  </a:moveTo>
                  <a:lnTo>
                    <a:pt x="29718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108" name="Rectangle 64"/>
            <p:cNvSpPr>
              <a:spLocks noChangeArrowheads="1"/>
            </p:cNvSpPr>
            <p:nvPr/>
          </p:nvSpPr>
          <p:spPr bwMode="auto">
            <a:xfrm>
              <a:off x="4572762" y="2722455"/>
              <a:ext cx="150450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9" name="Rectangle 65"/>
            <p:cNvSpPr>
              <a:spLocks noChangeArrowheads="1"/>
            </p:cNvSpPr>
            <p:nvPr/>
          </p:nvSpPr>
          <p:spPr bwMode="auto">
            <a:xfrm>
              <a:off x="4685538" y="2816858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0" name="Rectangle 66"/>
            <p:cNvSpPr>
              <a:spLocks noChangeArrowheads="1"/>
            </p:cNvSpPr>
            <p:nvPr/>
          </p:nvSpPr>
          <p:spPr bwMode="auto">
            <a:xfrm>
              <a:off x="4806696" y="2722455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1" name="Rectangle 67"/>
            <p:cNvSpPr>
              <a:spLocks noChangeArrowheads="1"/>
            </p:cNvSpPr>
            <p:nvPr/>
          </p:nvSpPr>
          <p:spPr bwMode="auto">
            <a:xfrm>
              <a:off x="4959104" y="2722455"/>
              <a:ext cx="150450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2" name="Rectangle 68"/>
            <p:cNvSpPr>
              <a:spLocks noChangeArrowheads="1"/>
            </p:cNvSpPr>
            <p:nvPr/>
          </p:nvSpPr>
          <p:spPr bwMode="auto">
            <a:xfrm>
              <a:off x="5071872" y="2816858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Shape 2783"/>
            <p:cNvSpPr/>
            <p:nvPr/>
          </p:nvSpPr>
          <p:spPr>
            <a:xfrm>
              <a:off x="2040054" y="3144333"/>
              <a:ext cx="442899" cy="0"/>
            </a:xfrm>
            <a:custGeom>
              <a:avLst/>
              <a:gdLst/>
              <a:ahLst/>
              <a:cxnLst/>
              <a:rect l="0" t="0" r="0" b="0"/>
              <a:pathLst>
                <a:path w="442722">
                  <a:moveTo>
                    <a:pt x="0" y="0"/>
                  </a:moveTo>
                  <a:lnTo>
                    <a:pt x="44272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Shape 2784"/>
            <p:cNvSpPr/>
            <p:nvPr/>
          </p:nvSpPr>
          <p:spPr>
            <a:xfrm>
              <a:off x="2040054" y="3144333"/>
              <a:ext cx="518517" cy="265053"/>
            </a:xfrm>
            <a:custGeom>
              <a:avLst/>
              <a:gdLst/>
              <a:ahLst/>
              <a:cxnLst/>
              <a:rect l="0" t="0" r="0" b="0"/>
              <a:pathLst>
                <a:path w="517398" h="265176">
                  <a:moveTo>
                    <a:pt x="0" y="265176"/>
                  </a:moveTo>
                  <a:lnTo>
                    <a:pt x="442722" y="265176"/>
                  </a:lnTo>
                  <a:lnTo>
                    <a:pt x="517398" y="133350"/>
                  </a:lnTo>
                  <a:lnTo>
                    <a:pt x="44272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Shape 2785"/>
            <p:cNvSpPr/>
            <p:nvPr/>
          </p:nvSpPr>
          <p:spPr>
            <a:xfrm>
              <a:off x="2558571" y="3144333"/>
              <a:ext cx="442899" cy="133258"/>
            </a:xfrm>
            <a:custGeom>
              <a:avLst/>
              <a:gdLst/>
              <a:ahLst/>
              <a:cxnLst/>
              <a:rect l="0" t="0" r="0" b="0"/>
              <a:pathLst>
                <a:path w="442722" h="133350">
                  <a:moveTo>
                    <a:pt x="0" y="133350"/>
                  </a:moveTo>
                  <a:lnTo>
                    <a:pt x="294132" y="133350"/>
                  </a:lnTo>
                  <a:lnTo>
                    <a:pt x="44272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Shape 2786"/>
            <p:cNvSpPr/>
            <p:nvPr/>
          </p:nvSpPr>
          <p:spPr>
            <a:xfrm>
              <a:off x="2851780" y="3277591"/>
              <a:ext cx="149690" cy="131794"/>
            </a:xfrm>
            <a:custGeom>
              <a:avLst/>
              <a:gdLst/>
              <a:ahLst/>
              <a:cxnLst/>
              <a:rect l="0" t="0" r="0" b="0"/>
              <a:pathLst>
                <a:path w="148590" h="131826">
                  <a:moveTo>
                    <a:pt x="0" y="0"/>
                  </a:moveTo>
                  <a:lnTo>
                    <a:pt x="148590" y="13182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Shape 2787"/>
            <p:cNvSpPr/>
            <p:nvPr/>
          </p:nvSpPr>
          <p:spPr>
            <a:xfrm>
              <a:off x="3001470" y="3144333"/>
              <a:ext cx="592591" cy="0"/>
            </a:xfrm>
            <a:custGeom>
              <a:avLst/>
              <a:gdLst/>
              <a:ahLst/>
              <a:cxnLst/>
              <a:rect l="0" t="0" r="0" b="0"/>
              <a:pathLst>
                <a:path w="592836">
                  <a:moveTo>
                    <a:pt x="0" y="0"/>
                  </a:moveTo>
                  <a:lnTo>
                    <a:pt x="59283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Shape 2789"/>
            <p:cNvSpPr/>
            <p:nvPr/>
          </p:nvSpPr>
          <p:spPr>
            <a:xfrm>
              <a:off x="3739122" y="3144333"/>
              <a:ext cx="2219129" cy="0"/>
            </a:xfrm>
            <a:custGeom>
              <a:avLst/>
              <a:gdLst/>
              <a:ahLst/>
              <a:cxnLst/>
              <a:rect l="0" t="0" r="0" b="0"/>
              <a:pathLst>
                <a:path w="2219706">
                  <a:moveTo>
                    <a:pt x="0" y="0"/>
                  </a:moveTo>
                  <a:lnTo>
                    <a:pt x="221970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Shape 2790"/>
            <p:cNvSpPr/>
            <p:nvPr/>
          </p:nvSpPr>
          <p:spPr>
            <a:xfrm>
              <a:off x="3739122" y="3409385"/>
              <a:ext cx="2219129" cy="0"/>
            </a:xfrm>
            <a:custGeom>
              <a:avLst/>
              <a:gdLst/>
              <a:ahLst/>
              <a:cxnLst/>
              <a:rect l="0" t="0" r="0" b="0"/>
              <a:pathLst>
                <a:path w="2219706">
                  <a:moveTo>
                    <a:pt x="0" y="0"/>
                  </a:moveTo>
                  <a:lnTo>
                    <a:pt x="221970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Shape 2791"/>
            <p:cNvSpPr/>
            <p:nvPr/>
          </p:nvSpPr>
          <p:spPr>
            <a:xfrm>
              <a:off x="3594061" y="3144333"/>
              <a:ext cx="145061" cy="265053"/>
            </a:xfrm>
            <a:custGeom>
              <a:avLst/>
              <a:gdLst/>
              <a:ahLst/>
              <a:cxnLst/>
              <a:rect l="0" t="0" r="0" b="0"/>
              <a:pathLst>
                <a:path w="145542" h="265176">
                  <a:moveTo>
                    <a:pt x="0" y="265176"/>
                  </a:moveTo>
                  <a:lnTo>
                    <a:pt x="14554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Shape 2792"/>
            <p:cNvSpPr/>
            <p:nvPr/>
          </p:nvSpPr>
          <p:spPr>
            <a:xfrm>
              <a:off x="3594061" y="3144333"/>
              <a:ext cx="145061" cy="265053"/>
            </a:xfrm>
            <a:custGeom>
              <a:avLst/>
              <a:gdLst/>
              <a:ahLst/>
              <a:cxnLst/>
              <a:rect l="0" t="0" r="0" b="0"/>
              <a:pathLst>
                <a:path w="145542" h="265176">
                  <a:moveTo>
                    <a:pt x="145542" y="26517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Shape 2793"/>
            <p:cNvSpPr/>
            <p:nvPr/>
          </p:nvSpPr>
          <p:spPr>
            <a:xfrm>
              <a:off x="5958251" y="3277591"/>
              <a:ext cx="75618" cy="131794"/>
            </a:xfrm>
            <a:custGeom>
              <a:avLst/>
              <a:gdLst/>
              <a:ahLst/>
              <a:cxnLst/>
              <a:rect l="0" t="0" r="0" b="0"/>
              <a:pathLst>
                <a:path w="74676" h="131826">
                  <a:moveTo>
                    <a:pt x="0" y="131826"/>
                  </a:moveTo>
                  <a:lnTo>
                    <a:pt x="7467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Shape 2794"/>
            <p:cNvSpPr/>
            <p:nvPr/>
          </p:nvSpPr>
          <p:spPr>
            <a:xfrm>
              <a:off x="5958251" y="3144333"/>
              <a:ext cx="1183639" cy="133258"/>
            </a:xfrm>
            <a:custGeom>
              <a:avLst/>
              <a:gdLst/>
              <a:ahLst/>
              <a:cxnLst/>
              <a:rect l="0" t="0" r="0" b="0"/>
              <a:pathLst>
                <a:path w="1182624" h="133350">
                  <a:moveTo>
                    <a:pt x="0" y="0"/>
                  </a:moveTo>
                  <a:lnTo>
                    <a:pt x="74676" y="133350"/>
                  </a:lnTo>
                  <a:lnTo>
                    <a:pt x="1182624" y="13335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18446" y="3221944"/>
              <a:ext cx="194444" cy="241624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A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65050" y="3317130"/>
              <a:ext cx="185185" cy="16547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15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05482" y="3221944"/>
              <a:ext cx="89506" cy="241624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-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71839" y="3221944"/>
              <a:ext cx="195988" cy="241624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A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18444" y="3317130"/>
              <a:ext cx="92592" cy="16547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u="sng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0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7129" name="Rectangle 85"/>
            <p:cNvSpPr>
              <a:spLocks noChangeArrowheads="1"/>
            </p:cNvSpPr>
            <p:nvPr/>
          </p:nvSpPr>
          <p:spPr bwMode="auto">
            <a:xfrm>
              <a:off x="3979164" y="3249759"/>
              <a:ext cx="1259371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out D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30" name="Rectangle 86"/>
            <p:cNvSpPr>
              <a:spLocks noChangeArrowheads="1"/>
            </p:cNvSpPr>
            <p:nvPr/>
          </p:nvSpPr>
          <p:spPr bwMode="auto">
            <a:xfrm>
              <a:off x="4927092" y="3344163"/>
              <a:ext cx="185964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31" name="Rectangle 87"/>
            <p:cNvSpPr>
              <a:spLocks noChangeArrowheads="1"/>
            </p:cNvSpPr>
            <p:nvPr/>
          </p:nvSpPr>
          <p:spPr bwMode="auto">
            <a:xfrm>
              <a:off x="5269227" y="3249759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32" name="Rectangle 88"/>
            <p:cNvSpPr>
              <a:spLocks noChangeArrowheads="1"/>
            </p:cNvSpPr>
            <p:nvPr/>
          </p:nvSpPr>
          <p:spPr bwMode="auto">
            <a:xfrm>
              <a:off x="5117593" y="3249759"/>
              <a:ext cx="135297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33" name="Rectangle 89"/>
            <p:cNvSpPr>
              <a:spLocks noChangeArrowheads="1"/>
            </p:cNvSpPr>
            <p:nvPr/>
          </p:nvSpPr>
          <p:spPr bwMode="auto">
            <a:xfrm>
              <a:off x="5416296" y="3344163"/>
              <a:ext cx="92731" cy="16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34" name="Rectangle 90"/>
            <p:cNvSpPr>
              <a:spLocks noChangeArrowheads="1"/>
            </p:cNvSpPr>
            <p:nvPr/>
          </p:nvSpPr>
          <p:spPr bwMode="auto">
            <a:xfrm>
              <a:off x="800862" y="3249759"/>
              <a:ext cx="1422431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ADD/DATA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Shape 2804"/>
            <p:cNvSpPr/>
            <p:nvPr/>
          </p:nvSpPr>
          <p:spPr>
            <a:xfrm>
              <a:off x="2040054" y="3607077"/>
              <a:ext cx="1626538" cy="0"/>
            </a:xfrm>
            <a:custGeom>
              <a:avLst/>
              <a:gdLst/>
              <a:ahLst/>
              <a:cxnLst/>
              <a:rect l="0" t="0" r="0" b="0"/>
              <a:pathLst>
                <a:path w="1625346">
                  <a:moveTo>
                    <a:pt x="0" y="0"/>
                  </a:moveTo>
                  <a:lnTo>
                    <a:pt x="162534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Shape 2805"/>
            <p:cNvSpPr/>
            <p:nvPr/>
          </p:nvSpPr>
          <p:spPr>
            <a:xfrm>
              <a:off x="3739122" y="3936563"/>
              <a:ext cx="1479934" cy="0"/>
            </a:xfrm>
            <a:custGeom>
              <a:avLst/>
              <a:gdLst/>
              <a:ahLst/>
              <a:cxnLst/>
              <a:rect l="0" t="0" r="0" b="0"/>
              <a:pathLst>
                <a:path w="1479805">
                  <a:moveTo>
                    <a:pt x="0" y="0"/>
                  </a:moveTo>
                  <a:lnTo>
                    <a:pt x="1479805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Shape 2806"/>
            <p:cNvSpPr/>
            <p:nvPr/>
          </p:nvSpPr>
          <p:spPr>
            <a:xfrm>
              <a:off x="5291586" y="3607077"/>
              <a:ext cx="1922834" cy="0"/>
            </a:xfrm>
            <a:custGeom>
              <a:avLst/>
              <a:gdLst/>
              <a:ahLst/>
              <a:cxnLst/>
              <a:rect l="0" t="0" r="0" b="0"/>
              <a:pathLst>
                <a:path w="1922526">
                  <a:moveTo>
                    <a:pt x="0" y="0"/>
                  </a:moveTo>
                  <a:lnTo>
                    <a:pt x="1922526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Shape 2807"/>
            <p:cNvSpPr/>
            <p:nvPr/>
          </p:nvSpPr>
          <p:spPr>
            <a:xfrm>
              <a:off x="5219056" y="3607077"/>
              <a:ext cx="72530" cy="329486"/>
            </a:xfrm>
            <a:custGeom>
              <a:avLst/>
              <a:gdLst/>
              <a:ahLst/>
              <a:cxnLst/>
              <a:rect l="0" t="0" r="0" b="0"/>
              <a:pathLst>
                <a:path w="73152" h="329946">
                  <a:moveTo>
                    <a:pt x="73152" y="0"/>
                  </a:moveTo>
                  <a:lnTo>
                    <a:pt x="0" y="32994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Shape 2808"/>
            <p:cNvSpPr/>
            <p:nvPr/>
          </p:nvSpPr>
          <p:spPr>
            <a:xfrm>
              <a:off x="3666592" y="3607077"/>
              <a:ext cx="72530" cy="329486"/>
            </a:xfrm>
            <a:custGeom>
              <a:avLst/>
              <a:gdLst/>
              <a:ahLst/>
              <a:cxnLst/>
              <a:rect l="0" t="0" r="0" b="0"/>
              <a:pathLst>
                <a:path w="73151" h="329946">
                  <a:moveTo>
                    <a:pt x="73151" y="32994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Shape 2809"/>
            <p:cNvSpPr/>
            <p:nvPr/>
          </p:nvSpPr>
          <p:spPr>
            <a:xfrm>
              <a:off x="2040054" y="4135719"/>
              <a:ext cx="2364190" cy="0"/>
            </a:xfrm>
            <a:custGeom>
              <a:avLst/>
              <a:gdLst/>
              <a:ahLst/>
              <a:cxnLst/>
              <a:rect l="0" t="0" r="0" b="0"/>
              <a:pathLst>
                <a:path w="2363724">
                  <a:moveTo>
                    <a:pt x="2363724" y="0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Shape 2810"/>
            <p:cNvSpPr/>
            <p:nvPr/>
          </p:nvSpPr>
          <p:spPr>
            <a:xfrm>
              <a:off x="4553934" y="4465205"/>
              <a:ext cx="1404317" cy="0"/>
            </a:xfrm>
            <a:custGeom>
              <a:avLst/>
              <a:gdLst/>
              <a:ahLst/>
              <a:cxnLst/>
              <a:rect l="0" t="0" r="0" b="0"/>
              <a:pathLst>
                <a:path w="1405129">
                  <a:moveTo>
                    <a:pt x="0" y="0"/>
                  </a:moveTo>
                  <a:lnTo>
                    <a:pt x="1405129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Shape 2811"/>
            <p:cNvSpPr/>
            <p:nvPr/>
          </p:nvSpPr>
          <p:spPr>
            <a:xfrm>
              <a:off x="6178930" y="4135719"/>
              <a:ext cx="1407403" cy="0"/>
            </a:xfrm>
            <a:custGeom>
              <a:avLst/>
              <a:gdLst/>
              <a:ahLst/>
              <a:cxnLst/>
              <a:rect l="0" t="0" r="0" b="0"/>
              <a:pathLst>
                <a:path w="1406652">
                  <a:moveTo>
                    <a:pt x="0" y="0"/>
                  </a:moveTo>
                  <a:lnTo>
                    <a:pt x="1406652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Shape 2812"/>
            <p:cNvSpPr/>
            <p:nvPr/>
          </p:nvSpPr>
          <p:spPr>
            <a:xfrm>
              <a:off x="4404244" y="4135719"/>
              <a:ext cx="149690" cy="329487"/>
            </a:xfrm>
            <a:custGeom>
              <a:avLst/>
              <a:gdLst/>
              <a:ahLst/>
              <a:cxnLst/>
              <a:rect l="0" t="0" r="0" b="0"/>
              <a:pathLst>
                <a:path w="149352" h="330708">
                  <a:moveTo>
                    <a:pt x="0" y="0"/>
                  </a:moveTo>
                  <a:lnTo>
                    <a:pt x="149352" y="330708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Shape 2813"/>
            <p:cNvSpPr/>
            <p:nvPr/>
          </p:nvSpPr>
          <p:spPr>
            <a:xfrm>
              <a:off x="5958251" y="4135719"/>
              <a:ext cx="220679" cy="329487"/>
            </a:xfrm>
            <a:custGeom>
              <a:avLst/>
              <a:gdLst/>
              <a:ahLst/>
              <a:cxnLst/>
              <a:rect l="0" t="0" r="0" b="0"/>
              <a:pathLst>
                <a:path w="220218" h="330708">
                  <a:moveTo>
                    <a:pt x="0" y="330708"/>
                  </a:moveTo>
                  <a:lnTo>
                    <a:pt x="22021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Shape 2814"/>
            <p:cNvSpPr/>
            <p:nvPr/>
          </p:nvSpPr>
          <p:spPr>
            <a:xfrm>
              <a:off x="2114128" y="4662897"/>
              <a:ext cx="5544735" cy="0"/>
            </a:xfrm>
            <a:custGeom>
              <a:avLst/>
              <a:gdLst/>
              <a:ahLst/>
              <a:cxnLst/>
              <a:rect l="0" t="0" r="0" b="0"/>
              <a:pathLst>
                <a:path w="5545075">
                  <a:moveTo>
                    <a:pt x="0" y="0"/>
                  </a:moveTo>
                  <a:lnTo>
                    <a:pt x="5545075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Shape 2815"/>
            <p:cNvSpPr/>
            <p:nvPr/>
          </p:nvSpPr>
          <p:spPr>
            <a:xfrm>
              <a:off x="2114128" y="4860589"/>
              <a:ext cx="1108021" cy="0"/>
            </a:xfrm>
            <a:custGeom>
              <a:avLst/>
              <a:gdLst/>
              <a:ahLst/>
              <a:cxnLst/>
              <a:rect l="0" t="0" r="0" b="0"/>
              <a:pathLst>
                <a:path w="1107948">
                  <a:moveTo>
                    <a:pt x="0" y="0"/>
                  </a:moveTo>
                  <a:lnTo>
                    <a:pt x="110794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Shape 2816"/>
            <p:cNvSpPr/>
            <p:nvPr/>
          </p:nvSpPr>
          <p:spPr>
            <a:xfrm>
              <a:off x="2927396" y="770568"/>
              <a:ext cx="0" cy="131794"/>
            </a:xfrm>
            <a:custGeom>
              <a:avLst/>
              <a:gdLst/>
              <a:ahLst/>
              <a:cxnLst/>
              <a:rect l="0" t="0" r="0" b="0"/>
              <a:pathLst>
                <a:path h="131826">
                  <a:moveTo>
                    <a:pt x="0" y="0"/>
                  </a:moveTo>
                  <a:lnTo>
                    <a:pt x="0" y="13182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Shape 2817"/>
            <p:cNvSpPr/>
            <p:nvPr/>
          </p:nvSpPr>
          <p:spPr>
            <a:xfrm>
              <a:off x="3445913" y="5255972"/>
              <a:ext cx="1552464" cy="0"/>
            </a:xfrm>
            <a:custGeom>
              <a:avLst/>
              <a:gdLst/>
              <a:ahLst/>
              <a:cxnLst/>
              <a:rect l="0" t="0" r="0" b="0"/>
              <a:pathLst>
                <a:path w="1552194">
                  <a:moveTo>
                    <a:pt x="0" y="0"/>
                  </a:moveTo>
                  <a:lnTo>
                    <a:pt x="155219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Shape 2818"/>
            <p:cNvSpPr/>
            <p:nvPr/>
          </p:nvSpPr>
          <p:spPr>
            <a:xfrm>
              <a:off x="5219056" y="4860589"/>
              <a:ext cx="1995364" cy="0"/>
            </a:xfrm>
            <a:custGeom>
              <a:avLst/>
              <a:gdLst/>
              <a:ahLst/>
              <a:cxnLst/>
              <a:rect l="0" t="0" r="0" b="0"/>
              <a:pathLst>
                <a:path w="1995678">
                  <a:moveTo>
                    <a:pt x="0" y="0"/>
                  </a:moveTo>
                  <a:lnTo>
                    <a:pt x="199567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Shape 2819"/>
            <p:cNvSpPr/>
            <p:nvPr/>
          </p:nvSpPr>
          <p:spPr>
            <a:xfrm>
              <a:off x="3222149" y="4860589"/>
              <a:ext cx="223764" cy="395383"/>
            </a:xfrm>
            <a:custGeom>
              <a:avLst/>
              <a:gdLst/>
              <a:ahLst/>
              <a:cxnLst/>
              <a:rect l="0" t="0" r="0" b="0"/>
              <a:pathLst>
                <a:path w="224028" h="394716">
                  <a:moveTo>
                    <a:pt x="0" y="0"/>
                  </a:moveTo>
                  <a:lnTo>
                    <a:pt x="224028" y="39471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Shape 2820"/>
            <p:cNvSpPr/>
            <p:nvPr/>
          </p:nvSpPr>
          <p:spPr>
            <a:xfrm>
              <a:off x="4998377" y="4860589"/>
              <a:ext cx="220679" cy="395383"/>
            </a:xfrm>
            <a:custGeom>
              <a:avLst/>
              <a:gdLst/>
              <a:ahLst/>
              <a:cxnLst/>
              <a:rect l="0" t="0" r="0" b="0"/>
              <a:pathLst>
                <a:path w="220980" h="394716">
                  <a:moveTo>
                    <a:pt x="220980" y="0"/>
                  </a:moveTo>
                  <a:lnTo>
                    <a:pt x="0" y="394716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152" name="Rectangle 108"/>
            <p:cNvSpPr>
              <a:spLocks noChangeArrowheads="1"/>
            </p:cNvSpPr>
            <p:nvPr/>
          </p:nvSpPr>
          <p:spPr bwMode="auto">
            <a:xfrm>
              <a:off x="1023366" y="4898727"/>
              <a:ext cx="569275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3" name="Rectangle 109"/>
            <p:cNvSpPr>
              <a:spLocks noChangeArrowheads="1"/>
            </p:cNvSpPr>
            <p:nvPr/>
          </p:nvSpPr>
          <p:spPr bwMode="auto">
            <a:xfrm>
              <a:off x="800862" y="4635837"/>
              <a:ext cx="781015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 / R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4" name="Rectangle 110"/>
            <p:cNvSpPr>
              <a:spLocks noChangeArrowheads="1"/>
            </p:cNvSpPr>
            <p:nvPr/>
          </p:nvSpPr>
          <p:spPr bwMode="auto">
            <a:xfrm>
              <a:off x="356616" y="4041477"/>
              <a:ext cx="2071450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MWTC or IOWC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Shape 2827"/>
            <p:cNvSpPr/>
            <p:nvPr/>
          </p:nvSpPr>
          <p:spPr>
            <a:xfrm>
              <a:off x="1373389" y="4003925"/>
              <a:ext cx="370369" cy="0"/>
            </a:xfrm>
            <a:custGeom>
              <a:avLst/>
              <a:gdLst/>
              <a:ahLst/>
              <a:cxnLst/>
              <a:rect l="0" t="0" r="0" b="0"/>
              <a:pathLst>
                <a:path w="369570">
                  <a:moveTo>
                    <a:pt x="0" y="0"/>
                  </a:moveTo>
                  <a:lnTo>
                    <a:pt x="36957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156" name="Rectangle 112"/>
            <p:cNvSpPr>
              <a:spLocks noChangeArrowheads="1"/>
            </p:cNvSpPr>
            <p:nvPr/>
          </p:nvSpPr>
          <p:spPr bwMode="auto">
            <a:xfrm>
              <a:off x="197467" y="3580772"/>
              <a:ext cx="1305615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AMWC or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7" name="Rectangle 113"/>
            <p:cNvSpPr>
              <a:spLocks noChangeArrowheads="1"/>
            </p:cNvSpPr>
            <p:nvPr/>
          </p:nvSpPr>
          <p:spPr bwMode="auto">
            <a:xfrm>
              <a:off x="283464" y="3824297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30490" y="3823806"/>
              <a:ext cx="586418" cy="241623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u="sng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IOW 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7159" name="Rectangle 115"/>
            <p:cNvSpPr>
              <a:spLocks noChangeArrowheads="1"/>
            </p:cNvSpPr>
            <p:nvPr/>
          </p:nvSpPr>
          <p:spPr bwMode="auto">
            <a:xfrm>
              <a:off x="870917" y="3824297"/>
              <a:ext cx="195369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Shape 2831"/>
            <p:cNvSpPr/>
            <p:nvPr/>
          </p:nvSpPr>
          <p:spPr>
            <a:xfrm>
              <a:off x="1299315" y="3541180"/>
              <a:ext cx="516973" cy="0"/>
            </a:xfrm>
            <a:custGeom>
              <a:avLst/>
              <a:gdLst/>
              <a:ahLst/>
              <a:cxnLst/>
              <a:rect l="0" t="0" r="0" b="0"/>
              <a:pathLst>
                <a:path w="517398">
                  <a:moveTo>
                    <a:pt x="0" y="0"/>
                  </a:moveTo>
                  <a:lnTo>
                    <a:pt x="51739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161" name="Rectangle 117"/>
            <p:cNvSpPr>
              <a:spLocks noChangeArrowheads="1"/>
            </p:cNvSpPr>
            <p:nvPr/>
          </p:nvSpPr>
          <p:spPr bwMode="auto">
            <a:xfrm>
              <a:off x="6601969" y="4570305"/>
              <a:ext cx="511666" cy="24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043" name="Rectangle 119"/>
          <p:cNvSpPr>
            <a:spLocks noChangeArrowheads="1"/>
          </p:cNvSpPr>
          <p:nvPr/>
        </p:nvSpPr>
        <p:spPr bwMode="auto">
          <a:xfrm>
            <a:off x="1646238" y="163513"/>
            <a:ext cx="75072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Aft>
                <a:spcPts val="13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Write Timing in Maximum mode.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73E57F-171D-4147-B1D1-9196624BAB3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416176"/>
            <a:ext cx="7772400" cy="147002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Octapost NBP" pitchFamily="2" charset="0"/>
              </a:rPr>
              <a:t/>
            </a:r>
            <a:br>
              <a:rPr lang="en-US" sz="3600" dirty="0">
                <a:latin typeface="Octapost NBP" pitchFamily="2" charset="0"/>
              </a:rPr>
            </a:br>
            <a:r>
              <a:rPr lang="en-US" sz="3600" dirty="0">
                <a:latin typeface="Octapost NBP" pitchFamily="2" charset="0"/>
              </a:rPr>
              <a:t>Assembler   directives </a:t>
            </a:r>
            <a:br>
              <a:rPr lang="en-US" sz="3600" dirty="0">
                <a:latin typeface="Octapost NBP" pitchFamily="2" charset="0"/>
              </a:rPr>
            </a:br>
            <a:endParaRPr lang="en-US" sz="3600" dirty="0">
              <a:latin typeface="Octapost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067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86000" y="3786188"/>
            <a:ext cx="7467600" cy="14224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206750"/>
            <a:ext cx="7467600" cy="6032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317750"/>
            <a:ext cx="7467600" cy="8826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1606550"/>
            <a:ext cx="7467600" cy="6032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518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DDEDA0-9224-4C19-931C-D3BEC1F2DD5E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4520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606550"/>
            <a:ext cx="7848600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Instructions to the Assembler regarding the program being executed.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Control the generation of machine codes and organization of the program; but no machine codes are generated for assembler directives.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Also called ‘pseudo instructions’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Used to :</a:t>
            </a:r>
          </a:p>
          <a:p>
            <a:pPr>
              <a:defRPr/>
            </a:pPr>
            <a:r>
              <a:rPr lang="en-US" sz="1600" b="1" dirty="0">
                <a:solidFill>
                  <a:srgbClr val="CC0066"/>
                </a:solidFill>
              </a:rPr>
              <a:t>     › specify the start and end of a program</a:t>
            </a:r>
          </a:p>
          <a:p>
            <a:pPr>
              <a:defRPr/>
            </a:pPr>
            <a:r>
              <a:rPr lang="en-US" sz="1600" b="1" dirty="0">
                <a:solidFill>
                  <a:srgbClr val="CC0066"/>
                </a:solidFill>
              </a:rPr>
              <a:t>     › attach value to variables</a:t>
            </a:r>
          </a:p>
          <a:p>
            <a:pPr>
              <a:defRPr/>
            </a:pPr>
            <a:r>
              <a:rPr lang="en-US" sz="1600" b="1" dirty="0">
                <a:solidFill>
                  <a:srgbClr val="CC0066"/>
                </a:solidFill>
              </a:rPr>
              <a:t>     › allocate storage locations to input/ output data</a:t>
            </a:r>
          </a:p>
          <a:p>
            <a:pPr>
              <a:defRPr/>
            </a:pPr>
            <a:r>
              <a:rPr lang="en-US" sz="1600" b="1" dirty="0">
                <a:solidFill>
                  <a:srgbClr val="CC0066"/>
                </a:solidFill>
              </a:rPr>
              <a:t>     › define start and end of segments, procedures, macros etc..</a:t>
            </a:r>
          </a:p>
          <a:p>
            <a:pPr>
              <a:defRPr/>
            </a:pPr>
            <a:r>
              <a:rPr lang="en-US" sz="1600" b="1" dirty="0"/>
              <a:t>     </a:t>
            </a:r>
          </a:p>
          <a:p>
            <a:pPr marL="285750" indent="-285750">
              <a:buFont typeface="Verdana" pitchFamily="34" charset="0"/>
              <a:buChar char="›"/>
              <a:defRPr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2613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0" grpId="0" animBg="1"/>
      <p:bldP spid="10" grpI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52950" y="5029201"/>
            <a:ext cx="2457450" cy="282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lowchart: Off-page Connector 7"/>
          <p:cNvSpPr/>
          <p:nvPr/>
        </p:nvSpPr>
        <p:spPr>
          <a:xfrm rot="16200000">
            <a:off x="2460625" y="295275"/>
            <a:ext cx="349250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40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938337-5500-4108-9760-25D471CE6111}" type="slidenum">
              <a:rPr lang="en-US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42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066800"/>
            <a:ext cx="563880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Define Byte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Define a byte type (8-bit) variable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Reserves specific amount of memory locations to each variable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Range : 00</a:t>
            </a:r>
            <a:r>
              <a:rPr lang="en-US" sz="1600" b="1" baseline="-25000" dirty="0"/>
              <a:t>H</a:t>
            </a:r>
            <a:r>
              <a:rPr lang="en-US" sz="1600" b="1" dirty="0"/>
              <a:t> – FF</a:t>
            </a:r>
            <a:r>
              <a:rPr lang="en-US" sz="1600" b="1" baseline="-25000" dirty="0"/>
              <a:t>H</a:t>
            </a:r>
            <a:r>
              <a:rPr lang="en-US" sz="1600" b="1" dirty="0"/>
              <a:t> for unsigned value;      	     00</a:t>
            </a:r>
            <a:r>
              <a:rPr lang="en-US" sz="1600" b="1" baseline="-25000" dirty="0"/>
              <a:t>H</a:t>
            </a:r>
            <a:r>
              <a:rPr lang="en-US" sz="1600" b="1" dirty="0"/>
              <a:t> – 7F</a:t>
            </a:r>
            <a:r>
              <a:rPr lang="en-US" sz="1600" b="1" baseline="-25000" dirty="0"/>
              <a:t>H</a:t>
            </a:r>
            <a:r>
              <a:rPr lang="en-US" sz="1600" b="1" dirty="0"/>
              <a:t> for positive value and 	     80</a:t>
            </a:r>
            <a:r>
              <a:rPr lang="en-US" sz="1600" b="1" baseline="-25000" dirty="0"/>
              <a:t>H</a:t>
            </a:r>
            <a:r>
              <a:rPr lang="en-US" sz="1600" b="1" dirty="0"/>
              <a:t> – FF</a:t>
            </a:r>
            <a:r>
              <a:rPr lang="en-US" sz="1600" b="1" baseline="-25000" dirty="0"/>
              <a:t>H</a:t>
            </a:r>
            <a:r>
              <a:rPr lang="en-US" sz="1600" b="1" dirty="0"/>
              <a:t> for negative value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General form : </a:t>
            </a:r>
            <a:r>
              <a:rPr lang="en-US" sz="1600" b="1" dirty="0">
                <a:solidFill>
                  <a:srgbClr val="FF0066"/>
                </a:solidFill>
              </a:rPr>
              <a:t>variable DB value/ values</a:t>
            </a:r>
          </a:p>
          <a:p>
            <a:pPr>
              <a:defRPr/>
            </a:pPr>
            <a:endParaRPr lang="en-US" sz="1600" b="1" dirty="0"/>
          </a:p>
        </p:txBody>
      </p:sp>
      <p:sp>
        <p:nvSpPr>
          <p:cNvPr id="65544" name="TextBox 13"/>
          <p:cNvSpPr txBox="1">
            <a:spLocks noChangeArrowheads="1"/>
          </p:cNvSpPr>
          <p:nvPr/>
        </p:nvSpPr>
        <p:spPr bwMode="auto">
          <a:xfrm>
            <a:off x="4530725" y="4584700"/>
            <a:ext cx="5562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400" b="1">
                <a:solidFill>
                  <a:srgbClr val="990033"/>
                </a:solidFill>
              </a:rPr>
              <a:t>Example:</a:t>
            </a:r>
          </a:p>
          <a:p>
            <a:pPr algn="just" eaLnBrk="1" hangingPunct="1"/>
            <a:endParaRPr lang="en-US" altLang="en-US" sz="1400" b="1">
              <a:solidFill>
                <a:srgbClr val="990033"/>
              </a:solidFill>
            </a:endParaRPr>
          </a:p>
          <a:p>
            <a:pPr algn="just" eaLnBrk="1" hangingPunct="1"/>
            <a:r>
              <a:rPr lang="en-US" altLang="en-US" sz="1400" b="1">
                <a:solidFill>
                  <a:srgbClr val="990033"/>
                </a:solidFill>
              </a:rPr>
              <a:t>LIST DB 7FH, 42H, 35H</a:t>
            </a:r>
          </a:p>
          <a:p>
            <a:pPr algn="just" eaLnBrk="1" hangingPunct="1"/>
            <a:endParaRPr lang="en-US" altLang="en-US" sz="1400" b="1">
              <a:solidFill>
                <a:srgbClr val="990033"/>
              </a:solidFill>
            </a:endParaRPr>
          </a:p>
          <a:p>
            <a:pPr algn="just" eaLnBrk="1" hangingPunct="1"/>
            <a:r>
              <a:rPr lang="en-US" altLang="en-US" sz="1400" b="1">
                <a:solidFill>
                  <a:srgbClr val="990033"/>
                </a:solidFill>
              </a:rPr>
              <a:t>Three consecutive memory locations are reserved for the variable LIST and each data specified in the instruction are stored as initial value in the reserved memory location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</p:spTree>
    <p:extLst>
      <p:ext uri="{BB962C8B-B14F-4D97-AF65-F5344CB8AC3E}">
        <p14:creationId xmlns:p14="http://schemas.microsoft.com/office/powerpoint/2010/main" val="35850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52950" y="5029201"/>
            <a:ext cx="3752850" cy="282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lowchart: Off-page Connector 7"/>
          <p:cNvSpPr/>
          <p:nvPr/>
        </p:nvSpPr>
        <p:spPr>
          <a:xfrm rot="16200000">
            <a:off x="2460625" y="784225"/>
            <a:ext cx="349250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8A3821-329B-4E70-9DF4-A840F15B4E75}" type="slidenum">
              <a:rPr lang="en-US" alt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6566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066800"/>
            <a:ext cx="563880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Define Word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Define a word type (16-bit) variable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Reserves two consecutive memory locations to each variable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Range : 0000</a:t>
            </a:r>
            <a:r>
              <a:rPr lang="en-US" sz="1600" b="1" baseline="-25000" dirty="0"/>
              <a:t>H</a:t>
            </a:r>
            <a:r>
              <a:rPr lang="en-US" sz="1600" b="1" dirty="0"/>
              <a:t> – FFFF</a:t>
            </a:r>
            <a:r>
              <a:rPr lang="en-US" sz="1600" b="1" baseline="-25000" dirty="0"/>
              <a:t>H</a:t>
            </a:r>
            <a:r>
              <a:rPr lang="en-US" sz="1600" b="1" dirty="0"/>
              <a:t> for unsigned value;      	     0000</a:t>
            </a:r>
            <a:r>
              <a:rPr lang="en-US" sz="1600" b="1" baseline="-25000" dirty="0"/>
              <a:t>H</a:t>
            </a:r>
            <a:r>
              <a:rPr lang="en-US" sz="1600" b="1" dirty="0"/>
              <a:t> – 7FFF</a:t>
            </a:r>
            <a:r>
              <a:rPr lang="en-US" sz="1600" b="1" baseline="-25000" dirty="0"/>
              <a:t>H</a:t>
            </a:r>
            <a:r>
              <a:rPr lang="en-US" sz="1600" b="1" dirty="0"/>
              <a:t> for positive value and 	     8000</a:t>
            </a:r>
            <a:r>
              <a:rPr lang="en-US" sz="1600" b="1" baseline="-25000" dirty="0"/>
              <a:t>H</a:t>
            </a:r>
            <a:r>
              <a:rPr lang="en-US" sz="1600" b="1" dirty="0"/>
              <a:t> – FFFF</a:t>
            </a:r>
            <a:r>
              <a:rPr lang="en-US" sz="1600" b="1" baseline="-25000" dirty="0"/>
              <a:t>H</a:t>
            </a:r>
            <a:r>
              <a:rPr lang="en-US" sz="1600" b="1" dirty="0"/>
              <a:t> for negative value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General form : </a:t>
            </a:r>
            <a:r>
              <a:rPr lang="en-US" sz="1600" b="1" dirty="0">
                <a:solidFill>
                  <a:srgbClr val="FF0066"/>
                </a:solidFill>
              </a:rPr>
              <a:t>variable DW value/ values</a:t>
            </a:r>
          </a:p>
          <a:p>
            <a:pPr>
              <a:defRPr/>
            </a:pPr>
            <a:endParaRPr lang="en-US" sz="1600" b="1" dirty="0"/>
          </a:p>
        </p:txBody>
      </p:sp>
      <p:sp>
        <p:nvSpPr>
          <p:cNvPr id="66568" name="TextBox 13"/>
          <p:cNvSpPr txBox="1">
            <a:spLocks noChangeArrowheads="1"/>
          </p:cNvSpPr>
          <p:nvPr/>
        </p:nvSpPr>
        <p:spPr bwMode="auto">
          <a:xfrm>
            <a:off x="4530725" y="4584700"/>
            <a:ext cx="5562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400" b="1">
                <a:solidFill>
                  <a:srgbClr val="990033"/>
                </a:solidFill>
              </a:rPr>
              <a:t>Example:</a:t>
            </a:r>
          </a:p>
          <a:p>
            <a:pPr algn="just" eaLnBrk="1" hangingPunct="1"/>
            <a:endParaRPr lang="en-US" altLang="en-US" sz="1400" b="1">
              <a:solidFill>
                <a:srgbClr val="990033"/>
              </a:solidFill>
            </a:endParaRPr>
          </a:p>
          <a:p>
            <a:pPr algn="just" eaLnBrk="1" hangingPunct="1"/>
            <a:r>
              <a:rPr lang="en-US" altLang="en-US" sz="1400" b="1">
                <a:solidFill>
                  <a:srgbClr val="990033"/>
                </a:solidFill>
              </a:rPr>
              <a:t>ALIST DW 6512H, 0F251H, 0CDE2H</a:t>
            </a:r>
          </a:p>
          <a:p>
            <a:pPr algn="just" eaLnBrk="1" hangingPunct="1"/>
            <a:endParaRPr lang="en-US" altLang="en-US" sz="1400" b="1">
              <a:solidFill>
                <a:srgbClr val="990033"/>
              </a:solidFill>
            </a:endParaRPr>
          </a:p>
          <a:p>
            <a:pPr algn="just" eaLnBrk="1" hangingPunct="1"/>
            <a:r>
              <a:rPr lang="en-US" altLang="en-US" sz="1400" b="1">
                <a:solidFill>
                  <a:srgbClr val="990033"/>
                </a:solidFill>
              </a:rPr>
              <a:t>Six consecutive memory locations are reserved for the variable ALIST and each 16-bit data specified in the instruction is stored in two consecutive memory location.</a:t>
            </a:r>
          </a:p>
        </p:txBody>
      </p:sp>
      <p:sp>
        <p:nvSpPr>
          <p:cNvPr id="66569" name="Rectangle 14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</p:spTree>
    <p:extLst>
      <p:ext uri="{BB962C8B-B14F-4D97-AF65-F5344CB8AC3E}">
        <p14:creationId xmlns:p14="http://schemas.microsoft.com/office/powerpoint/2010/main" val="36408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Off-page Connector 7"/>
          <p:cNvSpPr/>
          <p:nvPr/>
        </p:nvSpPr>
        <p:spPr>
          <a:xfrm rot="16200000">
            <a:off x="2359819" y="1369219"/>
            <a:ext cx="550862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7E5EF-5D48-457B-87C1-20770A83688C}" type="slidenum">
              <a:rPr lang="en-US" alt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9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066800"/>
            <a:ext cx="56388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SEGMENT : Used to indicate the beginning of a code/ data/ stack segment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ENDS : Used to indicate the end of a code/ data/ stack segment</a:t>
            </a:r>
          </a:p>
          <a:p>
            <a:pPr>
              <a:defRPr/>
            </a:pPr>
            <a:endParaRPr lang="en-US" sz="16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600" b="1" dirty="0"/>
              <a:t>General form: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475039"/>
          <a:ext cx="518160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87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990033"/>
                          </a:solidFill>
                        </a:rPr>
                        <a:t>Segnam</a:t>
                      </a:r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SEGMENT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rgbClr val="990033"/>
                          </a:solidFill>
                        </a:rPr>
                        <a:t>Segnam</a:t>
                      </a:r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ENDS</a:t>
                      </a:r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99003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Program code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Data Defining Statements</a:t>
                      </a:r>
                      <a:endParaRPr lang="en-US" sz="1400" dirty="0">
                        <a:solidFill>
                          <a:srgbClr val="990033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4800600" y="6124576"/>
            <a:ext cx="2286000" cy="428625"/>
          </a:xfrm>
          <a:prstGeom prst="borderCallout1">
            <a:avLst>
              <a:gd name="adj1" fmla="val -7691"/>
              <a:gd name="adj2" fmla="val 48230"/>
              <a:gd name="adj3" fmla="val -153346"/>
              <a:gd name="adj4" fmla="val 33295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User defined name of the segment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086600" y="3810000"/>
            <a:ext cx="228600" cy="1219200"/>
          </a:xfrm>
          <a:prstGeom prst="rightBrace">
            <a:avLst/>
          </a:prstGeom>
          <a:ln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601" name="Rectangle 11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</p:spTree>
    <p:extLst>
      <p:ext uri="{BB962C8B-B14F-4D97-AF65-F5344CB8AC3E}">
        <p14:creationId xmlns:p14="http://schemas.microsoft.com/office/powerpoint/2010/main" val="35150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2460625" y="1971675"/>
            <a:ext cx="349250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611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8DC43E-D776-4A33-8A00-ADE634E8EC3E}" type="slidenum">
              <a:rPr lang="en-US" altLang="en-US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8613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68614" name="Rectangle 10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  <p:sp>
        <p:nvSpPr>
          <p:cNvPr id="68615" name="TextBox 8"/>
          <p:cNvSpPr txBox="1">
            <a:spLocks noChangeArrowheads="1"/>
          </p:cNvSpPr>
          <p:nvPr/>
        </p:nvSpPr>
        <p:spPr bwMode="auto">
          <a:xfrm>
            <a:off x="4495800" y="1066801"/>
            <a:ext cx="5638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600" b="1"/>
              <a:t>Informs the assembler the name of the program/ data segment that should be used for a specific segment.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sz="1600" b="1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600" b="1"/>
              <a:t>General form: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4343400" y="3382964"/>
            <a:ext cx="2286000" cy="427037"/>
          </a:xfrm>
          <a:prstGeom prst="borderCallout1">
            <a:avLst>
              <a:gd name="adj1" fmla="val 1890"/>
              <a:gd name="adj2" fmla="val 98976"/>
              <a:gd name="adj3" fmla="val -99055"/>
              <a:gd name="adj4" fmla="val 85832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Segment Register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4749800" y="2557464"/>
            <a:ext cx="553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66"/>
                </a:solidFill>
              </a:rPr>
              <a:t>ASSUME segreg : segnam, .. , segreg : segnam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858000" y="3382964"/>
            <a:ext cx="2286000" cy="427037"/>
          </a:xfrm>
          <a:prstGeom prst="borderCallout1">
            <a:avLst>
              <a:gd name="adj1" fmla="val -1304"/>
              <a:gd name="adj2" fmla="val 33901"/>
              <a:gd name="adj3" fmla="val -95861"/>
              <a:gd name="adj4" fmla="val 21354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User defined name of the segment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381500" y="4784725"/>
          <a:ext cx="61341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ASSUME CS: ACODE, DS:ADATA</a:t>
                      </a:r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Tells the compiler that the</a:t>
                      </a:r>
                      <a:r>
                        <a:rPr lang="en-US" sz="1200" baseline="0" dirty="0" smtClean="0">
                          <a:solidFill>
                            <a:srgbClr val="990033"/>
                          </a:solidFill>
                        </a:rPr>
                        <a:t> instructions of the program are stored in the segment ACODE and data are stored in the segment ADATA</a:t>
                      </a:r>
                    </a:p>
                    <a:p>
                      <a:pPr algn="just"/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75150" y="4310064"/>
            <a:ext cx="1320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990033"/>
                </a:solidFill>
              </a:rPr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17500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2085975" y="2868613"/>
            <a:ext cx="1098550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35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DA66E9-A179-4B7B-B14E-006E7A1C5CCD}" type="slidenum">
              <a:rPr lang="en-US" alt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9637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69638" name="Rectangle 10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  <p:sp>
        <p:nvSpPr>
          <p:cNvPr id="69639" name="TextBox 8"/>
          <p:cNvSpPr txBox="1">
            <a:spLocks noChangeArrowheads="1"/>
          </p:cNvSpPr>
          <p:nvPr/>
        </p:nvSpPr>
        <p:spPr bwMode="auto">
          <a:xfrm>
            <a:off x="4572000" y="914401"/>
            <a:ext cx="5638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400" b="1">
                <a:solidFill>
                  <a:srgbClr val="0070C0"/>
                </a:solidFill>
              </a:rPr>
              <a:t>ORG</a:t>
            </a:r>
            <a:r>
              <a:rPr lang="en-US" altLang="en-US" sz="1400" b="1"/>
              <a:t> (Origin) is used to assign the starting address (Effective address) for a program/ data segment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sz="1400" b="1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400" b="1">
                <a:solidFill>
                  <a:srgbClr val="0070C0"/>
                </a:solidFill>
              </a:rPr>
              <a:t>END</a:t>
            </a:r>
            <a:r>
              <a:rPr lang="en-US" altLang="en-US" sz="1400" b="1"/>
              <a:t> is used to terminate a program; statements after END will be ignored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sz="1400" b="1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400" b="1">
                <a:solidFill>
                  <a:srgbClr val="0070C0"/>
                </a:solidFill>
              </a:rPr>
              <a:t>EVEN</a:t>
            </a:r>
            <a:r>
              <a:rPr lang="en-US" altLang="en-US" sz="1400" b="1"/>
              <a:t> : Informs the assembler to store program/ data segment starting from an even address 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sz="1400" b="1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400" b="1">
                <a:solidFill>
                  <a:srgbClr val="0070C0"/>
                </a:solidFill>
              </a:rPr>
              <a:t>EQU</a:t>
            </a:r>
            <a:r>
              <a:rPr lang="en-US" altLang="en-US" sz="1400" b="1"/>
              <a:t> (Equate) is used to attach a value to a variable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152900" y="3733801"/>
          <a:ext cx="6286500" cy="29511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5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953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ORG 1000H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709" marB="45709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Informs the assembler that the statements following ORG 1000H should be stored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in memory starting with effective address 1000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709" marB="45709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56"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LOOP EQU 10FEH</a:t>
                      </a:r>
                    </a:p>
                    <a:p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709" marB="45709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Value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of variable LOOP is 10FE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709" marB="45709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73"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_SDATA SEGMENT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ORG 1200H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A DB 4CH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EVEN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B DW 1052H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_SDATA ENDS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709" marB="45709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In this data segment, effective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address of memory location assigned to A will be 1200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and that of B will be 1202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and 1203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.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709" marB="45709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54475" y="3319464"/>
            <a:ext cx="1443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990033"/>
                </a:solidFill>
              </a:rPr>
              <a:t>Examples: </a:t>
            </a:r>
          </a:p>
        </p:txBody>
      </p:sp>
    </p:spTree>
    <p:extLst>
      <p:ext uri="{BB962C8B-B14F-4D97-AF65-F5344CB8AC3E}">
        <p14:creationId xmlns:p14="http://schemas.microsoft.com/office/powerpoint/2010/main" val="25324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2086769" y="4067969"/>
            <a:ext cx="1096962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F0DA37-496C-4266-9D56-5058DA5FFE39}" type="slidenum">
              <a:rPr lang="en-US" altLang="en-US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0661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70662" name="Rectangle 10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914400"/>
            <a:ext cx="56388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Blip>
                <a:blip r:embed="rId3"/>
              </a:buBlip>
              <a:defRPr/>
            </a:pPr>
            <a:r>
              <a:rPr lang="en-US" sz="1400" b="1" dirty="0">
                <a:solidFill>
                  <a:srgbClr val="0070C0"/>
                </a:solidFill>
              </a:rPr>
              <a:t>PROC</a:t>
            </a:r>
            <a:r>
              <a:rPr lang="en-US" sz="1400" b="1" dirty="0"/>
              <a:t> Indicates the beginning of a procedure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4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400" b="1" dirty="0">
                <a:solidFill>
                  <a:srgbClr val="0070C0"/>
                </a:solidFill>
              </a:rPr>
              <a:t>ENDP</a:t>
            </a:r>
            <a:r>
              <a:rPr lang="en-US" sz="1400" b="1" dirty="0"/>
              <a:t> End of procedure</a:t>
            </a:r>
          </a:p>
          <a:p>
            <a:pPr>
              <a:defRPr/>
            </a:pPr>
            <a:endParaRPr lang="en-US" sz="14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400" b="1" dirty="0">
                <a:solidFill>
                  <a:srgbClr val="0070C0"/>
                </a:solidFill>
              </a:rPr>
              <a:t>FAR</a:t>
            </a:r>
            <a:r>
              <a:rPr lang="en-US" sz="1400" b="1" dirty="0"/>
              <a:t> Intersegment call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4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400" b="1" dirty="0">
                <a:solidFill>
                  <a:srgbClr val="0070C0"/>
                </a:solidFill>
              </a:rPr>
              <a:t>NEAR</a:t>
            </a:r>
            <a:r>
              <a:rPr lang="en-US" sz="1400" b="1" dirty="0"/>
              <a:t> </a:t>
            </a:r>
            <a:r>
              <a:rPr lang="en-US" sz="1400" b="1" dirty="0" err="1"/>
              <a:t>Intrasegment</a:t>
            </a:r>
            <a:r>
              <a:rPr lang="en-US" sz="1400" b="1" dirty="0"/>
              <a:t> call</a:t>
            </a:r>
          </a:p>
          <a:p>
            <a:pPr marL="285750" indent="-285750">
              <a:buBlip>
                <a:blip r:embed="rId3"/>
              </a:buBlip>
              <a:defRPr/>
            </a:pPr>
            <a:endParaRPr lang="en-US" sz="1400" b="1" dirty="0"/>
          </a:p>
          <a:p>
            <a:pPr marL="285750" indent="-285750">
              <a:buBlip>
                <a:blip r:embed="rId3"/>
              </a:buBlip>
              <a:defRPr/>
            </a:pPr>
            <a:r>
              <a:rPr lang="en-US" sz="1400" b="1" dirty="0"/>
              <a:t>General form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3352801"/>
          <a:ext cx="571500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87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990033"/>
                          </a:solidFill>
                        </a:rPr>
                        <a:t>procname</a:t>
                      </a:r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PROC[NEAR/ FAR]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              RET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rgbClr val="990033"/>
                          </a:solidFill>
                        </a:rPr>
                        <a:t>procname</a:t>
                      </a:r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ENDP</a:t>
                      </a:r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 marT="45735" marB="457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99003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Program statements of the procedure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Last statement of the procedure </a:t>
                      </a:r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 marT="45735" marB="4573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7391400" y="3749675"/>
            <a:ext cx="304800" cy="596900"/>
          </a:xfrm>
          <a:prstGeom prst="rightBrace">
            <a:avLst/>
          </a:prstGeom>
          <a:ln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4648200" y="5715000"/>
            <a:ext cx="2286000" cy="427038"/>
          </a:xfrm>
          <a:prstGeom prst="borderCallout1">
            <a:avLst>
              <a:gd name="adj1" fmla="val -1304"/>
              <a:gd name="adj2" fmla="val 33901"/>
              <a:gd name="adj3" fmla="val -95861"/>
              <a:gd name="adj4" fmla="val 21354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User defined name of the procedure</a:t>
            </a:r>
          </a:p>
        </p:txBody>
      </p:sp>
    </p:spTree>
    <p:extLst>
      <p:ext uri="{BB962C8B-B14F-4D97-AF65-F5344CB8AC3E}">
        <p14:creationId xmlns:p14="http://schemas.microsoft.com/office/powerpoint/2010/main" val="1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3" y="330927"/>
            <a:ext cx="11373395" cy="668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2086769" y="4067969"/>
            <a:ext cx="1096962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683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9818FE-42FC-4FE7-B17A-B1F93E0F23B7}" type="slidenum">
              <a:rPr lang="en-US" altLang="en-US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152900" y="1874838"/>
          <a:ext cx="6286500" cy="38403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5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081"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ADD64 PROC NEAR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RET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ADD64 ENDP</a:t>
                      </a:r>
                    </a:p>
                    <a:p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694" marB="45694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The subroutine/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procedure named ADD64 is declared as NEAR and so the assembler will code the CALL and RET instructions involved in this procedure as near call and return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694" marB="45694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081"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CONVERT PROC FAR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RET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CONVERT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ENDP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694" marB="45694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The subroutine/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procedure named CONVERT is declared as FAR and so the assembler will code the CALL and RET instructions involved in this procedure as far call and return</a:t>
                      </a:r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48" marR="91448" marT="45694" marB="45694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8" name="TextBox 14"/>
          <p:cNvSpPr txBox="1">
            <a:spLocks noChangeArrowheads="1"/>
          </p:cNvSpPr>
          <p:nvPr/>
        </p:nvSpPr>
        <p:spPr bwMode="auto">
          <a:xfrm>
            <a:off x="4054475" y="1219200"/>
            <a:ext cx="1443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990033"/>
                </a:solidFill>
              </a:rPr>
              <a:t>Examples: </a:t>
            </a:r>
          </a:p>
        </p:txBody>
      </p:sp>
    </p:spTree>
    <p:extLst>
      <p:ext uri="{BB962C8B-B14F-4D97-AF65-F5344CB8AC3E}">
        <p14:creationId xmlns:p14="http://schemas.microsoft.com/office/powerpoint/2010/main" val="6616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2460625" y="4914900"/>
            <a:ext cx="349250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5C0E4C-C24F-491C-8B7A-90C8B3CD45ED}" type="slidenum">
              <a:rPr lang="en-US" altLang="en-US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2709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72710" name="Rectangle 10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  <p:sp>
        <p:nvSpPr>
          <p:cNvPr id="72711" name="TextBox 8"/>
          <p:cNvSpPr txBox="1">
            <a:spLocks noChangeArrowheads="1"/>
          </p:cNvSpPr>
          <p:nvPr/>
        </p:nvSpPr>
        <p:spPr bwMode="auto">
          <a:xfrm>
            <a:off x="4572000" y="9144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600" b="1"/>
              <a:t>Reserves one memory location for 8-bit signed displacement in jump instructions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99000" y="2498726"/>
          <a:ext cx="5740400" cy="11588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875"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990033"/>
                          </a:solidFill>
                        </a:rPr>
                        <a:t>JMP SHORT AHEAD</a:t>
                      </a:r>
                      <a:endParaRPr lang="en-US" sz="1400" b="1" dirty="0">
                        <a:solidFill>
                          <a:srgbClr val="990033"/>
                        </a:solidFill>
                      </a:endParaRPr>
                    </a:p>
                  </a:txBody>
                  <a:tcPr marL="91434" marR="91434" marT="45745" marB="4574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400" b="1" dirty="0" smtClean="0">
                          <a:solidFill>
                            <a:srgbClr val="990033"/>
                          </a:solidFill>
                        </a:rPr>
                        <a:t>The directive will reserve one memory location for 8-bit displacement named AHEAD</a:t>
                      </a:r>
                    </a:p>
                    <a:p>
                      <a:pPr algn="just"/>
                      <a:endParaRPr lang="en-US" sz="1400" b="1" dirty="0" smtClean="0">
                        <a:solidFill>
                          <a:srgbClr val="990033"/>
                        </a:solidFill>
                      </a:endParaRPr>
                    </a:p>
                  </a:txBody>
                  <a:tcPr marL="91434" marR="91434" marT="45745" marB="45745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20" name="TextBox 14"/>
          <p:cNvSpPr txBox="1">
            <a:spLocks noChangeArrowheads="1"/>
          </p:cNvSpPr>
          <p:nvPr/>
        </p:nvSpPr>
        <p:spPr bwMode="auto">
          <a:xfrm>
            <a:off x="4699000" y="1844675"/>
            <a:ext cx="132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990033"/>
                </a:solidFill>
              </a:rPr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26347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2379663" y="5530851"/>
            <a:ext cx="511175" cy="173990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731" name="Title 1"/>
          <p:cNvSpPr>
            <a:spLocks noGrp="1"/>
          </p:cNvSpPr>
          <p:nvPr>
            <p:ph type="title"/>
          </p:nvPr>
        </p:nvSpPr>
        <p:spPr>
          <a:xfrm>
            <a:off x="4419600" y="111126"/>
            <a:ext cx="60198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Assemble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B0E29C-7657-44BB-87DE-642A6B96F29C}" type="slidenum">
              <a:rPr lang="en-US" altLang="en-US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3733" name="TextBox 3"/>
          <p:cNvSpPr txBox="1">
            <a:spLocks noChangeArrowheads="1"/>
          </p:cNvSpPr>
          <p:nvPr/>
        </p:nvSpPr>
        <p:spPr bwMode="auto">
          <a:xfrm>
            <a:off x="1585913" y="65088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Octapost NBP"/>
              </a:rPr>
              <a:t>8086 Microprocessor</a:t>
            </a:r>
          </a:p>
        </p:txBody>
      </p:sp>
      <p:sp>
        <p:nvSpPr>
          <p:cNvPr id="73734" name="Rectangle 10"/>
          <p:cNvSpPr>
            <a:spLocks noChangeArrowheads="1"/>
          </p:cNvSpPr>
          <p:nvPr/>
        </p:nvSpPr>
        <p:spPr bwMode="auto">
          <a:xfrm>
            <a:off x="1828801" y="990600"/>
            <a:ext cx="14890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DB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DW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SEGMENT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ENDS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ASSUME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ORG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EVEN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EQU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PROC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ENDP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FAR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NEAR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SHORT</a:t>
            </a:r>
          </a:p>
          <a:p>
            <a:pPr eaLnBrk="1" hangingPunct="1"/>
            <a:endParaRPr lang="en-US" altLang="en-US" sz="1600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MACRO</a:t>
            </a:r>
          </a:p>
          <a:p>
            <a:pPr eaLnBrk="1" hangingPunct="1"/>
            <a:r>
              <a:rPr lang="en-US" altLang="en-US" sz="1600" b="1">
                <a:solidFill>
                  <a:srgbClr val="CC0066"/>
                </a:solidFill>
              </a:rPr>
              <a:t>ENDM</a:t>
            </a:r>
          </a:p>
        </p:txBody>
      </p:sp>
      <p:sp>
        <p:nvSpPr>
          <p:cNvPr id="73735" name="TextBox 8"/>
          <p:cNvSpPr txBox="1">
            <a:spLocks noChangeArrowheads="1"/>
          </p:cNvSpPr>
          <p:nvPr/>
        </p:nvSpPr>
        <p:spPr bwMode="auto">
          <a:xfrm>
            <a:off x="4572000" y="914401"/>
            <a:ext cx="5638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600" b="1">
                <a:solidFill>
                  <a:srgbClr val="0070C0"/>
                </a:solidFill>
              </a:rPr>
              <a:t>MACRO</a:t>
            </a:r>
            <a:r>
              <a:rPr lang="en-US" altLang="en-US" sz="1600" b="1"/>
              <a:t> Indicate the beginning of a macro 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sz="1600" b="1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600" b="1">
                <a:solidFill>
                  <a:srgbClr val="0070C0"/>
                </a:solidFill>
              </a:rPr>
              <a:t>ENDM</a:t>
            </a:r>
            <a:r>
              <a:rPr lang="en-US" altLang="en-US" sz="1600" b="1"/>
              <a:t> End of a macro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sz="1600" b="1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sz="1600" b="1"/>
              <a:t>General form: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2667001"/>
          <a:ext cx="5715000" cy="158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32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990033"/>
                          </a:solidFill>
                        </a:rPr>
                        <a:t>macroname</a:t>
                      </a: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MACRO[Arg1, Arg2 ...]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990033"/>
                          </a:solidFill>
                        </a:rPr>
                        <a:t>macroname</a:t>
                      </a: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ENDM</a:t>
                      </a:r>
                      <a:endParaRPr lang="en-US" sz="1400" dirty="0">
                        <a:solidFill>
                          <a:srgbClr val="990033"/>
                        </a:solidFill>
                      </a:endParaRPr>
                    </a:p>
                  </a:txBody>
                  <a:tcPr marT="45601" marB="456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Program statements</a:t>
                      </a:r>
                      <a:r>
                        <a:rPr lang="en-US" sz="1400" baseline="0" dirty="0" smtClean="0">
                          <a:solidFill>
                            <a:srgbClr val="990033"/>
                          </a:solidFill>
                        </a:rPr>
                        <a:t> in the macro</a:t>
                      </a:r>
                      <a:endParaRPr lang="en-US" sz="1400" dirty="0">
                        <a:solidFill>
                          <a:srgbClr val="990033"/>
                        </a:solidFill>
                      </a:endParaRPr>
                    </a:p>
                  </a:txBody>
                  <a:tcPr marT="45601" marB="4560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7848600" y="3063875"/>
            <a:ext cx="304800" cy="596900"/>
          </a:xfrm>
          <a:prstGeom prst="rightBrace">
            <a:avLst/>
          </a:prstGeom>
          <a:ln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4648200" y="5029200"/>
            <a:ext cx="2286000" cy="427038"/>
          </a:xfrm>
          <a:prstGeom prst="borderCallout1">
            <a:avLst>
              <a:gd name="adj1" fmla="val -1304"/>
              <a:gd name="adj2" fmla="val 33901"/>
              <a:gd name="adj3" fmla="val -185282"/>
              <a:gd name="adj4" fmla="val 20160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User defined name of the macro</a:t>
            </a:r>
          </a:p>
        </p:txBody>
      </p:sp>
    </p:spTree>
    <p:extLst>
      <p:ext uri="{BB962C8B-B14F-4D97-AF65-F5344CB8AC3E}">
        <p14:creationId xmlns:p14="http://schemas.microsoft.com/office/powerpoint/2010/main" val="3547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1905000" y="228601"/>
            <a:ext cx="8458200" cy="639763"/>
          </a:xfrm>
        </p:spPr>
        <p:txBody>
          <a:bodyPr>
            <a:normAutofit fontScale="90000"/>
          </a:bodyPr>
          <a:lstStyle/>
          <a:p>
            <a:r>
              <a:rPr lang="en-US" altLang="en-US" sz="2400">
                <a:latin typeface="Aparajita" pitchFamily="34" charset="0"/>
                <a:cs typeface="Aparajita" pitchFamily="34" charset="0"/>
              </a:rPr>
              <a:t>To write an assembly language program to perform division of 16-bit unsigned number by 8-bit unsigned number.</a:t>
            </a:r>
          </a:p>
        </p:txBody>
      </p:sp>
      <p:sp>
        <p:nvSpPr>
          <p:cNvPr id="7475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.MODEL SMALL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DATA SEGMENT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OPR1 DW 2C58H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OPR2 DB 56H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RESQ DB ?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RESR DB ?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DATA ENDS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>
              <a:latin typeface="Aparajita" pitchFamily="34" charset="0"/>
              <a:cs typeface="Aparajita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ASSUME CS : CODE, DS : DATA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CODE SEGMENT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START:MOV AX, DATA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              MOV DS, AX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              MOV AX, OPR1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              DIV OPR2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              MOV RESQ, AL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              MOV RESR, AH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              MOV AH, 4CH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               INT 21H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CODE ENDS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Aparajita" pitchFamily="34" charset="0"/>
                <a:cs typeface="Aparajita" pitchFamily="34" charset="0"/>
              </a:rPr>
              <a:t>END START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4812C4-E54B-4F15-B5F7-22C4A16465E8}" type="slidenum">
              <a:rPr lang="en-US" altLang="en-US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22B47E-D30B-4B48-9A3B-816C38CF1957}" type="slidenum">
              <a:rPr lang="en-US" altLang="en-US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5780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20639" r="31010" b="11034"/>
          <a:stretch>
            <a:fillRect/>
          </a:stretch>
        </p:blipFill>
        <p:spPr>
          <a:xfrm>
            <a:off x="1905000" y="838201"/>
            <a:ext cx="8458200" cy="5356225"/>
          </a:xfrm>
        </p:spPr>
      </p:pic>
    </p:spTree>
    <p:extLst>
      <p:ext uri="{BB962C8B-B14F-4D97-AF65-F5344CB8AC3E}">
        <p14:creationId xmlns:p14="http://schemas.microsoft.com/office/powerpoint/2010/main" val="1752055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6A7394-3D28-4978-9B10-6F78F71589F0}" type="slidenum">
              <a:rPr lang="en-US" altLang="en-US">
                <a:solidFill>
                  <a:srgbClr val="898989"/>
                </a:solidFill>
              </a:rPr>
              <a:pPr eaLnBrk="1" hangingPunct="1"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6804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28114" r="43782" b="18150"/>
          <a:stretch>
            <a:fillRect/>
          </a:stretch>
        </p:blipFill>
        <p:spPr>
          <a:xfrm>
            <a:off x="2438400" y="1066800"/>
            <a:ext cx="7315200" cy="4953000"/>
          </a:xfrm>
        </p:spPr>
      </p:pic>
    </p:spTree>
    <p:extLst>
      <p:ext uri="{BB962C8B-B14F-4D97-AF65-F5344CB8AC3E}">
        <p14:creationId xmlns:p14="http://schemas.microsoft.com/office/powerpoint/2010/main" val="2304721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7B17AA-BEC1-4E17-BEAB-C678DE8DFEBF}" type="slidenum">
              <a:rPr lang="en-US" altLang="en-US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7828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3" t="32030" r="51184" b="21707"/>
          <a:stretch>
            <a:fillRect/>
          </a:stretch>
        </p:blipFill>
        <p:spPr>
          <a:xfrm>
            <a:off x="1752600" y="762000"/>
            <a:ext cx="8458200" cy="5562600"/>
          </a:xfrm>
        </p:spPr>
      </p:pic>
    </p:spTree>
    <p:extLst>
      <p:ext uri="{BB962C8B-B14F-4D97-AF65-F5344CB8AC3E}">
        <p14:creationId xmlns:p14="http://schemas.microsoft.com/office/powerpoint/2010/main" val="9870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374470"/>
            <a:ext cx="11173097" cy="61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" y="493537"/>
            <a:ext cx="11512731" cy="64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" y="365761"/>
            <a:ext cx="11538857" cy="62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057400" y="609600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3300"/>
                </a:solidFill>
                <a:latin typeface="Times New Roman" panose="02020603050405020304" pitchFamily="18" charset="0"/>
              </a:rPr>
              <a:t>System Timing Diagrams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133600" y="1447800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T-State: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719388" y="1793875"/>
            <a:ext cx="580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—"/>
            </a:pPr>
            <a:r>
              <a:rPr lang="en-US" altLang="en-US" sz="2400">
                <a:latin typeface="Times New Roman" panose="02020603050405020304" pitchFamily="18" charset="0"/>
              </a:rPr>
              <a:t> One clock period is referred to as a T-State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4487863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792663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4487863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4792663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V="1">
            <a:off x="5402263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5402263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5707063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5707063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V="1">
            <a:off x="6316663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6316663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5707063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4779963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4779963" y="2819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4648200" y="28194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T-State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719388" y="3135313"/>
            <a:ext cx="6577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—"/>
            </a:pPr>
            <a:r>
              <a:rPr lang="en-US" altLang="en-US" sz="2400">
                <a:latin typeface="Times New Roman" panose="02020603050405020304" pitchFamily="18" charset="0"/>
              </a:rPr>
              <a:t> An operation takes an integer number of T-States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2133600" y="3779838"/>
            <a:ext cx="219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CPU Bus Cycle: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2667000" y="4267200"/>
            <a:ext cx="572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—"/>
            </a:pPr>
            <a:r>
              <a:rPr lang="en-US" altLang="en-US" sz="2400">
                <a:latin typeface="Times New Roman" panose="02020603050405020304" pitchFamily="18" charset="0"/>
              </a:rPr>
              <a:t> A bus cycle consists of 4 or more T-States</a:t>
            </a: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31242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3429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3124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34290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V="1">
            <a:off x="4038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038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>
            <a:off x="4343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>
            <a:off x="3416300" y="5486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>
            <a:off x="34290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>
            <a:off x="43434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6" name="Line 32"/>
          <p:cNvSpPr>
            <a:spLocks noChangeShapeType="1"/>
          </p:cNvSpPr>
          <p:nvPr/>
        </p:nvSpPr>
        <p:spPr bwMode="auto">
          <a:xfrm>
            <a:off x="4343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7" name="Line 33"/>
          <p:cNvSpPr>
            <a:spLocks noChangeShapeType="1"/>
          </p:cNvSpPr>
          <p:nvPr/>
        </p:nvSpPr>
        <p:spPr bwMode="auto">
          <a:xfrm flipV="1">
            <a:off x="4953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8" name="Line 34"/>
          <p:cNvSpPr>
            <a:spLocks noChangeShapeType="1"/>
          </p:cNvSpPr>
          <p:nvPr/>
        </p:nvSpPr>
        <p:spPr bwMode="auto">
          <a:xfrm>
            <a:off x="49530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9" name="Line 35"/>
          <p:cNvSpPr>
            <a:spLocks noChangeShapeType="1"/>
          </p:cNvSpPr>
          <p:nvPr/>
        </p:nvSpPr>
        <p:spPr bwMode="auto">
          <a:xfrm>
            <a:off x="5257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0" name="Line 36"/>
          <p:cNvSpPr>
            <a:spLocks noChangeShapeType="1"/>
          </p:cNvSpPr>
          <p:nvPr/>
        </p:nvSpPr>
        <p:spPr bwMode="auto">
          <a:xfrm>
            <a:off x="4330700" y="5486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1" name="Line 37"/>
          <p:cNvSpPr>
            <a:spLocks noChangeShapeType="1"/>
          </p:cNvSpPr>
          <p:nvPr/>
        </p:nvSpPr>
        <p:spPr bwMode="auto">
          <a:xfrm>
            <a:off x="43434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2" name="Line 38"/>
          <p:cNvSpPr>
            <a:spLocks noChangeShapeType="1"/>
          </p:cNvSpPr>
          <p:nvPr/>
        </p:nvSpPr>
        <p:spPr bwMode="auto">
          <a:xfrm>
            <a:off x="52578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3" name="Line 39"/>
          <p:cNvSpPr>
            <a:spLocks noChangeShapeType="1"/>
          </p:cNvSpPr>
          <p:nvPr/>
        </p:nvSpPr>
        <p:spPr bwMode="auto">
          <a:xfrm>
            <a:off x="52705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4" name="Line 40"/>
          <p:cNvSpPr>
            <a:spLocks noChangeShapeType="1"/>
          </p:cNvSpPr>
          <p:nvPr/>
        </p:nvSpPr>
        <p:spPr bwMode="auto">
          <a:xfrm flipV="1">
            <a:off x="58801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5" name="Line 41"/>
          <p:cNvSpPr>
            <a:spLocks noChangeShapeType="1"/>
          </p:cNvSpPr>
          <p:nvPr/>
        </p:nvSpPr>
        <p:spPr bwMode="auto">
          <a:xfrm>
            <a:off x="58801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6" name="Line 42"/>
          <p:cNvSpPr>
            <a:spLocks noChangeShapeType="1"/>
          </p:cNvSpPr>
          <p:nvPr/>
        </p:nvSpPr>
        <p:spPr bwMode="auto">
          <a:xfrm>
            <a:off x="61849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7" name="Line 43"/>
          <p:cNvSpPr>
            <a:spLocks noChangeShapeType="1"/>
          </p:cNvSpPr>
          <p:nvPr/>
        </p:nvSpPr>
        <p:spPr bwMode="auto">
          <a:xfrm>
            <a:off x="5257800" y="5486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8" name="Line 44"/>
          <p:cNvSpPr>
            <a:spLocks noChangeShapeType="1"/>
          </p:cNvSpPr>
          <p:nvPr/>
        </p:nvSpPr>
        <p:spPr bwMode="auto">
          <a:xfrm>
            <a:off x="52705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09" name="Line 45"/>
          <p:cNvSpPr>
            <a:spLocks noChangeShapeType="1"/>
          </p:cNvSpPr>
          <p:nvPr/>
        </p:nvSpPr>
        <p:spPr bwMode="auto">
          <a:xfrm>
            <a:off x="61849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0" name="Line 46"/>
          <p:cNvSpPr>
            <a:spLocks noChangeShapeType="1"/>
          </p:cNvSpPr>
          <p:nvPr/>
        </p:nvSpPr>
        <p:spPr bwMode="auto">
          <a:xfrm>
            <a:off x="61849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1" name="Line 47"/>
          <p:cNvSpPr>
            <a:spLocks noChangeShapeType="1"/>
          </p:cNvSpPr>
          <p:nvPr/>
        </p:nvSpPr>
        <p:spPr bwMode="auto">
          <a:xfrm flipV="1">
            <a:off x="67945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2" name="Line 48"/>
          <p:cNvSpPr>
            <a:spLocks noChangeShapeType="1"/>
          </p:cNvSpPr>
          <p:nvPr/>
        </p:nvSpPr>
        <p:spPr bwMode="auto">
          <a:xfrm>
            <a:off x="67945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3" name="Line 49"/>
          <p:cNvSpPr>
            <a:spLocks noChangeShapeType="1"/>
          </p:cNvSpPr>
          <p:nvPr/>
        </p:nvSpPr>
        <p:spPr bwMode="auto">
          <a:xfrm>
            <a:off x="70993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4" name="Line 50"/>
          <p:cNvSpPr>
            <a:spLocks noChangeShapeType="1"/>
          </p:cNvSpPr>
          <p:nvPr/>
        </p:nvSpPr>
        <p:spPr bwMode="auto">
          <a:xfrm>
            <a:off x="6172200" y="5486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5" name="Line 51"/>
          <p:cNvSpPr>
            <a:spLocks noChangeShapeType="1"/>
          </p:cNvSpPr>
          <p:nvPr/>
        </p:nvSpPr>
        <p:spPr bwMode="auto">
          <a:xfrm>
            <a:off x="61849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6" name="Line 52"/>
          <p:cNvSpPr>
            <a:spLocks noChangeShapeType="1"/>
          </p:cNvSpPr>
          <p:nvPr/>
        </p:nvSpPr>
        <p:spPr bwMode="auto">
          <a:xfrm>
            <a:off x="70993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7" name="Line 53"/>
          <p:cNvSpPr>
            <a:spLocks noChangeShapeType="1"/>
          </p:cNvSpPr>
          <p:nvPr/>
        </p:nvSpPr>
        <p:spPr bwMode="auto">
          <a:xfrm>
            <a:off x="70993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8" name="Line 54"/>
          <p:cNvSpPr>
            <a:spLocks noChangeShapeType="1"/>
          </p:cNvSpPr>
          <p:nvPr/>
        </p:nvSpPr>
        <p:spPr bwMode="auto">
          <a:xfrm flipV="1">
            <a:off x="77089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77089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20" name="Line 56"/>
          <p:cNvSpPr>
            <a:spLocks noChangeShapeType="1"/>
          </p:cNvSpPr>
          <p:nvPr/>
        </p:nvSpPr>
        <p:spPr bwMode="auto">
          <a:xfrm>
            <a:off x="80137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21" name="Line 57"/>
          <p:cNvSpPr>
            <a:spLocks noChangeShapeType="1"/>
          </p:cNvSpPr>
          <p:nvPr/>
        </p:nvSpPr>
        <p:spPr bwMode="auto">
          <a:xfrm>
            <a:off x="70993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122" name="Text Box 58"/>
          <p:cNvSpPr txBox="1">
            <a:spLocks noChangeArrowheads="1"/>
          </p:cNvSpPr>
          <p:nvPr/>
        </p:nvSpPr>
        <p:spPr bwMode="auto">
          <a:xfrm>
            <a:off x="3641725" y="54975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88123" name="Text Box 59"/>
          <p:cNvSpPr txBox="1">
            <a:spLocks noChangeArrowheads="1"/>
          </p:cNvSpPr>
          <p:nvPr/>
        </p:nvSpPr>
        <p:spPr bwMode="auto">
          <a:xfrm>
            <a:off x="4562475" y="54975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T2</a:t>
            </a:r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5476875" y="54975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T3</a:t>
            </a:r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6391275" y="54975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T4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TE/EXTC/V/MPI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FEA8CF-A447-4D67-BB90-B85A170093C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2228</Words>
  <Application>Microsoft Office PowerPoint</Application>
  <PresentationFormat>Widescreen</PresentationFormat>
  <Paragraphs>845</Paragraphs>
  <Slides>56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Aparajita</vt:lpstr>
      <vt:lpstr>Arial</vt:lpstr>
      <vt:lpstr>Calibri</vt:lpstr>
      <vt:lpstr>Calibri Light</vt:lpstr>
      <vt:lpstr>Octapost NBP</vt:lpstr>
      <vt:lpstr>Times New Roman</vt:lpstr>
      <vt:lpstr>TimesNewRoman</vt:lpstr>
      <vt:lpstr>Verdana</vt:lpstr>
      <vt:lpstr>Wingdings</vt:lpstr>
      <vt:lpstr>Office Theme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Segmentation </vt:lpstr>
      <vt:lpstr>Stack Addressing</vt:lpstr>
      <vt:lpstr>Stack Addressing</vt:lpstr>
      <vt:lpstr>Minimum and Maximum Modes</vt:lpstr>
      <vt:lpstr>Difference : Min and Max mode  </vt:lpstr>
      <vt:lpstr>Minimum Mode Interface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Pins and Signals</vt:lpstr>
      <vt:lpstr>Pins and Signals</vt:lpstr>
      <vt:lpstr>Pins and Signals</vt:lpstr>
      <vt:lpstr>Pins and Signals</vt:lpstr>
      <vt:lpstr>Pins and Signals</vt:lpstr>
      <vt:lpstr>Pins and Signals</vt:lpstr>
      <vt:lpstr>PowerPoint Presentation</vt:lpstr>
      <vt:lpstr>PowerPoint Presentation</vt:lpstr>
      <vt:lpstr>PowerPoint Presentation</vt:lpstr>
      <vt:lpstr>8086 Maximum Mode System</vt:lpstr>
      <vt:lpstr>PowerPoint Presentation</vt:lpstr>
      <vt:lpstr>PowerPoint Presentation</vt:lpstr>
      <vt:lpstr>PowerPoint Presentation</vt:lpstr>
      <vt:lpstr> Assembler   directives  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To write an assembly language program to perform division of 16-bit unsigned number by 8-bit unsigned number.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2022-01-26T15:05:25Z</dcterms:created>
  <dcterms:modified xsi:type="dcterms:W3CDTF">2022-02-14T07:16:56Z</dcterms:modified>
</cp:coreProperties>
</file>