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5" roundtripDataSignature="AMtx7mhrxOPA0645z+v0Z/XVMhAJQbil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6E7694-A610-44F6-893E-AF008BF8D583}">
  <a:tblStyle styleId="{B86E7694-A610-44F6-893E-AF008BF8D5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31" Type="http://schemas.openxmlformats.org/officeDocument/2006/relationships/slide" Target="slides/slide21.xml"/><Relationship Id="rId75" Type="http://customschemas.google.com/relationships/presentationmetadata" Target="metadata"/><Relationship Id="rId30" Type="http://schemas.openxmlformats.org/officeDocument/2006/relationships/slide" Target="slides/slide20.xml"/><Relationship Id="rId74" Type="http://schemas.openxmlformats.org/officeDocument/2006/relationships/slide" Target="slides/slide6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slide" Target="slides/slide5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000" y="685800"/>
            <a:ext cx="4573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/>
          <p:nvPr>
            <p:ph type="ctrTitle"/>
          </p:nvPr>
        </p:nvSpPr>
        <p:spPr>
          <a:xfrm>
            <a:off x="788670" y="1432223"/>
            <a:ext cx="759333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Rockwell"/>
              <a:buNone/>
              <a:defRPr b="0" sz="6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" type="subTitle"/>
          </p:nvPr>
        </p:nvSpPr>
        <p:spPr>
          <a:xfrm>
            <a:off x="802386" y="4389120"/>
            <a:ext cx="591845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None/>
              <a:defRPr sz="1800"/>
            </a:lvl9pPr>
          </a:lstStyle>
          <a:p/>
        </p:txBody>
      </p:sp>
      <p:sp>
        <p:nvSpPr>
          <p:cNvPr id="24" name="Google Shape;24;p66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6"/>
          <p:cNvSpPr txBox="1"/>
          <p:nvPr>
            <p:ph idx="11" type="ftr"/>
          </p:nvPr>
        </p:nvSpPr>
        <p:spPr>
          <a:xfrm>
            <a:off x="812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6"/>
          <p:cNvSpPr txBox="1"/>
          <p:nvPr>
            <p:ph idx="12" type="sldNum"/>
          </p:nvPr>
        </p:nvSpPr>
        <p:spPr>
          <a:xfrm>
            <a:off x="7243762" y="4227512"/>
            <a:ext cx="89535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8"/>
          <p:cNvSpPr txBox="1"/>
          <p:nvPr>
            <p:ph type="title"/>
          </p:nvPr>
        </p:nvSpPr>
        <p:spPr>
          <a:xfrm>
            <a:off x="6412230" y="685800"/>
            <a:ext cx="24003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8"/>
          <p:cNvSpPr txBox="1"/>
          <p:nvPr>
            <p:ph idx="1" type="body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108" name="Google Shape;108;p78"/>
          <p:cNvSpPr txBox="1"/>
          <p:nvPr>
            <p:ph idx="2" type="body"/>
          </p:nvPr>
        </p:nvSpPr>
        <p:spPr>
          <a:xfrm>
            <a:off x="6412230" y="2423160"/>
            <a:ext cx="24003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48"/>
              <a:buNone/>
              <a:defRPr sz="1350">
                <a:solidFill>
                  <a:srgbClr val="69240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109" name="Google Shape;109;p78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8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8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0"/>
          <p:cNvSpPr txBox="1"/>
          <p:nvPr>
            <p:ph type="title"/>
          </p:nvPr>
        </p:nvSpPr>
        <p:spPr>
          <a:xfrm>
            <a:off x="6412230" y="685800"/>
            <a:ext cx="24003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0"/>
          <p:cNvSpPr/>
          <p:nvPr>
            <p:ph idx="2" type="pic"/>
          </p:nvPr>
        </p:nvSpPr>
        <p:spPr>
          <a:xfrm>
            <a:off x="0" y="0"/>
            <a:ext cx="6227805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124" name="Google Shape;124;p80"/>
          <p:cNvSpPr txBox="1"/>
          <p:nvPr>
            <p:ph idx="1" type="body"/>
          </p:nvPr>
        </p:nvSpPr>
        <p:spPr>
          <a:xfrm>
            <a:off x="6412230" y="2423160"/>
            <a:ext cx="24003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48"/>
              <a:buNone/>
              <a:defRPr sz="1350">
                <a:solidFill>
                  <a:srgbClr val="69240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125" name="Google Shape;125;p80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0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8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9" name="Google Shape;39;p68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8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8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9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9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9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0"/>
          <p:cNvSpPr txBox="1"/>
          <p:nvPr>
            <p:ph type="title"/>
          </p:nvPr>
        </p:nvSpPr>
        <p:spPr>
          <a:xfrm rot="5400000">
            <a:off x="4681538" y="2395538"/>
            <a:ext cx="5638800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" type="body"/>
          </p:nvPr>
        </p:nvSpPr>
        <p:spPr>
          <a:xfrm rot="5400000">
            <a:off x="795338" y="538163"/>
            <a:ext cx="5638800" cy="562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49" name="Google Shape;49;p70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1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1"/>
          <p:cNvSpPr txBox="1"/>
          <p:nvPr>
            <p:ph idx="1" type="body"/>
          </p:nvPr>
        </p:nvSpPr>
        <p:spPr>
          <a:xfrm rot="5400000">
            <a:off x="2546350" y="260350"/>
            <a:ext cx="40513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55" name="Google Shape;55;p71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1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1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2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2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3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3"/>
          <p:cNvSpPr txBox="1"/>
          <p:nvPr>
            <p:ph idx="1" type="body"/>
          </p:nvPr>
        </p:nvSpPr>
        <p:spPr>
          <a:xfrm>
            <a:off x="685800" y="2048256"/>
            <a:ext cx="3657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6" name="Google Shape;66;p73"/>
          <p:cNvSpPr txBox="1"/>
          <p:nvPr>
            <p:ph idx="2" type="body"/>
          </p:nvPr>
        </p:nvSpPr>
        <p:spPr>
          <a:xfrm>
            <a:off x="685800" y="2743200"/>
            <a:ext cx="3657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7" name="Google Shape;67;p73"/>
          <p:cNvSpPr txBox="1"/>
          <p:nvPr>
            <p:ph idx="3" type="body"/>
          </p:nvPr>
        </p:nvSpPr>
        <p:spPr>
          <a:xfrm>
            <a:off x="4820793" y="2048256"/>
            <a:ext cx="3657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68" name="Google Shape;68;p73"/>
          <p:cNvSpPr txBox="1"/>
          <p:nvPr>
            <p:ph idx="4" type="body"/>
          </p:nvPr>
        </p:nvSpPr>
        <p:spPr>
          <a:xfrm>
            <a:off x="4820793" y="2743200"/>
            <a:ext cx="3657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9" name="Google Shape;69;p73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 txBox="1"/>
          <p:nvPr>
            <p:ph idx="1" type="body"/>
          </p:nvPr>
        </p:nvSpPr>
        <p:spPr>
          <a:xfrm>
            <a:off x="685800" y="2194560"/>
            <a:ext cx="36576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74"/>
          <p:cNvSpPr txBox="1"/>
          <p:nvPr>
            <p:ph idx="2" type="body"/>
          </p:nvPr>
        </p:nvSpPr>
        <p:spPr>
          <a:xfrm>
            <a:off x="4792218" y="2194560"/>
            <a:ext cx="365760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6" name="Google Shape;76;p74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4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4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6"/>
          <p:cNvSpPr txBox="1"/>
          <p:nvPr>
            <p:ph type="title"/>
          </p:nvPr>
        </p:nvSpPr>
        <p:spPr>
          <a:xfrm>
            <a:off x="1625346" y="1225296"/>
            <a:ext cx="696087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Rockwell"/>
              <a:buNone/>
              <a:defRPr b="0"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6"/>
          <p:cNvSpPr txBox="1"/>
          <p:nvPr>
            <p:ph idx="1" type="body"/>
          </p:nvPr>
        </p:nvSpPr>
        <p:spPr>
          <a:xfrm>
            <a:off x="1624330" y="5020056"/>
            <a:ext cx="67894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  <a:defRPr b="0" sz="1800">
                <a:solidFill>
                  <a:srgbClr val="69240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76"/>
          <p:cNvSpPr txBox="1"/>
          <p:nvPr>
            <p:ph idx="10" type="dt"/>
          </p:nvPr>
        </p:nvSpPr>
        <p:spPr>
          <a:xfrm>
            <a:off x="6445250" y="6272212"/>
            <a:ext cx="1982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9240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6"/>
          <p:cNvSpPr txBox="1"/>
          <p:nvPr>
            <p:ph idx="11" type="ftr"/>
          </p:nvPr>
        </p:nvSpPr>
        <p:spPr>
          <a:xfrm>
            <a:off x="1636712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6"/>
          <p:cNvSpPr txBox="1"/>
          <p:nvPr>
            <p:ph idx="12" type="sldNum"/>
          </p:nvPr>
        </p:nvSpPr>
        <p:spPr>
          <a:xfrm>
            <a:off x="646112" y="2508250"/>
            <a:ext cx="89058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rotWithShape="1">
            <a:blip r:embed="rId1">
              <a:alphaModFix amt="80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65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rotWithShape="1">
            <a:blip r:embed="rId1">
              <a:alphaModFix amt="80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5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rotWithShape="1">
            <a:blip r:embed="rId1">
              <a:alphaModFix amt="8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65"/>
          <p:cNvGrpSpPr/>
          <p:nvPr/>
        </p:nvGrpSpPr>
        <p:grpSpPr>
          <a:xfrm>
            <a:off x="7234237" y="4106862"/>
            <a:ext cx="914400" cy="914400"/>
            <a:chOff x="9685338" y="4460675"/>
            <a:chExt cx="1080904" cy="1080902"/>
          </a:xfrm>
        </p:grpSpPr>
        <p:sp>
          <p:nvSpPr>
            <p:cNvPr id="14" name="Google Shape;14;p6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2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6464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6" name="Google Shape;16;p65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 i="0" sz="42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65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9240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" name="Google Shape;19;p65"/>
          <p:cNvSpPr txBox="1"/>
          <p:nvPr>
            <p:ph idx="11" type="ftr"/>
          </p:nvPr>
        </p:nvSpPr>
        <p:spPr>
          <a:xfrm>
            <a:off x="812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" name="Google Shape;20;p65"/>
          <p:cNvSpPr txBox="1"/>
          <p:nvPr>
            <p:ph idx="12" type="sldNum"/>
          </p:nvPr>
        </p:nvSpPr>
        <p:spPr>
          <a:xfrm>
            <a:off x="7243762" y="4227512"/>
            <a:ext cx="89535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7"/>
          <p:cNvGrpSpPr/>
          <p:nvPr/>
        </p:nvGrpSpPr>
        <p:grpSpPr>
          <a:xfrm>
            <a:off x="8523287" y="6254750"/>
            <a:ext cx="392112" cy="393700"/>
            <a:chOff x="8532189" y="5068824"/>
            <a:chExt cx="393192" cy="393192"/>
          </a:xfrm>
        </p:grpSpPr>
        <p:sp>
          <p:nvSpPr>
            <p:cNvPr id="29" name="Google Shape;29;p67"/>
            <p:cNvSpPr/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67"/>
            <p:cNvSpPr/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1" name="Google Shape;31;p67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 i="0" sz="42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7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" name="Google Shape;33;p67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9240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Google Shape;34;p67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Google Shape;35;p67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5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rotWithShape="1">
            <a:blip r:embed="rId1">
              <a:alphaModFix amt="8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5"/>
          <p:cNvGrpSpPr/>
          <p:nvPr/>
        </p:nvGrpSpPr>
        <p:grpSpPr>
          <a:xfrm>
            <a:off x="633412" y="2430462"/>
            <a:ext cx="914400" cy="914400"/>
            <a:chOff x="9685338" y="4460675"/>
            <a:chExt cx="1080904" cy="1080902"/>
          </a:xfrm>
        </p:grpSpPr>
        <p:sp>
          <p:nvSpPr>
            <p:cNvPr id="82" name="Google Shape;82;p7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2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6464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84" name="Google Shape;84;p75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 i="0" sz="42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75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Google Shape;86;p75"/>
          <p:cNvSpPr txBox="1"/>
          <p:nvPr>
            <p:ph idx="10" type="dt"/>
          </p:nvPr>
        </p:nvSpPr>
        <p:spPr>
          <a:xfrm>
            <a:off x="6445250" y="6272212"/>
            <a:ext cx="1982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9240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Google Shape;87;p75"/>
          <p:cNvSpPr txBox="1"/>
          <p:nvPr>
            <p:ph idx="11" type="ftr"/>
          </p:nvPr>
        </p:nvSpPr>
        <p:spPr>
          <a:xfrm>
            <a:off x="1636712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8" name="Google Shape;88;p75"/>
          <p:cNvSpPr txBox="1"/>
          <p:nvPr>
            <p:ph idx="12" type="sldNum"/>
          </p:nvPr>
        </p:nvSpPr>
        <p:spPr>
          <a:xfrm>
            <a:off x="646112" y="2508250"/>
            <a:ext cx="89058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rotWithShape="1">
            <a:blip r:embed="rId1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77"/>
          <p:cNvGrpSpPr/>
          <p:nvPr/>
        </p:nvGrpSpPr>
        <p:grpSpPr>
          <a:xfrm>
            <a:off x="8523287" y="6254750"/>
            <a:ext cx="392112" cy="393700"/>
            <a:chOff x="8532189" y="5068824"/>
            <a:chExt cx="393192" cy="393192"/>
          </a:xfrm>
        </p:grpSpPr>
        <p:sp>
          <p:nvSpPr>
            <p:cNvPr id="98" name="Google Shape;98;p77"/>
            <p:cNvSpPr/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rotWithShape="1">
              <a:blip r:embed="rId2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7"/>
            <p:cNvSpPr/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00" name="Google Shape;100;p77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 i="0" sz="42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77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Google Shape;102;p77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9240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77"/>
          <p:cNvSpPr txBox="1"/>
          <p:nvPr>
            <p:ph idx="11" type="ftr"/>
          </p:nvPr>
        </p:nvSpPr>
        <p:spPr>
          <a:xfrm>
            <a:off x="685800" y="6272212"/>
            <a:ext cx="474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4" name="Google Shape;104;p77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9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rotWithShape="1">
            <a:blip r:embed="rId1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79"/>
          <p:cNvGrpSpPr/>
          <p:nvPr/>
        </p:nvGrpSpPr>
        <p:grpSpPr>
          <a:xfrm>
            <a:off x="8523287" y="6254750"/>
            <a:ext cx="392112" cy="393700"/>
            <a:chOff x="8532189" y="5068824"/>
            <a:chExt cx="393192" cy="393192"/>
          </a:xfrm>
        </p:grpSpPr>
        <p:sp>
          <p:nvSpPr>
            <p:cNvPr id="115" name="Google Shape;115;p79"/>
            <p:cNvSpPr/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rotWithShape="1">
              <a:blip r:embed="rId2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9"/>
            <p:cNvSpPr/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17" name="Google Shape;117;p79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 i="0" sz="42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79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Google Shape;119;p79"/>
          <p:cNvSpPr txBox="1"/>
          <p:nvPr>
            <p:ph idx="10" type="dt"/>
          </p:nvPr>
        </p:nvSpPr>
        <p:spPr>
          <a:xfrm>
            <a:off x="5992812" y="6272212"/>
            <a:ext cx="2454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9240C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0" name="Google Shape;120;p79"/>
          <p:cNvSpPr txBox="1"/>
          <p:nvPr>
            <p:ph idx="12" type="sldNum"/>
          </p:nvPr>
        </p:nvSpPr>
        <p:spPr>
          <a:xfrm>
            <a:off x="8483600" y="6272212"/>
            <a:ext cx="479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idx="4294967295" type="ctrTitle"/>
          </p:nvPr>
        </p:nvSpPr>
        <p:spPr>
          <a:xfrm>
            <a:off x="788670" y="1432223"/>
            <a:ext cx="759333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Rockwell"/>
              <a:buNone/>
            </a:pPr>
            <a:r>
              <a:rPr b="0" i="0" lang="en-US" sz="6400" u="none" cap="none" strike="noStrike">
                <a:latin typeface="Rockwell"/>
                <a:ea typeface="Rockwell"/>
                <a:cs typeface="Rockwell"/>
                <a:sym typeface="Rockwell"/>
              </a:rPr>
              <a:t>OPERATING SYSTEM OBJECTIVES AND FUNCTIONS</a:t>
            </a:r>
            <a:endParaRPr/>
          </a:p>
        </p:txBody>
      </p:sp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801687" y="4389437"/>
            <a:ext cx="5919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WHY STUDY OPERATING SYSTEM?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66CCFF"/>
                </a:solidFill>
                <a:latin typeface="Rockwell"/>
                <a:ea typeface="Rockwell"/>
                <a:cs typeface="Rockwell"/>
                <a:sym typeface="Rockwell"/>
              </a:rPr>
              <a:t>Abstraction: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gives users the illusion of infinite resources (CPU time, memory, file space)?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66CCFF"/>
                </a:solidFill>
                <a:latin typeface="Rockwell"/>
                <a:ea typeface="Rockwell"/>
                <a:cs typeface="Rockwell"/>
                <a:sym typeface="Rockwell"/>
              </a:rPr>
              <a:t>System design: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tradeoffs between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Performance and convenience of these abstractions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Performance and simplicity of OS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Functionality in hardware or software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66CCFF"/>
                </a:solidFill>
                <a:latin typeface="Rockwell"/>
                <a:ea typeface="Rockwell"/>
                <a:cs typeface="Rockwell"/>
                <a:sym typeface="Rockwell"/>
              </a:rPr>
              <a:t>Primary intersection point: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is the point where hardware, software, programming languages, data structures, and algorithms all come together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COMPUTER SYSTEM ORGANIZATION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 System operation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Storage structure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Input output structure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COMPUTER SYSTEM OPERATION</a:t>
            </a:r>
            <a:endParaRPr/>
          </a:p>
        </p:txBody>
      </p:sp>
      <p:sp>
        <p:nvSpPr>
          <p:cNvPr id="197" name="Google Shape;197;p12"/>
          <p:cNvSpPr txBox="1"/>
          <p:nvPr>
            <p:ph idx="4294967295" type="body"/>
          </p:nvPr>
        </p:nvSpPr>
        <p:spPr>
          <a:xfrm>
            <a:off x="1546225" y="1233487"/>
            <a:ext cx="75977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Computer-system operation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One or more CPUs, device controllers connect through common bus providing access to shared memory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Concurrent execution of CPUs and devices competing for memory cycles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66CCFF"/>
                </a:solidFill>
                <a:latin typeface="Rockwell"/>
                <a:ea typeface="Rockwell"/>
                <a:cs typeface="Rockwell"/>
                <a:sym typeface="Rockwell"/>
              </a:rPr>
              <a:t>Memory controller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synchronizes access to memory</a:t>
            </a:r>
            <a:endParaRPr/>
          </a:p>
          <a:p>
            <a:pPr indent="-85407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85724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3233737"/>
            <a:ext cx="6737350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COMPUTER STARTUP</a:t>
            </a:r>
            <a:endParaRPr/>
          </a:p>
        </p:txBody>
      </p:sp>
      <p:sp>
        <p:nvSpPr>
          <p:cNvPr id="204" name="Google Shape;204;p13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bootstrap program</a:t>
            </a:r>
            <a:r>
              <a:rPr b="0" i="0" lang="en-US" sz="24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loaded at power-up or reboot – initializes all aspects of system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Typically stored in ROM or EPROM- known as </a:t>
            </a:r>
            <a:r>
              <a:rPr b="1" i="0" lang="en-US" sz="24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firmware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Loads operating system kernel and starts execution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System process or daemons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run the entire time the kernel is running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Occurrence of an event is signaled by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interrupt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Interrupts can be hardware or software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COMMON FUNCTIONS OF INTERRUPTS</a:t>
            </a:r>
            <a:endParaRPr/>
          </a:p>
        </p:txBody>
      </p:sp>
      <p:sp>
        <p:nvSpPr>
          <p:cNvPr id="210" name="Google Shape;210;p14"/>
          <p:cNvSpPr txBox="1"/>
          <p:nvPr>
            <p:ph idx="4294967295" type="body"/>
          </p:nvPr>
        </p:nvSpPr>
        <p:spPr>
          <a:xfrm>
            <a:off x="1566862" y="1233487"/>
            <a:ext cx="75771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Interrupt 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an event external to the currently executing process that causes a change in the normal flow of instruction execution.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1" i="0" lang="en-US" sz="20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Possible solutions for checking Interrupts</a:t>
            </a:r>
            <a:endParaRPr b="1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Polling :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CPU periodically checks each device to see if it needs service</a:t>
            </a:r>
            <a:endParaRPr b="0" i="0" sz="1800" u="none" cap="none" strike="noStrike">
              <a:solidFill>
                <a:srgbClr val="3366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Interrupt: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Interrupt line is used to signal the processor.</a:t>
            </a:r>
            <a:r>
              <a:rPr b="0" i="0" lang="en-US" sz="18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Interrupt handler is used to deal with interrupts. </a:t>
            </a:r>
            <a:endParaRPr/>
          </a:p>
          <a:p>
            <a:pPr indent="-85724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idx="4294967295" type="title"/>
          </p:nvPr>
        </p:nvSpPr>
        <p:spPr>
          <a:xfrm>
            <a:off x="1371600" y="0"/>
            <a:ext cx="77724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HOW INTERRUPTS ARE HANDLED </a:t>
            </a:r>
            <a:endParaRPr/>
          </a:p>
        </p:txBody>
      </p:sp>
      <p:sp>
        <p:nvSpPr>
          <p:cNvPr id="216" name="Google Shape;216;p15"/>
          <p:cNvSpPr txBox="1"/>
          <p:nvPr>
            <p:ph idx="4294967295" type="body"/>
          </p:nvPr>
        </p:nvSpPr>
        <p:spPr>
          <a:xfrm>
            <a:off x="1458912" y="1233487"/>
            <a:ext cx="76850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operating system preserves the state of the CPU in registers and by using program counter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Different interrupts have different  segments of code to be executed.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interrupt architecture stores the return address on the system stack.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After the interrupt is serviced, the saved return address is loaded into the program counter and the interrupted computation resumes as though interrupt has not yet occurred.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INTERRUPT TIMELINE</a:t>
            </a: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25" y="1717675"/>
            <a:ext cx="7138987" cy="348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STORAGE STRUCTURES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Any program to run should be stored in main memory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This main memory also called as </a:t>
            </a:r>
            <a:r>
              <a:rPr b="0" i="0" lang="en-US" sz="26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Random Access Memory (RAM) </a:t>
            </a: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implemented using a semi conductor technology called as </a:t>
            </a:r>
            <a:r>
              <a:rPr b="0" i="0" lang="en-US" sz="26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Dynamic RAM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Read Only Memory(ROM) </a:t>
            </a: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stores static programs such as bootstrap program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EEPROM(Electrically Erasable Programmable Read Only Memory) </a:t>
            </a: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used in smart phones -factory installed programs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STORAGE STRUCTURE</a:t>
            </a:r>
            <a:endParaRPr/>
          </a:p>
        </p:txBody>
      </p:sp>
      <p:sp>
        <p:nvSpPr>
          <p:cNvPr id="234" name="Google Shape;234;p18"/>
          <p:cNvSpPr txBox="1"/>
          <p:nvPr>
            <p:ph idx="4294967295" type="body"/>
          </p:nvPr>
        </p:nvSpPr>
        <p:spPr>
          <a:xfrm>
            <a:off x="1468437" y="1233487"/>
            <a:ext cx="76755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RAM is </a:t>
            </a:r>
            <a:r>
              <a:rPr b="1" i="0" lang="en-US" sz="24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volatile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Secondary storage – extension of main memory that provides large </a:t>
            </a:r>
            <a:r>
              <a:rPr b="1" i="0" lang="en-US" sz="24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nonvolatile</a:t>
            </a:r>
            <a:r>
              <a:rPr b="0" i="0" lang="en-US" sz="2400" u="none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storage capacity</a:t>
            </a:r>
            <a:endParaRPr/>
          </a:p>
          <a:p>
            <a:pPr indent="-5302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Magnetic disks – rigid metal or glass platters covered with magnetic recording material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Disk surface is logically divided into </a:t>
            </a:r>
            <a:r>
              <a:rPr b="1" i="0" lang="en-US" sz="24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tracks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which are subdivided into </a:t>
            </a:r>
            <a:r>
              <a:rPr b="1" i="0" lang="en-US" sz="24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sectors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b="1" i="0" lang="en-US" sz="24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disk controller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determines the logical interaction between the device and the computer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idx="4294967295" type="title"/>
          </p:nvPr>
        </p:nvSpPr>
        <p:spPr>
          <a:xfrm>
            <a:off x="1333500" y="277813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STORAGE HIERARCHY</a:t>
            </a:r>
            <a:endParaRPr/>
          </a:p>
        </p:txBody>
      </p:sp>
      <p:sp>
        <p:nvSpPr>
          <p:cNvPr id="240" name="Google Shape;240;p19"/>
          <p:cNvSpPr txBox="1"/>
          <p:nvPr>
            <p:ph idx="4294967295" type="body"/>
          </p:nvPr>
        </p:nvSpPr>
        <p:spPr>
          <a:xfrm>
            <a:off x="1381125" y="1233487"/>
            <a:ext cx="7762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Storage systems organized in hierarchy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Speed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Cost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Volatility</a:t>
            </a:r>
            <a:endParaRPr/>
          </a:p>
          <a:p>
            <a:pPr indent="-5302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Caching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– copying information into faster storage system; main memory can be viewed as a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cache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for secondary storage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Why secondary storage is required?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TOPICS TO BE COVERED</a:t>
            </a:r>
            <a:endParaRPr/>
          </a:p>
        </p:txBody>
      </p:sp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Introduction to OS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 system organization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Objectives and Functions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Services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Evolution of OS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System calls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Types of System calls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STORAGE-DEVICE HIERARCHY</a:t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237" y="1384300"/>
            <a:ext cx="5330825" cy="44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22574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419350"/>
            <a:ext cx="24574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" y="46482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1493837"/>
            <a:ext cx="4906962" cy="315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CACHING</a:t>
            </a:r>
            <a:endParaRPr/>
          </a:p>
        </p:txBody>
      </p:sp>
      <p:sp>
        <p:nvSpPr>
          <p:cNvPr id="260" name="Google Shape;260;p22"/>
          <p:cNvSpPr txBox="1"/>
          <p:nvPr>
            <p:ph idx="4294967295" type="body"/>
          </p:nvPr>
        </p:nvSpPr>
        <p:spPr>
          <a:xfrm>
            <a:off x="0" y="1233487"/>
            <a:ext cx="7272337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Information in use copied from slower to faster storage temporarily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Faster storage (cache) checked first to determine if information is there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it is, information used directly from the cache (fast)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not, data copied to cache and used there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Cache smaller than storage being cached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Cache management important design problem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Cache size and replacement policy</a:t>
            </a:r>
            <a:endParaRPr/>
          </a:p>
          <a:p>
            <a:pPr indent="-53339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I/O STRUCTURE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Devices are attached to 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small computer systems interface (SCSI)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controller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Devices are controlled by 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Device Controller 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and OS maintains Device Driver for each.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WORKING OF DEVICE CONTROLLER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762000" y="3048000"/>
            <a:ext cx="990600" cy="1828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Device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Driver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3352800" y="1600200"/>
            <a:ext cx="2057400" cy="838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Device Controller</a:t>
            </a:r>
            <a:endParaRPr/>
          </a:p>
        </p:txBody>
      </p:sp>
      <p:cxnSp>
        <p:nvCxnSpPr>
          <p:cNvPr id="274" name="Google Shape;274;p24"/>
          <p:cNvCxnSpPr/>
          <p:nvPr/>
        </p:nvCxnSpPr>
        <p:spPr>
          <a:xfrm flipH="1">
            <a:off x="3657600" y="2438400"/>
            <a:ext cx="723900" cy="53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4381500" y="2438400"/>
            <a:ext cx="800100" cy="53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76" name="Google Shape;276;p24"/>
          <p:cNvSpPr txBox="1"/>
          <p:nvPr/>
        </p:nvSpPr>
        <p:spPr>
          <a:xfrm>
            <a:off x="2743200" y="2971800"/>
            <a:ext cx="1371600" cy="7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Registers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4648200" y="2971800"/>
            <a:ext cx="1371600" cy="7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Local Buffers</a:t>
            </a:r>
            <a:endParaRPr/>
          </a:p>
        </p:txBody>
      </p:sp>
      <p:cxnSp>
        <p:nvCxnSpPr>
          <p:cNvPr id="278" name="Google Shape;278;p24"/>
          <p:cNvCxnSpPr/>
          <p:nvPr/>
        </p:nvCxnSpPr>
        <p:spPr>
          <a:xfrm flipH="1" rot="10800000">
            <a:off x="1752600" y="3352800"/>
            <a:ext cx="990600" cy="609600"/>
          </a:xfrm>
          <a:prstGeom prst="curvedConnector3">
            <a:avLst>
              <a:gd fmla="val 108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79" name="Google Shape;279;p24"/>
          <p:cNvCxnSpPr/>
          <p:nvPr/>
        </p:nvCxnSpPr>
        <p:spPr>
          <a:xfrm flipH="1">
            <a:off x="1257300" y="2019300"/>
            <a:ext cx="4152900" cy="2857500"/>
          </a:xfrm>
          <a:prstGeom prst="curvedConnector4">
            <a:avLst>
              <a:gd fmla="val -9908" name="adj1"/>
              <a:gd fmla="val 23328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80" name="Google Shape;280;p24"/>
          <p:cNvSpPr txBox="1"/>
          <p:nvPr/>
        </p:nvSpPr>
        <p:spPr>
          <a:xfrm>
            <a:off x="1143000" y="5638800"/>
            <a:ext cx="5943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bulk data movement </a:t>
            </a:r>
            <a:r>
              <a:rPr b="0" i="0" lang="en-US" sz="18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Direct Memory Access(DMA)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SUMMING UP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 system organization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 operation/ interrupts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Storage/RAM/ROM/Secondary Storage devices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I/O operations-Device controllers/ drivers/Direct Memory Access </a:t>
            </a:r>
            <a:endParaRPr/>
          </a:p>
          <a:p>
            <a:pPr indent="-85724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QUIZ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 can store data permanently. Who am I?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_______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I can store more data and I am comparatively cheaper. Who am I? ___________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 Occurrence of an event is signaled by me? I am _______________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4. Secondary Storage is required because main memory is ___________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OBJECTIVES AND FUNCTIONS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is a layer of software whose job is to manage all devices and provide user programs with a simpler interface to the hardware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Objectives of OS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Convenience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Efficiency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Ability to evolve</a:t>
            </a:r>
            <a:endParaRPr/>
          </a:p>
          <a:p>
            <a:pPr indent="-85724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LAYERS AND VIEWS OF COMPUTER SYSTEM</a:t>
            </a:r>
            <a:endParaRPr/>
          </a:p>
        </p:txBody>
      </p:sp>
      <p:pic>
        <p:nvPicPr>
          <p:cNvPr id="305" name="Google Shape;30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2246312"/>
            <a:ext cx="45148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LAYERED APPROACH</a:t>
            </a:r>
            <a:endParaRPr/>
          </a:p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End user views a computer system in terms of a set of applications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Applications are developed in a programming language and is developed by application programmer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make the applications reachable to computer hardware </a:t>
            </a:r>
            <a:r>
              <a:rPr b="0" i="0" lang="en-US" sz="2400" u="non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system programs or  utilities 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are provided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comprises of collection of system programs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masks the details of the hardware from the programmer and provides the programmer with a convenient interface for using the system. </a:t>
            </a:r>
            <a:endParaRPr/>
          </a:p>
          <a:p>
            <a:pPr indent="-5302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5333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idx="4294967295" type="title"/>
          </p:nvPr>
        </p:nvSpPr>
        <p:spPr>
          <a:xfrm>
            <a:off x="304800" y="26670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INTRODUCTION TO OS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idx="4294967295"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AS USER/COMPUTER INTERFACE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641350" y="1382712"/>
            <a:ext cx="8239125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provides services in the following areas: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Program Development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 Editors/Debuggers assist programmer in creating programs. These are provided as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application program development tool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Program execution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– load program-run program-execute program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Access to I/O devices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  OS provides a uniform interface for I/O devices which are hidden from end users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Controlled Access to files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  OS needs to understand I/O, structure of file and also provide protection to users in multiuser environment</a:t>
            </a:r>
            <a:endParaRPr/>
          </a:p>
          <a:p>
            <a:pPr indent="-53339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AS USER/COMPUTER INTERFACE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641350" y="1238250"/>
            <a:ext cx="8239125" cy="508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System Access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Provide access to system as whole and to specific system resources. Resolve conflicts for resource contention.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Error detection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– OS needs to be constantly aware of possible errors</a:t>
            </a:r>
            <a:endParaRPr/>
          </a:p>
          <a:p>
            <a:pPr indent="-182562" lvl="2" marL="730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May occur in the CPU and memory hardware, in I/O devices, in user program</a:t>
            </a:r>
            <a:endParaRPr/>
          </a:p>
          <a:p>
            <a:pPr indent="-182562" lvl="2" marL="730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each type of error, OS should take the appropriate action to ensure correct and consistent computing</a:t>
            </a:r>
            <a:endParaRPr/>
          </a:p>
          <a:p>
            <a:pPr indent="-182562" lvl="2" marL="730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Debugging facilities can greatly enhance the user’s and programmer’s abilities to efficiently use the system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Accounting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keep track of which users use how much and what kinds of computer resources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AS RESOURCE MANAGER</a:t>
            </a:r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controls the basic functions of the computer like movement, storage, processing of data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But the control mechanism is unusual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functions as a ordinary computer software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relinquishes controls or regains control depending on the processor.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This control mechanism is not external but something internal </a:t>
            </a:r>
            <a:endParaRPr/>
          </a:p>
          <a:p>
            <a:pPr indent="-85724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AS RESOURCE MANAGER CONTD…</a:t>
            </a:r>
            <a:endParaRPr/>
          </a:p>
        </p:txBody>
      </p:sp>
      <p:pic>
        <p:nvPicPr>
          <p:cNvPr id="335" name="Google Shape;33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71600"/>
            <a:ext cx="7848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 txBox="1"/>
          <p:nvPr/>
        </p:nvSpPr>
        <p:spPr>
          <a:xfrm>
            <a:off x="609600" y="57150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1143000" y="5562600"/>
            <a:ext cx="381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Resources managed by the OS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1143000" y="1981200"/>
            <a:ext cx="228600" cy="762000"/>
          </a:xfrm>
          <a:prstGeom prst="leftBrace">
            <a:avLst>
              <a:gd fmla="val 54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152400" y="2057400"/>
            <a:ext cx="914400" cy="533400"/>
          </a:xfrm>
          <a:prstGeom prst="rect">
            <a:avLst/>
          </a:prstGeom>
          <a:noFill/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1" i="0" lang="en-US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kernel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AS RESOURCE MANAGER CONTD…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Resources the OS control are 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Main memory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I/O devices and Files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Processor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controlling main memory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portion of OS (Kernel) resides in the main memory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Kernel contain</a:t>
            </a:r>
            <a:endParaRPr/>
          </a:p>
          <a:p>
            <a:pPr indent="-182562" lvl="2" marL="730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Frequently used functions</a:t>
            </a:r>
            <a:endParaRPr/>
          </a:p>
          <a:p>
            <a:pPr indent="-182562" lvl="2" marL="7302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Portions of OS which are currently in use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Main memory = Kernel + user programs + data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Main memory allocation is done by OS and memory management hardware in the processor</a:t>
            </a:r>
            <a:endParaRPr/>
          </a:p>
          <a:p>
            <a:pPr indent="-5302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5333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descr="mk:@MSITStore:D:\Anuradha-08-jul\os-semIV-2011-12\Operating%20Systems\ModernOperatingSystems-Tanenbaum.chm::/1-5.png" id="346" name="Google Shape;346;p34"/>
          <p:cNvSpPr txBox="1"/>
          <p:nvPr/>
        </p:nvSpPr>
        <p:spPr>
          <a:xfrm>
            <a:off x="144462" y="-1173162"/>
            <a:ext cx="5724525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OS AS RESOURCE MANAGER CONTD…</a:t>
            </a:r>
            <a:endParaRPr/>
          </a:p>
        </p:txBody>
      </p:sp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controls I/O and files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Decides when an I/O can be used by a program in execution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Controlled access of files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controls the processor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Determines the processor time for the execution of a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idx="4294967295"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WHY OS EVOLVES?</a:t>
            </a:r>
            <a:endParaRPr/>
          </a:p>
        </p:txBody>
      </p:sp>
      <p:sp>
        <p:nvSpPr>
          <p:cNvPr id="358" name="Google Shape;358;p36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Hardware upgrades plus new types of hardware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services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Fixes: Faults are fixed and fixes are made. Fix introduces new faults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The need to change OS regularly places certain requirements on its design.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System should be modular in construction, with clearly defined interfaces between modulus and should be well documented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QUIZ </a:t>
            </a:r>
            <a:endParaRPr/>
          </a:p>
        </p:txBody>
      </p:sp>
      <p:graphicFrame>
        <p:nvGraphicFramePr>
          <p:cNvPr id="364" name="Google Shape;364;p37"/>
          <p:cNvGraphicFramePr/>
          <p:nvPr/>
        </p:nvGraphicFramePr>
        <p:xfrm>
          <a:off x="12192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{B86E7694-A610-44F6-893E-AF008BF8D583}</a:tableStyleId>
              </a:tblPr>
              <a:tblGrid>
                <a:gridCol w="609600"/>
                <a:gridCol w="2933700"/>
                <a:gridCol w="1771650"/>
                <a:gridCol w="1771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ckwel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ckwel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System Programs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ckwel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Fixes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Debuggers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Resides in main memory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Faults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Utilities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Kernel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Application Program Development Tool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TOP 10 MOBILE PHONE OS</a:t>
            </a:r>
            <a:endParaRPr/>
          </a:p>
        </p:txBody>
      </p:sp>
      <p:graphicFrame>
        <p:nvGraphicFramePr>
          <p:cNvPr id="370" name="Google Shape;370;p38"/>
          <p:cNvGraphicFramePr/>
          <p:nvPr/>
        </p:nvGraphicFramePr>
        <p:xfrm>
          <a:off x="685800" y="21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{B86E7694-A610-44F6-893E-AF008BF8D583}</a:tableStyleId>
              </a:tblPr>
              <a:tblGrid>
                <a:gridCol w="2590800"/>
                <a:gridCol w="2590800"/>
                <a:gridCol w="25908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ckwel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Name of Phone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ckwel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OS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ckwel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Updates if any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Nokia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Symbian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Symbian ANNA and BELLA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Samsung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Andriod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Jelly Bean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Iphone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Apple IOS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Black Berry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Black Berry OS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Blackberry OS 7.1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Nokia Lumia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Rockwel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Windows OS</a:t>
                      </a:r>
                      <a:endParaRPr/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86350" marL="86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/>
          <p:nvPr/>
        </p:nvSpPr>
        <p:spPr>
          <a:xfrm>
            <a:off x="990600" y="2362200"/>
            <a:ext cx="6934200" cy="1754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Evolution of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idx="4294967295" type="title"/>
          </p:nvPr>
        </p:nvSpPr>
        <p:spPr>
          <a:xfrm>
            <a:off x="1420813" y="277813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WHAT IS AN OPERATING SYSTEM?</a:t>
            </a:r>
            <a:endParaRPr/>
          </a:p>
        </p:txBody>
      </p:sp>
      <p:sp>
        <p:nvSpPr>
          <p:cNvPr id="149" name="Google Shape;149;p4"/>
          <p:cNvSpPr txBox="1"/>
          <p:nvPr>
            <p:ph idx="4294967295" type="body"/>
          </p:nvPr>
        </p:nvSpPr>
        <p:spPr>
          <a:xfrm>
            <a:off x="1276350" y="1535112"/>
            <a:ext cx="786765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program that acts as an intermediary between a user of a computer and the computer hardware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Operating system goals: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Execute user programs and make solving user problems easier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Make the computer system convenient to use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 the computer hardware in an efficient manner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CONTENTS</a:t>
            </a:r>
            <a:endParaRPr/>
          </a:p>
        </p:txBody>
      </p:sp>
      <p:sp>
        <p:nvSpPr>
          <p:cNvPr id="381" name="Google Shape;381;p40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Serial processing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Simple batch system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Multiprogrammed batch systems.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 sharing Systems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SERIAL PROCESSING</a:t>
            </a:r>
            <a:endParaRPr/>
          </a:p>
        </p:txBody>
      </p:sp>
      <p:sp>
        <p:nvSpPr>
          <p:cNvPr id="387" name="Google Shape;387;p41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 OS (late 1940-mid 1950)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Direct interaction with computer hardware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Programs in machine code were loaded via the input device (e.g., a card reader).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an error halted the program, the error condition was indicated by the lights. If the program proceeded to a normal completion, the output appeared on the printer.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SERIAL PROCESSING</a:t>
            </a:r>
            <a:endParaRPr/>
          </a:p>
        </p:txBody>
      </p:sp>
      <p:pic>
        <p:nvPicPr>
          <p:cNvPr id="393" name="Google Shape;39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705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DRAWBACKS IN SERIAL PROCESSING </a:t>
            </a:r>
            <a:endParaRPr/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Scheduling: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Hardcopy sign up time to reserve computer time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Either processing time is wasted or user is unable to complete within the stipulated time period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Set up time: A single program, (job) could involve loading the compiler into memory, saving the compiled program (object program) and then loading and linking together the object program and common functions.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Each of these steps could involve mounting or dismounting tapes or setting up card decks.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If an error occurred, then  the  entire sequence had to be repeated. This resulted in time wastage.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SIMPLE BATCH SYSTEM</a:t>
            </a:r>
            <a:endParaRPr/>
          </a:p>
        </p:txBody>
      </p:sp>
      <p:sp>
        <p:nvSpPr>
          <p:cNvPr id="405" name="Google Shape;405;p44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improve processor utilization the concept of batch system was introduced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Developed in mid 1950s by General Motors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these systems a type of OS called monitors were used.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users submit their job in the form of cards to the computer operator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computer operators sequentially places the entire job in the input device for use by the monitor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"/>
            <a:ext cx="42672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5"/>
          <p:cNvSpPr txBox="1"/>
          <p:nvPr/>
        </p:nvSpPr>
        <p:spPr>
          <a:xfrm>
            <a:off x="5638800" y="914400"/>
            <a:ext cx="2743200" cy="1066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IBM 701</a:t>
            </a:r>
            <a:endParaRPr/>
          </a:p>
        </p:txBody>
      </p:sp>
      <p:pic>
        <p:nvPicPr>
          <p:cNvPr id="412" name="Google Shape;41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581400"/>
            <a:ext cx="46767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5"/>
          <p:cNvSpPr txBox="1"/>
          <p:nvPr/>
        </p:nvSpPr>
        <p:spPr>
          <a:xfrm>
            <a:off x="838200" y="4572000"/>
            <a:ext cx="2743200" cy="1066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IBM 704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MEMORY LAYOUT BY A RESIDENT MONITOR</a:t>
            </a:r>
            <a:endParaRPr/>
          </a:p>
        </p:txBody>
      </p:sp>
      <p:pic>
        <p:nvPicPr>
          <p:cNvPr id="419" name="Google Shape;419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712" y="2417762"/>
            <a:ext cx="38385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MONITOR POINT OF VIEW</a:t>
            </a:r>
            <a:endParaRPr/>
          </a:p>
        </p:txBody>
      </p:sp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portion of monitor resides in the main memory (resident monitor)</a:t>
            </a:r>
            <a:endParaRPr/>
          </a:p>
          <a:p>
            <a:pPr indent="-182562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remaining portion resides in the utilities and subroutine</a:t>
            </a:r>
            <a:endParaRPr/>
          </a:p>
          <a:p>
            <a:pPr indent="-182562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resident monitor reads in the job from the input device</a:t>
            </a:r>
            <a:endParaRPr/>
          </a:p>
          <a:p>
            <a:pPr indent="-182562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As it reads, it places the current job in the user area and control is passed on to this job</a:t>
            </a:r>
            <a:endParaRPr/>
          </a:p>
          <a:p>
            <a:pPr indent="-182562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job is completed it returns control to the monitor </a:t>
            </a:r>
            <a:endParaRPr/>
          </a:p>
          <a:p>
            <a:pPr indent="-182562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results of job is send to output device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PROCESSOR POINT OF VIEW</a:t>
            </a:r>
            <a:endParaRPr/>
          </a:p>
        </p:txBody>
      </p:sp>
      <p:sp>
        <p:nvSpPr>
          <p:cNvPr id="431" name="Google Shape;431;p4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processor is getting instructions either from the resident monitor or is executing instructions from the user area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Once a job in the user area is completed the control is passed to monitor which gives instruction for executing the next job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JCL(Job Control Language) is the language used of providing instructions to the monitor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19200"/>
            <a:ext cx="6248400" cy="404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idx="4294967295" type="title"/>
          </p:nvPr>
        </p:nvSpPr>
        <p:spPr>
          <a:xfrm>
            <a:off x="1498600" y="27781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COMPUTER SYSTEM STRUCTURE</a:t>
            </a:r>
            <a:endParaRPr/>
          </a:p>
        </p:txBody>
      </p:sp>
      <p:sp>
        <p:nvSpPr>
          <p:cNvPr id="155" name="Google Shape;155;p5"/>
          <p:cNvSpPr txBox="1"/>
          <p:nvPr>
            <p:ph idx="4294967295" type="body"/>
          </p:nvPr>
        </p:nvSpPr>
        <p:spPr>
          <a:xfrm>
            <a:off x="0" y="9906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 system can be divided into four components: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Hardware – provides basic computing resources</a:t>
            </a:r>
            <a:endParaRPr/>
          </a:p>
          <a:p>
            <a:pPr indent="-182562" lvl="2" marL="7302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CPU, memory, I/O devices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Operating system</a:t>
            </a:r>
            <a:endParaRPr/>
          </a:p>
          <a:p>
            <a:pPr indent="-182562" lvl="2" marL="7302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Controls and coordinates use of hardware among various applications and users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Application programs – define the ways in which the system resources are used to solve the computing problems of the users</a:t>
            </a:r>
            <a:endParaRPr/>
          </a:p>
          <a:p>
            <a:pPr indent="-182562" lvl="2" marL="7302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Word processors, compilers, web browsers, database systems, video games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Users</a:t>
            </a:r>
            <a:endParaRPr/>
          </a:p>
          <a:p>
            <a:pPr indent="-182562" lvl="2" marL="7302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People, machines, other computers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H/W FEATURES DESIRABLE FOR BATCH OS</a:t>
            </a:r>
            <a:endParaRPr/>
          </a:p>
        </p:txBody>
      </p:sp>
      <p:sp>
        <p:nvSpPr>
          <p:cNvPr id="442" name="Google Shape;442;p50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Timer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Memory protection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Privileged instructions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Interrupts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3" name="Google Shape;443;p50"/>
          <p:cNvSpPr/>
          <p:nvPr/>
        </p:nvSpPr>
        <p:spPr>
          <a:xfrm>
            <a:off x="4800600" y="2362200"/>
            <a:ext cx="914400" cy="1066800"/>
          </a:xfrm>
          <a:prstGeom prst="rightBrace">
            <a:avLst>
              <a:gd fmla="val 154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6019800" y="2286000"/>
            <a:ext cx="2590800" cy="106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Modes of operation </a:t>
            </a:r>
            <a:endParaRPr/>
          </a:p>
        </p:txBody>
      </p:sp>
      <p:cxnSp>
        <p:nvCxnSpPr>
          <p:cNvPr id="445" name="Google Shape;445;p50"/>
          <p:cNvCxnSpPr/>
          <p:nvPr/>
        </p:nvCxnSpPr>
        <p:spPr>
          <a:xfrm rot="5400000">
            <a:off x="6858000" y="31242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6" name="Google Shape;446;p50"/>
          <p:cNvCxnSpPr/>
          <p:nvPr/>
        </p:nvCxnSpPr>
        <p:spPr>
          <a:xfrm flipH="1" rot="-5400000">
            <a:off x="7543800" y="31242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47" name="Google Shape;447;p50"/>
          <p:cNvSpPr txBox="1"/>
          <p:nvPr/>
        </p:nvSpPr>
        <p:spPr>
          <a:xfrm>
            <a:off x="5943600" y="3810000"/>
            <a:ext cx="1219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</a:t>
            </a:r>
            <a:endParaRPr/>
          </a:p>
        </p:txBody>
      </p:sp>
      <p:sp>
        <p:nvSpPr>
          <p:cNvPr id="448" name="Google Shape;448;p50"/>
          <p:cNvSpPr txBox="1"/>
          <p:nvPr/>
        </p:nvSpPr>
        <p:spPr>
          <a:xfrm>
            <a:off x="7696200" y="3810000"/>
            <a:ext cx="1219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 Mode</a:t>
            </a:r>
            <a:endParaRPr/>
          </a:p>
        </p:txBody>
      </p:sp>
      <p:sp>
        <p:nvSpPr>
          <p:cNvPr id="449" name="Google Shape;449;p50"/>
          <p:cNvSpPr txBox="1"/>
          <p:nvPr/>
        </p:nvSpPr>
        <p:spPr>
          <a:xfrm>
            <a:off x="685800" y="4724400"/>
            <a:ext cx="7848600" cy="137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Advantages of Batch OS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Computer utilization increased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Disadvantages of Batch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Increased overhead- Some memory and processor time is given to the monitor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MULTIPROGRAMMED BATCH SYSTEMS</a:t>
            </a:r>
            <a:endParaRPr/>
          </a:p>
        </p:txBody>
      </p:sp>
      <p:pic>
        <p:nvPicPr>
          <p:cNvPr id="455" name="Google Shape;455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7010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/>
          <p:nvPr/>
        </p:nvSpPr>
        <p:spPr>
          <a:xfrm>
            <a:off x="990600" y="3657600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with Batch OS processor is mostly idle because of waiting time of I/O devices.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idx="4294967295"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MULTIPROGRAMMED BATCH SYSTEMS CONTD…</a:t>
            </a:r>
            <a:endParaRPr/>
          </a:p>
        </p:txBody>
      </p:sp>
      <p:pic>
        <p:nvPicPr>
          <p:cNvPr id="462" name="Google Shape;462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62112"/>
            <a:ext cx="55626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2"/>
          <p:cNvSpPr txBox="1"/>
          <p:nvPr/>
        </p:nvSpPr>
        <p:spPr>
          <a:xfrm>
            <a:off x="6477000" y="1752600"/>
            <a:ext cx="22860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the number of programs the processor time is efficiently used up.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memory can be expanded to accommodate more programs and switch between them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multitasking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multiprogramming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obtained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MULTIPROGRAMMED BATCH SYSTEMS CONTD…</a:t>
            </a:r>
            <a:endParaRPr/>
          </a:p>
        </p:txBody>
      </p:sp>
      <p:pic>
        <p:nvPicPr>
          <p:cNvPr id="469" name="Google Shape;469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305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3"/>
          <p:cNvSpPr txBox="1"/>
          <p:nvPr/>
        </p:nvSpPr>
        <p:spPr>
          <a:xfrm>
            <a:off x="1524000" y="5562600"/>
            <a:ext cx="6096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memory: 256K words, disk, terminal, printer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t/>
            </a:r>
            <a:endParaRPr b="0" sz="4200" cap="none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76" name="Google Shape;47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"/>
            <a:ext cx="83058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05000"/>
            <a:ext cx="84582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81000"/>
            <a:ext cx="647700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H/W FEATURES DESIRABLE FOR MULTIPROGRAMMED BATCH OS</a:t>
            </a:r>
            <a:endParaRPr/>
          </a:p>
        </p:txBody>
      </p:sp>
      <p:sp>
        <p:nvSpPr>
          <p:cNvPr id="488" name="Google Shape;488;p56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I/O Interrupts and DMA(Direct Memory Access):- Give I/O command for one job and proceed with the execution of another job, where I/O is controlled by device controller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Memory management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Scheduling algorithms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idx="4294967295"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TIME SHARING SYSTEMS</a:t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Though multiprogramming batch OS was very efficient certain transaction processing systems requires interactive mode. 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1960s when personal computer was very costly the time sharing system came into existence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a time-sharing system, multiple users simultaneously access the system through terminals, with the OS interleaving the execution of each user program in a short burst or quantum of computation.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t/>
            </a:r>
            <a:endParaRPr b="0" sz="4200" cap="none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00" name="Google Shape;50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8458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8"/>
          <p:cNvSpPr txBox="1"/>
          <p:nvPr/>
        </p:nvSpPr>
        <p:spPr>
          <a:xfrm>
            <a:off x="685800" y="3581400"/>
            <a:ext cx="7924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first time-sharing operating systems to be developed was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Compatible Time-Sharing System (CTSS) [CORB62], developed at MIT by a group known as Project MAC (Machine-Aided Cognition, or Multiple-Access Computers).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4433887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9"/>
          <p:cNvSpPr txBox="1"/>
          <p:nvPr/>
        </p:nvSpPr>
        <p:spPr>
          <a:xfrm>
            <a:off x="5638800" y="2286000"/>
            <a:ext cx="2743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idx="4294967295" type="title"/>
          </p:nvPr>
        </p:nvSpPr>
        <p:spPr>
          <a:xfrm>
            <a:off x="9144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</a:pPr>
            <a:r>
              <a:rPr b="0" i="0" lang="en-US" sz="2800" u="none" cap="none" strike="noStrike">
                <a:latin typeface="Rockwell"/>
                <a:ea typeface="Rockwell"/>
                <a:cs typeface="Rockwell"/>
                <a:sym typeface="Rockwell"/>
              </a:rPr>
              <a:t>FOUR COMPONENTS OF A COMPUTER SYSTEM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1533525"/>
            <a:ext cx="5448300" cy="4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idx="4294967295" type="title"/>
          </p:nvPr>
        </p:nvSpPr>
        <p:spPr>
          <a:xfrm>
            <a:off x="3124200" y="274638"/>
            <a:ext cx="160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CTSS</a:t>
            </a:r>
            <a:endParaRPr/>
          </a:p>
        </p:txBody>
      </p:sp>
      <p:sp>
        <p:nvSpPr>
          <p:cNvPr id="513" name="Google Shape;513;p60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system ran on a computer with 32,000 36-bit words of main memory.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Resident Monitor - 5000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User’s program and data - loaded into the remaining 27,000 words of main memory.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program was always loaded to start at the location of the 5000th word; this simplified both the monitor and memory management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System clock 0.2 sec</a:t>
            </a:r>
            <a:endParaRPr/>
          </a:p>
        </p:txBody>
      </p:sp>
      <p:pic>
        <p:nvPicPr>
          <p:cNvPr id="514" name="Google Shape;5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09800"/>
            <a:ext cx="1314450" cy="1009650"/>
          </a:xfrm>
          <a:prstGeom prst="rect">
            <a:avLst/>
          </a:prstGeom>
          <a:solidFill>
            <a:srgbClr val="B89999">
              <a:alpha val="35686"/>
            </a:srgbClr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685800" y="484187"/>
            <a:ext cx="7772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t/>
            </a:r>
            <a:endParaRPr b="0" sz="4200" cap="none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20" name="Google Shape;520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33400"/>
            <a:ext cx="8077200" cy="536416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1"/>
          <p:cNvSpPr txBox="1"/>
          <p:nvPr/>
        </p:nvSpPr>
        <p:spPr>
          <a:xfrm>
            <a:off x="6324600" y="5562600"/>
            <a:ext cx="2286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Job1:15000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Job2:20000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Job3:5000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Job4:10000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287"/>
            <a:ext cx="7467600" cy="41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2"/>
          <p:cNvSpPr txBox="1"/>
          <p:nvPr/>
        </p:nvSpPr>
        <p:spPr>
          <a:xfrm>
            <a:off x="381000" y="3733800"/>
            <a:ext cx="38862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hard copy sign up required (2 words)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	memory can be expanded to accommodate more programs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	language used for providing instructions to the monitor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	mimimize response time (2 words)</a:t>
            </a:r>
            <a:endParaRPr/>
          </a:p>
        </p:txBody>
      </p:sp>
      <p:sp>
        <p:nvSpPr>
          <p:cNvPr id="528" name="Google Shape;528;p62"/>
          <p:cNvSpPr txBox="1"/>
          <p:nvPr/>
        </p:nvSpPr>
        <p:spPr>
          <a:xfrm>
            <a:off x="5334000" y="4800600"/>
            <a:ext cx="30480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resides in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resident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	batch system (2 words)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08050"/>
            <a:ext cx="7683500" cy="51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/>
          <p:nvPr>
            <p:ph idx="4294967295" type="title"/>
          </p:nvPr>
        </p:nvSpPr>
        <p:spPr>
          <a:xfrm>
            <a:off x="479425" y="0"/>
            <a:ext cx="8229600" cy="99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	QUIZ</a:t>
            </a:r>
            <a:endParaRPr b="0" i="0" sz="4200" u="none" cap="none" strike="noStrik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9" name="Google Shape;539;p64"/>
          <p:cNvSpPr txBox="1"/>
          <p:nvPr>
            <p:ph idx="1" type="body"/>
          </p:nvPr>
        </p:nvSpPr>
        <p:spPr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in a single user’s view is designed for 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Ease of use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Resource utilization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in a mainframe is designed for 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Ease of use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Resource utilization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workstations the OS is designed for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Ease of use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Resource utilization</a:t>
            </a:r>
            <a:endParaRPr/>
          </a:p>
          <a:p>
            <a:pPr indent="-182562" lvl="1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Compromise between ease and utilization</a:t>
            </a:r>
            <a:endParaRPr/>
          </a:p>
          <a:p>
            <a:pPr indent="-53339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WHAT OPERATING SYSTEMS DO</a:t>
            </a:r>
            <a:endParaRPr/>
          </a:p>
        </p:txBody>
      </p:sp>
      <p:sp>
        <p:nvSpPr>
          <p:cNvPr id="167" name="Google Shape;167;p7"/>
          <p:cNvSpPr txBox="1"/>
          <p:nvPr>
            <p:ph idx="4294967295" type="body"/>
          </p:nvPr>
        </p:nvSpPr>
        <p:spPr>
          <a:xfrm>
            <a:off x="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Depends on the point of view</a:t>
            </a:r>
            <a:endParaRPr/>
          </a:p>
          <a:p>
            <a:pPr indent="-182561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User’s view and System’s view 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Users want convenience,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ease</a:t>
            </a:r>
            <a:r>
              <a:rPr b="0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of</a:t>
            </a:r>
            <a:r>
              <a:rPr b="0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use</a:t>
            </a:r>
            <a:endParaRPr/>
          </a:p>
          <a:p>
            <a:pPr indent="-182561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Don’t care about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resource</a:t>
            </a:r>
            <a:r>
              <a:rPr b="0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utilization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But shared computer such as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mainframe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or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minicomputer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must keep all users happy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Users of dedicate systems such as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workstations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have dedicated resources but frequently use shared resources from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servers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Handheld computers are resource poor,  optimized for usability and battery life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Some computers have little or no user interface, such as embedded computers in devices and automobiles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idx="4294967295" type="title"/>
          </p:nvPr>
        </p:nvSpPr>
        <p:spPr>
          <a:xfrm>
            <a:off x="1633538" y="277813"/>
            <a:ext cx="75104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OPERATING SYSTEM DEFINITION</a:t>
            </a:r>
            <a:endParaRPr/>
          </a:p>
        </p:txBody>
      </p:sp>
      <p:sp>
        <p:nvSpPr>
          <p:cNvPr id="173" name="Google Shape;173;p8"/>
          <p:cNvSpPr txBox="1"/>
          <p:nvPr>
            <p:ph idx="4294967295" type="body"/>
          </p:nvPr>
        </p:nvSpPr>
        <p:spPr>
          <a:xfrm>
            <a:off x="1455737" y="1028700"/>
            <a:ext cx="7688262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is a </a:t>
            </a:r>
            <a:r>
              <a:rPr b="1" i="0" lang="en-US" sz="20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resource allocator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Manages all resources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Decides between conflicting requests for efficient and fair resource use</a:t>
            </a:r>
            <a:endParaRPr/>
          </a:p>
          <a:p>
            <a:pPr indent="-85407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OS is a </a:t>
            </a:r>
            <a:r>
              <a:rPr b="1" i="0" lang="en-US" sz="20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control program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Controls execution of programs to prevent errors and improper use of the computer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idx="4294967295" type="title"/>
          </p:nvPr>
        </p:nvSpPr>
        <p:spPr>
          <a:xfrm>
            <a:off x="1119188" y="277813"/>
            <a:ext cx="8024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b="0" i="0" lang="en-US" sz="4200" u="none" cap="none" strike="noStrike">
                <a:latin typeface="Rockwell"/>
                <a:ea typeface="Rockwell"/>
                <a:cs typeface="Rockwell"/>
                <a:sym typeface="Rockwell"/>
              </a:rPr>
              <a:t>OPERATING SYSTEM DEFINITION (CONT.)</a:t>
            </a:r>
            <a:endParaRPr/>
          </a:p>
        </p:txBody>
      </p:sp>
      <p:sp>
        <p:nvSpPr>
          <p:cNvPr id="179" name="Google Shape;179;p9"/>
          <p:cNvSpPr txBox="1"/>
          <p:nvPr>
            <p:ph idx="4294967295" type="body"/>
          </p:nvPr>
        </p:nvSpPr>
        <p:spPr>
          <a:xfrm>
            <a:off x="1619250" y="1404937"/>
            <a:ext cx="7524750" cy="316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 universally accepted definition</a:t>
            </a:r>
            <a:endParaRPr/>
          </a:p>
          <a:p>
            <a:pPr indent="-63817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“Everything a vendor ships when you order an operating system” is good approximation</a:t>
            </a:r>
            <a:endParaRPr/>
          </a:p>
          <a:p>
            <a:pPr indent="-182561" lvl="1" marL="4572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But varies wildly</a:t>
            </a:r>
            <a:endParaRPr/>
          </a:p>
          <a:p>
            <a:pPr indent="-63816" lvl="1" marL="4572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562" lvl="0" marL="182562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“The one program running at all times on the computer” is the </a:t>
            </a:r>
            <a:r>
              <a:rPr b="1" i="0" lang="en-US" sz="2200" u="none" cap="none" strike="noStrike">
                <a:solidFill>
                  <a:srgbClr val="3366FF"/>
                </a:solidFill>
                <a:latin typeface="Rockwell"/>
                <a:ea typeface="Rockwell"/>
                <a:cs typeface="Rockwell"/>
                <a:sym typeface="Rockwell"/>
              </a:rPr>
              <a:t>kernel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Everything else is either a system program (ships with the operating system) or an application program.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2011-12-19T09:13:40Z</dcterms:created>
  <dc:creator>G Anu</dc:creator>
</cp:coreProperties>
</file>