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9" r:id="rId6"/>
    <p:sldMasterId id="2147483661" r:id="rId7"/>
    <p:sldMasterId id="2147483663" r:id="rId8"/>
    <p:sldMasterId id="2147483665" r:id="rId9"/>
    <p:sldMasterId id="2147483677" r:id="rId10"/>
    <p:sldMasterId id="2147483679" r:id="rId11"/>
    <p:sldMasterId id="2147483681" r:id="rId12"/>
    <p:sldMasterId id="2147483683"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Lst>
  <p:sldSz cy="6858000" cx="9144000"/>
  <p:notesSz cx="6858000" cy="9144000"/>
  <p:embeddedFontLst>
    <p:embeddedFont>
      <p:font typeface="Lustria"/>
      <p:regular r:id="rId68"/>
    </p:embeddedFont>
    <p:embeddedFont>
      <p:font typeface="Cutive"/>
      <p:regular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70" roundtripDataSignature="AMtx7mgX1c1TIqM9DiDCOmcyxmHof1K8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6.xml"/><Relationship Id="rId42" Type="http://schemas.openxmlformats.org/officeDocument/2006/relationships/slide" Target="slides/slide28.xml"/><Relationship Id="rId41" Type="http://schemas.openxmlformats.org/officeDocument/2006/relationships/slide" Target="slides/slide27.xml"/><Relationship Id="rId44" Type="http://schemas.openxmlformats.org/officeDocument/2006/relationships/slide" Target="slides/slide30.xml"/><Relationship Id="rId43" Type="http://schemas.openxmlformats.org/officeDocument/2006/relationships/slide" Target="slides/slide29.xml"/><Relationship Id="rId46" Type="http://schemas.openxmlformats.org/officeDocument/2006/relationships/slide" Target="slides/slide32.xml"/><Relationship Id="rId45" Type="http://schemas.openxmlformats.org/officeDocument/2006/relationships/slide" Target="slides/slide31.xml"/><Relationship Id="rId1" Type="http://schemas.openxmlformats.org/officeDocument/2006/relationships/theme" Target="theme/theme8.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4.xml"/><Relationship Id="rId47" Type="http://schemas.openxmlformats.org/officeDocument/2006/relationships/slide" Target="slides/slide33.xml"/><Relationship Id="rId49" Type="http://schemas.openxmlformats.org/officeDocument/2006/relationships/slide" Target="slides/slide35.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7.xml"/><Relationship Id="rId30" Type="http://schemas.openxmlformats.org/officeDocument/2006/relationships/slide" Target="slides/slide16.xml"/><Relationship Id="rId33" Type="http://schemas.openxmlformats.org/officeDocument/2006/relationships/slide" Target="slides/slide19.xml"/><Relationship Id="rId32" Type="http://schemas.openxmlformats.org/officeDocument/2006/relationships/slide" Target="slides/slide18.xml"/><Relationship Id="rId35" Type="http://schemas.openxmlformats.org/officeDocument/2006/relationships/slide" Target="slides/slide21.xml"/><Relationship Id="rId34" Type="http://schemas.openxmlformats.org/officeDocument/2006/relationships/slide" Target="slides/slide20.xml"/><Relationship Id="rId70" Type="http://customschemas.google.com/relationships/presentationmetadata" Target="metadata"/><Relationship Id="rId37" Type="http://schemas.openxmlformats.org/officeDocument/2006/relationships/slide" Target="slides/slide23.xml"/><Relationship Id="rId36" Type="http://schemas.openxmlformats.org/officeDocument/2006/relationships/slide" Target="slides/slide22.xml"/><Relationship Id="rId39" Type="http://schemas.openxmlformats.org/officeDocument/2006/relationships/slide" Target="slides/slide25.xml"/><Relationship Id="rId38" Type="http://schemas.openxmlformats.org/officeDocument/2006/relationships/slide" Target="slides/slide24.xml"/><Relationship Id="rId62" Type="http://schemas.openxmlformats.org/officeDocument/2006/relationships/slide" Target="slides/slide48.xml"/><Relationship Id="rId61" Type="http://schemas.openxmlformats.org/officeDocument/2006/relationships/slide" Target="slides/slide47.xml"/><Relationship Id="rId20" Type="http://schemas.openxmlformats.org/officeDocument/2006/relationships/slide" Target="slides/slide6.xml"/><Relationship Id="rId64" Type="http://schemas.openxmlformats.org/officeDocument/2006/relationships/slide" Target="slides/slide50.xml"/><Relationship Id="rId63" Type="http://schemas.openxmlformats.org/officeDocument/2006/relationships/slide" Target="slides/slide49.xml"/><Relationship Id="rId22" Type="http://schemas.openxmlformats.org/officeDocument/2006/relationships/slide" Target="slides/slide8.xml"/><Relationship Id="rId66" Type="http://schemas.openxmlformats.org/officeDocument/2006/relationships/slide" Target="slides/slide52.xml"/><Relationship Id="rId21" Type="http://schemas.openxmlformats.org/officeDocument/2006/relationships/slide" Target="slides/slide7.xml"/><Relationship Id="rId65" Type="http://schemas.openxmlformats.org/officeDocument/2006/relationships/slide" Target="slides/slide51.xml"/><Relationship Id="rId24" Type="http://schemas.openxmlformats.org/officeDocument/2006/relationships/slide" Target="slides/slide10.xml"/><Relationship Id="rId68" Type="http://schemas.openxmlformats.org/officeDocument/2006/relationships/font" Target="fonts/Lustria-regular.fntdata"/><Relationship Id="rId23" Type="http://schemas.openxmlformats.org/officeDocument/2006/relationships/slide" Target="slides/slide9.xml"/><Relationship Id="rId67" Type="http://schemas.openxmlformats.org/officeDocument/2006/relationships/slide" Target="slides/slide53.xml"/><Relationship Id="rId60" Type="http://schemas.openxmlformats.org/officeDocument/2006/relationships/slide" Target="slides/slide46.xml"/><Relationship Id="rId26" Type="http://schemas.openxmlformats.org/officeDocument/2006/relationships/slide" Target="slides/slide12.xml"/><Relationship Id="rId25" Type="http://schemas.openxmlformats.org/officeDocument/2006/relationships/slide" Target="slides/slide11.xml"/><Relationship Id="rId69" Type="http://schemas.openxmlformats.org/officeDocument/2006/relationships/font" Target="fonts/Cutive-regular.fntdata"/><Relationship Id="rId28" Type="http://schemas.openxmlformats.org/officeDocument/2006/relationships/slide" Target="slides/slide14.xml"/><Relationship Id="rId27" Type="http://schemas.openxmlformats.org/officeDocument/2006/relationships/slide" Target="slides/slide13.xml"/><Relationship Id="rId29" Type="http://schemas.openxmlformats.org/officeDocument/2006/relationships/slide" Target="slides/slide15.xml"/><Relationship Id="rId51" Type="http://schemas.openxmlformats.org/officeDocument/2006/relationships/slide" Target="slides/slide37.xml"/><Relationship Id="rId50" Type="http://schemas.openxmlformats.org/officeDocument/2006/relationships/slide" Target="slides/slide36.xml"/><Relationship Id="rId53" Type="http://schemas.openxmlformats.org/officeDocument/2006/relationships/slide" Target="slides/slide39.xml"/><Relationship Id="rId52" Type="http://schemas.openxmlformats.org/officeDocument/2006/relationships/slide" Target="slides/slide38.xml"/><Relationship Id="rId11" Type="http://schemas.openxmlformats.org/officeDocument/2006/relationships/slideMaster" Target="slideMasters/slideMaster8.xml"/><Relationship Id="rId55" Type="http://schemas.openxmlformats.org/officeDocument/2006/relationships/slide" Target="slides/slide41.xml"/><Relationship Id="rId10" Type="http://schemas.openxmlformats.org/officeDocument/2006/relationships/slideMaster" Target="slideMasters/slideMaster7.xml"/><Relationship Id="rId54" Type="http://schemas.openxmlformats.org/officeDocument/2006/relationships/slide" Target="slides/slide40.xml"/><Relationship Id="rId13" Type="http://schemas.openxmlformats.org/officeDocument/2006/relationships/slideMaster" Target="slideMasters/slideMaster10.xml"/><Relationship Id="rId57" Type="http://schemas.openxmlformats.org/officeDocument/2006/relationships/slide" Target="slides/slide43.xml"/><Relationship Id="rId12" Type="http://schemas.openxmlformats.org/officeDocument/2006/relationships/slideMaster" Target="slideMasters/slideMaster9.xml"/><Relationship Id="rId56" Type="http://schemas.openxmlformats.org/officeDocument/2006/relationships/slide" Target="slides/slide42.xml"/><Relationship Id="rId15" Type="http://schemas.openxmlformats.org/officeDocument/2006/relationships/slide" Target="slides/slide1.xml"/><Relationship Id="rId59" Type="http://schemas.openxmlformats.org/officeDocument/2006/relationships/slide" Target="slides/slide45.xml"/><Relationship Id="rId14" Type="http://schemas.openxmlformats.org/officeDocument/2006/relationships/notesMaster" Target="notesMasters/notesMaster1.xml"/><Relationship Id="rId58" Type="http://schemas.openxmlformats.org/officeDocument/2006/relationships/slide" Target="slides/slide44.xml"/><Relationship Id="rId17" Type="http://schemas.openxmlformats.org/officeDocument/2006/relationships/slide" Target="slides/slide3.xml"/><Relationship Id="rId16" Type="http://schemas.openxmlformats.org/officeDocument/2006/relationships/slide" Target="slides/slide2.xml"/><Relationship Id="rId19" Type="http://schemas.openxmlformats.org/officeDocument/2006/relationships/slide" Target="slides/slide5.xml"/><Relationship Id="rId1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7" name="Google Shape;29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New Roman"/>
              <a:buNone/>
            </a:pPr>
            <a:r>
              <a:rPr lang="en-US">
                <a:latin typeface="Times New Roman"/>
                <a:ea typeface="Times New Roman"/>
                <a:cs typeface="Times New Roman"/>
                <a:sym typeface="Times New Roman"/>
              </a:rPr>
              <a:t>“Operating Systems: Internal and Design Principles”, 7/e, by William Stallings, Chapter 12 “File Management”.</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98" name="Google Shape;298;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3" name="Google Shape;37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One way of getting a feel for the scope of file</a:t>
            </a:r>
            <a:endParaRPr/>
          </a:p>
          <a:p>
            <a:pPr indent="0" lvl="0" marL="0" rtl="0" algn="l">
              <a:spcBef>
                <a:spcPts val="0"/>
              </a:spcBef>
              <a:spcAft>
                <a:spcPts val="0"/>
              </a:spcAft>
              <a:buSzPts val="1800"/>
              <a:buNone/>
            </a:pPr>
            <a:r>
              <a:rPr lang="en-US"/>
              <a:t>management is to look at a depiction of a typical software organization, as suggested</a:t>
            </a:r>
            <a:endParaRPr/>
          </a:p>
          <a:p>
            <a:pPr indent="0" lvl="0" marL="0" rtl="0" algn="l">
              <a:spcBef>
                <a:spcPts val="0"/>
              </a:spcBef>
              <a:spcAft>
                <a:spcPts val="0"/>
              </a:spcAft>
              <a:buSzPts val="1800"/>
              <a:buNone/>
            </a:pPr>
            <a:r>
              <a:rPr lang="en-US"/>
              <a:t>in Figure 12.1 . Of course, different systems will be organized differently, but this</a:t>
            </a:r>
            <a:endParaRPr/>
          </a:p>
          <a:p>
            <a:pPr indent="0" lvl="0" marL="0" rtl="0" algn="l">
              <a:spcBef>
                <a:spcPts val="0"/>
              </a:spcBef>
              <a:spcAft>
                <a:spcPts val="0"/>
              </a:spcAft>
              <a:buSzPts val="1800"/>
              <a:buNone/>
            </a:pPr>
            <a:r>
              <a:rPr lang="en-US"/>
              <a:t>organization is reasonably representative.</a:t>
            </a:r>
            <a:endParaRPr/>
          </a:p>
        </p:txBody>
      </p:sp>
      <p:sp>
        <p:nvSpPr>
          <p:cNvPr id="374" name="Google Shape;374;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9" name="Google Shape;39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At the lowest level, </a:t>
            </a:r>
            <a:r>
              <a:rPr b="1" lang="en-US"/>
              <a:t>device drivers</a:t>
            </a:r>
            <a:endParaRPr/>
          </a:p>
          <a:p>
            <a:pPr indent="0" lvl="0" marL="0" rtl="0" algn="l">
              <a:spcBef>
                <a:spcPts val="0"/>
              </a:spcBef>
              <a:spcAft>
                <a:spcPts val="0"/>
              </a:spcAft>
              <a:buSzPts val="1800"/>
              <a:buNone/>
            </a:pPr>
            <a:r>
              <a:rPr lang="en-US"/>
              <a:t>communicate directly with peripheral devices or their controllers or channels. A</a:t>
            </a:r>
            <a:endParaRPr/>
          </a:p>
          <a:p>
            <a:pPr indent="0" lvl="0" marL="0" rtl="0" algn="l">
              <a:spcBef>
                <a:spcPts val="0"/>
              </a:spcBef>
              <a:spcAft>
                <a:spcPts val="0"/>
              </a:spcAft>
              <a:buSzPts val="1800"/>
              <a:buNone/>
            </a:pPr>
            <a:r>
              <a:rPr lang="en-US"/>
              <a:t>device driver is responsible for starting I/O operations on a device and processing</a:t>
            </a:r>
            <a:endParaRPr/>
          </a:p>
          <a:p>
            <a:pPr indent="0" lvl="0" marL="0" rtl="0" algn="l">
              <a:spcBef>
                <a:spcPts val="0"/>
              </a:spcBef>
              <a:spcAft>
                <a:spcPts val="0"/>
              </a:spcAft>
              <a:buSzPts val="1800"/>
              <a:buNone/>
            </a:pPr>
            <a:r>
              <a:rPr lang="en-US"/>
              <a:t>the completion of an I/O request. For file operations, the typical devices controlled</a:t>
            </a:r>
            <a:endParaRPr/>
          </a:p>
          <a:p>
            <a:pPr indent="0" lvl="0" marL="0" rtl="0" algn="l">
              <a:spcBef>
                <a:spcPts val="0"/>
              </a:spcBef>
              <a:spcAft>
                <a:spcPts val="0"/>
              </a:spcAft>
              <a:buSzPts val="1800"/>
              <a:buNone/>
            </a:pPr>
            <a:r>
              <a:rPr lang="en-US"/>
              <a:t>are disk and tape drives. Device drivers are usually considered to be part of the</a:t>
            </a:r>
            <a:endParaRPr/>
          </a:p>
          <a:p>
            <a:pPr indent="0" lvl="0" marL="0" rtl="0" algn="l">
              <a:spcBef>
                <a:spcPts val="0"/>
              </a:spcBef>
              <a:spcAft>
                <a:spcPts val="0"/>
              </a:spcAft>
              <a:buSzPts val="1800"/>
              <a:buNone/>
            </a:pPr>
            <a:r>
              <a:rPr lang="en-US"/>
              <a:t>operating system.</a:t>
            </a:r>
            <a:endParaRPr/>
          </a:p>
        </p:txBody>
      </p:sp>
      <p:sp>
        <p:nvSpPr>
          <p:cNvPr id="400" name="Google Shape;400;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07" name="Google Shape;40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next level is referred to as the </a:t>
            </a:r>
            <a:r>
              <a:rPr b="1" lang="en-US"/>
              <a:t>basic file system , or the physical I/O level.</a:t>
            </a:r>
            <a:endParaRPr/>
          </a:p>
          <a:p>
            <a:pPr indent="0" lvl="0" marL="0" rtl="0" algn="l">
              <a:spcBef>
                <a:spcPts val="0"/>
              </a:spcBef>
              <a:spcAft>
                <a:spcPts val="0"/>
              </a:spcAft>
              <a:buSzPts val="1800"/>
              <a:buNone/>
            </a:pPr>
            <a:r>
              <a:rPr lang="en-US"/>
              <a:t>This is the primary interface with the environment outside of the computer system.</a:t>
            </a:r>
            <a:endParaRPr/>
          </a:p>
          <a:p>
            <a:pPr indent="0" lvl="0" marL="0" rtl="0" algn="l">
              <a:spcBef>
                <a:spcPts val="0"/>
              </a:spcBef>
              <a:spcAft>
                <a:spcPts val="0"/>
              </a:spcAft>
              <a:buSzPts val="1800"/>
              <a:buNone/>
            </a:pPr>
            <a:r>
              <a:rPr lang="en-US"/>
              <a:t>It deals with blocks of data that are exchanged with disk or tape systems. Thus, it is</a:t>
            </a:r>
            <a:endParaRPr/>
          </a:p>
          <a:p>
            <a:pPr indent="0" lvl="0" marL="0" rtl="0" algn="l">
              <a:spcBef>
                <a:spcPts val="0"/>
              </a:spcBef>
              <a:spcAft>
                <a:spcPts val="0"/>
              </a:spcAft>
              <a:buSzPts val="1800"/>
              <a:buNone/>
            </a:pPr>
            <a:r>
              <a:rPr lang="en-US"/>
              <a:t>concerned with the placement of those blocks on the secondary storage device and</a:t>
            </a:r>
            <a:endParaRPr/>
          </a:p>
          <a:p>
            <a:pPr indent="0" lvl="0" marL="0" rtl="0" algn="l">
              <a:spcBef>
                <a:spcPts val="0"/>
              </a:spcBef>
              <a:spcAft>
                <a:spcPts val="0"/>
              </a:spcAft>
              <a:buSzPts val="1800"/>
              <a:buNone/>
            </a:pPr>
            <a:r>
              <a:rPr lang="en-US"/>
              <a:t>on the buffering of those blocks in main memory. It does not understand the content</a:t>
            </a:r>
            <a:endParaRPr/>
          </a:p>
          <a:p>
            <a:pPr indent="0" lvl="0" marL="0" rtl="0" algn="l">
              <a:spcBef>
                <a:spcPts val="0"/>
              </a:spcBef>
              <a:spcAft>
                <a:spcPts val="0"/>
              </a:spcAft>
              <a:buSzPts val="1800"/>
              <a:buNone/>
            </a:pPr>
            <a:r>
              <a:rPr lang="en-US"/>
              <a:t>of the data or the structure of the files involved. The basic file system is often</a:t>
            </a:r>
            <a:endParaRPr/>
          </a:p>
          <a:p>
            <a:pPr indent="0" lvl="0" marL="0" rtl="0" algn="l">
              <a:spcBef>
                <a:spcPts val="0"/>
              </a:spcBef>
              <a:spcAft>
                <a:spcPts val="0"/>
              </a:spcAft>
              <a:buSzPts val="1800"/>
              <a:buNone/>
            </a:pPr>
            <a:r>
              <a:rPr lang="en-US"/>
              <a:t>considered part of the operating system.</a:t>
            </a:r>
            <a:endParaRPr/>
          </a:p>
        </p:txBody>
      </p:sp>
      <p:sp>
        <p:nvSpPr>
          <p:cNvPr id="408" name="Google Shape;408;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15" name="Google Shape;41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a:t>
            </a:r>
            <a:r>
              <a:rPr b="1" lang="en-US"/>
              <a:t>basic I/O supervisor is responsible for all file I/O initiation and termination.</a:t>
            </a:r>
            <a:endParaRPr/>
          </a:p>
          <a:p>
            <a:pPr indent="0" lvl="0" marL="0" rtl="0" algn="l">
              <a:spcBef>
                <a:spcPts val="0"/>
              </a:spcBef>
              <a:spcAft>
                <a:spcPts val="0"/>
              </a:spcAft>
              <a:buSzPts val="1800"/>
              <a:buNone/>
            </a:pPr>
            <a:r>
              <a:rPr lang="en-US"/>
              <a:t>At this level, control structures are maintained that deal with device I/O,</a:t>
            </a:r>
            <a:endParaRPr/>
          </a:p>
          <a:p>
            <a:pPr indent="0" lvl="0" marL="0" rtl="0" algn="l">
              <a:spcBef>
                <a:spcPts val="0"/>
              </a:spcBef>
              <a:spcAft>
                <a:spcPts val="0"/>
              </a:spcAft>
              <a:buSzPts val="1800"/>
              <a:buNone/>
            </a:pPr>
            <a:r>
              <a:rPr lang="en-US"/>
              <a:t>scheduling, and file status. The basic I/O supervisor selects the device on which file</a:t>
            </a:r>
            <a:endParaRPr/>
          </a:p>
          <a:p>
            <a:pPr indent="0" lvl="0" marL="0" rtl="0" algn="l">
              <a:spcBef>
                <a:spcPts val="0"/>
              </a:spcBef>
              <a:spcAft>
                <a:spcPts val="0"/>
              </a:spcAft>
              <a:buSzPts val="1800"/>
              <a:buNone/>
            </a:pPr>
            <a:r>
              <a:rPr lang="en-US"/>
              <a:t>I/O is to be performed, based on the particular file selected. It is also concerned</a:t>
            </a:r>
            <a:endParaRPr/>
          </a:p>
          <a:p>
            <a:pPr indent="0" lvl="0" marL="0" rtl="0" algn="l">
              <a:spcBef>
                <a:spcPts val="0"/>
              </a:spcBef>
              <a:spcAft>
                <a:spcPts val="0"/>
              </a:spcAft>
              <a:buSzPts val="1800"/>
              <a:buNone/>
            </a:pPr>
            <a:r>
              <a:rPr lang="en-US"/>
              <a:t>with scheduling disk and tape accesses to optimize performance. I/O buffers are</a:t>
            </a:r>
            <a:endParaRPr/>
          </a:p>
          <a:p>
            <a:pPr indent="0" lvl="0" marL="0" rtl="0" algn="l">
              <a:spcBef>
                <a:spcPts val="0"/>
              </a:spcBef>
              <a:spcAft>
                <a:spcPts val="0"/>
              </a:spcAft>
              <a:buSzPts val="1800"/>
              <a:buNone/>
            </a:pPr>
            <a:r>
              <a:rPr lang="en-US"/>
              <a:t>assigned and secondary memory is allocated at this level. The basic I/O supervisor is</a:t>
            </a:r>
            <a:endParaRPr/>
          </a:p>
          <a:p>
            <a:pPr indent="0" lvl="0" marL="0" rtl="0" algn="l">
              <a:spcBef>
                <a:spcPts val="0"/>
              </a:spcBef>
              <a:spcAft>
                <a:spcPts val="0"/>
              </a:spcAft>
              <a:buSzPts val="1800"/>
              <a:buNone/>
            </a:pPr>
            <a:r>
              <a:rPr lang="en-US"/>
              <a:t>part of the operating system.</a:t>
            </a:r>
            <a:endParaRPr/>
          </a:p>
        </p:txBody>
      </p:sp>
      <p:sp>
        <p:nvSpPr>
          <p:cNvPr id="416" name="Google Shape;416;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3" name="Google Shape;42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Logical I/O enables users and applications to access records. Thus, whereas</a:t>
            </a:r>
            <a:endParaRPr/>
          </a:p>
          <a:p>
            <a:pPr indent="0" lvl="0" marL="0" rtl="0" algn="l">
              <a:spcBef>
                <a:spcPts val="0"/>
              </a:spcBef>
              <a:spcAft>
                <a:spcPts val="0"/>
              </a:spcAft>
              <a:buSzPts val="1800"/>
              <a:buNone/>
            </a:pPr>
            <a:r>
              <a:rPr lang="en-US"/>
              <a:t>the basic file system deals with blocks of data, the logical I/O module deals with file</a:t>
            </a:r>
            <a:endParaRPr/>
          </a:p>
          <a:p>
            <a:pPr indent="0" lvl="0" marL="0" rtl="0" algn="l">
              <a:spcBef>
                <a:spcPts val="0"/>
              </a:spcBef>
              <a:spcAft>
                <a:spcPts val="0"/>
              </a:spcAft>
              <a:buSzPts val="1800"/>
              <a:buNone/>
            </a:pPr>
            <a:r>
              <a:rPr lang="en-US"/>
              <a:t>records. Logical I/O provides a general-purpose record I/O capability and maintains</a:t>
            </a:r>
            <a:endParaRPr/>
          </a:p>
          <a:p>
            <a:pPr indent="0" lvl="0" marL="0" rtl="0" algn="l">
              <a:spcBef>
                <a:spcPts val="0"/>
              </a:spcBef>
              <a:spcAft>
                <a:spcPts val="0"/>
              </a:spcAft>
              <a:buSzPts val="1800"/>
              <a:buNone/>
            </a:pPr>
            <a:r>
              <a:rPr lang="en-US"/>
              <a:t>basic data about files.</a:t>
            </a:r>
            <a:endParaRPr/>
          </a:p>
        </p:txBody>
      </p:sp>
      <p:sp>
        <p:nvSpPr>
          <p:cNvPr id="424" name="Google Shape;424;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30" name="Google Shape;43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Logical I/O enables users and applications to access records. Thus, whereas</a:t>
            </a:r>
            <a:endParaRPr/>
          </a:p>
          <a:p>
            <a:pPr indent="0" lvl="0" marL="0" rtl="0" algn="l">
              <a:spcBef>
                <a:spcPts val="0"/>
              </a:spcBef>
              <a:spcAft>
                <a:spcPts val="0"/>
              </a:spcAft>
              <a:buSzPts val="1800"/>
              <a:buNone/>
            </a:pPr>
            <a:r>
              <a:rPr lang="en-US"/>
              <a:t>the basic file system deals with blocks of data, the logical I/O module deals with file</a:t>
            </a:r>
            <a:endParaRPr/>
          </a:p>
          <a:p>
            <a:pPr indent="0" lvl="0" marL="0" rtl="0" algn="l">
              <a:spcBef>
                <a:spcPts val="0"/>
              </a:spcBef>
              <a:spcAft>
                <a:spcPts val="0"/>
              </a:spcAft>
              <a:buSzPts val="1800"/>
              <a:buNone/>
            </a:pPr>
            <a:r>
              <a:rPr lang="en-US"/>
              <a:t>records. Logical I/O provides a general-purpose record I/O capability and maintains</a:t>
            </a:r>
            <a:endParaRPr/>
          </a:p>
          <a:p>
            <a:pPr indent="0" lvl="0" marL="0" rtl="0" algn="l">
              <a:spcBef>
                <a:spcPts val="0"/>
              </a:spcBef>
              <a:spcAft>
                <a:spcPts val="0"/>
              </a:spcAft>
              <a:buSzPts val="1800"/>
              <a:buNone/>
            </a:pPr>
            <a:r>
              <a:rPr lang="en-US"/>
              <a:t>basic data about files.</a:t>
            </a:r>
            <a:endParaRPr/>
          </a:p>
        </p:txBody>
      </p:sp>
      <p:sp>
        <p:nvSpPr>
          <p:cNvPr id="431" name="Google Shape;431;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37" name="Google Shape;43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level of the file system closest to the user is often termed the </a:t>
            </a:r>
            <a:r>
              <a:rPr b="1" lang="en-US"/>
              <a:t>access</a:t>
            </a:r>
            <a:endParaRPr/>
          </a:p>
          <a:p>
            <a:pPr indent="0" lvl="0" marL="0" rtl="0" algn="l">
              <a:spcBef>
                <a:spcPts val="0"/>
              </a:spcBef>
              <a:spcAft>
                <a:spcPts val="0"/>
              </a:spcAft>
              <a:buSzPts val="1800"/>
              <a:buNone/>
            </a:pPr>
            <a:r>
              <a:rPr b="1" lang="en-US"/>
              <a:t>method . It provides a standard interface between applications and the file systems</a:t>
            </a:r>
            <a:endParaRPr/>
          </a:p>
          <a:p>
            <a:pPr indent="0" lvl="0" marL="0" rtl="0" algn="l">
              <a:spcBef>
                <a:spcPts val="0"/>
              </a:spcBef>
              <a:spcAft>
                <a:spcPts val="0"/>
              </a:spcAft>
              <a:buSzPts val="1800"/>
              <a:buNone/>
            </a:pPr>
            <a:r>
              <a:rPr lang="en-US"/>
              <a:t>and devices that hold the data. Different access methods reflect different file structures</a:t>
            </a:r>
            <a:endParaRPr/>
          </a:p>
          <a:p>
            <a:pPr indent="0" lvl="0" marL="0" rtl="0" algn="l">
              <a:spcBef>
                <a:spcPts val="0"/>
              </a:spcBef>
              <a:spcAft>
                <a:spcPts val="0"/>
              </a:spcAft>
              <a:buSzPts val="1800"/>
              <a:buNone/>
            </a:pPr>
            <a:r>
              <a:rPr lang="en-US"/>
              <a:t>and different ways of accessing and processing the data. Some of the most</a:t>
            </a:r>
            <a:endParaRPr/>
          </a:p>
          <a:p>
            <a:pPr indent="0" lvl="0" marL="0" rtl="0" algn="l">
              <a:spcBef>
                <a:spcPts val="0"/>
              </a:spcBef>
              <a:spcAft>
                <a:spcPts val="0"/>
              </a:spcAft>
              <a:buSzPts val="1800"/>
              <a:buNone/>
            </a:pPr>
            <a:r>
              <a:rPr lang="en-US"/>
              <a:t>common access methods are shown in Figure 12.1 , and these are briefly described</a:t>
            </a:r>
            <a:endParaRPr/>
          </a:p>
          <a:p>
            <a:pPr indent="0" lvl="0" marL="0" rtl="0" algn="l">
              <a:spcBef>
                <a:spcPts val="0"/>
              </a:spcBef>
              <a:spcAft>
                <a:spcPts val="0"/>
              </a:spcAft>
              <a:buSzPts val="1800"/>
              <a:buNone/>
            </a:pPr>
            <a:r>
              <a:rPr lang="en-US"/>
              <a:t>in Section 12.2 .</a:t>
            </a:r>
            <a:endParaRPr/>
          </a:p>
        </p:txBody>
      </p:sp>
      <p:sp>
        <p:nvSpPr>
          <p:cNvPr id="438" name="Google Shape;438;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5" name="Google Shape;44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500"/>
              <a:buNone/>
            </a:pPr>
            <a:r>
              <a:rPr lang="en-US" sz="500"/>
              <a:t>Another way of viewing the functions of a file</a:t>
            </a:r>
            <a:endParaRPr/>
          </a:p>
          <a:p>
            <a:pPr indent="0" lvl="0" marL="0" rtl="0" algn="l">
              <a:lnSpc>
                <a:spcPct val="80000"/>
              </a:lnSpc>
              <a:spcBef>
                <a:spcPts val="0"/>
              </a:spcBef>
              <a:spcAft>
                <a:spcPts val="0"/>
              </a:spcAft>
              <a:buSzPts val="500"/>
              <a:buNone/>
            </a:pPr>
            <a:r>
              <a:rPr lang="en-US" sz="500"/>
              <a:t>system is shown in Figure 12.2 . Let us follow this diagram from left to right. Users</a:t>
            </a:r>
            <a:endParaRPr/>
          </a:p>
          <a:p>
            <a:pPr indent="0" lvl="0" marL="0" rtl="0" algn="l">
              <a:lnSpc>
                <a:spcPct val="80000"/>
              </a:lnSpc>
              <a:spcBef>
                <a:spcPts val="0"/>
              </a:spcBef>
              <a:spcAft>
                <a:spcPts val="0"/>
              </a:spcAft>
              <a:buSzPts val="500"/>
              <a:buNone/>
            </a:pPr>
            <a:r>
              <a:rPr lang="en-US" sz="500"/>
              <a:t>and application programs interact with the file system by means of commands for</a:t>
            </a:r>
            <a:endParaRPr/>
          </a:p>
          <a:p>
            <a:pPr indent="0" lvl="0" marL="0" rtl="0" algn="l">
              <a:lnSpc>
                <a:spcPct val="80000"/>
              </a:lnSpc>
              <a:spcBef>
                <a:spcPts val="0"/>
              </a:spcBef>
              <a:spcAft>
                <a:spcPts val="0"/>
              </a:spcAft>
              <a:buSzPts val="500"/>
              <a:buNone/>
            </a:pPr>
            <a:r>
              <a:rPr lang="en-US" sz="500"/>
              <a:t>creating and deleting files and for performing operations on files. Before performing</a:t>
            </a:r>
            <a:endParaRPr/>
          </a:p>
          <a:p>
            <a:pPr indent="0" lvl="0" marL="0" rtl="0" algn="l">
              <a:lnSpc>
                <a:spcPct val="80000"/>
              </a:lnSpc>
              <a:spcBef>
                <a:spcPts val="0"/>
              </a:spcBef>
              <a:spcAft>
                <a:spcPts val="0"/>
              </a:spcAft>
              <a:buSzPts val="500"/>
              <a:buNone/>
            </a:pPr>
            <a:r>
              <a:rPr lang="en-US" sz="500"/>
              <a:t>any operation, the file system must identify and locate the selected file. This requires</a:t>
            </a:r>
            <a:endParaRPr/>
          </a:p>
          <a:p>
            <a:pPr indent="0" lvl="0" marL="0" rtl="0" algn="l">
              <a:lnSpc>
                <a:spcPct val="80000"/>
              </a:lnSpc>
              <a:spcBef>
                <a:spcPts val="0"/>
              </a:spcBef>
              <a:spcAft>
                <a:spcPts val="0"/>
              </a:spcAft>
              <a:buSzPts val="500"/>
              <a:buNone/>
            </a:pPr>
            <a:r>
              <a:rPr lang="en-US" sz="500"/>
              <a:t>the use of some sort of directory that serves to describe the location of all files, plus</a:t>
            </a:r>
            <a:endParaRPr/>
          </a:p>
          <a:p>
            <a:pPr indent="0" lvl="0" marL="0" rtl="0" algn="l">
              <a:lnSpc>
                <a:spcPct val="80000"/>
              </a:lnSpc>
              <a:spcBef>
                <a:spcPts val="0"/>
              </a:spcBef>
              <a:spcAft>
                <a:spcPts val="0"/>
              </a:spcAft>
              <a:buSzPts val="500"/>
              <a:buNone/>
            </a:pPr>
            <a:r>
              <a:rPr lang="en-US" sz="500"/>
              <a:t>their attributes. In addition, most shared systems enforce user access control: Only</a:t>
            </a:r>
            <a:endParaRPr/>
          </a:p>
          <a:p>
            <a:pPr indent="0" lvl="0" marL="0" rtl="0" algn="l">
              <a:lnSpc>
                <a:spcPct val="80000"/>
              </a:lnSpc>
              <a:spcBef>
                <a:spcPts val="0"/>
              </a:spcBef>
              <a:spcAft>
                <a:spcPts val="0"/>
              </a:spcAft>
              <a:buSzPts val="500"/>
              <a:buNone/>
            </a:pPr>
            <a:r>
              <a:rPr lang="en-US" sz="500"/>
              <a:t>authorized users are allowed to access particular files in particular ways. The basic</a:t>
            </a:r>
            <a:endParaRPr/>
          </a:p>
          <a:p>
            <a:pPr indent="0" lvl="0" marL="0" rtl="0" algn="l">
              <a:lnSpc>
                <a:spcPct val="80000"/>
              </a:lnSpc>
              <a:spcBef>
                <a:spcPts val="0"/>
              </a:spcBef>
              <a:spcAft>
                <a:spcPts val="0"/>
              </a:spcAft>
              <a:buSzPts val="500"/>
              <a:buNone/>
            </a:pPr>
            <a:r>
              <a:rPr lang="en-US" sz="500"/>
              <a:t>operations that a user or application may perform on a file are performed at the</a:t>
            </a:r>
            <a:endParaRPr/>
          </a:p>
          <a:p>
            <a:pPr indent="0" lvl="0" marL="0" rtl="0" algn="l">
              <a:lnSpc>
                <a:spcPct val="80000"/>
              </a:lnSpc>
              <a:spcBef>
                <a:spcPts val="0"/>
              </a:spcBef>
              <a:spcAft>
                <a:spcPts val="0"/>
              </a:spcAft>
              <a:buSzPts val="500"/>
              <a:buNone/>
            </a:pPr>
            <a:r>
              <a:rPr lang="en-US" sz="500"/>
              <a:t>record level. The user or application views the file as having some structure that</a:t>
            </a:r>
            <a:endParaRPr/>
          </a:p>
          <a:p>
            <a:pPr indent="0" lvl="0" marL="0" rtl="0" algn="l">
              <a:lnSpc>
                <a:spcPct val="80000"/>
              </a:lnSpc>
              <a:spcBef>
                <a:spcPts val="0"/>
              </a:spcBef>
              <a:spcAft>
                <a:spcPts val="0"/>
              </a:spcAft>
              <a:buSzPts val="500"/>
              <a:buNone/>
            </a:pPr>
            <a:r>
              <a:rPr lang="en-US" sz="500"/>
              <a:t>organizes the records, such as a sequential structure (e.g., personnel records are</a:t>
            </a:r>
            <a:endParaRPr/>
          </a:p>
          <a:p>
            <a:pPr indent="0" lvl="0" marL="0" rtl="0" algn="l">
              <a:lnSpc>
                <a:spcPct val="80000"/>
              </a:lnSpc>
              <a:spcBef>
                <a:spcPts val="0"/>
              </a:spcBef>
              <a:spcAft>
                <a:spcPts val="0"/>
              </a:spcAft>
              <a:buSzPts val="500"/>
              <a:buNone/>
            </a:pPr>
            <a:r>
              <a:rPr lang="en-US" sz="500"/>
              <a:t>stored alphabetically by last name). Thus, to translate user commands into specific</a:t>
            </a:r>
            <a:endParaRPr/>
          </a:p>
          <a:p>
            <a:pPr indent="0" lvl="0" marL="0" rtl="0" algn="l">
              <a:lnSpc>
                <a:spcPct val="80000"/>
              </a:lnSpc>
              <a:spcBef>
                <a:spcPts val="0"/>
              </a:spcBef>
              <a:spcAft>
                <a:spcPts val="0"/>
              </a:spcAft>
              <a:buSzPts val="500"/>
              <a:buNone/>
            </a:pPr>
            <a:r>
              <a:rPr lang="en-US" sz="500"/>
              <a:t>file manipulation commands, the access method appropriate to this file structure</a:t>
            </a:r>
            <a:endParaRPr/>
          </a:p>
          <a:p>
            <a:pPr indent="0" lvl="0" marL="0" rtl="0" algn="l">
              <a:lnSpc>
                <a:spcPct val="80000"/>
              </a:lnSpc>
              <a:spcBef>
                <a:spcPts val="0"/>
              </a:spcBef>
              <a:spcAft>
                <a:spcPts val="0"/>
              </a:spcAft>
              <a:buSzPts val="500"/>
              <a:buNone/>
            </a:pPr>
            <a:r>
              <a:rPr lang="en-US" sz="500"/>
              <a:t>must be employed.</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Whereas users and applications are concerned with records or fields, I/O is</a:t>
            </a:r>
            <a:endParaRPr/>
          </a:p>
          <a:p>
            <a:pPr indent="0" lvl="0" marL="0" rtl="0" algn="l">
              <a:lnSpc>
                <a:spcPct val="80000"/>
              </a:lnSpc>
              <a:spcBef>
                <a:spcPts val="0"/>
              </a:spcBef>
              <a:spcAft>
                <a:spcPts val="0"/>
              </a:spcAft>
              <a:buSzPts val="500"/>
              <a:buNone/>
            </a:pPr>
            <a:r>
              <a:rPr lang="en-US" sz="500"/>
              <a:t>done on a block basis. Thus, the records or fields of a file must be organized as a</a:t>
            </a:r>
            <a:endParaRPr/>
          </a:p>
          <a:p>
            <a:pPr indent="0" lvl="0" marL="0" rtl="0" algn="l">
              <a:lnSpc>
                <a:spcPct val="80000"/>
              </a:lnSpc>
              <a:spcBef>
                <a:spcPts val="0"/>
              </a:spcBef>
              <a:spcAft>
                <a:spcPts val="0"/>
              </a:spcAft>
              <a:buSzPts val="500"/>
              <a:buNone/>
            </a:pPr>
            <a:r>
              <a:rPr lang="en-US" sz="500"/>
              <a:t>sequence of blocks for output and unblocked after input. To support block I/O of</a:t>
            </a:r>
            <a:endParaRPr/>
          </a:p>
          <a:p>
            <a:pPr indent="0" lvl="0" marL="0" rtl="0" algn="l">
              <a:lnSpc>
                <a:spcPct val="80000"/>
              </a:lnSpc>
              <a:spcBef>
                <a:spcPts val="0"/>
              </a:spcBef>
              <a:spcAft>
                <a:spcPts val="0"/>
              </a:spcAft>
              <a:buSzPts val="500"/>
              <a:buNone/>
            </a:pPr>
            <a:r>
              <a:rPr lang="en-US" sz="500"/>
              <a:t>files, several functions are needed. The secondary storage must be managed. This</a:t>
            </a:r>
            <a:endParaRPr/>
          </a:p>
          <a:p>
            <a:pPr indent="0" lvl="0" marL="0" rtl="0" algn="l">
              <a:lnSpc>
                <a:spcPct val="80000"/>
              </a:lnSpc>
              <a:spcBef>
                <a:spcPts val="0"/>
              </a:spcBef>
              <a:spcAft>
                <a:spcPts val="0"/>
              </a:spcAft>
              <a:buSzPts val="500"/>
              <a:buNone/>
            </a:pPr>
            <a:r>
              <a:rPr lang="en-US" sz="500"/>
              <a:t>involves allocating files to free blocks on secondary storage and managing free storage</a:t>
            </a:r>
            <a:endParaRPr/>
          </a:p>
          <a:p>
            <a:pPr indent="0" lvl="0" marL="0" rtl="0" algn="l">
              <a:lnSpc>
                <a:spcPct val="80000"/>
              </a:lnSpc>
              <a:spcBef>
                <a:spcPts val="0"/>
              </a:spcBef>
              <a:spcAft>
                <a:spcPts val="0"/>
              </a:spcAft>
              <a:buSzPts val="500"/>
              <a:buNone/>
            </a:pPr>
            <a:r>
              <a:rPr lang="en-US" sz="500"/>
              <a:t>so as to know what blocks are available for new files and growth in existing files.</a:t>
            </a:r>
            <a:endParaRPr/>
          </a:p>
          <a:p>
            <a:pPr indent="0" lvl="0" marL="0" rtl="0" algn="l">
              <a:lnSpc>
                <a:spcPct val="80000"/>
              </a:lnSpc>
              <a:spcBef>
                <a:spcPts val="0"/>
              </a:spcBef>
              <a:spcAft>
                <a:spcPts val="0"/>
              </a:spcAft>
              <a:buSzPts val="500"/>
              <a:buNone/>
            </a:pPr>
            <a:r>
              <a:rPr lang="en-US" sz="500"/>
              <a:t>In addition, individual block I/O requests must be scheduled; this issue was dealt with</a:t>
            </a:r>
            <a:endParaRPr/>
          </a:p>
          <a:p>
            <a:pPr indent="0" lvl="0" marL="0" rtl="0" algn="l">
              <a:lnSpc>
                <a:spcPct val="80000"/>
              </a:lnSpc>
              <a:spcBef>
                <a:spcPts val="0"/>
              </a:spcBef>
              <a:spcAft>
                <a:spcPts val="0"/>
              </a:spcAft>
              <a:buSzPts val="500"/>
              <a:buNone/>
            </a:pPr>
            <a:r>
              <a:rPr lang="en-US" sz="500"/>
              <a:t>in Chapter 11 . Both disk scheduling and file allocation are concerned with optimizing</a:t>
            </a:r>
            <a:endParaRPr/>
          </a:p>
          <a:p>
            <a:pPr indent="0" lvl="0" marL="0" rtl="0" algn="l">
              <a:lnSpc>
                <a:spcPct val="80000"/>
              </a:lnSpc>
              <a:spcBef>
                <a:spcPts val="0"/>
              </a:spcBef>
              <a:spcAft>
                <a:spcPts val="0"/>
              </a:spcAft>
              <a:buSzPts val="500"/>
              <a:buNone/>
            </a:pPr>
            <a:r>
              <a:rPr lang="en-US" sz="500"/>
              <a:t>performance. As might be expected, these functions therefore need to be considered</a:t>
            </a:r>
            <a:endParaRPr/>
          </a:p>
          <a:p>
            <a:pPr indent="0" lvl="0" marL="0" rtl="0" algn="l">
              <a:lnSpc>
                <a:spcPct val="80000"/>
              </a:lnSpc>
              <a:spcBef>
                <a:spcPts val="0"/>
              </a:spcBef>
              <a:spcAft>
                <a:spcPts val="0"/>
              </a:spcAft>
              <a:buSzPts val="500"/>
              <a:buNone/>
            </a:pPr>
            <a:r>
              <a:rPr lang="en-US" sz="500"/>
              <a:t>together. Furthermore, the optimization will depend on the structure of the files and</a:t>
            </a:r>
            <a:endParaRPr/>
          </a:p>
          <a:p>
            <a:pPr indent="0" lvl="0" marL="0" rtl="0" algn="l">
              <a:lnSpc>
                <a:spcPct val="80000"/>
              </a:lnSpc>
              <a:spcBef>
                <a:spcPts val="0"/>
              </a:spcBef>
              <a:spcAft>
                <a:spcPts val="0"/>
              </a:spcAft>
              <a:buSzPts val="500"/>
              <a:buNone/>
            </a:pPr>
            <a:r>
              <a:rPr lang="en-US" sz="500"/>
              <a:t>the access patterns. Accordingly, developing an optimum file management system</a:t>
            </a:r>
            <a:endParaRPr/>
          </a:p>
          <a:p>
            <a:pPr indent="0" lvl="0" marL="0" rtl="0" algn="l">
              <a:lnSpc>
                <a:spcPct val="80000"/>
              </a:lnSpc>
              <a:spcBef>
                <a:spcPts val="0"/>
              </a:spcBef>
              <a:spcAft>
                <a:spcPts val="0"/>
              </a:spcAft>
              <a:buSzPts val="500"/>
              <a:buNone/>
            </a:pPr>
            <a:r>
              <a:rPr lang="en-US" sz="500"/>
              <a:t>from the point of view of performance is an exceedingly complicated task.</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Figure 12.2 suggests a division between what might be considered the concerns</a:t>
            </a:r>
            <a:endParaRPr/>
          </a:p>
          <a:p>
            <a:pPr indent="0" lvl="0" marL="0" rtl="0" algn="l">
              <a:lnSpc>
                <a:spcPct val="80000"/>
              </a:lnSpc>
              <a:spcBef>
                <a:spcPts val="0"/>
              </a:spcBef>
              <a:spcAft>
                <a:spcPts val="0"/>
              </a:spcAft>
              <a:buSzPts val="500"/>
              <a:buNone/>
            </a:pPr>
            <a:r>
              <a:rPr lang="en-US" sz="500"/>
              <a:t>of the file management system as a separate system utility and the concerns</a:t>
            </a:r>
            <a:endParaRPr/>
          </a:p>
          <a:p>
            <a:pPr indent="0" lvl="0" marL="0" rtl="0" algn="l">
              <a:lnSpc>
                <a:spcPct val="80000"/>
              </a:lnSpc>
              <a:spcBef>
                <a:spcPts val="0"/>
              </a:spcBef>
              <a:spcAft>
                <a:spcPts val="0"/>
              </a:spcAft>
              <a:buSzPts val="500"/>
              <a:buNone/>
            </a:pPr>
            <a:r>
              <a:rPr lang="en-US" sz="500"/>
              <a:t>of the operating system, with the point of intersection being record processing. This</a:t>
            </a:r>
            <a:endParaRPr/>
          </a:p>
          <a:p>
            <a:pPr indent="0" lvl="0" marL="0" rtl="0" algn="l">
              <a:lnSpc>
                <a:spcPct val="80000"/>
              </a:lnSpc>
              <a:spcBef>
                <a:spcPts val="0"/>
              </a:spcBef>
              <a:spcAft>
                <a:spcPts val="0"/>
              </a:spcAft>
              <a:buSzPts val="500"/>
              <a:buNone/>
            </a:pPr>
            <a:r>
              <a:rPr lang="en-US" sz="500"/>
              <a:t>division is arbitrary; various approaches are taken in various systems.</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In the remainder of this chapter, we look at some of the design issues suggested</a:t>
            </a:r>
            <a:endParaRPr/>
          </a:p>
          <a:p>
            <a:pPr indent="0" lvl="0" marL="0" rtl="0" algn="l">
              <a:lnSpc>
                <a:spcPct val="80000"/>
              </a:lnSpc>
              <a:spcBef>
                <a:spcPts val="0"/>
              </a:spcBef>
              <a:spcAft>
                <a:spcPts val="0"/>
              </a:spcAft>
              <a:buSzPts val="500"/>
              <a:buNone/>
            </a:pPr>
            <a:r>
              <a:rPr lang="en-US" sz="500"/>
              <a:t>in Figure 12.2 . We begin with a discussion of file organizations and access</a:t>
            </a:r>
            <a:endParaRPr/>
          </a:p>
          <a:p>
            <a:pPr indent="0" lvl="0" marL="0" rtl="0" algn="l">
              <a:lnSpc>
                <a:spcPct val="80000"/>
              </a:lnSpc>
              <a:spcBef>
                <a:spcPts val="0"/>
              </a:spcBef>
              <a:spcAft>
                <a:spcPts val="0"/>
              </a:spcAft>
              <a:buSzPts val="500"/>
              <a:buNone/>
            </a:pPr>
            <a:r>
              <a:rPr lang="en-US" sz="500"/>
              <a:t>methods. Although this topic is beyond the scope of what is usually considered the</a:t>
            </a:r>
            <a:endParaRPr/>
          </a:p>
          <a:p>
            <a:pPr indent="0" lvl="0" marL="0" rtl="0" algn="l">
              <a:lnSpc>
                <a:spcPct val="80000"/>
              </a:lnSpc>
              <a:spcBef>
                <a:spcPts val="0"/>
              </a:spcBef>
              <a:spcAft>
                <a:spcPts val="0"/>
              </a:spcAft>
              <a:buSzPts val="500"/>
              <a:buNone/>
            </a:pPr>
            <a:r>
              <a:rPr lang="en-US" sz="500"/>
              <a:t>concerns of the operating system, it is impossible to assess the other file-related</a:t>
            </a:r>
            <a:endParaRPr/>
          </a:p>
          <a:p>
            <a:pPr indent="0" lvl="0" marL="0" rtl="0" algn="l">
              <a:lnSpc>
                <a:spcPct val="80000"/>
              </a:lnSpc>
              <a:spcBef>
                <a:spcPts val="0"/>
              </a:spcBef>
              <a:spcAft>
                <a:spcPts val="0"/>
              </a:spcAft>
              <a:buSzPts val="500"/>
              <a:buNone/>
            </a:pPr>
            <a:r>
              <a:rPr lang="en-US" sz="500"/>
              <a:t>design issues without an appreciation of file organization and access. Next, we look</a:t>
            </a:r>
            <a:endParaRPr/>
          </a:p>
          <a:p>
            <a:pPr indent="0" lvl="0" marL="0" rtl="0" algn="l">
              <a:lnSpc>
                <a:spcPct val="80000"/>
              </a:lnSpc>
              <a:spcBef>
                <a:spcPts val="0"/>
              </a:spcBef>
              <a:spcAft>
                <a:spcPts val="0"/>
              </a:spcAft>
              <a:buSzPts val="500"/>
              <a:buNone/>
            </a:pPr>
            <a:r>
              <a:rPr lang="en-US" sz="500"/>
              <a:t>at the concept of file directories. These are often managed by the operating system</a:t>
            </a:r>
            <a:endParaRPr/>
          </a:p>
          <a:p>
            <a:pPr indent="0" lvl="0" marL="0" rtl="0" algn="l">
              <a:lnSpc>
                <a:spcPct val="80000"/>
              </a:lnSpc>
              <a:spcBef>
                <a:spcPts val="0"/>
              </a:spcBef>
              <a:spcAft>
                <a:spcPts val="0"/>
              </a:spcAft>
              <a:buSzPts val="500"/>
              <a:buNone/>
            </a:pPr>
            <a:r>
              <a:rPr lang="en-US" sz="500"/>
              <a:t>on behalf of the file management system. The remaining topics deal with the physical</a:t>
            </a:r>
            <a:endParaRPr/>
          </a:p>
          <a:p>
            <a:pPr indent="0" lvl="0" marL="0" rtl="0" algn="l">
              <a:lnSpc>
                <a:spcPct val="80000"/>
              </a:lnSpc>
              <a:spcBef>
                <a:spcPts val="0"/>
              </a:spcBef>
              <a:spcAft>
                <a:spcPts val="0"/>
              </a:spcAft>
              <a:buSzPts val="500"/>
              <a:buNone/>
            </a:pPr>
            <a:r>
              <a:rPr lang="en-US" sz="500"/>
              <a:t>I/O aspects of file management and are properly treated as aspects of OS design.</a:t>
            </a:r>
            <a:endParaRPr/>
          </a:p>
          <a:p>
            <a:pPr indent="0" lvl="0" marL="0" rtl="0" algn="l">
              <a:lnSpc>
                <a:spcPct val="80000"/>
              </a:lnSpc>
              <a:spcBef>
                <a:spcPts val="0"/>
              </a:spcBef>
              <a:spcAft>
                <a:spcPts val="0"/>
              </a:spcAft>
              <a:buSzPts val="500"/>
              <a:buNone/>
            </a:pPr>
            <a:r>
              <a:rPr lang="en-US" sz="500"/>
              <a:t>One such issue is the way in which logical records are organized into physical blocks.</a:t>
            </a:r>
            <a:endParaRPr/>
          </a:p>
          <a:p>
            <a:pPr indent="0" lvl="0" marL="0" rtl="0" algn="l">
              <a:lnSpc>
                <a:spcPct val="80000"/>
              </a:lnSpc>
              <a:spcBef>
                <a:spcPts val="0"/>
              </a:spcBef>
              <a:spcAft>
                <a:spcPts val="0"/>
              </a:spcAft>
              <a:buSzPts val="500"/>
              <a:buNone/>
            </a:pPr>
            <a:r>
              <a:rPr lang="en-US" sz="500"/>
              <a:t>Finally, there are the related issues of file allocation on secondary storage and the</a:t>
            </a:r>
            <a:endParaRPr/>
          </a:p>
          <a:p>
            <a:pPr indent="0" lvl="0" marL="0" rtl="0" algn="l">
              <a:lnSpc>
                <a:spcPct val="80000"/>
              </a:lnSpc>
              <a:spcBef>
                <a:spcPts val="0"/>
              </a:spcBef>
              <a:spcAft>
                <a:spcPts val="0"/>
              </a:spcAft>
              <a:buSzPts val="500"/>
              <a:buNone/>
            </a:pPr>
            <a:r>
              <a:rPr lang="en-US" sz="500"/>
              <a:t>management of free secondary storage.</a:t>
            </a:r>
            <a:endParaRPr/>
          </a:p>
        </p:txBody>
      </p:sp>
      <p:sp>
        <p:nvSpPr>
          <p:cNvPr id="446" name="Google Shape;446;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5" name="Google Shape;30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100"/>
              <a:buNone/>
            </a:pPr>
            <a:r>
              <a:rPr lang="en-US" sz="1100"/>
              <a:t>In most applications, the file is the central element. With the exception of real-time</a:t>
            </a:r>
            <a:endParaRPr/>
          </a:p>
          <a:p>
            <a:pPr indent="0" lvl="0" marL="0" rtl="0" algn="l">
              <a:lnSpc>
                <a:spcPct val="90000"/>
              </a:lnSpc>
              <a:spcBef>
                <a:spcPts val="0"/>
              </a:spcBef>
              <a:spcAft>
                <a:spcPts val="0"/>
              </a:spcAft>
              <a:buSzPts val="1100"/>
              <a:buNone/>
            </a:pPr>
            <a:r>
              <a:rPr lang="en-US" sz="1100"/>
              <a:t>applications and some other specialized applications, the input to the application is</a:t>
            </a:r>
            <a:endParaRPr/>
          </a:p>
          <a:p>
            <a:pPr indent="0" lvl="0" marL="0" rtl="0" algn="l">
              <a:lnSpc>
                <a:spcPct val="90000"/>
              </a:lnSpc>
              <a:spcBef>
                <a:spcPts val="0"/>
              </a:spcBef>
              <a:spcAft>
                <a:spcPts val="0"/>
              </a:spcAft>
              <a:buSzPts val="1100"/>
              <a:buNone/>
            </a:pPr>
            <a:r>
              <a:rPr lang="en-US" sz="1100"/>
              <a:t>by means of a file; and in virtually all applications, output is saved in a file for long term</a:t>
            </a:r>
            <a:endParaRPr/>
          </a:p>
          <a:p>
            <a:pPr indent="0" lvl="0" marL="0" rtl="0" algn="l">
              <a:lnSpc>
                <a:spcPct val="90000"/>
              </a:lnSpc>
              <a:spcBef>
                <a:spcPts val="0"/>
              </a:spcBef>
              <a:spcAft>
                <a:spcPts val="0"/>
              </a:spcAft>
              <a:buSzPts val="1100"/>
              <a:buNone/>
            </a:pPr>
            <a:r>
              <a:rPr lang="en-US" sz="1100"/>
              <a:t>storage and for later access by the user and by other programs.</a:t>
            </a:r>
            <a:endParaRPr/>
          </a:p>
          <a:p>
            <a:pPr indent="0" lvl="0" marL="0" rtl="0" algn="l">
              <a:lnSpc>
                <a:spcPct val="90000"/>
              </a:lnSpc>
              <a:spcBef>
                <a:spcPts val="0"/>
              </a:spcBef>
              <a:spcAft>
                <a:spcPts val="0"/>
              </a:spcAft>
              <a:buSzPts val="1100"/>
              <a:buNone/>
            </a:pPr>
            <a:r>
              <a:t/>
            </a:r>
            <a:endParaRPr sz="1100"/>
          </a:p>
          <a:p>
            <a:pPr indent="0" lvl="0" marL="0" rtl="0" algn="l">
              <a:lnSpc>
                <a:spcPct val="90000"/>
              </a:lnSpc>
              <a:spcBef>
                <a:spcPts val="0"/>
              </a:spcBef>
              <a:spcAft>
                <a:spcPts val="0"/>
              </a:spcAft>
              <a:buSzPts val="1100"/>
              <a:buNone/>
            </a:pPr>
            <a:r>
              <a:rPr lang="en-US" sz="1100"/>
              <a:t>Files have a life outside of any individual application that uses them for input</a:t>
            </a:r>
            <a:endParaRPr/>
          </a:p>
          <a:p>
            <a:pPr indent="0" lvl="0" marL="0" rtl="0" algn="l">
              <a:lnSpc>
                <a:spcPct val="90000"/>
              </a:lnSpc>
              <a:spcBef>
                <a:spcPts val="0"/>
              </a:spcBef>
              <a:spcAft>
                <a:spcPts val="0"/>
              </a:spcAft>
              <a:buSzPts val="1100"/>
              <a:buNone/>
            </a:pPr>
            <a:r>
              <a:rPr lang="en-US" sz="1100"/>
              <a:t>and/or output. Users wish to be able to access files, save them, and maintain the</a:t>
            </a:r>
            <a:endParaRPr/>
          </a:p>
          <a:p>
            <a:pPr indent="0" lvl="0" marL="0" rtl="0" algn="l">
              <a:lnSpc>
                <a:spcPct val="90000"/>
              </a:lnSpc>
              <a:spcBef>
                <a:spcPts val="0"/>
              </a:spcBef>
              <a:spcAft>
                <a:spcPts val="0"/>
              </a:spcAft>
              <a:buSzPts val="1100"/>
              <a:buNone/>
            </a:pPr>
            <a:r>
              <a:rPr lang="en-US" sz="1100"/>
              <a:t>integrity of their contents. To aid in these objectives, virtually all operating systems</a:t>
            </a:r>
            <a:endParaRPr/>
          </a:p>
          <a:p>
            <a:pPr indent="0" lvl="0" marL="0" rtl="0" algn="l">
              <a:lnSpc>
                <a:spcPct val="90000"/>
              </a:lnSpc>
              <a:spcBef>
                <a:spcPts val="0"/>
              </a:spcBef>
              <a:spcAft>
                <a:spcPts val="0"/>
              </a:spcAft>
              <a:buSzPts val="1100"/>
              <a:buNone/>
            </a:pPr>
            <a:r>
              <a:rPr lang="en-US" sz="1100"/>
              <a:t>provide file management systems. Typically, a file management system consists of</a:t>
            </a:r>
            <a:endParaRPr/>
          </a:p>
          <a:p>
            <a:pPr indent="0" lvl="0" marL="0" rtl="0" algn="l">
              <a:lnSpc>
                <a:spcPct val="90000"/>
              </a:lnSpc>
              <a:spcBef>
                <a:spcPts val="0"/>
              </a:spcBef>
              <a:spcAft>
                <a:spcPts val="0"/>
              </a:spcAft>
              <a:buSzPts val="1100"/>
              <a:buNone/>
            </a:pPr>
            <a:r>
              <a:rPr lang="en-US" sz="1100"/>
              <a:t>system utility programs that run as privileged applications. However, at the very</a:t>
            </a:r>
            <a:endParaRPr/>
          </a:p>
          <a:p>
            <a:pPr indent="0" lvl="0" marL="0" rtl="0" algn="l">
              <a:lnSpc>
                <a:spcPct val="90000"/>
              </a:lnSpc>
              <a:spcBef>
                <a:spcPts val="0"/>
              </a:spcBef>
              <a:spcAft>
                <a:spcPts val="0"/>
              </a:spcAft>
              <a:buSzPts val="1100"/>
              <a:buNone/>
            </a:pPr>
            <a:r>
              <a:rPr lang="en-US" sz="1100"/>
              <a:t>least, a file management system needs special services from the operating system;</a:t>
            </a:r>
            <a:endParaRPr/>
          </a:p>
          <a:p>
            <a:pPr indent="0" lvl="0" marL="0" rtl="0" algn="l">
              <a:lnSpc>
                <a:spcPct val="90000"/>
              </a:lnSpc>
              <a:spcBef>
                <a:spcPts val="0"/>
              </a:spcBef>
              <a:spcAft>
                <a:spcPts val="0"/>
              </a:spcAft>
              <a:buSzPts val="1100"/>
              <a:buNone/>
            </a:pPr>
            <a:r>
              <a:rPr lang="en-US" sz="1100"/>
              <a:t>at the most, the entire file management system is considered part of the operating</a:t>
            </a:r>
            <a:endParaRPr/>
          </a:p>
          <a:p>
            <a:pPr indent="0" lvl="0" marL="0" rtl="0" algn="l">
              <a:lnSpc>
                <a:spcPct val="90000"/>
              </a:lnSpc>
              <a:spcBef>
                <a:spcPts val="0"/>
              </a:spcBef>
              <a:spcAft>
                <a:spcPts val="0"/>
              </a:spcAft>
              <a:buSzPts val="1100"/>
              <a:buNone/>
            </a:pPr>
            <a:r>
              <a:rPr lang="en-US" sz="1100"/>
              <a:t>system. Thus, it is appropriate to consider the basic elements of file management in</a:t>
            </a:r>
            <a:endParaRPr/>
          </a:p>
          <a:p>
            <a:pPr indent="0" lvl="0" marL="0" rtl="0" algn="l">
              <a:lnSpc>
                <a:spcPct val="90000"/>
              </a:lnSpc>
              <a:spcBef>
                <a:spcPts val="0"/>
              </a:spcBef>
              <a:spcAft>
                <a:spcPts val="0"/>
              </a:spcAft>
              <a:buSzPts val="1100"/>
              <a:buNone/>
            </a:pPr>
            <a:r>
              <a:rPr lang="en-US" sz="1100"/>
              <a:t>this book.</a:t>
            </a:r>
            <a:endParaRPr/>
          </a:p>
          <a:p>
            <a:pPr indent="0" lvl="0" marL="0" rtl="0" algn="l">
              <a:lnSpc>
                <a:spcPct val="90000"/>
              </a:lnSpc>
              <a:spcBef>
                <a:spcPts val="0"/>
              </a:spcBef>
              <a:spcAft>
                <a:spcPts val="0"/>
              </a:spcAft>
              <a:buSzPts val="1100"/>
              <a:buNone/>
            </a:pPr>
            <a:r>
              <a:t/>
            </a:r>
            <a:endParaRPr sz="1100"/>
          </a:p>
          <a:p>
            <a:pPr indent="0" lvl="0" marL="0" rtl="0" algn="l">
              <a:lnSpc>
                <a:spcPct val="90000"/>
              </a:lnSpc>
              <a:spcBef>
                <a:spcPts val="0"/>
              </a:spcBef>
              <a:spcAft>
                <a:spcPts val="0"/>
              </a:spcAft>
              <a:buSzPts val="1100"/>
              <a:buNone/>
            </a:pPr>
            <a:r>
              <a:rPr lang="en-US" sz="1100"/>
              <a:t>We begin with an overview, followed by a look at various file organization</a:t>
            </a:r>
            <a:endParaRPr/>
          </a:p>
          <a:p>
            <a:pPr indent="0" lvl="0" marL="0" rtl="0" algn="l">
              <a:lnSpc>
                <a:spcPct val="90000"/>
              </a:lnSpc>
              <a:spcBef>
                <a:spcPts val="0"/>
              </a:spcBef>
              <a:spcAft>
                <a:spcPts val="0"/>
              </a:spcAft>
              <a:buSzPts val="1100"/>
              <a:buNone/>
            </a:pPr>
            <a:r>
              <a:rPr lang="en-US" sz="1100"/>
              <a:t>schemes. Although file organization is generally beyond the scope of the operating</a:t>
            </a:r>
            <a:endParaRPr/>
          </a:p>
          <a:p>
            <a:pPr indent="0" lvl="0" marL="0" rtl="0" algn="l">
              <a:lnSpc>
                <a:spcPct val="90000"/>
              </a:lnSpc>
              <a:spcBef>
                <a:spcPts val="0"/>
              </a:spcBef>
              <a:spcAft>
                <a:spcPts val="0"/>
              </a:spcAft>
              <a:buSzPts val="1100"/>
              <a:buNone/>
            </a:pPr>
            <a:r>
              <a:rPr lang="en-US" sz="1100"/>
              <a:t>system, it is essential to have a general understanding of the common alternatives to</a:t>
            </a:r>
            <a:endParaRPr/>
          </a:p>
          <a:p>
            <a:pPr indent="0" lvl="0" marL="0" rtl="0" algn="l">
              <a:lnSpc>
                <a:spcPct val="90000"/>
              </a:lnSpc>
              <a:spcBef>
                <a:spcPts val="0"/>
              </a:spcBef>
              <a:spcAft>
                <a:spcPts val="0"/>
              </a:spcAft>
              <a:buSzPts val="1100"/>
              <a:buNone/>
            </a:pPr>
            <a:r>
              <a:rPr lang="en-US" sz="1100"/>
              <a:t>appreciate some of the design trade-offs involved in file management. The remainder</a:t>
            </a:r>
            <a:endParaRPr/>
          </a:p>
          <a:p>
            <a:pPr indent="0" lvl="0" marL="0" rtl="0" algn="l">
              <a:lnSpc>
                <a:spcPct val="90000"/>
              </a:lnSpc>
              <a:spcBef>
                <a:spcPts val="0"/>
              </a:spcBef>
              <a:spcAft>
                <a:spcPts val="0"/>
              </a:spcAft>
              <a:buSzPts val="1100"/>
              <a:buNone/>
            </a:pPr>
            <a:r>
              <a:rPr lang="en-US" sz="1100"/>
              <a:t>of this chapter looks at other topics in file management.</a:t>
            </a:r>
            <a:endParaRPr/>
          </a:p>
        </p:txBody>
      </p:sp>
      <p:sp>
        <p:nvSpPr>
          <p:cNvPr id="306" name="Google Shape;306;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52" name="Google Shape;45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100"/>
              <a:buNone/>
            </a:pPr>
            <a:r>
              <a:rPr lang="en-US" sz="1100"/>
              <a:t>In this section, we use the term </a:t>
            </a:r>
            <a:r>
              <a:rPr i="1" lang="en-US" sz="1100"/>
              <a:t>file organization to refer to the logical structuring</a:t>
            </a:r>
            <a:endParaRPr/>
          </a:p>
          <a:p>
            <a:pPr indent="0" lvl="0" marL="0" rtl="0" algn="l">
              <a:lnSpc>
                <a:spcPct val="80000"/>
              </a:lnSpc>
              <a:spcBef>
                <a:spcPts val="0"/>
              </a:spcBef>
              <a:spcAft>
                <a:spcPts val="0"/>
              </a:spcAft>
              <a:buSzPts val="1100"/>
              <a:buNone/>
            </a:pPr>
            <a:r>
              <a:rPr lang="en-US" sz="1100"/>
              <a:t>of the records as determined by the way in which they are accessed. The physical</a:t>
            </a:r>
            <a:endParaRPr/>
          </a:p>
          <a:p>
            <a:pPr indent="0" lvl="0" marL="0" rtl="0" algn="l">
              <a:lnSpc>
                <a:spcPct val="80000"/>
              </a:lnSpc>
              <a:spcBef>
                <a:spcPts val="0"/>
              </a:spcBef>
              <a:spcAft>
                <a:spcPts val="0"/>
              </a:spcAft>
              <a:buSzPts val="1100"/>
              <a:buNone/>
            </a:pPr>
            <a:r>
              <a:rPr lang="en-US" sz="1100"/>
              <a:t>organization of the file on secondary storage depends on the blocking strategy and</a:t>
            </a:r>
            <a:endParaRPr/>
          </a:p>
          <a:p>
            <a:pPr indent="0" lvl="0" marL="0" rtl="0" algn="l">
              <a:lnSpc>
                <a:spcPct val="80000"/>
              </a:lnSpc>
              <a:spcBef>
                <a:spcPts val="0"/>
              </a:spcBef>
              <a:spcAft>
                <a:spcPts val="0"/>
              </a:spcAft>
              <a:buSzPts val="1100"/>
              <a:buNone/>
            </a:pPr>
            <a:r>
              <a:rPr lang="en-US" sz="1100"/>
              <a:t>the file allocation strategy, issues dealt with later in this chapter.</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In choosing a file organization, several criteria are important:</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 Short access time</a:t>
            </a:r>
            <a:endParaRPr/>
          </a:p>
          <a:p>
            <a:pPr indent="0" lvl="0" marL="0" rtl="0" algn="l">
              <a:lnSpc>
                <a:spcPct val="80000"/>
              </a:lnSpc>
              <a:spcBef>
                <a:spcPts val="0"/>
              </a:spcBef>
              <a:spcAft>
                <a:spcPts val="0"/>
              </a:spcAft>
              <a:buSzPts val="1100"/>
              <a:buNone/>
            </a:pPr>
            <a:r>
              <a:rPr lang="en-US" sz="1100"/>
              <a:t>• Ease of update</a:t>
            </a:r>
            <a:endParaRPr/>
          </a:p>
          <a:p>
            <a:pPr indent="0" lvl="0" marL="0" rtl="0" algn="l">
              <a:lnSpc>
                <a:spcPct val="80000"/>
              </a:lnSpc>
              <a:spcBef>
                <a:spcPts val="0"/>
              </a:spcBef>
              <a:spcAft>
                <a:spcPts val="0"/>
              </a:spcAft>
              <a:buSzPts val="1100"/>
              <a:buNone/>
            </a:pPr>
            <a:r>
              <a:rPr lang="en-US" sz="1100"/>
              <a:t>• Economy of storage</a:t>
            </a:r>
            <a:endParaRPr/>
          </a:p>
          <a:p>
            <a:pPr indent="0" lvl="0" marL="0" rtl="0" algn="l">
              <a:lnSpc>
                <a:spcPct val="80000"/>
              </a:lnSpc>
              <a:spcBef>
                <a:spcPts val="0"/>
              </a:spcBef>
              <a:spcAft>
                <a:spcPts val="0"/>
              </a:spcAft>
              <a:buSzPts val="1100"/>
              <a:buNone/>
            </a:pPr>
            <a:r>
              <a:rPr lang="en-US" sz="1100"/>
              <a:t>• Simple maintenance</a:t>
            </a:r>
            <a:endParaRPr/>
          </a:p>
          <a:p>
            <a:pPr indent="0" lvl="0" marL="0" rtl="0" algn="l">
              <a:lnSpc>
                <a:spcPct val="80000"/>
              </a:lnSpc>
              <a:spcBef>
                <a:spcPts val="0"/>
              </a:spcBef>
              <a:spcAft>
                <a:spcPts val="0"/>
              </a:spcAft>
              <a:buSzPts val="1100"/>
              <a:buNone/>
            </a:pPr>
            <a:r>
              <a:rPr lang="en-US" sz="1100"/>
              <a:t>• Reliability</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The relative priority of these criteria will depend on the applications that will</a:t>
            </a:r>
            <a:endParaRPr/>
          </a:p>
          <a:p>
            <a:pPr indent="0" lvl="0" marL="0" rtl="0" algn="l">
              <a:lnSpc>
                <a:spcPct val="80000"/>
              </a:lnSpc>
              <a:spcBef>
                <a:spcPts val="0"/>
              </a:spcBef>
              <a:spcAft>
                <a:spcPts val="0"/>
              </a:spcAft>
              <a:buSzPts val="1100"/>
              <a:buNone/>
            </a:pPr>
            <a:r>
              <a:rPr lang="en-US" sz="1100"/>
              <a:t>use the file. For example, if a file is only to be processed in batch mode, with all of</a:t>
            </a:r>
            <a:endParaRPr/>
          </a:p>
          <a:p>
            <a:pPr indent="0" lvl="0" marL="0" rtl="0" algn="l">
              <a:lnSpc>
                <a:spcPct val="80000"/>
              </a:lnSpc>
              <a:spcBef>
                <a:spcPts val="0"/>
              </a:spcBef>
              <a:spcAft>
                <a:spcPts val="0"/>
              </a:spcAft>
              <a:buSzPts val="1100"/>
              <a:buNone/>
            </a:pPr>
            <a:r>
              <a:rPr lang="en-US" sz="1100"/>
              <a:t>the records accessed every time, then rapid access for retrieval of a single record is</a:t>
            </a:r>
            <a:endParaRPr/>
          </a:p>
          <a:p>
            <a:pPr indent="0" lvl="0" marL="0" rtl="0" algn="l">
              <a:lnSpc>
                <a:spcPct val="80000"/>
              </a:lnSpc>
              <a:spcBef>
                <a:spcPts val="0"/>
              </a:spcBef>
              <a:spcAft>
                <a:spcPts val="0"/>
              </a:spcAft>
              <a:buSzPts val="1100"/>
              <a:buNone/>
            </a:pPr>
            <a:r>
              <a:rPr lang="en-US" sz="1100"/>
              <a:t>of minimal concern. A file stored on CD-ROM will never be updated, and so ease</a:t>
            </a:r>
            <a:endParaRPr/>
          </a:p>
          <a:p>
            <a:pPr indent="0" lvl="0" marL="0" rtl="0" algn="l">
              <a:lnSpc>
                <a:spcPct val="80000"/>
              </a:lnSpc>
              <a:spcBef>
                <a:spcPts val="0"/>
              </a:spcBef>
              <a:spcAft>
                <a:spcPts val="0"/>
              </a:spcAft>
              <a:buSzPts val="1100"/>
              <a:buNone/>
            </a:pPr>
            <a:r>
              <a:rPr lang="en-US" sz="1100"/>
              <a:t>of update is not an issue.</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These criteria may conflict. For example, for economy of storage, there should be</a:t>
            </a:r>
            <a:endParaRPr/>
          </a:p>
          <a:p>
            <a:pPr indent="0" lvl="0" marL="0" rtl="0" algn="l">
              <a:lnSpc>
                <a:spcPct val="80000"/>
              </a:lnSpc>
              <a:spcBef>
                <a:spcPts val="0"/>
              </a:spcBef>
              <a:spcAft>
                <a:spcPts val="0"/>
              </a:spcAft>
              <a:buSzPts val="1100"/>
              <a:buNone/>
            </a:pPr>
            <a:r>
              <a:rPr lang="en-US" sz="1100"/>
              <a:t>minimum redundancy in the data. On the other hand, redundancy is a primary means</a:t>
            </a:r>
            <a:endParaRPr/>
          </a:p>
          <a:p>
            <a:pPr indent="0" lvl="0" marL="0" rtl="0" algn="l">
              <a:lnSpc>
                <a:spcPct val="80000"/>
              </a:lnSpc>
              <a:spcBef>
                <a:spcPts val="0"/>
              </a:spcBef>
              <a:spcAft>
                <a:spcPts val="0"/>
              </a:spcAft>
              <a:buSzPts val="1100"/>
              <a:buNone/>
            </a:pPr>
            <a:r>
              <a:rPr lang="en-US" sz="1100"/>
              <a:t>of increasing the speed of access to data. An example of this is the use of indexes.</a:t>
            </a:r>
            <a:endParaRPr/>
          </a:p>
        </p:txBody>
      </p:sp>
      <p:sp>
        <p:nvSpPr>
          <p:cNvPr id="453" name="Google Shape;453;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60" name="Google Shape;46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number of alternative file organizations that have been implemented or</a:t>
            </a:r>
            <a:endParaRPr/>
          </a:p>
          <a:p>
            <a:pPr indent="0" lvl="0" marL="0" rtl="0" algn="l">
              <a:spcBef>
                <a:spcPts val="0"/>
              </a:spcBef>
              <a:spcAft>
                <a:spcPts val="0"/>
              </a:spcAft>
              <a:buSzPts val="1800"/>
              <a:buNone/>
            </a:pPr>
            <a:r>
              <a:rPr lang="en-US"/>
              <a:t>just proposed is unmanageably large, even for a book devoted to file systems. In this</a:t>
            </a:r>
            <a:endParaRPr/>
          </a:p>
          <a:p>
            <a:pPr indent="0" lvl="0" marL="0" rtl="0" algn="l">
              <a:spcBef>
                <a:spcPts val="0"/>
              </a:spcBef>
              <a:spcAft>
                <a:spcPts val="0"/>
              </a:spcAft>
              <a:buSzPts val="1800"/>
              <a:buNone/>
            </a:pPr>
            <a:r>
              <a:rPr lang="en-US"/>
              <a:t>brief survey, we will outline five fundamental organizations. Most structures used in</a:t>
            </a:r>
            <a:endParaRPr/>
          </a:p>
          <a:p>
            <a:pPr indent="0" lvl="0" marL="0" rtl="0" algn="l">
              <a:spcBef>
                <a:spcPts val="0"/>
              </a:spcBef>
              <a:spcAft>
                <a:spcPts val="0"/>
              </a:spcAft>
              <a:buSzPts val="1800"/>
              <a:buNone/>
            </a:pPr>
            <a:r>
              <a:rPr lang="en-US"/>
              <a:t>actual systems either fall into one of these categories or can be implemented with a</a:t>
            </a:r>
            <a:endParaRPr/>
          </a:p>
          <a:p>
            <a:pPr indent="0" lvl="0" marL="0" rtl="0" algn="l">
              <a:spcBef>
                <a:spcPts val="0"/>
              </a:spcBef>
              <a:spcAft>
                <a:spcPts val="0"/>
              </a:spcAft>
              <a:buSzPts val="1800"/>
              <a:buNone/>
            </a:pPr>
            <a:r>
              <a:rPr lang="en-US"/>
              <a:t>combination of these organizations. The five organizations, the first four of which</a:t>
            </a:r>
            <a:endParaRPr/>
          </a:p>
          <a:p>
            <a:pPr indent="0" lvl="0" marL="0" rtl="0" algn="l">
              <a:spcBef>
                <a:spcPts val="0"/>
              </a:spcBef>
              <a:spcAft>
                <a:spcPts val="0"/>
              </a:spcAft>
              <a:buSzPts val="1800"/>
              <a:buNone/>
            </a:pPr>
            <a:r>
              <a:rPr lang="en-US"/>
              <a:t>are depicted in Figure 12.3 , are as follows:</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rPr lang="en-US"/>
              <a:t>The pile</a:t>
            </a:r>
            <a:endParaRPr/>
          </a:p>
          <a:p>
            <a:pPr indent="0" lvl="0" marL="0" rtl="0" algn="l">
              <a:spcBef>
                <a:spcPts val="0"/>
              </a:spcBef>
              <a:spcAft>
                <a:spcPts val="0"/>
              </a:spcAft>
              <a:buSzPts val="1800"/>
              <a:buNone/>
            </a:pPr>
            <a:r>
              <a:rPr lang="en-US"/>
              <a:t>• The sequential file</a:t>
            </a:r>
            <a:endParaRPr/>
          </a:p>
          <a:p>
            <a:pPr indent="0" lvl="0" marL="0" rtl="0" algn="l">
              <a:spcBef>
                <a:spcPts val="0"/>
              </a:spcBef>
              <a:spcAft>
                <a:spcPts val="0"/>
              </a:spcAft>
              <a:buSzPts val="1800"/>
              <a:buNone/>
            </a:pPr>
            <a:r>
              <a:rPr lang="en-US"/>
              <a:t>• The indexed sequential file</a:t>
            </a:r>
            <a:endParaRPr/>
          </a:p>
          <a:p>
            <a:pPr indent="0" lvl="0" marL="0" rtl="0" algn="l">
              <a:spcBef>
                <a:spcPts val="0"/>
              </a:spcBef>
              <a:spcAft>
                <a:spcPts val="0"/>
              </a:spcAft>
              <a:buSzPts val="1800"/>
              <a:buNone/>
            </a:pPr>
            <a:r>
              <a:rPr lang="en-US"/>
              <a:t>• The indexed file</a:t>
            </a:r>
            <a:endParaRPr/>
          </a:p>
          <a:p>
            <a:pPr indent="0" lvl="0" marL="0" rtl="0" algn="l">
              <a:spcBef>
                <a:spcPts val="0"/>
              </a:spcBef>
              <a:spcAft>
                <a:spcPts val="0"/>
              </a:spcAft>
              <a:buSzPts val="1800"/>
              <a:buNone/>
            </a:pPr>
            <a:r>
              <a:rPr lang="en-US"/>
              <a:t>• The direct, or hashed, file</a:t>
            </a:r>
            <a:endParaRPr/>
          </a:p>
        </p:txBody>
      </p:sp>
      <p:sp>
        <p:nvSpPr>
          <p:cNvPr id="461" name="Google Shape;461;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67" name="Google Shape;46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Table 12.1 summarizes relative performance aspects of these five organizations.</a:t>
            </a:r>
            <a:endParaRPr/>
          </a:p>
        </p:txBody>
      </p:sp>
      <p:sp>
        <p:nvSpPr>
          <p:cNvPr id="468" name="Google Shape;468;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75" name="Google Shape;47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100"/>
              <a:buNone/>
            </a:pPr>
            <a:r>
              <a:rPr lang="en-US" sz="1100"/>
              <a:t>The least-complicated form of file organization may be termed the </a:t>
            </a:r>
            <a:r>
              <a:rPr i="1" lang="en-US" sz="1100"/>
              <a:t>pile . Data are</a:t>
            </a:r>
            <a:endParaRPr/>
          </a:p>
          <a:p>
            <a:pPr indent="0" lvl="0" marL="0" rtl="0" algn="l">
              <a:lnSpc>
                <a:spcPct val="90000"/>
              </a:lnSpc>
              <a:spcBef>
                <a:spcPts val="0"/>
              </a:spcBef>
              <a:spcAft>
                <a:spcPts val="0"/>
              </a:spcAft>
              <a:buSzPts val="1100"/>
              <a:buNone/>
            </a:pPr>
            <a:r>
              <a:rPr lang="en-US" sz="1100"/>
              <a:t>collected in the order in which they arrive. Each record consists of one burst of</a:t>
            </a:r>
            <a:endParaRPr/>
          </a:p>
          <a:p>
            <a:pPr indent="0" lvl="0" marL="0" rtl="0" algn="l">
              <a:lnSpc>
                <a:spcPct val="90000"/>
              </a:lnSpc>
              <a:spcBef>
                <a:spcPts val="0"/>
              </a:spcBef>
              <a:spcAft>
                <a:spcPts val="0"/>
              </a:spcAft>
              <a:buSzPts val="1100"/>
              <a:buNone/>
            </a:pPr>
            <a:r>
              <a:rPr lang="en-US" sz="1100"/>
              <a:t>data. The purpose of the pile is simply to accumulate the mass of data and save it.</a:t>
            </a:r>
            <a:endParaRPr/>
          </a:p>
          <a:p>
            <a:pPr indent="0" lvl="0" marL="0" rtl="0" algn="l">
              <a:lnSpc>
                <a:spcPct val="90000"/>
              </a:lnSpc>
              <a:spcBef>
                <a:spcPts val="0"/>
              </a:spcBef>
              <a:spcAft>
                <a:spcPts val="0"/>
              </a:spcAft>
              <a:buSzPts val="1100"/>
              <a:buNone/>
            </a:pPr>
            <a:r>
              <a:rPr lang="en-US" sz="1100"/>
              <a:t>Records may have different fields, or similar fields in different orders. Thus, each</a:t>
            </a:r>
            <a:endParaRPr/>
          </a:p>
          <a:p>
            <a:pPr indent="0" lvl="0" marL="0" rtl="0" algn="l">
              <a:lnSpc>
                <a:spcPct val="90000"/>
              </a:lnSpc>
              <a:spcBef>
                <a:spcPts val="0"/>
              </a:spcBef>
              <a:spcAft>
                <a:spcPts val="0"/>
              </a:spcAft>
              <a:buSzPts val="1100"/>
              <a:buNone/>
            </a:pPr>
            <a:r>
              <a:rPr lang="en-US" sz="1100"/>
              <a:t>field should be self-describing, including a field name as well as a value. The length</a:t>
            </a:r>
            <a:endParaRPr/>
          </a:p>
          <a:p>
            <a:pPr indent="0" lvl="0" marL="0" rtl="0" algn="l">
              <a:lnSpc>
                <a:spcPct val="90000"/>
              </a:lnSpc>
              <a:spcBef>
                <a:spcPts val="0"/>
              </a:spcBef>
              <a:spcAft>
                <a:spcPts val="0"/>
              </a:spcAft>
              <a:buSzPts val="1100"/>
              <a:buNone/>
            </a:pPr>
            <a:r>
              <a:rPr lang="en-US" sz="1100"/>
              <a:t>of each field must be implicitly indicated by delimiters, explicitly included as a subfield,</a:t>
            </a:r>
            <a:endParaRPr/>
          </a:p>
          <a:p>
            <a:pPr indent="0" lvl="0" marL="0" rtl="0" algn="l">
              <a:lnSpc>
                <a:spcPct val="90000"/>
              </a:lnSpc>
              <a:spcBef>
                <a:spcPts val="0"/>
              </a:spcBef>
              <a:spcAft>
                <a:spcPts val="0"/>
              </a:spcAft>
              <a:buSzPts val="1100"/>
              <a:buNone/>
            </a:pPr>
            <a:r>
              <a:rPr lang="en-US" sz="1100"/>
              <a:t>or known as default for that field type.</a:t>
            </a:r>
            <a:endParaRPr/>
          </a:p>
          <a:p>
            <a:pPr indent="0" lvl="0" marL="0" rtl="0" algn="l">
              <a:lnSpc>
                <a:spcPct val="90000"/>
              </a:lnSpc>
              <a:spcBef>
                <a:spcPts val="0"/>
              </a:spcBef>
              <a:spcAft>
                <a:spcPts val="0"/>
              </a:spcAft>
              <a:buSzPts val="1100"/>
              <a:buNone/>
            </a:pPr>
            <a:r>
              <a:t/>
            </a:r>
            <a:endParaRPr sz="1100"/>
          </a:p>
          <a:p>
            <a:pPr indent="0" lvl="0" marL="0" rtl="0" algn="l">
              <a:lnSpc>
                <a:spcPct val="90000"/>
              </a:lnSpc>
              <a:spcBef>
                <a:spcPts val="0"/>
              </a:spcBef>
              <a:spcAft>
                <a:spcPts val="0"/>
              </a:spcAft>
              <a:buSzPts val="1100"/>
              <a:buNone/>
            </a:pPr>
            <a:r>
              <a:rPr lang="en-US" sz="1100"/>
              <a:t>Because there is no structure to the pile file, record access is by exhaustive</a:t>
            </a:r>
            <a:endParaRPr/>
          </a:p>
          <a:p>
            <a:pPr indent="0" lvl="0" marL="0" rtl="0" algn="l">
              <a:lnSpc>
                <a:spcPct val="90000"/>
              </a:lnSpc>
              <a:spcBef>
                <a:spcPts val="0"/>
              </a:spcBef>
              <a:spcAft>
                <a:spcPts val="0"/>
              </a:spcAft>
              <a:buSzPts val="1100"/>
              <a:buNone/>
            </a:pPr>
            <a:r>
              <a:rPr lang="en-US" sz="1100"/>
              <a:t>search. That is, if we wish to find a record that contains a particular field with a</a:t>
            </a:r>
            <a:endParaRPr/>
          </a:p>
          <a:p>
            <a:pPr indent="0" lvl="0" marL="0" rtl="0" algn="l">
              <a:lnSpc>
                <a:spcPct val="90000"/>
              </a:lnSpc>
              <a:spcBef>
                <a:spcPts val="0"/>
              </a:spcBef>
              <a:spcAft>
                <a:spcPts val="0"/>
              </a:spcAft>
              <a:buSzPts val="1100"/>
              <a:buNone/>
            </a:pPr>
            <a:r>
              <a:rPr lang="en-US" sz="1100"/>
              <a:t>particular value, it is necessary to examine each record in the pile until the desired</a:t>
            </a:r>
            <a:endParaRPr/>
          </a:p>
          <a:p>
            <a:pPr indent="0" lvl="0" marL="0" rtl="0" algn="l">
              <a:lnSpc>
                <a:spcPct val="90000"/>
              </a:lnSpc>
              <a:spcBef>
                <a:spcPts val="0"/>
              </a:spcBef>
              <a:spcAft>
                <a:spcPts val="0"/>
              </a:spcAft>
              <a:buSzPts val="1100"/>
              <a:buNone/>
            </a:pPr>
            <a:r>
              <a:rPr lang="en-US" sz="1100"/>
              <a:t>record is found or the entire file has been searched. If we wish to find all records</a:t>
            </a:r>
            <a:endParaRPr/>
          </a:p>
          <a:p>
            <a:pPr indent="0" lvl="0" marL="0" rtl="0" algn="l">
              <a:lnSpc>
                <a:spcPct val="90000"/>
              </a:lnSpc>
              <a:spcBef>
                <a:spcPts val="0"/>
              </a:spcBef>
              <a:spcAft>
                <a:spcPts val="0"/>
              </a:spcAft>
              <a:buSzPts val="1100"/>
              <a:buNone/>
            </a:pPr>
            <a:r>
              <a:rPr lang="en-US" sz="1100"/>
              <a:t>that contain a particular field or contain that field with a particular value, then the</a:t>
            </a:r>
            <a:endParaRPr/>
          </a:p>
          <a:p>
            <a:pPr indent="0" lvl="0" marL="0" rtl="0" algn="l">
              <a:lnSpc>
                <a:spcPct val="90000"/>
              </a:lnSpc>
              <a:spcBef>
                <a:spcPts val="0"/>
              </a:spcBef>
              <a:spcAft>
                <a:spcPts val="0"/>
              </a:spcAft>
              <a:buSzPts val="1100"/>
              <a:buNone/>
            </a:pPr>
            <a:r>
              <a:rPr lang="en-US" sz="1100"/>
              <a:t>entire file must be searched.</a:t>
            </a:r>
            <a:endParaRPr/>
          </a:p>
          <a:p>
            <a:pPr indent="0" lvl="0" marL="0" rtl="0" algn="l">
              <a:lnSpc>
                <a:spcPct val="90000"/>
              </a:lnSpc>
              <a:spcBef>
                <a:spcPts val="0"/>
              </a:spcBef>
              <a:spcAft>
                <a:spcPts val="0"/>
              </a:spcAft>
              <a:buSzPts val="1100"/>
              <a:buNone/>
            </a:pPr>
            <a:r>
              <a:t/>
            </a:r>
            <a:endParaRPr sz="1100"/>
          </a:p>
          <a:p>
            <a:pPr indent="0" lvl="0" marL="0" rtl="0" algn="l">
              <a:lnSpc>
                <a:spcPct val="90000"/>
              </a:lnSpc>
              <a:spcBef>
                <a:spcPts val="0"/>
              </a:spcBef>
              <a:spcAft>
                <a:spcPts val="0"/>
              </a:spcAft>
              <a:buSzPts val="1100"/>
              <a:buNone/>
            </a:pPr>
            <a:r>
              <a:rPr lang="en-US" sz="1100"/>
              <a:t>Pile files are encountered when data are collected and stored prior to processing</a:t>
            </a:r>
            <a:endParaRPr/>
          </a:p>
          <a:p>
            <a:pPr indent="0" lvl="0" marL="0" rtl="0" algn="l">
              <a:lnSpc>
                <a:spcPct val="90000"/>
              </a:lnSpc>
              <a:spcBef>
                <a:spcPts val="0"/>
              </a:spcBef>
              <a:spcAft>
                <a:spcPts val="0"/>
              </a:spcAft>
              <a:buSzPts val="1100"/>
              <a:buNone/>
            </a:pPr>
            <a:r>
              <a:rPr lang="en-US" sz="1100"/>
              <a:t>or when data are not easy to organize. This type of file uses space well when the</a:t>
            </a:r>
            <a:endParaRPr/>
          </a:p>
          <a:p>
            <a:pPr indent="0" lvl="0" marL="0" rtl="0" algn="l">
              <a:lnSpc>
                <a:spcPct val="90000"/>
              </a:lnSpc>
              <a:spcBef>
                <a:spcPts val="0"/>
              </a:spcBef>
              <a:spcAft>
                <a:spcPts val="0"/>
              </a:spcAft>
              <a:buSzPts val="1100"/>
              <a:buNone/>
            </a:pPr>
            <a:r>
              <a:rPr lang="en-US" sz="1100"/>
              <a:t>stored data vary in size and structure, is perfectly adequate for exhaustive searches,</a:t>
            </a:r>
            <a:endParaRPr/>
          </a:p>
          <a:p>
            <a:pPr indent="0" lvl="0" marL="0" rtl="0" algn="l">
              <a:lnSpc>
                <a:spcPct val="90000"/>
              </a:lnSpc>
              <a:spcBef>
                <a:spcPts val="0"/>
              </a:spcBef>
              <a:spcAft>
                <a:spcPts val="0"/>
              </a:spcAft>
              <a:buSzPts val="1100"/>
              <a:buNone/>
            </a:pPr>
            <a:r>
              <a:rPr lang="en-US" sz="1100"/>
              <a:t>and is easy to update. However, beyond these limited uses, this type of file is unsuitable</a:t>
            </a:r>
            <a:endParaRPr/>
          </a:p>
          <a:p>
            <a:pPr indent="0" lvl="0" marL="0" rtl="0" algn="l">
              <a:lnSpc>
                <a:spcPct val="90000"/>
              </a:lnSpc>
              <a:spcBef>
                <a:spcPts val="0"/>
              </a:spcBef>
              <a:spcAft>
                <a:spcPts val="0"/>
              </a:spcAft>
              <a:buSzPts val="1100"/>
              <a:buNone/>
            </a:pPr>
            <a:r>
              <a:rPr lang="en-US" sz="1100"/>
              <a:t>for most applications.</a:t>
            </a:r>
            <a:endParaRPr/>
          </a:p>
        </p:txBody>
      </p:sp>
      <p:sp>
        <p:nvSpPr>
          <p:cNvPr id="476" name="Google Shape;476;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83" name="Google Shape;48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600"/>
              <a:buNone/>
            </a:pPr>
            <a:r>
              <a:rPr lang="en-US" sz="600"/>
              <a:t>The most common form of file structure is the sequential file. In this type of file,</a:t>
            </a:r>
            <a:endParaRPr/>
          </a:p>
          <a:p>
            <a:pPr indent="0" lvl="0" marL="0" rtl="0" algn="l">
              <a:lnSpc>
                <a:spcPct val="80000"/>
              </a:lnSpc>
              <a:spcBef>
                <a:spcPts val="0"/>
              </a:spcBef>
              <a:spcAft>
                <a:spcPts val="0"/>
              </a:spcAft>
              <a:buSzPts val="600"/>
              <a:buNone/>
            </a:pPr>
            <a:r>
              <a:rPr lang="en-US" sz="600"/>
              <a:t>a fixed format is used for records. All records are of the same length, consisting of</a:t>
            </a:r>
            <a:endParaRPr/>
          </a:p>
          <a:p>
            <a:pPr indent="0" lvl="0" marL="0" rtl="0" algn="l">
              <a:lnSpc>
                <a:spcPct val="80000"/>
              </a:lnSpc>
              <a:spcBef>
                <a:spcPts val="0"/>
              </a:spcBef>
              <a:spcAft>
                <a:spcPts val="0"/>
              </a:spcAft>
              <a:buSzPts val="600"/>
              <a:buNone/>
            </a:pPr>
            <a:r>
              <a:rPr lang="en-US" sz="600"/>
              <a:t>the same number of fixed-length fields in a particular order. Because the length and</a:t>
            </a:r>
            <a:endParaRPr/>
          </a:p>
          <a:p>
            <a:pPr indent="0" lvl="0" marL="0" rtl="0" algn="l">
              <a:lnSpc>
                <a:spcPct val="80000"/>
              </a:lnSpc>
              <a:spcBef>
                <a:spcPts val="0"/>
              </a:spcBef>
              <a:spcAft>
                <a:spcPts val="0"/>
              </a:spcAft>
              <a:buSzPts val="600"/>
              <a:buNone/>
            </a:pPr>
            <a:r>
              <a:rPr lang="en-US" sz="600"/>
              <a:t>position of each field are known, only the values of fields need to be stored; the field</a:t>
            </a:r>
            <a:endParaRPr/>
          </a:p>
          <a:p>
            <a:pPr indent="0" lvl="0" marL="0" rtl="0" algn="l">
              <a:lnSpc>
                <a:spcPct val="80000"/>
              </a:lnSpc>
              <a:spcBef>
                <a:spcPts val="0"/>
              </a:spcBef>
              <a:spcAft>
                <a:spcPts val="0"/>
              </a:spcAft>
              <a:buSzPts val="600"/>
              <a:buNone/>
            </a:pPr>
            <a:r>
              <a:rPr lang="en-US" sz="600"/>
              <a:t>name and length for each field are attributes of the file structure.</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One particular field, usually the first field in each record, is referred to as the</a:t>
            </a:r>
            <a:endParaRPr/>
          </a:p>
          <a:p>
            <a:pPr indent="0" lvl="0" marL="0" rtl="0" algn="l">
              <a:lnSpc>
                <a:spcPct val="80000"/>
              </a:lnSpc>
              <a:spcBef>
                <a:spcPts val="0"/>
              </a:spcBef>
              <a:spcAft>
                <a:spcPts val="0"/>
              </a:spcAft>
              <a:buSzPts val="600"/>
              <a:buNone/>
            </a:pPr>
            <a:r>
              <a:rPr b="1" lang="en-US" sz="600"/>
              <a:t>key field . The key field uniquely identifies the record; thus key values for different</a:t>
            </a:r>
            <a:endParaRPr/>
          </a:p>
          <a:p>
            <a:pPr indent="0" lvl="0" marL="0" rtl="0" algn="l">
              <a:lnSpc>
                <a:spcPct val="80000"/>
              </a:lnSpc>
              <a:spcBef>
                <a:spcPts val="0"/>
              </a:spcBef>
              <a:spcAft>
                <a:spcPts val="0"/>
              </a:spcAft>
              <a:buSzPts val="600"/>
              <a:buNone/>
            </a:pPr>
            <a:r>
              <a:rPr lang="en-US" sz="600"/>
              <a:t>records are always different. Further, the records are stored in key sequence: alphabetical</a:t>
            </a:r>
            <a:endParaRPr/>
          </a:p>
          <a:p>
            <a:pPr indent="0" lvl="0" marL="0" rtl="0" algn="l">
              <a:lnSpc>
                <a:spcPct val="80000"/>
              </a:lnSpc>
              <a:spcBef>
                <a:spcPts val="0"/>
              </a:spcBef>
              <a:spcAft>
                <a:spcPts val="0"/>
              </a:spcAft>
              <a:buSzPts val="600"/>
              <a:buNone/>
            </a:pPr>
            <a:r>
              <a:rPr lang="en-US" sz="600"/>
              <a:t>order for a text key, and numerical order for a numerical key.</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Sequential files are typically used in batch applications and are generally</a:t>
            </a:r>
            <a:endParaRPr/>
          </a:p>
          <a:p>
            <a:pPr indent="0" lvl="0" marL="0" rtl="0" algn="l">
              <a:lnSpc>
                <a:spcPct val="80000"/>
              </a:lnSpc>
              <a:spcBef>
                <a:spcPts val="0"/>
              </a:spcBef>
              <a:spcAft>
                <a:spcPts val="0"/>
              </a:spcAft>
              <a:buSzPts val="600"/>
              <a:buNone/>
            </a:pPr>
            <a:r>
              <a:rPr lang="en-US" sz="600"/>
              <a:t>optimum for such applications if they involve the processing of all the records (e.g.,</a:t>
            </a:r>
            <a:endParaRPr/>
          </a:p>
          <a:p>
            <a:pPr indent="0" lvl="0" marL="0" rtl="0" algn="l">
              <a:lnSpc>
                <a:spcPct val="80000"/>
              </a:lnSpc>
              <a:spcBef>
                <a:spcPts val="0"/>
              </a:spcBef>
              <a:spcAft>
                <a:spcPts val="0"/>
              </a:spcAft>
              <a:buSzPts val="600"/>
              <a:buNone/>
            </a:pPr>
            <a:r>
              <a:rPr lang="en-US" sz="600"/>
              <a:t>a billing or payroll application). The sequential file organization is the only one that</a:t>
            </a:r>
            <a:endParaRPr/>
          </a:p>
          <a:p>
            <a:pPr indent="0" lvl="0" marL="0" rtl="0" algn="l">
              <a:lnSpc>
                <a:spcPct val="80000"/>
              </a:lnSpc>
              <a:spcBef>
                <a:spcPts val="0"/>
              </a:spcBef>
              <a:spcAft>
                <a:spcPts val="0"/>
              </a:spcAft>
              <a:buSzPts val="600"/>
              <a:buNone/>
            </a:pPr>
            <a:r>
              <a:rPr lang="en-US" sz="600"/>
              <a:t>is easily stored on tape as well as disk.</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For interactive applications that involve queries and/or updates of individual</a:t>
            </a:r>
            <a:endParaRPr/>
          </a:p>
          <a:p>
            <a:pPr indent="0" lvl="0" marL="0" rtl="0" algn="l">
              <a:lnSpc>
                <a:spcPct val="80000"/>
              </a:lnSpc>
              <a:spcBef>
                <a:spcPts val="0"/>
              </a:spcBef>
              <a:spcAft>
                <a:spcPts val="0"/>
              </a:spcAft>
              <a:buSzPts val="600"/>
              <a:buNone/>
            </a:pPr>
            <a:r>
              <a:rPr lang="en-US" sz="600"/>
              <a:t>records, the sequential file provides poor performance. Access requires the sequential</a:t>
            </a:r>
            <a:endParaRPr/>
          </a:p>
          <a:p>
            <a:pPr indent="0" lvl="0" marL="0" rtl="0" algn="l">
              <a:lnSpc>
                <a:spcPct val="80000"/>
              </a:lnSpc>
              <a:spcBef>
                <a:spcPts val="0"/>
              </a:spcBef>
              <a:spcAft>
                <a:spcPts val="0"/>
              </a:spcAft>
              <a:buSzPts val="600"/>
              <a:buNone/>
            </a:pPr>
            <a:r>
              <a:rPr lang="en-US" sz="600"/>
              <a:t>search of the file for a key match. If the entire file, or a large portion of the</a:t>
            </a:r>
            <a:endParaRPr/>
          </a:p>
          <a:p>
            <a:pPr indent="0" lvl="0" marL="0" rtl="0" algn="l">
              <a:lnSpc>
                <a:spcPct val="80000"/>
              </a:lnSpc>
              <a:spcBef>
                <a:spcPts val="0"/>
              </a:spcBef>
              <a:spcAft>
                <a:spcPts val="0"/>
              </a:spcAft>
              <a:buSzPts val="600"/>
              <a:buNone/>
            </a:pPr>
            <a:r>
              <a:rPr lang="en-US" sz="600"/>
              <a:t>file, can be brought into main memory at one time, more efficient search techniques</a:t>
            </a:r>
            <a:endParaRPr/>
          </a:p>
          <a:p>
            <a:pPr indent="0" lvl="0" marL="0" rtl="0" algn="l">
              <a:lnSpc>
                <a:spcPct val="80000"/>
              </a:lnSpc>
              <a:spcBef>
                <a:spcPts val="0"/>
              </a:spcBef>
              <a:spcAft>
                <a:spcPts val="0"/>
              </a:spcAft>
              <a:buSzPts val="600"/>
              <a:buNone/>
            </a:pPr>
            <a:r>
              <a:rPr lang="en-US" sz="600"/>
              <a:t>are possible. Nevertheless, considerable processing and delay are encountered to</a:t>
            </a:r>
            <a:endParaRPr/>
          </a:p>
          <a:p>
            <a:pPr indent="0" lvl="0" marL="0" rtl="0" algn="l">
              <a:lnSpc>
                <a:spcPct val="80000"/>
              </a:lnSpc>
              <a:spcBef>
                <a:spcPts val="0"/>
              </a:spcBef>
              <a:spcAft>
                <a:spcPts val="0"/>
              </a:spcAft>
              <a:buSzPts val="600"/>
              <a:buNone/>
            </a:pPr>
            <a:r>
              <a:rPr lang="en-US" sz="600"/>
              <a:t>access a record in a large sequential file. Additions to the file also present problems.</a:t>
            </a:r>
            <a:endParaRPr/>
          </a:p>
          <a:p>
            <a:pPr indent="0" lvl="0" marL="0" rtl="0" algn="l">
              <a:lnSpc>
                <a:spcPct val="80000"/>
              </a:lnSpc>
              <a:spcBef>
                <a:spcPts val="0"/>
              </a:spcBef>
              <a:spcAft>
                <a:spcPts val="0"/>
              </a:spcAft>
              <a:buSzPts val="600"/>
              <a:buNone/>
            </a:pPr>
            <a:r>
              <a:rPr lang="en-US" sz="600"/>
              <a:t>Typically, a sequential file is stored in simple sequential ordering of the records within</a:t>
            </a:r>
            <a:endParaRPr/>
          </a:p>
          <a:p>
            <a:pPr indent="0" lvl="0" marL="0" rtl="0" algn="l">
              <a:lnSpc>
                <a:spcPct val="80000"/>
              </a:lnSpc>
              <a:spcBef>
                <a:spcPts val="0"/>
              </a:spcBef>
              <a:spcAft>
                <a:spcPts val="0"/>
              </a:spcAft>
              <a:buSzPts val="600"/>
              <a:buNone/>
            </a:pPr>
            <a:r>
              <a:rPr lang="en-US" sz="600"/>
              <a:t>blocks. That is, the physical organization of the file on tape or disk directly matches</a:t>
            </a:r>
            <a:endParaRPr/>
          </a:p>
          <a:p>
            <a:pPr indent="0" lvl="0" marL="0" rtl="0" algn="l">
              <a:lnSpc>
                <a:spcPct val="80000"/>
              </a:lnSpc>
              <a:spcBef>
                <a:spcPts val="0"/>
              </a:spcBef>
              <a:spcAft>
                <a:spcPts val="0"/>
              </a:spcAft>
              <a:buSzPts val="600"/>
              <a:buNone/>
            </a:pPr>
            <a:r>
              <a:rPr lang="en-US" sz="600"/>
              <a:t>the logical organization of the file. In this case, the usual procedure is to place new</a:t>
            </a:r>
            <a:endParaRPr/>
          </a:p>
          <a:p>
            <a:pPr indent="0" lvl="0" marL="0" rtl="0" algn="l">
              <a:lnSpc>
                <a:spcPct val="80000"/>
              </a:lnSpc>
              <a:spcBef>
                <a:spcPts val="0"/>
              </a:spcBef>
              <a:spcAft>
                <a:spcPts val="0"/>
              </a:spcAft>
              <a:buSzPts val="600"/>
              <a:buNone/>
            </a:pPr>
            <a:r>
              <a:rPr lang="en-US" sz="600"/>
              <a:t>records in a separate pile file, called a log file or transaction file. Periodically, a batch</a:t>
            </a:r>
            <a:endParaRPr/>
          </a:p>
          <a:p>
            <a:pPr indent="0" lvl="0" marL="0" rtl="0" algn="l">
              <a:lnSpc>
                <a:spcPct val="80000"/>
              </a:lnSpc>
              <a:spcBef>
                <a:spcPts val="0"/>
              </a:spcBef>
              <a:spcAft>
                <a:spcPts val="0"/>
              </a:spcAft>
              <a:buSzPts val="600"/>
              <a:buNone/>
            </a:pPr>
            <a:r>
              <a:rPr lang="en-US" sz="600"/>
              <a:t>update is performed that merges the log file with the master file to produce a new file</a:t>
            </a:r>
            <a:endParaRPr/>
          </a:p>
          <a:p>
            <a:pPr indent="0" lvl="0" marL="0" rtl="0" algn="l">
              <a:lnSpc>
                <a:spcPct val="80000"/>
              </a:lnSpc>
              <a:spcBef>
                <a:spcPts val="0"/>
              </a:spcBef>
              <a:spcAft>
                <a:spcPts val="0"/>
              </a:spcAft>
              <a:buSzPts val="600"/>
              <a:buNone/>
            </a:pPr>
            <a:r>
              <a:rPr lang="en-US" sz="600"/>
              <a:t>in correct key sequence.</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An alternative is to organize the sequential file physically as a linked list. One</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or more records are stored in each physical block. Each block on disk contains a</a:t>
            </a:r>
            <a:endParaRPr/>
          </a:p>
          <a:p>
            <a:pPr indent="0" lvl="0" marL="0" rtl="0" algn="l">
              <a:lnSpc>
                <a:spcPct val="80000"/>
              </a:lnSpc>
              <a:spcBef>
                <a:spcPts val="0"/>
              </a:spcBef>
              <a:spcAft>
                <a:spcPts val="0"/>
              </a:spcAft>
              <a:buSzPts val="600"/>
              <a:buNone/>
            </a:pPr>
            <a:r>
              <a:rPr lang="en-US" sz="600"/>
              <a:t>pointer to the next block. The insertion of new records involves pointer manipulation</a:t>
            </a:r>
            <a:endParaRPr/>
          </a:p>
          <a:p>
            <a:pPr indent="0" lvl="0" marL="0" rtl="0" algn="l">
              <a:lnSpc>
                <a:spcPct val="80000"/>
              </a:lnSpc>
              <a:spcBef>
                <a:spcPts val="0"/>
              </a:spcBef>
              <a:spcAft>
                <a:spcPts val="0"/>
              </a:spcAft>
              <a:buSzPts val="600"/>
              <a:buNone/>
            </a:pPr>
            <a:r>
              <a:rPr lang="en-US" sz="600"/>
              <a:t>but does not require that the new records occupy a particular physical block</a:t>
            </a:r>
            <a:endParaRPr/>
          </a:p>
          <a:p>
            <a:pPr indent="0" lvl="0" marL="0" rtl="0" algn="l">
              <a:lnSpc>
                <a:spcPct val="80000"/>
              </a:lnSpc>
              <a:spcBef>
                <a:spcPts val="0"/>
              </a:spcBef>
              <a:spcAft>
                <a:spcPts val="0"/>
              </a:spcAft>
              <a:buSzPts val="600"/>
              <a:buNone/>
            </a:pPr>
            <a:r>
              <a:rPr lang="en-US" sz="600"/>
              <a:t>position. Thus, some added convenience is obtained at the cost of additional</a:t>
            </a:r>
            <a:endParaRPr/>
          </a:p>
          <a:p>
            <a:pPr indent="0" lvl="0" marL="0" rtl="0" algn="l">
              <a:lnSpc>
                <a:spcPct val="80000"/>
              </a:lnSpc>
              <a:spcBef>
                <a:spcPts val="0"/>
              </a:spcBef>
              <a:spcAft>
                <a:spcPts val="0"/>
              </a:spcAft>
              <a:buSzPts val="600"/>
              <a:buNone/>
            </a:pPr>
            <a:r>
              <a:rPr lang="en-US" sz="600"/>
              <a:t>processing and overhead.</a:t>
            </a:r>
            <a:endParaRPr/>
          </a:p>
        </p:txBody>
      </p:sp>
      <p:sp>
        <p:nvSpPr>
          <p:cNvPr id="484" name="Google Shape;484;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91" name="Google Shape;49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400"/>
              <a:buNone/>
            </a:pPr>
            <a:r>
              <a:rPr lang="en-US" sz="400"/>
              <a:t>A popular approach to overcoming the disadvantages of the sequential file is the</a:t>
            </a:r>
            <a:endParaRPr/>
          </a:p>
          <a:p>
            <a:pPr indent="0" lvl="0" marL="0" rtl="0" algn="l">
              <a:lnSpc>
                <a:spcPct val="80000"/>
              </a:lnSpc>
              <a:spcBef>
                <a:spcPts val="0"/>
              </a:spcBef>
              <a:spcAft>
                <a:spcPts val="0"/>
              </a:spcAft>
              <a:buSzPts val="400"/>
              <a:buNone/>
            </a:pPr>
            <a:r>
              <a:rPr lang="en-US" sz="400"/>
              <a:t>indexed sequential file. The indexed sequential file maintains the key characteristic</a:t>
            </a:r>
            <a:endParaRPr/>
          </a:p>
          <a:p>
            <a:pPr indent="0" lvl="0" marL="0" rtl="0" algn="l">
              <a:lnSpc>
                <a:spcPct val="80000"/>
              </a:lnSpc>
              <a:spcBef>
                <a:spcPts val="0"/>
              </a:spcBef>
              <a:spcAft>
                <a:spcPts val="0"/>
              </a:spcAft>
              <a:buSzPts val="400"/>
              <a:buNone/>
            </a:pPr>
            <a:r>
              <a:rPr lang="en-US" sz="400"/>
              <a:t>of the sequential file: Records are organized in sequence based on a key field. Two</a:t>
            </a:r>
            <a:endParaRPr/>
          </a:p>
          <a:p>
            <a:pPr indent="0" lvl="0" marL="0" rtl="0" algn="l">
              <a:lnSpc>
                <a:spcPct val="80000"/>
              </a:lnSpc>
              <a:spcBef>
                <a:spcPts val="0"/>
              </a:spcBef>
              <a:spcAft>
                <a:spcPts val="0"/>
              </a:spcAft>
              <a:buSzPts val="400"/>
              <a:buNone/>
            </a:pPr>
            <a:r>
              <a:rPr lang="en-US" sz="400"/>
              <a:t>features are added: an index to the file to support random access, and an overflow</a:t>
            </a:r>
            <a:endParaRPr/>
          </a:p>
          <a:p>
            <a:pPr indent="0" lvl="0" marL="0" rtl="0" algn="l">
              <a:lnSpc>
                <a:spcPct val="80000"/>
              </a:lnSpc>
              <a:spcBef>
                <a:spcPts val="0"/>
              </a:spcBef>
              <a:spcAft>
                <a:spcPts val="0"/>
              </a:spcAft>
              <a:buSzPts val="400"/>
              <a:buNone/>
            </a:pPr>
            <a:r>
              <a:rPr lang="en-US" sz="400"/>
              <a:t>file. The index provides a lookup capability to reach quickly the vicinity of a desired</a:t>
            </a:r>
            <a:endParaRPr/>
          </a:p>
          <a:p>
            <a:pPr indent="0" lvl="0" marL="0" rtl="0" algn="l">
              <a:lnSpc>
                <a:spcPct val="80000"/>
              </a:lnSpc>
              <a:spcBef>
                <a:spcPts val="0"/>
              </a:spcBef>
              <a:spcAft>
                <a:spcPts val="0"/>
              </a:spcAft>
              <a:buSzPts val="400"/>
              <a:buNone/>
            </a:pPr>
            <a:r>
              <a:rPr lang="en-US" sz="400"/>
              <a:t>record. The overflow file is similar to the log file used with a sequential file but is</a:t>
            </a:r>
            <a:endParaRPr/>
          </a:p>
          <a:p>
            <a:pPr indent="0" lvl="0" marL="0" rtl="0" algn="l">
              <a:lnSpc>
                <a:spcPct val="80000"/>
              </a:lnSpc>
              <a:spcBef>
                <a:spcPts val="0"/>
              </a:spcBef>
              <a:spcAft>
                <a:spcPts val="0"/>
              </a:spcAft>
              <a:buSzPts val="400"/>
              <a:buNone/>
            </a:pPr>
            <a:r>
              <a:rPr lang="en-US" sz="400"/>
              <a:t>integrated so that a record in the overflow file is located by following a pointer from</a:t>
            </a:r>
            <a:endParaRPr/>
          </a:p>
          <a:p>
            <a:pPr indent="0" lvl="0" marL="0" rtl="0" algn="l">
              <a:lnSpc>
                <a:spcPct val="80000"/>
              </a:lnSpc>
              <a:spcBef>
                <a:spcPts val="0"/>
              </a:spcBef>
              <a:spcAft>
                <a:spcPts val="0"/>
              </a:spcAft>
              <a:buSzPts val="400"/>
              <a:buNone/>
            </a:pPr>
            <a:r>
              <a:rPr lang="en-US" sz="400"/>
              <a:t>its predecessor record.</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In the simplest indexed sequential structure, a single level of indexing is</a:t>
            </a:r>
            <a:endParaRPr/>
          </a:p>
          <a:p>
            <a:pPr indent="0" lvl="0" marL="0" rtl="0" algn="l">
              <a:lnSpc>
                <a:spcPct val="80000"/>
              </a:lnSpc>
              <a:spcBef>
                <a:spcPts val="0"/>
              </a:spcBef>
              <a:spcAft>
                <a:spcPts val="0"/>
              </a:spcAft>
              <a:buSzPts val="400"/>
              <a:buNone/>
            </a:pPr>
            <a:r>
              <a:rPr lang="en-US" sz="400"/>
              <a:t>used. The index in this case is a simple sequential file. Each record in the index file</a:t>
            </a:r>
            <a:endParaRPr/>
          </a:p>
          <a:p>
            <a:pPr indent="0" lvl="0" marL="0" rtl="0" algn="l">
              <a:lnSpc>
                <a:spcPct val="80000"/>
              </a:lnSpc>
              <a:spcBef>
                <a:spcPts val="0"/>
              </a:spcBef>
              <a:spcAft>
                <a:spcPts val="0"/>
              </a:spcAft>
              <a:buSzPts val="400"/>
              <a:buNone/>
            </a:pPr>
            <a:r>
              <a:rPr lang="en-US" sz="400"/>
              <a:t>consists of two fields: a key field, which is the same as the key field in the main file,</a:t>
            </a:r>
            <a:endParaRPr/>
          </a:p>
          <a:p>
            <a:pPr indent="0" lvl="0" marL="0" rtl="0" algn="l">
              <a:lnSpc>
                <a:spcPct val="80000"/>
              </a:lnSpc>
              <a:spcBef>
                <a:spcPts val="0"/>
              </a:spcBef>
              <a:spcAft>
                <a:spcPts val="0"/>
              </a:spcAft>
              <a:buSzPts val="400"/>
              <a:buNone/>
            </a:pPr>
            <a:r>
              <a:rPr lang="en-US" sz="400"/>
              <a:t>and a pointer into the main file. To find a specific field, the index is searched to find</a:t>
            </a:r>
            <a:endParaRPr/>
          </a:p>
          <a:p>
            <a:pPr indent="0" lvl="0" marL="0" rtl="0" algn="l">
              <a:lnSpc>
                <a:spcPct val="80000"/>
              </a:lnSpc>
              <a:spcBef>
                <a:spcPts val="0"/>
              </a:spcBef>
              <a:spcAft>
                <a:spcPts val="0"/>
              </a:spcAft>
              <a:buSzPts val="400"/>
              <a:buNone/>
            </a:pPr>
            <a:r>
              <a:rPr lang="en-US" sz="400"/>
              <a:t>the highest key value that is equal to or precedes the desired key value. The search</a:t>
            </a:r>
            <a:endParaRPr/>
          </a:p>
          <a:p>
            <a:pPr indent="0" lvl="0" marL="0" rtl="0" algn="l">
              <a:lnSpc>
                <a:spcPct val="80000"/>
              </a:lnSpc>
              <a:spcBef>
                <a:spcPts val="0"/>
              </a:spcBef>
              <a:spcAft>
                <a:spcPts val="0"/>
              </a:spcAft>
              <a:buSzPts val="400"/>
              <a:buNone/>
            </a:pPr>
            <a:r>
              <a:rPr lang="en-US" sz="400"/>
              <a:t>continues in the main file at the location indicated by the pointer.</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To see the effectiveness of this approach, consider a sequential file with</a:t>
            </a:r>
            <a:endParaRPr/>
          </a:p>
          <a:p>
            <a:pPr indent="0" lvl="0" marL="0" rtl="0" algn="l">
              <a:lnSpc>
                <a:spcPct val="80000"/>
              </a:lnSpc>
              <a:spcBef>
                <a:spcPts val="0"/>
              </a:spcBef>
              <a:spcAft>
                <a:spcPts val="0"/>
              </a:spcAft>
              <a:buSzPts val="400"/>
              <a:buNone/>
            </a:pPr>
            <a:r>
              <a:rPr lang="en-US" sz="400"/>
              <a:t>1 million records. To search for a particular key value will require on average one-half</a:t>
            </a:r>
            <a:endParaRPr/>
          </a:p>
          <a:p>
            <a:pPr indent="0" lvl="0" marL="0" rtl="0" algn="l">
              <a:lnSpc>
                <a:spcPct val="80000"/>
              </a:lnSpc>
              <a:spcBef>
                <a:spcPts val="0"/>
              </a:spcBef>
              <a:spcAft>
                <a:spcPts val="0"/>
              </a:spcAft>
              <a:buSzPts val="400"/>
              <a:buNone/>
            </a:pPr>
            <a:r>
              <a:rPr lang="en-US" sz="400"/>
              <a:t>million record accesses. Now suppose that an index containing 1,000 entries</a:t>
            </a:r>
            <a:endParaRPr/>
          </a:p>
          <a:p>
            <a:pPr indent="0" lvl="0" marL="0" rtl="0" algn="l">
              <a:lnSpc>
                <a:spcPct val="80000"/>
              </a:lnSpc>
              <a:spcBef>
                <a:spcPts val="0"/>
              </a:spcBef>
              <a:spcAft>
                <a:spcPts val="0"/>
              </a:spcAft>
              <a:buSzPts val="400"/>
              <a:buNone/>
            </a:pPr>
            <a:r>
              <a:rPr lang="en-US" sz="400"/>
              <a:t>is constructed, with the keys in the index more or less evenly distributed over</a:t>
            </a:r>
            <a:endParaRPr/>
          </a:p>
          <a:p>
            <a:pPr indent="0" lvl="0" marL="0" rtl="0" algn="l">
              <a:lnSpc>
                <a:spcPct val="80000"/>
              </a:lnSpc>
              <a:spcBef>
                <a:spcPts val="0"/>
              </a:spcBef>
              <a:spcAft>
                <a:spcPts val="0"/>
              </a:spcAft>
              <a:buSzPts val="400"/>
              <a:buNone/>
            </a:pPr>
            <a:r>
              <a:rPr lang="en-US" sz="400"/>
              <a:t>the main file. Now it will take on average 500 accesses to the index file followed</a:t>
            </a:r>
            <a:endParaRPr/>
          </a:p>
          <a:p>
            <a:pPr indent="0" lvl="0" marL="0" rtl="0" algn="l">
              <a:lnSpc>
                <a:spcPct val="80000"/>
              </a:lnSpc>
              <a:spcBef>
                <a:spcPts val="0"/>
              </a:spcBef>
              <a:spcAft>
                <a:spcPts val="0"/>
              </a:spcAft>
              <a:buSzPts val="400"/>
              <a:buNone/>
            </a:pPr>
            <a:r>
              <a:rPr lang="en-US" sz="400"/>
              <a:t>by 500 accesses to the main file to find the record. The average search length is</a:t>
            </a:r>
            <a:endParaRPr/>
          </a:p>
          <a:p>
            <a:pPr indent="0" lvl="0" marL="0" rtl="0" algn="l">
              <a:lnSpc>
                <a:spcPct val="80000"/>
              </a:lnSpc>
              <a:spcBef>
                <a:spcPts val="0"/>
              </a:spcBef>
              <a:spcAft>
                <a:spcPts val="0"/>
              </a:spcAft>
              <a:buSzPts val="400"/>
              <a:buNone/>
            </a:pPr>
            <a:r>
              <a:rPr lang="en-US" sz="400"/>
              <a:t>reduced from 500,000 to 1,000.</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Additions to the file are handled in the following manner: Each record in</a:t>
            </a:r>
            <a:endParaRPr/>
          </a:p>
          <a:p>
            <a:pPr indent="0" lvl="0" marL="0" rtl="0" algn="l">
              <a:lnSpc>
                <a:spcPct val="80000"/>
              </a:lnSpc>
              <a:spcBef>
                <a:spcPts val="0"/>
              </a:spcBef>
              <a:spcAft>
                <a:spcPts val="0"/>
              </a:spcAft>
              <a:buSzPts val="400"/>
              <a:buNone/>
            </a:pPr>
            <a:r>
              <a:rPr lang="en-US" sz="400"/>
              <a:t>the main file contains an additional field not visible to the application, which is a</a:t>
            </a:r>
            <a:endParaRPr/>
          </a:p>
          <a:p>
            <a:pPr indent="0" lvl="0" marL="0" rtl="0" algn="l">
              <a:lnSpc>
                <a:spcPct val="80000"/>
              </a:lnSpc>
              <a:spcBef>
                <a:spcPts val="0"/>
              </a:spcBef>
              <a:spcAft>
                <a:spcPts val="0"/>
              </a:spcAft>
              <a:buSzPts val="400"/>
              <a:buNone/>
            </a:pPr>
            <a:r>
              <a:rPr lang="en-US" sz="400"/>
              <a:t>pointer to the overflow file. When a new record is to be inserted into the file, it is</a:t>
            </a:r>
            <a:endParaRPr/>
          </a:p>
          <a:p>
            <a:pPr indent="0" lvl="0" marL="0" rtl="0" algn="l">
              <a:lnSpc>
                <a:spcPct val="80000"/>
              </a:lnSpc>
              <a:spcBef>
                <a:spcPts val="0"/>
              </a:spcBef>
              <a:spcAft>
                <a:spcPts val="0"/>
              </a:spcAft>
              <a:buSzPts val="400"/>
              <a:buNone/>
            </a:pPr>
            <a:r>
              <a:rPr lang="en-US" sz="400"/>
              <a:t>added to the overflow file. The record in the main file that immediately precedes</a:t>
            </a:r>
            <a:endParaRPr/>
          </a:p>
          <a:p>
            <a:pPr indent="0" lvl="0" marL="0" rtl="0" algn="l">
              <a:lnSpc>
                <a:spcPct val="80000"/>
              </a:lnSpc>
              <a:spcBef>
                <a:spcPts val="0"/>
              </a:spcBef>
              <a:spcAft>
                <a:spcPts val="0"/>
              </a:spcAft>
              <a:buSzPts val="400"/>
              <a:buNone/>
            </a:pPr>
            <a:r>
              <a:rPr lang="en-US" sz="400"/>
              <a:t>the new record in logical sequence is updated to contain a pointer to the new record</a:t>
            </a:r>
            <a:endParaRPr/>
          </a:p>
          <a:p>
            <a:pPr indent="0" lvl="0" marL="0" rtl="0" algn="l">
              <a:lnSpc>
                <a:spcPct val="80000"/>
              </a:lnSpc>
              <a:spcBef>
                <a:spcPts val="0"/>
              </a:spcBef>
              <a:spcAft>
                <a:spcPts val="0"/>
              </a:spcAft>
              <a:buSzPts val="400"/>
              <a:buNone/>
            </a:pPr>
            <a:r>
              <a:rPr lang="en-US" sz="400"/>
              <a:t>in the overflow file. If the immediately preceding record is itself in the overflow file,</a:t>
            </a:r>
            <a:endParaRPr/>
          </a:p>
          <a:p>
            <a:pPr indent="0" lvl="0" marL="0" rtl="0" algn="l">
              <a:lnSpc>
                <a:spcPct val="80000"/>
              </a:lnSpc>
              <a:spcBef>
                <a:spcPts val="0"/>
              </a:spcBef>
              <a:spcAft>
                <a:spcPts val="0"/>
              </a:spcAft>
              <a:buSzPts val="400"/>
              <a:buNone/>
            </a:pPr>
            <a:r>
              <a:rPr lang="en-US" sz="400"/>
              <a:t>then the pointer in that record is updated. As with the sequential file, the indexed</a:t>
            </a:r>
            <a:endParaRPr/>
          </a:p>
          <a:p>
            <a:pPr indent="0" lvl="0" marL="0" rtl="0" algn="l">
              <a:lnSpc>
                <a:spcPct val="80000"/>
              </a:lnSpc>
              <a:spcBef>
                <a:spcPts val="0"/>
              </a:spcBef>
              <a:spcAft>
                <a:spcPts val="0"/>
              </a:spcAft>
              <a:buSzPts val="400"/>
              <a:buNone/>
            </a:pPr>
            <a:r>
              <a:rPr lang="en-US" sz="400"/>
              <a:t>sequential file is occasionally merged with the overflow file in batch mode.</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The indexed sequential file greatly reduces the time required to access a single</a:t>
            </a:r>
            <a:endParaRPr/>
          </a:p>
          <a:p>
            <a:pPr indent="0" lvl="0" marL="0" rtl="0" algn="l">
              <a:lnSpc>
                <a:spcPct val="80000"/>
              </a:lnSpc>
              <a:spcBef>
                <a:spcPts val="0"/>
              </a:spcBef>
              <a:spcAft>
                <a:spcPts val="0"/>
              </a:spcAft>
              <a:buSzPts val="400"/>
              <a:buNone/>
            </a:pPr>
            <a:r>
              <a:rPr lang="en-US" sz="400"/>
              <a:t>record, without sacrificing the sequential nature of the file. To process the entire file</a:t>
            </a:r>
            <a:endParaRPr/>
          </a:p>
          <a:p>
            <a:pPr indent="0" lvl="0" marL="0" rtl="0" algn="l">
              <a:lnSpc>
                <a:spcPct val="80000"/>
              </a:lnSpc>
              <a:spcBef>
                <a:spcPts val="0"/>
              </a:spcBef>
              <a:spcAft>
                <a:spcPts val="0"/>
              </a:spcAft>
              <a:buSzPts val="400"/>
              <a:buNone/>
            </a:pPr>
            <a:r>
              <a:rPr lang="en-US" sz="400"/>
              <a:t>sequentially, the records of the main file are processed in sequence until a pointer</a:t>
            </a:r>
            <a:endParaRPr/>
          </a:p>
          <a:p>
            <a:pPr indent="0" lvl="0" marL="0" rtl="0" algn="l">
              <a:lnSpc>
                <a:spcPct val="80000"/>
              </a:lnSpc>
              <a:spcBef>
                <a:spcPts val="0"/>
              </a:spcBef>
              <a:spcAft>
                <a:spcPts val="0"/>
              </a:spcAft>
              <a:buSzPts val="400"/>
              <a:buNone/>
            </a:pPr>
            <a:r>
              <a:rPr lang="en-US" sz="400"/>
              <a:t>to the overflow file is found, then accessing continues in the overflow file until a null</a:t>
            </a:r>
            <a:endParaRPr/>
          </a:p>
          <a:p>
            <a:pPr indent="0" lvl="0" marL="0" rtl="0" algn="l">
              <a:lnSpc>
                <a:spcPct val="80000"/>
              </a:lnSpc>
              <a:spcBef>
                <a:spcPts val="0"/>
              </a:spcBef>
              <a:spcAft>
                <a:spcPts val="0"/>
              </a:spcAft>
              <a:buSzPts val="400"/>
              <a:buNone/>
            </a:pPr>
            <a:r>
              <a:rPr lang="en-US" sz="400"/>
              <a:t>pointer is encountered, at which time accessing of the main file is resumed where it</a:t>
            </a:r>
            <a:endParaRPr/>
          </a:p>
          <a:p>
            <a:pPr indent="0" lvl="0" marL="0" rtl="0" algn="l">
              <a:lnSpc>
                <a:spcPct val="80000"/>
              </a:lnSpc>
              <a:spcBef>
                <a:spcPts val="0"/>
              </a:spcBef>
              <a:spcAft>
                <a:spcPts val="0"/>
              </a:spcAft>
              <a:buSzPts val="400"/>
              <a:buNone/>
            </a:pPr>
            <a:r>
              <a:rPr lang="en-US" sz="400"/>
              <a:t>left off.</a:t>
            </a:r>
            <a:endParaRPr/>
          </a:p>
          <a:p>
            <a:pPr indent="0" lvl="0" marL="0" rtl="0" algn="l">
              <a:lnSpc>
                <a:spcPct val="80000"/>
              </a:lnSpc>
              <a:spcBef>
                <a:spcPts val="0"/>
              </a:spcBef>
              <a:spcAft>
                <a:spcPts val="0"/>
              </a:spcAft>
              <a:buSzPts val="400"/>
              <a:buNone/>
            </a:pPr>
            <a:r>
              <a:t/>
            </a:r>
            <a:endParaRPr sz="400"/>
          </a:p>
          <a:p>
            <a:pPr indent="0" lvl="0" marL="0" rtl="0" algn="l">
              <a:lnSpc>
                <a:spcPct val="80000"/>
              </a:lnSpc>
              <a:spcBef>
                <a:spcPts val="0"/>
              </a:spcBef>
              <a:spcAft>
                <a:spcPts val="0"/>
              </a:spcAft>
              <a:buSzPts val="400"/>
              <a:buNone/>
            </a:pPr>
            <a:r>
              <a:rPr lang="en-US" sz="400"/>
              <a:t>To provide even greater efficiency in access, multiple levels of indexing can be</a:t>
            </a:r>
            <a:endParaRPr/>
          </a:p>
          <a:p>
            <a:pPr indent="0" lvl="0" marL="0" rtl="0" algn="l">
              <a:lnSpc>
                <a:spcPct val="80000"/>
              </a:lnSpc>
              <a:spcBef>
                <a:spcPts val="0"/>
              </a:spcBef>
              <a:spcAft>
                <a:spcPts val="0"/>
              </a:spcAft>
              <a:buSzPts val="400"/>
              <a:buNone/>
            </a:pPr>
            <a:r>
              <a:rPr lang="en-US" sz="400"/>
              <a:t>used. Thus the lowest level of index file is treated as a sequential file and a higher level</a:t>
            </a:r>
            <a:endParaRPr/>
          </a:p>
          <a:p>
            <a:pPr indent="0" lvl="0" marL="0" rtl="0" algn="l">
              <a:lnSpc>
                <a:spcPct val="80000"/>
              </a:lnSpc>
              <a:spcBef>
                <a:spcPts val="0"/>
              </a:spcBef>
              <a:spcAft>
                <a:spcPts val="0"/>
              </a:spcAft>
              <a:buSzPts val="400"/>
              <a:buNone/>
            </a:pPr>
            <a:r>
              <a:rPr lang="en-US" sz="400"/>
              <a:t>index file is created for that file. Consider again a file with 1 million records.</a:t>
            </a:r>
            <a:endParaRPr/>
          </a:p>
          <a:p>
            <a:pPr indent="0" lvl="0" marL="0" rtl="0" algn="l">
              <a:lnSpc>
                <a:spcPct val="80000"/>
              </a:lnSpc>
              <a:spcBef>
                <a:spcPts val="0"/>
              </a:spcBef>
              <a:spcAft>
                <a:spcPts val="0"/>
              </a:spcAft>
              <a:buSzPts val="400"/>
              <a:buNone/>
            </a:pPr>
            <a:r>
              <a:rPr lang="en-US" sz="400"/>
              <a:t>A lower-level index with 10,000 entries is constructed. A higher-level index into</a:t>
            </a:r>
            <a:endParaRPr/>
          </a:p>
          <a:p>
            <a:pPr indent="0" lvl="0" marL="0" rtl="0" algn="l">
              <a:lnSpc>
                <a:spcPct val="80000"/>
              </a:lnSpc>
              <a:spcBef>
                <a:spcPts val="0"/>
              </a:spcBef>
              <a:spcAft>
                <a:spcPts val="0"/>
              </a:spcAft>
              <a:buSzPts val="400"/>
              <a:buNone/>
            </a:pPr>
            <a:r>
              <a:rPr lang="en-US" sz="400"/>
              <a:t>the lower-level index of 100 entries can then be constructed. The search begins at</a:t>
            </a:r>
            <a:endParaRPr/>
          </a:p>
          <a:p>
            <a:pPr indent="0" lvl="0" marL="0" rtl="0" algn="l">
              <a:lnSpc>
                <a:spcPct val="80000"/>
              </a:lnSpc>
              <a:spcBef>
                <a:spcPts val="0"/>
              </a:spcBef>
              <a:spcAft>
                <a:spcPts val="0"/>
              </a:spcAft>
              <a:buSzPts val="400"/>
              <a:buNone/>
            </a:pPr>
            <a:r>
              <a:rPr lang="en-US" sz="400"/>
              <a:t>the higher-level index (average length = 50 accesses) to find an entry point into the</a:t>
            </a:r>
            <a:endParaRPr/>
          </a:p>
          <a:p>
            <a:pPr indent="0" lvl="0" marL="0" rtl="0" algn="l">
              <a:lnSpc>
                <a:spcPct val="80000"/>
              </a:lnSpc>
              <a:spcBef>
                <a:spcPts val="0"/>
              </a:spcBef>
              <a:spcAft>
                <a:spcPts val="0"/>
              </a:spcAft>
              <a:buSzPts val="400"/>
              <a:buNone/>
            </a:pPr>
            <a:r>
              <a:rPr lang="en-US" sz="400"/>
              <a:t>lower-level index. This index is then searched (average length = 50) to find an entry</a:t>
            </a:r>
            <a:endParaRPr/>
          </a:p>
          <a:p>
            <a:pPr indent="0" lvl="0" marL="0" rtl="0" algn="l">
              <a:lnSpc>
                <a:spcPct val="80000"/>
              </a:lnSpc>
              <a:spcBef>
                <a:spcPts val="0"/>
              </a:spcBef>
              <a:spcAft>
                <a:spcPts val="0"/>
              </a:spcAft>
              <a:buSzPts val="400"/>
              <a:buNone/>
            </a:pPr>
            <a:r>
              <a:rPr lang="en-US" sz="400"/>
              <a:t>point into the main file, which is then searched (average length = 50). Thus the average</a:t>
            </a:r>
            <a:endParaRPr/>
          </a:p>
          <a:p>
            <a:pPr indent="0" lvl="0" marL="0" rtl="0" algn="l">
              <a:lnSpc>
                <a:spcPct val="80000"/>
              </a:lnSpc>
              <a:spcBef>
                <a:spcPts val="0"/>
              </a:spcBef>
              <a:spcAft>
                <a:spcPts val="0"/>
              </a:spcAft>
              <a:buSzPts val="400"/>
              <a:buNone/>
            </a:pPr>
            <a:r>
              <a:rPr lang="en-US" sz="400"/>
              <a:t>length of search has been reduced from 500,000 to 1,000 to 150.</a:t>
            </a:r>
            <a:endParaRPr/>
          </a:p>
        </p:txBody>
      </p:sp>
      <p:sp>
        <p:nvSpPr>
          <p:cNvPr id="492" name="Google Shape;492;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99" name="Google Shape;49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100"/>
              <a:buNone/>
            </a:pPr>
            <a:r>
              <a:rPr lang="en-US" sz="1100"/>
              <a:t>The indexed sequential file retains one limitation of the sequential file: Effective</a:t>
            </a:r>
            <a:endParaRPr/>
          </a:p>
          <a:p>
            <a:pPr indent="0" lvl="0" marL="0" rtl="0" algn="l">
              <a:lnSpc>
                <a:spcPct val="80000"/>
              </a:lnSpc>
              <a:spcBef>
                <a:spcPts val="0"/>
              </a:spcBef>
              <a:spcAft>
                <a:spcPts val="0"/>
              </a:spcAft>
              <a:buSzPts val="1100"/>
              <a:buNone/>
            </a:pPr>
            <a:r>
              <a:rPr lang="en-US" sz="1100"/>
              <a:t>processing is limited to that which is based on a single field of the file. For example,</a:t>
            </a:r>
            <a:endParaRPr/>
          </a:p>
          <a:p>
            <a:pPr indent="0" lvl="0" marL="0" rtl="0" algn="l">
              <a:lnSpc>
                <a:spcPct val="80000"/>
              </a:lnSpc>
              <a:spcBef>
                <a:spcPts val="0"/>
              </a:spcBef>
              <a:spcAft>
                <a:spcPts val="0"/>
              </a:spcAft>
              <a:buSzPts val="1100"/>
              <a:buNone/>
            </a:pPr>
            <a:r>
              <a:rPr lang="en-US" sz="1100"/>
              <a:t>when it is necessary to search for a record on the basis of some other attribute than</a:t>
            </a:r>
            <a:endParaRPr/>
          </a:p>
          <a:p>
            <a:pPr indent="0" lvl="0" marL="0" rtl="0" algn="l">
              <a:lnSpc>
                <a:spcPct val="80000"/>
              </a:lnSpc>
              <a:spcBef>
                <a:spcPts val="0"/>
              </a:spcBef>
              <a:spcAft>
                <a:spcPts val="0"/>
              </a:spcAft>
              <a:buSzPts val="1100"/>
              <a:buNone/>
            </a:pPr>
            <a:r>
              <a:rPr lang="en-US" sz="1100"/>
              <a:t>the key field, both forms of sequential file are inadequate. In some applications, the</a:t>
            </a:r>
            <a:endParaRPr/>
          </a:p>
          <a:p>
            <a:pPr indent="0" lvl="0" marL="0" rtl="0" algn="l">
              <a:lnSpc>
                <a:spcPct val="80000"/>
              </a:lnSpc>
              <a:spcBef>
                <a:spcPts val="0"/>
              </a:spcBef>
              <a:spcAft>
                <a:spcPts val="0"/>
              </a:spcAft>
              <a:buSzPts val="1100"/>
              <a:buNone/>
            </a:pPr>
            <a:r>
              <a:rPr lang="en-US" sz="1100"/>
              <a:t>flexibility of efficiently searching by various attributes is desirable.</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To achieve this flexibility, a structure is needed that employs multiple indexes,</a:t>
            </a:r>
            <a:endParaRPr/>
          </a:p>
          <a:p>
            <a:pPr indent="0" lvl="0" marL="0" rtl="0" algn="l">
              <a:lnSpc>
                <a:spcPct val="80000"/>
              </a:lnSpc>
              <a:spcBef>
                <a:spcPts val="0"/>
              </a:spcBef>
              <a:spcAft>
                <a:spcPts val="0"/>
              </a:spcAft>
              <a:buSzPts val="1100"/>
              <a:buNone/>
            </a:pPr>
            <a:r>
              <a:rPr lang="en-US" sz="1100"/>
              <a:t>one for each type of field that may be the subject of a search. In the general indexed</a:t>
            </a:r>
            <a:endParaRPr/>
          </a:p>
          <a:p>
            <a:pPr indent="0" lvl="0" marL="0" rtl="0" algn="l">
              <a:lnSpc>
                <a:spcPct val="80000"/>
              </a:lnSpc>
              <a:spcBef>
                <a:spcPts val="0"/>
              </a:spcBef>
              <a:spcAft>
                <a:spcPts val="0"/>
              </a:spcAft>
              <a:buSzPts val="1100"/>
              <a:buNone/>
            </a:pPr>
            <a:r>
              <a:rPr lang="en-US" sz="1100"/>
              <a:t>file, the concept of sequentially and a single key are abandoned. Records are</a:t>
            </a:r>
            <a:endParaRPr/>
          </a:p>
          <a:p>
            <a:pPr indent="0" lvl="0" marL="0" rtl="0" algn="l">
              <a:lnSpc>
                <a:spcPct val="80000"/>
              </a:lnSpc>
              <a:spcBef>
                <a:spcPts val="0"/>
              </a:spcBef>
              <a:spcAft>
                <a:spcPts val="0"/>
              </a:spcAft>
              <a:buSzPts val="1100"/>
              <a:buNone/>
            </a:pPr>
            <a:r>
              <a:rPr lang="en-US" sz="1100"/>
              <a:t>accessed only through their indexes. The result is that there is now no restriction</a:t>
            </a:r>
            <a:endParaRPr/>
          </a:p>
          <a:p>
            <a:pPr indent="0" lvl="0" marL="0" rtl="0" algn="l">
              <a:lnSpc>
                <a:spcPct val="80000"/>
              </a:lnSpc>
              <a:spcBef>
                <a:spcPts val="0"/>
              </a:spcBef>
              <a:spcAft>
                <a:spcPts val="0"/>
              </a:spcAft>
              <a:buSzPts val="1100"/>
              <a:buNone/>
            </a:pPr>
            <a:r>
              <a:rPr lang="en-US" sz="1100"/>
              <a:t>on the placement of records as long as a pointer in at least one index refers to that</a:t>
            </a:r>
            <a:endParaRPr/>
          </a:p>
          <a:p>
            <a:pPr indent="0" lvl="0" marL="0" rtl="0" algn="l">
              <a:lnSpc>
                <a:spcPct val="80000"/>
              </a:lnSpc>
              <a:spcBef>
                <a:spcPts val="0"/>
              </a:spcBef>
              <a:spcAft>
                <a:spcPts val="0"/>
              </a:spcAft>
              <a:buSzPts val="1100"/>
              <a:buNone/>
            </a:pPr>
            <a:r>
              <a:rPr lang="en-US" sz="1100"/>
              <a:t>record. Furthermore, variable-length records can be employed.</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Two types of indexes are used. An exhaustive index contains one entry for</a:t>
            </a:r>
            <a:endParaRPr/>
          </a:p>
          <a:p>
            <a:pPr indent="0" lvl="0" marL="0" rtl="0" algn="l">
              <a:lnSpc>
                <a:spcPct val="80000"/>
              </a:lnSpc>
              <a:spcBef>
                <a:spcPts val="0"/>
              </a:spcBef>
              <a:spcAft>
                <a:spcPts val="0"/>
              </a:spcAft>
              <a:buSzPts val="1100"/>
              <a:buNone/>
            </a:pPr>
            <a:r>
              <a:rPr lang="en-US" sz="1100"/>
              <a:t>every record in the main file. The index itself is organized as a sequential file for</a:t>
            </a:r>
            <a:endParaRPr/>
          </a:p>
          <a:p>
            <a:pPr indent="0" lvl="0" marL="0" rtl="0" algn="l">
              <a:lnSpc>
                <a:spcPct val="80000"/>
              </a:lnSpc>
              <a:spcBef>
                <a:spcPts val="0"/>
              </a:spcBef>
              <a:spcAft>
                <a:spcPts val="0"/>
              </a:spcAft>
              <a:buSzPts val="1100"/>
              <a:buNone/>
            </a:pPr>
            <a:r>
              <a:rPr lang="en-US" sz="1100"/>
              <a:t>ease of searching. A partial index contains entries to records where the field of</a:t>
            </a:r>
            <a:endParaRPr/>
          </a:p>
          <a:p>
            <a:pPr indent="0" lvl="0" marL="0" rtl="0" algn="l">
              <a:lnSpc>
                <a:spcPct val="80000"/>
              </a:lnSpc>
              <a:spcBef>
                <a:spcPts val="0"/>
              </a:spcBef>
              <a:spcAft>
                <a:spcPts val="0"/>
              </a:spcAft>
              <a:buSzPts val="1100"/>
              <a:buNone/>
            </a:pPr>
            <a:r>
              <a:rPr lang="en-US" sz="1100"/>
              <a:t>interest exists. With variable-length records, some records will not contain all fields.</a:t>
            </a:r>
            <a:endParaRPr/>
          </a:p>
          <a:p>
            <a:pPr indent="0" lvl="0" marL="0" rtl="0" algn="l">
              <a:lnSpc>
                <a:spcPct val="80000"/>
              </a:lnSpc>
              <a:spcBef>
                <a:spcPts val="0"/>
              </a:spcBef>
              <a:spcAft>
                <a:spcPts val="0"/>
              </a:spcAft>
              <a:buSzPts val="1100"/>
              <a:buNone/>
            </a:pPr>
            <a:r>
              <a:rPr lang="en-US" sz="1100"/>
              <a:t>When a new record is added to the main file, all of the index files must be updated.</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Indexed files are used mostly in applications where timeliness of information</a:t>
            </a:r>
            <a:endParaRPr/>
          </a:p>
          <a:p>
            <a:pPr indent="0" lvl="0" marL="0" rtl="0" algn="l">
              <a:lnSpc>
                <a:spcPct val="80000"/>
              </a:lnSpc>
              <a:spcBef>
                <a:spcPts val="0"/>
              </a:spcBef>
              <a:spcAft>
                <a:spcPts val="0"/>
              </a:spcAft>
              <a:buSzPts val="1100"/>
              <a:buNone/>
            </a:pPr>
            <a:r>
              <a:rPr lang="en-US" sz="1100"/>
              <a:t>is critical and where data are rarely processed exhaustively. Examples are airline</a:t>
            </a:r>
            <a:endParaRPr/>
          </a:p>
          <a:p>
            <a:pPr indent="0" lvl="0" marL="0" rtl="0" algn="l">
              <a:lnSpc>
                <a:spcPct val="80000"/>
              </a:lnSpc>
              <a:spcBef>
                <a:spcPts val="0"/>
              </a:spcBef>
              <a:spcAft>
                <a:spcPts val="0"/>
              </a:spcAft>
              <a:buSzPts val="1100"/>
              <a:buNone/>
            </a:pPr>
            <a:r>
              <a:rPr lang="en-US" sz="1100"/>
              <a:t>reservation systems and inventory control systems.</a:t>
            </a:r>
            <a:endParaRPr/>
          </a:p>
        </p:txBody>
      </p:sp>
      <p:sp>
        <p:nvSpPr>
          <p:cNvPr id="500" name="Google Shape;500;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07" name="Google Shape;50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direct, or hashed, file exploits the capability found on disks to access directly any</a:t>
            </a:r>
            <a:endParaRPr/>
          </a:p>
          <a:p>
            <a:pPr indent="0" lvl="0" marL="0" rtl="0" algn="l">
              <a:spcBef>
                <a:spcPts val="0"/>
              </a:spcBef>
              <a:spcAft>
                <a:spcPts val="0"/>
              </a:spcAft>
              <a:buSzPts val="1800"/>
              <a:buNone/>
            </a:pPr>
            <a:r>
              <a:rPr lang="en-US"/>
              <a:t>block of a known address. As with sequential and indexed sequential files, a key field</a:t>
            </a:r>
            <a:endParaRPr/>
          </a:p>
          <a:p>
            <a:pPr indent="0" lvl="0" marL="0" rtl="0" algn="l">
              <a:spcBef>
                <a:spcPts val="0"/>
              </a:spcBef>
              <a:spcAft>
                <a:spcPts val="0"/>
              </a:spcAft>
              <a:buSzPts val="1800"/>
              <a:buNone/>
            </a:pPr>
            <a:r>
              <a:rPr lang="en-US"/>
              <a:t>is required in each record. However, there is no concept of sequential ordering here.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direct file makes use of hashing on the key value. This function is explained</a:t>
            </a:r>
            <a:endParaRPr/>
          </a:p>
          <a:p>
            <a:pPr indent="0" lvl="0" marL="0" rtl="0" algn="l">
              <a:spcBef>
                <a:spcPts val="0"/>
              </a:spcBef>
              <a:spcAft>
                <a:spcPts val="0"/>
              </a:spcAft>
              <a:buSzPts val="1800"/>
              <a:buNone/>
            </a:pPr>
            <a:r>
              <a:rPr lang="en-US"/>
              <a:t>in Appendix F . Figure F.1b shows the type of hashing organization with an overflow</a:t>
            </a:r>
            <a:endParaRPr/>
          </a:p>
          <a:p>
            <a:pPr indent="0" lvl="0" marL="0" rtl="0" algn="l">
              <a:spcBef>
                <a:spcPts val="0"/>
              </a:spcBef>
              <a:spcAft>
                <a:spcPts val="0"/>
              </a:spcAft>
              <a:buSzPts val="1800"/>
              <a:buNone/>
            </a:pPr>
            <a:r>
              <a:rPr lang="en-US"/>
              <a:t>file that is typically used in a hash file.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Direct files are often used where very rapid access is required, where fixed length</a:t>
            </a:r>
            <a:endParaRPr/>
          </a:p>
          <a:p>
            <a:pPr indent="0" lvl="0" marL="0" rtl="0" algn="l">
              <a:spcBef>
                <a:spcPts val="0"/>
              </a:spcBef>
              <a:spcAft>
                <a:spcPts val="0"/>
              </a:spcAft>
              <a:buSzPts val="1800"/>
              <a:buNone/>
            </a:pPr>
            <a:r>
              <a:rPr lang="en-US"/>
              <a:t>records are used, and where records are always accessed one at a time.</a:t>
            </a:r>
            <a:endParaRPr/>
          </a:p>
          <a:p>
            <a:pPr indent="0" lvl="0" marL="0" rtl="0" algn="l">
              <a:spcBef>
                <a:spcPts val="0"/>
              </a:spcBef>
              <a:spcAft>
                <a:spcPts val="0"/>
              </a:spcAft>
              <a:buSzPts val="1800"/>
              <a:buNone/>
            </a:pPr>
            <a:r>
              <a:rPr lang="en-US"/>
              <a:t>Examples are directories, pricing tables, schedules, and name lists.</a:t>
            </a:r>
            <a:endParaRPr/>
          </a:p>
        </p:txBody>
      </p:sp>
      <p:sp>
        <p:nvSpPr>
          <p:cNvPr id="508" name="Google Shape;508;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15" name="Google Shape;515;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Associated with any file management system and collection of files is a file directory.</a:t>
            </a:r>
            <a:endParaRPr/>
          </a:p>
          <a:p>
            <a:pPr indent="0" lvl="0" marL="0" rtl="0" algn="l">
              <a:lnSpc>
                <a:spcPct val="90000"/>
              </a:lnSpc>
              <a:spcBef>
                <a:spcPts val="0"/>
              </a:spcBef>
              <a:spcAft>
                <a:spcPts val="0"/>
              </a:spcAft>
              <a:buSzPts val="1800"/>
              <a:buNone/>
            </a:pPr>
            <a:r>
              <a:rPr lang="en-US"/>
              <a:t>The directory contains information about the files, including attributes, location,</a:t>
            </a:r>
            <a:endParaRPr/>
          </a:p>
          <a:p>
            <a:pPr indent="0" lvl="0" marL="0" rtl="0" algn="l">
              <a:lnSpc>
                <a:spcPct val="90000"/>
              </a:lnSpc>
              <a:spcBef>
                <a:spcPts val="0"/>
              </a:spcBef>
              <a:spcAft>
                <a:spcPts val="0"/>
              </a:spcAft>
              <a:buSzPts val="1800"/>
              <a:buNone/>
            </a:pPr>
            <a:r>
              <a:rPr lang="en-US"/>
              <a:t>and ownership. Much of this information, especially that concerned with storage,</a:t>
            </a:r>
            <a:endParaRPr/>
          </a:p>
          <a:p>
            <a:pPr indent="0" lvl="0" marL="0" rtl="0" algn="l">
              <a:lnSpc>
                <a:spcPct val="90000"/>
              </a:lnSpc>
              <a:spcBef>
                <a:spcPts val="0"/>
              </a:spcBef>
              <a:spcAft>
                <a:spcPts val="0"/>
              </a:spcAft>
              <a:buSzPts val="1800"/>
              <a:buNone/>
            </a:pPr>
            <a:r>
              <a:rPr lang="en-US"/>
              <a:t>is managed by the operating system. The directory is itself a file, accessible by various</a:t>
            </a:r>
            <a:endParaRPr/>
          </a:p>
          <a:p>
            <a:pPr indent="0" lvl="0" marL="0" rtl="0" algn="l">
              <a:lnSpc>
                <a:spcPct val="90000"/>
              </a:lnSpc>
              <a:spcBef>
                <a:spcPts val="0"/>
              </a:spcBef>
              <a:spcAft>
                <a:spcPts val="0"/>
              </a:spcAft>
              <a:buSzPts val="1800"/>
              <a:buNone/>
            </a:pPr>
            <a:r>
              <a:rPr lang="en-US"/>
              <a:t>file management routines. Although some of the information in directories is</a:t>
            </a:r>
            <a:endParaRPr/>
          </a:p>
          <a:p>
            <a:pPr indent="0" lvl="0" marL="0" rtl="0" algn="l">
              <a:lnSpc>
                <a:spcPct val="90000"/>
              </a:lnSpc>
              <a:spcBef>
                <a:spcPts val="0"/>
              </a:spcBef>
              <a:spcAft>
                <a:spcPts val="0"/>
              </a:spcAft>
              <a:buSzPts val="1800"/>
              <a:buNone/>
            </a:pPr>
            <a:r>
              <a:rPr lang="en-US"/>
              <a:t>available to users and applications, this is generally provided indirectly by system</a:t>
            </a:r>
            <a:endParaRPr/>
          </a:p>
          <a:p>
            <a:pPr indent="0" lvl="0" marL="0" rtl="0" algn="l">
              <a:lnSpc>
                <a:spcPct val="90000"/>
              </a:lnSpc>
              <a:spcBef>
                <a:spcPts val="0"/>
              </a:spcBef>
              <a:spcAft>
                <a:spcPts val="0"/>
              </a:spcAft>
              <a:buSzPts val="1800"/>
              <a:buNone/>
            </a:pPr>
            <a:r>
              <a:rPr lang="en-US"/>
              <a:t>routines.</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Table 12.2 suggests the information typically stored in the directory for each</a:t>
            </a:r>
            <a:endParaRPr/>
          </a:p>
          <a:p>
            <a:pPr indent="0" lvl="0" marL="0" rtl="0" algn="l">
              <a:lnSpc>
                <a:spcPct val="90000"/>
              </a:lnSpc>
              <a:spcBef>
                <a:spcPts val="0"/>
              </a:spcBef>
              <a:spcAft>
                <a:spcPts val="0"/>
              </a:spcAft>
              <a:buSzPts val="1800"/>
              <a:buNone/>
            </a:pPr>
            <a:r>
              <a:rPr lang="en-US"/>
              <a:t>file in the system. From the user’s point of view, the directory provides a mapping</a:t>
            </a:r>
            <a:endParaRPr/>
          </a:p>
          <a:p>
            <a:pPr indent="0" lvl="0" marL="0" rtl="0" algn="l">
              <a:lnSpc>
                <a:spcPct val="90000"/>
              </a:lnSpc>
              <a:spcBef>
                <a:spcPts val="0"/>
              </a:spcBef>
              <a:spcAft>
                <a:spcPts val="0"/>
              </a:spcAft>
              <a:buSzPts val="1800"/>
              <a:buNone/>
            </a:pPr>
            <a:r>
              <a:rPr lang="en-US"/>
              <a:t>between file names, known to users and applications, and the files themselves. Thus,</a:t>
            </a:r>
            <a:endParaRPr/>
          </a:p>
          <a:p>
            <a:pPr indent="0" lvl="0" marL="0" rtl="0" algn="l">
              <a:lnSpc>
                <a:spcPct val="90000"/>
              </a:lnSpc>
              <a:spcBef>
                <a:spcPts val="0"/>
              </a:spcBef>
              <a:spcAft>
                <a:spcPts val="0"/>
              </a:spcAft>
              <a:buSzPts val="1800"/>
              <a:buNone/>
            </a:pPr>
            <a:r>
              <a:rPr lang="en-US"/>
              <a:t>each file entry includes the name of the file. Virtually all systems deal with different</a:t>
            </a:r>
            <a:endParaRPr/>
          </a:p>
          <a:p>
            <a:pPr indent="0" lvl="0" marL="0" rtl="0" algn="l">
              <a:lnSpc>
                <a:spcPct val="90000"/>
              </a:lnSpc>
              <a:spcBef>
                <a:spcPts val="0"/>
              </a:spcBef>
              <a:spcAft>
                <a:spcPts val="0"/>
              </a:spcAft>
              <a:buSzPts val="1800"/>
              <a:buNone/>
            </a:pPr>
            <a:r>
              <a:rPr lang="en-US"/>
              <a:t>types of files and different file organizations, and this information is also provided.</a:t>
            </a:r>
            <a:endParaRPr/>
          </a:p>
          <a:p>
            <a:pPr indent="0" lvl="0" marL="0" rtl="0" algn="l">
              <a:lnSpc>
                <a:spcPct val="90000"/>
              </a:lnSpc>
              <a:spcBef>
                <a:spcPts val="0"/>
              </a:spcBef>
              <a:spcAft>
                <a:spcPts val="0"/>
              </a:spcAft>
              <a:buSzPts val="1800"/>
              <a:buNone/>
            </a:pPr>
            <a:r>
              <a:rPr lang="en-US"/>
              <a:t>An important category of information about each file concerns its storage, including</a:t>
            </a:r>
            <a:endParaRPr/>
          </a:p>
          <a:p>
            <a:pPr indent="0" lvl="0" marL="0" rtl="0" algn="l">
              <a:lnSpc>
                <a:spcPct val="90000"/>
              </a:lnSpc>
              <a:spcBef>
                <a:spcPts val="0"/>
              </a:spcBef>
              <a:spcAft>
                <a:spcPts val="0"/>
              </a:spcAft>
              <a:buSzPts val="1800"/>
              <a:buNone/>
            </a:pPr>
            <a:r>
              <a:rPr lang="en-US"/>
              <a:t>its location and size. In shared systems, it is also important to provide information</a:t>
            </a:r>
            <a:endParaRPr/>
          </a:p>
          <a:p>
            <a:pPr indent="0" lvl="0" marL="0" rtl="0" algn="l">
              <a:lnSpc>
                <a:spcPct val="90000"/>
              </a:lnSpc>
              <a:spcBef>
                <a:spcPts val="0"/>
              </a:spcBef>
              <a:spcAft>
                <a:spcPts val="0"/>
              </a:spcAft>
              <a:buSzPts val="1800"/>
              <a:buNone/>
            </a:pPr>
            <a:r>
              <a:rPr lang="en-US"/>
              <a:t>that is used to control access to the file. Typically, one user is the owner of the file</a:t>
            </a:r>
            <a:endParaRPr/>
          </a:p>
          <a:p>
            <a:pPr indent="0" lvl="0" marL="0" rtl="0" algn="l">
              <a:lnSpc>
                <a:spcPct val="90000"/>
              </a:lnSpc>
              <a:spcBef>
                <a:spcPts val="0"/>
              </a:spcBef>
              <a:spcAft>
                <a:spcPts val="0"/>
              </a:spcAft>
              <a:buSzPts val="1800"/>
              <a:buNone/>
            </a:pPr>
            <a:r>
              <a:rPr lang="en-US"/>
              <a:t>and may grant certain access privileges to other users. Finally, usage information is</a:t>
            </a:r>
            <a:endParaRPr/>
          </a:p>
          <a:p>
            <a:pPr indent="0" lvl="0" marL="0" rtl="0" algn="l">
              <a:lnSpc>
                <a:spcPct val="90000"/>
              </a:lnSpc>
              <a:spcBef>
                <a:spcPts val="0"/>
              </a:spcBef>
              <a:spcAft>
                <a:spcPts val="0"/>
              </a:spcAft>
              <a:buSzPts val="1800"/>
              <a:buNone/>
            </a:pPr>
            <a:r>
              <a:rPr lang="en-US"/>
              <a:t>needed to manage the current use of the file and to record the history of its usage.</a:t>
            </a:r>
            <a:endParaRPr/>
          </a:p>
        </p:txBody>
      </p:sp>
      <p:sp>
        <p:nvSpPr>
          <p:cNvPr id="516" name="Google Shape;516;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5" name="Google Shape;52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800"/>
              <a:buNone/>
            </a:pPr>
            <a:r>
              <a:rPr lang="en-US" sz="800"/>
              <a:t>To understand the requirements for a file structure, it is helpful to consider</a:t>
            </a:r>
            <a:endParaRPr/>
          </a:p>
          <a:p>
            <a:pPr indent="0" lvl="0" marL="0" rtl="0" algn="l">
              <a:lnSpc>
                <a:spcPct val="80000"/>
              </a:lnSpc>
              <a:spcBef>
                <a:spcPts val="0"/>
              </a:spcBef>
              <a:spcAft>
                <a:spcPts val="0"/>
              </a:spcAft>
              <a:buSzPts val="800"/>
              <a:buNone/>
            </a:pPr>
            <a:r>
              <a:rPr lang="en-US" sz="800"/>
              <a:t>the types of operations that may be performed on the directory:</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 </a:t>
            </a:r>
            <a:r>
              <a:rPr b="1" lang="en-US" sz="800"/>
              <a:t>Search: When a user or application references a file, the directory must be</a:t>
            </a:r>
            <a:endParaRPr/>
          </a:p>
          <a:p>
            <a:pPr indent="0" lvl="0" marL="0" rtl="0" algn="l">
              <a:lnSpc>
                <a:spcPct val="80000"/>
              </a:lnSpc>
              <a:spcBef>
                <a:spcPts val="0"/>
              </a:spcBef>
              <a:spcAft>
                <a:spcPts val="0"/>
              </a:spcAft>
              <a:buSzPts val="800"/>
              <a:buNone/>
            </a:pPr>
            <a:r>
              <a:rPr lang="en-US" sz="800"/>
              <a:t>searched to find the entry corresponding to that file.</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 </a:t>
            </a:r>
            <a:r>
              <a:rPr b="1" lang="en-US" sz="800"/>
              <a:t>Create file: When a new file is created, an entry must be added to the directory.</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 </a:t>
            </a:r>
            <a:r>
              <a:rPr b="1" lang="en-US" sz="800"/>
              <a:t>Delete file: When a file is deleted, an entry must be removed from the directory.</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 </a:t>
            </a:r>
            <a:r>
              <a:rPr b="1" lang="en-US" sz="800"/>
              <a:t>List directory: All or a portion of the directory may be requested. Generally,</a:t>
            </a:r>
            <a:endParaRPr/>
          </a:p>
          <a:p>
            <a:pPr indent="0" lvl="0" marL="0" rtl="0" algn="l">
              <a:lnSpc>
                <a:spcPct val="80000"/>
              </a:lnSpc>
              <a:spcBef>
                <a:spcPts val="0"/>
              </a:spcBef>
              <a:spcAft>
                <a:spcPts val="0"/>
              </a:spcAft>
              <a:buSzPts val="800"/>
              <a:buNone/>
            </a:pPr>
            <a:r>
              <a:rPr lang="en-US" sz="800"/>
              <a:t>this request is made by a user and results in a listing of all files owned by that</a:t>
            </a:r>
            <a:endParaRPr/>
          </a:p>
          <a:p>
            <a:pPr indent="0" lvl="0" marL="0" rtl="0" algn="l">
              <a:lnSpc>
                <a:spcPct val="80000"/>
              </a:lnSpc>
              <a:spcBef>
                <a:spcPts val="0"/>
              </a:spcBef>
              <a:spcAft>
                <a:spcPts val="0"/>
              </a:spcAft>
              <a:buSzPts val="800"/>
              <a:buNone/>
            </a:pPr>
            <a:r>
              <a:rPr lang="en-US" sz="800"/>
              <a:t>user, plus some of the attributes of each file (e.g., type, access control information,</a:t>
            </a:r>
            <a:endParaRPr/>
          </a:p>
          <a:p>
            <a:pPr indent="0" lvl="0" marL="0" rtl="0" algn="l">
              <a:lnSpc>
                <a:spcPct val="80000"/>
              </a:lnSpc>
              <a:spcBef>
                <a:spcPts val="0"/>
              </a:spcBef>
              <a:spcAft>
                <a:spcPts val="0"/>
              </a:spcAft>
              <a:buSzPts val="800"/>
              <a:buNone/>
            </a:pPr>
            <a:r>
              <a:rPr lang="en-US" sz="800"/>
              <a:t>usage information).</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 </a:t>
            </a:r>
            <a:r>
              <a:rPr b="1" lang="en-US" sz="800"/>
              <a:t>Update directory: Because some file attributes are stored in the directory, a</a:t>
            </a:r>
            <a:endParaRPr/>
          </a:p>
          <a:p>
            <a:pPr indent="0" lvl="0" marL="0" rtl="0" algn="l">
              <a:lnSpc>
                <a:spcPct val="80000"/>
              </a:lnSpc>
              <a:spcBef>
                <a:spcPts val="0"/>
              </a:spcBef>
              <a:spcAft>
                <a:spcPts val="0"/>
              </a:spcAft>
              <a:buSzPts val="800"/>
              <a:buNone/>
            </a:pPr>
            <a:r>
              <a:rPr lang="en-US" sz="800"/>
              <a:t>change in one of these attributes requires a change in the corresponding directory</a:t>
            </a:r>
            <a:endParaRPr/>
          </a:p>
          <a:p>
            <a:pPr indent="0" lvl="0" marL="0" rtl="0" algn="l">
              <a:lnSpc>
                <a:spcPct val="80000"/>
              </a:lnSpc>
              <a:spcBef>
                <a:spcPts val="0"/>
              </a:spcBef>
              <a:spcAft>
                <a:spcPts val="0"/>
              </a:spcAft>
              <a:buSzPts val="800"/>
              <a:buNone/>
            </a:pPr>
            <a:r>
              <a:rPr lang="en-US" sz="800"/>
              <a:t>entry.</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The simple list is not suited to supporting these operations. Consider the needs</a:t>
            </a:r>
            <a:endParaRPr/>
          </a:p>
          <a:p>
            <a:pPr indent="0" lvl="0" marL="0" rtl="0" algn="l">
              <a:lnSpc>
                <a:spcPct val="80000"/>
              </a:lnSpc>
              <a:spcBef>
                <a:spcPts val="0"/>
              </a:spcBef>
              <a:spcAft>
                <a:spcPts val="0"/>
              </a:spcAft>
              <a:buSzPts val="800"/>
              <a:buNone/>
            </a:pPr>
            <a:r>
              <a:rPr lang="en-US" sz="800"/>
              <a:t>of a single user. The user may have many types of files, including word-processing</a:t>
            </a:r>
            <a:endParaRPr/>
          </a:p>
          <a:p>
            <a:pPr indent="0" lvl="0" marL="0" rtl="0" algn="l">
              <a:lnSpc>
                <a:spcPct val="80000"/>
              </a:lnSpc>
              <a:spcBef>
                <a:spcPts val="0"/>
              </a:spcBef>
              <a:spcAft>
                <a:spcPts val="0"/>
              </a:spcAft>
              <a:buSzPts val="800"/>
              <a:buNone/>
            </a:pPr>
            <a:r>
              <a:rPr lang="en-US" sz="800"/>
              <a:t>text files, graphic files, spreadsheets, and so on. The user may like to have these</a:t>
            </a:r>
            <a:endParaRPr/>
          </a:p>
          <a:p>
            <a:pPr indent="0" lvl="0" marL="0" rtl="0" algn="l">
              <a:lnSpc>
                <a:spcPct val="80000"/>
              </a:lnSpc>
              <a:spcBef>
                <a:spcPts val="0"/>
              </a:spcBef>
              <a:spcAft>
                <a:spcPts val="0"/>
              </a:spcAft>
              <a:buSzPts val="800"/>
              <a:buNone/>
            </a:pPr>
            <a:r>
              <a:rPr lang="en-US" sz="800"/>
              <a:t>organized by project, by type, or in some other convenient way. If the directory is a</a:t>
            </a:r>
            <a:endParaRPr/>
          </a:p>
          <a:p>
            <a:pPr indent="0" lvl="0" marL="0" rtl="0" algn="l">
              <a:lnSpc>
                <a:spcPct val="80000"/>
              </a:lnSpc>
              <a:spcBef>
                <a:spcPts val="0"/>
              </a:spcBef>
              <a:spcAft>
                <a:spcPts val="0"/>
              </a:spcAft>
              <a:buSzPts val="800"/>
              <a:buNone/>
            </a:pPr>
            <a:r>
              <a:rPr lang="en-US" sz="800"/>
              <a:t>simple sequential list, it provides no help in organizing the files and forces the user</a:t>
            </a:r>
            <a:endParaRPr/>
          </a:p>
          <a:p>
            <a:pPr indent="0" lvl="0" marL="0" rtl="0" algn="l">
              <a:lnSpc>
                <a:spcPct val="80000"/>
              </a:lnSpc>
              <a:spcBef>
                <a:spcPts val="0"/>
              </a:spcBef>
              <a:spcAft>
                <a:spcPts val="0"/>
              </a:spcAft>
              <a:buSzPts val="800"/>
              <a:buNone/>
            </a:pPr>
            <a:r>
              <a:rPr lang="en-US" sz="800"/>
              <a:t>to be careful not to use the same name for two different types of files. The problem</a:t>
            </a:r>
            <a:endParaRPr/>
          </a:p>
          <a:p>
            <a:pPr indent="0" lvl="0" marL="0" rtl="0" algn="l">
              <a:lnSpc>
                <a:spcPct val="80000"/>
              </a:lnSpc>
              <a:spcBef>
                <a:spcPts val="0"/>
              </a:spcBef>
              <a:spcAft>
                <a:spcPts val="0"/>
              </a:spcAft>
              <a:buSzPts val="800"/>
              <a:buNone/>
            </a:pPr>
            <a:r>
              <a:rPr lang="en-US" sz="800"/>
              <a:t>is much worse in a shared system. Unique naming becomes a serious problem.</a:t>
            </a:r>
            <a:endParaRPr/>
          </a:p>
          <a:p>
            <a:pPr indent="0" lvl="0" marL="0" rtl="0" algn="l">
              <a:lnSpc>
                <a:spcPct val="80000"/>
              </a:lnSpc>
              <a:spcBef>
                <a:spcPts val="0"/>
              </a:spcBef>
              <a:spcAft>
                <a:spcPts val="0"/>
              </a:spcAft>
              <a:buSzPts val="800"/>
              <a:buNone/>
            </a:pPr>
            <a:r>
              <a:rPr lang="en-US" sz="800"/>
              <a:t>Furthermore, it is difficult to conceal portions of the overall directory from users</a:t>
            </a:r>
            <a:endParaRPr/>
          </a:p>
          <a:p>
            <a:pPr indent="0" lvl="0" marL="0" rtl="0" algn="l">
              <a:lnSpc>
                <a:spcPct val="80000"/>
              </a:lnSpc>
              <a:spcBef>
                <a:spcPts val="0"/>
              </a:spcBef>
              <a:spcAft>
                <a:spcPts val="0"/>
              </a:spcAft>
              <a:buSzPts val="800"/>
              <a:buNone/>
            </a:pPr>
            <a:r>
              <a:rPr lang="en-US" sz="800"/>
              <a:t>when there is no inherent structure in the directory.</a:t>
            </a:r>
            <a:endParaRPr/>
          </a:p>
        </p:txBody>
      </p:sp>
      <p:sp>
        <p:nvSpPr>
          <p:cNvPr id="526" name="Google Shape;526;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4" name="Google Shape;31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From the user’s point of view, one of the most important parts of an operating</a:t>
            </a:r>
            <a:endParaRPr/>
          </a:p>
          <a:p>
            <a:pPr indent="0" lvl="0" marL="0" rtl="0" algn="l">
              <a:spcBef>
                <a:spcPts val="0"/>
              </a:spcBef>
              <a:spcAft>
                <a:spcPts val="0"/>
              </a:spcAft>
              <a:buSzPts val="1800"/>
              <a:buNone/>
            </a:pPr>
            <a:r>
              <a:rPr lang="en-US"/>
              <a:t>system is the file system. The file system provides the resource abstractions typically</a:t>
            </a:r>
            <a:endParaRPr/>
          </a:p>
          <a:p>
            <a:pPr indent="0" lvl="0" marL="0" rtl="0" algn="l">
              <a:spcBef>
                <a:spcPts val="0"/>
              </a:spcBef>
              <a:spcAft>
                <a:spcPts val="0"/>
              </a:spcAft>
              <a:buSzPts val="1800"/>
              <a:buNone/>
            </a:pPr>
            <a:r>
              <a:rPr lang="en-US"/>
              <a:t>associated with secondary storage. The file system permits users to create data</a:t>
            </a:r>
            <a:endParaRPr/>
          </a:p>
          <a:p>
            <a:pPr indent="0" lvl="0" marL="0" rtl="0" algn="l">
              <a:spcBef>
                <a:spcPts val="0"/>
              </a:spcBef>
              <a:spcAft>
                <a:spcPts val="0"/>
              </a:spcAft>
              <a:buSzPts val="1800"/>
              <a:buNone/>
            </a:pPr>
            <a:r>
              <a:rPr lang="en-US"/>
              <a:t>collections, called files, with desirable properties, such as: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a:t>
            </a:r>
            <a:r>
              <a:rPr b="1" lang="en-US"/>
              <a:t>Long-term existence: Files are stored on disk or other secondary storage and</a:t>
            </a:r>
            <a:endParaRPr/>
          </a:p>
          <a:p>
            <a:pPr indent="0" lvl="0" marL="0" rtl="0" algn="l">
              <a:spcBef>
                <a:spcPts val="0"/>
              </a:spcBef>
              <a:spcAft>
                <a:spcPts val="0"/>
              </a:spcAft>
              <a:buSzPts val="1800"/>
              <a:buNone/>
            </a:pPr>
            <a:r>
              <a:rPr lang="en-US"/>
              <a:t>do not disappear when a user logs off.</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a:t>
            </a:r>
            <a:r>
              <a:rPr b="1" lang="en-US"/>
              <a:t>Sharable between processes: Files have names and can have associated access</a:t>
            </a:r>
            <a:endParaRPr/>
          </a:p>
          <a:p>
            <a:pPr indent="0" lvl="0" marL="0" rtl="0" algn="l">
              <a:spcBef>
                <a:spcPts val="0"/>
              </a:spcBef>
              <a:spcAft>
                <a:spcPts val="0"/>
              </a:spcAft>
              <a:buSzPts val="1800"/>
              <a:buNone/>
            </a:pPr>
            <a:r>
              <a:rPr lang="en-US"/>
              <a:t>permissions that permit controlled sharing.</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a:t>
            </a:r>
            <a:r>
              <a:rPr b="1" lang="en-US"/>
              <a:t>Structure: Depending on the file system, a file can have an internal structure</a:t>
            </a:r>
            <a:endParaRPr/>
          </a:p>
          <a:p>
            <a:pPr indent="0" lvl="0" marL="0" rtl="0" algn="l">
              <a:spcBef>
                <a:spcPts val="0"/>
              </a:spcBef>
              <a:spcAft>
                <a:spcPts val="0"/>
              </a:spcAft>
              <a:buSzPts val="1800"/>
              <a:buNone/>
            </a:pPr>
            <a:r>
              <a:rPr lang="en-US"/>
              <a:t>that is convenient for particular applications. In addition, files can be organized</a:t>
            </a:r>
            <a:endParaRPr/>
          </a:p>
          <a:p>
            <a:pPr indent="0" lvl="0" marL="0" rtl="0" algn="l">
              <a:spcBef>
                <a:spcPts val="0"/>
              </a:spcBef>
              <a:spcAft>
                <a:spcPts val="0"/>
              </a:spcAft>
              <a:buSzPts val="1800"/>
              <a:buNone/>
            </a:pPr>
            <a:r>
              <a:rPr lang="en-US"/>
              <a:t>into hierarchical or more complex structure to reflect the relationships</a:t>
            </a:r>
            <a:endParaRPr/>
          </a:p>
          <a:p>
            <a:pPr indent="0" lvl="0" marL="0" rtl="0" algn="l">
              <a:spcBef>
                <a:spcPts val="0"/>
              </a:spcBef>
              <a:spcAft>
                <a:spcPts val="0"/>
              </a:spcAft>
              <a:buSzPts val="1800"/>
              <a:buNone/>
            </a:pPr>
            <a:r>
              <a:rPr lang="en-US"/>
              <a:t>among files.</a:t>
            </a:r>
            <a:endParaRPr/>
          </a:p>
        </p:txBody>
      </p:sp>
      <p:sp>
        <p:nvSpPr>
          <p:cNvPr id="315" name="Google Shape;315;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34" name="Google Shape;53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start in solving these problems would be to go to a two-level scheme. In</a:t>
            </a:r>
            <a:endParaRPr/>
          </a:p>
          <a:p>
            <a:pPr indent="0" lvl="0" marL="0" rtl="0" algn="l">
              <a:spcBef>
                <a:spcPts val="0"/>
              </a:spcBef>
              <a:spcAft>
                <a:spcPts val="0"/>
              </a:spcAft>
              <a:buSzPts val="1800"/>
              <a:buNone/>
            </a:pPr>
            <a:r>
              <a:rPr lang="en-US"/>
              <a:t>this case, there is one directory for each user, and a master directory. The master</a:t>
            </a:r>
            <a:endParaRPr/>
          </a:p>
          <a:p>
            <a:pPr indent="0" lvl="0" marL="0" rtl="0" algn="l">
              <a:spcBef>
                <a:spcPts val="0"/>
              </a:spcBef>
              <a:spcAft>
                <a:spcPts val="0"/>
              </a:spcAft>
              <a:buSzPts val="1800"/>
              <a:buNone/>
            </a:pPr>
            <a:r>
              <a:rPr lang="en-US"/>
              <a:t>directory has an entry for each user directory, providing address and access control</a:t>
            </a:r>
            <a:endParaRPr/>
          </a:p>
          <a:p>
            <a:pPr indent="0" lvl="0" marL="0" rtl="0" algn="l">
              <a:spcBef>
                <a:spcPts val="0"/>
              </a:spcBef>
              <a:spcAft>
                <a:spcPts val="0"/>
              </a:spcAft>
              <a:buSzPts val="1800"/>
              <a:buNone/>
            </a:pPr>
            <a:r>
              <a:rPr lang="en-US"/>
              <a:t>information. Each user directory is a simple list of the files of that user. This</a:t>
            </a:r>
            <a:endParaRPr/>
          </a:p>
          <a:p>
            <a:pPr indent="0" lvl="0" marL="0" rtl="0" algn="l">
              <a:spcBef>
                <a:spcPts val="0"/>
              </a:spcBef>
              <a:spcAft>
                <a:spcPts val="0"/>
              </a:spcAft>
              <a:buSzPts val="1800"/>
              <a:buNone/>
            </a:pPr>
            <a:r>
              <a:rPr lang="en-US"/>
              <a:t>arrangement means that names must be unique only within the collection of files</a:t>
            </a:r>
            <a:endParaRPr/>
          </a:p>
          <a:p>
            <a:pPr indent="0" lvl="0" marL="0" rtl="0" algn="l">
              <a:spcBef>
                <a:spcPts val="0"/>
              </a:spcBef>
              <a:spcAft>
                <a:spcPts val="0"/>
              </a:spcAft>
              <a:buSzPts val="1800"/>
              <a:buNone/>
            </a:pPr>
            <a:r>
              <a:rPr lang="en-US"/>
              <a:t>of a single user and that the file system can easily enforce access restriction on</a:t>
            </a:r>
            <a:endParaRPr/>
          </a:p>
          <a:p>
            <a:pPr indent="0" lvl="0" marL="0" rtl="0" algn="l">
              <a:spcBef>
                <a:spcPts val="0"/>
              </a:spcBef>
              <a:spcAft>
                <a:spcPts val="0"/>
              </a:spcAft>
              <a:buSzPts val="1800"/>
              <a:buNone/>
            </a:pPr>
            <a:r>
              <a:rPr lang="en-US"/>
              <a:t>directories. However, it still provides users with no help in structuring collections</a:t>
            </a:r>
            <a:endParaRPr/>
          </a:p>
          <a:p>
            <a:pPr indent="0" lvl="0" marL="0" rtl="0" algn="l">
              <a:spcBef>
                <a:spcPts val="0"/>
              </a:spcBef>
              <a:spcAft>
                <a:spcPts val="0"/>
              </a:spcAft>
              <a:buSzPts val="1800"/>
              <a:buNone/>
            </a:pPr>
            <a:r>
              <a:rPr lang="en-US"/>
              <a:t>of files.</a:t>
            </a:r>
            <a:endParaRPr/>
          </a:p>
        </p:txBody>
      </p:sp>
      <p:sp>
        <p:nvSpPr>
          <p:cNvPr id="535" name="Google Shape;535;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41" name="Google Shape;54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more powerful and flexible approach, and one that is almost universally</a:t>
            </a:r>
            <a:endParaRPr/>
          </a:p>
          <a:p>
            <a:pPr indent="0" lvl="0" marL="0" rtl="0" algn="l">
              <a:spcBef>
                <a:spcPts val="0"/>
              </a:spcBef>
              <a:spcAft>
                <a:spcPts val="0"/>
              </a:spcAft>
              <a:buSzPts val="1800"/>
              <a:buNone/>
            </a:pPr>
            <a:r>
              <a:rPr lang="en-US"/>
              <a:t>adopted, is the hierarchical, or tree-structure, approach ( Figure 12.6 ). As before,</a:t>
            </a:r>
            <a:endParaRPr/>
          </a:p>
          <a:p>
            <a:pPr indent="0" lvl="0" marL="0" rtl="0" algn="l">
              <a:spcBef>
                <a:spcPts val="0"/>
              </a:spcBef>
              <a:spcAft>
                <a:spcPts val="0"/>
              </a:spcAft>
              <a:buSzPts val="1800"/>
              <a:buNone/>
            </a:pPr>
            <a:r>
              <a:rPr lang="en-US"/>
              <a:t>there is a master directory, which has under it a number of user directories. Each of</a:t>
            </a:r>
            <a:endParaRPr/>
          </a:p>
          <a:p>
            <a:pPr indent="0" lvl="0" marL="0" rtl="0" algn="l">
              <a:spcBef>
                <a:spcPts val="0"/>
              </a:spcBef>
              <a:spcAft>
                <a:spcPts val="0"/>
              </a:spcAft>
              <a:buSzPts val="1800"/>
              <a:buNone/>
            </a:pPr>
            <a:r>
              <a:rPr lang="en-US"/>
              <a:t>these user directories, in turn, may have subdirectories and files as entries. This is</a:t>
            </a:r>
            <a:endParaRPr/>
          </a:p>
          <a:p>
            <a:pPr indent="0" lvl="0" marL="0" rtl="0" algn="l">
              <a:spcBef>
                <a:spcPts val="0"/>
              </a:spcBef>
              <a:spcAft>
                <a:spcPts val="0"/>
              </a:spcAft>
              <a:buSzPts val="1800"/>
              <a:buNone/>
            </a:pPr>
            <a:r>
              <a:rPr lang="en-US"/>
              <a:t>true at any level: That is, at any level, a directory may consist of entries for subdirectories</a:t>
            </a:r>
            <a:endParaRPr/>
          </a:p>
          <a:p>
            <a:pPr indent="0" lvl="0" marL="0" rtl="0" algn="l">
              <a:spcBef>
                <a:spcPts val="0"/>
              </a:spcBef>
              <a:spcAft>
                <a:spcPts val="0"/>
              </a:spcAft>
              <a:buSzPts val="1800"/>
              <a:buNone/>
            </a:pPr>
            <a:r>
              <a:rPr lang="en-US"/>
              <a:t>and/or entries for files.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It remains to say how each directory and subdirectory is organized. The simplest</a:t>
            </a:r>
            <a:endParaRPr/>
          </a:p>
          <a:p>
            <a:pPr indent="0" lvl="0" marL="0" rtl="0" algn="l">
              <a:spcBef>
                <a:spcPts val="0"/>
              </a:spcBef>
              <a:spcAft>
                <a:spcPts val="0"/>
              </a:spcAft>
              <a:buSzPts val="1800"/>
              <a:buNone/>
            </a:pPr>
            <a:r>
              <a:rPr lang="en-US"/>
              <a:t>approach, of course, is to store each directory as a sequential file. When directories</a:t>
            </a:r>
            <a:endParaRPr/>
          </a:p>
          <a:p>
            <a:pPr indent="0" lvl="0" marL="0" rtl="0" algn="l">
              <a:spcBef>
                <a:spcPts val="0"/>
              </a:spcBef>
              <a:spcAft>
                <a:spcPts val="0"/>
              </a:spcAft>
              <a:buSzPts val="1800"/>
              <a:buNone/>
            </a:pPr>
            <a:r>
              <a:rPr lang="en-US"/>
              <a:t>may contain a very large number of entries, such an organization may lead to unnecessarily</a:t>
            </a:r>
            <a:endParaRPr/>
          </a:p>
          <a:p>
            <a:pPr indent="0" lvl="0" marL="0" rtl="0" algn="l">
              <a:spcBef>
                <a:spcPts val="0"/>
              </a:spcBef>
              <a:spcAft>
                <a:spcPts val="0"/>
              </a:spcAft>
              <a:buSzPts val="1800"/>
              <a:buNone/>
            </a:pPr>
            <a:r>
              <a:rPr lang="en-US"/>
              <a:t>long search times. In that case, a hashed structure is to be preferred.</a:t>
            </a:r>
            <a:endParaRPr/>
          </a:p>
        </p:txBody>
      </p:sp>
      <p:sp>
        <p:nvSpPr>
          <p:cNvPr id="542" name="Google Shape;542;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50" name="Google Shape;55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800"/>
              <a:buNone/>
            </a:pPr>
            <a:r>
              <a:rPr lang="en-US" sz="800"/>
              <a:t>Users need to be able to refer to a file by a symbolic name. Clearly, each file in the</a:t>
            </a:r>
            <a:endParaRPr/>
          </a:p>
          <a:p>
            <a:pPr indent="0" lvl="0" marL="0" rtl="0" algn="l">
              <a:lnSpc>
                <a:spcPct val="80000"/>
              </a:lnSpc>
              <a:spcBef>
                <a:spcPts val="0"/>
              </a:spcBef>
              <a:spcAft>
                <a:spcPts val="0"/>
              </a:spcAft>
              <a:buSzPts val="800"/>
              <a:buNone/>
            </a:pPr>
            <a:r>
              <a:rPr lang="en-US" sz="800"/>
              <a:t>system must have a unique name in order that file references be unambiguous. On</a:t>
            </a:r>
            <a:endParaRPr/>
          </a:p>
          <a:p>
            <a:pPr indent="0" lvl="0" marL="0" rtl="0" algn="l">
              <a:lnSpc>
                <a:spcPct val="80000"/>
              </a:lnSpc>
              <a:spcBef>
                <a:spcPts val="0"/>
              </a:spcBef>
              <a:spcAft>
                <a:spcPts val="0"/>
              </a:spcAft>
              <a:buSzPts val="800"/>
              <a:buNone/>
            </a:pPr>
            <a:r>
              <a:rPr lang="en-US" sz="800"/>
              <a:t>the other hand, it is an unacceptable burden on users to require that they provide</a:t>
            </a:r>
            <a:endParaRPr/>
          </a:p>
          <a:p>
            <a:pPr indent="0" lvl="0" marL="0" rtl="0" algn="l">
              <a:lnSpc>
                <a:spcPct val="80000"/>
              </a:lnSpc>
              <a:spcBef>
                <a:spcPts val="0"/>
              </a:spcBef>
              <a:spcAft>
                <a:spcPts val="0"/>
              </a:spcAft>
              <a:buSzPts val="800"/>
              <a:buNone/>
            </a:pPr>
            <a:r>
              <a:rPr lang="en-US" sz="800"/>
              <a:t>unique names, especially in a shared system.</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The use of a tree-structured directory minimizes the difficulty in assigning</a:t>
            </a:r>
            <a:endParaRPr/>
          </a:p>
          <a:p>
            <a:pPr indent="0" lvl="0" marL="0" rtl="0" algn="l">
              <a:lnSpc>
                <a:spcPct val="80000"/>
              </a:lnSpc>
              <a:spcBef>
                <a:spcPts val="0"/>
              </a:spcBef>
              <a:spcAft>
                <a:spcPts val="0"/>
              </a:spcAft>
              <a:buSzPts val="800"/>
              <a:buNone/>
            </a:pPr>
            <a:r>
              <a:rPr lang="en-US" sz="800"/>
              <a:t>unique names. Any file in the system can be located by following a path from the</a:t>
            </a:r>
            <a:endParaRPr/>
          </a:p>
          <a:p>
            <a:pPr indent="0" lvl="0" marL="0" rtl="0" algn="l">
              <a:lnSpc>
                <a:spcPct val="80000"/>
              </a:lnSpc>
              <a:spcBef>
                <a:spcPts val="0"/>
              </a:spcBef>
              <a:spcAft>
                <a:spcPts val="0"/>
              </a:spcAft>
              <a:buSzPts val="800"/>
              <a:buNone/>
            </a:pPr>
            <a:r>
              <a:rPr lang="en-US" sz="800"/>
              <a:t>root or master directory down various branches until the file is reached. The series</a:t>
            </a:r>
            <a:endParaRPr/>
          </a:p>
          <a:p>
            <a:pPr indent="0" lvl="0" marL="0" rtl="0" algn="l">
              <a:lnSpc>
                <a:spcPct val="80000"/>
              </a:lnSpc>
              <a:spcBef>
                <a:spcPts val="0"/>
              </a:spcBef>
              <a:spcAft>
                <a:spcPts val="0"/>
              </a:spcAft>
              <a:buSzPts val="800"/>
              <a:buNone/>
            </a:pPr>
            <a:r>
              <a:rPr lang="en-US" sz="800"/>
              <a:t>of directory names, culminating in the file name itself, constitutes a </a:t>
            </a:r>
            <a:r>
              <a:rPr b="1" lang="en-US" sz="800"/>
              <a:t>pathname for</a:t>
            </a:r>
            <a:endParaRPr/>
          </a:p>
          <a:p>
            <a:pPr indent="0" lvl="0" marL="0" rtl="0" algn="l">
              <a:lnSpc>
                <a:spcPct val="80000"/>
              </a:lnSpc>
              <a:spcBef>
                <a:spcPts val="0"/>
              </a:spcBef>
              <a:spcAft>
                <a:spcPts val="0"/>
              </a:spcAft>
              <a:buSzPts val="800"/>
              <a:buNone/>
            </a:pPr>
            <a:r>
              <a:rPr lang="en-US" sz="800"/>
              <a:t>the file. As an example, the file in the lower left-hand corner of Figure 12.7 . has the</a:t>
            </a:r>
            <a:endParaRPr/>
          </a:p>
          <a:p>
            <a:pPr indent="0" lvl="0" marL="0" rtl="0" algn="l">
              <a:lnSpc>
                <a:spcPct val="80000"/>
              </a:lnSpc>
              <a:spcBef>
                <a:spcPts val="0"/>
              </a:spcBef>
              <a:spcAft>
                <a:spcPts val="0"/>
              </a:spcAft>
              <a:buSzPts val="800"/>
              <a:buNone/>
            </a:pPr>
            <a:r>
              <a:rPr lang="en-US" sz="800"/>
              <a:t>pathname User_B/Word/Unit_A/ABC . The slash is used to delimit names in the</a:t>
            </a:r>
            <a:endParaRPr/>
          </a:p>
          <a:p>
            <a:pPr indent="0" lvl="0" marL="0" rtl="0" algn="l">
              <a:lnSpc>
                <a:spcPct val="80000"/>
              </a:lnSpc>
              <a:spcBef>
                <a:spcPts val="0"/>
              </a:spcBef>
              <a:spcAft>
                <a:spcPts val="0"/>
              </a:spcAft>
              <a:buSzPts val="800"/>
              <a:buNone/>
            </a:pPr>
            <a:r>
              <a:rPr lang="en-US" sz="800"/>
              <a:t>sequence. The name of the master directory is implicit, because all paths start at</a:t>
            </a:r>
            <a:endParaRPr/>
          </a:p>
          <a:p>
            <a:pPr indent="0" lvl="0" marL="0" rtl="0" algn="l">
              <a:lnSpc>
                <a:spcPct val="80000"/>
              </a:lnSpc>
              <a:spcBef>
                <a:spcPts val="0"/>
              </a:spcBef>
              <a:spcAft>
                <a:spcPts val="0"/>
              </a:spcAft>
              <a:buSzPts val="800"/>
              <a:buNone/>
            </a:pPr>
            <a:r>
              <a:rPr lang="en-US" sz="800"/>
              <a:t>that directory. Note that it is perfectly acceptable to have several files with the same</a:t>
            </a:r>
            <a:endParaRPr/>
          </a:p>
          <a:p>
            <a:pPr indent="0" lvl="0" marL="0" rtl="0" algn="l">
              <a:lnSpc>
                <a:spcPct val="80000"/>
              </a:lnSpc>
              <a:spcBef>
                <a:spcPts val="0"/>
              </a:spcBef>
              <a:spcAft>
                <a:spcPts val="0"/>
              </a:spcAft>
              <a:buSzPts val="800"/>
              <a:buNone/>
            </a:pPr>
            <a:r>
              <a:rPr lang="en-US" sz="800"/>
              <a:t>file name, as long as they have unique pathnames, which is equivalent to saying</a:t>
            </a:r>
            <a:endParaRPr/>
          </a:p>
          <a:p>
            <a:pPr indent="0" lvl="0" marL="0" rtl="0" algn="l">
              <a:lnSpc>
                <a:spcPct val="80000"/>
              </a:lnSpc>
              <a:spcBef>
                <a:spcPts val="0"/>
              </a:spcBef>
              <a:spcAft>
                <a:spcPts val="0"/>
              </a:spcAft>
              <a:buSzPts val="800"/>
              <a:buNone/>
            </a:pPr>
            <a:r>
              <a:rPr lang="en-US" sz="800"/>
              <a:t>that the same file name may be used in different directories. In our example, there</a:t>
            </a:r>
            <a:endParaRPr/>
          </a:p>
          <a:p>
            <a:pPr indent="0" lvl="0" marL="0" rtl="0" algn="l">
              <a:lnSpc>
                <a:spcPct val="80000"/>
              </a:lnSpc>
              <a:spcBef>
                <a:spcPts val="0"/>
              </a:spcBef>
              <a:spcAft>
                <a:spcPts val="0"/>
              </a:spcAft>
              <a:buSzPts val="800"/>
              <a:buNone/>
            </a:pPr>
            <a:r>
              <a:rPr lang="en-US" sz="800"/>
              <a:t>is another file in the system with the file name ABC, but that has the pathname</a:t>
            </a:r>
            <a:endParaRPr/>
          </a:p>
          <a:p>
            <a:pPr indent="0" lvl="0" marL="0" rtl="0" algn="l">
              <a:lnSpc>
                <a:spcPct val="80000"/>
              </a:lnSpc>
              <a:spcBef>
                <a:spcPts val="0"/>
              </a:spcBef>
              <a:spcAft>
                <a:spcPts val="0"/>
              </a:spcAft>
              <a:buSzPts val="800"/>
              <a:buNone/>
            </a:pPr>
            <a:r>
              <a:rPr lang="en-US" sz="800"/>
              <a:t>/User_B/Draw/ABC .</a:t>
            </a:r>
            <a:endParaRPr/>
          </a:p>
          <a:p>
            <a:pPr indent="0" lvl="0" marL="0" rtl="0" algn="l">
              <a:lnSpc>
                <a:spcPct val="80000"/>
              </a:lnSpc>
              <a:spcBef>
                <a:spcPts val="0"/>
              </a:spcBef>
              <a:spcAft>
                <a:spcPts val="0"/>
              </a:spcAft>
              <a:buSzPts val="800"/>
              <a:buNone/>
            </a:pPr>
            <a:r>
              <a:t/>
            </a:r>
            <a:endParaRPr sz="800"/>
          </a:p>
          <a:p>
            <a:pPr indent="0" lvl="0" marL="0" rtl="0" algn="l">
              <a:lnSpc>
                <a:spcPct val="80000"/>
              </a:lnSpc>
              <a:spcBef>
                <a:spcPts val="0"/>
              </a:spcBef>
              <a:spcAft>
                <a:spcPts val="0"/>
              </a:spcAft>
              <a:buSzPts val="800"/>
              <a:buNone/>
            </a:pPr>
            <a:r>
              <a:rPr lang="en-US" sz="800"/>
              <a:t>Although the pathname facilitates the selection of file names, it would be awkward</a:t>
            </a:r>
            <a:endParaRPr/>
          </a:p>
          <a:p>
            <a:pPr indent="0" lvl="0" marL="0" rtl="0" algn="l">
              <a:lnSpc>
                <a:spcPct val="80000"/>
              </a:lnSpc>
              <a:spcBef>
                <a:spcPts val="0"/>
              </a:spcBef>
              <a:spcAft>
                <a:spcPts val="0"/>
              </a:spcAft>
              <a:buSzPts val="800"/>
              <a:buNone/>
            </a:pPr>
            <a:r>
              <a:rPr lang="en-US" sz="800"/>
              <a:t>for a user to have to spell out the entire pathname every time a reference is</a:t>
            </a:r>
            <a:endParaRPr/>
          </a:p>
          <a:p>
            <a:pPr indent="0" lvl="0" marL="0" rtl="0" algn="l">
              <a:lnSpc>
                <a:spcPct val="80000"/>
              </a:lnSpc>
              <a:spcBef>
                <a:spcPts val="0"/>
              </a:spcBef>
              <a:spcAft>
                <a:spcPts val="0"/>
              </a:spcAft>
              <a:buSzPts val="800"/>
              <a:buNone/>
            </a:pPr>
            <a:r>
              <a:rPr lang="en-US" sz="800"/>
              <a:t>made to a file. Typically, an interactive user or a process has associated with it a</a:t>
            </a:r>
            <a:endParaRPr/>
          </a:p>
          <a:p>
            <a:pPr indent="0" lvl="0" marL="0" rtl="0" algn="l">
              <a:lnSpc>
                <a:spcPct val="80000"/>
              </a:lnSpc>
              <a:spcBef>
                <a:spcPts val="0"/>
              </a:spcBef>
              <a:spcAft>
                <a:spcPts val="0"/>
              </a:spcAft>
              <a:buSzPts val="800"/>
              <a:buNone/>
            </a:pPr>
            <a:r>
              <a:rPr lang="en-US" sz="800"/>
              <a:t>current directory, often referred to as the </a:t>
            </a:r>
            <a:r>
              <a:rPr b="1" lang="en-US" sz="800"/>
              <a:t>working directory . Files are then referenced</a:t>
            </a:r>
            <a:endParaRPr/>
          </a:p>
          <a:p>
            <a:pPr indent="0" lvl="0" marL="0" rtl="0" algn="l">
              <a:lnSpc>
                <a:spcPct val="80000"/>
              </a:lnSpc>
              <a:spcBef>
                <a:spcPts val="0"/>
              </a:spcBef>
              <a:spcAft>
                <a:spcPts val="0"/>
              </a:spcAft>
              <a:buSzPts val="800"/>
              <a:buNone/>
            </a:pPr>
            <a:r>
              <a:rPr lang="en-US" sz="800"/>
              <a:t>relative to the working directory. For example, if the working directory for</a:t>
            </a:r>
            <a:endParaRPr/>
          </a:p>
          <a:p>
            <a:pPr indent="0" lvl="0" marL="0" rtl="0" algn="l">
              <a:lnSpc>
                <a:spcPct val="80000"/>
              </a:lnSpc>
              <a:spcBef>
                <a:spcPts val="0"/>
              </a:spcBef>
              <a:spcAft>
                <a:spcPts val="0"/>
              </a:spcAft>
              <a:buSzPts val="800"/>
              <a:buNone/>
            </a:pPr>
            <a:r>
              <a:rPr lang="en-US" sz="800"/>
              <a:t>user B is “Word,” then the pathname Unit_A/ABC is sufficient to identify the file</a:t>
            </a:r>
            <a:endParaRPr/>
          </a:p>
          <a:p>
            <a:pPr indent="0" lvl="0" marL="0" rtl="0" algn="l">
              <a:lnSpc>
                <a:spcPct val="80000"/>
              </a:lnSpc>
              <a:spcBef>
                <a:spcPts val="0"/>
              </a:spcBef>
              <a:spcAft>
                <a:spcPts val="0"/>
              </a:spcAft>
              <a:buSzPts val="800"/>
              <a:buNone/>
            </a:pPr>
            <a:r>
              <a:rPr lang="en-US" sz="800"/>
              <a:t>in the lower left-hand corner of Figure 12.7 . When an interactive user logs on, or</a:t>
            </a:r>
            <a:endParaRPr/>
          </a:p>
          <a:p>
            <a:pPr indent="0" lvl="0" marL="0" rtl="0" algn="l">
              <a:lnSpc>
                <a:spcPct val="80000"/>
              </a:lnSpc>
              <a:spcBef>
                <a:spcPts val="0"/>
              </a:spcBef>
              <a:spcAft>
                <a:spcPts val="0"/>
              </a:spcAft>
              <a:buSzPts val="800"/>
              <a:buNone/>
            </a:pPr>
            <a:r>
              <a:rPr lang="en-US" sz="800"/>
              <a:t>when a process is created, the default for the working directory is the user home</a:t>
            </a:r>
            <a:endParaRPr/>
          </a:p>
          <a:p>
            <a:pPr indent="0" lvl="0" marL="0" rtl="0" algn="l">
              <a:lnSpc>
                <a:spcPct val="80000"/>
              </a:lnSpc>
              <a:spcBef>
                <a:spcPts val="0"/>
              </a:spcBef>
              <a:spcAft>
                <a:spcPts val="0"/>
              </a:spcAft>
              <a:buSzPts val="800"/>
              <a:buNone/>
            </a:pPr>
            <a:r>
              <a:rPr lang="en-US" sz="800"/>
              <a:t>directory. During execution, the user can navigate up or down in the tree to change</a:t>
            </a:r>
            <a:endParaRPr/>
          </a:p>
          <a:p>
            <a:pPr indent="0" lvl="0" marL="0" rtl="0" algn="l">
              <a:lnSpc>
                <a:spcPct val="80000"/>
              </a:lnSpc>
              <a:spcBef>
                <a:spcPts val="0"/>
              </a:spcBef>
              <a:spcAft>
                <a:spcPts val="0"/>
              </a:spcAft>
              <a:buSzPts val="800"/>
              <a:buNone/>
            </a:pPr>
            <a:r>
              <a:rPr lang="en-US" sz="800"/>
              <a:t>to a different working directory.</a:t>
            </a:r>
            <a:endParaRPr/>
          </a:p>
        </p:txBody>
      </p:sp>
      <p:sp>
        <p:nvSpPr>
          <p:cNvPr id="551" name="Google Shape;551;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59" name="Google Shape;55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a multiuser system, there is almost always a requirement for allowing files to be</a:t>
            </a:r>
            <a:endParaRPr/>
          </a:p>
          <a:p>
            <a:pPr indent="0" lvl="0" marL="0" rtl="0" algn="l">
              <a:spcBef>
                <a:spcPts val="0"/>
              </a:spcBef>
              <a:spcAft>
                <a:spcPts val="0"/>
              </a:spcAft>
              <a:buSzPts val="1800"/>
              <a:buNone/>
            </a:pPr>
            <a:r>
              <a:rPr lang="en-US"/>
              <a:t>shared among a number of users. Two issues arise: access rights and the management</a:t>
            </a:r>
            <a:endParaRPr/>
          </a:p>
          <a:p>
            <a:pPr indent="0" lvl="0" marL="0" rtl="0" algn="l">
              <a:spcBef>
                <a:spcPts val="0"/>
              </a:spcBef>
              <a:spcAft>
                <a:spcPts val="0"/>
              </a:spcAft>
              <a:buSzPts val="1800"/>
              <a:buNone/>
            </a:pPr>
            <a:r>
              <a:rPr lang="en-US"/>
              <a:t>of simultaneous access.</a:t>
            </a:r>
            <a:endParaRPr/>
          </a:p>
        </p:txBody>
      </p:sp>
      <p:sp>
        <p:nvSpPr>
          <p:cNvPr id="560" name="Google Shape;560;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67" name="Google Shape;56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500"/>
              <a:buNone/>
            </a:pPr>
            <a:r>
              <a:rPr lang="en-US" sz="500"/>
              <a:t>The file system should provide a flexible tool for allowing extensive file sharing</a:t>
            </a:r>
            <a:endParaRPr/>
          </a:p>
          <a:p>
            <a:pPr indent="0" lvl="0" marL="0" rtl="0" algn="l">
              <a:lnSpc>
                <a:spcPct val="80000"/>
              </a:lnSpc>
              <a:spcBef>
                <a:spcPts val="0"/>
              </a:spcBef>
              <a:spcAft>
                <a:spcPts val="0"/>
              </a:spcAft>
              <a:buSzPts val="500"/>
              <a:buNone/>
            </a:pPr>
            <a:r>
              <a:rPr lang="en-US" sz="500"/>
              <a:t>among users. The file system should provide a number of options so that the way</a:t>
            </a:r>
            <a:endParaRPr/>
          </a:p>
          <a:p>
            <a:pPr indent="0" lvl="0" marL="0" rtl="0" algn="l">
              <a:lnSpc>
                <a:spcPct val="80000"/>
              </a:lnSpc>
              <a:spcBef>
                <a:spcPts val="0"/>
              </a:spcBef>
              <a:spcAft>
                <a:spcPts val="0"/>
              </a:spcAft>
              <a:buSzPts val="500"/>
              <a:buNone/>
            </a:pPr>
            <a:r>
              <a:rPr lang="en-US" sz="500"/>
              <a:t>in which a particular file is accessed can be controlled. Typically, users or groups</a:t>
            </a:r>
            <a:endParaRPr/>
          </a:p>
          <a:p>
            <a:pPr indent="0" lvl="0" marL="0" rtl="0" algn="l">
              <a:lnSpc>
                <a:spcPct val="80000"/>
              </a:lnSpc>
              <a:spcBef>
                <a:spcPts val="0"/>
              </a:spcBef>
              <a:spcAft>
                <a:spcPts val="0"/>
              </a:spcAft>
              <a:buSzPts val="500"/>
              <a:buNone/>
            </a:pPr>
            <a:r>
              <a:rPr lang="en-US" sz="500"/>
              <a:t>of users are granted certain access rights to a file. A wide range of access rights has</a:t>
            </a:r>
            <a:endParaRPr/>
          </a:p>
          <a:p>
            <a:pPr indent="0" lvl="0" marL="0" rtl="0" algn="l">
              <a:lnSpc>
                <a:spcPct val="80000"/>
              </a:lnSpc>
              <a:spcBef>
                <a:spcPts val="0"/>
              </a:spcBef>
              <a:spcAft>
                <a:spcPts val="0"/>
              </a:spcAft>
              <a:buSzPts val="500"/>
              <a:buNone/>
            </a:pPr>
            <a:r>
              <a:rPr lang="en-US" sz="500"/>
              <a:t>been used. The following list is representative of access rights that can be assigned</a:t>
            </a:r>
            <a:endParaRPr/>
          </a:p>
          <a:p>
            <a:pPr indent="0" lvl="0" marL="0" rtl="0" algn="l">
              <a:lnSpc>
                <a:spcPct val="80000"/>
              </a:lnSpc>
              <a:spcBef>
                <a:spcPts val="0"/>
              </a:spcBef>
              <a:spcAft>
                <a:spcPts val="0"/>
              </a:spcAft>
              <a:buSzPts val="500"/>
              <a:buNone/>
            </a:pPr>
            <a:r>
              <a:rPr lang="en-US" sz="500"/>
              <a:t>to a particular user for a particular file:</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 </a:t>
            </a:r>
            <a:r>
              <a:rPr b="1" lang="en-US" sz="500"/>
              <a:t>None: The user may not even learn of the existence of the file, much less</a:t>
            </a:r>
            <a:endParaRPr/>
          </a:p>
          <a:p>
            <a:pPr indent="0" lvl="0" marL="0" rtl="0" algn="l">
              <a:lnSpc>
                <a:spcPct val="80000"/>
              </a:lnSpc>
              <a:spcBef>
                <a:spcPts val="0"/>
              </a:spcBef>
              <a:spcAft>
                <a:spcPts val="0"/>
              </a:spcAft>
              <a:buSzPts val="500"/>
              <a:buNone/>
            </a:pPr>
            <a:r>
              <a:rPr lang="en-US" sz="500"/>
              <a:t>access it. To enforce this restriction, the user would not be allowed to read the</a:t>
            </a:r>
            <a:endParaRPr/>
          </a:p>
          <a:p>
            <a:pPr indent="0" lvl="0" marL="0" rtl="0" algn="l">
              <a:lnSpc>
                <a:spcPct val="80000"/>
              </a:lnSpc>
              <a:spcBef>
                <a:spcPts val="0"/>
              </a:spcBef>
              <a:spcAft>
                <a:spcPts val="0"/>
              </a:spcAft>
              <a:buSzPts val="500"/>
              <a:buNone/>
            </a:pPr>
            <a:r>
              <a:rPr lang="en-US" sz="500"/>
              <a:t>user directory that includes this file.</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 </a:t>
            </a:r>
            <a:r>
              <a:rPr b="1" lang="en-US" sz="500"/>
              <a:t>Knowledge: The user can determine that the file exists and who its owner is.</a:t>
            </a:r>
            <a:endParaRPr/>
          </a:p>
          <a:p>
            <a:pPr indent="0" lvl="0" marL="0" rtl="0" algn="l">
              <a:lnSpc>
                <a:spcPct val="80000"/>
              </a:lnSpc>
              <a:spcBef>
                <a:spcPts val="0"/>
              </a:spcBef>
              <a:spcAft>
                <a:spcPts val="0"/>
              </a:spcAft>
              <a:buSzPts val="500"/>
              <a:buNone/>
            </a:pPr>
            <a:r>
              <a:rPr lang="en-US" sz="500"/>
              <a:t>The user is then able to petition the owner for additional access rights.</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 </a:t>
            </a:r>
            <a:r>
              <a:rPr b="1" lang="en-US" sz="500"/>
              <a:t>Execution: The user can load and execute a program but cannot copy it.</a:t>
            </a:r>
            <a:endParaRPr/>
          </a:p>
          <a:p>
            <a:pPr indent="0" lvl="0" marL="0" rtl="0" algn="l">
              <a:lnSpc>
                <a:spcPct val="80000"/>
              </a:lnSpc>
              <a:spcBef>
                <a:spcPts val="0"/>
              </a:spcBef>
              <a:spcAft>
                <a:spcPts val="0"/>
              </a:spcAft>
              <a:buSzPts val="500"/>
              <a:buNone/>
            </a:pPr>
            <a:r>
              <a:rPr lang="en-US" sz="500"/>
              <a:t>Proprietary programs are often made accessible with this restriction.</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 </a:t>
            </a:r>
            <a:r>
              <a:rPr b="1" lang="en-US" sz="500"/>
              <a:t>Reading: The user can read the file for any purpose, including copying and</a:t>
            </a:r>
            <a:endParaRPr/>
          </a:p>
          <a:p>
            <a:pPr indent="0" lvl="0" marL="0" rtl="0" algn="l">
              <a:lnSpc>
                <a:spcPct val="80000"/>
              </a:lnSpc>
              <a:spcBef>
                <a:spcPts val="0"/>
              </a:spcBef>
              <a:spcAft>
                <a:spcPts val="0"/>
              </a:spcAft>
              <a:buSzPts val="500"/>
              <a:buNone/>
            </a:pPr>
            <a:r>
              <a:rPr lang="en-US" sz="500"/>
              <a:t>execution. Some systems are able to enforce a distinction between viewing</a:t>
            </a:r>
            <a:endParaRPr/>
          </a:p>
          <a:p>
            <a:pPr indent="0" lvl="0" marL="0" rtl="0" algn="l">
              <a:lnSpc>
                <a:spcPct val="80000"/>
              </a:lnSpc>
              <a:spcBef>
                <a:spcPts val="0"/>
              </a:spcBef>
              <a:spcAft>
                <a:spcPts val="0"/>
              </a:spcAft>
              <a:buSzPts val="500"/>
              <a:buNone/>
            </a:pPr>
            <a:r>
              <a:rPr lang="en-US" sz="500"/>
              <a:t>and copying. In the former case, the contents of the file can be displayed to the</a:t>
            </a:r>
            <a:endParaRPr/>
          </a:p>
          <a:p>
            <a:pPr indent="0" lvl="0" marL="0" rtl="0" algn="l">
              <a:lnSpc>
                <a:spcPct val="80000"/>
              </a:lnSpc>
              <a:spcBef>
                <a:spcPts val="0"/>
              </a:spcBef>
              <a:spcAft>
                <a:spcPts val="0"/>
              </a:spcAft>
              <a:buSzPts val="500"/>
              <a:buNone/>
            </a:pPr>
            <a:r>
              <a:rPr lang="en-US" sz="500"/>
              <a:t>user, but the user has no means for making a copy.</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 </a:t>
            </a:r>
            <a:r>
              <a:rPr b="1" lang="en-US" sz="500"/>
              <a:t>Appending: The user can add data to the file, often only at the end, but cannot</a:t>
            </a:r>
            <a:endParaRPr/>
          </a:p>
          <a:p>
            <a:pPr indent="0" lvl="0" marL="0" rtl="0" algn="l">
              <a:lnSpc>
                <a:spcPct val="80000"/>
              </a:lnSpc>
              <a:spcBef>
                <a:spcPts val="0"/>
              </a:spcBef>
              <a:spcAft>
                <a:spcPts val="0"/>
              </a:spcAft>
              <a:buSzPts val="500"/>
              <a:buNone/>
            </a:pPr>
            <a:r>
              <a:rPr lang="en-US" sz="500"/>
              <a:t>modify or delete any of the file’s contents. This right is useful in collecting data</a:t>
            </a:r>
            <a:endParaRPr/>
          </a:p>
          <a:p>
            <a:pPr indent="0" lvl="0" marL="0" rtl="0" algn="l">
              <a:lnSpc>
                <a:spcPct val="80000"/>
              </a:lnSpc>
              <a:spcBef>
                <a:spcPts val="0"/>
              </a:spcBef>
              <a:spcAft>
                <a:spcPts val="0"/>
              </a:spcAft>
              <a:buSzPts val="500"/>
              <a:buNone/>
            </a:pPr>
            <a:r>
              <a:rPr lang="en-US" sz="500"/>
              <a:t>from a number of sources.</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 </a:t>
            </a:r>
            <a:r>
              <a:rPr b="1" lang="en-US" sz="500"/>
              <a:t>Updating: The user can modify, delete, and add to the file’s data. This normally</a:t>
            </a:r>
            <a:endParaRPr/>
          </a:p>
          <a:p>
            <a:pPr indent="0" lvl="0" marL="0" rtl="0" algn="l">
              <a:lnSpc>
                <a:spcPct val="80000"/>
              </a:lnSpc>
              <a:spcBef>
                <a:spcPts val="0"/>
              </a:spcBef>
              <a:spcAft>
                <a:spcPts val="0"/>
              </a:spcAft>
              <a:buSzPts val="500"/>
              <a:buNone/>
            </a:pPr>
            <a:r>
              <a:rPr lang="en-US" sz="500"/>
              <a:t>includes writing the file initially, rewriting it completely or in part, and removing</a:t>
            </a:r>
            <a:endParaRPr/>
          </a:p>
          <a:p>
            <a:pPr indent="0" lvl="0" marL="0" rtl="0" algn="l">
              <a:lnSpc>
                <a:spcPct val="80000"/>
              </a:lnSpc>
              <a:spcBef>
                <a:spcPts val="0"/>
              </a:spcBef>
              <a:spcAft>
                <a:spcPts val="0"/>
              </a:spcAft>
              <a:buSzPts val="500"/>
              <a:buNone/>
            </a:pPr>
            <a:r>
              <a:rPr lang="en-US" sz="500"/>
              <a:t>all or a portion of the data. Some systems distinguish among different</a:t>
            </a:r>
            <a:endParaRPr/>
          </a:p>
          <a:p>
            <a:pPr indent="0" lvl="0" marL="0" rtl="0" algn="l">
              <a:lnSpc>
                <a:spcPct val="80000"/>
              </a:lnSpc>
              <a:spcBef>
                <a:spcPts val="0"/>
              </a:spcBef>
              <a:spcAft>
                <a:spcPts val="0"/>
              </a:spcAft>
              <a:buSzPts val="500"/>
              <a:buNone/>
            </a:pPr>
            <a:r>
              <a:rPr lang="en-US" sz="500"/>
              <a:t>degrees of updating.</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 </a:t>
            </a:r>
            <a:r>
              <a:rPr b="1" lang="en-US" sz="500"/>
              <a:t>Changing protection: The user can change the access rights granted to other</a:t>
            </a:r>
            <a:endParaRPr/>
          </a:p>
          <a:p>
            <a:pPr indent="0" lvl="0" marL="0" rtl="0" algn="l">
              <a:lnSpc>
                <a:spcPct val="80000"/>
              </a:lnSpc>
              <a:spcBef>
                <a:spcPts val="0"/>
              </a:spcBef>
              <a:spcAft>
                <a:spcPts val="0"/>
              </a:spcAft>
              <a:buSzPts val="500"/>
              <a:buNone/>
            </a:pPr>
            <a:r>
              <a:rPr lang="en-US" sz="500"/>
              <a:t>users. Typically, this right is held only by the owner of the file. In some systems,</a:t>
            </a:r>
            <a:endParaRPr/>
          </a:p>
          <a:p>
            <a:pPr indent="0" lvl="0" marL="0" rtl="0" algn="l">
              <a:lnSpc>
                <a:spcPct val="80000"/>
              </a:lnSpc>
              <a:spcBef>
                <a:spcPts val="0"/>
              </a:spcBef>
              <a:spcAft>
                <a:spcPts val="0"/>
              </a:spcAft>
              <a:buSzPts val="500"/>
              <a:buNone/>
            </a:pPr>
            <a:r>
              <a:rPr lang="en-US" sz="500"/>
              <a:t>the owner can extend this right to others. To prevent abuse of this mechanism,</a:t>
            </a:r>
            <a:endParaRPr/>
          </a:p>
          <a:p>
            <a:pPr indent="0" lvl="0" marL="0" rtl="0" algn="l">
              <a:lnSpc>
                <a:spcPct val="80000"/>
              </a:lnSpc>
              <a:spcBef>
                <a:spcPts val="0"/>
              </a:spcBef>
              <a:spcAft>
                <a:spcPts val="0"/>
              </a:spcAft>
              <a:buSzPts val="500"/>
              <a:buNone/>
            </a:pPr>
            <a:r>
              <a:rPr lang="en-US" sz="500"/>
              <a:t>the file owner will typically be able to specify which rights can be changed by</a:t>
            </a:r>
            <a:endParaRPr/>
          </a:p>
          <a:p>
            <a:pPr indent="0" lvl="0" marL="0" rtl="0" algn="l">
              <a:lnSpc>
                <a:spcPct val="80000"/>
              </a:lnSpc>
              <a:spcBef>
                <a:spcPts val="0"/>
              </a:spcBef>
              <a:spcAft>
                <a:spcPts val="0"/>
              </a:spcAft>
              <a:buSzPts val="500"/>
              <a:buNone/>
            </a:pPr>
            <a:r>
              <a:rPr lang="en-US" sz="500"/>
              <a:t>the holder of this right.</a:t>
            </a:r>
            <a:endParaRPr/>
          </a:p>
          <a:p>
            <a:pPr indent="0" lvl="0" marL="0" rtl="0" algn="l">
              <a:lnSpc>
                <a:spcPct val="80000"/>
              </a:lnSpc>
              <a:spcBef>
                <a:spcPts val="0"/>
              </a:spcBef>
              <a:spcAft>
                <a:spcPts val="0"/>
              </a:spcAft>
              <a:buSzPts val="500"/>
              <a:buNone/>
            </a:pPr>
            <a:r>
              <a:t/>
            </a:r>
            <a:endParaRPr sz="500"/>
          </a:p>
          <a:p>
            <a:pPr indent="0" lvl="0" marL="0" rtl="0" algn="l">
              <a:lnSpc>
                <a:spcPct val="80000"/>
              </a:lnSpc>
              <a:spcBef>
                <a:spcPts val="0"/>
              </a:spcBef>
              <a:spcAft>
                <a:spcPts val="0"/>
              </a:spcAft>
              <a:buSzPts val="500"/>
              <a:buNone/>
            </a:pPr>
            <a:r>
              <a:rPr lang="en-US" sz="500"/>
              <a:t>• </a:t>
            </a:r>
            <a:r>
              <a:rPr b="1" lang="en-US" sz="500"/>
              <a:t>Deletion: The user can delete the file from the file system.</a:t>
            </a:r>
            <a:endParaRPr/>
          </a:p>
          <a:p>
            <a:pPr indent="0" lvl="0" marL="0" rtl="0" algn="l">
              <a:lnSpc>
                <a:spcPct val="80000"/>
              </a:lnSpc>
              <a:spcBef>
                <a:spcPts val="0"/>
              </a:spcBef>
              <a:spcAft>
                <a:spcPts val="0"/>
              </a:spcAft>
              <a:buSzPts val="500"/>
              <a:buNone/>
            </a:pPr>
            <a:r>
              <a:t/>
            </a:r>
            <a:endParaRPr b="1" sz="500"/>
          </a:p>
          <a:p>
            <a:pPr indent="0" lvl="0" marL="0" rtl="0" algn="l">
              <a:lnSpc>
                <a:spcPct val="80000"/>
              </a:lnSpc>
              <a:spcBef>
                <a:spcPts val="0"/>
              </a:spcBef>
              <a:spcAft>
                <a:spcPts val="0"/>
              </a:spcAft>
              <a:buSzPts val="500"/>
              <a:buNone/>
            </a:pPr>
            <a:r>
              <a:rPr lang="en-US" sz="500"/>
              <a:t>These rights can be considered to constitute a hierarchy, with each right implying</a:t>
            </a:r>
            <a:endParaRPr/>
          </a:p>
          <a:p>
            <a:pPr indent="0" lvl="0" marL="0" rtl="0" algn="l">
              <a:lnSpc>
                <a:spcPct val="80000"/>
              </a:lnSpc>
              <a:spcBef>
                <a:spcPts val="0"/>
              </a:spcBef>
              <a:spcAft>
                <a:spcPts val="0"/>
              </a:spcAft>
              <a:buSzPts val="500"/>
              <a:buNone/>
            </a:pPr>
            <a:r>
              <a:rPr lang="en-US" sz="500"/>
              <a:t>those that precede it. Thus, if a particular user is granted the updating right for a</a:t>
            </a:r>
            <a:endParaRPr/>
          </a:p>
          <a:p>
            <a:pPr indent="0" lvl="0" marL="0" rtl="0" algn="l">
              <a:lnSpc>
                <a:spcPct val="80000"/>
              </a:lnSpc>
              <a:spcBef>
                <a:spcPts val="0"/>
              </a:spcBef>
              <a:spcAft>
                <a:spcPts val="0"/>
              </a:spcAft>
              <a:buSzPts val="500"/>
              <a:buNone/>
            </a:pPr>
            <a:r>
              <a:rPr lang="en-US" sz="500"/>
              <a:t>particular file, then that user is also granted the following rights: knowledge, execution,</a:t>
            </a:r>
            <a:endParaRPr/>
          </a:p>
          <a:p>
            <a:pPr indent="0" lvl="0" marL="0" rtl="0" algn="l">
              <a:lnSpc>
                <a:spcPct val="80000"/>
              </a:lnSpc>
              <a:spcBef>
                <a:spcPts val="0"/>
              </a:spcBef>
              <a:spcAft>
                <a:spcPts val="0"/>
              </a:spcAft>
              <a:buSzPts val="500"/>
              <a:buNone/>
            </a:pPr>
            <a:r>
              <a:rPr lang="en-US" sz="500"/>
              <a:t>reading, and appending.</a:t>
            </a:r>
            <a:endParaRPr/>
          </a:p>
        </p:txBody>
      </p:sp>
      <p:sp>
        <p:nvSpPr>
          <p:cNvPr id="568" name="Google Shape;568;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76" name="Google Shape;576;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One user is designated as owner of a given file, usually the person who initially</a:t>
            </a:r>
            <a:endParaRPr/>
          </a:p>
          <a:p>
            <a:pPr indent="0" lvl="0" marL="0" rtl="0" algn="l">
              <a:spcBef>
                <a:spcPts val="0"/>
              </a:spcBef>
              <a:spcAft>
                <a:spcPts val="0"/>
              </a:spcAft>
              <a:buSzPts val="1800"/>
              <a:buNone/>
            </a:pPr>
            <a:r>
              <a:rPr lang="en-US"/>
              <a:t>created a file. The owner has all of the access rights listed previously and may grant</a:t>
            </a:r>
            <a:endParaRPr/>
          </a:p>
          <a:p>
            <a:pPr indent="0" lvl="0" marL="0" rtl="0" algn="l">
              <a:spcBef>
                <a:spcPts val="0"/>
              </a:spcBef>
              <a:spcAft>
                <a:spcPts val="0"/>
              </a:spcAft>
              <a:buSzPts val="1800"/>
              <a:buNone/>
            </a:pPr>
            <a:r>
              <a:rPr lang="en-US"/>
              <a:t>rights to others. Access can be provided to different classes of users: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a:t>
            </a:r>
            <a:r>
              <a:rPr b="1" lang="en-US"/>
              <a:t>Specific user: Individual users who are designated by user ID</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a:t>
            </a:r>
            <a:r>
              <a:rPr b="1" lang="en-US"/>
              <a:t>User groups: A set of users who are not individually defined. The system must</a:t>
            </a:r>
            <a:endParaRPr/>
          </a:p>
          <a:p>
            <a:pPr indent="0" lvl="0" marL="0" rtl="0" algn="l">
              <a:spcBef>
                <a:spcPts val="0"/>
              </a:spcBef>
              <a:spcAft>
                <a:spcPts val="0"/>
              </a:spcAft>
              <a:buSzPts val="1800"/>
              <a:buNone/>
            </a:pPr>
            <a:r>
              <a:rPr lang="en-US"/>
              <a:t>have some way of keeping track of the membership of user groups.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a:t>
            </a:r>
            <a:r>
              <a:rPr b="1" lang="en-US"/>
              <a:t>All: All users who have access to this system. These are public files.</a:t>
            </a:r>
            <a:endParaRPr/>
          </a:p>
        </p:txBody>
      </p:sp>
      <p:sp>
        <p:nvSpPr>
          <p:cNvPr id="577" name="Google Shape;577;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83" name="Google Shape;583;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700"/>
              <a:buNone/>
            </a:pPr>
            <a:r>
              <a:rPr lang="en-US" sz="700"/>
              <a:t>As indicated in Figure 12.2 , records are the logical unit of access of a structured file, </a:t>
            </a:r>
            <a:endParaRPr/>
          </a:p>
          <a:p>
            <a:pPr indent="0" lvl="0" marL="0" rtl="0" algn="l">
              <a:lnSpc>
                <a:spcPct val="80000"/>
              </a:lnSpc>
              <a:spcBef>
                <a:spcPts val="0"/>
              </a:spcBef>
              <a:spcAft>
                <a:spcPts val="0"/>
              </a:spcAft>
              <a:buSzPts val="700"/>
              <a:buNone/>
            </a:pPr>
            <a:r>
              <a:rPr lang="en-US" sz="700"/>
              <a:t>whereas blocks are the unit of I/O with secondary storage. For I/O to be performed,</a:t>
            </a:r>
            <a:endParaRPr/>
          </a:p>
          <a:p>
            <a:pPr indent="0" lvl="0" marL="0" rtl="0" algn="l">
              <a:lnSpc>
                <a:spcPct val="80000"/>
              </a:lnSpc>
              <a:spcBef>
                <a:spcPts val="0"/>
              </a:spcBef>
              <a:spcAft>
                <a:spcPts val="0"/>
              </a:spcAft>
              <a:buSzPts val="700"/>
              <a:buNone/>
            </a:pPr>
            <a:r>
              <a:rPr lang="en-US" sz="700"/>
              <a:t>records must be organized as blocks.</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There are several issues to consider. First, should blocks be of fixed or variable</a:t>
            </a:r>
            <a:endParaRPr/>
          </a:p>
          <a:p>
            <a:pPr indent="0" lvl="0" marL="0" rtl="0" algn="l">
              <a:lnSpc>
                <a:spcPct val="80000"/>
              </a:lnSpc>
              <a:spcBef>
                <a:spcPts val="0"/>
              </a:spcBef>
              <a:spcAft>
                <a:spcPts val="0"/>
              </a:spcAft>
              <a:buSzPts val="700"/>
              <a:buNone/>
            </a:pPr>
            <a:r>
              <a:rPr lang="en-US" sz="700"/>
              <a:t>length? On most systems, blocks are of fixed length. This simplifies I/O, buffer</a:t>
            </a:r>
            <a:endParaRPr/>
          </a:p>
          <a:p>
            <a:pPr indent="0" lvl="0" marL="0" rtl="0" algn="l">
              <a:lnSpc>
                <a:spcPct val="80000"/>
              </a:lnSpc>
              <a:spcBef>
                <a:spcPts val="0"/>
              </a:spcBef>
              <a:spcAft>
                <a:spcPts val="0"/>
              </a:spcAft>
              <a:buSzPts val="700"/>
              <a:buNone/>
            </a:pPr>
            <a:r>
              <a:rPr lang="en-US" sz="700"/>
              <a:t>allocation in main memory, and the organization of blocks on secondary storage.</a:t>
            </a:r>
            <a:endParaRPr/>
          </a:p>
          <a:p>
            <a:pPr indent="0" lvl="0" marL="0" rtl="0" algn="l">
              <a:lnSpc>
                <a:spcPct val="80000"/>
              </a:lnSpc>
              <a:spcBef>
                <a:spcPts val="0"/>
              </a:spcBef>
              <a:spcAft>
                <a:spcPts val="0"/>
              </a:spcAft>
              <a:buSzPts val="700"/>
              <a:buNone/>
            </a:pPr>
            <a:r>
              <a:rPr lang="en-US" sz="700"/>
              <a:t>Second, what should the relative size of a block be compared to the average record</a:t>
            </a:r>
            <a:endParaRPr/>
          </a:p>
          <a:p>
            <a:pPr indent="0" lvl="0" marL="0" rtl="0" algn="l">
              <a:lnSpc>
                <a:spcPct val="80000"/>
              </a:lnSpc>
              <a:spcBef>
                <a:spcPts val="0"/>
              </a:spcBef>
              <a:spcAft>
                <a:spcPts val="0"/>
              </a:spcAft>
              <a:buSzPts val="700"/>
              <a:buNone/>
            </a:pPr>
            <a:r>
              <a:rPr lang="en-US" sz="700"/>
              <a:t>size? The trade-off is this: The larger the block, the more records that are passed</a:t>
            </a:r>
            <a:endParaRPr/>
          </a:p>
          <a:p>
            <a:pPr indent="0" lvl="0" marL="0" rtl="0" algn="l">
              <a:lnSpc>
                <a:spcPct val="80000"/>
              </a:lnSpc>
              <a:spcBef>
                <a:spcPts val="0"/>
              </a:spcBef>
              <a:spcAft>
                <a:spcPts val="0"/>
              </a:spcAft>
              <a:buSzPts val="700"/>
              <a:buNone/>
            </a:pPr>
            <a:r>
              <a:rPr lang="en-US" sz="700"/>
              <a:t>in one I/O operation. If a file is being processed or searched sequentially, this is an</a:t>
            </a:r>
            <a:endParaRPr/>
          </a:p>
          <a:p>
            <a:pPr indent="0" lvl="0" marL="0" rtl="0" algn="l">
              <a:lnSpc>
                <a:spcPct val="80000"/>
              </a:lnSpc>
              <a:spcBef>
                <a:spcPts val="0"/>
              </a:spcBef>
              <a:spcAft>
                <a:spcPts val="0"/>
              </a:spcAft>
              <a:buSzPts val="700"/>
              <a:buNone/>
            </a:pPr>
            <a:r>
              <a:rPr lang="en-US" sz="700"/>
              <a:t>advantage, because the number of I/O operations is reduced by using larger blocks,</a:t>
            </a:r>
            <a:endParaRPr/>
          </a:p>
          <a:p>
            <a:pPr indent="0" lvl="0" marL="0" rtl="0" algn="l">
              <a:lnSpc>
                <a:spcPct val="80000"/>
              </a:lnSpc>
              <a:spcBef>
                <a:spcPts val="0"/>
              </a:spcBef>
              <a:spcAft>
                <a:spcPts val="0"/>
              </a:spcAft>
              <a:buSzPts val="700"/>
              <a:buNone/>
            </a:pPr>
            <a:r>
              <a:rPr lang="en-US" sz="700"/>
              <a:t>thus speeding up processing. On the other hand, if records are being accessed randomly</a:t>
            </a:r>
            <a:endParaRPr/>
          </a:p>
          <a:p>
            <a:pPr indent="0" lvl="0" marL="0" rtl="0" algn="l">
              <a:lnSpc>
                <a:spcPct val="80000"/>
              </a:lnSpc>
              <a:spcBef>
                <a:spcPts val="0"/>
              </a:spcBef>
              <a:spcAft>
                <a:spcPts val="0"/>
              </a:spcAft>
              <a:buSzPts val="700"/>
              <a:buNone/>
            </a:pPr>
            <a:r>
              <a:rPr lang="en-US" sz="700"/>
              <a:t>and no particular locality of reference is observed, then larger blocks result in</a:t>
            </a:r>
            <a:endParaRPr/>
          </a:p>
          <a:p>
            <a:pPr indent="0" lvl="0" marL="0" rtl="0" algn="l">
              <a:lnSpc>
                <a:spcPct val="80000"/>
              </a:lnSpc>
              <a:spcBef>
                <a:spcPts val="0"/>
              </a:spcBef>
              <a:spcAft>
                <a:spcPts val="0"/>
              </a:spcAft>
              <a:buSzPts val="700"/>
              <a:buNone/>
            </a:pPr>
            <a:r>
              <a:rPr lang="en-US" sz="700"/>
              <a:t>the unnecessary transfer of unused records. However, combining the frequency of</a:t>
            </a:r>
            <a:endParaRPr/>
          </a:p>
          <a:p>
            <a:pPr indent="0" lvl="0" marL="0" rtl="0" algn="l">
              <a:lnSpc>
                <a:spcPct val="80000"/>
              </a:lnSpc>
              <a:spcBef>
                <a:spcPts val="0"/>
              </a:spcBef>
              <a:spcAft>
                <a:spcPts val="0"/>
              </a:spcAft>
              <a:buSzPts val="700"/>
              <a:buNone/>
            </a:pPr>
            <a:r>
              <a:rPr lang="en-US" sz="700"/>
              <a:t>sequential operations with the potential for locality of reference, we can say that the</a:t>
            </a:r>
            <a:endParaRPr/>
          </a:p>
          <a:p>
            <a:pPr indent="0" lvl="0" marL="0" rtl="0" algn="l">
              <a:lnSpc>
                <a:spcPct val="80000"/>
              </a:lnSpc>
              <a:spcBef>
                <a:spcPts val="0"/>
              </a:spcBef>
              <a:spcAft>
                <a:spcPts val="0"/>
              </a:spcAft>
              <a:buSzPts val="700"/>
              <a:buNone/>
            </a:pPr>
            <a:r>
              <a:rPr lang="en-US" sz="700"/>
              <a:t>I/O transfer time is reduced by using larger blocks. The competing concern is that</a:t>
            </a:r>
            <a:endParaRPr/>
          </a:p>
          <a:p>
            <a:pPr indent="0" lvl="0" marL="0" rtl="0" algn="l">
              <a:lnSpc>
                <a:spcPct val="80000"/>
              </a:lnSpc>
              <a:spcBef>
                <a:spcPts val="0"/>
              </a:spcBef>
              <a:spcAft>
                <a:spcPts val="0"/>
              </a:spcAft>
              <a:buSzPts val="700"/>
              <a:buNone/>
            </a:pPr>
            <a:r>
              <a:rPr lang="en-US" sz="700"/>
              <a:t>larger blocks require larger I/O buffers, making buffer management more difficult.</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Given the size of a block, there are three methods of blocking that can be used:</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 </a:t>
            </a:r>
            <a:r>
              <a:rPr b="1" lang="en-US" sz="700"/>
              <a:t>Fixed blocking: Fixed-length records are used, and an integral number of</a:t>
            </a:r>
            <a:endParaRPr/>
          </a:p>
          <a:p>
            <a:pPr indent="0" lvl="0" marL="0" rtl="0" algn="l">
              <a:lnSpc>
                <a:spcPct val="80000"/>
              </a:lnSpc>
              <a:spcBef>
                <a:spcPts val="0"/>
              </a:spcBef>
              <a:spcAft>
                <a:spcPts val="0"/>
              </a:spcAft>
              <a:buSzPts val="700"/>
              <a:buNone/>
            </a:pPr>
            <a:r>
              <a:rPr lang="en-US" sz="700"/>
              <a:t>records are stored in a block. There may be unused space at the end of each</a:t>
            </a:r>
            <a:endParaRPr/>
          </a:p>
          <a:p>
            <a:pPr indent="0" lvl="0" marL="0" rtl="0" algn="l">
              <a:lnSpc>
                <a:spcPct val="80000"/>
              </a:lnSpc>
              <a:spcBef>
                <a:spcPts val="0"/>
              </a:spcBef>
              <a:spcAft>
                <a:spcPts val="0"/>
              </a:spcAft>
              <a:buSzPts val="700"/>
              <a:buNone/>
            </a:pPr>
            <a:r>
              <a:rPr lang="en-US" sz="700"/>
              <a:t>block. This is referred to as internal fragmentation.</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 </a:t>
            </a:r>
            <a:r>
              <a:rPr b="1" lang="en-US" sz="700"/>
              <a:t>Variable-length spanned blocking: Variable-length records are used and are</a:t>
            </a:r>
            <a:endParaRPr/>
          </a:p>
          <a:p>
            <a:pPr indent="0" lvl="0" marL="0" rtl="0" algn="l">
              <a:lnSpc>
                <a:spcPct val="80000"/>
              </a:lnSpc>
              <a:spcBef>
                <a:spcPts val="0"/>
              </a:spcBef>
              <a:spcAft>
                <a:spcPts val="0"/>
              </a:spcAft>
              <a:buSzPts val="700"/>
              <a:buNone/>
            </a:pPr>
            <a:r>
              <a:rPr lang="en-US" sz="700"/>
              <a:t>packed into blocks with no unused space. Thus, some records must span two</a:t>
            </a:r>
            <a:endParaRPr/>
          </a:p>
          <a:p>
            <a:pPr indent="0" lvl="0" marL="0" rtl="0" algn="l">
              <a:lnSpc>
                <a:spcPct val="80000"/>
              </a:lnSpc>
              <a:spcBef>
                <a:spcPts val="0"/>
              </a:spcBef>
              <a:spcAft>
                <a:spcPts val="0"/>
              </a:spcAft>
              <a:buSzPts val="700"/>
              <a:buNone/>
            </a:pPr>
            <a:r>
              <a:rPr lang="en-US" sz="700"/>
              <a:t>blocks, with the continuation indicated by a pointer to the successor block.</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b="1" lang="en-US" sz="700"/>
              <a:t>Variable-length unspanned blocking: Variable-length records are used, but</a:t>
            </a:r>
            <a:endParaRPr/>
          </a:p>
          <a:p>
            <a:pPr indent="0" lvl="0" marL="0" rtl="0" algn="l">
              <a:lnSpc>
                <a:spcPct val="80000"/>
              </a:lnSpc>
              <a:spcBef>
                <a:spcPts val="0"/>
              </a:spcBef>
              <a:spcAft>
                <a:spcPts val="0"/>
              </a:spcAft>
              <a:buSzPts val="700"/>
              <a:buNone/>
            </a:pPr>
            <a:r>
              <a:rPr lang="en-US" sz="700"/>
              <a:t>spanning is not employed. There is wasted space in most blocks because of the</a:t>
            </a:r>
            <a:endParaRPr/>
          </a:p>
          <a:p>
            <a:pPr indent="0" lvl="0" marL="0" rtl="0" algn="l">
              <a:lnSpc>
                <a:spcPct val="80000"/>
              </a:lnSpc>
              <a:spcBef>
                <a:spcPts val="0"/>
              </a:spcBef>
              <a:spcAft>
                <a:spcPts val="0"/>
              </a:spcAft>
              <a:buSzPts val="700"/>
              <a:buNone/>
            </a:pPr>
            <a:r>
              <a:rPr lang="en-US" sz="700"/>
              <a:t>inability to use the remainder of a block if the next record is larger than the</a:t>
            </a:r>
            <a:endParaRPr/>
          </a:p>
          <a:p>
            <a:pPr indent="0" lvl="0" marL="0" rtl="0" algn="l">
              <a:lnSpc>
                <a:spcPct val="80000"/>
              </a:lnSpc>
              <a:spcBef>
                <a:spcPts val="0"/>
              </a:spcBef>
              <a:spcAft>
                <a:spcPts val="0"/>
              </a:spcAft>
              <a:buSzPts val="700"/>
              <a:buNone/>
            </a:pPr>
            <a:r>
              <a:rPr lang="en-US" sz="700"/>
              <a:t>remaining unused space.</a:t>
            </a:r>
            <a:endParaRPr/>
          </a:p>
        </p:txBody>
      </p:sp>
      <p:sp>
        <p:nvSpPr>
          <p:cNvPr id="584" name="Google Shape;584;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94" name="Google Shape;594;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900"/>
              <a:buNone/>
            </a:pPr>
            <a:r>
              <a:rPr lang="en-US" sz="900"/>
              <a:t>On secondary storage, a file consists of a collection of blocks. The operating system</a:t>
            </a:r>
            <a:endParaRPr/>
          </a:p>
          <a:p>
            <a:pPr indent="0" lvl="0" marL="0" rtl="0" algn="l">
              <a:lnSpc>
                <a:spcPct val="80000"/>
              </a:lnSpc>
              <a:spcBef>
                <a:spcPts val="0"/>
              </a:spcBef>
              <a:spcAft>
                <a:spcPts val="0"/>
              </a:spcAft>
              <a:buSzPts val="900"/>
              <a:buNone/>
            </a:pPr>
            <a:r>
              <a:rPr lang="en-US" sz="900"/>
              <a:t>or file management system is responsible for allocating blocks to files. This raises</a:t>
            </a:r>
            <a:endParaRPr/>
          </a:p>
          <a:p>
            <a:pPr indent="0" lvl="0" marL="0" rtl="0" algn="l">
              <a:lnSpc>
                <a:spcPct val="80000"/>
              </a:lnSpc>
              <a:spcBef>
                <a:spcPts val="0"/>
              </a:spcBef>
              <a:spcAft>
                <a:spcPts val="0"/>
              </a:spcAft>
              <a:buSzPts val="900"/>
              <a:buNone/>
            </a:pPr>
            <a:r>
              <a:rPr lang="en-US" sz="900"/>
              <a:t>two management issues. First, space on secondary storage must be allocated to files,</a:t>
            </a:r>
            <a:endParaRPr/>
          </a:p>
          <a:p>
            <a:pPr indent="0" lvl="0" marL="0" rtl="0" algn="l">
              <a:lnSpc>
                <a:spcPct val="80000"/>
              </a:lnSpc>
              <a:spcBef>
                <a:spcPts val="0"/>
              </a:spcBef>
              <a:spcAft>
                <a:spcPts val="0"/>
              </a:spcAft>
              <a:buSzPts val="900"/>
              <a:buNone/>
            </a:pPr>
            <a:r>
              <a:rPr lang="en-US" sz="900"/>
              <a:t>and second, it is necessary to keep track of the space available for allocation. We</a:t>
            </a:r>
            <a:endParaRPr/>
          </a:p>
          <a:p>
            <a:pPr indent="0" lvl="0" marL="0" rtl="0" algn="l">
              <a:lnSpc>
                <a:spcPct val="80000"/>
              </a:lnSpc>
              <a:spcBef>
                <a:spcPts val="0"/>
              </a:spcBef>
              <a:spcAft>
                <a:spcPts val="0"/>
              </a:spcAft>
              <a:buSzPts val="900"/>
              <a:buNone/>
            </a:pPr>
            <a:r>
              <a:rPr lang="en-US" sz="900"/>
              <a:t>will see that these two tasks are related; that is, the approach taken for file allocation</a:t>
            </a:r>
            <a:endParaRPr/>
          </a:p>
          <a:p>
            <a:pPr indent="0" lvl="0" marL="0" rtl="0" algn="l">
              <a:lnSpc>
                <a:spcPct val="80000"/>
              </a:lnSpc>
              <a:spcBef>
                <a:spcPts val="0"/>
              </a:spcBef>
              <a:spcAft>
                <a:spcPts val="0"/>
              </a:spcAft>
              <a:buSzPts val="900"/>
              <a:buNone/>
            </a:pPr>
            <a:r>
              <a:rPr lang="en-US" sz="900"/>
              <a:t>may influence the approach taken for free space management. Further, we will</a:t>
            </a:r>
            <a:endParaRPr/>
          </a:p>
          <a:p>
            <a:pPr indent="0" lvl="0" marL="0" rtl="0" algn="l">
              <a:lnSpc>
                <a:spcPct val="80000"/>
              </a:lnSpc>
              <a:spcBef>
                <a:spcPts val="0"/>
              </a:spcBef>
              <a:spcAft>
                <a:spcPts val="0"/>
              </a:spcAft>
              <a:buSzPts val="900"/>
              <a:buNone/>
            </a:pPr>
            <a:r>
              <a:rPr lang="en-US" sz="900"/>
              <a:t>see that there is an interaction between file structure and allocation policy.</a:t>
            </a:r>
            <a:endParaRPr/>
          </a:p>
          <a:p>
            <a:pPr indent="0" lvl="0" marL="0" rtl="0" algn="l">
              <a:lnSpc>
                <a:spcPct val="80000"/>
              </a:lnSpc>
              <a:spcBef>
                <a:spcPts val="0"/>
              </a:spcBef>
              <a:spcAft>
                <a:spcPts val="0"/>
              </a:spcAft>
              <a:buSzPts val="900"/>
              <a:buNone/>
            </a:pPr>
            <a:r>
              <a:t/>
            </a:r>
            <a:endParaRPr sz="900"/>
          </a:p>
          <a:p>
            <a:pPr indent="0" lvl="0" marL="0" rtl="0" algn="l">
              <a:lnSpc>
                <a:spcPct val="80000"/>
              </a:lnSpc>
              <a:spcBef>
                <a:spcPts val="0"/>
              </a:spcBef>
              <a:spcAft>
                <a:spcPts val="0"/>
              </a:spcAft>
              <a:buSzPts val="900"/>
              <a:buNone/>
            </a:pPr>
            <a:r>
              <a:rPr lang="en-US" sz="900"/>
              <a:t>We begin this section by looking at alternatives for file allocation on a single</a:t>
            </a:r>
            <a:endParaRPr/>
          </a:p>
          <a:p>
            <a:pPr indent="0" lvl="0" marL="0" rtl="0" algn="l">
              <a:lnSpc>
                <a:spcPct val="80000"/>
              </a:lnSpc>
              <a:spcBef>
                <a:spcPts val="0"/>
              </a:spcBef>
              <a:spcAft>
                <a:spcPts val="0"/>
              </a:spcAft>
              <a:buSzPts val="900"/>
              <a:buNone/>
            </a:pPr>
            <a:r>
              <a:rPr lang="en-US" sz="900"/>
              <a:t>disk. Then we look at the issue of free space management, and finally we discuss</a:t>
            </a:r>
            <a:endParaRPr/>
          </a:p>
          <a:p>
            <a:pPr indent="0" lvl="0" marL="0" rtl="0" algn="l">
              <a:lnSpc>
                <a:spcPct val="80000"/>
              </a:lnSpc>
              <a:spcBef>
                <a:spcPts val="0"/>
              </a:spcBef>
              <a:spcAft>
                <a:spcPts val="0"/>
              </a:spcAft>
              <a:buSzPts val="900"/>
              <a:buNone/>
            </a:pPr>
            <a:r>
              <a:rPr lang="en-US" sz="900"/>
              <a:t>reliability.</a:t>
            </a:r>
            <a:endParaRPr/>
          </a:p>
          <a:p>
            <a:pPr indent="0" lvl="0" marL="0" rtl="0" algn="l">
              <a:lnSpc>
                <a:spcPct val="80000"/>
              </a:lnSpc>
              <a:spcBef>
                <a:spcPts val="0"/>
              </a:spcBef>
              <a:spcAft>
                <a:spcPts val="0"/>
              </a:spcAft>
              <a:buSzPts val="900"/>
              <a:buNone/>
            </a:pPr>
            <a:r>
              <a:t/>
            </a:r>
            <a:endParaRPr b="1" sz="900"/>
          </a:p>
          <a:p>
            <a:pPr indent="0" lvl="0" marL="0" rtl="0" algn="l">
              <a:lnSpc>
                <a:spcPct val="80000"/>
              </a:lnSpc>
              <a:spcBef>
                <a:spcPts val="0"/>
              </a:spcBef>
              <a:spcAft>
                <a:spcPts val="0"/>
              </a:spcAft>
              <a:buSzPts val="900"/>
              <a:buNone/>
            </a:pPr>
            <a:r>
              <a:rPr b="1" lang="en-US" sz="900"/>
              <a:t>File Allocation</a:t>
            </a:r>
            <a:endParaRPr/>
          </a:p>
          <a:p>
            <a:pPr indent="0" lvl="0" marL="0" rtl="0" algn="l">
              <a:lnSpc>
                <a:spcPct val="80000"/>
              </a:lnSpc>
              <a:spcBef>
                <a:spcPts val="0"/>
              </a:spcBef>
              <a:spcAft>
                <a:spcPts val="0"/>
              </a:spcAft>
              <a:buSzPts val="900"/>
              <a:buNone/>
            </a:pPr>
            <a:r>
              <a:rPr lang="en-US" sz="900"/>
              <a:t>Several issues are involved in file allocation:</a:t>
            </a:r>
            <a:endParaRPr/>
          </a:p>
          <a:p>
            <a:pPr indent="0" lvl="0" marL="0" rtl="0" algn="l">
              <a:lnSpc>
                <a:spcPct val="80000"/>
              </a:lnSpc>
              <a:spcBef>
                <a:spcPts val="0"/>
              </a:spcBef>
              <a:spcAft>
                <a:spcPts val="0"/>
              </a:spcAft>
              <a:buSzPts val="900"/>
              <a:buNone/>
            </a:pPr>
            <a:r>
              <a:t/>
            </a:r>
            <a:endParaRPr b="1" sz="900"/>
          </a:p>
          <a:p>
            <a:pPr indent="0" lvl="0" marL="0" rtl="0" algn="l">
              <a:lnSpc>
                <a:spcPct val="80000"/>
              </a:lnSpc>
              <a:spcBef>
                <a:spcPts val="0"/>
              </a:spcBef>
              <a:spcAft>
                <a:spcPts val="0"/>
              </a:spcAft>
              <a:buSzPts val="900"/>
              <a:buNone/>
            </a:pPr>
            <a:r>
              <a:rPr b="1" lang="en-US" sz="900"/>
              <a:t>1. When a new file is created, is the maximum space required for the file allocated</a:t>
            </a:r>
            <a:endParaRPr/>
          </a:p>
          <a:p>
            <a:pPr indent="0" lvl="0" marL="0" rtl="0" algn="l">
              <a:lnSpc>
                <a:spcPct val="80000"/>
              </a:lnSpc>
              <a:spcBef>
                <a:spcPts val="0"/>
              </a:spcBef>
              <a:spcAft>
                <a:spcPts val="0"/>
              </a:spcAft>
              <a:buSzPts val="900"/>
              <a:buNone/>
            </a:pPr>
            <a:r>
              <a:rPr lang="en-US" sz="900"/>
              <a:t>at once?</a:t>
            </a:r>
            <a:endParaRPr/>
          </a:p>
          <a:p>
            <a:pPr indent="0" lvl="0" marL="0" rtl="0" algn="l">
              <a:lnSpc>
                <a:spcPct val="80000"/>
              </a:lnSpc>
              <a:spcBef>
                <a:spcPts val="0"/>
              </a:spcBef>
              <a:spcAft>
                <a:spcPts val="0"/>
              </a:spcAft>
              <a:buSzPts val="900"/>
              <a:buNone/>
            </a:pPr>
            <a:r>
              <a:t/>
            </a:r>
            <a:endParaRPr b="1" sz="900"/>
          </a:p>
          <a:p>
            <a:pPr indent="0" lvl="0" marL="0" rtl="0" algn="l">
              <a:lnSpc>
                <a:spcPct val="80000"/>
              </a:lnSpc>
              <a:spcBef>
                <a:spcPts val="0"/>
              </a:spcBef>
              <a:spcAft>
                <a:spcPts val="0"/>
              </a:spcAft>
              <a:buSzPts val="900"/>
              <a:buNone/>
            </a:pPr>
            <a:r>
              <a:rPr b="1" lang="en-US" sz="900"/>
              <a:t>2. Space is allocated to a file as one or more contiguous units, which we shall</a:t>
            </a:r>
            <a:endParaRPr/>
          </a:p>
          <a:p>
            <a:pPr indent="0" lvl="0" marL="0" rtl="0" algn="l">
              <a:lnSpc>
                <a:spcPct val="80000"/>
              </a:lnSpc>
              <a:spcBef>
                <a:spcPts val="0"/>
              </a:spcBef>
              <a:spcAft>
                <a:spcPts val="0"/>
              </a:spcAft>
              <a:buSzPts val="900"/>
              <a:buNone/>
            </a:pPr>
            <a:r>
              <a:rPr lang="en-US" sz="900"/>
              <a:t>refer to as portions. That is, a </a:t>
            </a:r>
            <a:r>
              <a:rPr b="1" lang="en-US" sz="900"/>
              <a:t>portion is a contiguous set of allocated blocks.</a:t>
            </a:r>
            <a:endParaRPr/>
          </a:p>
          <a:p>
            <a:pPr indent="0" lvl="0" marL="0" rtl="0" algn="l">
              <a:lnSpc>
                <a:spcPct val="80000"/>
              </a:lnSpc>
              <a:spcBef>
                <a:spcPts val="0"/>
              </a:spcBef>
              <a:spcAft>
                <a:spcPts val="0"/>
              </a:spcAft>
              <a:buSzPts val="900"/>
              <a:buNone/>
            </a:pPr>
            <a:r>
              <a:rPr lang="en-US" sz="900"/>
              <a:t>The size of a portion can range from a single block to the entire file. What size</a:t>
            </a:r>
            <a:endParaRPr/>
          </a:p>
          <a:p>
            <a:pPr indent="0" lvl="0" marL="0" rtl="0" algn="l">
              <a:lnSpc>
                <a:spcPct val="80000"/>
              </a:lnSpc>
              <a:spcBef>
                <a:spcPts val="0"/>
              </a:spcBef>
              <a:spcAft>
                <a:spcPts val="0"/>
              </a:spcAft>
              <a:buSzPts val="900"/>
              <a:buNone/>
            </a:pPr>
            <a:r>
              <a:rPr lang="en-US" sz="900"/>
              <a:t>of portion should be used for file allocation?</a:t>
            </a:r>
            <a:endParaRPr/>
          </a:p>
          <a:p>
            <a:pPr indent="0" lvl="0" marL="0" rtl="0" algn="l">
              <a:lnSpc>
                <a:spcPct val="80000"/>
              </a:lnSpc>
              <a:spcBef>
                <a:spcPts val="0"/>
              </a:spcBef>
              <a:spcAft>
                <a:spcPts val="0"/>
              </a:spcAft>
              <a:buSzPts val="900"/>
              <a:buNone/>
            </a:pPr>
            <a:r>
              <a:t/>
            </a:r>
            <a:endParaRPr b="1" sz="900"/>
          </a:p>
          <a:p>
            <a:pPr indent="0" lvl="0" marL="0" rtl="0" algn="l">
              <a:lnSpc>
                <a:spcPct val="80000"/>
              </a:lnSpc>
              <a:spcBef>
                <a:spcPts val="0"/>
              </a:spcBef>
              <a:spcAft>
                <a:spcPts val="0"/>
              </a:spcAft>
              <a:buSzPts val="900"/>
              <a:buNone/>
            </a:pPr>
            <a:r>
              <a:rPr b="1" lang="en-US" sz="900"/>
              <a:t>3. What sort of data structure or table is used to keep track of the portions</a:t>
            </a:r>
            <a:endParaRPr/>
          </a:p>
          <a:p>
            <a:pPr indent="0" lvl="0" marL="0" rtl="0" algn="l">
              <a:lnSpc>
                <a:spcPct val="80000"/>
              </a:lnSpc>
              <a:spcBef>
                <a:spcPts val="0"/>
              </a:spcBef>
              <a:spcAft>
                <a:spcPts val="0"/>
              </a:spcAft>
              <a:buSzPts val="900"/>
              <a:buNone/>
            </a:pPr>
            <a:r>
              <a:rPr lang="en-US" sz="900"/>
              <a:t>assigned to a file? An example of such a structure is a </a:t>
            </a:r>
            <a:r>
              <a:rPr b="1" lang="en-US" sz="900"/>
              <a:t>file allocation table</a:t>
            </a:r>
            <a:endParaRPr/>
          </a:p>
          <a:p>
            <a:pPr indent="0" lvl="0" marL="0" rtl="0" algn="l">
              <a:lnSpc>
                <a:spcPct val="80000"/>
              </a:lnSpc>
              <a:spcBef>
                <a:spcPts val="0"/>
              </a:spcBef>
              <a:spcAft>
                <a:spcPts val="0"/>
              </a:spcAft>
              <a:buSzPts val="900"/>
              <a:buNone/>
            </a:pPr>
            <a:r>
              <a:rPr b="1" lang="en-US" sz="900"/>
              <a:t>(FAT) , found on DOS and some other systems.</a:t>
            </a:r>
            <a:endParaRPr/>
          </a:p>
        </p:txBody>
      </p:sp>
      <p:sp>
        <p:nvSpPr>
          <p:cNvPr id="595" name="Google Shape;595;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02" name="Google Shape;60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preallocation policy requires</a:t>
            </a:r>
            <a:endParaRPr/>
          </a:p>
          <a:p>
            <a:pPr indent="0" lvl="0" marL="0" rtl="0" algn="l">
              <a:spcBef>
                <a:spcPts val="0"/>
              </a:spcBef>
              <a:spcAft>
                <a:spcPts val="0"/>
              </a:spcAft>
              <a:buSzPts val="1800"/>
              <a:buNone/>
            </a:pPr>
            <a:r>
              <a:rPr lang="en-US"/>
              <a:t>that the maximum size of a file be declared at the time of the file creation request.</a:t>
            </a:r>
            <a:endParaRPr/>
          </a:p>
          <a:p>
            <a:pPr indent="0" lvl="0" marL="0" rtl="0" algn="l">
              <a:spcBef>
                <a:spcPts val="0"/>
              </a:spcBef>
              <a:spcAft>
                <a:spcPts val="0"/>
              </a:spcAft>
              <a:buSzPts val="1800"/>
              <a:buNone/>
            </a:pPr>
            <a:r>
              <a:rPr lang="en-US"/>
              <a:t>In a number of cases, such as program compilations, the production of summary</a:t>
            </a:r>
            <a:endParaRPr/>
          </a:p>
          <a:p>
            <a:pPr indent="0" lvl="0" marL="0" rtl="0" algn="l">
              <a:spcBef>
                <a:spcPts val="0"/>
              </a:spcBef>
              <a:spcAft>
                <a:spcPts val="0"/>
              </a:spcAft>
              <a:buSzPts val="1800"/>
              <a:buNone/>
            </a:pPr>
            <a:r>
              <a:rPr lang="en-US"/>
              <a:t>data files, or the transfer of a file from another system over a communications</a:t>
            </a:r>
            <a:endParaRPr/>
          </a:p>
          <a:p>
            <a:pPr indent="0" lvl="0" marL="0" rtl="0" algn="l">
              <a:spcBef>
                <a:spcPts val="0"/>
              </a:spcBef>
              <a:spcAft>
                <a:spcPts val="0"/>
              </a:spcAft>
              <a:buSzPts val="1800"/>
              <a:buNone/>
            </a:pPr>
            <a:r>
              <a:rPr lang="en-US"/>
              <a:t>network, this value can be reliably estimated. However, for many applications, it</a:t>
            </a:r>
            <a:endParaRPr/>
          </a:p>
          <a:p>
            <a:pPr indent="0" lvl="0" marL="0" rtl="0" algn="l">
              <a:spcBef>
                <a:spcPts val="0"/>
              </a:spcBef>
              <a:spcAft>
                <a:spcPts val="0"/>
              </a:spcAft>
              <a:buSzPts val="1800"/>
              <a:buNone/>
            </a:pPr>
            <a:r>
              <a:rPr lang="en-US"/>
              <a:t>is difficult if not impossible to estimate reliably the maximum potential size of the</a:t>
            </a:r>
            <a:endParaRPr/>
          </a:p>
          <a:p>
            <a:pPr indent="0" lvl="0" marL="0" rtl="0" algn="l">
              <a:spcBef>
                <a:spcPts val="0"/>
              </a:spcBef>
              <a:spcAft>
                <a:spcPts val="0"/>
              </a:spcAft>
              <a:buSzPts val="1800"/>
              <a:buNone/>
            </a:pPr>
            <a:r>
              <a:rPr lang="en-US"/>
              <a:t>file. In those cases, users and application programmers would tend to overestimate</a:t>
            </a:r>
            <a:endParaRPr/>
          </a:p>
          <a:p>
            <a:pPr indent="0" lvl="0" marL="0" rtl="0" algn="l">
              <a:spcBef>
                <a:spcPts val="0"/>
              </a:spcBef>
              <a:spcAft>
                <a:spcPts val="0"/>
              </a:spcAft>
              <a:buSzPts val="1800"/>
              <a:buNone/>
            </a:pPr>
            <a:r>
              <a:rPr lang="en-US"/>
              <a:t>file size so as not to run out of space. This clearly is wasteful from the point of view</a:t>
            </a:r>
            <a:endParaRPr/>
          </a:p>
          <a:p>
            <a:pPr indent="0" lvl="0" marL="0" rtl="0" algn="l">
              <a:spcBef>
                <a:spcPts val="0"/>
              </a:spcBef>
              <a:spcAft>
                <a:spcPts val="0"/>
              </a:spcAft>
              <a:buSzPts val="1800"/>
              <a:buNone/>
            </a:pPr>
            <a:r>
              <a:rPr lang="en-US"/>
              <a:t>of secondary storage allocation. Thus, there are advantages to the use of dynamic</a:t>
            </a:r>
            <a:endParaRPr/>
          </a:p>
          <a:p>
            <a:pPr indent="0" lvl="0" marL="0" rtl="0" algn="l">
              <a:spcBef>
                <a:spcPts val="0"/>
              </a:spcBef>
              <a:spcAft>
                <a:spcPts val="0"/>
              </a:spcAft>
              <a:buSzPts val="1800"/>
              <a:buNone/>
            </a:pPr>
            <a:r>
              <a:rPr lang="en-US"/>
              <a:t>allocation, which allocates space to a file in portions as needed.</a:t>
            </a:r>
            <a:endParaRPr/>
          </a:p>
        </p:txBody>
      </p:sp>
      <p:sp>
        <p:nvSpPr>
          <p:cNvPr id="603" name="Google Shape;603;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10" name="Google Shape;61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The second issue listed is that of the size of the portion allocated to a</a:t>
            </a:r>
            <a:endParaRPr/>
          </a:p>
          <a:p>
            <a:pPr indent="0" lvl="0" marL="0" rtl="0" algn="l">
              <a:lnSpc>
                <a:spcPct val="90000"/>
              </a:lnSpc>
              <a:spcBef>
                <a:spcPts val="0"/>
              </a:spcBef>
              <a:spcAft>
                <a:spcPts val="0"/>
              </a:spcAft>
              <a:buSzPts val="1800"/>
              <a:buNone/>
            </a:pPr>
            <a:r>
              <a:rPr lang="en-US"/>
              <a:t>file. At one extreme, a portion large enough to hold the entire file is allocated. At the</a:t>
            </a:r>
            <a:endParaRPr/>
          </a:p>
          <a:p>
            <a:pPr indent="0" lvl="0" marL="0" rtl="0" algn="l">
              <a:lnSpc>
                <a:spcPct val="90000"/>
              </a:lnSpc>
              <a:spcBef>
                <a:spcPts val="0"/>
              </a:spcBef>
              <a:spcAft>
                <a:spcPts val="0"/>
              </a:spcAft>
              <a:buSzPts val="1800"/>
              <a:buNone/>
            </a:pPr>
            <a:r>
              <a:rPr lang="en-US"/>
              <a:t>other extreme, space on the disk is allocated one block at a time. In choosing a portion</a:t>
            </a:r>
            <a:endParaRPr/>
          </a:p>
          <a:p>
            <a:pPr indent="0" lvl="0" marL="0" rtl="0" algn="l">
              <a:lnSpc>
                <a:spcPct val="90000"/>
              </a:lnSpc>
              <a:spcBef>
                <a:spcPts val="0"/>
              </a:spcBef>
              <a:spcAft>
                <a:spcPts val="0"/>
              </a:spcAft>
              <a:buSzPts val="1800"/>
              <a:buNone/>
            </a:pPr>
            <a:r>
              <a:rPr lang="en-US"/>
              <a:t>size, there is a trade-off between efficiency from the point of view of a single file versus</a:t>
            </a:r>
            <a:endParaRPr/>
          </a:p>
          <a:p>
            <a:pPr indent="0" lvl="0" marL="0" rtl="0" algn="l">
              <a:lnSpc>
                <a:spcPct val="90000"/>
              </a:lnSpc>
              <a:spcBef>
                <a:spcPts val="0"/>
              </a:spcBef>
              <a:spcAft>
                <a:spcPts val="0"/>
              </a:spcAft>
              <a:buSzPts val="1800"/>
              <a:buNone/>
            </a:pPr>
            <a:r>
              <a:rPr lang="en-US"/>
              <a:t>overall system efficiency. [WIED87] lists four items to be considered in the trade-off:</a:t>
            </a:r>
            <a:endParaRPr/>
          </a:p>
          <a:p>
            <a:pPr indent="0" lvl="0" marL="0" rtl="0" algn="l">
              <a:lnSpc>
                <a:spcPct val="90000"/>
              </a:lnSpc>
              <a:spcBef>
                <a:spcPts val="0"/>
              </a:spcBef>
              <a:spcAft>
                <a:spcPts val="0"/>
              </a:spcAft>
              <a:buSzPts val="1800"/>
              <a:buNone/>
            </a:pPr>
            <a:r>
              <a:t/>
            </a:r>
            <a:endParaRPr b="1"/>
          </a:p>
          <a:p>
            <a:pPr indent="0" lvl="0" marL="0" rtl="0" algn="l">
              <a:lnSpc>
                <a:spcPct val="90000"/>
              </a:lnSpc>
              <a:spcBef>
                <a:spcPts val="0"/>
              </a:spcBef>
              <a:spcAft>
                <a:spcPts val="0"/>
              </a:spcAft>
              <a:buSzPts val="1800"/>
              <a:buNone/>
            </a:pPr>
            <a:r>
              <a:rPr b="1" lang="en-US"/>
              <a:t>1. Contiguity of space increases performance, especially for Retrieve_Next</a:t>
            </a:r>
            <a:endParaRPr/>
          </a:p>
          <a:p>
            <a:pPr indent="0" lvl="0" marL="0" rtl="0" algn="l">
              <a:lnSpc>
                <a:spcPct val="90000"/>
              </a:lnSpc>
              <a:spcBef>
                <a:spcPts val="0"/>
              </a:spcBef>
              <a:spcAft>
                <a:spcPts val="0"/>
              </a:spcAft>
              <a:buSzPts val="1800"/>
              <a:buNone/>
            </a:pPr>
            <a:r>
              <a:rPr lang="en-US"/>
              <a:t>operations, and greatly for transactions running in a transaction-oriented</a:t>
            </a:r>
            <a:endParaRPr/>
          </a:p>
          <a:p>
            <a:pPr indent="0" lvl="0" marL="0" rtl="0" algn="l">
              <a:lnSpc>
                <a:spcPct val="90000"/>
              </a:lnSpc>
              <a:spcBef>
                <a:spcPts val="0"/>
              </a:spcBef>
              <a:spcAft>
                <a:spcPts val="0"/>
              </a:spcAft>
              <a:buSzPts val="1800"/>
              <a:buNone/>
            </a:pPr>
            <a:r>
              <a:rPr lang="en-US"/>
              <a:t>operating system.</a:t>
            </a:r>
            <a:endParaRPr/>
          </a:p>
          <a:p>
            <a:pPr indent="0" lvl="0" marL="0" rtl="0" algn="l">
              <a:lnSpc>
                <a:spcPct val="90000"/>
              </a:lnSpc>
              <a:spcBef>
                <a:spcPts val="0"/>
              </a:spcBef>
              <a:spcAft>
                <a:spcPts val="0"/>
              </a:spcAft>
              <a:buSzPts val="1800"/>
              <a:buNone/>
            </a:pPr>
            <a:r>
              <a:t/>
            </a:r>
            <a:endParaRPr b="1"/>
          </a:p>
          <a:p>
            <a:pPr indent="0" lvl="0" marL="0" rtl="0" algn="l">
              <a:lnSpc>
                <a:spcPct val="90000"/>
              </a:lnSpc>
              <a:spcBef>
                <a:spcPts val="0"/>
              </a:spcBef>
              <a:spcAft>
                <a:spcPts val="0"/>
              </a:spcAft>
              <a:buSzPts val="1800"/>
              <a:buNone/>
            </a:pPr>
            <a:r>
              <a:rPr b="1" lang="en-US"/>
              <a:t>2. Having a large number of small portions increases the size of tables needed to</a:t>
            </a:r>
            <a:endParaRPr/>
          </a:p>
          <a:p>
            <a:pPr indent="0" lvl="0" marL="0" rtl="0" algn="l">
              <a:lnSpc>
                <a:spcPct val="90000"/>
              </a:lnSpc>
              <a:spcBef>
                <a:spcPts val="0"/>
              </a:spcBef>
              <a:spcAft>
                <a:spcPts val="0"/>
              </a:spcAft>
              <a:buSzPts val="1800"/>
              <a:buNone/>
            </a:pPr>
            <a:r>
              <a:rPr lang="en-US"/>
              <a:t>manage the allocation information.</a:t>
            </a:r>
            <a:endParaRPr/>
          </a:p>
          <a:p>
            <a:pPr indent="0" lvl="0" marL="0" rtl="0" algn="l">
              <a:lnSpc>
                <a:spcPct val="90000"/>
              </a:lnSpc>
              <a:spcBef>
                <a:spcPts val="0"/>
              </a:spcBef>
              <a:spcAft>
                <a:spcPts val="0"/>
              </a:spcAft>
              <a:buSzPts val="1800"/>
              <a:buNone/>
            </a:pPr>
            <a:r>
              <a:t/>
            </a:r>
            <a:endParaRPr b="1"/>
          </a:p>
          <a:p>
            <a:pPr indent="0" lvl="0" marL="0" rtl="0" algn="l">
              <a:lnSpc>
                <a:spcPct val="90000"/>
              </a:lnSpc>
              <a:spcBef>
                <a:spcPts val="0"/>
              </a:spcBef>
              <a:spcAft>
                <a:spcPts val="0"/>
              </a:spcAft>
              <a:buSzPts val="1800"/>
              <a:buNone/>
            </a:pPr>
            <a:r>
              <a:rPr b="1" lang="en-US"/>
              <a:t>3. Having fixed-size portions (e.g., blocks) simplifies the reallocation of space.</a:t>
            </a:r>
            <a:endParaRPr/>
          </a:p>
          <a:p>
            <a:pPr indent="0" lvl="0" marL="0" rtl="0" algn="l">
              <a:lnSpc>
                <a:spcPct val="90000"/>
              </a:lnSpc>
              <a:spcBef>
                <a:spcPts val="0"/>
              </a:spcBef>
              <a:spcAft>
                <a:spcPts val="0"/>
              </a:spcAft>
              <a:buSzPts val="1800"/>
              <a:buNone/>
            </a:pPr>
            <a:r>
              <a:t/>
            </a:r>
            <a:endParaRPr b="1"/>
          </a:p>
          <a:p>
            <a:pPr indent="0" lvl="0" marL="0" rtl="0" algn="l">
              <a:lnSpc>
                <a:spcPct val="90000"/>
              </a:lnSpc>
              <a:spcBef>
                <a:spcPts val="0"/>
              </a:spcBef>
              <a:spcAft>
                <a:spcPts val="0"/>
              </a:spcAft>
              <a:buSzPts val="1800"/>
              <a:buNone/>
            </a:pPr>
            <a:r>
              <a:rPr b="1" lang="en-US"/>
              <a:t>4. Having variable-size or small fixed-size portions minimizes waste of unused</a:t>
            </a:r>
            <a:endParaRPr/>
          </a:p>
          <a:p>
            <a:pPr indent="0" lvl="0" marL="0" rtl="0" algn="l">
              <a:lnSpc>
                <a:spcPct val="90000"/>
              </a:lnSpc>
              <a:spcBef>
                <a:spcPts val="0"/>
              </a:spcBef>
              <a:spcAft>
                <a:spcPts val="0"/>
              </a:spcAft>
              <a:buSzPts val="1800"/>
              <a:buNone/>
            </a:pPr>
            <a:r>
              <a:rPr lang="en-US"/>
              <a:t>storage due to overallocation.</a:t>
            </a:r>
            <a:endParaRPr/>
          </a:p>
        </p:txBody>
      </p:sp>
      <p:sp>
        <p:nvSpPr>
          <p:cNvPr id="611" name="Google Shape;611;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2" name="Google Shape;32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100"/>
              <a:buNone/>
            </a:pPr>
            <a:r>
              <a:rPr lang="en-US" sz="1100"/>
              <a:t>Any file system provides not only a means to store data organized as files, but</a:t>
            </a:r>
            <a:endParaRPr/>
          </a:p>
          <a:p>
            <a:pPr indent="0" lvl="0" marL="0" rtl="0" algn="l">
              <a:lnSpc>
                <a:spcPct val="80000"/>
              </a:lnSpc>
              <a:spcBef>
                <a:spcPts val="0"/>
              </a:spcBef>
              <a:spcAft>
                <a:spcPts val="0"/>
              </a:spcAft>
              <a:buSzPts val="1100"/>
              <a:buNone/>
            </a:pPr>
            <a:r>
              <a:rPr lang="en-US" sz="1100"/>
              <a:t>a collection of functions that can be performed on files. Typical operations include</a:t>
            </a:r>
            <a:endParaRPr/>
          </a:p>
          <a:p>
            <a:pPr indent="0" lvl="0" marL="0" rtl="0" algn="l">
              <a:lnSpc>
                <a:spcPct val="80000"/>
              </a:lnSpc>
              <a:spcBef>
                <a:spcPts val="0"/>
              </a:spcBef>
              <a:spcAft>
                <a:spcPts val="0"/>
              </a:spcAft>
              <a:buSzPts val="1100"/>
              <a:buNone/>
            </a:pPr>
            <a:r>
              <a:rPr lang="en-US" sz="1100"/>
              <a:t>the following:</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 </a:t>
            </a:r>
            <a:r>
              <a:rPr b="1" lang="en-US" sz="1100"/>
              <a:t>Create: A new file is defined and positioned within the structure of files.</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 </a:t>
            </a:r>
            <a:r>
              <a:rPr b="1" lang="en-US" sz="1100"/>
              <a:t>Delete: A file is removed from the file structure and destroyed.</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 </a:t>
            </a:r>
            <a:r>
              <a:rPr b="1" lang="en-US" sz="1100"/>
              <a:t>Open: An existing file is declared to be “opened” by a process, allowing the</a:t>
            </a:r>
            <a:endParaRPr/>
          </a:p>
          <a:p>
            <a:pPr indent="0" lvl="0" marL="0" rtl="0" algn="l">
              <a:lnSpc>
                <a:spcPct val="80000"/>
              </a:lnSpc>
              <a:spcBef>
                <a:spcPts val="0"/>
              </a:spcBef>
              <a:spcAft>
                <a:spcPts val="0"/>
              </a:spcAft>
              <a:buSzPts val="1100"/>
              <a:buNone/>
            </a:pPr>
            <a:r>
              <a:rPr lang="en-US" sz="1100"/>
              <a:t>process to perform functions on the file.</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 </a:t>
            </a:r>
            <a:r>
              <a:rPr b="1" lang="en-US" sz="1100"/>
              <a:t>Close: The file is closed with respect to a process, so that the process no longer</a:t>
            </a:r>
            <a:endParaRPr/>
          </a:p>
          <a:p>
            <a:pPr indent="0" lvl="0" marL="0" rtl="0" algn="l">
              <a:lnSpc>
                <a:spcPct val="80000"/>
              </a:lnSpc>
              <a:spcBef>
                <a:spcPts val="0"/>
              </a:spcBef>
              <a:spcAft>
                <a:spcPts val="0"/>
              </a:spcAft>
              <a:buSzPts val="1100"/>
              <a:buNone/>
            </a:pPr>
            <a:r>
              <a:rPr lang="en-US" sz="1100"/>
              <a:t>may perform functions on the file, until the process opens the file again.</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 </a:t>
            </a:r>
            <a:r>
              <a:rPr b="1" lang="en-US" sz="1100"/>
              <a:t>Read: A process reads all or a portion of the data in a file.</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 </a:t>
            </a:r>
            <a:r>
              <a:rPr b="1" lang="en-US" sz="1100"/>
              <a:t>Write: A process updates a file, either by adding new data that expands the</a:t>
            </a:r>
            <a:endParaRPr/>
          </a:p>
          <a:p>
            <a:pPr indent="0" lvl="0" marL="0" rtl="0" algn="l">
              <a:lnSpc>
                <a:spcPct val="80000"/>
              </a:lnSpc>
              <a:spcBef>
                <a:spcPts val="0"/>
              </a:spcBef>
              <a:spcAft>
                <a:spcPts val="0"/>
              </a:spcAft>
              <a:buSzPts val="1100"/>
              <a:buNone/>
            </a:pPr>
            <a:r>
              <a:rPr lang="en-US" sz="1100"/>
              <a:t>size of the file or by changing the values of existing data items in the file.</a:t>
            </a:r>
            <a:endParaRPr/>
          </a:p>
          <a:p>
            <a:pPr indent="0" lvl="0" marL="0" rtl="0" algn="l">
              <a:lnSpc>
                <a:spcPct val="80000"/>
              </a:lnSpc>
              <a:spcBef>
                <a:spcPts val="0"/>
              </a:spcBef>
              <a:spcAft>
                <a:spcPts val="0"/>
              </a:spcAft>
              <a:buSzPts val="1100"/>
              <a:buNone/>
            </a:pPr>
            <a:r>
              <a:t/>
            </a:r>
            <a:endParaRPr sz="1100"/>
          </a:p>
          <a:p>
            <a:pPr indent="0" lvl="0" marL="0" rtl="0" algn="l">
              <a:lnSpc>
                <a:spcPct val="80000"/>
              </a:lnSpc>
              <a:spcBef>
                <a:spcPts val="0"/>
              </a:spcBef>
              <a:spcAft>
                <a:spcPts val="0"/>
              </a:spcAft>
              <a:buSzPts val="1100"/>
              <a:buNone/>
            </a:pPr>
            <a:r>
              <a:rPr lang="en-US" sz="1100"/>
              <a:t>Typically, a file system maintains a set of attributes associated with the file.</a:t>
            </a:r>
            <a:endParaRPr/>
          </a:p>
          <a:p>
            <a:pPr indent="0" lvl="0" marL="0" rtl="0" algn="l">
              <a:lnSpc>
                <a:spcPct val="80000"/>
              </a:lnSpc>
              <a:spcBef>
                <a:spcPts val="0"/>
              </a:spcBef>
              <a:spcAft>
                <a:spcPts val="0"/>
              </a:spcAft>
              <a:buSzPts val="1100"/>
              <a:buNone/>
            </a:pPr>
            <a:r>
              <a:rPr lang="en-US" sz="1100"/>
              <a:t>These include owner, creation time, time last modified, access privileges, and so on.</a:t>
            </a:r>
            <a:endParaRPr/>
          </a:p>
        </p:txBody>
      </p:sp>
      <p:sp>
        <p:nvSpPr>
          <p:cNvPr id="323" name="Google Shape;323;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18" name="Google Shape;618;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Of course, these items interact and must be considered together. The result is</a:t>
            </a:r>
            <a:endParaRPr/>
          </a:p>
          <a:p>
            <a:pPr indent="0" lvl="0" marL="0" rtl="0" algn="l">
              <a:lnSpc>
                <a:spcPct val="80000"/>
              </a:lnSpc>
              <a:spcBef>
                <a:spcPts val="0"/>
              </a:spcBef>
              <a:spcAft>
                <a:spcPts val="0"/>
              </a:spcAft>
              <a:buSzPts val="600"/>
              <a:buNone/>
            </a:pPr>
            <a:r>
              <a:rPr lang="en-US" sz="600"/>
              <a:t>that there are two major alternatives:</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Variable, large contiguous portions: This will provide better performance. The</a:t>
            </a:r>
            <a:endParaRPr/>
          </a:p>
          <a:p>
            <a:pPr indent="0" lvl="0" marL="0" rtl="0" algn="l">
              <a:lnSpc>
                <a:spcPct val="80000"/>
              </a:lnSpc>
              <a:spcBef>
                <a:spcPts val="0"/>
              </a:spcBef>
              <a:spcAft>
                <a:spcPts val="0"/>
              </a:spcAft>
              <a:buSzPts val="600"/>
              <a:buNone/>
            </a:pPr>
            <a:r>
              <a:rPr lang="en-US" sz="600"/>
              <a:t>variable size avoids waste, and the file allocation tables are small. However,</a:t>
            </a:r>
            <a:endParaRPr/>
          </a:p>
          <a:p>
            <a:pPr indent="0" lvl="0" marL="0" rtl="0" algn="l">
              <a:lnSpc>
                <a:spcPct val="80000"/>
              </a:lnSpc>
              <a:spcBef>
                <a:spcPts val="0"/>
              </a:spcBef>
              <a:spcAft>
                <a:spcPts val="0"/>
              </a:spcAft>
              <a:buSzPts val="600"/>
              <a:buNone/>
            </a:pPr>
            <a:r>
              <a:rPr lang="en-US" sz="600"/>
              <a:t>space is hard to reuse.</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Blocks : Small fixed portions provide greater flexibility. They may require</a:t>
            </a:r>
            <a:endParaRPr/>
          </a:p>
          <a:p>
            <a:pPr indent="0" lvl="0" marL="0" rtl="0" algn="l">
              <a:lnSpc>
                <a:spcPct val="80000"/>
              </a:lnSpc>
              <a:spcBef>
                <a:spcPts val="0"/>
              </a:spcBef>
              <a:spcAft>
                <a:spcPts val="0"/>
              </a:spcAft>
              <a:buSzPts val="600"/>
              <a:buNone/>
            </a:pPr>
            <a:r>
              <a:rPr lang="en-US" sz="600"/>
              <a:t>large tables or complex structures for their allocation. Contiguity has been</a:t>
            </a:r>
            <a:endParaRPr/>
          </a:p>
          <a:p>
            <a:pPr indent="0" lvl="0" marL="0" rtl="0" algn="l">
              <a:lnSpc>
                <a:spcPct val="80000"/>
              </a:lnSpc>
              <a:spcBef>
                <a:spcPts val="0"/>
              </a:spcBef>
              <a:spcAft>
                <a:spcPts val="0"/>
              </a:spcAft>
              <a:buSzPts val="600"/>
              <a:buNone/>
            </a:pPr>
            <a:r>
              <a:rPr lang="en-US" sz="600"/>
              <a:t>abandoned as a primary goal; blocks are allocated as needed.</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Either option is compatible with preallocation or dynamic allocation. In</a:t>
            </a:r>
            <a:endParaRPr/>
          </a:p>
          <a:p>
            <a:pPr indent="0" lvl="0" marL="0" rtl="0" algn="l">
              <a:lnSpc>
                <a:spcPct val="80000"/>
              </a:lnSpc>
              <a:spcBef>
                <a:spcPts val="0"/>
              </a:spcBef>
              <a:spcAft>
                <a:spcPts val="0"/>
              </a:spcAft>
              <a:buSzPts val="600"/>
              <a:buNone/>
            </a:pPr>
            <a:r>
              <a:rPr lang="en-US" sz="600"/>
              <a:t>the case of variable, large contiguous portions, a file is preallocated one contiguous</a:t>
            </a:r>
            <a:endParaRPr/>
          </a:p>
          <a:p>
            <a:pPr indent="0" lvl="0" marL="0" rtl="0" algn="l">
              <a:lnSpc>
                <a:spcPct val="80000"/>
              </a:lnSpc>
              <a:spcBef>
                <a:spcPts val="0"/>
              </a:spcBef>
              <a:spcAft>
                <a:spcPts val="0"/>
              </a:spcAft>
              <a:buSzPts val="600"/>
              <a:buNone/>
            </a:pPr>
            <a:r>
              <a:rPr lang="en-US" sz="600"/>
              <a:t>group of blocks. This eliminates the need for a file allocation table; all that is</a:t>
            </a:r>
            <a:endParaRPr/>
          </a:p>
          <a:p>
            <a:pPr indent="0" lvl="0" marL="0" rtl="0" algn="l">
              <a:lnSpc>
                <a:spcPct val="80000"/>
              </a:lnSpc>
              <a:spcBef>
                <a:spcPts val="0"/>
              </a:spcBef>
              <a:spcAft>
                <a:spcPts val="0"/>
              </a:spcAft>
              <a:buSzPts val="600"/>
              <a:buNone/>
            </a:pPr>
            <a:r>
              <a:rPr lang="en-US" sz="600"/>
              <a:t>required is a pointer to the first block and the number of blocks allocated. In the</a:t>
            </a:r>
            <a:endParaRPr/>
          </a:p>
          <a:p>
            <a:pPr indent="0" lvl="0" marL="0" rtl="0" algn="l">
              <a:lnSpc>
                <a:spcPct val="80000"/>
              </a:lnSpc>
              <a:spcBef>
                <a:spcPts val="0"/>
              </a:spcBef>
              <a:spcAft>
                <a:spcPts val="0"/>
              </a:spcAft>
              <a:buSzPts val="600"/>
              <a:buNone/>
            </a:pPr>
            <a:r>
              <a:rPr lang="en-US" sz="600"/>
              <a:t>case of blocks, all of the portions required are allocated at one time. This means that</a:t>
            </a:r>
            <a:endParaRPr/>
          </a:p>
          <a:p>
            <a:pPr indent="0" lvl="0" marL="0" rtl="0" algn="l">
              <a:lnSpc>
                <a:spcPct val="80000"/>
              </a:lnSpc>
              <a:spcBef>
                <a:spcPts val="0"/>
              </a:spcBef>
              <a:spcAft>
                <a:spcPts val="0"/>
              </a:spcAft>
              <a:buSzPts val="600"/>
              <a:buNone/>
            </a:pPr>
            <a:r>
              <a:rPr lang="en-US" sz="600"/>
              <a:t>the file allocation table for the file will remain of fixed size, because the number of</a:t>
            </a:r>
            <a:endParaRPr/>
          </a:p>
          <a:p>
            <a:pPr indent="0" lvl="0" marL="0" rtl="0" algn="l">
              <a:lnSpc>
                <a:spcPct val="80000"/>
              </a:lnSpc>
              <a:spcBef>
                <a:spcPts val="0"/>
              </a:spcBef>
              <a:spcAft>
                <a:spcPts val="0"/>
              </a:spcAft>
              <a:buSzPts val="600"/>
              <a:buNone/>
            </a:pPr>
            <a:r>
              <a:rPr lang="en-US" sz="600"/>
              <a:t>blocks allocated is fixed.</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With variable-size portions, we need to be concerned with the fragmentation</a:t>
            </a:r>
            <a:endParaRPr/>
          </a:p>
          <a:p>
            <a:pPr indent="0" lvl="0" marL="0" rtl="0" algn="l">
              <a:lnSpc>
                <a:spcPct val="80000"/>
              </a:lnSpc>
              <a:spcBef>
                <a:spcPts val="0"/>
              </a:spcBef>
              <a:spcAft>
                <a:spcPts val="0"/>
              </a:spcAft>
              <a:buSzPts val="600"/>
              <a:buNone/>
            </a:pPr>
            <a:r>
              <a:rPr lang="en-US" sz="600"/>
              <a:t>of free space. This issue was faced when we considered partitioned main memory in</a:t>
            </a:r>
            <a:endParaRPr/>
          </a:p>
          <a:p>
            <a:pPr indent="0" lvl="0" marL="0" rtl="0" algn="l">
              <a:lnSpc>
                <a:spcPct val="80000"/>
              </a:lnSpc>
              <a:spcBef>
                <a:spcPts val="0"/>
              </a:spcBef>
              <a:spcAft>
                <a:spcPts val="0"/>
              </a:spcAft>
              <a:buSzPts val="600"/>
              <a:buNone/>
            </a:pPr>
            <a:r>
              <a:rPr lang="en-US" sz="600"/>
              <a:t>Chapter 7 . The following are possible alternative strategies:</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First fit: Choose the first unused contiguous group of blocks of sufficient size</a:t>
            </a:r>
            <a:endParaRPr/>
          </a:p>
          <a:p>
            <a:pPr indent="0" lvl="0" marL="0" rtl="0" algn="l">
              <a:lnSpc>
                <a:spcPct val="80000"/>
              </a:lnSpc>
              <a:spcBef>
                <a:spcPts val="0"/>
              </a:spcBef>
              <a:spcAft>
                <a:spcPts val="0"/>
              </a:spcAft>
              <a:buSzPts val="600"/>
              <a:buNone/>
            </a:pPr>
            <a:r>
              <a:rPr lang="en-US" sz="600"/>
              <a:t>from a free block list.</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Best fit: Choose the smallest unused group that is of sufficient size.</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Nearest fit: Choose the unused group of sufficient size that is closest to the</a:t>
            </a:r>
            <a:endParaRPr/>
          </a:p>
          <a:p>
            <a:pPr indent="0" lvl="0" marL="0" rtl="0" algn="l">
              <a:lnSpc>
                <a:spcPct val="80000"/>
              </a:lnSpc>
              <a:spcBef>
                <a:spcPts val="0"/>
              </a:spcBef>
              <a:spcAft>
                <a:spcPts val="0"/>
              </a:spcAft>
              <a:buSzPts val="600"/>
              <a:buNone/>
            </a:pPr>
            <a:r>
              <a:rPr lang="en-US" sz="600"/>
              <a:t>previous allocation for the file to increase locality.</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It is not clear which strategy is best. The difficulty in modeling alternative</a:t>
            </a:r>
            <a:endParaRPr/>
          </a:p>
          <a:p>
            <a:pPr indent="0" lvl="0" marL="0" rtl="0" algn="l">
              <a:lnSpc>
                <a:spcPct val="80000"/>
              </a:lnSpc>
              <a:spcBef>
                <a:spcPts val="0"/>
              </a:spcBef>
              <a:spcAft>
                <a:spcPts val="0"/>
              </a:spcAft>
              <a:buSzPts val="600"/>
              <a:buNone/>
            </a:pPr>
            <a:r>
              <a:rPr lang="en-US" sz="600"/>
              <a:t>strategies is that so many factors interact, including types of files, pattern of file</a:t>
            </a:r>
            <a:endParaRPr/>
          </a:p>
          <a:p>
            <a:pPr indent="0" lvl="0" marL="0" rtl="0" algn="l">
              <a:lnSpc>
                <a:spcPct val="80000"/>
              </a:lnSpc>
              <a:spcBef>
                <a:spcPts val="0"/>
              </a:spcBef>
              <a:spcAft>
                <a:spcPts val="0"/>
              </a:spcAft>
              <a:buSzPts val="600"/>
              <a:buNone/>
            </a:pPr>
            <a:r>
              <a:rPr lang="en-US" sz="600"/>
              <a:t>access, degree of multiprogramming, other performance factors in the system, disk</a:t>
            </a:r>
            <a:endParaRPr/>
          </a:p>
          <a:p>
            <a:pPr indent="0" lvl="0" marL="0" rtl="0" algn="l">
              <a:lnSpc>
                <a:spcPct val="80000"/>
              </a:lnSpc>
              <a:spcBef>
                <a:spcPts val="0"/>
              </a:spcBef>
              <a:spcAft>
                <a:spcPts val="0"/>
              </a:spcAft>
              <a:buSzPts val="600"/>
              <a:buNone/>
            </a:pPr>
            <a:r>
              <a:rPr lang="en-US" sz="600"/>
              <a:t>caching, disk scheduling, and so on.</a:t>
            </a:r>
            <a:endParaRPr/>
          </a:p>
        </p:txBody>
      </p:sp>
      <p:sp>
        <p:nvSpPr>
          <p:cNvPr id="619" name="Google Shape;619;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28" name="Google Shape;628;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Table 12.3   File Allocation Methods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Having looked at the issues of preallocation versus</a:t>
            </a:r>
            <a:endParaRPr/>
          </a:p>
          <a:p>
            <a:pPr indent="0" lvl="0" marL="0" rtl="0" algn="l">
              <a:spcBef>
                <a:spcPts val="0"/>
              </a:spcBef>
              <a:spcAft>
                <a:spcPts val="0"/>
              </a:spcAft>
              <a:buSzPts val="1800"/>
              <a:buNone/>
            </a:pPr>
            <a:r>
              <a:rPr lang="en-US"/>
              <a:t>dynamic allocation and portion size, we are in a position to consider specific file</a:t>
            </a:r>
            <a:endParaRPr/>
          </a:p>
          <a:p>
            <a:pPr indent="0" lvl="0" marL="0" rtl="0" algn="l">
              <a:spcBef>
                <a:spcPts val="0"/>
              </a:spcBef>
              <a:spcAft>
                <a:spcPts val="0"/>
              </a:spcAft>
              <a:buSzPts val="1800"/>
              <a:buNone/>
            </a:pPr>
            <a:r>
              <a:rPr lang="en-US"/>
              <a:t>allocation methods. Three methods are in common use: contiguous, chained, and</a:t>
            </a:r>
            <a:endParaRPr/>
          </a:p>
          <a:p>
            <a:pPr indent="0" lvl="0" marL="0" rtl="0" algn="l">
              <a:spcBef>
                <a:spcPts val="0"/>
              </a:spcBef>
              <a:spcAft>
                <a:spcPts val="0"/>
              </a:spcAft>
              <a:buSzPts val="1800"/>
              <a:buNone/>
            </a:pPr>
            <a:r>
              <a:rPr lang="en-US"/>
              <a:t>indexed. Table 12.3 summarizes some of the characteristics of each method.</a:t>
            </a:r>
            <a:endParaRPr/>
          </a:p>
        </p:txBody>
      </p:sp>
      <p:sp>
        <p:nvSpPr>
          <p:cNvPr id="629" name="Google Shape;629;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35" name="Google Shape;635;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With </a:t>
            </a:r>
            <a:r>
              <a:rPr b="1" lang="en-US"/>
              <a:t>contiguous allocation , a single contiguous set of blocks is allocated to a</a:t>
            </a:r>
            <a:endParaRPr/>
          </a:p>
          <a:p>
            <a:pPr indent="0" lvl="0" marL="0" rtl="0" algn="l">
              <a:spcBef>
                <a:spcPts val="0"/>
              </a:spcBef>
              <a:spcAft>
                <a:spcPts val="0"/>
              </a:spcAft>
              <a:buSzPts val="1800"/>
              <a:buNone/>
            </a:pPr>
            <a:r>
              <a:rPr lang="en-US"/>
              <a:t>file at the time of file creation ( Figure 12.9 ). Thus, this is a preallocation strategy,</a:t>
            </a:r>
            <a:endParaRPr/>
          </a:p>
          <a:p>
            <a:pPr indent="0" lvl="0" marL="0" rtl="0" algn="l">
              <a:spcBef>
                <a:spcPts val="0"/>
              </a:spcBef>
              <a:spcAft>
                <a:spcPts val="0"/>
              </a:spcAft>
              <a:buSzPts val="1800"/>
              <a:buNone/>
            </a:pPr>
            <a:r>
              <a:rPr lang="en-US"/>
              <a:t>using variable-size portions. The file allocation table needs just a single entry for</a:t>
            </a:r>
            <a:endParaRPr/>
          </a:p>
          <a:p>
            <a:pPr indent="0" lvl="0" marL="0" rtl="0" algn="l">
              <a:spcBef>
                <a:spcPts val="0"/>
              </a:spcBef>
              <a:spcAft>
                <a:spcPts val="0"/>
              </a:spcAft>
              <a:buSzPts val="1800"/>
              <a:buNone/>
            </a:pPr>
            <a:r>
              <a:rPr lang="en-US"/>
              <a:t>each file, showing the starting block and the length of the file. Contiguous allocation</a:t>
            </a:r>
            <a:endParaRPr/>
          </a:p>
          <a:p>
            <a:pPr indent="0" lvl="0" marL="0" rtl="0" algn="l">
              <a:spcBef>
                <a:spcPts val="0"/>
              </a:spcBef>
              <a:spcAft>
                <a:spcPts val="0"/>
              </a:spcAft>
              <a:buSzPts val="1800"/>
              <a:buNone/>
            </a:pPr>
            <a:r>
              <a:rPr lang="en-US"/>
              <a:t>is the best from the point of view of the individual sequential file. Multiple blocks</a:t>
            </a:r>
            <a:endParaRPr/>
          </a:p>
          <a:p>
            <a:pPr indent="0" lvl="0" marL="0" rtl="0" algn="l">
              <a:spcBef>
                <a:spcPts val="0"/>
              </a:spcBef>
              <a:spcAft>
                <a:spcPts val="0"/>
              </a:spcAft>
              <a:buSzPts val="1800"/>
              <a:buNone/>
            </a:pPr>
            <a:r>
              <a:rPr lang="en-US"/>
              <a:t>can be read in at a time to improve I/O performance for sequential processing. It is</a:t>
            </a:r>
            <a:endParaRPr/>
          </a:p>
          <a:p>
            <a:pPr indent="0" lvl="0" marL="0" rtl="0" algn="l">
              <a:spcBef>
                <a:spcPts val="0"/>
              </a:spcBef>
              <a:spcAft>
                <a:spcPts val="0"/>
              </a:spcAft>
              <a:buSzPts val="1800"/>
              <a:buNone/>
            </a:pPr>
            <a:r>
              <a:rPr lang="en-US"/>
              <a:t>also easy to retrieve a single block. For example, if a file starts at block </a:t>
            </a:r>
            <a:r>
              <a:rPr i="1" lang="en-US"/>
              <a:t>b , and the</a:t>
            </a:r>
            <a:endParaRPr/>
          </a:p>
          <a:p>
            <a:pPr indent="0" lvl="0" marL="0" rtl="0" algn="l">
              <a:spcBef>
                <a:spcPts val="0"/>
              </a:spcBef>
              <a:spcAft>
                <a:spcPts val="0"/>
              </a:spcAft>
              <a:buSzPts val="1800"/>
              <a:buNone/>
            </a:pPr>
            <a:r>
              <a:rPr i="1" lang="en-US"/>
              <a:t>i th block of the file is wanted, its location on secondary storage is simply b + i – 1.</a:t>
            </a:r>
            <a:endParaRPr/>
          </a:p>
          <a:p>
            <a:pPr indent="0" lvl="0" marL="0" rtl="0" algn="l">
              <a:spcBef>
                <a:spcPts val="0"/>
              </a:spcBef>
              <a:spcAft>
                <a:spcPts val="0"/>
              </a:spcAft>
              <a:buSzPts val="1800"/>
              <a:buNone/>
            </a:pPr>
            <a:r>
              <a:rPr lang="en-US"/>
              <a:t>Contiguous allocation presents some problems. External fragmentation will occur,</a:t>
            </a:r>
            <a:endParaRPr/>
          </a:p>
          <a:p>
            <a:pPr indent="0" lvl="0" marL="0" rtl="0" algn="l">
              <a:spcBef>
                <a:spcPts val="0"/>
              </a:spcBef>
              <a:spcAft>
                <a:spcPts val="0"/>
              </a:spcAft>
              <a:buSzPts val="1800"/>
              <a:buNone/>
            </a:pPr>
            <a:r>
              <a:rPr lang="en-US"/>
              <a:t>making it difficult to find contiguous blocks of space of sufficient length.</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636" name="Google Shape;636;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44" name="Google Shape;64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From time to time, it will be necessary to perform a compaction algorithm to free up additional</a:t>
            </a:r>
            <a:endParaRPr/>
          </a:p>
          <a:p>
            <a:pPr indent="0" lvl="0" marL="0" rtl="0" algn="l">
              <a:spcBef>
                <a:spcPts val="0"/>
              </a:spcBef>
              <a:spcAft>
                <a:spcPts val="0"/>
              </a:spcAft>
              <a:buSzPts val="1800"/>
              <a:buNone/>
            </a:pPr>
            <a:r>
              <a:rPr lang="en-US"/>
              <a:t>space on the disk ( Figure 12.10 ). Also, with preallocation, it is necessary to declare</a:t>
            </a:r>
            <a:endParaRPr/>
          </a:p>
          <a:p>
            <a:pPr indent="0" lvl="0" marL="0" rtl="0" algn="l">
              <a:spcBef>
                <a:spcPts val="0"/>
              </a:spcBef>
              <a:spcAft>
                <a:spcPts val="0"/>
              </a:spcAft>
              <a:buSzPts val="1800"/>
              <a:buNone/>
            </a:pPr>
            <a:r>
              <a:rPr lang="en-US"/>
              <a:t>the size of the file at the time of creation, with the problems mentioned earlier.</a:t>
            </a:r>
            <a:endParaRPr/>
          </a:p>
        </p:txBody>
      </p:sp>
      <p:sp>
        <p:nvSpPr>
          <p:cNvPr id="645" name="Google Shape;645;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53" name="Google Shape;65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At the opposite extreme from contiguous allocation is </a:t>
            </a:r>
            <a:r>
              <a:rPr b="1" lang="en-US"/>
              <a:t>chained allocation</a:t>
            </a:r>
            <a:endParaRPr/>
          </a:p>
          <a:p>
            <a:pPr indent="0" lvl="0" marL="0" rtl="0" algn="l">
              <a:spcBef>
                <a:spcPts val="0"/>
              </a:spcBef>
              <a:spcAft>
                <a:spcPts val="0"/>
              </a:spcAft>
              <a:buSzPts val="1800"/>
              <a:buNone/>
            </a:pPr>
            <a:r>
              <a:rPr lang="en-US"/>
              <a:t>( Figure 12.11 ). Typically, allocation is on an individual block basis. Each block contains</a:t>
            </a:r>
            <a:endParaRPr/>
          </a:p>
          <a:p>
            <a:pPr indent="0" lvl="0" marL="0" rtl="0" algn="l">
              <a:spcBef>
                <a:spcPts val="0"/>
              </a:spcBef>
              <a:spcAft>
                <a:spcPts val="0"/>
              </a:spcAft>
              <a:buSzPts val="1800"/>
              <a:buNone/>
            </a:pPr>
            <a:r>
              <a:rPr lang="en-US"/>
              <a:t>a pointer to the next block in the chain. Again, the file allocation table needs</a:t>
            </a:r>
            <a:endParaRPr/>
          </a:p>
          <a:p>
            <a:pPr indent="0" lvl="0" marL="0" rtl="0" algn="l">
              <a:spcBef>
                <a:spcPts val="0"/>
              </a:spcBef>
              <a:spcAft>
                <a:spcPts val="0"/>
              </a:spcAft>
              <a:buSzPts val="1800"/>
              <a:buNone/>
            </a:pPr>
            <a:r>
              <a:rPr lang="en-US"/>
              <a:t>just a single entry for each file, showing the starting block and the length of the</a:t>
            </a:r>
            <a:endParaRPr/>
          </a:p>
          <a:p>
            <a:pPr indent="0" lvl="0" marL="0" rtl="0" algn="l">
              <a:spcBef>
                <a:spcPts val="0"/>
              </a:spcBef>
              <a:spcAft>
                <a:spcPts val="0"/>
              </a:spcAft>
              <a:buSzPts val="1800"/>
              <a:buNone/>
            </a:pPr>
            <a:r>
              <a:rPr lang="en-US"/>
              <a:t>file. Although preallocation is possible, it is more common simply to allocate blocks</a:t>
            </a:r>
            <a:endParaRPr/>
          </a:p>
          <a:p>
            <a:pPr indent="0" lvl="0" marL="0" rtl="0" algn="l">
              <a:spcBef>
                <a:spcPts val="0"/>
              </a:spcBef>
              <a:spcAft>
                <a:spcPts val="0"/>
              </a:spcAft>
              <a:buSzPts val="1800"/>
              <a:buNone/>
            </a:pPr>
            <a:r>
              <a:rPr lang="en-US"/>
              <a:t>as needed. The selection of blocks is now a simple matter: Any free block can be</a:t>
            </a:r>
            <a:endParaRPr/>
          </a:p>
          <a:p>
            <a:pPr indent="0" lvl="0" marL="0" rtl="0" algn="l">
              <a:spcBef>
                <a:spcPts val="0"/>
              </a:spcBef>
              <a:spcAft>
                <a:spcPts val="0"/>
              </a:spcAft>
              <a:buSzPts val="1800"/>
              <a:buNone/>
            </a:pPr>
            <a:r>
              <a:rPr lang="en-US"/>
              <a:t>added to a chain. There is no external fragmentation to worry about because only</a:t>
            </a:r>
            <a:endParaRPr/>
          </a:p>
          <a:p>
            <a:pPr indent="0" lvl="0" marL="0" rtl="0" algn="l">
              <a:spcBef>
                <a:spcPts val="0"/>
              </a:spcBef>
              <a:spcAft>
                <a:spcPts val="0"/>
              </a:spcAft>
              <a:buSzPts val="1800"/>
              <a:buNone/>
            </a:pPr>
            <a:r>
              <a:rPr lang="en-US"/>
              <a:t>one block at a time is needed. This type of physical organization is best suited to</a:t>
            </a:r>
            <a:endParaRPr/>
          </a:p>
          <a:p>
            <a:pPr indent="0" lvl="0" marL="0" rtl="0" algn="l">
              <a:spcBef>
                <a:spcPts val="0"/>
              </a:spcBef>
              <a:spcAft>
                <a:spcPts val="0"/>
              </a:spcAft>
              <a:buSzPts val="1800"/>
              <a:buNone/>
            </a:pPr>
            <a:r>
              <a:rPr lang="en-US"/>
              <a:t>sequential files that are to be processed sequentially. To select an individual block</a:t>
            </a:r>
            <a:endParaRPr/>
          </a:p>
          <a:p>
            <a:pPr indent="0" lvl="0" marL="0" rtl="0" algn="l">
              <a:spcBef>
                <a:spcPts val="0"/>
              </a:spcBef>
              <a:spcAft>
                <a:spcPts val="0"/>
              </a:spcAft>
              <a:buSzPts val="1800"/>
              <a:buNone/>
            </a:pPr>
            <a:r>
              <a:rPr lang="en-US"/>
              <a:t>of a file requires tracing through the chain to the desired block.</a:t>
            </a:r>
            <a:endParaRPr/>
          </a:p>
        </p:txBody>
      </p:sp>
      <p:sp>
        <p:nvSpPr>
          <p:cNvPr id="654" name="Google Shape;654;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62" name="Google Shape;662;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One consequence of chaining, as described so far, is that there is no accommodation</a:t>
            </a:r>
            <a:endParaRPr/>
          </a:p>
          <a:p>
            <a:pPr indent="0" lvl="0" marL="0" rtl="0" algn="l">
              <a:spcBef>
                <a:spcPts val="0"/>
              </a:spcBef>
              <a:spcAft>
                <a:spcPts val="0"/>
              </a:spcAft>
              <a:buSzPts val="1800"/>
              <a:buNone/>
            </a:pPr>
            <a:r>
              <a:rPr lang="en-US"/>
              <a:t>of the principle of locality. Thus, if it is necessary to bring in several blocks of</a:t>
            </a:r>
            <a:endParaRPr/>
          </a:p>
          <a:p>
            <a:pPr indent="0" lvl="0" marL="0" rtl="0" algn="l">
              <a:spcBef>
                <a:spcPts val="0"/>
              </a:spcBef>
              <a:spcAft>
                <a:spcPts val="0"/>
              </a:spcAft>
              <a:buSzPts val="1800"/>
              <a:buNone/>
            </a:pPr>
            <a:r>
              <a:rPr lang="en-US"/>
              <a:t>a file at a time, as in sequential processing, then a series of accesses to different parts</a:t>
            </a:r>
            <a:endParaRPr/>
          </a:p>
          <a:p>
            <a:pPr indent="0" lvl="0" marL="0" rtl="0" algn="l">
              <a:spcBef>
                <a:spcPts val="0"/>
              </a:spcBef>
              <a:spcAft>
                <a:spcPts val="0"/>
              </a:spcAft>
              <a:buSzPts val="1800"/>
              <a:buNone/>
            </a:pPr>
            <a:r>
              <a:rPr lang="en-US"/>
              <a:t>of the disk are required. This is perhaps a more significant effect on a single-user</a:t>
            </a:r>
            <a:endParaRPr/>
          </a:p>
          <a:p>
            <a:pPr indent="0" lvl="0" marL="0" rtl="0" algn="l">
              <a:spcBef>
                <a:spcPts val="0"/>
              </a:spcBef>
              <a:spcAft>
                <a:spcPts val="0"/>
              </a:spcAft>
              <a:buSzPts val="1800"/>
              <a:buNone/>
            </a:pPr>
            <a:r>
              <a:rPr lang="en-US"/>
              <a:t>system but may also be of concern on a shared system. To overcome this problem,</a:t>
            </a:r>
            <a:endParaRPr/>
          </a:p>
          <a:p>
            <a:pPr indent="0" lvl="0" marL="0" rtl="0" algn="l">
              <a:spcBef>
                <a:spcPts val="0"/>
              </a:spcBef>
              <a:spcAft>
                <a:spcPts val="0"/>
              </a:spcAft>
              <a:buSzPts val="1800"/>
              <a:buNone/>
            </a:pPr>
            <a:r>
              <a:rPr lang="en-US"/>
              <a:t>some systems periodically consolidate files ( Figure 12.12 ).</a:t>
            </a:r>
            <a:endParaRPr/>
          </a:p>
        </p:txBody>
      </p:sp>
      <p:sp>
        <p:nvSpPr>
          <p:cNvPr id="663" name="Google Shape;663;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70" name="Google Shape;670;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Indexed allocation addresses many of the problems of contiguous and chained</a:t>
            </a:r>
            <a:endParaRPr/>
          </a:p>
          <a:p>
            <a:pPr indent="0" lvl="0" marL="0" rtl="0" algn="l">
              <a:spcBef>
                <a:spcPts val="0"/>
              </a:spcBef>
              <a:spcAft>
                <a:spcPts val="0"/>
              </a:spcAft>
              <a:buSzPts val="1800"/>
              <a:buNone/>
            </a:pPr>
            <a:r>
              <a:rPr lang="en-US"/>
              <a:t>allocation. In this case, the file allocation table contains a separate one-level index for</a:t>
            </a:r>
            <a:endParaRPr/>
          </a:p>
          <a:p>
            <a:pPr indent="0" lvl="0" marL="0" rtl="0" algn="l">
              <a:spcBef>
                <a:spcPts val="0"/>
              </a:spcBef>
              <a:spcAft>
                <a:spcPts val="0"/>
              </a:spcAft>
              <a:buSzPts val="1800"/>
              <a:buNone/>
            </a:pPr>
            <a:r>
              <a:rPr lang="en-US"/>
              <a:t>each file; the index has one entry for each portion allocated to the file. Typically, the</a:t>
            </a:r>
            <a:endParaRPr/>
          </a:p>
          <a:p>
            <a:pPr indent="0" lvl="0" marL="0" rtl="0" algn="l">
              <a:spcBef>
                <a:spcPts val="0"/>
              </a:spcBef>
              <a:spcAft>
                <a:spcPts val="0"/>
              </a:spcAft>
              <a:buSzPts val="1800"/>
              <a:buNone/>
            </a:pPr>
            <a:r>
              <a:rPr lang="en-US"/>
              <a:t>file indexes are not physically stored as part of the file allocation table. Rather, the</a:t>
            </a:r>
            <a:endParaRPr/>
          </a:p>
          <a:p>
            <a:pPr indent="0" lvl="0" marL="0" rtl="0" algn="l">
              <a:spcBef>
                <a:spcPts val="0"/>
              </a:spcBef>
              <a:spcAft>
                <a:spcPts val="0"/>
              </a:spcAft>
              <a:buSzPts val="1800"/>
              <a:buNone/>
            </a:pPr>
            <a:r>
              <a:rPr lang="en-US"/>
              <a:t>file index for a file is kept in a separate block, and the entry for the file in the file allocation</a:t>
            </a:r>
            <a:endParaRPr/>
          </a:p>
          <a:p>
            <a:pPr indent="0" lvl="0" marL="0" rtl="0" algn="l">
              <a:spcBef>
                <a:spcPts val="0"/>
              </a:spcBef>
              <a:spcAft>
                <a:spcPts val="0"/>
              </a:spcAft>
              <a:buSzPts val="1800"/>
              <a:buNone/>
            </a:pPr>
            <a:r>
              <a:rPr lang="en-US"/>
              <a:t>table points to that block. Allocation may be on the basis of either fixed-size</a:t>
            </a:r>
            <a:endParaRPr/>
          </a:p>
          <a:p>
            <a:pPr indent="0" lvl="0" marL="0" rtl="0" algn="l">
              <a:spcBef>
                <a:spcPts val="0"/>
              </a:spcBef>
              <a:spcAft>
                <a:spcPts val="0"/>
              </a:spcAft>
              <a:buSzPts val="1800"/>
              <a:buNone/>
            </a:pPr>
            <a:r>
              <a:rPr lang="en-US"/>
              <a:t>blocks ( Figure 12.13 ) or variable-size portions ( Figure 12.14 ). Allocation by blocks</a:t>
            </a:r>
            <a:endParaRPr/>
          </a:p>
          <a:p>
            <a:pPr indent="0" lvl="0" marL="0" rtl="0" algn="l">
              <a:spcBef>
                <a:spcPts val="0"/>
              </a:spcBef>
              <a:spcAft>
                <a:spcPts val="0"/>
              </a:spcAft>
              <a:buSzPts val="1800"/>
              <a:buNone/>
            </a:pPr>
            <a:r>
              <a:rPr lang="en-US"/>
              <a:t>eliminates external fragmentation, whereas allocation by variable-size portions</a:t>
            </a:r>
            <a:endParaRPr/>
          </a:p>
          <a:p>
            <a:pPr indent="0" lvl="0" marL="0" rtl="0" algn="l">
              <a:spcBef>
                <a:spcPts val="0"/>
              </a:spcBef>
              <a:spcAft>
                <a:spcPts val="0"/>
              </a:spcAft>
              <a:buSzPts val="1800"/>
              <a:buNone/>
            </a:pPr>
            <a:r>
              <a:rPr lang="en-US"/>
              <a:t>improves locality. In either case, file consolidation may be done from time to time.</a:t>
            </a:r>
            <a:endParaRPr/>
          </a:p>
          <a:p>
            <a:pPr indent="0" lvl="0" marL="0" rtl="0" algn="l">
              <a:spcBef>
                <a:spcPts val="0"/>
              </a:spcBef>
              <a:spcAft>
                <a:spcPts val="0"/>
              </a:spcAft>
              <a:buSzPts val="1800"/>
              <a:buNone/>
            </a:pPr>
            <a:r>
              <a:rPr lang="en-US"/>
              <a:t>File consolidation reduces the size of the index in the case of variable-size portions,</a:t>
            </a:r>
            <a:endParaRPr/>
          </a:p>
          <a:p>
            <a:pPr indent="0" lvl="0" marL="0" rtl="0" algn="l">
              <a:spcBef>
                <a:spcPts val="0"/>
              </a:spcBef>
              <a:spcAft>
                <a:spcPts val="0"/>
              </a:spcAft>
              <a:buSzPts val="1800"/>
              <a:buNone/>
            </a:pPr>
            <a:r>
              <a:rPr lang="en-US"/>
              <a:t>but not in the case of block allocation. Indexed allocation supports both sequential</a:t>
            </a:r>
            <a:endParaRPr/>
          </a:p>
          <a:p>
            <a:pPr indent="0" lvl="0" marL="0" rtl="0" algn="l">
              <a:spcBef>
                <a:spcPts val="0"/>
              </a:spcBef>
              <a:spcAft>
                <a:spcPts val="0"/>
              </a:spcAft>
              <a:buSzPts val="1800"/>
              <a:buNone/>
            </a:pPr>
            <a:r>
              <a:rPr lang="en-US"/>
              <a:t>and direct access to the file and thus is the most popular form of file allocation.</a:t>
            </a:r>
            <a:endParaRPr/>
          </a:p>
        </p:txBody>
      </p:sp>
      <p:sp>
        <p:nvSpPr>
          <p:cNvPr id="671" name="Google Shape;671;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78" name="Google Shape;678;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Figure 12.14  Indexed allocation with Variable-Length Portions</a:t>
            </a:r>
            <a:endParaRPr/>
          </a:p>
        </p:txBody>
      </p:sp>
      <p:sp>
        <p:nvSpPr>
          <p:cNvPr id="679" name="Google Shape;679;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692" name="Google Shape;692;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600"/>
              <a:buNone/>
            </a:pPr>
            <a:r>
              <a:rPr lang="en-US" sz="600"/>
              <a:t>Following successful logon, the user has been granted access to one or a set of hosts</a:t>
            </a:r>
            <a:endParaRPr/>
          </a:p>
          <a:p>
            <a:pPr indent="0" lvl="0" marL="0" rtl="0" algn="l">
              <a:lnSpc>
                <a:spcPct val="80000"/>
              </a:lnSpc>
              <a:spcBef>
                <a:spcPts val="0"/>
              </a:spcBef>
              <a:spcAft>
                <a:spcPts val="0"/>
              </a:spcAft>
              <a:buSzPts val="600"/>
              <a:buNone/>
            </a:pPr>
            <a:r>
              <a:rPr lang="en-US" sz="600"/>
              <a:t>and applications. This is generally not sufficient for a system that includes sensitive</a:t>
            </a:r>
            <a:endParaRPr/>
          </a:p>
          <a:p>
            <a:pPr indent="0" lvl="0" marL="0" rtl="0" algn="l">
              <a:lnSpc>
                <a:spcPct val="80000"/>
              </a:lnSpc>
              <a:spcBef>
                <a:spcPts val="0"/>
              </a:spcBef>
              <a:spcAft>
                <a:spcPts val="0"/>
              </a:spcAft>
              <a:buSzPts val="600"/>
              <a:buNone/>
            </a:pPr>
            <a:r>
              <a:rPr lang="en-US" sz="600"/>
              <a:t>data in its database. Through the user–access control procedure, a user can be</a:t>
            </a:r>
            <a:endParaRPr/>
          </a:p>
          <a:p>
            <a:pPr indent="0" lvl="0" marL="0" rtl="0" algn="l">
              <a:lnSpc>
                <a:spcPct val="80000"/>
              </a:lnSpc>
              <a:spcBef>
                <a:spcPts val="0"/>
              </a:spcBef>
              <a:spcAft>
                <a:spcPts val="0"/>
              </a:spcAft>
              <a:buSzPts val="600"/>
              <a:buNone/>
            </a:pPr>
            <a:r>
              <a:rPr lang="en-US" sz="600"/>
              <a:t>identified to the system. Associated with each user, there can be a profile that specifies</a:t>
            </a:r>
            <a:endParaRPr/>
          </a:p>
          <a:p>
            <a:pPr indent="0" lvl="0" marL="0" rtl="0" algn="l">
              <a:lnSpc>
                <a:spcPct val="80000"/>
              </a:lnSpc>
              <a:spcBef>
                <a:spcPts val="0"/>
              </a:spcBef>
              <a:spcAft>
                <a:spcPts val="0"/>
              </a:spcAft>
              <a:buSzPts val="600"/>
              <a:buNone/>
            </a:pPr>
            <a:r>
              <a:rPr lang="en-US" sz="600"/>
              <a:t>permissible operations and file accesses. The operating system can then enforce</a:t>
            </a:r>
            <a:endParaRPr/>
          </a:p>
          <a:p>
            <a:pPr indent="0" lvl="0" marL="0" rtl="0" algn="l">
              <a:lnSpc>
                <a:spcPct val="80000"/>
              </a:lnSpc>
              <a:spcBef>
                <a:spcPts val="0"/>
              </a:spcBef>
              <a:spcAft>
                <a:spcPts val="0"/>
              </a:spcAft>
              <a:buSzPts val="600"/>
              <a:buNone/>
            </a:pPr>
            <a:r>
              <a:rPr lang="en-US" sz="600"/>
              <a:t>rules based on the user profile. The database management system, however, must</a:t>
            </a:r>
            <a:endParaRPr/>
          </a:p>
          <a:p>
            <a:pPr indent="0" lvl="0" marL="0" rtl="0" algn="l">
              <a:lnSpc>
                <a:spcPct val="80000"/>
              </a:lnSpc>
              <a:spcBef>
                <a:spcPts val="0"/>
              </a:spcBef>
              <a:spcAft>
                <a:spcPts val="0"/>
              </a:spcAft>
              <a:buSzPts val="600"/>
              <a:buNone/>
            </a:pPr>
            <a:r>
              <a:rPr lang="en-US" sz="600"/>
              <a:t>control access to specific records or even portions of records. For example, it may</a:t>
            </a:r>
            <a:endParaRPr/>
          </a:p>
          <a:p>
            <a:pPr indent="0" lvl="0" marL="0" rtl="0" algn="l">
              <a:lnSpc>
                <a:spcPct val="80000"/>
              </a:lnSpc>
              <a:spcBef>
                <a:spcPts val="0"/>
              </a:spcBef>
              <a:spcAft>
                <a:spcPts val="0"/>
              </a:spcAft>
              <a:buSzPts val="600"/>
              <a:buNone/>
            </a:pPr>
            <a:r>
              <a:rPr lang="en-US" sz="600"/>
              <a:t>be permissible for anyone in administration to obtain a list of company personnel,</a:t>
            </a:r>
            <a:endParaRPr/>
          </a:p>
          <a:p>
            <a:pPr indent="0" lvl="0" marL="0" rtl="0" algn="l">
              <a:lnSpc>
                <a:spcPct val="80000"/>
              </a:lnSpc>
              <a:spcBef>
                <a:spcPts val="0"/>
              </a:spcBef>
              <a:spcAft>
                <a:spcPts val="0"/>
              </a:spcAft>
              <a:buSzPts val="600"/>
              <a:buNone/>
            </a:pPr>
            <a:r>
              <a:rPr lang="en-US" sz="600"/>
              <a:t>but only selected individuals may have access to salary information. The issue is</a:t>
            </a:r>
            <a:endParaRPr/>
          </a:p>
          <a:p>
            <a:pPr indent="0" lvl="0" marL="0" rtl="0" algn="l">
              <a:lnSpc>
                <a:spcPct val="80000"/>
              </a:lnSpc>
              <a:spcBef>
                <a:spcPts val="0"/>
              </a:spcBef>
              <a:spcAft>
                <a:spcPts val="0"/>
              </a:spcAft>
              <a:buSzPts val="600"/>
              <a:buNone/>
            </a:pPr>
            <a:r>
              <a:rPr lang="en-US" sz="600"/>
              <a:t>more than just a matter of level of detail. Whereas the operating system may grant</a:t>
            </a:r>
            <a:endParaRPr/>
          </a:p>
          <a:p>
            <a:pPr indent="0" lvl="0" marL="0" rtl="0" algn="l">
              <a:lnSpc>
                <a:spcPct val="80000"/>
              </a:lnSpc>
              <a:spcBef>
                <a:spcPts val="0"/>
              </a:spcBef>
              <a:spcAft>
                <a:spcPts val="0"/>
              </a:spcAft>
              <a:buSzPts val="600"/>
              <a:buNone/>
            </a:pPr>
            <a:r>
              <a:rPr lang="en-US" sz="600"/>
              <a:t>a user permission to access a file or use an application, following which there are</a:t>
            </a:r>
            <a:endParaRPr/>
          </a:p>
          <a:p>
            <a:pPr indent="0" lvl="0" marL="0" rtl="0" algn="l">
              <a:lnSpc>
                <a:spcPct val="80000"/>
              </a:lnSpc>
              <a:spcBef>
                <a:spcPts val="0"/>
              </a:spcBef>
              <a:spcAft>
                <a:spcPts val="0"/>
              </a:spcAft>
              <a:buSzPts val="600"/>
              <a:buNone/>
            </a:pPr>
            <a:r>
              <a:rPr lang="en-US" sz="600"/>
              <a:t>no further security checks, the database management system must make a decision</a:t>
            </a:r>
            <a:endParaRPr/>
          </a:p>
          <a:p>
            <a:pPr indent="0" lvl="0" marL="0" rtl="0" algn="l">
              <a:lnSpc>
                <a:spcPct val="80000"/>
              </a:lnSpc>
              <a:spcBef>
                <a:spcPts val="0"/>
              </a:spcBef>
              <a:spcAft>
                <a:spcPts val="0"/>
              </a:spcAft>
              <a:buSzPts val="600"/>
              <a:buNone/>
            </a:pPr>
            <a:r>
              <a:rPr lang="en-US" sz="600"/>
              <a:t>on each individual access attempt. That decision will depend not only on the user’s</a:t>
            </a:r>
            <a:endParaRPr/>
          </a:p>
          <a:p>
            <a:pPr indent="0" lvl="0" marL="0" rtl="0" algn="l">
              <a:lnSpc>
                <a:spcPct val="80000"/>
              </a:lnSpc>
              <a:spcBef>
                <a:spcPts val="0"/>
              </a:spcBef>
              <a:spcAft>
                <a:spcPts val="0"/>
              </a:spcAft>
              <a:buSzPts val="600"/>
              <a:buNone/>
            </a:pPr>
            <a:r>
              <a:rPr lang="en-US" sz="600"/>
              <a:t>identity but also on the specific parts of the data being accessed and even on the</a:t>
            </a:r>
            <a:endParaRPr/>
          </a:p>
          <a:p>
            <a:pPr indent="0" lvl="0" marL="0" rtl="0" algn="l">
              <a:lnSpc>
                <a:spcPct val="80000"/>
              </a:lnSpc>
              <a:spcBef>
                <a:spcPts val="0"/>
              </a:spcBef>
              <a:spcAft>
                <a:spcPts val="0"/>
              </a:spcAft>
              <a:buSzPts val="600"/>
              <a:buNone/>
            </a:pPr>
            <a:r>
              <a:rPr lang="en-US" sz="600"/>
              <a:t>information already divulged to the user.</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A general model of access control as exercised by a file or database management</a:t>
            </a:r>
            <a:endParaRPr/>
          </a:p>
          <a:p>
            <a:pPr indent="0" lvl="0" marL="0" rtl="0" algn="l">
              <a:lnSpc>
                <a:spcPct val="80000"/>
              </a:lnSpc>
              <a:spcBef>
                <a:spcPts val="0"/>
              </a:spcBef>
              <a:spcAft>
                <a:spcPts val="0"/>
              </a:spcAft>
              <a:buSzPts val="600"/>
              <a:buNone/>
            </a:pPr>
            <a:r>
              <a:rPr lang="en-US" sz="600"/>
              <a:t>system is that of an </a:t>
            </a:r>
            <a:r>
              <a:rPr b="1" lang="en-US" sz="600"/>
              <a:t>access matrix ( Figure 12.15a , based on a figure in</a:t>
            </a:r>
            <a:endParaRPr/>
          </a:p>
          <a:p>
            <a:pPr indent="0" lvl="0" marL="0" rtl="0" algn="l">
              <a:lnSpc>
                <a:spcPct val="80000"/>
              </a:lnSpc>
              <a:spcBef>
                <a:spcPts val="0"/>
              </a:spcBef>
              <a:spcAft>
                <a:spcPts val="0"/>
              </a:spcAft>
              <a:buSzPts val="600"/>
              <a:buNone/>
            </a:pPr>
            <a:r>
              <a:rPr lang="en-US" sz="600"/>
              <a:t>[SAND94]). The basic elements of the model are as follows:</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Subject: An entity capable of accessing objects. Generally, the concept of subject</a:t>
            </a:r>
            <a:endParaRPr/>
          </a:p>
          <a:p>
            <a:pPr indent="0" lvl="0" marL="0" rtl="0" algn="l">
              <a:lnSpc>
                <a:spcPct val="80000"/>
              </a:lnSpc>
              <a:spcBef>
                <a:spcPts val="0"/>
              </a:spcBef>
              <a:spcAft>
                <a:spcPts val="0"/>
              </a:spcAft>
              <a:buSzPts val="600"/>
              <a:buNone/>
            </a:pPr>
            <a:r>
              <a:rPr lang="en-US" sz="600"/>
              <a:t>equates with that of process. Any user or application actually gains access</a:t>
            </a:r>
            <a:endParaRPr/>
          </a:p>
          <a:p>
            <a:pPr indent="0" lvl="0" marL="0" rtl="0" algn="l">
              <a:lnSpc>
                <a:spcPct val="80000"/>
              </a:lnSpc>
              <a:spcBef>
                <a:spcPts val="0"/>
              </a:spcBef>
              <a:spcAft>
                <a:spcPts val="0"/>
              </a:spcAft>
              <a:buSzPts val="600"/>
              <a:buNone/>
            </a:pPr>
            <a:r>
              <a:rPr lang="en-US" sz="600"/>
              <a:t>to an object by means of a process that represents that user or application.</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Object: Anything to which access is controlled. Examples include files, portions</a:t>
            </a:r>
            <a:endParaRPr/>
          </a:p>
          <a:p>
            <a:pPr indent="0" lvl="0" marL="0" rtl="0" algn="l">
              <a:lnSpc>
                <a:spcPct val="80000"/>
              </a:lnSpc>
              <a:spcBef>
                <a:spcPts val="0"/>
              </a:spcBef>
              <a:spcAft>
                <a:spcPts val="0"/>
              </a:spcAft>
              <a:buSzPts val="600"/>
              <a:buNone/>
            </a:pPr>
            <a:r>
              <a:rPr lang="en-US" sz="600"/>
              <a:t>of files, programs, segments of memory, and software objects (e.g., Java objects).</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 </a:t>
            </a:r>
            <a:r>
              <a:rPr b="1" lang="en-US" sz="600"/>
              <a:t>Access right: The way in which an object is accessed by a subject. Examples</a:t>
            </a:r>
            <a:endParaRPr/>
          </a:p>
          <a:p>
            <a:pPr indent="0" lvl="0" marL="0" rtl="0" algn="l">
              <a:lnSpc>
                <a:spcPct val="80000"/>
              </a:lnSpc>
              <a:spcBef>
                <a:spcPts val="0"/>
              </a:spcBef>
              <a:spcAft>
                <a:spcPts val="0"/>
              </a:spcAft>
              <a:buSzPts val="600"/>
              <a:buNone/>
            </a:pPr>
            <a:r>
              <a:rPr lang="en-US" sz="600"/>
              <a:t>are read, write, execute, and functions in software objects.</a:t>
            </a:r>
            <a:endParaRPr/>
          </a:p>
          <a:p>
            <a:pPr indent="0" lvl="0" marL="0" rtl="0" algn="l">
              <a:lnSpc>
                <a:spcPct val="80000"/>
              </a:lnSpc>
              <a:spcBef>
                <a:spcPts val="0"/>
              </a:spcBef>
              <a:spcAft>
                <a:spcPts val="0"/>
              </a:spcAft>
              <a:buSzPts val="600"/>
              <a:buNone/>
            </a:pPr>
            <a:r>
              <a:t/>
            </a:r>
            <a:endParaRPr sz="600"/>
          </a:p>
          <a:p>
            <a:pPr indent="0" lvl="0" marL="0" rtl="0" algn="l">
              <a:lnSpc>
                <a:spcPct val="80000"/>
              </a:lnSpc>
              <a:spcBef>
                <a:spcPts val="0"/>
              </a:spcBef>
              <a:spcAft>
                <a:spcPts val="0"/>
              </a:spcAft>
              <a:buSzPts val="600"/>
              <a:buNone/>
            </a:pPr>
            <a:r>
              <a:rPr lang="en-US" sz="600"/>
              <a:t>One dimension of the matrix consists of identified subjects that may attempt</a:t>
            </a:r>
            <a:endParaRPr/>
          </a:p>
          <a:p>
            <a:pPr indent="0" lvl="0" marL="0" rtl="0" algn="l">
              <a:lnSpc>
                <a:spcPct val="80000"/>
              </a:lnSpc>
              <a:spcBef>
                <a:spcPts val="0"/>
              </a:spcBef>
              <a:spcAft>
                <a:spcPts val="0"/>
              </a:spcAft>
              <a:buSzPts val="600"/>
              <a:buNone/>
            </a:pPr>
            <a:r>
              <a:rPr lang="en-US" sz="600"/>
              <a:t>data access. Typically, this list will consist of individual users or user groups, although</a:t>
            </a:r>
            <a:endParaRPr/>
          </a:p>
          <a:p>
            <a:pPr indent="0" lvl="0" marL="0" rtl="0" algn="l">
              <a:lnSpc>
                <a:spcPct val="80000"/>
              </a:lnSpc>
              <a:spcBef>
                <a:spcPts val="0"/>
              </a:spcBef>
              <a:spcAft>
                <a:spcPts val="0"/>
              </a:spcAft>
              <a:buSzPts val="600"/>
              <a:buNone/>
            </a:pPr>
            <a:r>
              <a:rPr lang="en-US" sz="600"/>
              <a:t>access could be controlled for terminals, hosts, or applications instead of or in addition</a:t>
            </a:r>
            <a:endParaRPr/>
          </a:p>
          <a:p>
            <a:pPr indent="0" lvl="0" marL="0" rtl="0" algn="l">
              <a:lnSpc>
                <a:spcPct val="80000"/>
              </a:lnSpc>
              <a:spcBef>
                <a:spcPts val="0"/>
              </a:spcBef>
              <a:spcAft>
                <a:spcPts val="0"/>
              </a:spcAft>
              <a:buSzPts val="600"/>
              <a:buNone/>
            </a:pPr>
            <a:r>
              <a:rPr lang="en-US" sz="600"/>
              <a:t>to users. The other dimension lists the objects that may be accessed. At the greatest</a:t>
            </a:r>
            <a:endParaRPr/>
          </a:p>
          <a:p>
            <a:pPr indent="0" lvl="0" marL="0" rtl="0" algn="l">
              <a:lnSpc>
                <a:spcPct val="80000"/>
              </a:lnSpc>
              <a:spcBef>
                <a:spcPts val="0"/>
              </a:spcBef>
              <a:spcAft>
                <a:spcPts val="0"/>
              </a:spcAft>
              <a:buSzPts val="600"/>
              <a:buNone/>
            </a:pPr>
            <a:r>
              <a:rPr lang="en-US" sz="600"/>
              <a:t>level of detail, objects may be individual data fields. More aggregate groupings,</a:t>
            </a:r>
            <a:endParaRPr/>
          </a:p>
          <a:p>
            <a:pPr indent="0" lvl="0" marL="0" rtl="0" algn="l">
              <a:lnSpc>
                <a:spcPct val="80000"/>
              </a:lnSpc>
              <a:spcBef>
                <a:spcPts val="0"/>
              </a:spcBef>
              <a:spcAft>
                <a:spcPts val="0"/>
              </a:spcAft>
              <a:buSzPts val="600"/>
              <a:buNone/>
            </a:pPr>
            <a:r>
              <a:rPr lang="en-US" sz="600"/>
              <a:t>such as records, files, or even the entire database, may also be objects in the matrix.</a:t>
            </a:r>
            <a:endParaRPr/>
          </a:p>
          <a:p>
            <a:pPr indent="0" lvl="0" marL="0" rtl="0" algn="l">
              <a:lnSpc>
                <a:spcPct val="80000"/>
              </a:lnSpc>
              <a:spcBef>
                <a:spcPts val="0"/>
              </a:spcBef>
              <a:spcAft>
                <a:spcPts val="0"/>
              </a:spcAft>
              <a:buSzPts val="600"/>
              <a:buNone/>
            </a:pPr>
            <a:r>
              <a:rPr lang="en-US" sz="600"/>
              <a:t>Each entry in the matrix indicates the access rights of that subject for that object.</a:t>
            </a:r>
            <a:endParaRPr/>
          </a:p>
        </p:txBody>
      </p:sp>
      <p:sp>
        <p:nvSpPr>
          <p:cNvPr id="693" name="Google Shape;693;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0" name="Google Shape;33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Four terms are in common use when discussing files: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Field</a:t>
            </a:r>
            <a:endParaRPr/>
          </a:p>
          <a:p>
            <a:pPr indent="0" lvl="0" marL="0" rtl="0" algn="l">
              <a:spcBef>
                <a:spcPts val="0"/>
              </a:spcBef>
              <a:spcAft>
                <a:spcPts val="0"/>
              </a:spcAft>
              <a:buSzPts val="1800"/>
              <a:buNone/>
            </a:pPr>
            <a:r>
              <a:rPr lang="en-US"/>
              <a:t>• Record</a:t>
            </a:r>
            <a:endParaRPr/>
          </a:p>
          <a:p>
            <a:pPr indent="0" lvl="0" marL="0" rtl="0" algn="l">
              <a:spcBef>
                <a:spcPts val="0"/>
              </a:spcBef>
              <a:spcAft>
                <a:spcPts val="0"/>
              </a:spcAft>
              <a:buSzPts val="1800"/>
              <a:buNone/>
            </a:pPr>
            <a:r>
              <a:rPr lang="en-US"/>
              <a:t>• File</a:t>
            </a:r>
            <a:endParaRPr/>
          </a:p>
          <a:p>
            <a:pPr indent="0" lvl="0" marL="0" rtl="0" algn="l">
              <a:spcBef>
                <a:spcPts val="0"/>
              </a:spcBef>
              <a:spcAft>
                <a:spcPts val="0"/>
              </a:spcAft>
              <a:buSzPts val="1800"/>
              <a:buNone/>
            </a:pPr>
            <a:r>
              <a:rPr lang="en-US"/>
              <a:t>• Database</a:t>
            </a:r>
            <a:endParaRPr/>
          </a:p>
          <a:p>
            <a:pPr indent="0" lvl="0" marL="0" rtl="0" algn="l">
              <a:spcBef>
                <a:spcPts val="0"/>
              </a:spcBef>
              <a:spcAft>
                <a:spcPts val="0"/>
              </a:spcAft>
              <a:buNone/>
            </a:pPr>
            <a:r>
              <a:t/>
            </a:r>
            <a:endParaRPr/>
          </a:p>
        </p:txBody>
      </p:sp>
      <p:sp>
        <p:nvSpPr>
          <p:cNvPr id="331" name="Google Shape;331;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00" name="Google Shape;70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practice, an access matrix is usually sparse and is implemented by decomposition</a:t>
            </a:r>
            <a:endParaRPr/>
          </a:p>
          <a:p>
            <a:pPr indent="0" lvl="0" marL="0" rtl="0" algn="l">
              <a:spcBef>
                <a:spcPts val="0"/>
              </a:spcBef>
              <a:spcAft>
                <a:spcPts val="0"/>
              </a:spcAft>
              <a:buSzPts val="1800"/>
              <a:buNone/>
            </a:pPr>
            <a:r>
              <a:rPr lang="en-US"/>
              <a:t>in one of two ways. The matrix may be decomposed by columns, yielding</a:t>
            </a:r>
            <a:endParaRPr/>
          </a:p>
          <a:p>
            <a:pPr indent="0" lvl="0" marL="0" rtl="0" algn="l">
              <a:spcBef>
                <a:spcPts val="0"/>
              </a:spcBef>
              <a:spcAft>
                <a:spcPts val="0"/>
              </a:spcAft>
              <a:buSzPts val="1800"/>
              <a:buNone/>
            </a:pPr>
            <a:r>
              <a:rPr b="1" lang="en-US"/>
              <a:t>access control lists ( Figure 12.15b ). Thus for each object, an access control list lists</a:t>
            </a:r>
            <a:endParaRPr/>
          </a:p>
          <a:p>
            <a:pPr indent="0" lvl="0" marL="0" rtl="0" algn="l">
              <a:spcBef>
                <a:spcPts val="0"/>
              </a:spcBef>
              <a:spcAft>
                <a:spcPts val="0"/>
              </a:spcAft>
              <a:buSzPts val="1800"/>
              <a:buNone/>
            </a:pPr>
            <a:r>
              <a:rPr lang="en-US"/>
              <a:t>users and their permitted access rights. The access control list may contain a default,</a:t>
            </a:r>
            <a:endParaRPr/>
          </a:p>
          <a:p>
            <a:pPr indent="0" lvl="0" marL="0" rtl="0" algn="l">
              <a:spcBef>
                <a:spcPts val="0"/>
              </a:spcBef>
              <a:spcAft>
                <a:spcPts val="0"/>
              </a:spcAft>
              <a:buSzPts val="1800"/>
              <a:buNone/>
            </a:pPr>
            <a:r>
              <a:rPr lang="en-US"/>
              <a:t>or public, entry. This allows users that are not explicitly listed as having special rights</a:t>
            </a:r>
            <a:endParaRPr/>
          </a:p>
          <a:p>
            <a:pPr indent="0" lvl="0" marL="0" rtl="0" algn="l">
              <a:spcBef>
                <a:spcPts val="0"/>
              </a:spcBef>
              <a:spcAft>
                <a:spcPts val="0"/>
              </a:spcAft>
              <a:buSzPts val="1800"/>
              <a:buNone/>
            </a:pPr>
            <a:r>
              <a:rPr lang="en-US"/>
              <a:t>to have a default set of rights. Elements of the list may include individual users as</a:t>
            </a:r>
            <a:endParaRPr/>
          </a:p>
          <a:p>
            <a:pPr indent="0" lvl="0" marL="0" rtl="0" algn="l">
              <a:spcBef>
                <a:spcPts val="0"/>
              </a:spcBef>
              <a:spcAft>
                <a:spcPts val="0"/>
              </a:spcAft>
              <a:buSzPts val="1800"/>
              <a:buNone/>
            </a:pPr>
            <a:r>
              <a:rPr lang="en-US"/>
              <a:t>well as groups of users.</a:t>
            </a:r>
            <a:endParaRPr/>
          </a:p>
        </p:txBody>
      </p:sp>
      <p:sp>
        <p:nvSpPr>
          <p:cNvPr id="701" name="Google Shape;701;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08" name="Google Shape;708;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Decomposition by rows yields </a:t>
            </a:r>
            <a:r>
              <a:rPr b="1" lang="en-US"/>
              <a:t>capability tickets ( Figure 12.15c ). A capability</a:t>
            </a:r>
            <a:endParaRPr/>
          </a:p>
          <a:p>
            <a:pPr indent="0" lvl="0" marL="0" rtl="0" algn="l">
              <a:spcBef>
                <a:spcPts val="0"/>
              </a:spcBef>
              <a:spcAft>
                <a:spcPts val="0"/>
              </a:spcAft>
              <a:buSzPts val="1800"/>
              <a:buNone/>
            </a:pPr>
            <a:r>
              <a:rPr lang="en-US"/>
              <a:t>ticket specifies authorized objects and operations for a user. Each user has a</a:t>
            </a:r>
            <a:endParaRPr/>
          </a:p>
          <a:p>
            <a:pPr indent="0" lvl="0" marL="0" rtl="0" algn="l">
              <a:spcBef>
                <a:spcPts val="0"/>
              </a:spcBef>
              <a:spcAft>
                <a:spcPts val="0"/>
              </a:spcAft>
              <a:buSzPts val="1800"/>
              <a:buNone/>
            </a:pPr>
            <a:r>
              <a:rPr lang="en-US"/>
              <a:t>number of tickets and may be authorized to loan or give them to others. Because</a:t>
            </a:r>
            <a:endParaRPr/>
          </a:p>
          <a:p>
            <a:pPr indent="0" lvl="0" marL="0" rtl="0" algn="l">
              <a:spcBef>
                <a:spcPts val="0"/>
              </a:spcBef>
              <a:spcAft>
                <a:spcPts val="0"/>
              </a:spcAft>
              <a:buSzPts val="1800"/>
              <a:buNone/>
            </a:pPr>
            <a:r>
              <a:rPr lang="en-US"/>
              <a:t>tickets may be dispersed around the system, they present a greater security problem</a:t>
            </a:r>
            <a:endParaRPr/>
          </a:p>
          <a:p>
            <a:pPr indent="0" lvl="0" marL="0" rtl="0" algn="l">
              <a:spcBef>
                <a:spcPts val="0"/>
              </a:spcBef>
              <a:spcAft>
                <a:spcPts val="0"/>
              </a:spcAft>
              <a:buSzPts val="1800"/>
              <a:buNone/>
            </a:pPr>
            <a:r>
              <a:rPr lang="en-US"/>
              <a:t>than access control lists. In particular, the ticket must be unforgeable. One way to</a:t>
            </a:r>
            <a:endParaRPr/>
          </a:p>
          <a:p>
            <a:pPr indent="0" lvl="0" marL="0" rtl="0" algn="l">
              <a:spcBef>
                <a:spcPts val="0"/>
              </a:spcBef>
              <a:spcAft>
                <a:spcPts val="0"/>
              </a:spcAft>
              <a:buSzPts val="1800"/>
              <a:buNone/>
            </a:pPr>
            <a:r>
              <a:rPr lang="en-US"/>
              <a:t>accomplish this is to have the operating system hold all tickets on behalf of users.</a:t>
            </a:r>
            <a:endParaRPr/>
          </a:p>
          <a:p>
            <a:pPr indent="0" lvl="0" marL="0" rtl="0" algn="l">
              <a:spcBef>
                <a:spcPts val="0"/>
              </a:spcBef>
              <a:spcAft>
                <a:spcPts val="0"/>
              </a:spcAft>
              <a:buSzPts val="1800"/>
              <a:buNone/>
            </a:pPr>
            <a:r>
              <a:rPr lang="en-US"/>
              <a:t>These tickets would have to be held in a region of memory inaccessible to users.</a:t>
            </a:r>
            <a:endParaRPr/>
          </a:p>
        </p:txBody>
      </p:sp>
      <p:sp>
        <p:nvSpPr>
          <p:cNvPr id="709" name="Google Shape;709;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16" name="Google Shape;71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300"/>
              <a:buNone/>
            </a:pPr>
            <a:r>
              <a:rPr lang="en-US" sz="300"/>
              <a:t>Most UNIX systems depend on, or at least are based on, the file access control</a:t>
            </a:r>
            <a:endParaRPr/>
          </a:p>
          <a:p>
            <a:pPr indent="0" lvl="0" marL="0" rtl="0" algn="l">
              <a:lnSpc>
                <a:spcPct val="80000"/>
              </a:lnSpc>
              <a:spcBef>
                <a:spcPts val="0"/>
              </a:spcBef>
              <a:spcAft>
                <a:spcPts val="0"/>
              </a:spcAft>
              <a:buSzPts val="300"/>
              <a:buNone/>
            </a:pPr>
            <a:r>
              <a:rPr lang="en-US" sz="300"/>
              <a:t>scheme introduced with the early versions of UNIX. Each UNIX user is assigned a</a:t>
            </a:r>
            <a:endParaRPr/>
          </a:p>
          <a:p>
            <a:pPr indent="0" lvl="0" marL="0" rtl="0" algn="l">
              <a:lnSpc>
                <a:spcPct val="80000"/>
              </a:lnSpc>
              <a:spcBef>
                <a:spcPts val="0"/>
              </a:spcBef>
              <a:spcAft>
                <a:spcPts val="0"/>
              </a:spcAft>
              <a:buSzPts val="300"/>
              <a:buNone/>
            </a:pPr>
            <a:r>
              <a:rPr lang="en-US" sz="300"/>
              <a:t>unique user identification number (user ID). A user is also a member of a primary</a:t>
            </a:r>
            <a:endParaRPr/>
          </a:p>
          <a:p>
            <a:pPr indent="0" lvl="0" marL="0" rtl="0" algn="l">
              <a:lnSpc>
                <a:spcPct val="80000"/>
              </a:lnSpc>
              <a:spcBef>
                <a:spcPts val="0"/>
              </a:spcBef>
              <a:spcAft>
                <a:spcPts val="0"/>
              </a:spcAft>
              <a:buSzPts val="300"/>
              <a:buNone/>
            </a:pPr>
            <a:r>
              <a:rPr lang="en-US" sz="300"/>
              <a:t>group, and possibly a number of other groups, each identified by a group ID. When</a:t>
            </a:r>
            <a:endParaRPr/>
          </a:p>
          <a:p>
            <a:pPr indent="0" lvl="0" marL="0" rtl="0" algn="l">
              <a:lnSpc>
                <a:spcPct val="80000"/>
              </a:lnSpc>
              <a:spcBef>
                <a:spcPts val="0"/>
              </a:spcBef>
              <a:spcAft>
                <a:spcPts val="0"/>
              </a:spcAft>
              <a:buSzPts val="300"/>
              <a:buNone/>
            </a:pPr>
            <a:r>
              <a:rPr lang="en-US" sz="300"/>
              <a:t>a file is created, it is designated as owned by a particular user and marked with that</a:t>
            </a:r>
            <a:endParaRPr/>
          </a:p>
          <a:p>
            <a:pPr indent="0" lvl="0" marL="0" rtl="0" algn="l">
              <a:lnSpc>
                <a:spcPct val="80000"/>
              </a:lnSpc>
              <a:spcBef>
                <a:spcPts val="0"/>
              </a:spcBef>
              <a:spcAft>
                <a:spcPts val="0"/>
              </a:spcAft>
              <a:buSzPts val="300"/>
              <a:buNone/>
            </a:pPr>
            <a:r>
              <a:rPr lang="en-US" sz="300"/>
              <a:t>user’s ID. It also belongs to a specific group, which initially is either its creator’s</a:t>
            </a:r>
            <a:endParaRPr/>
          </a:p>
          <a:p>
            <a:pPr indent="0" lvl="0" marL="0" rtl="0" algn="l">
              <a:lnSpc>
                <a:spcPct val="80000"/>
              </a:lnSpc>
              <a:spcBef>
                <a:spcPts val="0"/>
              </a:spcBef>
              <a:spcAft>
                <a:spcPts val="0"/>
              </a:spcAft>
              <a:buSzPts val="300"/>
              <a:buNone/>
            </a:pPr>
            <a:r>
              <a:rPr lang="en-US" sz="300"/>
              <a:t>primary group, or the group of its parent directory if that directory has SetGID</a:t>
            </a:r>
            <a:endParaRPr/>
          </a:p>
          <a:p>
            <a:pPr indent="0" lvl="0" marL="0" rtl="0" algn="l">
              <a:lnSpc>
                <a:spcPct val="80000"/>
              </a:lnSpc>
              <a:spcBef>
                <a:spcPts val="0"/>
              </a:spcBef>
              <a:spcAft>
                <a:spcPts val="0"/>
              </a:spcAft>
              <a:buSzPts val="300"/>
              <a:buNone/>
            </a:pPr>
            <a:r>
              <a:rPr lang="en-US" sz="300"/>
              <a:t>permission set. Associated with each file is a set of 12 protection bits. The owner ID,</a:t>
            </a:r>
            <a:endParaRPr/>
          </a:p>
          <a:p>
            <a:pPr indent="0" lvl="0" marL="0" rtl="0" algn="l">
              <a:lnSpc>
                <a:spcPct val="80000"/>
              </a:lnSpc>
              <a:spcBef>
                <a:spcPts val="0"/>
              </a:spcBef>
              <a:spcAft>
                <a:spcPts val="0"/>
              </a:spcAft>
              <a:buSzPts val="300"/>
              <a:buNone/>
            </a:pPr>
            <a:r>
              <a:rPr lang="en-US" sz="300"/>
              <a:t>group ID, and protection bits are part of the file’s inode.</a:t>
            </a:r>
            <a:endParaRPr/>
          </a:p>
          <a:p>
            <a:pPr indent="0" lvl="0" marL="0" rtl="0" algn="l">
              <a:lnSpc>
                <a:spcPct val="80000"/>
              </a:lnSpc>
              <a:spcBef>
                <a:spcPts val="0"/>
              </a:spcBef>
              <a:spcAft>
                <a:spcPts val="0"/>
              </a:spcAft>
              <a:buSzPts val="300"/>
              <a:buNone/>
            </a:pPr>
            <a:r>
              <a:t/>
            </a:r>
            <a:endParaRPr sz="300"/>
          </a:p>
          <a:p>
            <a:pPr indent="0" lvl="0" marL="0" rtl="0" algn="l">
              <a:lnSpc>
                <a:spcPct val="80000"/>
              </a:lnSpc>
              <a:spcBef>
                <a:spcPts val="0"/>
              </a:spcBef>
              <a:spcAft>
                <a:spcPts val="0"/>
              </a:spcAft>
              <a:buSzPts val="300"/>
              <a:buNone/>
            </a:pPr>
            <a:r>
              <a:rPr lang="en-US" sz="300"/>
              <a:t>Nine of the protection bits specify read, write, and execute permission for the</a:t>
            </a:r>
            <a:endParaRPr/>
          </a:p>
          <a:p>
            <a:pPr indent="0" lvl="0" marL="0" rtl="0" algn="l">
              <a:lnSpc>
                <a:spcPct val="80000"/>
              </a:lnSpc>
              <a:spcBef>
                <a:spcPts val="0"/>
              </a:spcBef>
              <a:spcAft>
                <a:spcPts val="0"/>
              </a:spcAft>
              <a:buSzPts val="300"/>
              <a:buNone/>
            </a:pPr>
            <a:r>
              <a:rPr lang="en-US" sz="300"/>
              <a:t>owner of the file, other members of the group to which this file belongs, and all</a:t>
            </a:r>
            <a:endParaRPr/>
          </a:p>
          <a:p>
            <a:pPr indent="0" lvl="0" marL="0" rtl="0" algn="l">
              <a:lnSpc>
                <a:spcPct val="80000"/>
              </a:lnSpc>
              <a:spcBef>
                <a:spcPts val="0"/>
              </a:spcBef>
              <a:spcAft>
                <a:spcPts val="0"/>
              </a:spcAft>
              <a:buSzPts val="300"/>
              <a:buNone/>
            </a:pPr>
            <a:r>
              <a:rPr lang="en-US" sz="300"/>
              <a:t>other users. These form a hierarchy of owner, group, and all others, with the highest</a:t>
            </a:r>
            <a:endParaRPr/>
          </a:p>
          <a:p>
            <a:pPr indent="0" lvl="0" marL="0" rtl="0" algn="l">
              <a:lnSpc>
                <a:spcPct val="80000"/>
              </a:lnSpc>
              <a:spcBef>
                <a:spcPts val="0"/>
              </a:spcBef>
              <a:spcAft>
                <a:spcPts val="0"/>
              </a:spcAft>
              <a:buSzPts val="300"/>
              <a:buNone/>
            </a:pPr>
            <a:r>
              <a:rPr lang="en-US" sz="300"/>
              <a:t>relevant set of permissions being used. Figure 12.18a shows an example in which the</a:t>
            </a:r>
            <a:endParaRPr/>
          </a:p>
          <a:p>
            <a:pPr indent="0" lvl="0" marL="0" rtl="0" algn="l">
              <a:lnSpc>
                <a:spcPct val="80000"/>
              </a:lnSpc>
              <a:spcBef>
                <a:spcPts val="0"/>
              </a:spcBef>
              <a:spcAft>
                <a:spcPts val="0"/>
              </a:spcAft>
              <a:buSzPts val="300"/>
              <a:buNone/>
            </a:pPr>
            <a:r>
              <a:rPr lang="en-US" sz="300"/>
              <a:t>file owner has read and write access; all other members of the file’s group have read</a:t>
            </a:r>
            <a:endParaRPr/>
          </a:p>
          <a:p>
            <a:pPr indent="0" lvl="0" marL="0" rtl="0" algn="l">
              <a:lnSpc>
                <a:spcPct val="80000"/>
              </a:lnSpc>
              <a:spcBef>
                <a:spcPts val="0"/>
              </a:spcBef>
              <a:spcAft>
                <a:spcPts val="0"/>
              </a:spcAft>
              <a:buSzPts val="300"/>
              <a:buNone/>
            </a:pPr>
            <a:r>
              <a:rPr lang="en-US" sz="300"/>
              <a:t>access, and users outside the group have no access rights to the file. When applied to</a:t>
            </a:r>
            <a:endParaRPr/>
          </a:p>
          <a:p>
            <a:pPr indent="0" lvl="0" marL="0" rtl="0" algn="l">
              <a:lnSpc>
                <a:spcPct val="80000"/>
              </a:lnSpc>
              <a:spcBef>
                <a:spcPts val="0"/>
              </a:spcBef>
              <a:spcAft>
                <a:spcPts val="0"/>
              </a:spcAft>
              <a:buSzPts val="300"/>
              <a:buNone/>
            </a:pPr>
            <a:r>
              <a:rPr lang="en-US" sz="300"/>
              <a:t>a directory, the read and write bits grant the right to list and to create/rename/delete</a:t>
            </a:r>
            <a:endParaRPr/>
          </a:p>
          <a:p>
            <a:pPr indent="0" lvl="0" marL="0" rtl="0" algn="l">
              <a:lnSpc>
                <a:spcPct val="80000"/>
              </a:lnSpc>
              <a:spcBef>
                <a:spcPts val="0"/>
              </a:spcBef>
              <a:spcAft>
                <a:spcPts val="0"/>
              </a:spcAft>
              <a:buSzPts val="300"/>
              <a:buNone/>
            </a:pPr>
            <a:r>
              <a:rPr lang="en-US" sz="300"/>
              <a:t>files in the directory.  The execute bit grants the right to search the directory for a</a:t>
            </a:r>
            <a:endParaRPr/>
          </a:p>
          <a:p>
            <a:pPr indent="0" lvl="0" marL="0" rtl="0" algn="l">
              <a:lnSpc>
                <a:spcPct val="80000"/>
              </a:lnSpc>
              <a:spcBef>
                <a:spcPts val="0"/>
              </a:spcBef>
              <a:spcAft>
                <a:spcPts val="0"/>
              </a:spcAft>
              <a:buSzPts val="300"/>
              <a:buNone/>
            </a:pPr>
            <a:r>
              <a:rPr lang="en-US" sz="300"/>
              <a:t>component of a filename.</a:t>
            </a:r>
            <a:endParaRPr/>
          </a:p>
          <a:p>
            <a:pPr indent="0" lvl="0" marL="0" rtl="0" algn="l">
              <a:lnSpc>
                <a:spcPct val="80000"/>
              </a:lnSpc>
              <a:spcBef>
                <a:spcPts val="0"/>
              </a:spcBef>
              <a:spcAft>
                <a:spcPts val="0"/>
              </a:spcAft>
              <a:buSzPts val="300"/>
              <a:buNone/>
            </a:pPr>
            <a:r>
              <a:t/>
            </a:r>
            <a:endParaRPr sz="300"/>
          </a:p>
          <a:p>
            <a:pPr indent="0" lvl="0" marL="0" rtl="0" algn="l">
              <a:lnSpc>
                <a:spcPct val="80000"/>
              </a:lnSpc>
              <a:spcBef>
                <a:spcPts val="0"/>
              </a:spcBef>
              <a:spcAft>
                <a:spcPts val="0"/>
              </a:spcAft>
              <a:buSzPts val="300"/>
              <a:buNone/>
            </a:pPr>
            <a:r>
              <a:rPr lang="en-US" sz="300"/>
              <a:t>The remaining three bits define special additional behavior for files or directories.</a:t>
            </a:r>
            <a:endParaRPr/>
          </a:p>
          <a:p>
            <a:pPr indent="0" lvl="0" marL="0" rtl="0" algn="l">
              <a:lnSpc>
                <a:spcPct val="80000"/>
              </a:lnSpc>
              <a:spcBef>
                <a:spcPts val="0"/>
              </a:spcBef>
              <a:spcAft>
                <a:spcPts val="0"/>
              </a:spcAft>
              <a:buSzPts val="300"/>
              <a:buNone/>
            </a:pPr>
            <a:r>
              <a:rPr lang="en-US" sz="300"/>
              <a:t>Two of these are the “set user ID” (SetUID) and “set group ID” (SetGID)</a:t>
            </a:r>
            <a:endParaRPr/>
          </a:p>
          <a:p>
            <a:pPr indent="0" lvl="0" marL="0" rtl="0" algn="l">
              <a:lnSpc>
                <a:spcPct val="80000"/>
              </a:lnSpc>
              <a:spcBef>
                <a:spcPts val="0"/>
              </a:spcBef>
              <a:spcAft>
                <a:spcPts val="0"/>
              </a:spcAft>
              <a:buSzPts val="300"/>
              <a:buNone/>
            </a:pPr>
            <a:r>
              <a:rPr lang="en-US" sz="300"/>
              <a:t>permissions. If these are set on an executable file, the operating system functions as</a:t>
            </a:r>
            <a:endParaRPr/>
          </a:p>
          <a:p>
            <a:pPr indent="0" lvl="0" marL="0" rtl="0" algn="l">
              <a:lnSpc>
                <a:spcPct val="80000"/>
              </a:lnSpc>
              <a:spcBef>
                <a:spcPts val="0"/>
              </a:spcBef>
              <a:spcAft>
                <a:spcPts val="0"/>
              </a:spcAft>
              <a:buSzPts val="300"/>
              <a:buNone/>
            </a:pPr>
            <a:r>
              <a:rPr lang="en-US" sz="300"/>
              <a:t>follows. When a user (with execute privileges for this file) executes the file, the system</a:t>
            </a:r>
            <a:endParaRPr/>
          </a:p>
          <a:p>
            <a:pPr indent="0" lvl="0" marL="0" rtl="0" algn="l">
              <a:lnSpc>
                <a:spcPct val="80000"/>
              </a:lnSpc>
              <a:spcBef>
                <a:spcPts val="0"/>
              </a:spcBef>
              <a:spcAft>
                <a:spcPts val="0"/>
              </a:spcAft>
              <a:buSzPts val="300"/>
              <a:buNone/>
            </a:pPr>
            <a:r>
              <a:rPr lang="en-US" sz="300"/>
              <a:t>temporarily allocates the rights of the user’s ID of the file creator, or the file’s</a:t>
            </a:r>
            <a:endParaRPr/>
          </a:p>
          <a:p>
            <a:pPr indent="0" lvl="0" marL="0" rtl="0" algn="l">
              <a:lnSpc>
                <a:spcPct val="80000"/>
              </a:lnSpc>
              <a:spcBef>
                <a:spcPts val="0"/>
              </a:spcBef>
              <a:spcAft>
                <a:spcPts val="0"/>
              </a:spcAft>
              <a:buSzPts val="300"/>
              <a:buNone/>
            </a:pPr>
            <a:r>
              <a:rPr lang="en-US" sz="300"/>
              <a:t>group, respectively, to those of the user executing the file. These are known as the</a:t>
            </a:r>
            <a:endParaRPr/>
          </a:p>
          <a:p>
            <a:pPr indent="0" lvl="0" marL="0" rtl="0" algn="l">
              <a:lnSpc>
                <a:spcPct val="80000"/>
              </a:lnSpc>
              <a:spcBef>
                <a:spcPts val="0"/>
              </a:spcBef>
              <a:spcAft>
                <a:spcPts val="0"/>
              </a:spcAft>
              <a:buSzPts val="300"/>
              <a:buNone/>
            </a:pPr>
            <a:r>
              <a:rPr lang="en-US" sz="300"/>
              <a:t>“effective user ID” and “effective group ID” and are used in addition to the “real</a:t>
            </a:r>
            <a:endParaRPr/>
          </a:p>
          <a:p>
            <a:pPr indent="0" lvl="0" marL="0" rtl="0" algn="l">
              <a:lnSpc>
                <a:spcPct val="80000"/>
              </a:lnSpc>
              <a:spcBef>
                <a:spcPts val="0"/>
              </a:spcBef>
              <a:spcAft>
                <a:spcPts val="0"/>
              </a:spcAft>
              <a:buSzPts val="300"/>
              <a:buNone/>
            </a:pPr>
            <a:r>
              <a:rPr lang="en-US" sz="300"/>
              <a:t>user ID” and “real group ID” of the executing user when making access control</a:t>
            </a:r>
            <a:endParaRPr/>
          </a:p>
          <a:p>
            <a:pPr indent="0" lvl="0" marL="0" rtl="0" algn="l">
              <a:lnSpc>
                <a:spcPct val="80000"/>
              </a:lnSpc>
              <a:spcBef>
                <a:spcPts val="0"/>
              </a:spcBef>
              <a:spcAft>
                <a:spcPts val="0"/>
              </a:spcAft>
              <a:buSzPts val="300"/>
              <a:buNone/>
            </a:pPr>
            <a:r>
              <a:rPr lang="en-US" sz="300"/>
              <a:t>decisions for this program. This change is only effective while the program is being</a:t>
            </a:r>
            <a:endParaRPr/>
          </a:p>
          <a:p>
            <a:pPr indent="0" lvl="0" marL="0" rtl="0" algn="l">
              <a:lnSpc>
                <a:spcPct val="80000"/>
              </a:lnSpc>
              <a:spcBef>
                <a:spcPts val="0"/>
              </a:spcBef>
              <a:spcAft>
                <a:spcPts val="0"/>
              </a:spcAft>
              <a:buSzPts val="300"/>
              <a:buNone/>
            </a:pPr>
            <a:r>
              <a:rPr lang="en-US" sz="300"/>
              <a:t>executed. This feature enables the creation and use of privileged programs that may</a:t>
            </a:r>
            <a:endParaRPr/>
          </a:p>
          <a:p>
            <a:pPr indent="0" lvl="0" marL="0" rtl="0" algn="l">
              <a:lnSpc>
                <a:spcPct val="80000"/>
              </a:lnSpc>
              <a:spcBef>
                <a:spcPts val="0"/>
              </a:spcBef>
              <a:spcAft>
                <a:spcPts val="0"/>
              </a:spcAft>
              <a:buSzPts val="300"/>
              <a:buNone/>
            </a:pPr>
            <a:r>
              <a:rPr lang="en-US" sz="300"/>
              <a:t>use files normally inaccessible to other users. It enables users to access certain files</a:t>
            </a:r>
            <a:endParaRPr/>
          </a:p>
          <a:p>
            <a:pPr indent="0" lvl="0" marL="0" rtl="0" algn="l">
              <a:lnSpc>
                <a:spcPct val="80000"/>
              </a:lnSpc>
              <a:spcBef>
                <a:spcPts val="0"/>
              </a:spcBef>
              <a:spcAft>
                <a:spcPts val="0"/>
              </a:spcAft>
              <a:buSzPts val="300"/>
              <a:buNone/>
            </a:pPr>
            <a:r>
              <a:rPr lang="en-US" sz="300"/>
              <a:t>in a controlled fashion. Alternatively, when applied to a directory, the SetGID permission</a:t>
            </a:r>
            <a:endParaRPr/>
          </a:p>
          <a:p>
            <a:pPr indent="0" lvl="0" marL="0" rtl="0" algn="l">
              <a:lnSpc>
                <a:spcPct val="80000"/>
              </a:lnSpc>
              <a:spcBef>
                <a:spcPts val="0"/>
              </a:spcBef>
              <a:spcAft>
                <a:spcPts val="0"/>
              </a:spcAft>
              <a:buSzPts val="300"/>
              <a:buNone/>
            </a:pPr>
            <a:r>
              <a:rPr lang="en-US" sz="300"/>
              <a:t>indicates that newly created files will inherit the group of this directory. The</a:t>
            </a:r>
            <a:endParaRPr/>
          </a:p>
          <a:p>
            <a:pPr indent="0" lvl="0" marL="0" rtl="0" algn="l">
              <a:lnSpc>
                <a:spcPct val="80000"/>
              </a:lnSpc>
              <a:spcBef>
                <a:spcPts val="0"/>
              </a:spcBef>
              <a:spcAft>
                <a:spcPts val="0"/>
              </a:spcAft>
              <a:buSzPts val="300"/>
              <a:buNone/>
            </a:pPr>
            <a:r>
              <a:rPr lang="en-US" sz="300"/>
              <a:t>SetUID permission is ignored.</a:t>
            </a:r>
            <a:endParaRPr/>
          </a:p>
          <a:p>
            <a:pPr indent="0" lvl="0" marL="0" rtl="0" algn="l">
              <a:lnSpc>
                <a:spcPct val="80000"/>
              </a:lnSpc>
              <a:spcBef>
                <a:spcPts val="0"/>
              </a:spcBef>
              <a:spcAft>
                <a:spcPts val="0"/>
              </a:spcAft>
              <a:buSzPts val="300"/>
              <a:buNone/>
            </a:pPr>
            <a:r>
              <a:t/>
            </a:r>
            <a:endParaRPr sz="300"/>
          </a:p>
          <a:p>
            <a:pPr indent="0" lvl="0" marL="0" rtl="0" algn="l">
              <a:lnSpc>
                <a:spcPct val="80000"/>
              </a:lnSpc>
              <a:spcBef>
                <a:spcPts val="0"/>
              </a:spcBef>
              <a:spcAft>
                <a:spcPts val="0"/>
              </a:spcAft>
              <a:buSzPts val="300"/>
              <a:buNone/>
            </a:pPr>
            <a:r>
              <a:rPr lang="en-US" sz="300"/>
              <a:t>The final permission bit is the “Sticky” bit. When set on a file, this originally</a:t>
            </a:r>
            <a:endParaRPr/>
          </a:p>
          <a:p>
            <a:pPr indent="0" lvl="0" marL="0" rtl="0" algn="l">
              <a:lnSpc>
                <a:spcPct val="80000"/>
              </a:lnSpc>
              <a:spcBef>
                <a:spcPts val="0"/>
              </a:spcBef>
              <a:spcAft>
                <a:spcPts val="0"/>
              </a:spcAft>
              <a:buSzPts val="300"/>
              <a:buNone/>
            </a:pPr>
            <a:r>
              <a:rPr lang="en-US" sz="300"/>
              <a:t>indicated that the system should retain the file contents in memory following execution.</a:t>
            </a:r>
            <a:endParaRPr/>
          </a:p>
          <a:p>
            <a:pPr indent="0" lvl="0" marL="0" rtl="0" algn="l">
              <a:lnSpc>
                <a:spcPct val="80000"/>
              </a:lnSpc>
              <a:spcBef>
                <a:spcPts val="0"/>
              </a:spcBef>
              <a:spcAft>
                <a:spcPts val="0"/>
              </a:spcAft>
              <a:buSzPts val="300"/>
              <a:buNone/>
            </a:pPr>
            <a:r>
              <a:rPr lang="en-US" sz="300"/>
              <a:t>This is no longer used. When applied to a directory, though, it specifies that</a:t>
            </a:r>
            <a:endParaRPr/>
          </a:p>
          <a:p>
            <a:pPr indent="0" lvl="0" marL="0" rtl="0" algn="l">
              <a:lnSpc>
                <a:spcPct val="80000"/>
              </a:lnSpc>
              <a:spcBef>
                <a:spcPts val="0"/>
              </a:spcBef>
              <a:spcAft>
                <a:spcPts val="0"/>
              </a:spcAft>
              <a:buSzPts val="300"/>
              <a:buNone/>
            </a:pPr>
            <a:r>
              <a:rPr lang="en-US" sz="300"/>
              <a:t>only the owner of any file in the directory can rename, move, or delete that file. This</a:t>
            </a:r>
            <a:endParaRPr/>
          </a:p>
          <a:p>
            <a:pPr indent="0" lvl="0" marL="0" rtl="0" algn="l">
              <a:lnSpc>
                <a:spcPct val="80000"/>
              </a:lnSpc>
              <a:spcBef>
                <a:spcPts val="0"/>
              </a:spcBef>
              <a:spcAft>
                <a:spcPts val="0"/>
              </a:spcAft>
              <a:buSzPts val="300"/>
              <a:buNone/>
            </a:pPr>
            <a:r>
              <a:rPr lang="en-US" sz="300"/>
              <a:t>is useful for managing files in shared temporary directories.</a:t>
            </a:r>
            <a:endParaRPr/>
          </a:p>
          <a:p>
            <a:pPr indent="0" lvl="0" marL="0" rtl="0" algn="l">
              <a:lnSpc>
                <a:spcPct val="80000"/>
              </a:lnSpc>
              <a:spcBef>
                <a:spcPts val="0"/>
              </a:spcBef>
              <a:spcAft>
                <a:spcPts val="0"/>
              </a:spcAft>
              <a:buSzPts val="300"/>
              <a:buNone/>
            </a:pPr>
            <a:r>
              <a:t/>
            </a:r>
            <a:endParaRPr sz="300"/>
          </a:p>
          <a:p>
            <a:pPr indent="0" lvl="0" marL="0" rtl="0" algn="l">
              <a:lnSpc>
                <a:spcPct val="80000"/>
              </a:lnSpc>
              <a:spcBef>
                <a:spcPts val="0"/>
              </a:spcBef>
              <a:spcAft>
                <a:spcPts val="0"/>
              </a:spcAft>
              <a:buSzPts val="300"/>
              <a:buNone/>
            </a:pPr>
            <a:r>
              <a:rPr lang="en-US" sz="300"/>
              <a:t>One particular user ID is designated as “superuser.” The superuser is exempt</a:t>
            </a:r>
            <a:endParaRPr/>
          </a:p>
          <a:p>
            <a:pPr indent="0" lvl="0" marL="0" rtl="0" algn="l">
              <a:lnSpc>
                <a:spcPct val="80000"/>
              </a:lnSpc>
              <a:spcBef>
                <a:spcPts val="0"/>
              </a:spcBef>
              <a:spcAft>
                <a:spcPts val="0"/>
              </a:spcAft>
              <a:buSzPts val="300"/>
              <a:buNone/>
            </a:pPr>
            <a:r>
              <a:rPr lang="en-US" sz="300"/>
              <a:t>from the usual file access control constraints and has systemwide access. Any</a:t>
            </a:r>
            <a:endParaRPr/>
          </a:p>
          <a:p>
            <a:pPr indent="0" lvl="0" marL="0" rtl="0" algn="l">
              <a:lnSpc>
                <a:spcPct val="80000"/>
              </a:lnSpc>
              <a:spcBef>
                <a:spcPts val="0"/>
              </a:spcBef>
              <a:spcAft>
                <a:spcPts val="0"/>
              </a:spcAft>
              <a:buSzPts val="300"/>
              <a:buNone/>
            </a:pPr>
            <a:r>
              <a:rPr lang="en-US" sz="300"/>
              <a:t>program that is owned by, and SetUID to, the “superuser” potentially grants unrestricted</a:t>
            </a:r>
            <a:endParaRPr/>
          </a:p>
          <a:p>
            <a:pPr indent="0" lvl="0" marL="0" rtl="0" algn="l">
              <a:lnSpc>
                <a:spcPct val="80000"/>
              </a:lnSpc>
              <a:spcBef>
                <a:spcPts val="0"/>
              </a:spcBef>
              <a:spcAft>
                <a:spcPts val="0"/>
              </a:spcAft>
              <a:buSzPts val="300"/>
              <a:buNone/>
            </a:pPr>
            <a:r>
              <a:rPr lang="en-US" sz="300"/>
              <a:t>access to the system to any user executing that program. Hence, great care</a:t>
            </a:r>
            <a:endParaRPr/>
          </a:p>
          <a:p>
            <a:pPr indent="0" lvl="0" marL="0" rtl="0" algn="l">
              <a:lnSpc>
                <a:spcPct val="80000"/>
              </a:lnSpc>
              <a:spcBef>
                <a:spcPts val="0"/>
              </a:spcBef>
              <a:spcAft>
                <a:spcPts val="0"/>
              </a:spcAft>
              <a:buSzPts val="300"/>
              <a:buNone/>
            </a:pPr>
            <a:r>
              <a:rPr lang="en-US" sz="300"/>
              <a:t>is needed when writing such programs.</a:t>
            </a:r>
            <a:endParaRPr/>
          </a:p>
          <a:p>
            <a:pPr indent="0" lvl="0" marL="0" rtl="0" algn="l">
              <a:lnSpc>
                <a:spcPct val="80000"/>
              </a:lnSpc>
              <a:spcBef>
                <a:spcPts val="0"/>
              </a:spcBef>
              <a:spcAft>
                <a:spcPts val="0"/>
              </a:spcAft>
              <a:buSzPts val="300"/>
              <a:buNone/>
            </a:pPr>
            <a:r>
              <a:t/>
            </a:r>
            <a:endParaRPr sz="300"/>
          </a:p>
          <a:p>
            <a:pPr indent="0" lvl="0" marL="0" rtl="0" algn="l">
              <a:lnSpc>
                <a:spcPct val="80000"/>
              </a:lnSpc>
              <a:spcBef>
                <a:spcPts val="0"/>
              </a:spcBef>
              <a:spcAft>
                <a:spcPts val="0"/>
              </a:spcAft>
              <a:buSzPts val="300"/>
              <a:buNone/>
            </a:pPr>
            <a:r>
              <a:rPr lang="en-US" sz="300"/>
              <a:t>This access scheme is adequate when file access requirements align with users</a:t>
            </a:r>
            <a:endParaRPr/>
          </a:p>
          <a:p>
            <a:pPr indent="0" lvl="0" marL="0" rtl="0" algn="l">
              <a:lnSpc>
                <a:spcPct val="80000"/>
              </a:lnSpc>
              <a:spcBef>
                <a:spcPts val="0"/>
              </a:spcBef>
              <a:spcAft>
                <a:spcPts val="0"/>
              </a:spcAft>
              <a:buSzPts val="300"/>
              <a:buNone/>
            </a:pPr>
            <a:r>
              <a:rPr lang="en-US" sz="300"/>
              <a:t>and a modest number of groups of users. For example, suppose a user wants to give</a:t>
            </a:r>
            <a:endParaRPr/>
          </a:p>
          <a:p>
            <a:pPr indent="0" lvl="0" marL="0" rtl="0" algn="l">
              <a:lnSpc>
                <a:spcPct val="80000"/>
              </a:lnSpc>
              <a:spcBef>
                <a:spcPts val="0"/>
              </a:spcBef>
              <a:spcAft>
                <a:spcPts val="0"/>
              </a:spcAft>
              <a:buSzPts val="300"/>
              <a:buNone/>
            </a:pPr>
            <a:r>
              <a:rPr lang="en-US" sz="300"/>
              <a:t>read access for file X to users A and B and read access for file Y to users B and C.</a:t>
            </a:r>
            <a:endParaRPr/>
          </a:p>
          <a:p>
            <a:pPr indent="0" lvl="0" marL="0" rtl="0" algn="l">
              <a:lnSpc>
                <a:spcPct val="80000"/>
              </a:lnSpc>
              <a:spcBef>
                <a:spcPts val="0"/>
              </a:spcBef>
              <a:spcAft>
                <a:spcPts val="0"/>
              </a:spcAft>
              <a:buSzPts val="300"/>
              <a:buNone/>
            </a:pPr>
            <a:r>
              <a:rPr lang="en-US" sz="300"/>
              <a:t>We would need at least two user groups, and user B would need to belong to both</a:t>
            </a:r>
            <a:endParaRPr/>
          </a:p>
          <a:p>
            <a:pPr indent="0" lvl="0" marL="0" rtl="0" algn="l">
              <a:lnSpc>
                <a:spcPct val="80000"/>
              </a:lnSpc>
              <a:spcBef>
                <a:spcPts val="0"/>
              </a:spcBef>
              <a:spcAft>
                <a:spcPts val="0"/>
              </a:spcAft>
              <a:buSzPts val="300"/>
              <a:buNone/>
            </a:pPr>
            <a:r>
              <a:rPr lang="en-US" sz="300"/>
              <a:t>groups in order to access the two files. However, if there are a large number of</a:t>
            </a:r>
            <a:endParaRPr/>
          </a:p>
          <a:p>
            <a:pPr indent="0" lvl="0" marL="0" rtl="0" algn="l">
              <a:lnSpc>
                <a:spcPct val="80000"/>
              </a:lnSpc>
              <a:spcBef>
                <a:spcPts val="0"/>
              </a:spcBef>
              <a:spcAft>
                <a:spcPts val="0"/>
              </a:spcAft>
              <a:buSzPts val="300"/>
              <a:buNone/>
            </a:pPr>
            <a:r>
              <a:rPr lang="en-US" sz="300"/>
              <a:t>different groupings of users requiring a range of access rights to different files, then</a:t>
            </a:r>
            <a:endParaRPr/>
          </a:p>
          <a:p>
            <a:pPr indent="0" lvl="0" marL="0" rtl="0" algn="l">
              <a:lnSpc>
                <a:spcPct val="80000"/>
              </a:lnSpc>
              <a:spcBef>
                <a:spcPts val="0"/>
              </a:spcBef>
              <a:spcAft>
                <a:spcPts val="0"/>
              </a:spcAft>
              <a:buSzPts val="300"/>
              <a:buNone/>
            </a:pPr>
            <a:r>
              <a:rPr lang="en-US" sz="300"/>
              <a:t>a very large number of groups may be needed to provide this. This rapidly becomes</a:t>
            </a:r>
            <a:endParaRPr/>
          </a:p>
          <a:p>
            <a:pPr indent="0" lvl="0" marL="0" rtl="0" algn="l">
              <a:lnSpc>
                <a:spcPct val="80000"/>
              </a:lnSpc>
              <a:spcBef>
                <a:spcPts val="0"/>
              </a:spcBef>
              <a:spcAft>
                <a:spcPts val="0"/>
              </a:spcAft>
              <a:buSzPts val="300"/>
              <a:buNone/>
            </a:pPr>
            <a:r>
              <a:rPr lang="en-US" sz="300"/>
              <a:t>unwieldy and difficult to manage, even if possible at all. 6 One way to overcome this</a:t>
            </a:r>
            <a:endParaRPr/>
          </a:p>
          <a:p>
            <a:pPr indent="0" lvl="0" marL="0" rtl="0" algn="l">
              <a:lnSpc>
                <a:spcPct val="80000"/>
              </a:lnSpc>
              <a:spcBef>
                <a:spcPts val="0"/>
              </a:spcBef>
              <a:spcAft>
                <a:spcPts val="0"/>
              </a:spcAft>
              <a:buSzPts val="300"/>
              <a:buNone/>
            </a:pPr>
            <a:r>
              <a:rPr lang="en-US" sz="300"/>
              <a:t>problem is to use access control lists, which are provided in most modern UNIX</a:t>
            </a:r>
            <a:endParaRPr/>
          </a:p>
          <a:p>
            <a:pPr indent="0" lvl="0" marL="0" rtl="0" algn="l">
              <a:lnSpc>
                <a:spcPct val="80000"/>
              </a:lnSpc>
              <a:spcBef>
                <a:spcPts val="0"/>
              </a:spcBef>
              <a:spcAft>
                <a:spcPts val="0"/>
              </a:spcAft>
              <a:buSzPts val="300"/>
              <a:buNone/>
            </a:pPr>
            <a:r>
              <a:rPr lang="en-US" sz="300"/>
              <a:t>systems.</a:t>
            </a:r>
            <a:endParaRPr/>
          </a:p>
          <a:p>
            <a:pPr indent="0" lvl="0" marL="0" rtl="0" algn="l">
              <a:lnSpc>
                <a:spcPct val="80000"/>
              </a:lnSpc>
              <a:spcBef>
                <a:spcPts val="0"/>
              </a:spcBef>
              <a:spcAft>
                <a:spcPts val="0"/>
              </a:spcAft>
              <a:buSzPts val="300"/>
              <a:buNone/>
            </a:pPr>
            <a:r>
              <a:t/>
            </a:r>
            <a:endParaRPr sz="300"/>
          </a:p>
          <a:p>
            <a:pPr indent="0" lvl="0" marL="0" rtl="0" algn="l">
              <a:lnSpc>
                <a:spcPct val="80000"/>
              </a:lnSpc>
              <a:spcBef>
                <a:spcPts val="0"/>
              </a:spcBef>
              <a:spcAft>
                <a:spcPts val="0"/>
              </a:spcAft>
              <a:buSzPts val="300"/>
              <a:buNone/>
            </a:pPr>
            <a:r>
              <a:rPr lang="en-US" sz="300"/>
              <a:t>A final point to note is that the traditional UNIX file access control scheme</a:t>
            </a:r>
            <a:endParaRPr/>
          </a:p>
          <a:p>
            <a:pPr indent="0" lvl="0" marL="0" rtl="0" algn="l">
              <a:lnSpc>
                <a:spcPct val="80000"/>
              </a:lnSpc>
              <a:spcBef>
                <a:spcPts val="0"/>
              </a:spcBef>
              <a:spcAft>
                <a:spcPts val="0"/>
              </a:spcAft>
              <a:buSzPts val="300"/>
              <a:buNone/>
            </a:pPr>
            <a:r>
              <a:rPr lang="en-US" sz="300"/>
              <a:t>implements a simple protection domain structure. A domain is associated with the</a:t>
            </a:r>
            <a:endParaRPr/>
          </a:p>
          <a:p>
            <a:pPr indent="0" lvl="0" marL="0" rtl="0" algn="l">
              <a:lnSpc>
                <a:spcPct val="80000"/>
              </a:lnSpc>
              <a:spcBef>
                <a:spcPts val="0"/>
              </a:spcBef>
              <a:spcAft>
                <a:spcPts val="0"/>
              </a:spcAft>
              <a:buSzPts val="300"/>
              <a:buNone/>
            </a:pPr>
            <a:r>
              <a:rPr lang="en-US" sz="300"/>
              <a:t>user, and switching the domain corresponds to changing the user ID temporarily.</a:t>
            </a:r>
            <a:endParaRPr/>
          </a:p>
        </p:txBody>
      </p:sp>
      <p:sp>
        <p:nvSpPr>
          <p:cNvPr id="717" name="Google Shape;717;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726" name="Google Shape;72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700"/>
              <a:buNone/>
            </a:pPr>
            <a:r>
              <a:rPr lang="en-US" sz="700"/>
              <a:t>A file management system is a set of system software that provides services to users</a:t>
            </a:r>
            <a:endParaRPr/>
          </a:p>
          <a:p>
            <a:pPr indent="0" lvl="0" marL="0" rtl="0" algn="l">
              <a:lnSpc>
                <a:spcPct val="80000"/>
              </a:lnSpc>
              <a:spcBef>
                <a:spcPts val="0"/>
              </a:spcBef>
              <a:spcAft>
                <a:spcPts val="0"/>
              </a:spcAft>
              <a:buSzPts val="700"/>
              <a:buNone/>
            </a:pPr>
            <a:r>
              <a:rPr lang="en-US" sz="700"/>
              <a:t>and applications in the use of files, including file access, directory maintenance, and</a:t>
            </a:r>
            <a:endParaRPr/>
          </a:p>
          <a:p>
            <a:pPr indent="0" lvl="0" marL="0" rtl="0" algn="l">
              <a:lnSpc>
                <a:spcPct val="80000"/>
              </a:lnSpc>
              <a:spcBef>
                <a:spcPts val="0"/>
              </a:spcBef>
              <a:spcAft>
                <a:spcPts val="0"/>
              </a:spcAft>
              <a:buSzPts val="700"/>
              <a:buNone/>
            </a:pPr>
            <a:r>
              <a:rPr lang="en-US" sz="700"/>
              <a:t>access control. The file management system is typically viewed as a system service</a:t>
            </a:r>
            <a:endParaRPr/>
          </a:p>
          <a:p>
            <a:pPr indent="0" lvl="0" marL="0" rtl="0" algn="l">
              <a:lnSpc>
                <a:spcPct val="80000"/>
              </a:lnSpc>
              <a:spcBef>
                <a:spcPts val="0"/>
              </a:spcBef>
              <a:spcAft>
                <a:spcPts val="0"/>
              </a:spcAft>
              <a:buSzPts val="700"/>
              <a:buNone/>
            </a:pPr>
            <a:r>
              <a:rPr lang="en-US" sz="700"/>
              <a:t>that itself is served by the operating system, rather than being part of the operating</a:t>
            </a:r>
            <a:endParaRPr/>
          </a:p>
          <a:p>
            <a:pPr indent="0" lvl="0" marL="0" rtl="0" algn="l">
              <a:lnSpc>
                <a:spcPct val="80000"/>
              </a:lnSpc>
              <a:spcBef>
                <a:spcPts val="0"/>
              </a:spcBef>
              <a:spcAft>
                <a:spcPts val="0"/>
              </a:spcAft>
              <a:buSzPts val="700"/>
              <a:buNone/>
            </a:pPr>
            <a:r>
              <a:rPr lang="en-US" sz="700"/>
              <a:t>system itself. However, in any system, at least part of the file management function</a:t>
            </a:r>
            <a:endParaRPr/>
          </a:p>
          <a:p>
            <a:pPr indent="0" lvl="0" marL="0" rtl="0" algn="l">
              <a:lnSpc>
                <a:spcPct val="80000"/>
              </a:lnSpc>
              <a:spcBef>
                <a:spcPts val="0"/>
              </a:spcBef>
              <a:spcAft>
                <a:spcPts val="0"/>
              </a:spcAft>
              <a:buSzPts val="700"/>
              <a:buNone/>
            </a:pPr>
            <a:r>
              <a:rPr lang="en-US" sz="700"/>
              <a:t>is performed by the operating system.</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A file consists of a collection of records. The way in which these records may</a:t>
            </a:r>
            <a:endParaRPr/>
          </a:p>
          <a:p>
            <a:pPr indent="0" lvl="0" marL="0" rtl="0" algn="l">
              <a:lnSpc>
                <a:spcPct val="80000"/>
              </a:lnSpc>
              <a:spcBef>
                <a:spcPts val="0"/>
              </a:spcBef>
              <a:spcAft>
                <a:spcPts val="0"/>
              </a:spcAft>
              <a:buSzPts val="700"/>
              <a:buNone/>
            </a:pPr>
            <a:r>
              <a:rPr lang="en-US" sz="700"/>
              <a:t>be accessed determines its logical organization, and to some extent its physical organization</a:t>
            </a:r>
            <a:endParaRPr/>
          </a:p>
          <a:p>
            <a:pPr indent="0" lvl="0" marL="0" rtl="0" algn="l">
              <a:lnSpc>
                <a:spcPct val="80000"/>
              </a:lnSpc>
              <a:spcBef>
                <a:spcPts val="0"/>
              </a:spcBef>
              <a:spcAft>
                <a:spcPts val="0"/>
              </a:spcAft>
              <a:buSzPts val="700"/>
              <a:buNone/>
            </a:pPr>
            <a:r>
              <a:rPr lang="en-US" sz="700"/>
              <a:t>on disk. If a file is primarily to be processed as a whole, then a sequential</a:t>
            </a:r>
            <a:endParaRPr/>
          </a:p>
          <a:p>
            <a:pPr indent="0" lvl="0" marL="0" rtl="0" algn="l">
              <a:lnSpc>
                <a:spcPct val="80000"/>
              </a:lnSpc>
              <a:spcBef>
                <a:spcPts val="0"/>
              </a:spcBef>
              <a:spcAft>
                <a:spcPts val="0"/>
              </a:spcAft>
              <a:buSzPts val="700"/>
              <a:buNone/>
            </a:pPr>
            <a:r>
              <a:rPr lang="en-US" sz="700"/>
              <a:t>file organization is the simplest and most appropriate. If sequential access is needed</a:t>
            </a:r>
            <a:endParaRPr/>
          </a:p>
          <a:p>
            <a:pPr indent="0" lvl="0" marL="0" rtl="0" algn="l">
              <a:lnSpc>
                <a:spcPct val="80000"/>
              </a:lnSpc>
              <a:spcBef>
                <a:spcPts val="0"/>
              </a:spcBef>
              <a:spcAft>
                <a:spcPts val="0"/>
              </a:spcAft>
              <a:buSzPts val="700"/>
              <a:buNone/>
            </a:pPr>
            <a:r>
              <a:rPr lang="en-US" sz="700"/>
              <a:t>but random access to individual file is also desired, then an indexed sequential file</a:t>
            </a:r>
            <a:endParaRPr/>
          </a:p>
          <a:p>
            <a:pPr indent="0" lvl="0" marL="0" rtl="0" algn="l">
              <a:lnSpc>
                <a:spcPct val="80000"/>
              </a:lnSpc>
              <a:spcBef>
                <a:spcPts val="0"/>
              </a:spcBef>
              <a:spcAft>
                <a:spcPts val="0"/>
              </a:spcAft>
              <a:buSzPts val="700"/>
              <a:buNone/>
            </a:pPr>
            <a:r>
              <a:rPr lang="en-US" sz="700"/>
              <a:t>may give the best performance. If access to the file is principally at random, then an</a:t>
            </a:r>
            <a:endParaRPr/>
          </a:p>
          <a:p>
            <a:pPr indent="0" lvl="0" marL="0" rtl="0" algn="l">
              <a:lnSpc>
                <a:spcPct val="80000"/>
              </a:lnSpc>
              <a:spcBef>
                <a:spcPts val="0"/>
              </a:spcBef>
              <a:spcAft>
                <a:spcPts val="0"/>
              </a:spcAft>
              <a:buSzPts val="700"/>
              <a:buNone/>
            </a:pPr>
            <a:r>
              <a:rPr lang="en-US" sz="700"/>
              <a:t>indexed file or hashed file may be the most appropriate.</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Whatever file structure is chosen, a directory service is also needed. This</a:t>
            </a:r>
            <a:endParaRPr/>
          </a:p>
          <a:p>
            <a:pPr indent="0" lvl="0" marL="0" rtl="0" algn="l">
              <a:lnSpc>
                <a:spcPct val="80000"/>
              </a:lnSpc>
              <a:spcBef>
                <a:spcPts val="0"/>
              </a:spcBef>
              <a:spcAft>
                <a:spcPts val="0"/>
              </a:spcAft>
              <a:buSzPts val="700"/>
              <a:buNone/>
            </a:pPr>
            <a:r>
              <a:rPr lang="en-US" sz="700"/>
              <a:t>allows files to be organized in a hierarchical fashion. This organization is useful to</a:t>
            </a:r>
            <a:endParaRPr/>
          </a:p>
          <a:p>
            <a:pPr indent="0" lvl="0" marL="0" rtl="0" algn="l">
              <a:lnSpc>
                <a:spcPct val="80000"/>
              </a:lnSpc>
              <a:spcBef>
                <a:spcPts val="0"/>
              </a:spcBef>
              <a:spcAft>
                <a:spcPts val="0"/>
              </a:spcAft>
              <a:buSzPts val="700"/>
              <a:buNone/>
            </a:pPr>
            <a:r>
              <a:rPr lang="en-US" sz="700"/>
              <a:t>the user in keeping track of files and is useful to the file management system in providing</a:t>
            </a:r>
            <a:endParaRPr/>
          </a:p>
          <a:p>
            <a:pPr indent="0" lvl="0" marL="0" rtl="0" algn="l">
              <a:lnSpc>
                <a:spcPct val="80000"/>
              </a:lnSpc>
              <a:spcBef>
                <a:spcPts val="0"/>
              </a:spcBef>
              <a:spcAft>
                <a:spcPts val="0"/>
              </a:spcAft>
              <a:buSzPts val="700"/>
              <a:buNone/>
            </a:pPr>
            <a:r>
              <a:rPr lang="en-US" sz="700"/>
              <a:t>access control and other services to users.</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File records, even when of fixed size, generally do not conform to the size of a</a:t>
            </a:r>
            <a:endParaRPr/>
          </a:p>
          <a:p>
            <a:pPr indent="0" lvl="0" marL="0" rtl="0" algn="l">
              <a:lnSpc>
                <a:spcPct val="80000"/>
              </a:lnSpc>
              <a:spcBef>
                <a:spcPts val="0"/>
              </a:spcBef>
              <a:spcAft>
                <a:spcPts val="0"/>
              </a:spcAft>
              <a:buSzPts val="700"/>
              <a:buNone/>
            </a:pPr>
            <a:r>
              <a:rPr lang="en-US" sz="700"/>
              <a:t>physical disk block. Accordingly, some sort of blocking strategy is needed. A tradeoff</a:t>
            </a:r>
            <a:endParaRPr/>
          </a:p>
          <a:p>
            <a:pPr indent="0" lvl="0" marL="0" rtl="0" algn="l">
              <a:lnSpc>
                <a:spcPct val="80000"/>
              </a:lnSpc>
              <a:spcBef>
                <a:spcPts val="0"/>
              </a:spcBef>
              <a:spcAft>
                <a:spcPts val="0"/>
              </a:spcAft>
              <a:buSzPts val="700"/>
              <a:buNone/>
            </a:pPr>
            <a:r>
              <a:rPr lang="en-US" sz="700"/>
              <a:t>among complexity, performance, and space utilization determines the blocking</a:t>
            </a:r>
            <a:endParaRPr/>
          </a:p>
          <a:p>
            <a:pPr indent="0" lvl="0" marL="0" rtl="0" algn="l">
              <a:lnSpc>
                <a:spcPct val="80000"/>
              </a:lnSpc>
              <a:spcBef>
                <a:spcPts val="0"/>
              </a:spcBef>
              <a:spcAft>
                <a:spcPts val="0"/>
              </a:spcAft>
              <a:buSzPts val="700"/>
              <a:buNone/>
            </a:pPr>
            <a:r>
              <a:rPr lang="en-US" sz="700"/>
              <a:t>strategy to be used.</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A key function of any file management scheme is the management of disk</a:t>
            </a:r>
            <a:endParaRPr/>
          </a:p>
          <a:p>
            <a:pPr indent="0" lvl="0" marL="0" rtl="0" algn="l">
              <a:lnSpc>
                <a:spcPct val="80000"/>
              </a:lnSpc>
              <a:spcBef>
                <a:spcPts val="0"/>
              </a:spcBef>
              <a:spcAft>
                <a:spcPts val="0"/>
              </a:spcAft>
              <a:buSzPts val="700"/>
              <a:buNone/>
            </a:pPr>
            <a:r>
              <a:rPr lang="en-US" sz="700"/>
              <a:t>space. Part of this function is the strategy for allocating disk blocks to a file. A variety</a:t>
            </a:r>
            <a:endParaRPr/>
          </a:p>
          <a:p>
            <a:pPr indent="0" lvl="0" marL="0" rtl="0" algn="l">
              <a:lnSpc>
                <a:spcPct val="80000"/>
              </a:lnSpc>
              <a:spcBef>
                <a:spcPts val="0"/>
              </a:spcBef>
              <a:spcAft>
                <a:spcPts val="0"/>
              </a:spcAft>
              <a:buSzPts val="700"/>
              <a:buNone/>
            </a:pPr>
            <a:r>
              <a:rPr lang="en-US" sz="700"/>
              <a:t>of methods have been employed, and a variety of data structures have been used</a:t>
            </a:r>
            <a:endParaRPr/>
          </a:p>
          <a:p>
            <a:pPr indent="0" lvl="0" marL="0" rtl="0" algn="l">
              <a:lnSpc>
                <a:spcPct val="80000"/>
              </a:lnSpc>
              <a:spcBef>
                <a:spcPts val="0"/>
              </a:spcBef>
              <a:spcAft>
                <a:spcPts val="0"/>
              </a:spcAft>
              <a:buSzPts val="700"/>
              <a:buNone/>
            </a:pPr>
            <a:r>
              <a:rPr lang="en-US" sz="700"/>
              <a:t>to keep track of the allocation for each file. In addition, the space on disk that has</a:t>
            </a:r>
            <a:endParaRPr/>
          </a:p>
          <a:p>
            <a:pPr indent="0" lvl="0" marL="0" rtl="0" algn="l">
              <a:lnSpc>
                <a:spcPct val="80000"/>
              </a:lnSpc>
              <a:spcBef>
                <a:spcPts val="0"/>
              </a:spcBef>
              <a:spcAft>
                <a:spcPts val="0"/>
              </a:spcAft>
              <a:buSzPts val="700"/>
              <a:buNone/>
            </a:pPr>
            <a:r>
              <a:rPr lang="en-US" sz="700"/>
              <a:t>not been allocated must be managed. This latter function primarily consists of maintaining</a:t>
            </a:r>
            <a:endParaRPr/>
          </a:p>
          <a:p>
            <a:pPr indent="0" lvl="0" marL="0" rtl="0" algn="l">
              <a:lnSpc>
                <a:spcPct val="80000"/>
              </a:lnSpc>
              <a:spcBef>
                <a:spcPts val="0"/>
              </a:spcBef>
              <a:spcAft>
                <a:spcPts val="0"/>
              </a:spcAft>
              <a:buSzPts val="700"/>
              <a:buNone/>
            </a:pPr>
            <a:r>
              <a:rPr lang="en-US" sz="700"/>
              <a:t>a disk allocation table indicating which blocks are free.</a:t>
            </a:r>
            <a:endParaRPr/>
          </a:p>
        </p:txBody>
      </p:sp>
      <p:sp>
        <p:nvSpPr>
          <p:cNvPr id="727" name="Google Shape;727;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3" name="Google Shape;34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700"/>
              <a:buNone/>
            </a:pPr>
            <a:r>
              <a:rPr lang="en-US" sz="700"/>
              <a:t>A </a:t>
            </a:r>
            <a:r>
              <a:rPr b="1" lang="en-US" sz="700"/>
              <a:t>field is the basic element of data. An individual field contains a single value,</a:t>
            </a:r>
            <a:endParaRPr/>
          </a:p>
          <a:p>
            <a:pPr indent="0" lvl="0" marL="0" rtl="0" algn="l">
              <a:lnSpc>
                <a:spcPct val="80000"/>
              </a:lnSpc>
              <a:spcBef>
                <a:spcPts val="0"/>
              </a:spcBef>
              <a:spcAft>
                <a:spcPts val="0"/>
              </a:spcAft>
              <a:buSzPts val="700"/>
              <a:buNone/>
            </a:pPr>
            <a:r>
              <a:rPr lang="en-US" sz="700"/>
              <a:t>such as an employee’s last name, a date, or the value of a sensor reading. It is characterized</a:t>
            </a:r>
            <a:endParaRPr/>
          </a:p>
          <a:p>
            <a:pPr indent="0" lvl="0" marL="0" rtl="0" algn="l">
              <a:lnSpc>
                <a:spcPct val="80000"/>
              </a:lnSpc>
              <a:spcBef>
                <a:spcPts val="0"/>
              </a:spcBef>
              <a:spcAft>
                <a:spcPts val="0"/>
              </a:spcAft>
              <a:buSzPts val="700"/>
              <a:buNone/>
            </a:pPr>
            <a:r>
              <a:rPr lang="en-US" sz="700"/>
              <a:t>by its length and data type (e.g., ASCII string, decimal). Depending on the</a:t>
            </a:r>
            <a:endParaRPr/>
          </a:p>
          <a:p>
            <a:pPr indent="0" lvl="0" marL="0" rtl="0" algn="l">
              <a:lnSpc>
                <a:spcPct val="80000"/>
              </a:lnSpc>
              <a:spcBef>
                <a:spcPts val="0"/>
              </a:spcBef>
              <a:spcAft>
                <a:spcPts val="0"/>
              </a:spcAft>
              <a:buSzPts val="700"/>
              <a:buNone/>
            </a:pPr>
            <a:r>
              <a:rPr lang="en-US" sz="700"/>
              <a:t>file design, fields may be fixed length or variable length. In the latter case, the field</a:t>
            </a:r>
            <a:endParaRPr/>
          </a:p>
          <a:p>
            <a:pPr indent="0" lvl="0" marL="0" rtl="0" algn="l">
              <a:lnSpc>
                <a:spcPct val="80000"/>
              </a:lnSpc>
              <a:spcBef>
                <a:spcPts val="0"/>
              </a:spcBef>
              <a:spcAft>
                <a:spcPts val="0"/>
              </a:spcAft>
              <a:buSzPts val="700"/>
              <a:buNone/>
            </a:pPr>
            <a:r>
              <a:rPr lang="en-US" sz="700"/>
              <a:t>often consists of two or three subfields: the actual value to be stored, the name of</a:t>
            </a:r>
            <a:endParaRPr/>
          </a:p>
          <a:p>
            <a:pPr indent="0" lvl="0" marL="0" rtl="0" algn="l">
              <a:lnSpc>
                <a:spcPct val="80000"/>
              </a:lnSpc>
              <a:spcBef>
                <a:spcPts val="0"/>
              </a:spcBef>
              <a:spcAft>
                <a:spcPts val="0"/>
              </a:spcAft>
              <a:buSzPts val="700"/>
              <a:buNone/>
            </a:pPr>
            <a:r>
              <a:rPr lang="en-US" sz="700"/>
              <a:t>the field, and, in some cases, the length of the field. In other cases of variable-length</a:t>
            </a:r>
            <a:endParaRPr/>
          </a:p>
          <a:p>
            <a:pPr indent="0" lvl="0" marL="0" rtl="0" algn="l">
              <a:lnSpc>
                <a:spcPct val="80000"/>
              </a:lnSpc>
              <a:spcBef>
                <a:spcPts val="0"/>
              </a:spcBef>
              <a:spcAft>
                <a:spcPts val="0"/>
              </a:spcAft>
              <a:buSzPts val="700"/>
              <a:buNone/>
            </a:pPr>
            <a:r>
              <a:rPr lang="en-US" sz="700"/>
              <a:t>fields, the length of the field is indicated by the use of special demarcation symbols</a:t>
            </a:r>
            <a:endParaRPr/>
          </a:p>
          <a:p>
            <a:pPr indent="0" lvl="0" marL="0" rtl="0" algn="l">
              <a:lnSpc>
                <a:spcPct val="80000"/>
              </a:lnSpc>
              <a:spcBef>
                <a:spcPts val="0"/>
              </a:spcBef>
              <a:spcAft>
                <a:spcPts val="0"/>
              </a:spcAft>
              <a:buSzPts val="700"/>
              <a:buNone/>
            </a:pPr>
            <a:r>
              <a:rPr lang="en-US" sz="700"/>
              <a:t>between fields.</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A </a:t>
            </a:r>
            <a:r>
              <a:rPr b="1" lang="en-US" sz="700"/>
              <a:t>record is a collection of related fields that can be treated as a unit by some</a:t>
            </a:r>
            <a:endParaRPr/>
          </a:p>
          <a:p>
            <a:pPr indent="0" lvl="0" marL="0" rtl="0" algn="l">
              <a:lnSpc>
                <a:spcPct val="80000"/>
              </a:lnSpc>
              <a:spcBef>
                <a:spcPts val="0"/>
              </a:spcBef>
              <a:spcAft>
                <a:spcPts val="0"/>
              </a:spcAft>
              <a:buSzPts val="700"/>
              <a:buNone/>
            </a:pPr>
            <a:r>
              <a:rPr lang="en-US" sz="700"/>
              <a:t>application program. For example, an employee record would contain such fields</a:t>
            </a:r>
            <a:endParaRPr/>
          </a:p>
          <a:p>
            <a:pPr indent="0" lvl="0" marL="0" rtl="0" algn="l">
              <a:lnSpc>
                <a:spcPct val="80000"/>
              </a:lnSpc>
              <a:spcBef>
                <a:spcPts val="0"/>
              </a:spcBef>
              <a:spcAft>
                <a:spcPts val="0"/>
              </a:spcAft>
              <a:buSzPts val="700"/>
              <a:buNone/>
            </a:pPr>
            <a:r>
              <a:rPr lang="en-US" sz="700"/>
              <a:t>as name, social security number, job classification, date of hire, and so on. Again,</a:t>
            </a:r>
            <a:endParaRPr/>
          </a:p>
          <a:p>
            <a:pPr indent="0" lvl="0" marL="0" rtl="0" algn="l">
              <a:lnSpc>
                <a:spcPct val="80000"/>
              </a:lnSpc>
              <a:spcBef>
                <a:spcPts val="0"/>
              </a:spcBef>
              <a:spcAft>
                <a:spcPts val="0"/>
              </a:spcAft>
              <a:buSzPts val="700"/>
              <a:buNone/>
            </a:pPr>
            <a:r>
              <a:rPr lang="en-US" sz="700"/>
              <a:t>depending on design, records may be of fixed length or variable length. A record</a:t>
            </a:r>
            <a:endParaRPr/>
          </a:p>
          <a:p>
            <a:pPr indent="0" lvl="0" marL="0" rtl="0" algn="l">
              <a:lnSpc>
                <a:spcPct val="80000"/>
              </a:lnSpc>
              <a:spcBef>
                <a:spcPts val="0"/>
              </a:spcBef>
              <a:spcAft>
                <a:spcPts val="0"/>
              </a:spcAft>
              <a:buSzPts val="700"/>
              <a:buNone/>
            </a:pPr>
            <a:r>
              <a:rPr lang="en-US" sz="700"/>
              <a:t>will be of variable length if some of its fields are of variable length or if the number</a:t>
            </a:r>
            <a:endParaRPr/>
          </a:p>
          <a:p>
            <a:pPr indent="0" lvl="0" marL="0" rtl="0" algn="l">
              <a:lnSpc>
                <a:spcPct val="80000"/>
              </a:lnSpc>
              <a:spcBef>
                <a:spcPts val="0"/>
              </a:spcBef>
              <a:spcAft>
                <a:spcPts val="0"/>
              </a:spcAft>
              <a:buSzPts val="700"/>
              <a:buNone/>
            </a:pPr>
            <a:r>
              <a:rPr lang="en-US" sz="700"/>
              <a:t>of fields may vary. In the latter case, each field is usually accompanied by a field</a:t>
            </a:r>
            <a:endParaRPr/>
          </a:p>
          <a:p>
            <a:pPr indent="0" lvl="0" marL="0" rtl="0" algn="l">
              <a:lnSpc>
                <a:spcPct val="80000"/>
              </a:lnSpc>
              <a:spcBef>
                <a:spcPts val="0"/>
              </a:spcBef>
              <a:spcAft>
                <a:spcPts val="0"/>
              </a:spcAft>
              <a:buSzPts val="700"/>
              <a:buNone/>
            </a:pPr>
            <a:r>
              <a:rPr lang="en-US" sz="700"/>
              <a:t>name. In either case, the entire record usually includes a length field.</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A </a:t>
            </a:r>
            <a:r>
              <a:rPr b="1" lang="en-US" sz="700"/>
              <a:t>file is a collection of similar records. The file is treated as a single entity by</a:t>
            </a:r>
            <a:endParaRPr/>
          </a:p>
          <a:p>
            <a:pPr indent="0" lvl="0" marL="0" rtl="0" algn="l">
              <a:lnSpc>
                <a:spcPct val="80000"/>
              </a:lnSpc>
              <a:spcBef>
                <a:spcPts val="0"/>
              </a:spcBef>
              <a:spcAft>
                <a:spcPts val="0"/>
              </a:spcAft>
              <a:buSzPts val="700"/>
              <a:buNone/>
            </a:pPr>
            <a:r>
              <a:rPr lang="en-US" sz="700"/>
              <a:t>users and applications and may be referenced by name. Files have file names and</a:t>
            </a:r>
            <a:endParaRPr/>
          </a:p>
          <a:p>
            <a:pPr indent="0" lvl="0" marL="0" rtl="0" algn="l">
              <a:lnSpc>
                <a:spcPct val="80000"/>
              </a:lnSpc>
              <a:spcBef>
                <a:spcPts val="0"/>
              </a:spcBef>
              <a:spcAft>
                <a:spcPts val="0"/>
              </a:spcAft>
              <a:buSzPts val="700"/>
              <a:buNone/>
            </a:pPr>
            <a:r>
              <a:rPr lang="en-US" sz="700"/>
              <a:t>may be created and deleted. Access control restrictions usually apply at the file</a:t>
            </a:r>
            <a:endParaRPr/>
          </a:p>
          <a:p>
            <a:pPr indent="0" lvl="0" marL="0" rtl="0" algn="l">
              <a:lnSpc>
                <a:spcPct val="80000"/>
              </a:lnSpc>
              <a:spcBef>
                <a:spcPts val="0"/>
              </a:spcBef>
              <a:spcAft>
                <a:spcPts val="0"/>
              </a:spcAft>
              <a:buSzPts val="700"/>
              <a:buNone/>
            </a:pPr>
            <a:r>
              <a:rPr lang="en-US" sz="700"/>
              <a:t>level. That is, in a shared system, users and programs are granted or denied access</a:t>
            </a:r>
            <a:endParaRPr/>
          </a:p>
          <a:p>
            <a:pPr indent="0" lvl="0" marL="0" rtl="0" algn="l">
              <a:lnSpc>
                <a:spcPct val="80000"/>
              </a:lnSpc>
              <a:spcBef>
                <a:spcPts val="0"/>
              </a:spcBef>
              <a:spcAft>
                <a:spcPts val="0"/>
              </a:spcAft>
              <a:buSzPts val="700"/>
              <a:buNone/>
            </a:pPr>
            <a:r>
              <a:rPr lang="en-US" sz="700"/>
              <a:t>to entire files. In some more sophisticated systems, such controls are enforced at the</a:t>
            </a:r>
            <a:endParaRPr/>
          </a:p>
          <a:p>
            <a:pPr indent="0" lvl="0" marL="0" rtl="0" algn="l">
              <a:lnSpc>
                <a:spcPct val="80000"/>
              </a:lnSpc>
              <a:spcBef>
                <a:spcPts val="0"/>
              </a:spcBef>
              <a:spcAft>
                <a:spcPts val="0"/>
              </a:spcAft>
              <a:buSzPts val="700"/>
              <a:buNone/>
            </a:pPr>
            <a:r>
              <a:rPr lang="en-US" sz="700"/>
              <a:t>record or even the field level.</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Some file systems are structured only in terms of fields, not records. In that</a:t>
            </a:r>
            <a:endParaRPr/>
          </a:p>
          <a:p>
            <a:pPr indent="0" lvl="0" marL="0" rtl="0" algn="l">
              <a:lnSpc>
                <a:spcPct val="80000"/>
              </a:lnSpc>
              <a:spcBef>
                <a:spcPts val="0"/>
              </a:spcBef>
              <a:spcAft>
                <a:spcPts val="0"/>
              </a:spcAft>
              <a:buSzPts val="700"/>
              <a:buNone/>
            </a:pPr>
            <a:r>
              <a:rPr lang="en-US" sz="700"/>
              <a:t>case, a file is a collection of fields.</a:t>
            </a:r>
            <a:endParaRPr/>
          </a:p>
          <a:p>
            <a:pPr indent="0" lvl="0" marL="0" rtl="0" algn="l">
              <a:lnSpc>
                <a:spcPct val="80000"/>
              </a:lnSpc>
              <a:spcBef>
                <a:spcPts val="0"/>
              </a:spcBef>
              <a:spcAft>
                <a:spcPts val="0"/>
              </a:spcAft>
              <a:buSzPts val="700"/>
              <a:buNone/>
            </a:pPr>
            <a:r>
              <a:t/>
            </a:r>
            <a:endParaRPr sz="700"/>
          </a:p>
          <a:p>
            <a:pPr indent="0" lvl="0" marL="0" rtl="0" algn="l">
              <a:lnSpc>
                <a:spcPct val="80000"/>
              </a:lnSpc>
              <a:spcBef>
                <a:spcPts val="0"/>
              </a:spcBef>
              <a:spcAft>
                <a:spcPts val="0"/>
              </a:spcAft>
              <a:buSzPts val="700"/>
              <a:buNone/>
            </a:pPr>
            <a:r>
              <a:rPr lang="en-US" sz="700"/>
              <a:t>A </a:t>
            </a:r>
            <a:r>
              <a:rPr b="1" lang="en-US" sz="700"/>
              <a:t>database is a collection of related data. The essential aspects of a database</a:t>
            </a:r>
            <a:endParaRPr/>
          </a:p>
          <a:p>
            <a:pPr indent="0" lvl="0" marL="0" rtl="0" algn="l">
              <a:lnSpc>
                <a:spcPct val="80000"/>
              </a:lnSpc>
              <a:spcBef>
                <a:spcPts val="0"/>
              </a:spcBef>
              <a:spcAft>
                <a:spcPts val="0"/>
              </a:spcAft>
              <a:buSzPts val="700"/>
              <a:buNone/>
            </a:pPr>
            <a:r>
              <a:rPr lang="en-US" sz="700"/>
              <a:t>are that the relationships that exist among elements of data are explicit and that the</a:t>
            </a:r>
            <a:endParaRPr/>
          </a:p>
          <a:p>
            <a:pPr indent="0" lvl="0" marL="0" rtl="0" algn="l">
              <a:lnSpc>
                <a:spcPct val="80000"/>
              </a:lnSpc>
              <a:spcBef>
                <a:spcPts val="0"/>
              </a:spcBef>
              <a:spcAft>
                <a:spcPts val="0"/>
              </a:spcAft>
              <a:buSzPts val="700"/>
              <a:buNone/>
            </a:pPr>
            <a:r>
              <a:rPr lang="en-US" sz="700"/>
              <a:t>database is designed for use by a number of different applications. A database may</a:t>
            </a:r>
            <a:endParaRPr/>
          </a:p>
          <a:p>
            <a:pPr indent="0" lvl="0" marL="0" rtl="0" algn="l">
              <a:lnSpc>
                <a:spcPct val="80000"/>
              </a:lnSpc>
              <a:spcBef>
                <a:spcPts val="0"/>
              </a:spcBef>
              <a:spcAft>
                <a:spcPts val="0"/>
              </a:spcAft>
              <a:buSzPts val="700"/>
              <a:buNone/>
            </a:pPr>
            <a:r>
              <a:rPr lang="en-US" sz="700"/>
              <a:t>contain all of the information related to an organization or project, such as a business</a:t>
            </a:r>
            <a:endParaRPr/>
          </a:p>
          <a:p>
            <a:pPr indent="0" lvl="0" marL="0" rtl="0" algn="l">
              <a:lnSpc>
                <a:spcPct val="80000"/>
              </a:lnSpc>
              <a:spcBef>
                <a:spcPts val="0"/>
              </a:spcBef>
              <a:spcAft>
                <a:spcPts val="0"/>
              </a:spcAft>
              <a:buSzPts val="700"/>
              <a:buNone/>
            </a:pPr>
            <a:r>
              <a:rPr lang="en-US" sz="700"/>
              <a:t>or a scientific study. The database itself consists of one or more types of files. Usually,</a:t>
            </a:r>
            <a:endParaRPr/>
          </a:p>
          <a:p>
            <a:pPr indent="0" lvl="0" marL="0" rtl="0" algn="l">
              <a:lnSpc>
                <a:spcPct val="80000"/>
              </a:lnSpc>
              <a:spcBef>
                <a:spcPts val="0"/>
              </a:spcBef>
              <a:spcAft>
                <a:spcPts val="0"/>
              </a:spcAft>
              <a:buSzPts val="700"/>
              <a:buNone/>
            </a:pPr>
            <a:r>
              <a:rPr lang="en-US" sz="700"/>
              <a:t>there is a separate database management system that is independent of the operating</a:t>
            </a:r>
            <a:endParaRPr/>
          </a:p>
          <a:p>
            <a:pPr indent="0" lvl="0" marL="0" rtl="0" algn="l">
              <a:lnSpc>
                <a:spcPct val="80000"/>
              </a:lnSpc>
              <a:spcBef>
                <a:spcPts val="0"/>
              </a:spcBef>
              <a:spcAft>
                <a:spcPts val="0"/>
              </a:spcAft>
              <a:buSzPts val="700"/>
              <a:buNone/>
            </a:pPr>
            <a:r>
              <a:rPr lang="en-US" sz="700"/>
              <a:t>system, although that system may make use of some file management programs.</a:t>
            </a:r>
            <a:endParaRPr/>
          </a:p>
          <a:p>
            <a:pPr indent="0" lvl="0" marL="0" rtl="0" algn="l">
              <a:spcBef>
                <a:spcPts val="0"/>
              </a:spcBef>
              <a:spcAft>
                <a:spcPts val="0"/>
              </a:spcAft>
              <a:buNone/>
            </a:pPr>
            <a:r>
              <a:t/>
            </a:r>
            <a:endParaRPr sz="700"/>
          </a:p>
        </p:txBody>
      </p:sp>
      <p:sp>
        <p:nvSpPr>
          <p:cNvPr id="344" name="Google Shape;344;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7" name="Google Shape;35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000"/>
              <a:buNone/>
            </a:pPr>
            <a:r>
              <a:rPr lang="en-US" sz="1000"/>
              <a:t>A file management system is that set of system software that provides services to</a:t>
            </a:r>
            <a:endParaRPr/>
          </a:p>
          <a:p>
            <a:pPr indent="0" lvl="0" marL="0" rtl="0" algn="l">
              <a:lnSpc>
                <a:spcPct val="80000"/>
              </a:lnSpc>
              <a:spcBef>
                <a:spcPts val="0"/>
              </a:spcBef>
              <a:spcAft>
                <a:spcPts val="0"/>
              </a:spcAft>
              <a:buSzPts val="1000"/>
              <a:buNone/>
            </a:pPr>
            <a:r>
              <a:rPr lang="en-US" sz="1000"/>
              <a:t>users and applications in the use of files. Typically, the only way that a user or application</a:t>
            </a:r>
            <a:endParaRPr/>
          </a:p>
          <a:p>
            <a:pPr indent="0" lvl="0" marL="0" rtl="0" algn="l">
              <a:lnSpc>
                <a:spcPct val="80000"/>
              </a:lnSpc>
              <a:spcBef>
                <a:spcPts val="0"/>
              </a:spcBef>
              <a:spcAft>
                <a:spcPts val="0"/>
              </a:spcAft>
              <a:buSzPts val="1000"/>
              <a:buNone/>
            </a:pPr>
            <a:r>
              <a:rPr lang="en-US" sz="1000"/>
              <a:t>may access files is through the file management system. This relieves the user</a:t>
            </a:r>
            <a:endParaRPr/>
          </a:p>
          <a:p>
            <a:pPr indent="0" lvl="0" marL="0" rtl="0" algn="l">
              <a:lnSpc>
                <a:spcPct val="80000"/>
              </a:lnSpc>
              <a:spcBef>
                <a:spcPts val="0"/>
              </a:spcBef>
              <a:spcAft>
                <a:spcPts val="0"/>
              </a:spcAft>
              <a:buSzPts val="1000"/>
              <a:buNone/>
            </a:pPr>
            <a:r>
              <a:rPr lang="en-US" sz="1000"/>
              <a:t>or programmer of the necessity of developing special-purpose software for each</a:t>
            </a:r>
            <a:endParaRPr/>
          </a:p>
          <a:p>
            <a:pPr indent="0" lvl="0" marL="0" rtl="0" algn="l">
              <a:lnSpc>
                <a:spcPct val="80000"/>
              </a:lnSpc>
              <a:spcBef>
                <a:spcPts val="0"/>
              </a:spcBef>
              <a:spcAft>
                <a:spcPts val="0"/>
              </a:spcAft>
              <a:buSzPts val="1000"/>
              <a:buNone/>
            </a:pPr>
            <a:r>
              <a:rPr lang="en-US" sz="1000"/>
              <a:t>application and provides the system with a consistent, well-defined means of controlling</a:t>
            </a:r>
            <a:endParaRPr/>
          </a:p>
          <a:p>
            <a:pPr indent="0" lvl="0" marL="0" rtl="0" algn="l">
              <a:lnSpc>
                <a:spcPct val="80000"/>
              </a:lnSpc>
              <a:spcBef>
                <a:spcPts val="0"/>
              </a:spcBef>
              <a:spcAft>
                <a:spcPts val="0"/>
              </a:spcAft>
              <a:buSzPts val="1000"/>
              <a:buNone/>
            </a:pPr>
            <a:r>
              <a:rPr lang="en-US" sz="1000"/>
              <a:t>its most important asset. [GROS86] suggests the following objectives for a</a:t>
            </a:r>
            <a:endParaRPr/>
          </a:p>
          <a:p>
            <a:pPr indent="0" lvl="0" marL="0" rtl="0" algn="l">
              <a:lnSpc>
                <a:spcPct val="80000"/>
              </a:lnSpc>
              <a:spcBef>
                <a:spcPts val="0"/>
              </a:spcBef>
              <a:spcAft>
                <a:spcPts val="0"/>
              </a:spcAft>
              <a:buSzPts val="1000"/>
              <a:buNone/>
            </a:pPr>
            <a:r>
              <a:rPr lang="en-US" sz="1000"/>
              <a:t>file management system:</a:t>
            </a:r>
            <a:endParaRPr/>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rPr lang="en-US" sz="1000"/>
              <a:t>• To meet the data management needs and requirements of the user, which include</a:t>
            </a:r>
            <a:endParaRPr/>
          </a:p>
          <a:p>
            <a:pPr indent="0" lvl="0" marL="0" rtl="0" algn="l">
              <a:lnSpc>
                <a:spcPct val="80000"/>
              </a:lnSpc>
              <a:spcBef>
                <a:spcPts val="0"/>
              </a:spcBef>
              <a:spcAft>
                <a:spcPts val="0"/>
              </a:spcAft>
              <a:buSzPts val="1000"/>
              <a:buNone/>
            </a:pPr>
            <a:r>
              <a:rPr lang="en-US" sz="1000"/>
              <a:t>storage of data and the ability to perform the aforementioned operations</a:t>
            </a:r>
            <a:endParaRPr/>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rPr lang="en-US" sz="1000"/>
              <a:t>• To guarantee, to the extent possible, that the data in the file are valid</a:t>
            </a:r>
            <a:endParaRPr/>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rPr lang="en-US" sz="1000"/>
              <a:t>• To optimize performance, both from the system point of view in terms of</a:t>
            </a:r>
            <a:endParaRPr/>
          </a:p>
          <a:p>
            <a:pPr indent="0" lvl="0" marL="0" rtl="0" algn="l">
              <a:lnSpc>
                <a:spcPct val="80000"/>
              </a:lnSpc>
              <a:spcBef>
                <a:spcPts val="0"/>
              </a:spcBef>
              <a:spcAft>
                <a:spcPts val="0"/>
              </a:spcAft>
              <a:buSzPts val="1000"/>
              <a:buNone/>
            </a:pPr>
            <a:r>
              <a:rPr lang="en-US" sz="1000"/>
              <a:t>overall throughput and from the user’s point of view in terms of response time</a:t>
            </a:r>
            <a:endParaRPr/>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rPr lang="en-US" sz="1000"/>
              <a:t>• To provide I/O support for a variety of storage device types</a:t>
            </a:r>
            <a:endParaRPr/>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rPr lang="en-US" sz="1000"/>
              <a:t>• To minimize or eliminate the potential for lost or destroyed data</a:t>
            </a:r>
            <a:endParaRPr/>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rPr lang="en-US" sz="1000"/>
              <a:t>• To provide a standardized set of I/O interface routines to user processes</a:t>
            </a:r>
            <a:endParaRPr/>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rPr lang="en-US" sz="1000"/>
              <a:t>• To provide I/O support for multiple users, in the case of multiple-user systems</a:t>
            </a:r>
            <a:endParaRPr/>
          </a:p>
          <a:p>
            <a:pPr indent="0" lvl="0" marL="0" rtl="0" algn="l">
              <a:spcBef>
                <a:spcPts val="0"/>
              </a:spcBef>
              <a:spcAft>
                <a:spcPts val="0"/>
              </a:spcAft>
              <a:buNone/>
            </a:pPr>
            <a:r>
              <a:t/>
            </a:r>
            <a:endParaRPr sz="1000"/>
          </a:p>
        </p:txBody>
      </p:sp>
      <p:sp>
        <p:nvSpPr>
          <p:cNvPr id="358" name="Google Shape;358;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4" name="Google Shape;36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000"/>
              <a:buNone/>
            </a:pPr>
            <a:r>
              <a:rPr lang="en-US" sz="1000"/>
              <a:t>With respect to the first point, meeting user requirements, the extent of such</a:t>
            </a:r>
            <a:endParaRPr/>
          </a:p>
          <a:p>
            <a:pPr indent="0" lvl="0" marL="0" rtl="0" algn="l">
              <a:lnSpc>
                <a:spcPct val="80000"/>
              </a:lnSpc>
              <a:spcBef>
                <a:spcPts val="0"/>
              </a:spcBef>
              <a:spcAft>
                <a:spcPts val="0"/>
              </a:spcAft>
              <a:buSzPts val="1000"/>
              <a:buNone/>
            </a:pPr>
            <a:r>
              <a:rPr lang="en-US" sz="1000"/>
              <a:t>requirements depends on the variety of applications and the environment in which</a:t>
            </a:r>
            <a:endParaRPr/>
          </a:p>
          <a:p>
            <a:pPr indent="0" lvl="0" marL="0" rtl="0" algn="l">
              <a:lnSpc>
                <a:spcPct val="80000"/>
              </a:lnSpc>
              <a:spcBef>
                <a:spcPts val="0"/>
              </a:spcBef>
              <a:spcAft>
                <a:spcPts val="0"/>
              </a:spcAft>
              <a:buSzPts val="1000"/>
              <a:buNone/>
            </a:pPr>
            <a:r>
              <a:rPr lang="en-US" sz="1000"/>
              <a:t>the computer system will be used. For an interactive, general-purpose system, the</a:t>
            </a:r>
            <a:endParaRPr/>
          </a:p>
          <a:p>
            <a:pPr indent="0" lvl="0" marL="0" rtl="0" algn="l">
              <a:lnSpc>
                <a:spcPct val="80000"/>
              </a:lnSpc>
              <a:spcBef>
                <a:spcPts val="0"/>
              </a:spcBef>
              <a:spcAft>
                <a:spcPts val="0"/>
              </a:spcAft>
              <a:buSzPts val="1000"/>
              <a:buNone/>
            </a:pPr>
            <a:r>
              <a:rPr lang="en-US" sz="1000"/>
              <a:t>following constitute a minimal set of requirements:</a:t>
            </a:r>
            <a:endParaRPr/>
          </a:p>
          <a:p>
            <a:pPr indent="0" lvl="0" marL="0" rtl="0" algn="l">
              <a:lnSpc>
                <a:spcPct val="80000"/>
              </a:lnSpc>
              <a:spcBef>
                <a:spcPts val="0"/>
              </a:spcBef>
              <a:spcAft>
                <a:spcPts val="0"/>
              </a:spcAft>
              <a:buSzPts val="1000"/>
              <a:buNone/>
            </a:pPr>
            <a:r>
              <a:t/>
            </a:r>
            <a:endParaRPr b="1" sz="1000"/>
          </a:p>
          <a:p>
            <a:pPr indent="0" lvl="0" marL="0" rtl="0" algn="l">
              <a:lnSpc>
                <a:spcPct val="80000"/>
              </a:lnSpc>
              <a:spcBef>
                <a:spcPts val="0"/>
              </a:spcBef>
              <a:spcAft>
                <a:spcPts val="0"/>
              </a:spcAft>
              <a:buSzPts val="1000"/>
              <a:buNone/>
            </a:pPr>
            <a:r>
              <a:rPr b="1" lang="en-US" sz="1000"/>
              <a:t>1. Each user should be able to create, delete, read, write, and modify files.</a:t>
            </a:r>
            <a:endParaRPr/>
          </a:p>
          <a:p>
            <a:pPr indent="0" lvl="0" marL="0" rtl="0" algn="l">
              <a:lnSpc>
                <a:spcPct val="80000"/>
              </a:lnSpc>
              <a:spcBef>
                <a:spcPts val="0"/>
              </a:spcBef>
              <a:spcAft>
                <a:spcPts val="0"/>
              </a:spcAft>
              <a:buSzPts val="1000"/>
              <a:buNone/>
            </a:pPr>
            <a:r>
              <a:t/>
            </a:r>
            <a:endParaRPr b="1" sz="1000"/>
          </a:p>
          <a:p>
            <a:pPr indent="0" lvl="0" marL="0" rtl="0" algn="l">
              <a:lnSpc>
                <a:spcPct val="80000"/>
              </a:lnSpc>
              <a:spcBef>
                <a:spcPts val="0"/>
              </a:spcBef>
              <a:spcAft>
                <a:spcPts val="0"/>
              </a:spcAft>
              <a:buSzPts val="1000"/>
              <a:buNone/>
            </a:pPr>
            <a:r>
              <a:rPr b="1" lang="en-US" sz="1000"/>
              <a:t>2. Each user may have controlled access to other users’ files.</a:t>
            </a:r>
            <a:endParaRPr/>
          </a:p>
          <a:p>
            <a:pPr indent="0" lvl="0" marL="0" rtl="0" algn="l">
              <a:lnSpc>
                <a:spcPct val="80000"/>
              </a:lnSpc>
              <a:spcBef>
                <a:spcPts val="0"/>
              </a:spcBef>
              <a:spcAft>
                <a:spcPts val="0"/>
              </a:spcAft>
              <a:buSzPts val="1000"/>
              <a:buNone/>
            </a:pPr>
            <a:r>
              <a:t/>
            </a:r>
            <a:endParaRPr b="1" sz="1000"/>
          </a:p>
          <a:p>
            <a:pPr indent="0" lvl="0" marL="0" rtl="0" algn="l">
              <a:lnSpc>
                <a:spcPct val="80000"/>
              </a:lnSpc>
              <a:spcBef>
                <a:spcPts val="0"/>
              </a:spcBef>
              <a:spcAft>
                <a:spcPts val="0"/>
              </a:spcAft>
              <a:buSzPts val="1000"/>
              <a:buNone/>
            </a:pPr>
            <a:r>
              <a:rPr b="1" lang="en-US" sz="1000"/>
              <a:t>3. Each user may control what types of accesses are allowed to the user’s files.</a:t>
            </a:r>
            <a:endParaRPr/>
          </a:p>
          <a:p>
            <a:pPr indent="0" lvl="0" marL="0" rtl="0" algn="l">
              <a:lnSpc>
                <a:spcPct val="80000"/>
              </a:lnSpc>
              <a:spcBef>
                <a:spcPts val="0"/>
              </a:spcBef>
              <a:spcAft>
                <a:spcPts val="0"/>
              </a:spcAft>
              <a:buSzPts val="1000"/>
              <a:buNone/>
            </a:pPr>
            <a:r>
              <a:t/>
            </a:r>
            <a:endParaRPr b="1" sz="1000"/>
          </a:p>
          <a:p>
            <a:pPr indent="0" lvl="0" marL="0" rtl="0" algn="l">
              <a:lnSpc>
                <a:spcPct val="80000"/>
              </a:lnSpc>
              <a:spcBef>
                <a:spcPts val="0"/>
              </a:spcBef>
              <a:spcAft>
                <a:spcPts val="0"/>
              </a:spcAft>
              <a:buSzPts val="1000"/>
              <a:buNone/>
            </a:pPr>
            <a:r>
              <a:rPr b="1" lang="en-US" sz="1000"/>
              <a:t>4. Each user should be able to restructure the user’s files in a form appropriate to</a:t>
            </a:r>
            <a:endParaRPr/>
          </a:p>
          <a:p>
            <a:pPr indent="0" lvl="0" marL="0" rtl="0" algn="l">
              <a:lnSpc>
                <a:spcPct val="80000"/>
              </a:lnSpc>
              <a:spcBef>
                <a:spcPts val="0"/>
              </a:spcBef>
              <a:spcAft>
                <a:spcPts val="0"/>
              </a:spcAft>
              <a:buSzPts val="1000"/>
              <a:buNone/>
            </a:pPr>
            <a:r>
              <a:rPr lang="en-US" sz="1000"/>
              <a:t>the problem.</a:t>
            </a:r>
            <a:endParaRPr/>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rPr lang="en-US" sz="1000"/>
              <a:t>5. Each user should be able to move data between files.</a:t>
            </a:r>
            <a:endParaRPr/>
          </a:p>
          <a:p>
            <a:pPr indent="0" lvl="0" marL="0" rtl="0" algn="l">
              <a:lnSpc>
                <a:spcPct val="80000"/>
              </a:lnSpc>
              <a:spcBef>
                <a:spcPts val="0"/>
              </a:spcBef>
              <a:spcAft>
                <a:spcPts val="0"/>
              </a:spcAft>
              <a:buSzPts val="1000"/>
              <a:buNone/>
            </a:pPr>
            <a:r>
              <a:t/>
            </a:r>
            <a:endParaRPr b="1" sz="1000"/>
          </a:p>
          <a:p>
            <a:pPr indent="0" lvl="0" marL="0" rtl="0" algn="l">
              <a:lnSpc>
                <a:spcPct val="80000"/>
              </a:lnSpc>
              <a:spcBef>
                <a:spcPts val="0"/>
              </a:spcBef>
              <a:spcAft>
                <a:spcPts val="0"/>
              </a:spcAft>
              <a:buSzPts val="1000"/>
              <a:buNone/>
            </a:pPr>
            <a:r>
              <a:rPr b="1" lang="en-US" sz="1000"/>
              <a:t>6. Each user should be able to back up and recover the user’s files in case of</a:t>
            </a:r>
            <a:endParaRPr/>
          </a:p>
          <a:p>
            <a:pPr indent="0" lvl="0" marL="0" rtl="0" algn="l">
              <a:lnSpc>
                <a:spcPct val="80000"/>
              </a:lnSpc>
              <a:spcBef>
                <a:spcPts val="0"/>
              </a:spcBef>
              <a:spcAft>
                <a:spcPts val="0"/>
              </a:spcAft>
              <a:buSzPts val="1000"/>
              <a:buNone/>
            </a:pPr>
            <a:r>
              <a:rPr lang="en-US" sz="1000"/>
              <a:t>damage.</a:t>
            </a:r>
            <a:endParaRPr/>
          </a:p>
          <a:p>
            <a:pPr indent="0" lvl="0" marL="0" rtl="0" algn="l">
              <a:lnSpc>
                <a:spcPct val="80000"/>
              </a:lnSpc>
              <a:spcBef>
                <a:spcPts val="0"/>
              </a:spcBef>
              <a:spcAft>
                <a:spcPts val="0"/>
              </a:spcAft>
              <a:buSzPts val="1000"/>
              <a:buNone/>
            </a:pPr>
            <a:r>
              <a:t/>
            </a:r>
            <a:endParaRPr b="1" sz="1000"/>
          </a:p>
          <a:p>
            <a:pPr indent="0" lvl="0" marL="0" rtl="0" algn="l">
              <a:lnSpc>
                <a:spcPct val="80000"/>
              </a:lnSpc>
              <a:spcBef>
                <a:spcPts val="0"/>
              </a:spcBef>
              <a:spcAft>
                <a:spcPts val="0"/>
              </a:spcAft>
              <a:buSzPts val="1000"/>
              <a:buNone/>
            </a:pPr>
            <a:r>
              <a:rPr b="1" lang="en-US" sz="1000"/>
              <a:t>7. Each user should be able to access his or her files by name rather than by</a:t>
            </a:r>
            <a:endParaRPr/>
          </a:p>
          <a:p>
            <a:pPr indent="0" lvl="0" marL="0" rtl="0" algn="l">
              <a:lnSpc>
                <a:spcPct val="80000"/>
              </a:lnSpc>
              <a:spcBef>
                <a:spcPts val="0"/>
              </a:spcBef>
              <a:spcAft>
                <a:spcPts val="0"/>
              </a:spcAft>
              <a:buSzPts val="1000"/>
              <a:buNone/>
            </a:pPr>
            <a:r>
              <a:rPr lang="en-US" sz="1000"/>
              <a:t>numeric identifier.</a:t>
            </a:r>
            <a:endParaRPr/>
          </a:p>
          <a:p>
            <a:pPr indent="0" lvl="0" marL="0" rtl="0" algn="l">
              <a:lnSpc>
                <a:spcPct val="80000"/>
              </a:lnSpc>
              <a:spcBef>
                <a:spcPts val="0"/>
              </a:spcBef>
              <a:spcAft>
                <a:spcPts val="0"/>
              </a:spcAft>
              <a:buSzPts val="1000"/>
              <a:buNone/>
            </a:pPr>
            <a:r>
              <a:t/>
            </a:r>
            <a:endParaRPr sz="1000"/>
          </a:p>
          <a:p>
            <a:pPr indent="0" lvl="0" marL="0" rtl="0" algn="l">
              <a:lnSpc>
                <a:spcPct val="80000"/>
              </a:lnSpc>
              <a:spcBef>
                <a:spcPts val="0"/>
              </a:spcBef>
              <a:spcAft>
                <a:spcPts val="0"/>
              </a:spcAft>
              <a:buSzPts val="1000"/>
              <a:buNone/>
            </a:pPr>
            <a:r>
              <a:rPr lang="en-US" sz="1000"/>
              <a:t>These objectives and requirements should be kept in mind throughout our discussion</a:t>
            </a:r>
            <a:endParaRPr/>
          </a:p>
          <a:p>
            <a:pPr indent="0" lvl="0" marL="0" rtl="0" algn="l">
              <a:lnSpc>
                <a:spcPct val="80000"/>
              </a:lnSpc>
              <a:spcBef>
                <a:spcPts val="0"/>
              </a:spcBef>
              <a:spcAft>
                <a:spcPts val="0"/>
              </a:spcAft>
              <a:buSzPts val="1000"/>
              <a:buNone/>
            </a:pPr>
            <a:r>
              <a:rPr lang="en-US" sz="1000"/>
              <a:t>of file management systems.</a:t>
            </a:r>
            <a:endParaRPr/>
          </a:p>
        </p:txBody>
      </p:sp>
      <p:sp>
        <p:nvSpPr>
          <p:cNvPr id="365" name="Google Shape;365;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55"/>
          <p:cNvSpPr txBox="1"/>
          <p:nvPr>
            <p:ph type="title"/>
          </p:nvPr>
        </p:nvSpPr>
        <p:spPr>
          <a:xfrm>
            <a:off x="3098041" y="3575712"/>
            <a:ext cx="5396671" cy="1340467"/>
          </a:xfrm>
          <a:prstGeom prst="rect">
            <a:avLst/>
          </a:prstGeom>
          <a:noFill/>
          <a:ln>
            <a:noFill/>
          </a:ln>
        </p:spPr>
        <p:txBody>
          <a:bodyPr anchorCtr="0" anchor="b" bIns="0" lIns="91425" spcFirstLastPara="1" rIns="91425" wrap="square" tIns="0">
            <a:noAutofit/>
          </a:bodyPr>
          <a:lstStyle>
            <a:lvl1pPr lvl="0" algn="r">
              <a:lnSpc>
                <a:spcPct val="117391"/>
              </a:lnSpc>
              <a:spcBef>
                <a:spcPts val="0"/>
              </a:spcBef>
              <a:spcAft>
                <a:spcPts val="0"/>
              </a:spcAft>
              <a:buSzPts val="1400"/>
              <a:buNone/>
              <a:defRPr b="0" sz="4600" cap="none">
                <a:solidFill>
                  <a:schemeClr val="accent1"/>
                </a:solidFill>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24" name="Google Shape;24;p55"/>
          <p:cNvSpPr txBox="1"/>
          <p:nvPr>
            <p:ph idx="1" type="body"/>
          </p:nvPr>
        </p:nvSpPr>
        <p:spPr>
          <a:xfrm>
            <a:off x="3098041" y="4980297"/>
            <a:ext cx="5396671" cy="810904"/>
          </a:xfrm>
          <a:prstGeom prst="rect">
            <a:avLst/>
          </a:prstGeom>
          <a:noFill/>
          <a:ln>
            <a:noFill/>
          </a:ln>
        </p:spPr>
        <p:txBody>
          <a:bodyPr anchorCtr="0" anchor="t" bIns="0" lIns="91425" spcFirstLastPara="1" rIns="91425" wrap="square" tIns="0">
            <a:normAutofit/>
          </a:bodyPr>
          <a:lstStyle>
            <a:lvl1pPr indent="-228600" lvl="0" marL="457200" algn="r">
              <a:spcBef>
                <a:spcPts val="300"/>
              </a:spcBef>
              <a:spcAft>
                <a:spcPts val="0"/>
              </a:spcAft>
              <a:buSzPts val="1350"/>
              <a:buNone/>
              <a:defRPr sz="1800">
                <a:solidFill>
                  <a:srgbClr val="7F7F7F"/>
                </a:solidFill>
              </a:defRPr>
            </a:lvl1pPr>
            <a:lvl2pPr indent="-228600" lvl="1" marL="914400" algn="l">
              <a:spcBef>
                <a:spcPts val="600"/>
              </a:spcBef>
              <a:spcAft>
                <a:spcPts val="0"/>
              </a:spcAft>
              <a:buSzPts val="1350"/>
              <a:buNone/>
              <a:defRPr sz="1800">
                <a:solidFill>
                  <a:srgbClr val="888888"/>
                </a:solidFill>
              </a:defRPr>
            </a:lvl2pPr>
            <a:lvl3pPr indent="-228600" lvl="2" marL="1371600" algn="l">
              <a:spcBef>
                <a:spcPts val="600"/>
              </a:spcBef>
              <a:spcAft>
                <a:spcPts val="0"/>
              </a:spcAft>
              <a:buSzPts val="1200"/>
              <a:buNone/>
              <a:defRPr sz="1600">
                <a:solidFill>
                  <a:srgbClr val="888888"/>
                </a:solidFill>
              </a:defRPr>
            </a:lvl3pPr>
            <a:lvl4pPr indent="-228600" lvl="3" marL="1828800" algn="l">
              <a:spcBef>
                <a:spcPts val="600"/>
              </a:spcBef>
              <a:spcAft>
                <a:spcPts val="0"/>
              </a:spcAft>
              <a:buSzPts val="1050"/>
              <a:buNone/>
              <a:defRPr sz="1400">
                <a:solidFill>
                  <a:srgbClr val="888888"/>
                </a:solidFill>
              </a:defRPr>
            </a:lvl4pPr>
            <a:lvl5pPr indent="-228600" lvl="4" marL="2286000" algn="l">
              <a:spcBef>
                <a:spcPts val="600"/>
              </a:spcBef>
              <a:spcAft>
                <a:spcPts val="0"/>
              </a:spcAft>
              <a:buSzPts val="105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5" name="Google Shape;25;p55"/>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5"/>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5"/>
          <p:cNvSpPr txBox="1"/>
          <p:nvPr>
            <p:ph idx="12" type="sldNum"/>
          </p:nvPr>
        </p:nvSpPr>
        <p:spPr>
          <a:xfrm>
            <a:off x="4306887" y="6492875"/>
            <a:ext cx="5334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1pPr>
            <a:lvl2pPr indent="0" lvl="1"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2pPr>
            <a:lvl3pPr indent="0" lvl="2"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3pPr>
            <a:lvl4pPr indent="0" lvl="3"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4pPr>
            <a:lvl5pPr indent="0" lvl="4"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5pPr>
            <a:lvl6pPr indent="0" lvl="5"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6pPr>
            <a:lvl7pPr indent="0" lvl="6"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7pPr>
            <a:lvl8pPr indent="0" lvl="7"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8pPr>
            <a:lvl9pPr indent="0" lvl="8"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9" name="Shape 99"/>
        <p:cNvGrpSpPr/>
        <p:nvPr/>
      </p:nvGrpSpPr>
      <p:grpSpPr>
        <a:xfrm>
          <a:off x="0" y="0"/>
          <a:ext cx="0" cy="0"/>
          <a:chOff x="0" y="0"/>
          <a:chExt cx="0" cy="0"/>
        </a:xfrm>
      </p:grpSpPr>
      <p:sp>
        <p:nvSpPr>
          <p:cNvPr id="100" name="Google Shape;100;p61"/>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algn="r">
              <a:lnSpc>
                <a:spcPct val="103846"/>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101" name="Google Shape;101;p61"/>
          <p:cNvSpPr txBox="1"/>
          <p:nvPr>
            <p:ph idx="1" type="body"/>
          </p:nvPr>
        </p:nvSpPr>
        <p:spPr>
          <a:xfrm>
            <a:off x="663388" y="2040081"/>
            <a:ext cx="3657600" cy="730415"/>
          </a:xfrm>
          <a:prstGeom prst="rect">
            <a:avLst/>
          </a:prstGeom>
          <a:noFill/>
          <a:ln>
            <a:noFill/>
          </a:ln>
        </p:spPr>
        <p:txBody>
          <a:bodyPr anchorCtr="0" anchor="ctr" bIns="0" lIns="91425" spcFirstLastPara="1" rIns="91425" wrap="square" tIns="0">
            <a:noAutofit/>
          </a:bodyPr>
          <a:lstStyle>
            <a:lvl1pPr indent="-228600" lvl="0" marL="457200" algn="ctr">
              <a:lnSpc>
                <a:spcPct val="115384"/>
              </a:lnSpc>
              <a:spcBef>
                <a:spcPts val="300"/>
              </a:spcBef>
              <a:spcAft>
                <a:spcPts val="0"/>
              </a:spcAft>
              <a:buSzPts val="1950"/>
              <a:buNone/>
              <a:defRPr b="1" sz="2600">
                <a:solidFill>
                  <a:schemeClr val="accen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2" name="Google Shape;102;p61"/>
          <p:cNvSpPr txBox="1"/>
          <p:nvPr>
            <p:ph idx="2" type="body"/>
          </p:nvPr>
        </p:nvSpPr>
        <p:spPr>
          <a:xfrm>
            <a:off x="663388" y="2797175"/>
            <a:ext cx="3657600" cy="3328988"/>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3" name="Google Shape;103;p61"/>
          <p:cNvSpPr txBox="1"/>
          <p:nvPr>
            <p:ph idx="3" type="body"/>
          </p:nvPr>
        </p:nvSpPr>
        <p:spPr>
          <a:xfrm>
            <a:off x="4828032" y="2040081"/>
            <a:ext cx="3657600" cy="730415"/>
          </a:xfrm>
          <a:prstGeom prst="rect">
            <a:avLst/>
          </a:prstGeom>
          <a:noFill/>
          <a:ln>
            <a:noFill/>
          </a:ln>
        </p:spPr>
        <p:txBody>
          <a:bodyPr anchorCtr="0" anchor="ctr" bIns="0" lIns="91425" spcFirstLastPara="1" rIns="91425" wrap="square" tIns="0">
            <a:noAutofit/>
          </a:bodyPr>
          <a:lstStyle>
            <a:lvl1pPr indent="-228600" lvl="0" marL="457200" algn="ctr">
              <a:lnSpc>
                <a:spcPct val="115384"/>
              </a:lnSpc>
              <a:spcBef>
                <a:spcPts val="300"/>
              </a:spcBef>
              <a:spcAft>
                <a:spcPts val="0"/>
              </a:spcAft>
              <a:buSzPts val="1950"/>
              <a:buNone/>
              <a:defRPr b="1" sz="2600">
                <a:solidFill>
                  <a:schemeClr val="accen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4" name="Google Shape;104;p61"/>
          <p:cNvSpPr txBox="1"/>
          <p:nvPr>
            <p:ph idx="4" type="body"/>
          </p:nvPr>
        </p:nvSpPr>
        <p:spPr>
          <a:xfrm>
            <a:off x="4828032" y="2797175"/>
            <a:ext cx="3657600" cy="3328988"/>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5" name="Google Shape;105;p61"/>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61"/>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61"/>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
        <p:nvSpPr>
          <p:cNvPr id="121" name="Google Shape;121;p63"/>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63"/>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63"/>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6" name="Shape 136"/>
        <p:cNvGrpSpPr/>
        <p:nvPr/>
      </p:nvGrpSpPr>
      <p:grpSpPr>
        <a:xfrm>
          <a:off x="0" y="0"/>
          <a:ext cx="0" cy="0"/>
          <a:chOff x="0" y="0"/>
          <a:chExt cx="0" cy="0"/>
        </a:xfrm>
      </p:grpSpPr>
      <p:sp>
        <p:nvSpPr>
          <p:cNvPr id="137" name="Google Shape;137;p65"/>
          <p:cNvSpPr txBox="1"/>
          <p:nvPr>
            <p:ph type="title"/>
          </p:nvPr>
        </p:nvSpPr>
        <p:spPr>
          <a:xfrm>
            <a:off x="658368" y="1644868"/>
            <a:ext cx="3657600" cy="1098332"/>
          </a:xfrm>
          <a:prstGeom prst="rect">
            <a:avLst/>
          </a:prstGeom>
          <a:noFill/>
          <a:ln>
            <a:noFill/>
          </a:ln>
        </p:spPr>
        <p:txBody>
          <a:bodyPr anchorCtr="0" anchor="b" bIns="0" lIns="91425" spcFirstLastPara="1" rIns="91425" wrap="square" tIns="0">
            <a:noAutofit/>
          </a:bodyPr>
          <a:lstStyle>
            <a:lvl1pPr lvl="0" algn="l">
              <a:lnSpc>
                <a:spcPct val="150000"/>
              </a:lnSpc>
              <a:spcBef>
                <a:spcPts val="0"/>
              </a:spcBef>
              <a:spcAft>
                <a:spcPts val="0"/>
              </a:spcAft>
              <a:buSzPts val="1400"/>
              <a:buNone/>
              <a:defRPr b="0" sz="3600">
                <a:solidFill>
                  <a:schemeClr val="accent1"/>
                </a:solidFill>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138" name="Google Shape;138;p65"/>
          <p:cNvSpPr txBox="1"/>
          <p:nvPr>
            <p:ph idx="1" type="body"/>
          </p:nvPr>
        </p:nvSpPr>
        <p:spPr>
          <a:xfrm>
            <a:off x="4828032" y="654268"/>
            <a:ext cx="3657600" cy="54864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9" name="Google Shape;139;p65"/>
          <p:cNvSpPr txBox="1"/>
          <p:nvPr>
            <p:ph idx="2" type="body"/>
          </p:nvPr>
        </p:nvSpPr>
        <p:spPr>
          <a:xfrm>
            <a:off x="658368" y="2774731"/>
            <a:ext cx="3657600" cy="3168869"/>
          </a:xfrm>
          <a:prstGeom prst="rect">
            <a:avLst/>
          </a:prstGeom>
          <a:noFill/>
          <a:ln>
            <a:noFill/>
          </a:ln>
        </p:spPr>
        <p:txBody>
          <a:bodyPr anchorCtr="0" anchor="t" bIns="45700" lIns="91425" spcFirstLastPara="1" rIns="91425" wrap="square" tIns="45700">
            <a:normAutofit/>
          </a:bodyPr>
          <a:lstStyle>
            <a:lvl1pPr indent="-228600" lvl="0" marL="457200" algn="l">
              <a:spcBef>
                <a:spcPts val="1800"/>
              </a:spcBef>
              <a:spcAft>
                <a:spcPts val="0"/>
              </a:spcAft>
              <a:buSzPts val="1350"/>
              <a:buNone/>
              <a:defRPr sz="18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0" name="Google Shape;140;p65"/>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65"/>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65"/>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7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1" name="Google Shape;151;p7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 name="Google Shape;152;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5" name="Shape 155"/>
        <p:cNvGrpSpPr/>
        <p:nvPr/>
      </p:nvGrpSpPr>
      <p:grpSpPr>
        <a:xfrm>
          <a:off x="0" y="0"/>
          <a:ext cx="0" cy="0"/>
          <a:chOff x="0" y="0"/>
          <a:chExt cx="0" cy="0"/>
        </a:xfrm>
      </p:grpSpPr>
      <p:sp>
        <p:nvSpPr>
          <p:cNvPr id="156" name="Google Shape;156;p7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7" name="Google Shape;157;p73"/>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1" name="Shape 161"/>
        <p:cNvGrpSpPr/>
        <p:nvPr/>
      </p:nvGrpSpPr>
      <p:grpSpPr>
        <a:xfrm>
          <a:off x="0" y="0"/>
          <a:ext cx="0" cy="0"/>
          <a:chOff x="0" y="0"/>
          <a:chExt cx="0" cy="0"/>
        </a:xfrm>
      </p:grpSpPr>
      <p:sp>
        <p:nvSpPr>
          <p:cNvPr id="162" name="Google Shape;162;p7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3" name="Google Shape;163;p74"/>
          <p:cNvSpPr/>
          <p:nvPr>
            <p:ph idx="2" type="pic"/>
          </p:nvPr>
        </p:nvSpPr>
        <p:spPr>
          <a:xfrm>
            <a:off x="1792288" y="612775"/>
            <a:ext cx="5486400" cy="4114800"/>
          </a:xfrm>
          <a:prstGeom prst="rect">
            <a:avLst/>
          </a:prstGeom>
          <a:noFill/>
          <a:ln>
            <a:noFill/>
          </a:ln>
        </p:spPr>
      </p:sp>
      <p:sp>
        <p:nvSpPr>
          <p:cNvPr id="164" name="Google Shape;164;p7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65" name="Google Shape;165;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8" name="Shape 168"/>
        <p:cNvGrpSpPr/>
        <p:nvPr/>
      </p:nvGrpSpPr>
      <p:grpSpPr>
        <a:xfrm>
          <a:off x="0" y="0"/>
          <a:ext cx="0" cy="0"/>
          <a:chOff x="0" y="0"/>
          <a:chExt cx="0" cy="0"/>
        </a:xfrm>
      </p:grpSpPr>
      <p:sp>
        <p:nvSpPr>
          <p:cNvPr id="169" name="Google Shape;169;p7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0" name="Google Shape;170;p7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71" name="Google Shape;171;p7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72" name="Google Shape;172;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5" name="Shape 175"/>
        <p:cNvGrpSpPr/>
        <p:nvPr/>
      </p:nvGrpSpPr>
      <p:grpSpPr>
        <a:xfrm>
          <a:off x="0" y="0"/>
          <a:ext cx="0" cy="0"/>
          <a:chOff x="0" y="0"/>
          <a:chExt cx="0" cy="0"/>
        </a:xfrm>
      </p:grpSpPr>
      <p:sp>
        <p:nvSpPr>
          <p:cNvPr id="176" name="Google Shape;176;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9" name="Shape 179"/>
        <p:cNvGrpSpPr/>
        <p:nvPr/>
      </p:nvGrpSpPr>
      <p:grpSpPr>
        <a:xfrm>
          <a:off x="0" y="0"/>
          <a:ext cx="0" cy="0"/>
          <a:chOff x="0" y="0"/>
          <a:chExt cx="0" cy="0"/>
        </a:xfrm>
      </p:grpSpPr>
      <p:sp>
        <p:nvSpPr>
          <p:cNvPr id="180" name="Google Shape;180;p7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1" name="Google Shape;181;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4" name="Shape 184"/>
        <p:cNvGrpSpPr/>
        <p:nvPr/>
      </p:nvGrpSpPr>
      <p:grpSpPr>
        <a:xfrm>
          <a:off x="0" y="0"/>
          <a:ext cx="0" cy="0"/>
          <a:chOff x="0" y="0"/>
          <a:chExt cx="0" cy="0"/>
        </a:xfrm>
      </p:grpSpPr>
      <p:sp>
        <p:nvSpPr>
          <p:cNvPr id="185" name="Google Shape;185;p7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6" name="Google Shape;186;p7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87" name="Google Shape;187;p7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88" name="Google Shape;188;p7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89" name="Google Shape;189;p7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90" name="Google Shape;190;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Top and Bottom">
  <p:cSld name="2 Content, Top and Bottom">
    <p:spTree>
      <p:nvGrpSpPr>
        <p:cNvPr id="37" name="Shape 37"/>
        <p:cNvGrpSpPr/>
        <p:nvPr/>
      </p:nvGrpSpPr>
      <p:grpSpPr>
        <a:xfrm>
          <a:off x="0" y="0"/>
          <a:ext cx="0" cy="0"/>
          <a:chOff x="0" y="0"/>
          <a:chExt cx="0" cy="0"/>
        </a:xfrm>
      </p:grpSpPr>
      <p:sp>
        <p:nvSpPr>
          <p:cNvPr id="38" name="Google Shape;38;p57"/>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algn="r">
              <a:lnSpc>
                <a:spcPct val="300000"/>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39" name="Google Shape;39;p57"/>
          <p:cNvSpPr txBox="1"/>
          <p:nvPr>
            <p:ph idx="1" type="body"/>
          </p:nvPr>
        </p:nvSpPr>
        <p:spPr>
          <a:xfrm>
            <a:off x="654050" y="2286001"/>
            <a:ext cx="7848600" cy="18288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57"/>
          <p:cNvSpPr txBox="1"/>
          <p:nvPr>
            <p:ph idx="2" type="body"/>
          </p:nvPr>
        </p:nvSpPr>
        <p:spPr>
          <a:xfrm>
            <a:off x="654050" y="4302966"/>
            <a:ext cx="7848600" cy="18288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57"/>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7"/>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7"/>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3" name="Shape 193"/>
        <p:cNvGrpSpPr/>
        <p:nvPr/>
      </p:nvGrpSpPr>
      <p:grpSpPr>
        <a:xfrm>
          <a:off x="0" y="0"/>
          <a:ext cx="0" cy="0"/>
          <a:chOff x="0" y="0"/>
          <a:chExt cx="0" cy="0"/>
        </a:xfrm>
      </p:grpSpPr>
      <p:sp>
        <p:nvSpPr>
          <p:cNvPr id="194" name="Google Shape;194;p7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5" name="Google Shape;195;p7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96" name="Google Shape;196;p7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97" name="Google Shape;197;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0" name="Shape 200"/>
        <p:cNvGrpSpPr/>
        <p:nvPr/>
      </p:nvGrpSpPr>
      <p:grpSpPr>
        <a:xfrm>
          <a:off x="0" y="0"/>
          <a:ext cx="0" cy="0"/>
          <a:chOff x="0" y="0"/>
          <a:chExt cx="0" cy="0"/>
        </a:xfrm>
      </p:grpSpPr>
      <p:sp>
        <p:nvSpPr>
          <p:cNvPr id="201" name="Google Shape;201;p8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2" name="Google Shape;202;p8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03" name="Google Shape;203;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6" name="Shape 206"/>
        <p:cNvGrpSpPr/>
        <p:nvPr/>
      </p:nvGrpSpPr>
      <p:grpSpPr>
        <a:xfrm>
          <a:off x="0" y="0"/>
          <a:ext cx="0" cy="0"/>
          <a:chOff x="0" y="0"/>
          <a:chExt cx="0" cy="0"/>
        </a:xfrm>
      </p:grpSpPr>
      <p:sp>
        <p:nvSpPr>
          <p:cNvPr id="207" name="Google Shape;207;p8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8" name="Google Shape;208;p8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2" name="Shape 212"/>
        <p:cNvGrpSpPr/>
        <p:nvPr/>
      </p:nvGrpSpPr>
      <p:grpSpPr>
        <a:xfrm>
          <a:off x="0" y="0"/>
          <a:ext cx="0" cy="0"/>
          <a:chOff x="0" y="0"/>
          <a:chExt cx="0" cy="0"/>
        </a:xfrm>
      </p:grpSpPr>
      <p:sp>
        <p:nvSpPr>
          <p:cNvPr id="213" name="Google Shape;213;p8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4" name="Google Shape;214;p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15" name="Google Shape;215;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2" name="Shape 232"/>
        <p:cNvGrpSpPr/>
        <p:nvPr/>
      </p:nvGrpSpPr>
      <p:grpSpPr>
        <a:xfrm>
          <a:off x="0" y="0"/>
          <a:ext cx="0" cy="0"/>
          <a:chOff x="0" y="0"/>
          <a:chExt cx="0" cy="0"/>
        </a:xfrm>
      </p:grpSpPr>
      <p:sp>
        <p:nvSpPr>
          <p:cNvPr id="233" name="Google Shape;233;p84"/>
          <p:cNvSpPr txBox="1"/>
          <p:nvPr>
            <p:ph type="ctrTitle"/>
          </p:nvPr>
        </p:nvSpPr>
        <p:spPr>
          <a:xfrm>
            <a:off x="685707" y="968189"/>
            <a:ext cx="7799387" cy="1237130"/>
          </a:xfrm>
          <a:prstGeom prst="rect">
            <a:avLst/>
          </a:prstGeom>
          <a:noFill/>
          <a:ln>
            <a:noFill/>
          </a:ln>
        </p:spPr>
        <p:txBody>
          <a:bodyPr anchorCtr="0" anchor="b" bIns="0" lIns="91425" spcFirstLastPara="1" rIns="91425" wrap="square" tIns="0">
            <a:noAutofit/>
          </a:bodyPr>
          <a:lstStyle>
            <a:lvl1pPr lvl="0" algn="r">
              <a:lnSpc>
                <a:spcPct val="108695"/>
              </a:lnSpc>
              <a:spcBef>
                <a:spcPts val="0"/>
              </a:spcBef>
              <a:spcAft>
                <a:spcPts val="0"/>
              </a:spcAft>
              <a:buSzPts val="1400"/>
              <a:buNone/>
              <a:defRPr sz="4600">
                <a:solidFill>
                  <a:schemeClr val="accent1"/>
                </a:solidFill>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234" name="Google Shape;234;p84"/>
          <p:cNvSpPr txBox="1"/>
          <p:nvPr>
            <p:ph idx="1" type="subTitle"/>
          </p:nvPr>
        </p:nvSpPr>
        <p:spPr>
          <a:xfrm>
            <a:off x="685707" y="2209799"/>
            <a:ext cx="7799387" cy="46616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350"/>
              <a:buNone/>
              <a:defRPr sz="18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35" name="Google Shape;235;p84"/>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84"/>
          <p:cNvSpPr txBox="1"/>
          <p:nvPr>
            <p:ph idx="12" type="sldNum"/>
          </p:nvPr>
        </p:nvSpPr>
        <p:spPr>
          <a:xfrm>
            <a:off x="4305300" y="6492875"/>
            <a:ext cx="5334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1pPr>
            <a:lvl2pPr indent="0" lvl="1"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2pPr>
            <a:lvl3pPr indent="0" lvl="2"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3pPr>
            <a:lvl4pPr indent="0" lvl="3"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4pPr>
            <a:lvl5pPr indent="0" lvl="4"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5pPr>
            <a:lvl6pPr indent="0" lvl="5"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6pPr>
            <a:lvl7pPr indent="0" lvl="6"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7pPr>
            <a:lvl8pPr indent="0" lvl="7"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8pPr>
            <a:lvl9pPr indent="0" lvl="8" marL="0" marR="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237" name="Google Shape;237;p84"/>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1" name="Shape 251"/>
        <p:cNvGrpSpPr/>
        <p:nvPr/>
      </p:nvGrpSpPr>
      <p:grpSpPr>
        <a:xfrm>
          <a:off x="0" y="0"/>
          <a:ext cx="0" cy="0"/>
          <a:chOff x="0" y="0"/>
          <a:chExt cx="0" cy="0"/>
        </a:xfrm>
      </p:grpSpPr>
      <p:sp>
        <p:nvSpPr>
          <p:cNvPr id="252" name="Google Shape;252;p86"/>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algn="r">
              <a:lnSpc>
                <a:spcPct val="300000"/>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253" name="Google Shape;253;p86"/>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14325" lvl="0" marL="457200" algn="l">
              <a:spcBef>
                <a:spcPts val="18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4" name="Google Shape;254;p86"/>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86"/>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86"/>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69" name="Shape 269"/>
        <p:cNvGrpSpPr/>
        <p:nvPr/>
      </p:nvGrpSpPr>
      <p:grpSpPr>
        <a:xfrm>
          <a:off x="0" y="0"/>
          <a:ext cx="0" cy="0"/>
          <a:chOff x="0" y="0"/>
          <a:chExt cx="0" cy="0"/>
        </a:xfrm>
      </p:grpSpPr>
      <p:sp>
        <p:nvSpPr>
          <p:cNvPr id="270" name="Google Shape;270;p88"/>
          <p:cNvSpPr txBox="1"/>
          <p:nvPr>
            <p:ph type="title"/>
          </p:nvPr>
        </p:nvSpPr>
        <p:spPr>
          <a:xfrm>
            <a:off x="658368" y="1644868"/>
            <a:ext cx="3657600" cy="1098332"/>
          </a:xfrm>
          <a:prstGeom prst="rect">
            <a:avLst/>
          </a:prstGeom>
          <a:noFill/>
          <a:ln>
            <a:noFill/>
          </a:ln>
        </p:spPr>
        <p:txBody>
          <a:bodyPr anchorCtr="0" anchor="b" bIns="0" lIns="91425" spcFirstLastPara="1" rIns="91425" wrap="square" tIns="0">
            <a:noAutofit/>
          </a:bodyPr>
          <a:lstStyle>
            <a:lvl1pPr lvl="0" algn="l">
              <a:lnSpc>
                <a:spcPct val="150000"/>
              </a:lnSpc>
              <a:spcBef>
                <a:spcPts val="0"/>
              </a:spcBef>
              <a:spcAft>
                <a:spcPts val="0"/>
              </a:spcAft>
              <a:buSzPts val="1400"/>
              <a:buNone/>
              <a:defRPr b="0" sz="3600">
                <a:solidFill>
                  <a:schemeClr val="accent1"/>
                </a:solidFill>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271" name="Google Shape;271;p88"/>
          <p:cNvSpPr txBox="1"/>
          <p:nvPr>
            <p:ph idx="1" type="body"/>
          </p:nvPr>
        </p:nvSpPr>
        <p:spPr>
          <a:xfrm>
            <a:off x="658368" y="2774731"/>
            <a:ext cx="3657600" cy="3168869"/>
          </a:xfrm>
          <a:prstGeom prst="rect">
            <a:avLst/>
          </a:prstGeom>
          <a:noFill/>
          <a:ln>
            <a:noFill/>
          </a:ln>
        </p:spPr>
        <p:txBody>
          <a:bodyPr anchorCtr="0" anchor="t" bIns="45700" lIns="91425" spcFirstLastPara="1" rIns="91425" wrap="square" tIns="45700">
            <a:normAutofit/>
          </a:bodyPr>
          <a:lstStyle>
            <a:lvl1pPr indent="-228600" lvl="0" marL="457200" algn="l">
              <a:spcBef>
                <a:spcPts val="1800"/>
              </a:spcBef>
              <a:spcAft>
                <a:spcPts val="0"/>
              </a:spcAft>
              <a:buSzPts val="1350"/>
              <a:buNone/>
              <a:defRPr sz="18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72" name="Google Shape;272;p88"/>
          <p:cNvSpPr/>
          <p:nvPr>
            <p:ph idx="2" type="pic"/>
          </p:nvPr>
        </p:nvSpPr>
        <p:spPr>
          <a:xfrm>
            <a:off x="4828032" y="457200"/>
            <a:ext cx="3621024" cy="5943600"/>
          </a:xfrm>
          <a:prstGeom prst="rect">
            <a:avLst/>
          </a:prstGeom>
          <a:noFill/>
          <a:ln>
            <a:noFill/>
          </a:ln>
        </p:spPr>
      </p:sp>
      <p:sp>
        <p:nvSpPr>
          <p:cNvPr id="273" name="Google Shape;273;p88"/>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p88"/>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p88"/>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9" name="Shape 289"/>
        <p:cNvGrpSpPr/>
        <p:nvPr/>
      </p:nvGrpSpPr>
      <p:grpSpPr>
        <a:xfrm>
          <a:off x="0" y="0"/>
          <a:ext cx="0" cy="0"/>
          <a:chOff x="0" y="0"/>
          <a:chExt cx="0" cy="0"/>
        </a:xfrm>
      </p:grpSpPr>
      <p:sp>
        <p:nvSpPr>
          <p:cNvPr id="290" name="Google Shape;290;p90"/>
          <p:cNvSpPr txBox="1"/>
          <p:nvPr>
            <p:ph type="title"/>
          </p:nvPr>
        </p:nvSpPr>
        <p:spPr>
          <a:xfrm rot="5400000">
            <a:off x="5148879" y="2664442"/>
            <a:ext cx="5432425" cy="1491018"/>
          </a:xfrm>
          <a:prstGeom prst="rect">
            <a:avLst/>
          </a:prstGeom>
          <a:noFill/>
          <a:ln>
            <a:noFill/>
          </a:ln>
        </p:spPr>
        <p:txBody>
          <a:bodyPr anchorCtr="0" anchor="b" bIns="45700" lIns="91425" spcFirstLastPara="1" rIns="91425" wrap="square" tIns="45700">
            <a:noAutofit/>
          </a:bodyPr>
          <a:lstStyle>
            <a:lvl1pPr lvl="0" algn="l">
              <a:lnSpc>
                <a:spcPct val="103846"/>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291" name="Google Shape;291;p90"/>
          <p:cNvSpPr txBox="1"/>
          <p:nvPr>
            <p:ph idx="1" type="body"/>
          </p:nvPr>
        </p:nvSpPr>
        <p:spPr>
          <a:xfrm rot="5400000">
            <a:off x="750888" y="400050"/>
            <a:ext cx="5432425" cy="6019800"/>
          </a:xfrm>
          <a:prstGeom prst="rect">
            <a:avLst/>
          </a:prstGeom>
          <a:noFill/>
          <a:ln>
            <a:noFill/>
          </a:ln>
        </p:spPr>
        <p:txBody>
          <a:bodyPr anchorCtr="0" anchor="t" bIns="45700" lIns="91425" spcFirstLastPara="1" rIns="91425" wrap="square" tIns="45700">
            <a:noAutofit/>
          </a:bodyPr>
          <a:lstStyle>
            <a:lvl1pPr indent="-314325" lvl="0" marL="457200" algn="l">
              <a:spcBef>
                <a:spcPts val="18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2" name="Google Shape;292;p90"/>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90"/>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90"/>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58"/>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algn="r">
              <a:lnSpc>
                <a:spcPct val="300000"/>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46" name="Google Shape;46;p58"/>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8"/>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8"/>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49" name="Shape 49"/>
        <p:cNvGrpSpPr/>
        <p:nvPr/>
      </p:nvGrpSpPr>
      <p:grpSpPr>
        <a:xfrm>
          <a:off x="0" y="0"/>
          <a:ext cx="0" cy="0"/>
          <a:chOff x="0" y="0"/>
          <a:chExt cx="0" cy="0"/>
        </a:xfrm>
      </p:grpSpPr>
      <p:sp>
        <p:nvSpPr>
          <p:cNvPr id="50" name="Google Shape;50;p59"/>
          <p:cNvSpPr txBox="1"/>
          <p:nvPr>
            <p:ph type="title"/>
          </p:nvPr>
        </p:nvSpPr>
        <p:spPr>
          <a:xfrm>
            <a:off x="658813" y="455613"/>
            <a:ext cx="7824787" cy="1323975"/>
          </a:xfrm>
          <a:prstGeom prst="rect">
            <a:avLst/>
          </a:prstGeom>
          <a:noFill/>
          <a:ln>
            <a:noFill/>
          </a:ln>
        </p:spPr>
        <p:txBody>
          <a:bodyPr anchorCtr="0" anchor="b" bIns="0" lIns="91425" spcFirstLastPara="1" rIns="91425" wrap="square" tIns="0">
            <a:noAutofit/>
          </a:bodyPr>
          <a:lstStyle>
            <a:lvl1pPr lvl="0" algn="r">
              <a:lnSpc>
                <a:spcPct val="300000"/>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51" name="Google Shape;51;p59"/>
          <p:cNvSpPr txBox="1"/>
          <p:nvPr>
            <p:ph idx="1" type="body"/>
          </p:nvPr>
        </p:nvSpPr>
        <p:spPr>
          <a:xfrm>
            <a:off x="2286000" y="2286000"/>
            <a:ext cx="6197600" cy="3840163"/>
          </a:xfrm>
          <a:prstGeom prst="rect">
            <a:avLst/>
          </a:prstGeom>
          <a:noFill/>
          <a:ln>
            <a:noFill/>
          </a:ln>
        </p:spPr>
        <p:txBody>
          <a:bodyPr anchorCtr="0" anchor="t" bIns="45700" lIns="91425" spcFirstLastPara="1" rIns="91425" wrap="square" tIns="45700">
            <a:noAutofit/>
          </a:bodyPr>
          <a:lstStyle>
            <a:lvl1pPr indent="-314325" lvl="0" marL="457200" algn="l">
              <a:spcBef>
                <a:spcPts val="18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59"/>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9"/>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9"/>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55" name="Shape 55"/>
        <p:cNvGrpSpPr/>
        <p:nvPr/>
      </p:nvGrpSpPr>
      <p:grpSpPr>
        <a:xfrm>
          <a:off x="0" y="0"/>
          <a:ext cx="0" cy="0"/>
          <a:chOff x="0" y="0"/>
          <a:chExt cx="0" cy="0"/>
        </a:xfrm>
      </p:grpSpPr>
      <p:sp>
        <p:nvSpPr>
          <p:cNvPr id="56" name="Google Shape;56;p66"/>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6"/>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6"/>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67"/>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algn="r">
              <a:lnSpc>
                <a:spcPct val="300000"/>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61" name="Google Shape;61;p67"/>
          <p:cNvSpPr txBox="1"/>
          <p:nvPr>
            <p:ph idx="1" type="body"/>
          </p:nvPr>
        </p:nvSpPr>
        <p:spPr>
          <a:xfrm>
            <a:off x="658904" y="2286000"/>
            <a:ext cx="3657600" cy="3840163"/>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2" name="Google Shape;62;p67"/>
          <p:cNvSpPr txBox="1"/>
          <p:nvPr>
            <p:ph idx="2" type="body"/>
          </p:nvPr>
        </p:nvSpPr>
        <p:spPr>
          <a:xfrm>
            <a:off x="4831308" y="2286000"/>
            <a:ext cx="3657600" cy="3840163"/>
          </a:xfrm>
          <a:prstGeom prst="rect">
            <a:avLst/>
          </a:prstGeom>
          <a:noFill/>
          <a:ln>
            <a:noFill/>
          </a:ln>
        </p:spPr>
        <p:txBody>
          <a:bodyPr anchorCtr="0" anchor="t" bIns="45700" lIns="91425" spcFirstLastPara="1" rIns="91425" wrap="square" tIns="45700">
            <a:no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3" name="Google Shape;63;p67"/>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67"/>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67"/>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66" name="Shape 66"/>
        <p:cNvGrpSpPr/>
        <p:nvPr/>
      </p:nvGrpSpPr>
      <p:grpSpPr>
        <a:xfrm>
          <a:off x="0" y="0"/>
          <a:ext cx="0" cy="0"/>
          <a:chOff x="0" y="0"/>
          <a:chExt cx="0" cy="0"/>
        </a:xfrm>
      </p:grpSpPr>
      <p:sp>
        <p:nvSpPr>
          <p:cNvPr id="67" name="Google Shape;67;p68"/>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algn="r">
              <a:lnSpc>
                <a:spcPct val="300000"/>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68" name="Google Shape;68;p68"/>
          <p:cNvSpPr txBox="1"/>
          <p:nvPr>
            <p:ph idx="1" type="body"/>
          </p:nvPr>
        </p:nvSpPr>
        <p:spPr>
          <a:xfrm>
            <a:off x="4828032" y="2286001"/>
            <a:ext cx="3657600" cy="18288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9" name="Google Shape;69;p68"/>
          <p:cNvSpPr txBox="1"/>
          <p:nvPr>
            <p:ph idx="2" type="body"/>
          </p:nvPr>
        </p:nvSpPr>
        <p:spPr>
          <a:xfrm>
            <a:off x="4828032" y="4302966"/>
            <a:ext cx="3657600" cy="18288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0" name="Google Shape;70;p68"/>
          <p:cNvSpPr txBox="1"/>
          <p:nvPr>
            <p:ph idx="3" type="body"/>
          </p:nvPr>
        </p:nvSpPr>
        <p:spPr>
          <a:xfrm>
            <a:off x="658906" y="2286001"/>
            <a:ext cx="3657600" cy="18288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1" name="Google Shape;71;p68"/>
          <p:cNvSpPr txBox="1"/>
          <p:nvPr>
            <p:ph idx="4" type="body"/>
          </p:nvPr>
        </p:nvSpPr>
        <p:spPr>
          <a:xfrm>
            <a:off x="658906" y="4302966"/>
            <a:ext cx="3657600" cy="18288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2" name="Google Shape;72;p68"/>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68"/>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68"/>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69"/>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algn="r">
              <a:lnSpc>
                <a:spcPct val="300000"/>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77" name="Google Shape;77;p69"/>
          <p:cNvSpPr txBox="1"/>
          <p:nvPr>
            <p:ph idx="1" type="body"/>
          </p:nvPr>
        </p:nvSpPr>
        <p:spPr>
          <a:xfrm rot="5400000">
            <a:off x="2626519" y="269082"/>
            <a:ext cx="3840163" cy="7874000"/>
          </a:xfrm>
          <a:prstGeom prst="rect">
            <a:avLst/>
          </a:prstGeom>
          <a:noFill/>
          <a:ln>
            <a:noFill/>
          </a:ln>
        </p:spPr>
        <p:txBody>
          <a:bodyPr anchorCtr="0" anchor="t" bIns="45700" lIns="91425" spcFirstLastPara="1" rIns="91425" wrap="square" tIns="45700">
            <a:noAutofit/>
          </a:bodyPr>
          <a:lstStyle>
            <a:lvl1pPr indent="-314325" lvl="0" marL="457200" algn="l">
              <a:spcBef>
                <a:spcPts val="18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69"/>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69"/>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69"/>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81" name="Shape 81"/>
        <p:cNvGrpSpPr/>
        <p:nvPr/>
      </p:nvGrpSpPr>
      <p:grpSpPr>
        <a:xfrm>
          <a:off x="0" y="0"/>
          <a:ext cx="0" cy="0"/>
          <a:chOff x="0" y="0"/>
          <a:chExt cx="0" cy="0"/>
        </a:xfrm>
      </p:grpSpPr>
      <p:sp>
        <p:nvSpPr>
          <p:cNvPr id="82" name="Google Shape;82;p70"/>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algn="r">
              <a:lnSpc>
                <a:spcPct val="300000"/>
              </a:lnSpc>
              <a:spcBef>
                <a:spcPts val="0"/>
              </a:spcBef>
              <a:spcAft>
                <a:spcPts val="0"/>
              </a:spcAft>
              <a:buSzPts val="1400"/>
              <a:buNone/>
              <a:defRPr/>
            </a:lvl1pPr>
            <a:lvl2pPr lvl="1" algn="r">
              <a:lnSpc>
                <a:spcPct val="300000"/>
              </a:lnSpc>
              <a:spcBef>
                <a:spcPts val="0"/>
              </a:spcBef>
              <a:spcAft>
                <a:spcPts val="0"/>
              </a:spcAft>
              <a:buSzPts val="1400"/>
              <a:buNone/>
              <a:defRPr/>
            </a:lvl2pPr>
            <a:lvl3pPr lvl="2" algn="r">
              <a:lnSpc>
                <a:spcPct val="300000"/>
              </a:lnSpc>
              <a:spcBef>
                <a:spcPts val="0"/>
              </a:spcBef>
              <a:spcAft>
                <a:spcPts val="0"/>
              </a:spcAft>
              <a:buSzPts val="1400"/>
              <a:buNone/>
              <a:defRPr/>
            </a:lvl3pPr>
            <a:lvl4pPr lvl="3" algn="r">
              <a:lnSpc>
                <a:spcPct val="300000"/>
              </a:lnSpc>
              <a:spcBef>
                <a:spcPts val="0"/>
              </a:spcBef>
              <a:spcAft>
                <a:spcPts val="0"/>
              </a:spcAft>
              <a:buSzPts val="1400"/>
              <a:buNone/>
              <a:defRPr/>
            </a:lvl4pPr>
            <a:lvl5pPr lvl="4" algn="r">
              <a:lnSpc>
                <a:spcPct val="300000"/>
              </a:lnSpc>
              <a:spcBef>
                <a:spcPts val="0"/>
              </a:spcBef>
              <a:spcAft>
                <a:spcPts val="0"/>
              </a:spcAft>
              <a:buSzPts val="1400"/>
              <a:buNone/>
              <a:defRPr/>
            </a:lvl5pPr>
            <a:lvl6pPr lvl="5" algn="r">
              <a:lnSpc>
                <a:spcPct val="300000"/>
              </a:lnSpc>
              <a:spcBef>
                <a:spcPts val="0"/>
              </a:spcBef>
              <a:spcAft>
                <a:spcPts val="0"/>
              </a:spcAft>
              <a:buSzPts val="1400"/>
              <a:buNone/>
              <a:defRPr/>
            </a:lvl6pPr>
            <a:lvl7pPr lvl="6" algn="r">
              <a:lnSpc>
                <a:spcPct val="300000"/>
              </a:lnSpc>
              <a:spcBef>
                <a:spcPts val="0"/>
              </a:spcBef>
              <a:spcAft>
                <a:spcPts val="0"/>
              </a:spcAft>
              <a:buSzPts val="1400"/>
              <a:buNone/>
              <a:defRPr/>
            </a:lvl7pPr>
            <a:lvl8pPr lvl="7" algn="r">
              <a:lnSpc>
                <a:spcPct val="300000"/>
              </a:lnSpc>
              <a:spcBef>
                <a:spcPts val="0"/>
              </a:spcBef>
              <a:spcAft>
                <a:spcPts val="0"/>
              </a:spcAft>
              <a:buSzPts val="1400"/>
              <a:buNone/>
              <a:defRPr/>
            </a:lvl8pPr>
            <a:lvl9pPr lvl="8" algn="r">
              <a:lnSpc>
                <a:spcPct val="300000"/>
              </a:lnSpc>
              <a:spcBef>
                <a:spcPts val="0"/>
              </a:spcBef>
              <a:spcAft>
                <a:spcPts val="0"/>
              </a:spcAft>
              <a:buSzPts val="1400"/>
              <a:buNone/>
              <a:defRPr/>
            </a:lvl9pPr>
          </a:lstStyle>
          <a:p/>
        </p:txBody>
      </p:sp>
      <p:sp>
        <p:nvSpPr>
          <p:cNvPr id="83" name="Google Shape;83;p70"/>
          <p:cNvSpPr txBox="1"/>
          <p:nvPr>
            <p:ph idx="1" type="body"/>
          </p:nvPr>
        </p:nvSpPr>
        <p:spPr>
          <a:xfrm>
            <a:off x="4828032" y="2286001"/>
            <a:ext cx="3657600" cy="18288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4" name="Google Shape;84;p70"/>
          <p:cNvSpPr txBox="1"/>
          <p:nvPr>
            <p:ph idx="2" type="body"/>
          </p:nvPr>
        </p:nvSpPr>
        <p:spPr>
          <a:xfrm>
            <a:off x="4828032" y="4302966"/>
            <a:ext cx="3657600" cy="1828800"/>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5" name="Google Shape;85;p70"/>
          <p:cNvSpPr txBox="1"/>
          <p:nvPr>
            <p:ph idx="3" type="body"/>
          </p:nvPr>
        </p:nvSpPr>
        <p:spPr>
          <a:xfrm>
            <a:off x="654085" y="2286000"/>
            <a:ext cx="3657600" cy="3840163"/>
          </a:xfrm>
          <a:prstGeom prst="rect">
            <a:avLst/>
          </a:prstGeom>
          <a:noFill/>
          <a:ln>
            <a:noFill/>
          </a:ln>
        </p:spPr>
        <p:txBody>
          <a:bodyPr anchorCtr="0" anchor="t" bIns="45700" lIns="91425" spcFirstLastPara="1" rIns="91425" wrap="square" tIns="45700">
            <a:normAutofit/>
          </a:bodyPr>
          <a:lstStyle>
            <a:lvl1pPr indent="-314325" lvl="0" marL="457200" algn="l">
              <a:spcBef>
                <a:spcPts val="18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6" name="Google Shape;86;p70"/>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A6A6A6"/>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70"/>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70"/>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image" Target="../media/image1.jpg"/><Relationship Id="rId4" Type="http://schemas.openxmlformats.org/officeDocument/2006/relationships/image" Target="../media/image10.jpg"/><Relationship Id="rId5" Type="http://schemas.openxmlformats.org/officeDocument/2006/relationships/slideLayout" Target="../slideLayouts/slideLayout1.xml"/><Relationship Id="rId6" Type="http://schemas.openxmlformats.org/officeDocument/2006/relationships/theme" Target="../theme/theme8.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jpg"/><Relationship Id="rId3" Type="http://schemas.openxmlformats.org/officeDocument/2006/relationships/image" Target="../media/image19.jpg"/><Relationship Id="rId4" Type="http://schemas.openxmlformats.org/officeDocument/2006/relationships/slideLayout" Target="../slideLayouts/slideLayout27.xml"/><Relationship Id="rId5"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jp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9.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jpg"/><Relationship Id="rId3" Type="http://schemas.openxmlformats.org/officeDocument/2006/relationships/slideLayout" Target="../slideLayouts/slideLayout10.xml"/><Relationship Id="rId4" Type="http://schemas.openxmlformats.org/officeDocument/2006/relationships/theme" Target="../theme/theme1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jpg"/><Relationship Id="rId3" Type="http://schemas.openxmlformats.org/officeDocument/2006/relationships/slideLayout" Target="../slideLayouts/slideLayout11.xml"/><Relationship Id="rId4" Type="http://schemas.openxmlformats.org/officeDocument/2006/relationships/theme" Target="../theme/theme10.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jpg"/><Relationship Id="rId3" Type="http://schemas.openxmlformats.org/officeDocument/2006/relationships/slideLayout" Target="../slideLayouts/slideLayout12.xml"/><Relationship Id="rId4"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6.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jpg"/><Relationship Id="rId3" Type="http://schemas.openxmlformats.org/officeDocument/2006/relationships/image" Target="../media/image5.jpg"/><Relationship Id="rId4" Type="http://schemas.openxmlformats.org/officeDocument/2006/relationships/image" Target="../media/image9.jpg"/><Relationship Id="rId5" Type="http://schemas.openxmlformats.org/officeDocument/2006/relationships/slideLayout" Target="../slideLayouts/slideLayout24.xml"/><Relationship Id="rId6" Type="http://schemas.openxmlformats.org/officeDocument/2006/relationships/theme" Target="../theme/theme2.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jpg"/><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slideLayout" Target="../slideLayouts/slideLayout25.xml"/><Relationship Id="rId7" Type="http://schemas.openxmlformats.org/officeDocument/2006/relationships/theme" Target="../theme/theme7.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jpg"/><Relationship Id="rId3" Type="http://schemas.openxmlformats.org/officeDocument/2006/relationships/slideLayout" Target="../slideLayouts/slideLayout26.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RunningTop-R.jpg" id="10" name="Google Shape;10;p54"/>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11" name="Google Shape;11;p54"/>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54"/>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54"/>
          <p:cNvSpPr txBox="1"/>
          <p:nvPr/>
        </p:nvSpPr>
        <p:spPr>
          <a:xfrm>
            <a:off x="327025" y="363537"/>
            <a:ext cx="8439150" cy="2517775"/>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SectionHeaderLeft.jpg" id="14" name="Google Shape;14;p54"/>
          <p:cNvPicPr preferRelativeResize="0"/>
          <p:nvPr/>
        </p:nvPicPr>
        <p:blipFill rotWithShape="1">
          <a:blip r:embed="rId4">
            <a:alphaModFix/>
          </a:blip>
          <a:srcRect b="0" l="0" r="0" t="0"/>
          <a:stretch/>
        </p:blipFill>
        <p:spPr>
          <a:xfrm>
            <a:off x="469900" y="457200"/>
            <a:ext cx="2217737" cy="5943600"/>
          </a:xfrm>
          <a:prstGeom prst="rect">
            <a:avLst/>
          </a:prstGeom>
          <a:noFill/>
          <a:ln>
            <a:noFill/>
          </a:ln>
        </p:spPr>
      </p:pic>
      <p:sp>
        <p:nvSpPr>
          <p:cNvPr id="15" name="Google Shape;15;p54"/>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54"/>
          <p:cNvSpPr txBox="1"/>
          <p:nvPr/>
        </p:nvSpPr>
        <p:spPr>
          <a:xfrm rot="5400000">
            <a:off x="-223043" y="3369468"/>
            <a:ext cx="5943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54"/>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18" name="Google Shape;18;p54"/>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19" name="Google Shape;19;p54"/>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54"/>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54"/>
          <p:cNvSpPr txBox="1"/>
          <p:nvPr>
            <p:ph idx="12" type="sldNum"/>
          </p:nvPr>
        </p:nvSpPr>
        <p:spPr>
          <a:xfrm>
            <a:off x="4306887" y="6492875"/>
            <a:ext cx="5334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1pPr>
            <a:lvl2pPr indent="0" lvl="1"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2pPr>
            <a:lvl3pPr indent="0" lvl="2"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3pPr>
            <a:lvl4pPr indent="0" lvl="3"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4pPr>
            <a:lvl5pPr indent="0" lvl="4"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5pPr>
            <a:lvl6pPr indent="0" lvl="5"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6pPr>
            <a:lvl7pPr indent="0" lvl="6"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7pPr>
            <a:lvl8pPr indent="0" lvl="7"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8pPr>
            <a:lvl9pPr indent="0" lvl="8"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76" name="Shape 276"/>
        <p:cNvGrpSpPr/>
        <p:nvPr/>
      </p:nvGrpSpPr>
      <p:grpSpPr>
        <a:xfrm>
          <a:off x="0" y="0"/>
          <a:ext cx="0" cy="0"/>
          <a:chOff x="0" y="0"/>
          <a:chExt cx="0" cy="0"/>
        </a:xfrm>
      </p:grpSpPr>
      <p:pic>
        <p:nvPicPr>
          <p:cNvPr descr="RunningTop-R.jpg" id="277" name="Google Shape;277;p89"/>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278" name="Google Shape;278;p89"/>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9" name="Google Shape;279;p89"/>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0" name="Google Shape;280;p89"/>
          <p:cNvSpPr txBox="1"/>
          <p:nvPr/>
        </p:nvSpPr>
        <p:spPr>
          <a:xfrm>
            <a:off x="347662" y="363537"/>
            <a:ext cx="8440737" cy="233680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VerticalRight.jpg" id="281" name="Google Shape;281;p89"/>
          <p:cNvPicPr preferRelativeResize="0"/>
          <p:nvPr/>
        </p:nvPicPr>
        <p:blipFill rotWithShape="1">
          <a:blip r:embed="rId3">
            <a:alphaModFix/>
          </a:blip>
          <a:srcRect b="0" l="0" r="0" t="0"/>
          <a:stretch/>
        </p:blipFill>
        <p:spPr>
          <a:xfrm>
            <a:off x="7112000" y="457200"/>
            <a:ext cx="1546225" cy="5943600"/>
          </a:xfrm>
          <a:prstGeom prst="rect">
            <a:avLst/>
          </a:prstGeom>
          <a:noFill/>
          <a:ln>
            <a:noFill/>
          </a:ln>
        </p:spPr>
      </p:pic>
      <p:sp>
        <p:nvSpPr>
          <p:cNvPr id="282" name="Google Shape;282;p89"/>
          <p:cNvSpPr txBox="1"/>
          <p:nvPr/>
        </p:nvSpPr>
        <p:spPr>
          <a:xfrm rot="5400000">
            <a:off x="4074318" y="3369468"/>
            <a:ext cx="5943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3" name="Google Shape;283;p89"/>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4" name="Google Shape;284;p89"/>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285" name="Google Shape;285;p89"/>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286" name="Google Shape;286;p89"/>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7" name="Google Shape;287;p89"/>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8" name="Google Shape;288;p89"/>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4"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8" name="Shape 28"/>
        <p:cNvGrpSpPr/>
        <p:nvPr/>
      </p:nvGrpSpPr>
      <p:grpSpPr>
        <a:xfrm>
          <a:off x="0" y="0"/>
          <a:ext cx="0" cy="0"/>
          <a:chOff x="0" y="0"/>
          <a:chExt cx="0" cy="0"/>
        </a:xfrm>
      </p:grpSpPr>
      <p:pic>
        <p:nvPicPr>
          <p:cNvPr descr="RunningTop-R.jpg" id="29" name="Google Shape;29;p56"/>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30" name="Google Shape;30;p56"/>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31" name="Google Shape;31;p56"/>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32" name="Google Shape;32;p56"/>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56"/>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6"/>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35" name="Google Shape;35;p56"/>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56"/>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9" name="Shape 89"/>
        <p:cNvGrpSpPr/>
        <p:nvPr/>
      </p:nvGrpSpPr>
      <p:grpSpPr>
        <a:xfrm>
          <a:off x="0" y="0"/>
          <a:ext cx="0" cy="0"/>
          <a:chOff x="0" y="0"/>
          <a:chExt cx="0" cy="0"/>
        </a:xfrm>
      </p:grpSpPr>
      <p:pic>
        <p:nvPicPr>
          <p:cNvPr descr="RunningTop-R.jpg" id="90" name="Google Shape;90;p60"/>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91" name="Google Shape;91;p60"/>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 name="Google Shape;92;p60"/>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3" name="Google Shape;93;p60"/>
          <p:cNvCxnSpPr/>
          <p:nvPr/>
        </p:nvCxnSpPr>
        <p:spPr>
          <a:xfrm rot="5400000">
            <a:off x="2885281" y="4483893"/>
            <a:ext cx="3375025" cy="1587"/>
          </a:xfrm>
          <a:prstGeom prst="straightConnector1">
            <a:avLst/>
          </a:prstGeom>
          <a:noFill/>
          <a:ln cap="flat" cmpd="sng" w="12700">
            <a:solidFill>
              <a:srgbClr val="A6A6A6"/>
            </a:solidFill>
            <a:prstDash val="solid"/>
            <a:miter lim="800000"/>
            <a:headEnd len="med" w="med" type="none"/>
            <a:tailEnd len="med" w="med" type="none"/>
          </a:ln>
        </p:spPr>
      </p:cxnSp>
      <p:sp>
        <p:nvSpPr>
          <p:cNvPr id="94" name="Google Shape;94;p60"/>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95" name="Google Shape;95;p60"/>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96" name="Google Shape;96;p60"/>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60"/>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8" name="Google Shape;98;p60"/>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8" name="Shape 108"/>
        <p:cNvGrpSpPr/>
        <p:nvPr/>
      </p:nvGrpSpPr>
      <p:grpSpPr>
        <a:xfrm>
          <a:off x="0" y="0"/>
          <a:ext cx="0" cy="0"/>
          <a:chOff x="0" y="0"/>
          <a:chExt cx="0" cy="0"/>
        </a:xfrm>
      </p:grpSpPr>
      <p:pic>
        <p:nvPicPr>
          <p:cNvPr descr="RunningTop-R.jpg" id="109" name="Google Shape;109;p62"/>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110" name="Google Shape;110;p62"/>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Google Shape;111;p62"/>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 name="Google Shape;112;p62"/>
          <p:cNvSpPr txBox="1"/>
          <p:nvPr/>
        </p:nvSpPr>
        <p:spPr>
          <a:xfrm>
            <a:off x="355600" y="566737"/>
            <a:ext cx="8396287" cy="259715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62"/>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62"/>
          <p:cNvSpPr txBox="1"/>
          <p:nvPr/>
        </p:nvSpPr>
        <p:spPr>
          <a:xfrm>
            <a:off x="457200" y="4572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62"/>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116" name="Google Shape;116;p62"/>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117" name="Google Shape;117;p62"/>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8" name="Google Shape;118;p62"/>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9" name="Google Shape;119;p62"/>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4" name="Shape 124"/>
        <p:cNvGrpSpPr/>
        <p:nvPr/>
      </p:nvGrpSpPr>
      <p:grpSpPr>
        <a:xfrm>
          <a:off x="0" y="0"/>
          <a:ext cx="0" cy="0"/>
          <a:chOff x="0" y="0"/>
          <a:chExt cx="0" cy="0"/>
        </a:xfrm>
      </p:grpSpPr>
      <p:pic>
        <p:nvPicPr>
          <p:cNvPr descr="RunningTop-R.jpg" id="125" name="Google Shape;125;p64"/>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126" name="Google Shape;126;p64"/>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 name="Google Shape;127;p64"/>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64"/>
          <p:cNvSpPr txBox="1"/>
          <p:nvPr/>
        </p:nvSpPr>
        <p:spPr>
          <a:xfrm>
            <a:off x="333375" y="566737"/>
            <a:ext cx="8455025" cy="213360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64"/>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64"/>
          <p:cNvSpPr txBox="1"/>
          <p:nvPr/>
        </p:nvSpPr>
        <p:spPr>
          <a:xfrm>
            <a:off x="457200" y="4572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 name="Google Shape;131;p64"/>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132" name="Google Shape;132;p64"/>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133" name="Google Shape;133;p64"/>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4" name="Google Shape;134;p64"/>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5" name="Google Shape;135;p64"/>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3" name="Shape 143"/>
        <p:cNvGrpSpPr/>
        <p:nvPr/>
      </p:nvGrpSpPr>
      <p:grpSpPr>
        <a:xfrm>
          <a:off x="0" y="0"/>
          <a:ext cx="0" cy="0"/>
          <a:chOff x="0" y="0"/>
          <a:chExt cx="0" cy="0"/>
        </a:xfrm>
      </p:grpSpPr>
      <p:sp>
        <p:nvSpPr>
          <p:cNvPr id="144" name="Google Shape;144;p7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45" name="Google Shape;145;p7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6" name="Google Shape;146;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7" name="Google Shape;147;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8" name="Google Shape;148;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8" name="Shape 218"/>
        <p:cNvGrpSpPr/>
        <p:nvPr/>
      </p:nvGrpSpPr>
      <p:grpSpPr>
        <a:xfrm>
          <a:off x="0" y="0"/>
          <a:ext cx="0" cy="0"/>
          <a:chOff x="0" y="0"/>
          <a:chExt cx="0" cy="0"/>
        </a:xfrm>
      </p:grpSpPr>
      <p:pic>
        <p:nvPicPr>
          <p:cNvPr descr="RunningTop-R.jpg" id="219" name="Google Shape;219;p83"/>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220" name="Google Shape;220;p83"/>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1" name="Google Shape;221;p83"/>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2" name="Google Shape;222;p83"/>
          <p:cNvSpPr txBox="1"/>
          <p:nvPr/>
        </p:nvSpPr>
        <p:spPr>
          <a:xfrm>
            <a:off x="341312" y="928687"/>
            <a:ext cx="8432800" cy="177165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3" name="Google Shape;223;p83"/>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4" name="Google Shape;224;p83"/>
          <p:cNvSpPr txBox="1"/>
          <p:nvPr/>
        </p:nvSpPr>
        <p:spPr>
          <a:xfrm>
            <a:off x="457200" y="817562"/>
            <a:ext cx="8229600" cy="1174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TitleSlideTop.jpg" id="225" name="Google Shape;225;p83"/>
          <p:cNvPicPr preferRelativeResize="0"/>
          <p:nvPr/>
        </p:nvPicPr>
        <p:blipFill rotWithShape="1">
          <a:blip r:embed="rId3">
            <a:alphaModFix/>
          </a:blip>
          <a:srcRect b="0" l="0" r="0" t="0"/>
          <a:stretch/>
        </p:blipFill>
        <p:spPr>
          <a:xfrm>
            <a:off x="457200" y="457200"/>
            <a:ext cx="8229600" cy="357187"/>
          </a:xfrm>
          <a:prstGeom prst="rect">
            <a:avLst/>
          </a:prstGeom>
          <a:noFill/>
          <a:ln>
            <a:noFill/>
          </a:ln>
        </p:spPr>
      </p:pic>
      <p:pic>
        <p:nvPicPr>
          <p:cNvPr descr="TitleSlideBottom.jpg" id="226" name="Google Shape;226;p83"/>
          <p:cNvPicPr preferRelativeResize="0"/>
          <p:nvPr/>
        </p:nvPicPr>
        <p:blipFill rotWithShape="1">
          <a:blip r:embed="rId4">
            <a:alphaModFix/>
          </a:blip>
          <a:srcRect b="0" l="0" r="0" t="0"/>
          <a:stretch/>
        </p:blipFill>
        <p:spPr>
          <a:xfrm>
            <a:off x="457200" y="2700337"/>
            <a:ext cx="8229600" cy="3700462"/>
          </a:xfrm>
          <a:prstGeom prst="rect">
            <a:avLst/>
          </a:prstGeom>
          <a:noFill/>
          <a:ln>
            <a:noFill/>
          </a:ln>
        </p:spPr>
      </p:pic>
      <p:sp>
        <p:nvSpPr>
          <p:cNvPr id="227" name="Google Shape;227;p83"/>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228" name="Google Shape;228;p83"/>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229" name="Google Shape;229;p83"/>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0" name="Google Shape;230;p83"/>
          <p:cNvSpPr txBox="1"/>
          <p:nvPr>
            <p:ph idx="12" type="sldNum"/>
          </p:nvPr>
        </p:nvSpPr>
        <p:spPr>
          <a:xfrm>
            <a:off x="4305300" y="6492875"/>
            <a:ext cx="5334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1pPr>
            <a:lvl2pPr indent="0" lvl="1"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2pPr>
            <a:lvl3pPr indent="0" lvl="2"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3pPr>
            <a:lvl4pPr indent="0" lvl="3"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4pPr>
            <a:lvl5pPr indent="0" lvl="4"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5pPr>
            <a:lvl6pPr indent="0" lvl="5"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6pPr>
            <a:lvl7pPr indent="0" lvl="6"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7pPr>
            <a:lvl8pPr indent="0" lvl="7"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8pPr>
            <a:lvl9pPr indent="0" lvl="8" marL="0" marR="0" rtl="0" algn="ctr">
              <a:lnSpc>
                <a:spcPct val="100000"/>
              </a:lnSpc>
              <a:spcBef>
                <a:spcPts val="0"/>
              </a:spcBef>
              <a:spcAft>
                <a:spcPts val="0"/>
              </a:spcAft>
              <a:buClr>
                <a:srgbClr val="A6A6A6"/>
              </a:buClr>
              <a:buSzPts val="1100"/>
              <a:buFont typeface="Calibri"/>
              <a:buNone/>
              <a:defRPr b="1" i="0" sz="1100" u="none">
                <a:solidFill>
                  <a:srgbClr val="A6A6A6"/>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
        <p:nvSpPr>
          <p:cNvPr id="231" name="Google Shape;231;p83"/>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8"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38" name="Shape 238"/>
        <p:cNvGrpSpPr/>
        <p:nvPr/>
      </p:nvGrpSpPr>
      <p:grpSpPr>
        <a:xfrm>
          <a:off x="0" y="0"/>
          <a:ext cx="0" cy="0"/>
          <a:chOff x="0" y="0"/>
          <a:chExt cx="0" cy="0"/>
        </a:xfrm>
      </p:grpSpPr>
      <p:pic>
        <p:nvPicPr>
          <p:cNvPr descr="RunningTop-R.jpg" id="239" name="Google Shape;239;p85"/>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240" name="Google Shape;240;p85"/>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1" name="Google Shape;241;p85"/>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green.gif" id="242" name="Google Shape;242;p85"/>
          <p:cNvPicPr preferRelativeResize="0"/>
          <p:nvPr/>
        </p:nvPicPr>
        <p:blipFill rotWithShape="1">
          <a:blip r:embed="rId3">
            <a:alphaModFix/>
          </a:blip>
          <a:srcRect b="0" l="0" r="0" t="0"/>
          <a:stretch/>
        </p:blipFill>
        <p:spPr>
          <a:xfrm>
            <a:off x="8429625" y="5562600"/>
            <a:ext cx="714375" cy="838200"/>
          </a:xfrm>
          <a:prstGeom prst="rect">
            <a:avLst/>
          </a:prstGeom>
          <a:noFill/>
          <a:ln>
            <a:noFill/>
          </a:ln>
        </p:spPr>
      </p:pic>
      <p:pic>
        <p:nvPicPr>
          <p:cNvPr descr="hand.gif" id="243" name="Google Shape;243;p85"/>
          <p:cNvPicPr preferRelativeResize="0"/>
          <p:nvPr/>
        </p:nvPicPr>
        <p:blipFill rotWithShape="1">
          <a:blip r:embed="rId4">
            <a:alphaModFix/>
          </a:blip>
          <a:srcRect b="0" l="0" r="0" t="0"/>
          <a:stretch/>
        </p:blipFill>
        <p:spPr>
          <a:xfrm>
            <a:off x="0" y="6115050"/>
            <a:ext cx="1190625" cy="742950"/>
          </a:xfrm>
          <a:prstGeom prst="rect">
            <a:avLst/>
          </a:prstGeom>
          <a:noFill/>
          <a:ln>
            <a:noFill/>
          </a:ln>
        </p:spPr>
      </p:pic>
      <p:sp>
        <p:nvSpPr>
          <p:cNvPr id="244" name="Google Shape;244;p85"/>
          <p:cNvSpPr/>
          <p:nvPr/>
        </p:nvSpPr>
        <p:spPr>
          <a:xfrm>
            <a:off x="1171575" y="6124575"/>
            <a:ext cx="7286625" cy="219075"/>
          </a:xfrm>
          <a:custGeom>
            <a:rect b="b" l="l" r="r" t="t"/>
            <a:pathLst>
              <a:path extrusionOk="0" h="219075" w="728662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no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top.gif" id="245" name="Google Shape;245;p85"/>
          <p:cNvPicPr preferRelativeResize="0"/>
          <p:nvPr/>
        </p:nvPicPr>
        <p:blipFill rotWithShape="1">
          <a:blip r:embed="rId5">
            <a:alphaModFix/>
          </a:blip>
          <a:srcRect b="0" l="0" r="0" t="0"/>
          <a:stretch/>
        </p:blipFill>
        <p:spPr>
          <a:xfrm rot="-2760000">
            <a:off x="-155575" y="330200"/>
            <a:ext cx="2000250" cy="1047750"/>
          </a:xfrm>
          <a:prstGeom prst="rect">
            <a:avLst/>
          </a:prstGeom>
          <a:noFill/>
          <a:ln>
            <a:noFill/>
          </a:ln>
        </p:spPr>
      </p:pic>
      <p:sp>
        <p:nvSpPr>
          <p:cNvPr id="246" name="Google Shape;246;p85"/>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247" name="Google Shape;247;p85"/>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248" name="Google Shape;248;p85"/>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9" name="Google Shape;249;p85"/>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0" name="Google Shape;250;p85"/>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0"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57" name="Shape 257"/>
        <p:cNvGrpSpPr/>
        <p:nvPr/>
      </p:nvGrpSpPr>
      <p:grpSpPr>
        <a:xfrm>
          <a:off x="0" y="0"/>
          <a:ext cx="0" cy="0"/>
          <a:chOff x="0" y="0"/>
          <a:chExt cx="0" cy="0"/>
        </a:xfrm>
      </p:grpSpPr>
      <p:pic>
        <p:nvPicPr>
          <p:cNvPr descr="RunningTop-R.jpg" id="258" name="Google Shape;258;p87"/>
          <p:cNvPicPr preferRelativeResize="0"/>
          <p:nvPr/>
        </p:nvPicPr>
        <p:blipFill rotWithShape="1">
          <a:blip r:embed="rId2">
            <a:alphaModFix/>
          </a:blip>
          <a:srcRect b="0" l="0" r="0" t="0"/>
          <a:stretch/>
        </p:blipFill>
        <p:spPr>
          <a:xfrm>
            <a:off x="457200" y="457200"/>
            <a:ext cx="8229600" cy="1382712"/>
          </a:xfrm>
          <a:prstGeom prst="rect">
            <a:avLst/>
          </a:prstGeom>
          <a:noFill/>
          <a:ln>
            <a:noFill/>
          </a:ln>
        </p:spPr>
      </p:pic>
      <p:sp>
        <p:nvSpPr>
          <p:cNvPr id="259" name="Google Shape;259;p87"/>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0" name="Google Shape;260;p87"/>
          <p:cNvSpPr txBox="1"/>
          <p:nvPr/>
        </p:nvSpPr>
        <p:spPr>
          <a:xfrm>
            <a:off x="457200" y="1841500"/>
            <a:ext cx="8229600" cy="119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1" name="Google Shape;261;p87"/>
          <p:cNvSpPr txBox="1"/>
          <p:nvPr/>
        </p:nvSpPr>
        <p:spPr>
          <a:xfrm>
            <a:off x="355600" y="347662"/>
            <a:ext cx="8432800" cy="2352675"/>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2" name="Google Shape;262;p87"/>
          <p:cNvSpPr txBox="1"/>
          <p:nvPr/>
        </p:nvSpPr>
        <p:spPr>
          <a:xfrm>
            <a:off x="320675" y="320675"/>
            <a:ext cx="8502650" cy="6216650"/>
          </a:xfrm>
          <a:prstGeom prst="rect">
            <a:avLst/>
          </a:prstGeom>
          <a:noFill/>
          <a:ln cap="flat" cmpd="sng" w="12700">
            <a:solidFill>
              <a:srgbClr val="A6A6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3" name="Google Shape;263;p87"/>
          <p:cNvSpPr txBox="1"/>
          <p:nvPr/>
        </p:nvSpPr>
        <p:spPr>
          <a:xfrm rot="5400000">
            <a:off x="5598318" y="3310731"/>
            <a:ext cx="5943600" cy="2365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4" name="Google Shape;264;p87"/>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lvl1pPr lvl="0"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1pPr>
            <a:lvl2pPr lvl="1"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2pPr>
            <a:lvl3pPr lvl="2"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3pPr>
            <a:lvl4pPr lvl="3"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4pPr>
            <a:lvl5pPr lvl="4"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5pPr>
            <a:lvl6pPr lvl="5"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6pPr>
            <a:lvl7pPr lvl="6"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7pPr>
            <a:lvl8pPr lvl="7"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8pPr>
            <a:lvl9pPr lvl="8" marR="0" rtl="0" algn="r">
              <a:lnSpc>
                <a:spcPct val="103846"/>
              </a:lnSpc>
              <a:spcBef>
                <a:spcPts val="0"/>
              </a:spcBef>
              <a:spcAft>
                <a:spcPts val="0"/>
              </a:spcAft>
              <a:buSzPts val="1400"/>
              <a:buNone/>
              <a:defRPr b="0" i="0" sz="5200" u="none" cap="none" strike="noStrike">
                <a:solidFill>
                  <a:schemeClr val="lt1"/>
                </a:solidFill>
                <a:latin typeface="Lustria"/>
                <a:ea typeface="Lustria"/>
                <a:cs typeface="Lustria"/>
                <a:sym typeface="Lustria"/>
              </a:defRPr>
            </a:lvl9pPr>
          </a:lstStyle>
          <a:p/>
        </p:txBody>
      </p:sp>
      <p:sp>
        <p:nvSpPr>
          <p:cNvPr id="265" name="Google Shape;265;p87"/>
          <p:cNvSpPr txBox="1"/>
          <p:nvPr>
            <p:ph idx="1" type="body"/>
          </p:nvPr>
        </p:nvSpPr>
        <p:spPr>
          <a:xfrm>
            <a:off x="2286000" y="2286000"/>
            <a:ext cx="6197600" cy="3840162"/>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1800"/>
              </a:spcBef>
              <a:spcAft>
                <a:spcPts val="0"/>
              </a:spcAft>
              <a:buClr>
                <a:schemeClr val="accent1"/>
              </a:buClr>
              <a:buSzPts val="1500"/>
              <a:buFont typeface="Noto Sans Symbols"/>
              <a:buChar char="■"/>
              <a:defRPr b="0" i="0" sz="2000" u="none" cap="none" strike="noStrike">
                <a:solidFill>
                  <a:srgbClr val="262626"/>
                </a:solidFill>
                <a:latin typeface="Lustria"/>
                <a:ea typeface="Lustria"/>
                <a:cs typeface="Lustria"/>
                <a:sym typeface="Lustria"/>
              </a:defRPr>
            </a:lvl1pPr>
            <a:lvl2pPr indent="-314325" lvl="1" marL="9144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3pPr>
            <a:lvl4pPr indent="-314325" lvl="3" marL="18288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262626"/>
                </a:solidFill>
                <a:latin typeface="Lustria"/>
                <a:ea typeface="Lustria"/>
                <a:cs typeface="Lustria"/>
                <a:sym typeface="Lustr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9pPr>
          </a:lstStyle>
          <a:p/>
        </p:txBody>
      </p:sp>
      <p:sp>
        <p:nvSpPr>
          <p:cNvPr id="266" name="Google Shape;266;p87"/>
          <p:cNvSpPr txBox="1"/>
          <p:nvPr>
            <p:ph idx="10" type="dt"/>
          </p:nvPr>
        </p:nvSpPr>
        <p:spPr>
          <a:xfrm>
            <a:off x="6689725" y="649287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A6A6A6"/>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7" name="Google Shape;267;p87"/>
          <p:cNvSpPr txBox="1"/>
          <p:nvPr>
            <p:ph idx="11" type="ftr"/>
          </p:nvPr>
        </p:nvSpPr>
        <p:spPr>
          <a:xfrm>
            <a:off x="317500" y="6492875"/>
            <a:ext cx="34163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8" name="Google Shape;268;p87"/>
          <p:cNvSpPr txBox="1"/>
          <p:nvPr>
            <p:ph idx="12" type="sldNum"/>
          </p:nvPr>
        </p:nvSpPr>
        <p:spPr>
          <a:xfrm>
            <a:off x="379412" y="6149975"/>
            <a:ext cx="533400" cy="365125"/>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1pPr>
            <a:lvl2pPr indent="0" lvl="1"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2pPr>
            <a:lvl3pPr indent="0" lvl="2"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3pPr>
            <a:lvl4pPr indent="0" lvl="3"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4pPr>
            <a:lvl5pPr indent="0" lvl="4"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5pPr>
            <a:lvl6pPr indent="0" lvl="5"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6pPr>
            <a:lvl7pPr indent="0" lvl="6"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7pPr>
            <a:lvl8pPr indent="0" lvl="7"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8pPr>
            <a:lvl9pPr indent="0" lvl="8" marL="0" marR="0" rtl="0" algn="l">
              <a:lnSpc>
                <a:spcPct val="100000"/>
              </a:lnSpc>
              <a:spcBef>
                <a:spcPts val="0"/>
              </a:spcBef>
              <a:spcAft>
                <a:spcPts val="0"/>
              </a:spcAft>
              <a:buClr>
                <a:schemeClr val="accent1"/>
              </a:buClr>
              <a:buSzPts val="1800"/>
              <a:buFont typeface="Calibri"/>
              <a:buNone/>
              <a:defRPr b="0" i="0" sz="1800" u="non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64.png"/><Relationship Id="rId7" Type="http://schemas.openxmlformats.org/officeDocument/2006/relationships/image" Target="../media/image1.jpg"/><Relationship Id="rId8"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5.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7.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5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7.png"/><Relationship Id="rId4" Type="http://schemas.openxmlformats.org/officeDocument/2006/relationships/image" Target="../media/image43.png"/><Relationship Id="rId5" Type="http://schemas.openxmlformats.org/officeDocument/2006/relationships/image" Target="../media/image5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6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5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6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4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5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56.png"/><Relationship Id="rId4" Type="http://schemas.openxmlformats.org/officeDocument/2006/relationships/image" Target="../media/image62.png"/><Relationship Id="rId5" Type="http://schemas.openxmlformats.org/officeDocument/2006/relationships/image" Target="../media/image59.png"/><Relationship Id="rId6" Type="http://schemas.openxmlformats.org/officeDocument/2006/relationships/image" Target="../media/image6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3.png"/><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
          <p:cNvSpPr txBox="1"/>
          <p:nvPr>
            <p:ph type="title"/>
          </p:nvPr>
        </p:nvSpPr>
        <p:spPr>
          <a:xfrm>
            <a:off x="3098800" y="2667000"/>
            <a:ext cx="5395912" cy="2249487"/>
          </a:xfrm>
          <a:prstGeom prst="rect">
            <a:avLst/>
          </a:prstGeom>
          <a:noFill/>
          <a:ln>
            <a:noFill/>
          </a:ln>
        </p:spPr>
        <p:txBody>
          <a:bodyPr anchorCtr="0" anchor="b" bIns="0" lIns="91425" spcFirstLastPara="1" rIns="91425" wrap="square" tIns="0">
            <a:noAutofit/>
          </a:bodyPr>
          <a:lstStyle/>
          <a:p>
            <a:pPr indent="0" lvl="0" marL="0" rtl="0" algn="r">
              <a:lnSpc>
                <a:spcPct val="117391"/>
              </a:lnSpc>
              <a:spcBef>
                <a:spcPts val="0"/>
              </a:spcBef>
              <a:spcAft>
                <a:spcPts val="0"/>
              </a:spcAft>
              <a:buClr>
                <a:schemeClr val="accent1"/>
              </a:buClr>
              <a:buSzPts val="4600"/>
              <a:buFont typeface="Lustria"/>
              <a:buNone/>
            </a:pPr>
            <a:r>
              <a:rPr b="0" i="0" lang="en-US" sz="4600" u="none">
                <a:solidFill>
                  <a:schemeClr val="accent1"/>
                </a:solidFill>
                <a:latin typeface="Lustria"/>
                <a:ea typeface="Lustria"/>
                <a:cs typeface="Lustria"/>
                <a:sym typeface="Lustria"/>
              </a:rPr>
              <a:t>Chapter 12</a:t>
            </a:r>
            <a:br>
              <a:rPr b="0" i="0" lang="en-US" sz="4600" u="none">
                <a:solidFill>
                  <a:schemeClr val="accent1"/>
                </a:solidFill>
                <a:latin typeface="Lustria"/>
                <a:ea typeface="Lustria"/>
                <a:cs typeface="Lustria"/>
                <a:sym typeface="Lustria"/>
              </a:rPr>
            </a:br>
            <a:r>
              <a:rPr b="0" i="0" lang="en-US" sz="4600" u="none">
                <a:solidFill>
                  <a:schemeClr val="accent1"/>
                </a:solidFill>
                <a:latin typeface="Lustria"/>
                <a:ea typeface="Lustria"/>
                <a:cs typeface="Lustria"/>
                <a:sym typeface="Lustria"/>
              </a:rPr>
              <a:t>File Management</a:t>
            </a:r>
            <a:endParaRPr/>
          </a:p>
        </p:txBody>
      </p:sp>
      <p:sp>
        <p:nvSpPr>
          <p:cNvPr id="301" name="Google Shape;301;p1"/>
          <p:cNvSpPr txBox="1"/>
          <p:nvPr>
            <p:ph idx="1" type="body"/>
          </p:nvPr>
        </p:nvSpPr>
        <p:spPr>
          <a:xfrm>
            <a:off x="3098800" y="4979987"/>
            <a:ext cx="5395912" cy="811212"/>
          </a:xfrm>
          <a:prstGeom prst="rect">
            <a:avLst/>
          </a:prstGeom>
          <a:noFill/>
          <a:ln>
            <a:noFill/>
          </a:ln>
        </p:spPr>
        <p:txBody>
          <a:bodyPr anchorCtr="0" anchor="t" bIns="0" lIns="91425" spcFirstLastPara="1" rIns="91425" wrap="square" tIns="0">
            <a:normAutofit/>
          </a:bodyPr>
          <a:lstStyle/>
          <a:p>
            <a:pPr indent="0" lvl="0" marL="0" rtl="0" algn="r">
              <a:lnSpc>
                <a:spcPct val="100000"/>
              </a:lnSpc>
              <a:spcBef>
                <a:spcPts val="0"/>
              </a:spcBef>
              <a:spcAft>
                <a:spcPts val="0"/>
              </a:spcAft>
              <a:buSzPts val="1350"/>
              <a:buNone/>
            </a:pPr>
            <a:r>
              <a:rPr b="0" i="0" lang="en-US" sz="1800" u="none">
                <a:solidFill>
                  <a:srgbClr val="7F7F7F"/>
                </a:solidFill>
                <a:latin typeface="Lustria"/>
                <a:ea typeface="Lustria"/>
                <a:cs typeface="Lustria"/>
                <a:sym typeface="Lustria"/>
              </a:rPr>
              <a:t>Seventh Edition</a:t>
            </a:r>
            <a:endParaRPr/>
          </a:p>
          <a:p>
            <a:pPr indent="0" lvl="0" marL="0" rtl="0" algn="r">
              <a:lnSpc>
                <a:spcPct val="100000"/>
              </a:lnSpc>
              <a:spcBef>
                <a:spcPts val="300"/>
              </a:spcBef>
              <a:spcAft>
                <a:spcPts val="0"/>
              </a:spcAft>
              <a:buSzPts val="1350"/>
              <a:buNone/>
            </a:pPr>
            <a:r>
              <a:rPr b="0" i="0" lang="en-US" sz="1800" u="none">
                <a:solidFill>
                  <a:srgbClr val="7F7F7F"/>
                </a:solidFill>
                <a:latin typeface="Lustria"/>
                <a:ea typeface="Lustria"/>
                <a:cs typeface="Lustria"/>
                <a:sym typeface="Lustria"/>
              </a:rPr>
              <a:t>By William Stallings</a:t>
            </a:r>
            <a:endParaRPr/>
          </a:p>
          <a:p>
            <a:pPr indent="0" lvl="0" marL="0" rtl="0" algn="r">
              <a:spcBef>
                <a:spcPts val="300"/>
              </a:spcBef>
              <a:spcAft>
                <a:spcPts val="0"/>
              </a:spcAft>
              <a:buSzPts val="1350"/>
              <a:buNone/>
            </a:pPr>
            <a:r>
              <a:t/>
            </a:r>
            <a:endParaRPr b="0" i="0" sz="1800" u="none">
              <a:solidFill>
                <a:srgbClr val="7F7F7F"/>
              </a:solidFill>
              <a:latin typeface="Lustria"/>
              <a:ea typeface="Lustria"/>
              <a:cs typeface="Lustria"/>
              <a:sym typeface="Lustria"/>
            </a:endParaRPr>
          </a:p>
        </p:txBody>
      </p:sp>
      <p:sp>
        <p:nvSpPr>
          <p:cNvPr id="302" name="Google Shape;302;p1"/>
          <p:cNvSpPr txBox="1"/>
          <p:nvPr/>
        </p:nvSpPr>
        <p:spPr>
          <a:xfrm>
            <a:off x="533400" y="1828800"/>
            <a:ext cx="1981200" cy="41910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433D26"/>
              </a:buClr>
              <a:buSzPts val="3200"/>
              <a:buFont typeface="Lustria"/>
              <a:buNone/>
            </a:pPr>
            <a:r>
              <a:rPr b="0" i="1" lang="en-US" sz="3200" u="none">
                <a:solidFill>
                  <a:srgbClr val="433D26"/>
                </a:solidFill>
                <a:latin typeface="Lustria"/>
                <a:ea typeface="Lustria"/>
                <a:cs typeface="Lustria"/>
                <a:sym typeface="Lustria"/>
              </a:rPr>
              <a:t>Operating Systems:</a:t>
            </a:r>
            <a:br>
              <a:rPr b="0" i="1" lang="en-US" sz="3200" u="none">
                <a:solidFill>
                  <a:srgbClr val="433D26"/>
                </a:solidFill>
                <a:latin typeface="Lustria"/>
                <a:ea typeface="Lustria"/>
                <a:cs typeface="Lustria"/>
                <a:sym typeface="Lustria"/>
              </a:rPr>
            </a:br>
            <a:r>
              <a:rPr b="0" i="1" lang="en-US" sz="3200" u="none">
                <a:solidFill>
                  <a:srgbClr val="433D26"/>
                </a:solidFill>
                <a:latin typeface="Lustria"/>
                <a:ea typeface="Lustria"/>
                <a:cs typeface="Lustria"/>
                <a:sym typeface="Lustria"/>
              </a:rPr>
              <a:t>Internals and Design Principles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0"/>
          <p:cNvSpPr txBox="1"/>
          <p:nvPr>
            <p:ph type="title"/>
          </p:nvPr>
        </p:nvSpPr>
        <p:spPr>
          <a:xfrm>
            <a:off x="304800" y="609600"/>
            <a:ext cx="8534400" cy="685800"/>
          </a:xfrm>
          <a:prstGeom prst="rect">
            <a:avLst/>
          </a:prstGeom>
          <a:noFill/>
          <a:ln>
            <a:noFill/>
          </a:ln>
        </p:spPr>
        <p:txBody>
          <a:bodyPr anchorCtr="0" anchor="b" bIns="0" lIns="91425" spcFirstLastPara="1" rIns="91425" wrap="square" tIns="0">
            <a:noAutofit/>
          </a:bodyPr>
          <a:lstStyle/>
          <a:p>
            <a:pPr indent="0" lvl="0" marL="0" rtl="0" algn="l">
              <a:lnSpc>
                <a:spcPct val="150000"/>
              </a:lnSpc>
              <a:spcBef>
                <a:spcPts val="0"/>
              </a:spcBef>
              <a:spcAft>
                <a:spcPts val="0"/>
              </a:spcAft>
              <a:buClr>
                <a:schemeClr val="accent1"/>
              </a:buClr>
              <a:buSzPts val="3600"/>
              <a:buFont typeface="Lustria"/>
              <a:buNone/>
            </a:pPr>
            <a:r>
              <a:rPr b="0" i="0" lang="en-US" sz="3600" u="none">
                <a:solidFill>
                  <a:schemeClr val="accent1"/>
                </a:solidFill>
                <a:latin typeface="Lustria"/>
                <a:ea typeface="Lustria"/>
                <a:cs typeface="Lustria"/>
                <a:sym typeface="Lustria"/>
              </a:rPr>
              <a:t>Typical Software Organization</a:t>
            </a:r>
            <a:endParaRPr/>
          </a:p>
        </p:txBody>
      </p:sp>
      <p:pic>
        <p:nvPicPr>
          <p:cNvPr descr="Fig12_01.gif" id="377" name="Google Shape;377;p10"/>
          <p:cNvPicPr preferRelativeResize="0"/>
          <p:nvPr>
            <p:ph idx="1" type="body"/>
          </p:nvPr>
        </p:nvPicPr>
        <p:blipFill rotWithShape="1">
          <a:blip r:embed="rId3">
            <a:alphaModFix/>
          </a:blip>
          <a:srcRect b="-43884" l="0" r="0" t="-43884"/>
          <a:stretch/>
        </p:blipFill>
        <p:spPr>
          <a:xfrm>
            <a:off x="1143000" y="-685800"/>
            <a:ext cx="6553200" cy="9334500"/>
          </a:xfrm>
          <a:prstGeom prst="rect">
            <a:avLst/>
          </a:prstGeom>
          <a:noFill/>
          <a:ln>
            <a:noFill/>
          </a:ln>
        </p:spPr>
      </p:pic>
      <p:sp>
        <p:nvSpPr>
          <p:cNvPr id="378" name="Google Shape;378;p10"/>
          <p:cNvSpPr txBox="1"/>
          <p:nvPr/>
        </p:nvSpPr>
        <p:spPr>
          <a:xfrm>
            <a:off x="7658100" y="3989387"/>
            <a:ext cx="23622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Scheduling , File Status , selects device on which IO</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to be performed , IO buffers </a:t>
            </a:r>
            <a:endParaRPr/>
          </a:p>
        </p:txBody>
      </p:sp>
      <p:cxnSp>
        <p:nvCxnSpPr>
          <p:cNvPr id="379" name="Google Shape;379;p10"/>
          <p:cNvCxnSpPr/>
          <p:nvPr/>
        </p:nvCxnSpPr>
        <p:spPr>
          <a:xfrm rot="10800000">
            <a:off x="1676400" y="4648200"/>
            <a:ext cx="381000" cy="0"/>
          </a:xfrm>
          <a:prstGeom prst="straightConnector1">
            <a:avLst/>
          </a:prstGeom>
          <a:noFill/>
          <a:ln cap="flat" cmpd="sng" w="34925">
            <a:solidFill>
              <a:schemeClr val="accent1"/>
            </a:solidFill>
            <a:prstDash val="solid"/>
            <a:miter lim="800000"/>
            <a:headEnd len="med" w="med" type="none"/>
            <a:tailEnd len="med" w="med" type="triangle"/>
          </a:ln>
        </p:spPr>
      </p:cxnSp>
      <p:sp>
        <p:nvSpPr>
          <p:cNvPr id="380" name="Google Shape;380;p10"/>
          <p:cNvSpPr txBox="1"/>
          <p:nvPr/>
        </p:nvSpPr>
        <p:spPr>
          <a:xfrm>
            <a:off x="-30162" y="4418012"/>
            <a:ext cx="23622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Block of data and </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exchange with </a:t>
            </a:r>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disk or tape</a:t>
            </a:r>
            <a:endParaRPr/>
          </a:p>
        </p:txBody>
      </p:sp>
      <p:cxnSp>
        <p:nvCxnSpPr>
          <p:cNvPr id="381" name="Google Shape;381;p10"/>
          <p:cNvCxnSpPr/>
          <p:nvPr/>
        </p:nvCxnSpPr>
        <p:spPr>
          <a:xfrm>
            <a:off x="7391400" y="4191000"/>
            <a:ext cx="381000" cy="0"/>
          </a:xfrm>
          <a:prstGeom prst="straightConnector1">
            <a:avLst/>
          </a:prstGeom>
          <a:noFill/>
          <a:ln cap="flat" cmpd="sng" w="34925">
            <a:solidFill>
              <a:schemeClr val="accent1"/>
            </a:solidFill>
            <a:prstDash val="solid"/>
            <a:miter lim="800000"/>
            <a:headEnd len="med" w="med" type="none"/>
            <a:tailEnd len="med" w="med" type="triangle"/>
          </a:ln>
        </p:spPr>
      </p:cxnSp>
      <p:sp>
        <p:nvSpPr>
          <p:cNvPr id="382" name="Google Shape;382;p10"/>
          <p:cNvSpPr txBox="1"/>
          <p:nvPr/>
        </p:nvSpPr>
        <p:spPr>
          <a:xfrm>
            <a:off x="7745412" y="3562350"/>
            <a:ext cx="1627187"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Deals with file records</a:t>
            </a:r>
            <a:endParaRPr/>
          </a:p>
        </p:txBody>
      </p:sp>
      <p:cxnSp>
        <p:nvCxnSpPr>
          <p:cNvPr id="383" name="Google Shape;383;p10"/>
          <p:cNvCxnSpPr/>
          <p:nvPr/>
        </p:nvCxnSpPr>
        <p:spPr>
          <a:xfrm>
            <a:off x="7331075" y="3687762"/>
            <a:ext cx="381000" cy="0"/>
          </a:xfrm>
          <a:prstGeom prst="straightConnector1">
            <a:avLst/>
          </a:prstGeom>
          <a:noFill/>
          <a:ln cap="flat" cmpd="sng" w="34925">
            <a:solidFill>
              <a:schemeClr val="accent1"/>
            </a:solidFill>
            <a:prstDash val="solid"/>
            <a:miter lim="800000"/>
            <a:headEnd len="med" w="med" type="none"/>
            <a:tailEnd len="med" w="med" type="triangle"/>
          </a:ln>
        </p:spPr>
      </p:cxnSp>
      <p:sp>
        <p:nvSpPr>
          <p:cNvPr id="384" name="Google Shape;384;p10"/>
          <p:cNvSpPr txBox="1"/>
          <p:nvPr/>
        </p:nvSpPr>
        <p:spPr>
          <a:xfrm>
            <a:off x="479425" y="3097212"/>
            <a:ext cx="162718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Access methods </a:t>
            </a:r>
            <a:endParaRPr/>
          </a:p>
        </p:txBody>
      </p:sp>
    </p:spTree>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8" name="Shape 388"/>
        <p:cNvGrpSpPr/>
        <p:nvPr/>
      </p:nvGrpSpPr>
      <p:grpSpPr>
        <a:xfrm>
          <a:off x="0" y="0"/>
          <a:ext cx="0" cy="0"/>
          <a:chOff x="0" y="0"/>
          <a:chExt cx="0" cy="0"/>
        </a:xfrm>
      </p:grpSpPr>
      <p:sp>
        <p:nvSpPr>
          <p:cNvPr id="389" name="Google Shape;389;p11"/>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accent1"/>
              </a:buClr>
              <a:buSzPts val="5200"/>
              <a:buFont typeface="Lustria"/>
              <a:buNone/>
            </a:pPr>
            <a:r>
              <a:rPr b="0" i="0" lang="en-US" sz="5200" u="none">
                <a:solidFill>
                  <a:schemeClr val="accent1"/>
                </a:solidFill>
                <a:latin typeface="Lustria"/>
                <a:ea typeface="Lustria"/>
                <a:cs typeface="Lustria"/>
                <a:sym typeface="Lustria"/>
              </a:rPr>
              <a:t>File System Architecture</a:t>
            </a:r>
            <a:endParaRPr/>
          </a:p>
        </p:txBody>
      </p:sp>
      <p:sp>
        <p:nvSpPr>
          <p:cNvPr id="390" name="Google Shape;390;p11"/>
          <p:cNvSpPr txBox="1"/>
          <p:nvPr>
            <p:ph idx="1" type="body"/>
          </p:nvPr>
        </p:nvSpPr>
        <p:spPr>
          <a:xfrm>
            <a:off x="609600" y="1905000"/>
            <a:ext cx="7874000" cy="4724400"/>
          </a:xfrm>
          <a:prstGeom prst="rect">
            <a:avLst/>
          </a:prstGeom>
          <a:noFill/>
          <a:ln>
            <a:noFill/>
          </a:ln>
        </p:spPr>
        <p:txBody>
          <a:bodyPr anchorCtr="0" anchor="t" bIns="45700" lIns="91425" spcFirstLastPara="1" rIns="91425" wrap="square" tIns="45700">
            <a:noAutofit/>
          </a:bodyPr>
          <a:lstStyle/>
          <a:p>
            <a:pPr indent="-282575" lvl="0" marL="282575" rtl="0" algn="l">
              <a:lnSpc>
                <a:spcPct val="90000"/>
              </a:lnSpc>
              <a:spcBef>
                <a:spcPts val="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Notice that the top layer consists of a number of different file formats: pile, sequential, indexed sequential, …</a:t>
            </a:r>
            <a:endParaRPr/>
          </a:p>
          <a:p>
            <a:pPr indent="-282575" lvl="0" marL="282575" rtl="0" algn="l">
              <a:lnSpc>
                <a:spcPct val="90000"/>
              </a:lnSpc>
              <a:spcBef>
                <a:spcPts val="180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These file formats are consistent with the collection-of- records approach to files and determine how file data is accessed </a:t>
            </a:r>
            <a:endParaRPr/>
          </a:p>
          <a:p>
            <a:pPr indent="-282575" lvl="0" marL="282575" rtl="0" algn="l">
              <a:lnSpc>
                <a:spcPct val="90000"/>
              </a:lnSpc>
              <a:spcBef>
                <a:spcPts val="180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Even in a byte-stream oriented file system it’s possible to build files with record-based structures but it’s up to the application to design the files and build in access methods, indexes, etc.</a:t>
            </a:r>
            <a:endParaRPr/>
          </a:p>
          <a:p>
            <a:pPr indent="-282575" lvl="0" marL="282575" rtl="0" algn="l">
              <a:lnSpc>
                <a:spcPct val="90000"/>
              </a:lnSpc>
              <a:spcBef>
                <a:spcPts val="180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Operating systems that include a variety of file formats provide access methods and other support automatically.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4" name="Shape 394"/>
        <p:cNvGrpSpPr/>
        <p:nvPr/>
      </p:nvGrpSpPr>
      <p:grpSpPr>
        <a:xfrm>
          <a:off x="0" y="0"/>
          <a:ext cx="0" cy="0"/>
          <a:chOff x="0" y="0"/>
          <a:chExt cx="0" cy="0"/>
        </a:xfrm>
      </p:grpSpPr>
      <p:sp>
        <p:nvSpPr>
          <p:cNvPr id="395" name="Google Shape;395;p12"/>
          <p:cNvSpPr txBox="1"/>
          <p:nvPr>
            <p:ph type="title"/>
          </p:nvPr>
        </p:nvSpPr>
        <p:spPr>
          <a:xfrm>
            <a:off x="685800" y="609600"/>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accent1"/>
              </a:buClr>
              <a:buSzPts val="5200"/>
              <a:buFont typeface="Lustria"/>
              <a:buNone/>
            </a:pPr>
            <a:r>
              <a:rPr b="0" i="0" lang="en-US" sz="5200" u="none">
                <a:solidFill>
                  <a:schemeClr val="accent1"/>
                </a:solidFill>
                <a:latin typeface="Lustria"/>
                <a:ea typeface="Lustria"/>
                <a:cs typeface="Lustria"/>
                <a:sym typeface="Lustria"/>
              </a:rPr>
              <a:t>Layered File System Architecture</a:t>
            </a:r>
            <a:endParaRPr/>
          </a:p>
        </p:txBody>
      </p:sp>
      <p:sp>
        <p:nvSpPr>
          <p:cNvPr id="396" name="Google Shape;396;p12"/>
          <p:cNvSpPr txBox="1"/>
          <p:nvPr>
            <p:ph idx="1" type="body"/>
          </p:nvPr>
        </p:nvSpPr>
        <p:spPr>
          <a:xfrm>
            <a:off x="838200" y="2209800"/>
            <a:ext cx="7239000" cy="3840162"/>
          </a:xfrm>
          <a:prstGeom prst="rect">
            <a:avLst/>
          </a:prstGeom>
          <a:noFill/>
          <a:ln>
            <a:noFill/>
          </a:ln>
        </p:spPr>
        <p:txBody>
          <a:bodyPr anchorCtr="0" anchor="t" bIns="45700" lIns="91425" spcFirstLastPara="1" rIns="91425" wrap="square" tIns="45700">
            <a:noAutofit/>
          </a:bodyPr>
          <a:lstStyle/>
          <a:p>
            <a:pPr indent="-282575" lvl="0" marL="282575" rtl="0" algn="l">
              <a:lnSpc>
                <a:spcPct val="9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File Formats – Access methods provide the interface to users</a:t>
            </a:r>
            <a:endParaRPr/>
          </a:p>
          <a:p>
            <a:pPr indent="-282575" lvl="0" marL="282575" rtl="0" algn="l">
              <a:lnSpc>
                <a:spcPct val="9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Logical I/O</a:t>
            </a:r>
            <a:endParaRPr/>
          </a:p>
          <a:p>
            <a:pPr indent="-282575" lvl="0" marL="282575" rtl="0" algn="l">
              <a:lnSpc>
                <a:spcPct val="9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Basic I/O</a:t>
            </a:r>
            <a:endParaRPr/>
          </a:p>
          <a:p>
            <a:pPr indent="-282575" lvl="0" marL="282575" rtl="0" algn="l">
              <a:lnSpc>
                <a:spcPct val="9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Basic file system</a:t>
            </a:r>
            <a:endParaRPr/>
          </a:p>
          <a:p>
            <a:pPr indent="-282575" lvl="0" marL="282575" rtl="0" algn="l">
              <a:lnSpc>
                <a:spcPct val="9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Device drivers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1" name="Shape 401"/>
        <p:cNvGrpSpPr/>
        <p:nvPr/>
      </p:nvGrpSpPr>
      <p:grpSpPr>
        <a:xfrm>
          <a:off x="0" y="0"/>
          <a:ext cx="0" cy="0"/>
          <a:chOff x="0" y="0"/>
          <a:chExt cx="0" cy="0"/>
        </a:xfrm>
      </p:grpSpPr>
      <p:sp>
        <p:nvSpPr>
          <p:cNvPr id="402" name="Google Shape;402;p13"/>
          <p:cNvSpPr txBox="1"/>
          <p:nvPr>
            <p:ph idx="4294967295"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chemeClr val="lt1"/>
              </a:buClr>
              <a:buSzPts val="5200"/>
              <a:buFont typeface="Lustria"/>
              <a:buNone/>
            </a:pPr>
            <a:r>
              <a:rPr b="0" i="0" lang="en-US" sz="5200" u="none" cap="none" strike="noStrike">
                <a:solidFill>
                  <a:schemeClr val="lt1"/>
                </a:solidFill>
                <a:latin typeface="Lustria"/>
                <a:ea typeface="Lustria"/>
                <a:cs typeface="Lustria"/>
                <a:sym typeface="Lustria"/>
              </a:rPr>
              <a:t>Device Drivers</a:t>
            </a:r>
            <a:endParaRPr/>
          </a:p>
        </p:txBody>
      </p:sp>
      <p:sp>
        <p:nvSpPr>
          <p:cNvPr id="403" name="Google Shape;403;p13"/>
          <p:cNvSpPr txBox="1"/>
          <p:nvPr>
            <p:ph idx="4294967295" type="body"/>
          </p:nvPr>
        </p:nvSpPr>
        <p:spPr>
          <a:xfrm>
            <a:off x="654050" y="2286000"/>
            <a:ext cx="7848600" cy="40386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Lowest level</a:t>
            </a:r>
            <a:endParaRPr/>
          </a:p>
          <a:p>
            <a:pPr indent="-282575" lvl="0" marL="282575" marR="0" rtl="0" algn="l">
              <a:lnSpc>
                <a:spcPct val="100000"/>
              </a:lnSpc>
              <a:spcBef>
                <a:spcPts val="180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Communicates directly with peripheral devices</a:t>
            </a:r>
            <a:endParaRPr/>
          </a:p>
          <a:p>
            <a:pPr indent="-282575" lvl="0" marL="282575" marR="0" rtl="0" algn="l">
              <a:lnSpc>
                <a:spcPct val="100000"/>
              </a:lnSpc>
              <a:spcBef>
                <a:spcPts val="180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Responsible for starting I/O operations on a device</a:t>
            </a:r>
            <a:endParaRPr/>
          </a:p>
          <a:p>
            <a:pPr indent="-282575" lvl="0" marL="282575" marR="0" rtl="0" algn="l">
              <a:lnSpc>
                <a:spcPct val="100000"/>
              </a:lnSpc>
              <a:spcBef>
                <a:spcPts val="180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Processes the completion of an I/O request</a:t>
            </a:r>
            <a:endParaRPr/>
          </a:p>
          <a:p>
            <a:pPr indent="-282575" lvl="0" marL="282575" marR="0" rtl="0" algn="l">
              <a:lnSpc>
                <a:spcPct val="100000"/>
              </a:lnSpc>
              <a:spcBef>
                <a:spcPts val="180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Considered to be part of the operating system</a:t>
            </a:r>
            <a:endParaRPr/>
          </a:p>
          <a:p>
            <a:pPr indent="-168275" lvl="0" marL="282575" marR="0" rtl="0" algn="l">
              <a:spcBef>
                <a:spcPts val="1800"/>
              </a:spcBef>
              <a:spcAft>
                <a:spcPts val="0"/>
              </a:spcAft>
              <a:buClr>
                <a:schemeClr val="accent1"/>
              </a:buClr>
              <a:buSzPts val="1800"/>
              <a:buFont typeface="Noto Sans Symbols"/>
              <a:buNone/>
            </a:pPr>
            <a:r>
              <a:t/>
            </a:r>
            <a:endParaRPr b="0" i="0" sz="2400" u="none">
              <a:solidFill>
                <a:srgbClr val="262626"/>
              </a:solidFill>
              <a:latin typeface="Lustria"/>
              <a:ea typeface="Lustria"/>
              <a:cs typeface="Lustria"/>
              <a:sym typeface="Lustria"/>
            </a:endParaRPr>
          </a:p>
        </p:txBody>
      </p:sp>
      <p:pic>
        <p:nvPicPr>
          <p:cNvPr id="404" name="Google Shape;404;p13"/>
          <p:cNvPicPr preferRelativeResize="0"/>
          <p:nvPr/>
        </p:nvPicPr>
        <p:blipFill rotWithShape="1">
          <a:blip r:embed="rId3">
            <a:alphaModFix/>
          </a:blip>
          <a:srcRect b="0" l="0" r="0" t="0"/>
          <a:stretch/>
        </p:blipFill>
        <p:spPr>
          <a:xfrm>
            <a:off x="6858000" y="4572000"/>
            <a:ext cx="1981200" cy="1952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9" name="Shape 409"/>
        <p:cNvGrpSpPr/>
        <p:nvPr/>
      </p:nvGrpSpPr>
      <p:grpSpPr>
        <a:xfrm>
          <a:off x="0" y="0"/>
          <a:ext cx="0" cy="0"/>
          <a:chOff x="0" y="0"/>
          <a:chExt cx="0" cy="0"/>
        </a:xfrm>
      </p:grpSpPr>
      <p:sp>
        <p:nvSpPr>
          <p:cNvPr id="410" name="Google Shape;410;p14"/>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Basic File System</a:t>
            </a:r>
            <a:endParaRPr/>
          </a:p>
        </p:txBody>
      </p:sp>
      <p:sp>
        <p:nvSpPr>
          <p:cNvPr id="411" name="Google Shape;411;p14"/>
          <p:cNvSpPr txBox="1"/>
          <p:nvPr>
            <p:ph idx="4294967295" type="body"/>
          </p:nvPr>
        </p:nvSpPr>
        <p:spPr>
          <a:xfrm>
            <a:off x="685800" y="2209800"/>
            <a:ext cx="7772400" cy="4114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Also referred to as the physical I/O level</a:t>
            </a:r>
            <a:endParaRPr/>
          </a:p>
          <a:p>
            <a:pPr indent="-282575" lvl="0" marL="282575" marR="0" rtl="0" algn="l">
              <a:lnSpc>
                <a:spcPct val="100000"/>
              </a:lnSpc>
              <a:spcBef>
                <a:spcPts val="180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Primary interface with the environment outside the computer system</a:t>
            </a:r>
            <a:endParaRPr/>
          </a:p>
          <a:p>
            <a:pPr indent="-282575" lvl="0" marL="282575" marR="0" rtl="0" algn="l">
              <a:lnSpc>
                <a:spcPct val="100000"/>
              </a:lnSpc>
              <a:spcBef>
                <a:spcPts val="180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Deals with blocks of data that are exchanged with disk or other mass storage devices.</a:t>
            </a:r>
            <a:endParaRPr/>
          </a:p>
          <a:p>
            <a:pPr indent="-285750" lvl="1" marL="742950"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placement of blocks on the secondary storage device</a:t>
            </a:r>
            <a:endParaRPr/>
          </a:p>
          <a:p>
            <a:pPr indent="-285750" lvl="1" marL="742950"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buffering blocks in main memory</a:t>
            </a:r>
            <a:endParaRPr/>
          </a:p>
          <a:p>
            <a:pPr indent="-282575" lvl="0" marL="282575" marR="0" rtl="0" algn="l">
              <a:lnSpc>
                <a:spcPct val="100000"/>
              </a:lnSpc>
              <a:spcBef>
                <a:spcPts val="180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Considered part of the operating system</a:t>
            </a:r>
            <a:endParaRPr/>
          </a:p>
          <a:p>
            <a:pPr indent="-168275" lvl="0" marL="282575" marR="0" rtl="0" algn="l">
              <a:spcBef>
                <a:spcPts val="1800"/>
              </a:spcBef>
              <a:spcAft>
                <a:spcPts val="0"/>
              </a:spcAft>
              <a:buClr>
                <a:schemeClr val="accent1"/>
              </a:buClr>
              <a:buSzPts val="1800"/>
              <a:buFont typeface="Noto Sans Symbols"/>
              <a:buNone/>
            </a:pPr>
            <a:r>
              <a:t/>
            </a:r>
            <a:endParaRPr b="0" i="0" sz="2400" u="none">
              <a:solidFill>
                <a:srgbClr val="262626"/>
              </a:solidFill>
              <a:latin typeface="Lustria"/>
              <a:ea typeface="Lustria"/>
              <a:cs typeface="Lustria"/>
              <a:sym typeface="Lustria"/>
            </a:endParaRPr>
          </a:p>
        </p:txBody>
      </p:sp>
      <p:pic>
        <p:nvPicPr>
          <p:cNvPr id="412" name="Google Shape;412;p14"/>
          <p:cNvPicPr preferRelativeResize="0"/>
          <p:nvPr/>
        </p:nvPicPr>
        <p:blipFill rotWithShape="1">
          <a:blip r:embed="rId3">
            <a:alphaModFix/>
          </a:blip>
          <a:srcRect b="0" l="0" r="0" t="0"/>
          <a:stretch/>
        </p:blipFill>
        <p:spPr>
          <a:xfrm>
            <a:off x="7239000" y="5029200"/>
            <a:ext cx="1295400" cy="14938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7" name="Shape 417"/>
        <p:cNvGrpSpPr/>
        <p:nvPr/>
      </p:nvGrpSpPr>
      <p:grpSpPr>
        <a:xfrm>
          <a:off x="0" y="0"/>
          <a:ext cx="0" cy="0"/>
          <a:chOff x="0" y="0"/>
          <a:chExt cx="0" cy="0"/>
        </a:xfrm>
      </p:grpSpPr>
      <p:sp>
        <p:nvSpPr>
          <p:cNvPr id="418" name="Google Shape;418;p15"/>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Basic I/O Supervisor</a:t>
            </a:r>
            <a:endParaRPr/>
          </a:p>
        </p:txBody>
      </p:sp>
      <p:sp>
        <p:nvSpPr>
          <p:cNvPr id="419" name="Google Shape;419;p15"/>
          <p:cNvSpPr txBox="1"/>
          <p:nvPr>
            <p:ph idx="4294967295" type="body"/>
          </p:nvPr>
        </p:nvSpPr>
        <p:spPr>
          <a:xfrm>
            <a:off x="685800" y="2209800"/>
            <a:ext cx="7848600" cy="4114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Responsible for all file I/O initiation and termination</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Control structures that deal with device I/O, scheduling, and file status are maintained</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Selects the device on which I/O is to be performed</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Concerned with scheduling disk and tape accesses to optimize performance</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I/O buffers are assigned and secondary memory is allocated at this level</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Part of the operating system</a:t>
            </a:r>
            <a:endParaRPr/>
          </a:p>
          <a:p>
            <a:pPr indent="-187325" lvl="0" marL="282575" marR="0" rtl="0" algn="l">
              <a:spcBef>
                <a:spcPts val="180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p:txBody>
      </p:sp>
      <p:pic>
        <p:nvPicPr>
          <p:cNvPr id="420" name="Google Shape;420;p15"/>
          <p:cNvPicPr preferRelativeResize="0"/>
          <p:nvPr/>
        </p:nvPicPr>
        <p:blipFill rotWithShape="1">
          <a:blip r:embed="rId3">
            <a:alphaModFix/>
          </a:blip>
          <a:srcRect b="0" l="0" r="0" t="0"/>
          <a:stretch/>
        </p:blipFill>
        <p:spPr>
          <a:xfrm>
            <a:off x="609600" y="457200"/>
            <a:ext cx="1447800" cy="13827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5" name="Shape 425"/>
        <p:cNvGrpSpPr/>
        <p:nvPr/>
      </p:nvGrpSpPr>
      <p:grpSpPr>
        <a:xfrm>
          <a:off x="0" y="0"/>
          <a:ext cx="0" cy="0"/>
          <a:chOff x="0" y="0"/>
          <a:chExt cx="0" cy="0"/>
        </a:xfrm>
      </p:grpSpPr>
      <p:sp>
        <p:nvSpPr>
          <p:cNvPr id="426" name="Google Shape;426;p16"/>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Logical I/O</a:t>
            </a:r>
            <a:endParaRPr/>
          </a:p>
        </p:txBody>
      </p:sp>
      <p:pic>
        <p:nvPicPr>
          <p:cNvPr id="427" name="Google Shape;427;p16"/>
          <p:cNvPicPr preferRelativeResize="0"/>
          <p:nvPr>
            <p:ph idx="4294967295" type="body"/>
          </p:nvPr>
        </p:nvPicPr>
        <p:blipFill rotWithShape="1">
          <a:blip r:embed="rId3">
            <a:alphaModFix/>
          </a:blip>
          <a:srcRect b="0" l="0" r="0" t="0"/>
          <a:stretch/>
        </p:blipFill>
        <p:spPr>
          <a:xfrm>
            <a:off x="622300" y="2212975"/>
            <a:ext cx="8077200" cy="4206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2" name="Shape 432"/>
        <p:cNvGrpSpPr/>
        <p:nvPr/>
      </p:nvGrpSpPr>
      <p:grpSpPr>
        <a:xfrm>
          <a:off x="0" y="0"/>
          <a:ext cx="0" cy="0"/>
          <a:chOff x="0" y="0"/>
          <a:chExt cx="0" cy="0"/>
        </a:xfrm>
      </p:grpSpPr>
      <p:sp>
        <p:nvSpPr>
          <p:cNvPr id="433" name="Google Shape;433;p17"/>
          <p:cNvSpPr txBox="1"/>
          <p:nvPr>
            <p:ph idx="4294967295"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chemeClr val="lt1"/>
              </a:buClr>
              <a:buSzPts val="5200"/>
              <a:buFont typeface="Lustria"/>
              <a:buNone/>
            </a:pPr>
            <a:r>
              <a:rPr b="0" i="0" lang="en-US" sz="5200" u="none" cap="none" strike="noStrike">
                <a:solidFill>
                  <a:schemeClr val="lt1"/>
                </a:solidFill>
                <a:latin typeface="Lustria"/>
                <a:ea typeface="Lustria"/>
                <a:cs typeface="Lustria"/>
                <a:sym typeface="Lustria"/>
              </a:rPr>
              <a:t>Logical I/O</a:t>
            </a:r>
            <a:endParaRPr/>
          </a:p>
        </p:txBody>
      </p:sp>
      <p:sp>
        <p:nvSpPr>
          <p:cNvPr id="434" name="Google Shape;434;p17"/>
          <p:cNvSpPr txBox="1"/>
          <p:nvPr/>
        </p:nvSpPr>
        <p:spPr>
          <a:xfrm>
            <a:off x="685800" y="2362200"/>
            <a:ext cx="7635875" cy="35036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Lustria"/>
              <a:buNone/>
            </a:pPr>
            <a:r>
              <a:rPr b="0" i="0" lang="en-US" sz="3200" u="none">
                <a:solidFill>
                  <a:schemeClr val="dk1"/>
                </a:solidFill>
                <a:latin typeface="Lustria"/>
                <a:ea typeface="Lustria"/>
                <a:cs typeface="Lustria"/>
                <a:sym typeface="Lustria"/>
              </a:rPr>
              <a:t>This level is the interface between the</a:t>
            </a:r>
            <a:endParaRPr/>
          </a:p>
          <a:p>
            <a:pPr indent="0" lvl="0" marL="0" marR="0" rtl="0" algn="l">
              <a:lnSpc>
                <a:spcPct val="100000"/>
              </a:lnSpc>
              <a:spcBef>
                <a:spcPts val="0"/>
              </a:spcBef>
              <a:spcAft>
                <a:spcPts val="0"/>
              </a:spcAft>
              <a:buClr>
                <a:schemeClr val="dk1"/>
              </a:buClr>
              <a:buSzPts val="3200"/>
              <a:buFont typeface="Lustria"/>
              <a:buNone/>
            </a:pPr>
            <a:r>
              <a:rPr b="0" i="0" lang="en-US" sz="3200" u="none">
                <a:solidFill>
                  <a:schemeClr val="dk1"/>
                </a:solidFill>
                <a:latin typeface="Lustria"/>
                <a:ea typeface="Lustria"/>
                <a:cs typeface="Lustria"/>
                <a:sym typeface="Lustria"/>
              </a:rPr>
              <a:t>logical commands issued by a program and the physical details required by the disk.</a:t>
            </a:r>
            <a:endParaRPr/>
          </a:p>
          <a:p>
            <a:pPr indent="0" lvl="0" marL="0"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Lustria"/>
              <a:ea typeface="Lustria"/>
              <a:cs typeface="Lustria"/>
              <a:sym typeface="Lustria"/>
            </a:endParaRPr>
          </a:p>
          <a:p>
            <a:pPr indent="0" lvl="0" marL="0" marR="0" rtl="0" algn="l">
              <a:lnSpc>
                <a:spcPct val="100000"/>
              </a:lnSpc>
              <a:spcBef>
                <a:spcPts val="0"/>
              </a:spcBef>
              <a:spcAft>
                <a:spcPts val="0"/>
              </a:spcAft>
              <a:buClr>
                <a:schemeClr val="dk1"/>
              </a:buClr>
              <a:buSzPts val="3200"/>
              <a:buFont typeface="Lustria"/>
              <a:buNone/>
            </a:pPr>
            <a:r>
              <a:rPr b="0" i="0" lang="en-US" sz="3200" u="none">
                <a:solidFill>
                  <a:schemeClr val="dk1"/>
                </a:solidFill>
                <a:latin typeface="Lustria"/>
                <a:ea typeface="Lustria"/>
                <a:cs typeface="Lustria"/>
                <a:sym typeface="Lustria"/>
              </a:rPr>
              <a:t>Logical units of data versus physical blocks of data to match disk requirements.</a:t>
            </a:r>
            <a:endParaRPr/>
          </a:p>
          <a:p>
            <a:pPr indent="0" lvl="0" marL="0" marR="0" rtl="0" algn="l">
              <a:lnSpc>
                <a:spcPct val="100000"/>
              </a:lnSpc>
              <a:spcBef>
                <a:spcPts val="0"/>
              </a:spcBef>
              <a:spcAft>
                <a:spcPts val="0"/>
              </a:spcAft>
              <a:buNone/>
            </a:pPr>
            <a:r>
              <a:t/>
            </a:r>
            <a:endParaRPr b="0" i="0" sz="3200" u="none">
              <a:solidFill>
                <a:schemeClr val="dk1"/>
              </a:solidFill>
              <a:latin typeface="Lustria"/>
              <a:ea typeface="Lustria"/>
              <a:cs typeface="Lustria"/>
              <a:sym typeface="Lust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9" name="Shape 439"/>
        <p:cNvGrpSpPr/>
        <p:nvPr/>
      </p:nvGrpSpPr>
      <p:grpSpPr>
        <a:xfrm>
          <a:off x="0" y="0"/>
          <a:ext cx="0" cy="0"/>
          <a:chOff x="0" y="0"/>
          <a:chExt cx="0" cy="0"/>
        </a:xfrm>
      </p:grpSpPr>
      <p:sp>
        <p:nvSpPr>
          <p:cNvPr id="440" name="Google Shape;440;p18"/>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Access Method</a:t>
            </a:r>
            <a:endParaRPr/>
          </a:p>
        </p:txBody>
      </p:sp>
      <p:sp>
        <p:nvSpPr>
          <p:cNvPr id="441" name="Google Shape;441;p18"/>
          <p:cNvSpPr txBox="1"/>
          <p:nvPr/>
        </p:nvSpPr>
        <p:spPr>
          <a:xfrm>
            <a:off x="762000" y="2362200"/>
            <a:ext cx="7543800" cy="2740025"/>
          </a:xfrm>
          <a:prstGeom prst="rect">
            <a:avLst/>
          </a:prstGeom>
          <a:noFill/>
          <a:ln>
            <a:noFill/>
          </a:ln>
        </p:spPr>
        <p:txBody>
          <a:bodyPr anchorCtr="0" anchor="t" bIns="45700" lIns="91425" spcFirstLastPara="1" rIns="91425" wrap="square" tIns="45700">
            <a:spAutoFit/>
          </a:bodyPr>
          <a:lstStyle/>
          <a:p>
            <a:pPr indent="-282575" lvl="0" marL="282575" marR="0" rtl="0" algn="l">
              <a:lnSpc>
                <a:spcPct val="100000"/>
              </a:lnSpc>
              <a:spcBef>
                <a:spcPts val="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Level of the file system closest to the user</a:t>
            </a:r>
            <a:endParaRPr/>
          </a:p>
          <a:p>
            <a:pPr indent="-282575" lvl="0" marL="282575" marR="0" rtl="0" algn="l">
              <a:lnSpc>
                <a:spcPct val="100000"/>
              </a:lnSpc>
              <a:spcBef>
                <a:spcPts val="180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Provides a standard interface between applications and the file systems and devices that hold the data</a:t>
            </a:r>
            <a:endParaRPr/>
          </a:p>
          <a:p>
            <a:pPr indent="-282575" lvl="0" marL="282575" marR="0" rtl="0" algn="l">
              <a:lnSpc>
                <a:spcPct val="100000"/>
              </a:lnSpc>
              <a:spcBef>
                <a:spcPts val="180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Different access methods reflect different file structures and different ways of accessing and </a:t>
            </a:r>
            <a:br>
              <a:rPr b="0" i="0" lang="en-US" sz="2400" u="none">
                <a:solidFill>
                  <a:srgbClr val="262626"/>
                </a:solidFill>
                <a:latin typeface="Lustria"/>
                <a:ea typeface="Lustria"/>
                <a:cs typeface="Lustria"/>
                <a:sym typeface="Lustria"/>
              </a:rPr>
            </a:br>
            <a:r>
              <a:rPr b="0" i="0" lang="en-US" sz="2400" u="none">
                <a:solidFill>
                  <a:srgbClr val="262626"/>
                </a:solidFill>
                <a:latin typeface="Lustria"/>
                <a:ea typeface="Lustria"/>
                <a:cs typeface="Lustria"/>
                <a:sym typeface="Lustria"/>
              </a:rPr>
              <a:t>processing the data</a:t>
            </a:r>
            <a:endParaRPr/>
          </a:p>
        </p:txBody>
      </p:sp>
      <p:pic>
        <p:nvPicPr>
          <p:cNvPr id="442" name="Google Shape;442;p18"/>
          <p:cNvPicPr preferRelativeResize="0"/>
          <p:nvPr/>
        </p:nvPicPr>
        <p:blipFill rotWithShape="1">
          <a:blip r:embed="rId3">
            <a:alphaModFix/>
          </a:blip>
          <a:srcRect b="0" l="0" r="0" t="0"/>
          <a:stretch/>
        </p:blipFill>
        <p:spPr>
          <a:xfrm>
            <a:off x="5562600" y="4495800"/>
            <a:ext cx="2438400" cy="20431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19"/>
          <p:cNvSpPr txBox="1"/>
          <p:nvPr>
            <p:ph idx="4294967295" type="title"/>
          </p:nvPr>
        </p:nvSpPr>
        <p:spPr>
          <a:xfrm>
            <a:off x="0" y="274637"/>
            <a:ext cx="9144000" cy="1143000"/>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730000"/>
              </a:buClr>
              <a:buSzPts val="5200"/>
              <a:buFont typeface="Lustria"/>
              <a:buNone/>
            </a:pPr>
            <a:r>
              <a:rPr b="0" i="0" lang="en-US" sz="5200" u="none" cap="none" strike="noStrike">
                <a:solidFill>
                  <a:srgbClr val="730000"/>
                </a:solidFill>
                <a:latin typeface="Lustria"/>
                <a:ea typeface="Lustria"/>
                <a:cs typeface="Lustria"/>
                <a:sym typeface="Lustria"/>
              </a:rPr>
              <a:t>Elements of File Management</a:t>
            </a:r>
            <a:endParaRPr/>
          </a:p>
        </p:txBody>
      </p:sp>
      <p:pic>
        <p:nvPicPr>
          <p:cNvPr descr="Fig12_02.gif" id="449" name="Google Shape;449;p19"/>
          <p:cNvPicPr preferRelativeResize="0"/>
          <p:nvPr>
            <p:ph idx="4294967295" type="body"/>
          </p:nvPr>
        </p:nvPicPr>
        <p:blipFill rotWithShape="1">
          <a:blip r:embed="rId3">
            <a:alphaModFix/>
          </a:blip>
          <a:srcRect b="0" l="-3915" r="-3915" t="0"/>
          <a:stretch/>
        </p:blipFill>
        <p:spPr>
          <a:xfrm>
            <a:off x="838200" y="1676400"/>
            <a:ext cx="7543800" cy="4673600"/>
          </a:xfrm>
          <a:prstGeom prst="rect">
            <a:avLst/>
          </a:prstGeom>
          <a:noFill/>
          <a:ln>
            <a:noFill/>
          </a:ln>
        </p:spPr>
      </p:pic>
    </p:spTree>
  </p:cSld>
  <p:clrMapOvr>
    <a:masterClrMapping/>
  </p:clrMapOvr>
  <p:transition spd="med">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ctr">
              <a:lnSpc>
                <a:spcPct val="150000"/>
              </a:lnSpc>
              <a:spcBef>
                <a:spcPts val="0"/>
              </a:spcBef>
              <a:spcAft>
                <a:spcPts val="0"/>
              </a:spcAft>
              <a:buClr>
                <a:srgbClr val="730000"/>
              </a:buClr>
              <a:buSzPts val="3600"/>
              <a:buFont typeface="Lustria"/>
              <a:buNone/>
            </a:pPr>
            <a:r>
              <a:rPr b="0" i="0" lang="en-US" sz="3600" u="none">
                <a:solidFill>
                  <a:srgbClr val="730000"/>
                </a:solidFill>
                <a:latin typeface="Lustria"/>
                <a:ea typeface="Lustria"/>
                <a:cs typeface="Lustria"/>
                <a:sym typeface="Lustria"/>
              </a:rPr>
              <a:t>Operating Systems:</a:t>
            </a:r>
            <a:br>
              <a:rPr b="0" i="0" lang="en-US" sz="3600" u="none">
                <a:solidFill>
                  <a:srgbClr val="730000"/>
                </a:solidFill>
                <a:latin typeface="Lustria"/>
                <a:ea typeface="Lustria"/>
                <a:cs typeface="Lustria"/>
                <a:sym typeface="Lustria"/>
              </a:rPr>
            </a:br>
            <a:r>
              <a:rPr b="0" i="0" lang="en-US" sz="3600" u="none">
                <a:solidFill>
                  <a:srgbClr val="730000"/>
                </a:solidFill>
                <a:latin typeface="Lustria"/>
                <a:ea typeface="Lustria"/>
                <a:cs typeface="Lustria"/>
                <a:sym typeface="Lustria"/>
              </a:rPr>
              <a:t>Internals and Design Principles</a:t>
            </a:r>
            <a:endParaRPr/>
          </a:p>
        </p:txBody>
      </p:sp>
      <p:sp>
        <p:nvSpPr>
          <p:cNvPr id="309" name="Google Shape;309;p2"/>
          <p:cNvSpPr txBox="1"/>
          <p:nvPr>
            <p:ph idx="1" type="body"/>
          </p:nvPr>
        </p:nvSpPr>
        <p:spPr>
          <a:xfrm>
            <a:off x="457200" y="2286000"/>
            <a:ext cx="7848600" cy="4191000"/>
          </a:xfrm>
          <a:prstGeom prst="rect">
            <a:avLst/>
          </a:prstGeom>
          <a:noFill/>
          <a:ln>
            <a:noFill/>
          </a:ln>
        </p:spPr>
        <p:txBody>
          <a:bodyPr anchorCtr="0" anchor="t" bIns="45700" lIns="91425" spcFirstLastPara="1" rIns="91425" wrap="square" tIns="45700">
            <a:noAutofit/>
          </a:bodyPr>
          <a:lstStyle/>
          <a:p>
            <a:pPr indent="0" lvl="0" marL="282575" marR="0" rtl="0" algn="l">
              <a:lnSpc>
                <a:spcPct val="100000"/>
              </a:lnSpc>
              <a:spcBef>
                <a:spcPts val="0"/>
              </a:spcBef>
              <a:spcAft>
                <a:spcPts val="0"/>
              </a:spcAft>
              <a:buClr>
                <a:schemeClr val="accent1"/>
              </a:buClr>
              <a:buSzPts val="1500"/>
              <a:buFont typeface="Noto Sans Symbols"/>
              <a:buNone/>
            </a:pPr>
            <a:r>
              <a:rPr b="0" i="1" lang="en-US" sz="2000" u="none" cap="none" strike="noStrike">
                <a:solidFill>
                  <a:srgbClr val="262626"/>
                </a:solidFill>
                <a:latin typeface="Lustria"/>
                <a:ea typeface="Lustria"/>
                <a:cs typeface="Lustria"/>
                <a:sym typeface="Lustria"/>
              </a:rPr>
              <a:t>If there is one singular characteristic that makes squirrels unique among small mammals it is their natural instinct to hoard food. Squirrels have developed sophisticated capabilities in their hoarding. Different types of food are stored in different ways to maintain quality. Mushrooms, for instance, are usually dried before storing. This is done by impaling them on branches or leaving them in the forks of trees for later retrieval. Pine cones, on the other hand, are often harvested while green and cached in damp conditions that keep seeds from ripening. Gray squirrels usually strip outer husks from walnuts before storing.</a:t>
            </a:r>
            <a:endParaRPr/>
          </a:p>
        </p:txBody>
      </p:sp>
      <p:sp>
        <p:nvSpPr>
          <p:cNvPr id="310" name="Google Shape;310;p2"/>
          <p:cNvSpPr txBox="1"/>
          <p:nvPr/>
        </p:nvSpPr>
        <p:spPr>
          <a:xfrm>
            <a:off x="3962400" y="5562600"/>
            <a:ext cx="4572000" cy="584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SQUIRRELS: A WILDLIFE HANDBOOK,</a:t>
            </a:r>
            <a:endParaRPr/>
          </a:p>
          <a:p>
            <a:pPr indent="0" lvl="0" marL="0" marR="0" rtl="0" algn="r">
              <a:lnSpc>
                <a:spcPct val="100000"/>
              </a:lnSpc>
              <a:spcBef>
                <a:spcPts val="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Kim Long</a:t>
            </a:r>
            <a:endParaRPr/>
          </a:p>
        </p:txBody>
      </p:sp>
      <p:pic>
        <p:nvPicPr>
          <p:cNvPr id="311" name="Google Shape;311;p2"/>
          <p:cNvPicPr preferRelativeResize="0"/>
          <p:nvPr/>
        </p:nvPicPr>
        <p:blipFill rotWithShape="1">
          <a:blip r:embed="rId3">
            <a:alphaModFix/>
          </a:blip>
          <a:srcRect b="0" l="0" r="0" t="0"/>
          <a:stretch/>
        </p:blipFill>
        <p:spPr>
          <a:xfrm>
            <a:off x="1600200" y="5181600"/>
            <a:ext cx="1422400" cy="1276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0"/>
          <p:cNvSpPr txBox="1"/>
          <p:nvPr>
            <p:ph type="title"/>
          </p:nvPr>
        </p:nvSpPr>
        <p:spPr>
          <a:xfrm>
            <a:off x="0" y="455612"/>
            <a:ext cx="9144000" cy="1323975"/>
          </a:xfrm>
          <a:prstGeom prst="rect">
            <a:avLst/>
          </a:prstGeom>
          <a:noFill/>
          <a:ln>
            <a:noFill/>
          </a:ln>
        </p:spPr>
        <p:txBody>
          <a:bodyPr anchorCtr="0" anchor="b" bIns="0" lIns="91425" spcFirstLastPara="1" rIns="91425" wrap="square" tIns="0">
            <a:noAutofit/>
          </a:bodyPr>
          <a:lstStyle/>
          <a:p>
            <a:pPr indent="0" lvl="0" marL="0" rtl="0" algn="ctr">
              <a:lnSpc>
                <a:spcPct val="103846"/>
              </a:lnSpc>
              <a:spcBef>
                <a:spcPts val="0"/>
              </a:spcBef>
              <a:spcAft>
                <a:spcPts val="0"/>
              </a:spcAft>
              <a:buClr>
                <a:schemeClr val="lt1"/>
              </a:buClr>
              <a:buSzPts val="5200"/>
              <a:buFont typeface="Lustria"/>
              <a:buNone/>
            </a:pPr>
            <a:br>
              <a:rPr b="0" i="0" lang="en-US" sz="5200" u="none">
                <a:solidFill>
                  <a:schemeClr val="lt1"/>
                </a:solidFill>
                <a:latin typeface="Lustria"/>
                <a:ea typeface="Lustria"/>
                <a:cs typeface="Lustria"/>
                <a:sym typeface="Lustria"/>
              </a:rPr>
            </a:br>
            <a:r>
              <a:rPr b="0" i="0" lang="en-US" sz="4800" u="none">
                <a:solidFill>
                  <a:schemeClr val="lt1"/>
                </a:solidFill>
                <a:latin typeface="Lustria"/>
                <a:ea typeface="Lustria"/>
                <a:cs typeface="Lustria"/>
                <a:sym typeface="Lustria"/>
              </a:rPr>
              <a:t>File Organization and Access</a:t>
            </a:r>
            <a:endParaRPr/>
          </a:p>
        </p:txBody>
      </p:sp>
      <p:sp>
        <p:nvSpPr>
          <p:cNvPr id="456" name="Google Shape;456;p20"/>
          <p:cNvSpPr txBox="1"/>
          <p:nvPr>
            <p:ph idx="4294967295" type="body"/>
          </p:nvPr>
        </p:nvSpPr>
        <p:spPr>
          <a:xfrm>
            <a:off x="609600" y="2438400"/>
            <a:ext cx="7924800" cy="38100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1" i="1" lang="en-US" sz="2000" u="none">
                <a:solidFill>
                  <a:srgbClr val="262626"/>
                </a:solidFill>
                <a:latin typeface="Lustria"/>
                <a:ea typeface="Lustria"/>
                <a:cs typeface="Lustria"/>
                <a:sym typeface="Lustria"/>
              </a:rPr>
              <a:t>File organization</a:t>
            </a:r>
            <a:r>
              <a:rPr b="0" i="0" lang="en-US" sz="2000" u="none">
                <a:solidFill>
                  <a:srgbClr val="262626"/>
                </a:solidFill>
                <a:latin typeface="Lustria"/>
                <a:ea typeface="Lustria"/>
                <a:cs typeface="Lustria"/>
                <a:sym typeface="Lustria"/>
              </a:rPr>
              <a:t> is the logical structuring of the records as determined by the way in which they are accessed</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In choosing a file organization, several criteria are important:</a:t>
            </a:r>
            <a:endParaRPr/>
          </a:p>
          <a:p>
            <a:pPr indent="-285750" lvl="1" marL="114300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short access time</a:t>
            </a:r>
            <a:endParaRPr/>
          </a:p>
          <a:p>
            <a:pPr indent="-285750" lvl="1" marL="114300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ease of update</a:t>
            </a:r>
            <a:endParaRPr/>
          </a:p>
          <a:p>
            <a:pPr indent="-285750" lvl="1" marL="114300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economy of storage</a:t>
            </a:r>
            <a:endParaRPr/>
          </a:p>
          <a:p>
            <a:pPr indent="-285750" lvl="1" marL="114300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simple maintenance</a:t>
            </a:r>
            <a:endParaRPr/>
          </a:p>
          <a:p>
            <a:pPr indent="-285750" lvl="1" marL="114300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reliability</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Priority of criteria depends on the application that will use the file</a:t>
            </a:r>
            <a:endParaRPr/>
          </a:p>
        </p:txBody>
      </p:sp>
      <p:pic>
        <p:nvPicPr>
          <p:cNvPr id="457" name="Google Shape;457;p20"/>
          <p:cNvPicPr preferRelativeResize="0"/>
          <p:nvPr/>
        </p:nvPicPr>
        <p:blipFill rotWithShape="1">
          <a:blip r:embed="rId3">
            <a:alphaModFix/>
          </a:blip>
          <a:srcRect b="0" l="0" r="0" t="0"/>
          <a:stretch/>
        </p:blipFill>
        <p:spPr>
          <a:xfrm>
            <a:off x="5562600" y="4114800"/>
            <a:ext cx="1905000" cy="13223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1"/>
          <p:cNvSpPr txBox="1"/>
          <p:nvPr>
            <p:ph type="title"/>
          </p:nvPr>
        </p:nvSpPr>
        <p:spPr>
          <a:xfrm>
            <a:off x="304800" y="455612"/>
            <a:ext cx="8534400" cy="1323975"/>
          </a:xfrm>
          <a:prstGeom prst="rect">
            <a:avLst/>
          </a:prstGeom>
          <a:noFill/>
          <a:ln>
            <a:noFill/>
          </a:ln>
        </p:spPr>
        <p:txBody>
          <a:bodyPr anchorCtr="0" anchor="b" bIns="0" lIns="91425" spcFirstLastPara="1" rIns="91425" wrap="square" tIns="0">
            <a:noAutofit/>
          </a:bodyPr>
          <a:lstStyle/>
          <a:p>
            <a:pPr indent="0" lvl="0" marL="0" rtl="0" algn="ct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File Organization Types</a:t>
            </a:r>
            <a:endParaRPr/>
          </a:p>
        </p:txBody>
      </p:sp>
      <p:pic>
        <p:nvPicPr>
          <p:cNvPr id="464" name="Google Shape;464;p21"/>
          <p:cNvPicPr preferRelativeResize="0"/>
          <p:nvPr>
            <p:ph idx="4294967295" type="body"/>
          </p:nvPr>
        </p:nvPicPr>
        <p:blipFill rotWithShape="1">
          <a:blip r:embed="rId3">
            <a:alphaModFix/>
          </a:blip>
          <a:srcRect b="0" l="0" r="0" t="0"/>
          <a:stretch/>
        </p:blipFill>
        <p:spPr>
          <a:xfrm>
            <a:off x="536575" y="1828800"/>
            <a:ext cx="7997825" cy="4803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2"/>
          <p:cNvSpPr txBox="1"/>
          <p:nvPr>
            <p:ph idx="4294967295" type="title"/>
          </p:nvPr>
        </p:nvSpPr>
        <p:spPr>
          <a:xfrm>
            <a:off x="-914400" y="533400"/>
            <a:ext cx="9144000" cy="838200"/>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730000"/>
              </a:buClr>
              <a:buSzPts val="5200"/>
              <a:buFont typeface="Lustria"/>
              <a:buNone/>
            </a:pPr>
            <a:r>
              <a:rPr b="0" i="0" lang="en-US" sz="5200" u="none" cap="none" strike="noStrike">
                <a:solidFill>
                  <a:srgbClr val="730000"/>
                </a:solidFill>
                <a:latin typeface="Lustria"/>
                <a:ea typeface="Lustria"/>
                <a:cs typeface="Lustria"/>
                <a:sym typeface="Lustria"/>
              </a:rPr>
              <a:t>Grades of Performance</a:t>
            </a:r>
            <a:endParaRPr/>
          </a:p>
        </p:txBody>
      </p:sp>
      <p:pic>
        <p:nvPicPr>
          <p:cNvPr descr="Table12_01.gif" id="471" name="Google Shape;471;p22"/>
          <p:cNvPicPr preferRelativeResize="0"/>
          <p:nvPr>
            <p:ph idx="4294967295" type="body"/>
          </p:nvPr>
        </p:nvPicPr>
        <p:blipFill rotWithShape="1">
          <a:blip r:embed="rId3">
            <a:alphaModFix/>
          </a:blip>
          <a:srcRect b="-45465" l="0" r="0" t="-45466"/>
          <a:stretch/>
        </p:blipFill>
        <p:spPr>
          <a:xfrm>
            <a:off x="1219200" y="-838200"/>
            <a:ext cx="6781800" cy="9563100"/>
          </a:xfrm>
          <a:prstGeom prst="rect">
            <a:avLst/>
          </a:prstGeom>
          <a:noFill/>
          <a:ln>
            <a:noFill/>
          </a:ln>
        </p:spPr>
      </p:pic>
      <p:pic>
        <p:nvPicPr>
          <p:cNvPr id="472" name="Google Shape;472;p22"/>
          <p:cNvPicPr preferRelativeResize="0"/>
          <p:nvPr/>
        </p:nvPicPr>
        <p:blipFill rotWithShape="1">
          <a:blip r:embed="rId4">
            <a:alphaModFix/>
          </a:blip>
          <a:srcRect b="0" l="0" r="0" t="0"/>
          <a:stretch/>
        </p:blipFill>
        <p:spPr>
          <a:xfrm>
            <a:off x="6477000" y="5105400"/>
            <a:ext cx="1282700" cy="1265237"/>
          </a:xfrm>
          <a:prstGeom prst="rect">
            <a:avLst/>
          </a:prstGeom>
          <a:noFill/>
          <a:ln>
            <a:noFill/>
          </a:ln>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3"/>
          <p:cNvSpPr txBox="1"/>
          <p:nvPr>
            <p:ph type="title"/>
          </p:nvPr>
        </p:nvSpPr>
        <p:spPr>
          <a:xfrm>
            <a:off x="609600" y="838200"/>
            <a:ext cx="3657600" cy="1098550"/>
          </a:xfrm>
          <a:prstGeom prst="rect">
            <a:avLst/>
          </a:prstGeom>
          <a:noFill/>
          <a:ln>
            <a:noFill/>
          </a:ln>
        </p:spPr>
        <p:txBody>
          <a:bodyPr anchorCtr="0" anchor="b" bIns="0" lIns="91425" spcFirstLastPara="1" rIns="91425" wrap="square" tIns="0">
            <a:noAutofit/>
          </a:bodyPr>
          <a:lstStyle/>
          <a:p>
            <a:pPr indent="0" lvl="0" marL="0" rtl="0" algn="l">
              <a:lnSpc>
                <a:spcPct val="112500"/>
              </a:lnSpc>
              <a:spcBef>
                <a:spcPts val="0"/>
              </a:spcBef>
              <a:spcAft>
                <a:spcPts val="0"/>
              </a:spcAft>
              <a:buClr>
                <a:schemeClr val="accent1"/>
              </a:buClr>
              <a:buSzPts val="4800"/>
              <a:buFont typeface="Lustria"/>
              <a:buNone/>
            </a:pPr>
            <a:r>
              <a:rPr b="0" i="0" lang="en-US" sz="4800" u="none">
                <a:solidFill>
                  <a:schemeClr val="accent1"/>
                </a:solidFill>
                <a:latin typeface="Lustria"/>
                <a:ea typeface="Lustria"/>
                <a:cs typeface="Lustria"/>
                <a:sym typeface="Lustria"/>
              </a:rPr>
              <a:t>The Pile</a:t>
            </a:r>
            <a:endParaRPr/>
          </a:p>
        </p:txBody>
      </p:sp>
      <p:sp>
        <p:nvSpPr>
          <p:cNvPr id="479" name="Google Shape;479;p23"/>
          <p:cNvSpPr txBox="1"/>
          <p:nvPr>
            <p:ph idx="1" type="body"/>
          </p:nvPr>
        </p:nvSpPr>
        <p:spPr>
          <a:xfrm>
            <a:off x="457200" y="2286000"/>
            <a:ext cx="3200400" cy="41910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Least complicated form of file organization</a:t>
            </a:r>
            <a:endParaRPr/>
          </a:p>
          <a:p>
            <a:pPr indent="-282575" lvl="0" marL="282575" marR="0" rtl="0" algn="l">
              <a:lnSpc>
                <a:spcPct val="100000"/>
              </a:lnSpc>
              <a:spcBef>
                <a:spcPts val="18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Data are collected in the order they arrive</a:t>
            </a:r>
            <a:endParaRPr/>
          </a:p>
          <a:p>
            <a:pPr indent="-282575" lvl="0" marL="282575" marR="0" rtl="0" algn="l">
              <a:lnSpc>
                <a:spcPct val="100000"/>
              </a:lnSpc>
              <a:spcBef>
                <a:spcPts val="18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Each record consists of one burst of data</a:t>
            </a:r>
            <a:endParaRPr/>
          </a:p>
          <a:p>
            <a:pPr indent="-282575" lvl="0" marL="282575" marR="0" rtl="0" algn="l">
              <a:lnSpc>
                <a:spcPct val="100000"/>
              </a:lnSpc>
              <a:spcBef>
                <a:spcPts val="18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Purpose is simply to accumulate the mass of data and save it</a:t>
            </a:r>
            <a:endParaRPr/>
          </a:p>
          <a:p>
            <a:pPr indent="-282575" lvl="0" marL="282575" marR="0" rtl="0" algn="l">
              <a:lnSpc>
                <a:spcPct val="100000"/>
              </a:lnSpc>
              <a:spcBef>
                <a:spcPts val="18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Record access is by exhaustive search</a:t>
            </a:r>
            <a:endParaRPr/>
          </a:p>
        </p:txBody>
      </p:sp>
      <p:pic>
        <p:nvPicPr>
          <p:cNvPr descr="Fig12_03a.gif" id="480" name="Google Shape;480;p23"/>
          <p:cNvPicPr preferRelativeResize="0"/>
          <p:nvPr/>
        </p:nvPicPr>
        <p:blipFill rotWithShape="1">
          <a:blip r:embed="rId3">
            <a:alphaModFix/>
          </a:blip>
          <a:srcRect b="0" l="0" r="0" t="0"/>
          <a:stretch/>
        </p:blipFill>
        <p:spPr>
          <a:xfrm>
            <a:off x="4114800" y="762000"/>
            <a:ext cx="4519612" cy="5594350"/>
          </a:xfrm>
          <a:prstGeom prst="rect">
            <a:avLst/>
          </a:prstGeom>
          <a:noFill/>
          <a:ln>
            <a:noFill/>
          </a:ln>
        </p:spPr>
      </p:pic>
    </p:spTree>
  </p:cSld>
  <p:clrMapOvr>
    <a:masterClrMapping/>
  </p:clrMapOvr>
  <p:transition spd="med">
    <p:wipe dir="u"/>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4"/>
          <p:cNvSpPr txBox="1"/>
          <p:nvPr>
            <p:ph type="title"/>
          </p:nvPr>
        </p:nvSpPr>
        <p:spPr>
          <a:xfrm>
            <a:off x="381000" y="838200"/>
            <a:ext cx="3352800" cy="1219200"/>
          </a:xfrm>
          <a:prstGeom prst="rect">
            <a:avLst/>
          </a:prstGeom>
          <a:noFill/>
          <a:ln>
            <a:noFill/>
          </a:ln>
        </p:spPr>
        <p:txBody>
          <a:bodyPr anchorCtr="0" anchor="b" bIns="0" lIns="91425" spcFirstLastPara="1" rIns="91425" wrap="square" tIns="0">
            <a:noAutofit/>
          </a:bodyPr>
          <a:lstStyle/>
          <a:p>
            <a:pPr indent="0" lvl="0" marL="0" rtl="0" algn="ctr">
              <a:lnSpc>
                <a:spcPct val="150000"/>
              </a:lnSpc>
              <a:spcBef>
                <a:spcPts val="0"/>
              </a:spcBef>
              <a:spcAft>
                <a:spcPts val="0"/>
              </a:spcAft>
              <a:buClr>
                <a:schemeClr val="accent1"/>
              </a:buClr>
              <a:buSzPts val="3600"/>
              <a:buFont typeface="Lustria"/>
              <a:buNone/>
            </a:pPr>
            <a:r>
              <a:rPr b="0" i="0" lang="en-US" sz="3600" u="none">
                <a:solidFill>
                  <a:schemeClr val="accent1"/>
                </a:solidFill>
                <a:latin typeface="Lustria"/>
                <a:ea typeface="Lustria"/>
                <a:cs typeface="Lustria"/>
                <a:sym typeface="Lustria"/>
              </a:rPr>
              <a:t>The Sequential File</a:t>
            </a:r>
            <a:endParaRPr/>
          </a:p>
        </p:txBody>
      </p:sp>
      <p:sp>
        <p:nvSpPr>
          <p:cNvPr id="487" name="Google Shape;487;p24"/>
          <p:cNvSpPr txBox="1"/>
          <p:nvPr>
            <p:ph idx="1" type="body"/>
          </p:nvPr>
        </p:nvSpPr>
        <p:spPr>
          <a:xfrm>
            <a:off x="533400" y="2133600"/>
            <a:ext cx="3657600" cy="54864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Most common form of file structure</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A fixed format is used for records</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Key field uniquely identifies the record &amp; determines storage order</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Typically used in batch applications</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Only organization that is easily stored on tape as well as disk</a:t>
            </a:r>
            <a:endParaRPr/>
          </a:p>
        </p:txBody>
      </p:sp>
      <p:pic>
        <p:nvPicPr>
          <p:cNvPr descr="Fig12_03b.gif" id="488" name="Google Shape;488;p24"/>
          <p:cNvPicPr preferRelativeResize="0"/>
          <p:nvPr/>
        </p:nvPicPr>
        <p:blipFill rotWithShape="1">
          <a:blip r:embed="rId3">
            <a:alphaModFix/>
          </a:blip>
          <a:srcRect b="0" l="0" r="0" t="0"/>
          <a:stretch/>
        </p:blipFill>
        <p:spPr>
          <a:xfrm>
            <a:off x="4191000" y="838200"/>
            <a:ext cx="4492625" cy="5486400"/>
          </a:xfrm>
          <a:prstGeom prst="rect">
            <a:avLst/>
          </a:prstGeom>
          <a:noFill/>
          <a:ln>
            <a:noFill/>
          </a:ln>
        </p:spPr>
      </p:pic>
    </p:spTree>
  </p:cSld>
  <p:clrMapOvr>
    <a:masterClrMapping/>
  </p:clrMapOvr>
  <p:transition spd="med">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5"/>
          <p:cNvSpPr txBox="1"/>
          <p:nvPr>
            <p:ph type="title"/>
          </p:nvPr>
        </p:nvSpPr>
        <p:spPr>
          <a:xfrm>
            <a:off x="381000" y="1219200"/>
            <a:ext cx="3657600" cy="1098550"/>
          </a:xfrm>
          <a:prstGeom prst="rect">
            <a:avLst/>
          </a:prstGeom>
          <a:noFill/>
          <a:ln>
            <a:noFill/>
          </a:ln>
        </p:spPr>
        <p:txBody>
          <a:bodyPr anchorCtr="0" anchor="b" bIns="0" lIns="91425" spcFirstLastPara="1" rIns="91425" wrap="square" tIns="0">
            <a:noAutofit/>
          </a:bodyPr>
          <a:lstStyle/>
          <a:p>
            <a:pPr indent="0" lvl="0" marL="0" rtl="0" algn="l">
              <a:lnSpc>
                <a:spcPct val="150000"/>
              </a:lnSpc>
              <a:spcBef>
                <a:spcPts val="0"/>
              </a:spcBef>
              <a:spcAft>
                <a:spcPts val="0"/>
              </a:spcAft>
              <a:buClr>
                <a:schemeClr val="accent1"/>
              </a:buClr>
              <a:buSzPts val="3600"/>
              <a:buFont typeface="Lustria"/>
              <a:buNone/>
            </a:pPr>
            <a:r>
              <a:rPr b="0" i="0" lang="en-US" sz="3600" u="none">
                <a:solidFill>
                  <a:schemeClr val="accent1"/>
                </a:solidFill>
                <a:latin typeface="Lustria"/>
                <a:ea typeface="Lustria"/>
                <a:cs typeface="Lustria"/>
                <a:sym typeface="Lustria"/>
              </a:rPr>
              <a:t>Indexed Sequential File</a:t>
            </a:r>
            <a:endParaRPr/>
          </a:p>
        </p:txBody>
      </p:sp>
      <p:sp>
        <p:nvSpPr>
          <p:cNvPr id="495" name="Google Shape;495;p25"/>
          <p:cNvSpPr txBox="1"/>
          <p:nvPr>
            <p:ph idx="1" type="body"/>
          </p:nvPr>
        </p:nvSpPr>
        <p:spPr>
          <a:xfrm>
            <a:off x="533400" y="2667000"/>
            <a:ext cx="2971800" cy="3733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Adds an index to the file to support random access</a:t>
            </a:r>
            <a:endParaRPr/>
          </a:p>
          <a:p>
            <a:pPr indent="-282575" lvl="0" marL="282575" marR="0" rtl="0" algn="l">
              <a:lnSpc>
                <a:spcPct val="100000"/>
              </a:lnSpc>
              <a:spcBef>
                <a:spcPts val="18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Adds an overflow file</a:t>
            </a:r>
            <a:endParaRPr/>
          </a:p>
          <a:p>
            <a:pPr indent="-282575" lvl="0" marL="282575" marR="0" rtl="0" algn="l">
              <a:lnSpc>
                <a:spcPct val="100000"/>
              </a:lnSpc>
              <a:spcBef>
                <a:spcPts val="18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Greatly reduces the time required to access a single record</a:t>
            </a:r>
            <a:endParaRPr/>
          </a:p>
          <a:p>
            <a:pPr indent="-282575" lvl="0" marL="282575" marR="0" rtl="0" algn="l">
              <a:lnSpc>
                <a:spcPct val="100000"/>
              </a:lnSpc>
              <a:spcBef>
                <a:spcPts val="18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Multiple levels of indexing can be used to provide greater efficiency in access</a:t>
            </a:r>
            <a:endParaRPr/>
          </a:p>
          <a:p>
            <a:pPr indent="-196850" lvl="0" marL="282575" marR="0" rtl="0" algn="l">
              <a:spcBef>
                <a:spcPts val="1800"/>
              </a:spcBef>
              <a:spcAft>
                <a:spcPts val="0"/>
              </a:spcAft>
              <a:buClr>
                <a:schemeClr val="accent1"/>
              </a:buClr>
              <a:buSzPts val="1350"/>
              <a:buFont typeface="Noto Sans Symbols"/>
              <a:buNone/>
            </a:pPr>
            <a:r>
              <a:t/>
            </a:r>
            <a:endParaRPr b="0" i="0" sz="1800" u="none">
              <a:solidFill>
                <a:srgbClr val="262626"/>
              </a:solidFill>
              <a:latin typeface="Lustria"/>
              <a:ea typeface="Lustria"/>
              <a:cs typeface="Lustria"/>
              <a:sym typeface="Lustria"/>
            </a:endParaRPr>
          </a:p>
        </p:txBody>
      </p:sp>
      <p:pic>
        <p:nvPicPr>
          <p:cNvPr descr="Fig12_03c.gif" id="496" name="Google Shape;496;p25"/>
          <p:cNvPicPr preferRelativeResize="0"/>
          <p:nvPr/>
        </p:nvPicPr>
        <p:blipFill rotWithShape="1">
          <a:blip r:embed="rId3">
            <a:alphaModFix/>
          </a:blip>
          <a:srcRect b="0" l="0" r="0" t="0"/>
          <a:stretch/>
        </p:blipFill>
        <p:spPr>
          <a:xfrm>
            <a:off x="3581400" y="762000"/>
            <a:ext cx="5056187" cy="5600700"/>
          </a:xfrm>
          <a:prstGeom prst="rect">
            <a:avLst/>
          </a:prstGeom>
          <a:noFill/>
          <a:ln>
            <a:noFill/>
          </a:ln>
        </p:spPr>
      </p:pic>
    </p:spTree>
  </p:cSld>
  <p:clrMapOvr>
    <a:masterClrMapping/>
  </p:clrMapOvr>
  <p:transition spd="med">
    <p:wipe dir="d"/>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6"/>
          <p:cNvSpPr txBox="1"/>
          <p:nvPr>
            <p:ph type="title"/>
          </p:nvPr>
        </p:nvSpPr>
        <p:spPr>
          <a:xfrm>
            <a:off x="609600" y="609600"/>
            <a:ext cx="3657600" cy="990600"/>
          </a:xfrm>
          <a:prstGeom prst="rect">
            <a:avLst/>
          </a:prstGeom>
          <a:noFill/>
          <a:ln>
            <a:noFill/>
          </a:ln>
        </p:spPr>
        <p:txBody>
          <a:bodyPr anchorCtr="0" anchor="b" bIns="0" lIns="91425" spcFirstLastPara="1" rIns="91425" wrap="square" tIns="0">
            <a:noAutofit/>
          </a:bodyPr>
          <a:lstStyle/>
          <a:p>
            <a:pPr indent="0" lvl="0" marL="0" rtl="0" algn="l">
              <a:lnSpc>
                <a:spcPct val="150000"/>
              </a:lnSpc>
              <a:spcBef>
                <a:spcPts val="0"/>
              </a:spcBef>
              <a:spcAft>
                <a:spcPts val="0"/>
              </a:spcAft>
              <a:buClr>
                <a:schemeClr val="accent1"/>
              </a:buClr>
              <a:buSzPts val="3600"/>
              <a:buFont typeface="Lustria"/>
              <a:buNone/>
            </a:pPr>
            <a:r>
              <a:rPr b="0" i="0" lang="en-US" sz="3600" u="none">
                <a:solidFill>
                  <a:schemeClr val="accent1"/>
                </a:solidFill>
                <a:latin typeface="Lustria"/>
                <a:ea typeface="Lustria"/>
                <a:cs typeface="Lustria"/>
                <a:sym typeface="Lustria"/>
              </a:rPr>
              <a:t>Indexed File</a:t>
            </a:r>
            <a:endParaRPr/>
          </a:p>
        </p:txBody>
      </p:sp>
      <p:sp>
        <p:nvSpPr>
          <p:cNvPr id="503" name="Google Shape;503;p26"/>
          <p:cNvSpPr txBox="1"/>
          <p:nvPr>
            <p:ph idx="1" type="body"/>
          </p:nvPr>
        </p:nvSpPr>
        <p:spPr>
          <a:xfrm>
            <a:off x="533400" y="1905000"/>
            <a:ext cx="3657600" cy="45720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80000"/>
              </a:lnSpc>
              <a:spcBef>
                <a:spcPts val="0"/>
              </a:spcBef>
              <a:spcAft>
                <a:spcPts val="0"/>
              </a:spcAft>
              <a:buClr>
                <a:schemeClr val="accent1"/>
              </a:buClr>
              <a:buSzPts val="1275"/>
              <a:buFont typeface="Noto Sans Symbols"/>
              <a:buChar char="■"/>
            </a:pPr>
            <a:r>
              <a:rPr b="0" i="0" lang="en-US" sz="1700" u="none">
                <a:solidFill>
                  <a:srgbClr val="262626"/>
                </a:solidFill>
                <a:latin typeface="Lustria"/>
                <a:ea typeface="Lustria"/>
                <a:cs typeface="Lustria"/>
                <a:sym typeface="Lustria"/>
              </a:rPr>
              <a:t>Records are accessed only through their indexes </a:t>
            </a:r>
            <a:endParaRPr/>
          </a:p>
          <a:p>
            <a:pPr indent="-282575" lvl="0" marL="282575" marR="0" rtl="0" algn="l">
              <a:lnSpc>
                <a:spcPct val="80000"/>
              </a:lnSpc>
              <a:spcBef>
                <a:spcPts val="1800"/>
              </a:spcBef>
              <a:spcAft>
                <a:spcPts val="0"/>
              </a:spcAft>
              <a:buClr>
                <a:schemeClr val="accent1"/>
              </a:buClr>
              <a:buSzPts val="1275"/>
              <a:buFont typeface="Noto Sans Symbols"/>
              <a:buChar char="■"/>
            </a:pPr>
            <a:r>
              <a:rPr b="0" i="0" lang="en-US" sz="1700" u="none">
                <a:solidFill>
                  <a:srgbClr val="262626"/>
                </a:solidFill>
                <a:latin typeface="Lustria"/>
                <a:ea typeface="Lustria"/>
                <a:cs typeface="Lustria"/>
                <a:sym typeface="Lustria"/>
              </a:rPr>
              <a:t>Variable-length records can be employed</a:t>
            </a:r>
            <a:endParaRPr/>
          </a:p>
          <a:p>
            <a:pPr indent="-282575" lvl="0" marL="282575" marR="0" rtl="0" algn="l">
              <a:lnSpc>
                <a:spcPct val="80000"/>
              </a:lnSpc>
              <a:spcBef>
                <a:spcPts val="1800"/>
              </a:spcBef>
              <a:spcAft>
                <a:spcPts val="0"/>
              </a:spcAft>
              <a:buClr>
                <a:schemeClr val="accent1"/>
              </a:buClr>
              <a:buSzPts val="1275"/>
              <a:buFont typeface="Noto Sans Symbols"/>
              <a:buChar char="■"/>
            </a:pPr>
            <a:r>
              <a:rPr b="0" i="0" lang="en-US" sz="1700" u="none">
                <a:solidFill>
                  <a:srgbClr val="262626"/>
                </a:solidFill>
                <a:latin typeface="Lustria"/>
                <a:ea typeface="Lustria"/>
                <a:cs typeface="Lustria"/>
                <a:sym typeface="Lustria"/>
              </a:rPr>
              <a:t>Exhaustive index contains one entry for every record in the main file</a:t>
            </a:r>
            <a:endParaRPr/>
          </a:p>
          <a:p>
            <a:pPr indent="-282575" lvl="0" marL="282575" marR="0" rtl="0" algn="l">
              <a:lnSpc>
                <a:spcPct val="80000"/>
              </a:lnSpc>
              <a:spcBef>
                <a:spcPts val="1800"/>
              </a:spcBef>
              <a:spcAft>
                <a:spcPts val="0"/>
              </a:spcAft>
              <a:buClr>
                <a:schemeClr val="accent1"/>
              </a:buClr>
              <a:buSzPts val="1275"/>
              <a:buFont typeface="Noto Sans Symbols"/>
              <a:buChar char="■"/>
            </a:pPr>
            <a:r>
              <a:rPr b="0" i="0" lang="en-US" sz="1700" u="none">
                <a:solidFill>
                  <a:srgbClr val="262626"/>
                </a:solidFill>
                <a:latin typeface="Lustria"/>
                <a:ea typeface="Lustria"/>
                <a:cs typeface="Lustria"/>
                <a:sym typeface="Lustria"/>
              </a:rPr>
              <a:t>Partial index contains entries to records where the field of interest exists</a:t>
            </a:r>
            <a:endParaRPr/>
          </a:p>
          <a:p>
            <a:pPr indent="-282575" lvl="0" marL="282575" marR="0" rtl="0" algn="l">
              <a:lnSpc>
                <a:spcPct val="80000"/>
              </a:lnSpc>
              <a:spcBef>
                <a:spcPts val="1800"/>
              </a:spcBef>
              <a:spcAft>
                <a:spcPts val="0"/>
              </a:spcAft>
              <a:buClr>
                <a:schemeClr val="accent1"/>
              </a:buClr>
              <a:buSzPts val="1275"/>
              <a:buFont typeface="Noto Sans Symbols"/>
              <a:buChar char="■"/>
            </a:pPr>
            <a:r>
              <a:rPr b="0" i="0" lang="en-US" sz="1700" u="none">
                <a:solidFill>
                  <a:srgbClr val="262626"/>
                </a:solidFill>
                <a:latin typeface="Lustria"/>
                <a:ea typeface="Lustria"/>
                <a:cs typeface="Lustria"/>
                <a:sym typeface="Lustria"/>
              </a:rPr>
              <a:t>Used mostly in applications where timeliness of information is critical</a:t>
            </a:r>
            <a:endParaRPr/>
          </a:p>
          <a:p>
            <a:pPr indent="-282575" lvl="0" marL="282575" marR="0" rtl="0" algn="l">
              <a:lnSpc>
                <a:spcPct val="80000"/>
              </a:lnSpc>
              <a:spcBef>
                <a:spcPts val="1800"/>
              </a:spcBef>
              <a:spcAft>
                <a:spcPts val="0"/>
              </a:spcAft>
              <a:buClr>
                <a:schemeClr val="accent1"/>
              </a:buClr>
              <a:buSzPts val="1275"/>
              <a:buFont typeface="Noto Sans Symbols"/>
              <a:buChar char="■"/>
            </a:pPr>
            <a:r>
              <a:rPr b="0" i="0" lang="en-US" sz="1700" u="none">
                <a:solidFill>
                  <a:srgbClr val="262626"/>
                </a:solidFill>
                <a:latin typeface="Lustria"/>
                <a:ea typeface="Lustria"/>
                <a:cs typeface="Lustria"/>
                <a:sym typeface="Lustria"/>
              </a:rPr>
              <a:t>Examples would be airline reservation systems and inventory control systems</a:t>
            </a:r>
            <a:endParaRPr/>
          </a:p>
        </p:txBody>
      </p:sp>
      <p:pic>
        <p:nvPicPr>
          <p:cNvPr descr="Fig12_03d.gif" id="504" name="Google Shape;504;p26"/>
          <p:cNvPicPr preferRelativeResize="0"/>
          <p:nvPr/>
        </p:nvPicPr>
        <p:blipFill rotWithShape="1">
          <a:blip r:embed="rId3">
            <a:alphaModFix/>
          </a:blip>
          <a:srcRect b="0" l="0" r="0" t="0"/>
          <a:stretch/>
        </p:blipFill>
        <p:spPr>
          <a:xfrm>
            <a:off x="4343400" y="685800"/>
            <a:ext cx="4267200" cy="5754687"/>
          </a:xfrm>
          <a:prstGeom prst="rect">
            <a:avLst/>
          </a:prstGeom>
          <a:noFill/>
          <a:ln>
            <a:noFill/>
          </a:ln>
        </p:spPr>
      </p:pic>
    </p:spTree>
  </p:cSld>
  <p:clrMapOvr>
    <a:masterClrMapping/>
  </p:clrMapOvr>
  <p:transition spd="med">
    <p:wipe dir="l"/>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7"/>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Direct or Hashed File</a:t>
            </a:r>
            <a:endParaRPr/>
          </a:p>
        </p:txBody>
      </p:sp>
      <p:sp>
        <p:nvSpPr>
          <p:cNvPr id="511" name="Google Shape;511;p27"/>
          <p:cNvSpPr txBox="1"/>
          <p:nvPr>
            <p:ph idx="4294967295" type="body"/>
          </p:nvPr>
        </p:nvSpPr>
        <p:spPr>
          <a:xfrm>
            <a:off x="685800" y="2286000"/>
            <a:ext cx="5181600" cy="42672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Access directly any block of a known address</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Makes use of hashing on the key value</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Often used where:</a:t>
            </a:r>
            <a:endParaRPr/>
          </a:p>
          <a:p>
            <a:pPr indent="-295275" lvl="1" marL="927100"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very rapid access is required</a:t>
            </a:r>
            <a:endParaRPr/>
          </a:p>
          <a:p>
            <a:pPr indent="-295275" lvl="1" marL="927100"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fixed-length records are used</a:t>
            </a:r>
            <a:endParaRPr/>
          </a:p>
          <a:p>
            <a:pPr indent="-295275" lvl="1" marL="927100" marR="0" rtl="0" algn="l">
              <a:lnSpc>
                <a:spcPct val="100000"/>
              </a:lnSpc>
              <a:spcBef>
                <a:spcPts val="6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records are always accessed            one at a time</a:t>
            </a:r>
            <a:endParaRPr/>
          </a:p>
        </p:txBody>
      </p:sp>
      <p:pic>
        <p:nvPicPr>
          <p:cNvPr id="512" name="Google Shape;512;p27"/>
          <p:cNvPicPr preferRelativeResize="0"/>
          <p:nvPr/>
        </p:nvPicPr>
        <p:blipFill rotWithShape="1">
          <a:blip r:embed="rId3">
            <a:alphaModFix/>
          </a:blip>
          <a:srcRect b="0" l="0" r="0" t="0"/>
          <a:stretch/>
        </p:blipFill>
        <p:spPr>
          <a:xfrm>
            <a:off x="5529262" y="3243262"/>
            <a:ext cx="3048000" cy="2663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8"/>
          <p:cNvSpPr txBox="1"/>
          <p:nvPr>
            <p:ph idx="4294967295" type="title"/>
          </p:nvPr>
        </p:nvSpPr>
        <p:spPr>
          <a:xfrm>
            <a:off x="381000" y="1219200"/>
            <a:ext cx="3276600" cy="2363787"/>
          </a:xfrm>
          <a:prstGeom prst="rect">
            <a:avLst/>
          </a:prstGeom>
          <a:noFill/>
          <a:ln>
            <a:noFill/>
          </a:ln>
        </p:spPr>
        <p:txBody>
          <a:bodyPr anchorCtr="0" anchor="b" bIns="0" lIns="91425" spcFirstLastPara="1" rIns="91425" wrap="square" tIns="0">
            <a:noAutofit/>
          </a:bodyPr>
          <a:lstStyle/>
          <a:p>
            <a:pPr indent="0" lvl="0" marL="0" marR="0" rtl="0" algn="l">
              <a:lnSpc>
                <a:spcPct val="122727"/>
              </a:lnSpc>
              <a:spcBef>
                <a:spcPts val="0"/>
              </a:spcBef>
              <a:spcAft>
                <a:spcPts val="0"/>
              </a:spcAft>
              <a:buClr>
                <a:srgbClr val="730000"/>
              </a:buClr>
              <a:buSzPts val="4400"/>
              <a:buFont typeface="Lustria"/>
              <a:buNone/>
            </a:pPr>
            <a:r>
              <a:rPr b="0" i="0" lang="en-US" sz="4400" u="none" cap="none" strike="noStrike">
                <a:solidFill>
                  <a:srgbClr val="730000"/>
                </a:solidFill>
                <a:latin typeface="Lustria"/>
                <a:ea typeface="Lustria"/>
                <a:cs typeface="Lustria"/>
                <a:sym typeface="Lustria"/>
              </a:rPr>
              <a:t>File </a:t>
            </a:r>
            <a:br>
              <a:rPr b="0" i="0" lang="en-US" sz="4400" u="none" cap="none" strike="noStrike">
                <a:solidFill>
                  <a:srgbClr val="730000"/>
                </a:solidFill>
                <a:latin typeface="Lustria"/>
                <a:ea typeface="Lustria"/>
                <a:cs typeface="Lustria"/>
                <a:sym typeface="Lustria"/>
              </a:rPr>
            </a:br>
            <a:r>
              <a:rPr b="0" i="0" lang="en-US" sz="4400" u="none" cap="none" strike="noStrike">
                <a:solidFill>
                  <a:srgbClr val="730000"/>
                </a:solidFill>
                <a:latin typeface="Lustria"/>
                <a:ea typeface="Lustria"/>
                <a:cs typeface="Lustria"/>
                <a:sym typeface="Lustria"/>
              </a:rPr>
              <a:t>Directory </a:t>
            </a:r>
            <a:br>
              <a:rPr b="0" i="0" lang="en-US" sz="4400" u="none" cap="none" strike="noStrike">
                <a:solidFill>
                  <a:srgbClr val="730000"/>
                </a:solidFill>
                <a:latin typeface="Lustria"/>
                <a:ea typeface="Lustria"/>
                <a:cs typeface="Lustria"/>
                <a:sym typeface="Lustria"/>
              </a:rPr>
            </a:br>
            <a:r>
              <a:rPr b="0" i="0" lang="en-US" sz="4400" u="none" cap="none" strike="noStrike">
                <a:solidFill>
                  <a:srgbClr val="730000"/>
                </a:solidFill>
                <a:latin typeface="Lustria"/>
                <a:ea typeface="Lustria"/>
                <a:cs typeface="Lustria"/>
                <a:sym typeface="Lustria"/>
              </a:rPr>
              <a:t>Information</a:t>
            </a:r>
            <a:endParaRPr/>
          </a:p>
        </p:txBody>
      </p:sp>
      <p:graphicFrame>
        <p:nvGraphicFramePr>
          <p:cNvPr id="519" name="Google Shape;519;p28"/>
          <p:cNvGraphicFramePr/>
          <p:nvPr/>
        </p:nvGraphicFramePr>
        <p:xfrm>
          <a:off x="3733800" y="685800"/>
          <a:ext cx="4922837" cy="5816600"/>
        </p:xfrm>
        <a:graphic>
          <a:graphicData uri="http://schemas.openxmlformats.org/presentationml/2006/ole">
            <mc:AlternateContent>
              <mc:Choice Requires="v">
                <p:oleObj r:id="rId4" imgH="5816600" imgW="4922837" spid="_x0000_s1">
                  <p:embed/>
                </p:oleObj>
              </mc:Choice>
              <mc:Fallback>
                <p:oleObj r:id="rId5" imgH="5816600" imgW="4922837">
                  <p:embed/>
                  <p:pic>
                    <p:nvPicPr>
                      <p:cNvPr id="519" name="Google Shape;519;p28"/>
                      <p:cNvPicPr preferRelativeResize="0"/>
                      <p:nvPr/>
                    </p:nvPicPr>
                    <p:blipFill rotWithShape="1">
                      <a:blip r:embed="rId6">
                        <a:alphaModFix/>
                      </a:blip>
                      <a:srcRect b="0" l="0" r="0" t="0"/>
                      <a:stretch/>
                    </p:blipFill>
                    <p:spPr>
                      <a:xfrm>
                        <a:off x="3733800" y="685800"/>
                        <a:ext cx="4922837" cy="5816600"/>
                      </a:xfrm>
                      <a:prstGeom prst="rect">
                        <a:avLst/>
                      </a:prstGeom>
                      <a:noFill/>
                      <a:ln>
                        <a:noFill/>
                      </a:ln>
                    </p:spPr>
                  </p:pic>
                </p:oleObj>
              </mc:Fallback>
            </mc:AlternateContent>
          </a:graphicData>
        </a:graphic>
      </p:graphicFrame>
      <p:sp>
        <p:nvSpPr>
          <p:cNvPr id="520" name="Google Shape;520;p28"/>
          <p:cNvSpPr txBox="1"/>
          <p:nvPr/>
        </p:nvSpPr>
        <p:spPr>
          <a:xfrm>
            <a:off x="3733800" y="609600"/>
            <a:ext cx="4953000" cy="27622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Table 12.2  Information Elements of a File Directory </a:t>
            </a:r>
            <a:endParaRPr/>
          </a:p>
        </p:txBody>
      </p:sp>
      <p:cxnSp>
        <p:nvCxnSpPr>
          <p:cNvPr id="521" name="Google Shape;521;p28"/>
          <p:cNvCxnSpPr/>
          <p:nvPr/>
        </p:nvCxnSpPr>
        <p:spPr>
          <a:xfrm flipH="1" rot="10800000">
            <a:off x="3733800" y="914400"/>
            <a:ext cx="4876800" cy="1587"/>
          </a:xfrm>
          <a:prstGeom prst="straightConnector1">
            <a:avLst/>
          </a:prstGeom>
          <a:noFill/>
          <a:ln cap="flat" cmpd="sng" w="25400">
            <a:solidFill>
              <a:schemeClr val="dk1"/>
            </a:solidFill>
            <a:prstDash val="solid"/>
            <a:miter lim="800000"/>
            <a:headEnd len="med" w="med" type="none"/>
            <a:tailEnd len="med" w="med" type="none"/>
          </a:ln>
        </p:spPr>
      </p:cxnSp>
      <p:pic>
        <p:nvPicPr>
          <p:cNvPr id="522" name="Google Shape;522;p28"/>
          <p:cNvPicPr preferRelativeResize="0"/>
          <p:nvPr/>
        </p:nvPicPr>
        <p:blipFill rotWithShape="1">
          <a:blip r:embed="rId8">
            <a:alphaModFix/>
          </a:blip>
          <a:srcRect b="0" l="0" r="0" t="0"/>
          <a:stretch/>
        </p:blipFill>
        <p:spPr>
          <a:xfrm>
            <a:off x="1143000" y="4114800"/>
            <a:ext cx="1365250" cy="1724025"/>
          </a:xfrm>
          <a:prstGeom prst="rect">
            <a:avLst/>
          </a:prstGeom>
          <a:noFill/>
          <a:ln>
            <a:noFill/>
          </a:ln>
        </p:spPr>
      </p:pic>
    </p:spTree>
  </p:cSld>
  <p:clrMapOvr>
    <a:masterClrMapping/>
  </p:clrMapOvr>
  <p:transition spd="med">
    <p:wipe dir="d"/>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9"/>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Operations Performed </a:t>
            </a:r>
            <a:br>
              <a:rPr b="0" i="0" lang="en-US" sz="5200" u="none">
                <a:solidFill>
                  <a:schemeClr val="lt1"/>
                </a:solidFill>
                <a:latin typeface="Lustria"/>
                <a:ea typeface="Lustria"/>
                <a:cs typeface="Lustria"/>
                <a:sym typeface="Lustria"/>
              </a:rPr>
            </a:br>
            <a:r>
              <a:rPr b="0" i="0" lang="en-US" sz="5200" u="none">
                <a:solidFill>
                  <a:schemeClr val="lt1"/>
                </a:solidFill>
                <a:latin typeface="Lustria"/>
                <a:ea typeface="Lustria"/>
                <a:cs typeface="Lustria"/>
                <a:sym typeface="Lustria"/>
              </a:rPr>
              <a:t>on a Directory</a:t>
            </a:r>
            <a:endParaRPr/>
          </a:p>
        </p:txBody>
      </p:sp>
      <p:sp>
        <p:nvSpPr>
          <p:cNvPr id="529" name="Google Shape;529;p29"/>
          <p:cNvSpPr txBox="1"/>
          <p:nvPr>
            <p:ph idx="4294967295" type="body"/>
          </p:nvPr>
        </p:nvSpPr>
        <p:spPr>
          <a:xfrm>
            <a:off x="609600" y="2286000"/>
            <a:ext cx="7924800" cy="39624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To understand the requirements for a file structure, it is helpful to consider the types of operations that may be performed on the directory:</a:t>
            </a:r>
            <a:endParaRPr/>
          </a:p>
        </p:txBody>
      </p:sp>
      <p:pic>
        <p:nvPicPr>
          <p:cNvPr id="530" name="Google Shape;530;p29"/>
          <p:cNvPicPr preferRelativeResize="0"/>
          <p:nvPr/>
        </p:nvPicPr>
        <p:blipFill rotWithShape="1">
          <a:blip r:embed="rId3">
            <a:alphaModFix/>
          </a:blip>
          <a:srcRect b="0" l="0" r="0" t="0"/>
          <a:stretch/>
        </p:blipFill>
        <p:spPr>
          <a:xfrm>
            <a:off x="3657600" y="4419600"/>
            <a:ext cx="1738313" cy="2030349"/>
          </a:xfrm>
          <a:prstGeom prst="rect">
            <a:avLst/>
          </a:prstGeom>
          <a:noFill/>
          <a:ln>
            <a:noFill/>
          </a:ln>
        </p:spPr>
      </p:pic>
      <p:pic>
        <p:nvPicPr>
          <p:cNvPr id="531" name="Google Shape;531;p29"/>
          <p:cNvPicPr preferRelativeResize="0"/>
          <p:nvPr/>
        </p:nvPicPr>
        <p:blipFill rotWithShape="1">
          <a:blip r:embed="rId4">
            <a:alphaModFix/>
          </a:blip>
          <a:srcRect b="0" l="0" r="0" t="0"/>
          <a:stretch/>
        </p:blipFill>
        <p:spPr>
          <a:xfrm>
            <a:off x="457200" y="1981200"/>
            <a:ext cx="8156575" cy="40655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Files</a:t>
            </a:r>
            <a:endParaRPr/>
          </a:p>
        </p:txBody>
      </p:sp>
      <p:sp>
        <p:nvSpPr>
          <p:cNvPr id="318" name="Google Shape;318;p3"/>
          <p:cNvSpPr txBox="1"/>
          <p:nvPr>
            <p:ph idx="4294967295" type="body"/>
          </p:nvPr>
        </p:nvSpPr>
        <p:spPr>
          <a:xfrm>
            <a:off x="533400" y="2209800"/>
            <a:ext cx="8077200" cy="41910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Data collections created by users</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The File System is one of the most important parts of the OS to a user</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Desirable properties of files:</a:t>
            </a:r>
            <a:endParaRPr/>
          </a:p>
          <a:p>
            <a:pPr indent="-187325" lvl="0" marL="282575" marR="0" rtl="0" algn="l">
              <a:spcBef>
                <a:spcPts val="1800"/>
              </a:spcBef>
              <a:spcAft>
                <a:spcPts val="0"/>
              </a:spcAft>
              <a:buClr>
                <a:schemeClr val="accent1"/>
              </a:buClr>
              <a:buSzPts val="1500"/>
              <a:buFont typeface="Noto Sans Symbols"/>
              <a:buNone/>
            </a:pPr>
            <a:r>
              <a:t/>
            </a:r>
            <a:endParaRPr b="0" i="0" sz="2000" u="none">
              <a:solidFill>
                <a:srgbClr val="262626"/>
              </a:solidFill>
              <a:latin typeface="Lustria"/>
              <a:ea typeface="Lustria"/>
              <a:cs typeface="Lustria"/>
              <a:sym typeface="Lustria"/>
            </a:endParaRPr>
          </a:p>
        </p:txBody>
      </p:sp>
      <p:pic>
        <p:nvPicPr>
          <p:cNvPr id="319" name="Google Shape;319;p3"/>
          <p:cNvPicPr preferRelativeResize="0"/>
          <p:nvPr/>
        </p:nvPicPr>
        <p:blipFill rotWithShape="1">
          <a:blip r:embed="rId3">
            <a:alphaModFix/>
          </a:blip>
          <a:srcRect b="0" l="0" r="0" t="0"/>
          <a:stretch/>
        </p:blipFill>
        <p:spPr>
          <a:xfrm>
            <a:off x="993775" y="3657600"/>
            <a:ext cx="7235825" cy="2822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0"/>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l">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Two-Level Scheme </a:t>
            </a:r>
            <a:endParaRPr/>
          </a:p>
        </p:txBody>
      </p:sp>
      <p:pic>
        <p:nvPicPr>
          <p:cNvPr id="538" name="Google Shape;538;p30"/>
          <p:cNvPicPr preferRelativeResize="0"/>
          <p:nvPr>
            <p:ph idx="4294967295" type="body"/>
          </p:nvPr>
        </p:nvPicPr>
        <p:blipFill rotWithShape="1">
          <a:blip r:embed="rId3">
            <a:alphaModFix/>
          </a:blip>
          <a:srcRect b="0" l="0" r="0" t="0"/>
          <a:stretch/>
        </p:blipFill>
        <p:spPr>
          <a:xfrm>
            <a:off x="280987" y="2133600"/>
            <a:ext cx="8588375" cy="4419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1"/>
          <p:cNvSpPr txBox="1"/>
          <p:nvPr>
            <p:ph type="title"/>
          </p:nvPr>
        </p:nvSpPr>
        <p:spPr>
          <a:xfrm>
            <a:off x="457200" y="838200"/>
            <a:ext cx="2362200" cy="1981200"/>
          </a:xfrm>
          <a:prstGeom prst="rect">
            <a:avLst/>
          </a:prstGeom>
          <a:noFill/>
          <a:ln>
            <a:noFill/>
          </a:ln>
        </p:spPr>
        <p:txBody>
          <a:bodyPr anchorCtr="0" anchor="b" bIns="0" lIns="91425" spcFirstLastPara="1" rIns="91425" wrap="square" tIns="0">
            <a:noAutofit/>
          </a:bodyPr>
          <a:lstStyle/>
          <a:p>
            <a:pPr indent="0" lvl="0" marL="0" rtl="0" algn="l">
              <a:lnSpc>
                <a:spcPct val="216000"/>
              </a:lnSpc>
              <a:spcBef>
                <a:spcPts val="0"/>
              </a:spcBef>
              <a:spcAft>
                <a:spcPts val="0"/>
              </a:spcAft>
              <a:buClr>
                <a:schemeClr val="accent1"/>
              </a:buClr>
              <a:buSzPts val="2500"/>
              <a:buFont typeface="Lustria"/>
              <a:buNone/>
            </a:pPr>
            <a:r>
              <a:rPr b="0" i="0" lang="en-US" sz="2500" u="none">
                <a:solidFill>
                  <a:schemeClr val="accent1"/>
                </a:solidFill>
                <a:latin typeface="Lustria"/>
                <a:ea typeface="Lustria"/>
                <a:cs typeface="Lustria"/>
                <a:sym typeface="Lustria"/>
              </a:rPr>
              <a:t>Figure 12.4</a:t>
            </a:r>
            <a:br>
              <a:rPr b="0" i="0" lang="en-US" sz="2500" u="none">
                <a:solidFill>
                  <a:schemeClr val="accent1"/>
                </a:solidFill>
                <a:latin typeface="Lustria"/>
                <a:ea typeface="Lustria"/>
                <a:cs typeface="Lustria"/>
                <a:sym typeface="Lustria"/>
              </a:rPr>
            </a:br>
            <a:r>
              <a:rPr b="0" i="0" lang="en-US" sz="2500" u="none">
                <a:solidFill>
                  <a:schemeClr val="accent1"/>
                </a:solidFill>
                <a:latin typeface="Lustria"/>
                <a:ea typeface="Lustria"/>
                <a:cs typeface="Lustria"/>
                <a:sym typeface="Lustria"/>
              </a:rPr>
              <a:t>Tree-Structured Directory</a:t>
            </a:r>
            <a:endParaRPr/>
          </a:p>
        </p:txBody>
      </p:sp>
      <p:sp>
        <p:nvSpPr>
          <p:cNvPr id="545" name="Google Shape;545;p31"/>
          <p:cNvSpPr txBox="1"/>
          <p:nvPr>
            <p:ph idx="1" type="body"/>
          </p:nvPr>
        </p:nvSpPr>
        <p:spPr>
          <a:xfrm>
            <a:off x="457200" y="3200400"/>
            <a:ext cx="2209800" cy="30480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90000"/>
              </a:lnSpc>
              <a:spcBef>
                <a:spcPts val="0"/>
              </a:spcBef>
              <a:spcAft>
                <a:spcPts val="0"/>
              </a:spcAft>
              <a:buClr>
                <a:schemeClr val="accent1"/>
              </a:buClr>
              <a:buSzPts val="1350"/>
              <a:buFont typeface="Noto Sans Symbols"/>
              <a:buChar char="■"/>
            </a:pPr>
            <a:r>
              <a:rPr b="0" i="0" lang="en-US" sz="1800" u="none">
                <a:solidFill>
                  <a:srgbClr val="262626"/>
                </a:solidFill>
                <a:latin typeface="Lustria"/>
                <a:ea typeface="Lustria"/>
                <a:cs typeface="Lustria"/>
                <a:sym typeface="Lustria"/>
              </a:rPr>
              <a:t>Master directory with user directories underneath it</a:t>
            </a:r>
            <a:endParaRPr/>
          </a:p>
          <a:p>
            <a:pPr indent="-282575" lvl="0" marL="282575" marR="0" rtl="0" algn="l">
              <a:lnSpc>
                <a:spcPct val="90000"/>
              </a:lnSpc>
              <a:spcBef>
                <a:spcPts val="1800"/>
              </a:spcBef>
              <a:spcAft>
                <a:spcPts val="0"/>
              </a:spcAft>
              <a:buClr>
                <a:schemeClr val="accent1"/>
              </a:buClr>
              <a:buSzPts val="1350"/>
              <a:buFont typeface="Noto Sans Symbols"/>
              <a:buChar char="■"/>
            </a:pPr>
            <a:r>
              <a:rPr b="0" i="0" lang="en-US" sz="1800" u="none">
                <a:solidFill>
                  <a:srgbClr val="262626"/>
                </a:solidFill>
                <a:latin typeface="Lustria"/>
                <a:ea typeface="Lustria"/>
                <a:cs typeface="Lustria"/>
                <a:sym typeface="Lustria"/>
              </a:rPr>
              <a:t>Each user directory may have subdirectories and files as entries</a:t>
            </a:r>
            <a:endParaRPr/>
          </a:p>
          <a:p>
            <a:pPr indent="-196850" lvl="0" marL="282575" marR="0" rtl="0" algn="l">
              <a:spcBef>
                <a:spcPts val="1800"/>
              </a:spcBef>
              <a:spcAft>
                <a:spcPts val="0"/>
              </a:spcAft>
              <a:buClr>
                <a:schemeClr val="accent1"/>
              </a:buClr>
              <a:buSzPts val="1350"/>
              <a:buFont typeface="Noto Sans Symbols"/>
              <a:buNone/>
            </a:pPr>
            <a:r>
              <a:t/>
            </a:r>
            <a:endParaRPr b="0" i="0" sz="1800" u="none">
              <a:solidFill>
                <a:srgbClr val="262626"/>
              </a:solidFill>
              <a:latin typeface="Lustria"/>
              <a:ea typeface="Lustria"/>
              <a:cs typeface="Lustria"/>
              <a:sym typeface="Lustria"/>
            </a:endParaRPr>
          </a:p>
        </p:txBody>
      </p:sp>
      <p:pic>
        <p:nvPicPr>
          <p:cNvPr descr="Fig12_04.gif" id="546" name="Google Shape;546;p31"/>
          <p:cNvPicPr preferRelativeResize="0"/>
          <p:nvPr/>
        </p:nvPicPr>
        <p:blipFill rotWithShape="1">
          <a:blip r:embed="rId3">
            <a:alphaModFix/>
          </a:blip>
          <a:srcRect b="0" l="0" r="0" t="0"/>
          <a:stretch/>
        </p:blipFill>
        <p:spPr>
          <a:xfrm>
            <a:off x="2895600" y="762000"/>
            <a:ext cx="5727700" cy="5486400"/>
          </a:xfrm>
          <a:prstGeom prst="rect">
            <a:avLst/>
          </a:prstGeom>
          <a:noFill/>
          <a:ln>
            <a:noFill/>
          </a:ln>
        </p:spPr>
      </p:pic>
      <p:sp>
        <p:nvSpPr>
          <p:cNvPr id="547" name="Google Shape;547;p31"/>
          <p:cNvSpPr txBox="1"/>
          <p:nvPr/>
        </p:nvSpPr>
        <p:spPr>
          <a:xfrm>
            <a:off x="3810000" y="5867400"/>
            <a:ext cx="3810000" cy="293687"/>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2"/>
          <p:cNvSpPr txBox="1"/>
          <p:nvPr>
            <p:ph type="title"/>
          </p:nvPr>
        </p:nvSpPr>
        <p:spPr>
          <a:xfrm>
            <a:off x="533400" y="762000"/>
            <a:ext cx="3429000" cy="2698750"/>
          </a:xfrm>
          <a:prstGeom prst="rect">
            <a:avLst/>
          </a:prstGeom>
          <a:noFill/>
          <a:ln>
            <a:noFill/>
          </a:ln>
        </p:spPr>
        <p:txBody>
          <a:bodyPr anchorCtr="0" anchor="b" bIns="0" lIns="91425" spcFirstLastPara="1" rIns="91425" wrap="square" tIns="0">
            <a:noAutofit/>
          </a:bodyPr>
          <a:lstStyle/>
          <a:p>
            <a:pPr indent="0" lvl="0" marL="0" rtl="0" algn="l">
              <a:lnSpc>
                <a:spcPct val="150000"/>
              </a:lnSpc>
              <a:spcBef>
                <a:spcPts val="0"/>
              </a:spcBef>
              <a:spcAft>
                <a:spcPts val="0"/>
              </a:spcAft>
              <a:buClr>
                <a:schemeClr val="accent1"/>
              </a:buClr>
              <a:buSzPts val="3600"/>
              <a:buFont typeface="Lustria"/>
              <a:buNone/>
            </a:pPr>
            <a:r>
              <a:rPr b="0" i="0" lang="en-US" sz="3600" u="none">
                <a:solidFill>
                  <a:schemeClr val="accent1"/>
                </a:solidFill>
                <a:latin typeface="Lustria"/>
                <a:ea typeface="Lustria"/>
                <a:cs typeface="Lustria"/>
                <a:sym typeface="Lustria"/>
              </a:rPr>
              <a:t>Figure 12.7</a:t>
            </a:r>
            <a:br>
              <a:rPr b="0" i="0" lang="en-US" sz="3600" u="none">
                <a:solidFill>
                  <a:schemeClr val="accent1"/>
                </a:solidFill>
                <a:latin typeface="Lustria"/>
                <a:ea typeface="Lustria"/>
                <a:cs typeface="Lustria"/>
                <a:sym typeface="Lustria"/>
              </a:rPr>
            </a:br>
            <a:r>
              <a:rPr b="0" i="0" lang="en-US" sz="3600" u="none">
                <a:solidFill>
                  <a:schemeClr val="accent1"/>
                </a:solidFill>
                <a:latin typeface="Lustria"/>
                <a:ea typeface="Lustria"/>
                <a:cs typeface="Lustria"/>
                <a:sym typeface="Lustria"/>
              </a:rPr>
              <a:t>Example of </a:t>
            </a:r>
            <a:br>
              <a:rPr b="0" i="0" lang="en-US" sz="3600" u="none">
                <a:solidFill>
                  <a:schemeClr val="accent1"/>
                </a:solidFill>
                <a:latin typeface="Lustria"/>
                <a:ea typeface="Lustria"/>
                <a:cs typeface="Lustria"/>
                <a:sym typeface="Lustria"/>
              </a:rPr>
            </a:br>
            <a:r>
              <a:rPr b="0" i="0" lang="en-US" sz="3600" u="none">
                <a:solidFill>
                  <a:schemeClr val="accent1"/>
                </a:solidFill>
                <a:latin typeface="Lustria"/>
                <a:ea typeface="Lustria"/>
                <a:cs typeface="Lustria"/>
                <a:sym typeface="Lustria"/>
              </a:rPr>
              <a:t>Tree-Structured Directory</a:t>
            </a:r>
            <a:endParaRPr/>
          </a:p>
        </p:txBody>
      </p:sp>
      <p:pic>
        <p:nvPicPr>
          <p:cNvPr descr="Fig12_05.gif" id="554" name="Google Shape;554;p32"/>
          <p:cNvPicPr preferRelativeResize="0"/>
          <p:nvPr>
            <p:ph idx="1" type="body"/>
          </p:nvPr>
        </p:nvPicPr>
        <p:blipFill rotWithShape="1">
          <a:blip r:embed="rId3">
            <a:alphaModFix/>
          </a:blip>
          <a:srcRect b="-787" l="0" r="0" t="-787"/>
          <a:stretch/>
        </p:blipFill>
        <p:spPr>
          <a:xfrm>
            <a:off x="4114800" y="654050"/>
            <a:ext cx="4370387" cy="5756275"/>
          </a:xfrm>
          <a:prstGeom prst="rect">
            <a:avLst/>
          </a:prstGeom>
          <a:noFill/>
          <a:ln>
            <a:noFill/>
          </a:ln>
        </p:spPr>
      </p:pic>
      <p:sp>
        <p:nvSpPr>
          <p:cNvPr id="555" name="Google Shape;555;p32"/>
          <p:cNvSpPr txBox="1"/>
          <p:nvPr/>
        </p:nvSpPr>
        <p:spPr>
          <a:xfrm>
            <a:off x="4419600" y="5943600"/>
            <a:ext cx="3914775" cy="457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556" name="Google Shape;556;p32"/>
          <p:cNvPicPr preferRelativeResize="0"/>
          <p:nvPr/>
        </p:nvPicPr>
        <p:blipFill rotWithShape="1">
          <a:blip r:embed="rId4">
            <a:alphaModFix/>
          </a:blip>
          <a:srcRect b="0" l="0" r="0" t="0"/>
          <a:stretch/>
        </p:blipFill>
        <p:spPr>
          <a:xfrm>
            <a:off x="1143000" y="4191000"/>
            <a:ext cx="1543050" cy="1733550"/>
          </a:xfrm>
          <a:prstGeom prst="rect">
            <a:avLst/>
          </a:prstGeom>
          <a:noFill/>
          <a:ln>
            <a:noFill/>
          </a:ln>
        </p:spPr>
      </p:pic>
    </p:spTree>
  </p:cSld>
  <p:clrMapOvr>
    <a:masterClrMapping/>
  </p:clrMapOvr>
  <p:transition spd="med">
    <p:push/>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1" name="Shape 561"/>
        <p:cNvGrpSpPr/>
        <p:nvPr/>
      </p:nvGrpSpPr>
      <p:grpSpPr>
        <a:xfrm>
          <a:off x="0" y="0"/>
          <a:ext cx="0" cy="0"/>
          <a:chOff x="0" y="0"/>
          <a:chExt cx="0" cy="0"/>
        </a:xfrm>
      </p:grpSpPr>
      <p:sp>
        <p:nvSpPr>
          <p:cNvPr id="562" name="Google Shape;562;p33"/>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File Sharing</a:t>
            </a:r>
            <a:endParaRPr/>
          </a:p>
        </p:txBody>
      </p:sp>
      <p:pic>
        <p:nvPicPr>
          <p:cNvPr id="563" name="Google Shape;563;p33"/>
          <p:cNvPicPr preferRelativeResize="0"/>
          <p:nvPr>
            <p:ph idx="4294967295" type="body"/>
          </p:nvPr>
        </p:nvPicPr>
        <p:blipFill rotWithShape="1">
          <a:blip r:embed="rId3">
            <a:alphaModFix/>
          </a:blip>
          <a:srcRect b="0" l="0" r="0" t="0"/>
          <a:stretch/>
        </p:blipFill>
        <p:spPr>
          <a:xfrm>
            <a:off x="536575" y="2286000"/>
            <a:ext cx="7924800" cy="4048125"/>
          </a:xfrm>
          <a:prstGeom prst="rect">
            <a:avLst/>
          </a:prstGeom>
          <a:noFill/>
          <a:ln>
            <a:noFill/>
          </a:ln>
        </p:spPr>
      </p:pic>
      <p:pic>
        <p:nvPicPr>
          <p:cNvPr id="564" name="Google Shape;564;p33"/>
          <p:cNvPicPr preferRelativeResize="0"/>
          <p:nvPr/>
        </p:nvPicPr>
        <p:blipFill rotWithShape="1">
          <a:blip r:embed="rId4">
            <a:alphaModFix/>
          </a:blip>
          <a:srcRect b="0" l="0" r="0" t="0"/>
          <a:stretch/>
        </p:blipFill>
        <p:spPr>
          <a:xfrm>
            <a:off x="1066800" y="2590800"/>
            <a:ext cx="1219200" cy="136683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9" name="Shape 569"/>
        <p:cNvGrpSpPr/>
        <p:nvPr/>
      </p:nvGrpSpPr>
      <p:grpSpPr>
        <a:xfrm>
          <a:off x="0" y="0"/>
          <a:ext cx="0" cy="0"/>
          <a:chOff x="0" y="0"/>
          <a:chExt cx="0" cy="0"/>
        </a:xfrm>
      </p:grpSpPr>
      <p:sp>
        <p:nvSpPr>
          <p:cNvPr id="570" name="Google Shape;570;p34"/>
          <p:cNvSpPr txBox="1"/>
          <p:nvPr>
            <p:ph type="title"/>
          </p:nvPr>
        </p:nvSpPr>
        <p:spPr>
          <a:xfrm>
            <a:off x="533400" y="381000"/>
            <a:ext cx="4140200" cy="1322387"/>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Access Rights</a:t>
            </a:r>
            <a:endParaRPr/>
          </a:p>
        </p:txBody>
      </p:sp>
      <p:sp>
        <p:nvSpPr>
          <p:cNvPr id="571" name="Google Shape;571;p34"/>
          <p:cNvSpPr txBox="1"/>
          <p:nvPr>
            <p:ph idx="1" type="body"/>
          </p:nvPr>
        </p:nvSpPr>
        <p:spPr>
          <a:xfrm>
            <a:off x="533400" y="2133600"/>
            <a:ext cx="3783012" cy="44196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80000"/>
              </a:lnSpc>
              <a:spcBef>
                <a:spcPts val="0"/>
              </a:spcBef>
              <a:spcAft>
                <a:spcPts val="0"/>
              </a:spcAft>
              <a:buClr>
                <a:schemeClr val="accent1"/>
              </a:buClr>
              <a:buSzPts val="1275"/>
              <a:buFont typeface="Noto Sans Symbols"/>
              <a:buChar char="■"/>
            </a:pPr>
            <a:r>
              <a:rPr b="1" i="1" lang="en-US" sz="1700" u="none">
                <a:solidFill>
                  <a:srgbClr val="262626"/>
                </a:solidFill>
                <a:latin typeface="Lustria"/>
                <a:ea typeface="Lustria"/>
                <a:cs typeface="Lustria"/>
                <a:sym typeface="Lustria"/>
              </a:rPr>
              <a:t>None</a:t>
            </a:r>
            <a:endParaRPr/>
          </a:p>
          <a:p>
            <a:pPr indent="-295275" lvl="1" marL="577850" marR="0" rtl="0" algn="l">
              <a:lnSpc>
                <a:spcPct val="80000"/>
              </a:lnSpc>
              <a:spcBef>
                <a:spcPts val="1000"/>
              </a:spcBef>
              <a:spcAft>
                <a:spcPts val="0"/>
              </a:spcAft>
              <a:buClr>
                <a:schemeClr val="accent1"/>
              </a:buClr>
              <a:buSzPts val="1275"/>
              <a:buFont typeface="Noto Sans Symbols"/>
              <a:buChar char="■"/>
            </a:pPr>
            <a:r>
              <a:rPr b="0" i="0" lang="en-US" sz="1700" u="none" cap="none" strike="noStrike">
                <a:solidFill>
                  <a:srgbClr val="262626"/>
                </a:solidFill>
                <a:latin typeface="Lustria"/>
                <a:ea typeface="Lustria"/>
                <a:cs typeface="Lustria"/>
                <a:sym typeface="Lustria"/>
              </a:rPr>
              <a:t>the user would not be allowed to read the user directory that includes the file</a:t>
            </a:r>
            <a:endParaRPr/>
          </a:p>
          <a:p>
            <a:pPr indent="-282575" lvl="0" marL="282575" marR="0" rtl="0" algn="l">
              <a:lnSpc>
                <a:spcPct val="80000"/>
              </a:lnSpc>
              <a:spcBef>
                <a:spcPts val="1000"/>
              </a:spcBef>
              <a:spcAft>
                <a:spcPts val="0"/>
              </a:spcAft>
              <a:buClr>
                <a:schemeClr val="accent1"/>
              </a:buClr>
              <a:buSzPts val="1350"/>
              <a:buFont typeface="Noto Sans Symbols"/>
              <a:buChar char="■"/>
            </a:pPr>
            <a:r>
              <a:rPr b="1" i="1" lang="en-US" sz="1800" u="none">
                <a:solidFill>
                  <a:srgbClr val="262626"/>
                </a:solidFill>
                <a:latin typeface="Lustria"/>
                <a:ea typeface="Lustria"/>
                <a:cs typeface="Lustria"/>
                <a:sym typeface="Lustria"/>
              </a:rPr>
              <a:t>Knowledge</a:t>
            </a:r>
            <a:endParaRPr/>
          </a:p>
          <a:p>
            <a:pPr indent="-282575" lvl="2" marL="565150" marR="0" rtl="0" algn="l">
              <a:lnSpc>
                <a:spcPct val="80000"/>
              </a:lnSpc>
              <a:spcBef>
                <a:spcPts val="1000"/>
              </a:spcBef>
              <a:spcAft>
                <a:spcPts val="0"/>
              </a:spcAft>
              <a:buClr>
                <a:schemeClr val="accent1"/>
              </a:buClr>
              <a:buSzPts val="1275"/>
              <a:buFont typeface="Noto Sans Symbols"/>
              <a:buChar char="■"/>
            </a:pPr>
            <a:r>
              <a:rPr b="0" i="0" lang="en-US" sz="1700" u="none" cap="none" strike="noStrike">
                <a:solidFill>
                  <a:srgbClr val="262626"/>
                </a:solidFill>
                <a:latin typeface="Lustria"/>
                <a:ea typeface="Lustria"/>
                <a:cs typeface="Lustria"/>
                <a:sym typeface="Lustria"/>
              </a:rPr>
              <a:t>the user can determine that the file exists and who its owner is and can then petition the owner for additional access rights</a:t>
            </a:r>
            <a:endParaRPr/>
          </a:p>
          <a:p>
            <a:pPr indent="-282575" lvl="0" marL="282575" marR="0" rtl="0" algn="l">
              <a:lnSpc>
                <a:spcPct val="80000"/>
              </a:lnSpc>
              <a:spcBef>
                <a:spcPts val="1000"/>
              </a:spcBef>
              <a:spcAft>
                <a:spcPts val="0"/>
              </a:spcAft>
              <a:buClr>
                <a:schemeClr val="accent1"/>
              </a:buClr>
              <a:buSzPts val="1350"/>
              <a:buFont typeface="Noto Sans Symbols"/>
              <a:buChar char="■"/>
            </a:pPr>
            <a:r>
              <a:rPr b="1" i="1" lang="en-US" sz="1800" u="none">
                <a:solidFill>
                  <a:srgbClr val="262626"/>
                </a:solidFill>
                <a:latin typeface="Lustria"/>
                <a:ea typeface="Lustria"/>
                <a:cs typeface="Lustria"/>
                <a:sym typeface="Lustria"/>
              </a:rPr>
              <a:t>Execution</a:t>
            </a:r>
            <a:endParaRPr/>
          </a:p>
          <a:p>
            <a:pPr indent="-282575" lvl="2" marL="565150" marR="0" rtl="0" algn="l">
              <a:lnSpc>
                <a:spcPct val="80000"/>
              </a:lnSpc>
              <a:spcBef>
                <a:spcPts val="1000"/>
              </a:spcBef>
              <a:spcAft>
                <a:spcPts val="0"/>
              </a:spcAft>
              <a:buClr>
                <a:schemeClr val="accent1"/>
              </a:buClr>
              <a:buSzPts val="1275"/>
              <a:buFont typeface="Noto Sans Symbols"/>
              <a:buChar char="■"/>
            </a:pPr>
            <a:r>
              <a:rPr b="0" i="0" lang="en-US" sz="1700" u="none" cap="none" strike="noStrike">
                <a:solidFill>
                  <a:srgbClr val="262626"/>
                </a:solidFill>
                <a:latin typeface="Lustria"/>
                <a:ea typeface="Lustria"/>
                <a:cs typeface="Lustria"/>
                <a:sym typeface="Lustria"/>
              </a:rPr>
              <a:t>the user can load and execute a program but cannot copy it</a:t>
            </a:r>
            <a:endParaRPr/>
          </a:p>
          <a:p>
            <a:pPr indent="-282575" lvl="0" marL="282575" marR="0" rtl="0" algn="l">
              <a:lnSpc>
                <a:spcPct val="80000"/>
              </a:lnSpc>
              <a:spcBef>
                <a:spcPts val="1000"/>
              </a:spcBef>
              <a:spcAft>
                <a:spcPts val="0"/>
              </a:spcAft>
              <a:buClr>
                <a:schemeClr val="accent1"/>
              </a:buClr>
              <a:buSzPts val="1350"/>
              <a:buFont typeface="Noto Sans Symbols"/>
              <a:buChar char="■"/>
            </a:pPr>
            <a:r>
              <a:rPr b="1" i="1" lang="en-US" sz="1800" u="none">
                <a:solidFill>
                  <a:srgbClr val="262626"/>
                </a:solidFill>
                <a:latin typeface="Lustria"/>
                <a:ea typeface="Lustria"/>
                <a:cs typeface="Lustria"/>
                <a:sym typeface="Lustria"/>
              </a:rPr>
              <a:t>Reading</a:t>
            </a:r>
            <a:endParaRPr/>
          </a:p>
          <a:p>
            <a:pPr indent="-282575" lvl="2" marL="565150" marR="0" rtl="0" algn="l">
              <a:lnSpc>
                <a:spcPct val="80000"/>
              </a:lnSpc>
              <a:spcBef>
                <a:spcPts val="1000"/>
              </a:spcBef>
              <a:spcAft>
                <a:spcPts val="0"/>
              </a:spcAft>
              <a:buClr>
                <a:schemeClr val="accent1"/>
              </a:buClr>
              <a:buSzPts val="1275"/>
              <a:buFont typeface="Noto Sans Symbols"/>
              <a:buChar char="■"/>
            </a:pPr>
            <a:r>
              <a:rPr b="0" i="0" lang="en-US" sz="1700" u="none" cap="none" strike="noStrike">
                <a:solidFill>
                  <a:srgbClr val="262626"/>
                </a:solidFill>
                <a:latin typeface="Lustria"/>
                <a:ea typeface="Lustria"/>
                <a:cs typeface="Lustria"/>
                <a:sym typeface="Lustria"/>
              </a:rPr>
              <a:t>the user can read the file for any purpose, including copying and execution</a:t>
            </a:r>
            <a:endParaRPr/>
          </a:p>
          <a:p>
            <a:pPr indent="-201612" lvl="2" marL="565150" marR="0" rtl="0" algn="l">
              <a:lnSpc>
                <a:spcPct val="90000"/>
              </a:lnSpc>
              <a:spcBef>
                <a:spcPts val="1800"/>
              </a:spcBef>
              <a:spcAft>
                <a:spcPts val="0"/>
              </a:spcAft>
              <a:buClr>
                <a:schemeClr val="accent1"/>
              </a:buClr>
              <a:buSzPts val="1275"/>
              <a:buFont typeface="Noto Sans Symbols"/>
              <a:buNone/>
            </a:pPr>
            <a:r>
              <a:t/>
            </a:r>
            <a:endParaRPr b="0" i="0" sz="1700" u="none" cap="none" strike="noStrike">
              <a:solidFill>
                <a:srgbClr val="262626"/>
              </a:solidFill>
              <a:latin typeface="Lustria"/>
              <a:ea typeface="Lustria"/>
              <a:cs typeface="Lustria"/>
              <a:sym typeface="Lustria"/>
            </a:endParaRPr>
          </a:p>
          <a:p>
            <a:pPr indent="-201612" lvl="0" marL="282575" marR="0" rtl="0" algn="l">
              <a:spcBef>
                <a:spcPts val="1800"/>
              </a:spcBef>
              <a:spcAft>
                <a:spcPts val="0"/>
              </a:spcAft>
              <a:buClr>
                <a:schemeClr val="accent1"/>
              </a:buClr>
              <a:buSzPts val="1275"/>
              <a:buFont typeface="Noto Sans Symbols"/>
              <a:buNone/>
            </a:pPr>
            <a:r>
              <a:t/>
            </a:r>
            <a:endParaRPr b="0" i="0" sz="1700" u="none" cap="none" strike="noStrike">
              <a:solidFill>
                <a:srgbClr val="262626"/>
              </a:solidFill>
              <a:latin typeface="Lustria"/>
              <a:ea typeface="Lustria"/>
              <a:cs typeface="Lustria"/>
              <a:sym typeface="Lustria"/>
            </a:endParaRPr>
          </a:p>
        </p:txBody>
      </p:sp>
      <p:sp>
        <p:nvSpPr>
          <p:cNvPr id="572" name="Google Shape;572;p34"/>
          <p:cNvSpPr txBox="1"/>
          <p:nvPr>
            <p:ph idx="2" type="body"/>
          </p:nvPr>
        </p:nvSpPr>
        <p:spPr>
          <a:xfrm>
            <a:off x="4830762" y="2209800"/>
            <a:ext cx="3779837" cy="43434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80000"/>
              </a:lnSpc>
              <a:spcBef>
                <a:spcPts val="0"/>
              </a:spcBef>
              <a:spcAft>
                <a:spcPts val="0"/>
              </a:spcAft>
              <a:buClr>
                <a:schemeClr val="accent1"/>
              </a:buClr>
              <a:buSzPts val="1275"/>
              <a:buFont typeface="Noto Sans Symbols"/>
              <a:buChar char="■"/>
            </a:pPr>
            <a:r>
              <a:rPr b="1" i="1" lang="en-US" sz="1700" u="none">
                <a:solidFill>
                  <a:srgbClr val="262626"/>
                </a:solidFill>
                <a:latin typeface="Lustria"/>
                <a:ea typeface="Lustria"/>
                <a:cs typeface="Lustria"/>
                <a:sym typeface="Lustria"/>
              </a:rPr>
              <a:t>Appending</a:t>
            </a:r>
            <a:endParaRPr/>
          </a:p>
          <a:p>
            <a:pPr indent="-295275" lvl="1" marL="577850" marR="0" rtl="0" algn="l">
              <a:lnSpc>
                <a:spcPct val="80000"/>
              </a:lnSpc>
              <a:spcBef>
                <a:spcPts val="1400"/>
              </a:spcBef>
              <a:spcAft>
                <a:spcPts val="0"/>
              </a:spcAft>
              <a:buClr>
                <a:schemeClr val="accent1"/>
              </a:buClr>
              <a:buSzPts val="1275"/>
              <a:buFont typeface="Noto Sans Symbols"/>
              <a:buChar char="■"/>
            </a:pPr>
            <a:r>
              <a:rPr b="0" i="0" lang="en-US" sz="1700" u="none" cap="none" strike="noStrike">
                <a:solidFill>
                  <a:srgbClr val="262626"/>
                </a:solidFill>
                <a:latin typeface="Lustria"/>
                <a:ea typeface="Lustria"/>
                <a:cs typeface="Lustria"/>
                <a:sym typeface="Lustria"/>
              </a:rPr>
              <a:t>the user can add data to the file but cannot modify or delete any of the file’s contents</a:t>
            </a:r>
            <a:endParaRPr/>
          </a:p>
          <a:p>
            <a:pPr indent="-282575" lvl="0" marL="282575" marR="0" rtl="0" algn="l">
              <a:lnSpc>
                <a:spcPct val="80000"/>
              </a:lnSpc>
              <a:spcBef>
                <a:spcPts val="1400"/>
              </a:spcBef>
              <a:spcAft>
                <a:spcPts val="0"/>
              </a:spcAft>
              <a:buClr>
                <a:schemeClr val="accent1"/>
              </a:buClr>
              <a:buSzPts val="1350"/>
              <a:buFont typeface="Noto Sans Symbols"/>
              <a:buChar char="■"/>
            </a:pPr>
            <a:r>
              <a:rPr b="1" i="1" lang="en-US" sz="1800" u="none">
                <a:solidFill>
                  <a:srgbClr val="262626"/>
                </a:solidFill>
                <a:latin typeface="Lustria"/>
                <a:ea typeface="Lustria"/>
                <a:cs typeface="Lustria"/>
                <a:sym typeface="Lustria"/>
              </a:rPr>
              <a:t>Updating</a:t>
            </a:r>
            <a:endParaRPr/>
          </a:p>
          <a:p>
            <a:pPr indent="-295275" lvl="1" marL="577850" marR="0" rtl="0" algn="l">
              <a:lnSpc>
                <a:spcPct val="80000"/>
              </a:lnSpc>
              <a:spcBef>
                <a:spcPts val="1400"/>
              </a:spcBef>
              <a:spcAft>
                <a:spcPts val="0"/>
              </a:spcAft>
              <a:buClr>
                <a:schemeClr val="accent1"/>
              </a:buClr>
              <a:buSzPts val="1275"/>
              <a:buFont typeface="Noto Sans Symbols"/>
              <a:buChar char="■"/>
            </a:pPr>
            <a:r>
              <a:rPr b="0" i="0" lang="en-US" sz="1700" u="none" cap="none" strike="noStrike">
                <a:solidFill>
                  <a:srgbClr val="262626"/>
                </a:solidFill>
                <a:latin typeface="Lustria"/>
                <a:ea typeface="Lustria"/>
                <a:cs typeface="Lustria"/>
                <a:sym typeface="Lustria"/>
              </a:rPr>
              <a:t>the user can modify, delete, and add to the file’s data</a:t>
            </a:r>
            <a:endParaRPr/>
          </a:p>
          <a:p>
            <a:pPr indent="-282575" lvl="0" marL="282575" marR="0" rtl="0" algn="l">
              <a:lnSpc>
                <a:spcPct val="80000"/>
              </a:lnSpc>
              <a:spcBef>
                <a:spcPts val="1400"/>
              </a:spcBef>
              <a:spcAft>
                <a:spcPts val="0"/>
              </a:spcAft>
              <a:buClr>
                <a:schemeClr val="accent1"/>
              </a:buClr>
              <a:buSzPts val="1350"/>
              <a:buFont typeface="Noto Sans Symbols"/>
              <a:buChar char="■"/>
            </a:pPr>
            <a:r>
              <a:rPr b="1" i="1" lang="en-US" sz="1800" u="none">
                <a:solidFill>
                  <a:srgbClr val="262626"/>
                </a:solidFill>
                <a:latin typeface="Lustria"/>
                <a:ea typeface="Lustria"/>
                <a:cs typeface="Lustria"/>
                <a:sym typeface="Lustria"/>
              </a:rPr>
              <a:t>Changing protection</a:t>
            </a:r>
            <a:endParaRPr/>
          </a:p>
          <a:p>
            <a:pPr indent="-295275" lvl="1" marL="577850" marR="0" rtl="0" algn="l">
              <a:lnSpc>
                <a:spcPct val="80000"/>
              </a:lnSpc>
              <a:spcBef>
                <a:spcPts val="1400"/>
              </a:spcBef>
              <a:spcAft>
                <a:spcPts val="0"/>
              </a:spcAft>
              <a:buClr>
                <a:schemeClr val="accent1"/>
              </a:buClr>
              <a:buSzPts val="1275"/>
              <a:buFont typeface="Noto Sans Symbols"/>
              <a:buChar char="■"/>
            </a:pPr>
            <a:r>
              <a:rPr b="0" i="0" lang="en-US" sz="1700" u="none" cap="none" strike="noStrike">
                <a:solidFill>
                  <a:srgbClr val="262626"/>
                </a:solidFill>
                <a:latin typeface="Lustria"/>
                <a:ea typeface="Lustria"/>
                <a:cs typeface="Lustria"/>
                <a:sym typeface="Lustria"/>
              </a:rPr>
              <a:t>the user can change the access rights granted to other users</a:t>
            </a:r>
            <a:endParaRPr/>
          </a:p>
          <a:p>
            <a:pPr indent="-282575" lvl="0" marL="282575" marR="0" rtl="0" algn="l">
              <a:lnSpc>
                <a:spcPct val="80000"/>
              </a:lnSpc>
              <a:spcBef>
                <a:spcPts val="1400"/>
              </a:spcBef>
              <a:spcAft>
                <a:spcPts val="0"/>
              </a:spcAft>
              <a:buClr>
                <a:schemeClr val="accent1"/>
              </a:buClr>
              <a:buSzPts val="1350"/>
              <a:buFont typeface="Noto Sans Symbols"/>
              <a:buChar char="■"/>
            </a:pPr>
            <a:r>
              <a:rPr b="1" i="1" lang="en-US" sz="1800" u="none">
                <a:solidFill>
                  <a:srgbClr val="262626"/>
                </a:solidFill>
                <a:latin typeface="Lustria"/>
                <a:ea typeface="Lustria"/>
                <a:cs typeface="Lustria"/>
                <a:sym typeface="Lustria"/>
              </a:rPr>
              <a:t>Deletion</a:t>
            </a:r>
            <a:endParaRPr/>
          </a:p>
          <a:p>
            <a:pPr indent="-295275" lvl="1" marL="577850" marR="0" rtl="0" algn="l">
              <a:lnSpc>
                <a:spcPct val="80000"/>
              </a:lnSpc>
              <a:spcBef>
                <a:spcPts val="1400"/>
              </a:spcBef>
              <a:spcAft>
                <a:spcPts val="0"/>
              </a:spcAft>
              <a:buClr>
                <a:schemeClr val="accent1"/>
              </a:buClr>
              <a:buSzPts val="1275"/>
              <a:buFont typeface="Noto Sans Symbols"/>
              <a:buChar char="■"/>
            </a:pPr>
            <a:r>
              <a:rPr b="0" i="0" lang="en-US" sz="1700" u="none" cap="none" strike="noStrike">
                <a:solidFill>
                  <a:srgbClr val="262626"/>
                </a:solidFill>
                <a:latin typeface="Lustria"/>
                <a:ea typeface="Lustria"/>
                <a:cs typeface="Lustria"/>
                <a:sym typeface="Lustria"/>
              </a:rPr>
              <a:t>the user can delete the file from the file system</a:t>
            </a:r>
            <a:endParaRPr/>
          </a:p>
        </p:txBody>
      </p:sp>
      <p:pic>
        <p:nvPicPr>
          <p:cNvPr id="573" name="Google Shape;573;p34"/>
          <p:cNvPicPr preferRelativeResize="0"/>
          <p:nvPr/>
        </p:nvPicPr>
        <p:blipFill rotWithShape="1">
          <a:blip r:embed="rId3">
            <a:alphaModFix/>
          </a:blip>
          <a:srcRect b="0" l="0" r="0" t="0"/>
          <a:stretch/>
        </p:blipFill>
        <p:spPr>
          <a:xfrm>
            <a:off x="6858000" y="476794"/>
            <a:ext cx="1371600" cy="13520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250"/>
                                  </p:stCondLst>
                                  <p:childTnLst>
                                    <p:set>
                                      <p:cBhvr>
                                        <p:cTn dur="1" fill="hold">
                                          <p:stCondLst>
                                            <p:cond delay="0"/>
                                          </p:stCondLst>
                                        </p:cTn>
                                        <p:tgtEl>
                                          <p:spTgt spid="571">
                                            <p:txEl>
                                              <p:pRg end="0" st="0"/>
                                            </p:txEl>
                                          </p:spTgt>
                                        </p:tgtEl>
                                        <p:attrNameLst>
                                          <p:attrName>style.visibility</p:attrName>
                                        </p:attrNameLst>
                                      </p:cBhvr>
                                      <p:to>
                                        <p:strVal val="visible"/>
                                      </p:to>
                                    </p:set>
                                    <p:anim calcmode="lin" valueType="num">
                                      <p:cBhvr additive="base">
                                        <p:cTn dur="500"/>
                                        <p:tgtEl>
                                          <p:spTgt spid="57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571">
                                            <p:txEl>
                                              <p:pRg end="1" st="1"/>
                                            </p:txEl>
                                          </p:spTgt>
                                        </p:tgtEl>
                                        <p:attrNameLst>
                                          <p:attrName>style.visibility</p:attrName>
                                        </p:attrNameLst>
                                      </p:cBhvr>
                                      <p:to>
                                        <p:strVal val="visible"/>
                                      </p:to>
                                    </p:set>
                                    <p:anim calcmode="lin" valueType="num">
                                      <p:cBhvr additive="base">
                                        <p:cTn dur="500"/>
                                        <p:tgtEl>
                                          <p:spTgt spid="57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571">
                                            <p:txEl>
                                              <p:pRg end="2" st="2"/>
                                            </p:txEl>
                                          </p:spTgt>
                                        </p:tgtEl>
                                        <p:attrNameLst>
                                          <p:attrName>style.visibility</p:attrName>
                                        </p:attrNameLst>
                                      </p:cBhvr>
                                      <p:to>
                                        <p:strVal val="visible"/>
                                      </p:to>
                                    </p:set>
                                    <p:anim calcmode="lin" valueType="num">
                                      <p:cBhvr additive="base">
                                        <p:cTn dur="500"/>
                                        <p:tgtEl>
                                          <p:spTgt spid="57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571">
                                            <p:txEl>
                                              <p:pRg end="3" st="3"/>
                                            </p:txEl>
                                          </p:spTgt>
                                        </p:tgtEl>
                                        <p:attrNameLst>
                                          <p:attrName>style.visibility</p:attrName>
                                        </p:attrNameLst>
                                      </p:cBhvr>
                                      <p:to>
                                        <p:strVal val="visible"/>
                                      </p:to>
                                    </p:set>
                                    <p:anim calcmode="lin" valueType="num">
                                      <p:cBhvr additive="base">
                                        <p:cTn dur="500"/>
                                        <p:tgtEl>
                                          <p:spTgt spid="57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571">
                                            <p:txEl>
                                              <p:pRg end="4" st="4"/>
                                            </p:txEl>
                                          </p:spTgt>
                                        </p:tgtEl>
                                        <p:attrNameLst>
                                          <p:attrName>style.visibility</p:attrName>
                                        </p:attrNameLst>
                                      </p:cBhvr>
                                      <p:to>
                                        <p:strVal val="visible"/>
                                      </p:to>
                                    </p:set>
                                    <p:anim calcmode="lin" valueType="num">
                                      <p:cBhvr additive="base">
                                        <p:cTn dur="500"/>
                                        <p:tgtEl>
                                          <p:spTgt spid="57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571">
                                            <p:txEl>
                                              <p:pRg end="5" st="5"/>
                                            </p:txEl>
                                          </p:spTgt>
                                        </p:tgtEl>
                                        <p:attrNameLst>
                                          <p:attrName>style.visibility</p:attrName>
                                        </p:attrNameLst>
                                      </p:cBhvr>
                                      <p:to>
                                        <p:strVal val="visible"/>
                                      </p:to>
                                    </p:set>
                                    <p:anim calcmode="lin" valueType="num">
                                      <p:cBhvr additive="base">
                                        <p:cTn dur="500"/>
                                        <p:tgtEl>
                                          <p:spTgt spid="57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571">
                                            <p:txEl>
                                              <p:pRg end="6" st="6"/>
                                            </p:txEl>
                                          </p:spTgt>
                                        </p:tgtEl>
                                        <p:attrNameLst>
                                          <p:attrName>style.visibility</p:attrName>
                                        </p:attrNameLst>
                                      </p:cBhvr>
                                      <p:to>
                                        <p:strVal val="visible"/>
                                      </p:to>
                                    </p:set>
                                    <p:anim calcmode="lin" valueType="num">
                                      <p:cBhvr additive="base">
                                        <p:cTn dur="500"/>
                                        <p:tgtEl>
                                          <p:spTgt spid="57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571">
                                            <p:txEl>
                                              <p:pRg end="7" st="7"/>
                                            </p:txEl>
                                          </p:spTgt>
                                        </p:tgtEl>
                                        <p:attrNameLst>
                                          <p:attrName>style.visibility</p:attrName>
                                        </p:attrNameLst>
                                      </p:cBhvr>
                                      <p:to>
                                        <p:strVal val="visible"/>
                                      </p:to>
                                    </p:set>
                                    <p:anim calcmode="lin" valueType="num">
                                      <p:cBhvr additive="base">
                                        <p:cTn dur="500"/>
                                        <p:tgtEl>
                                          <p:spTgt spid="57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571">
                                            <p:txEl>
                                              <p:pRg end="8" st="8"/>
                                            </p:txEl>
                                          </p:spTgt>
                                        </p:tgtEl>
                                        <p:attrNameLst>
                                          <p:attrName>style.visibility</p:attrName>
                                        </p:attrNameLst>
                                      </p:cBhvr>
                                      <p:to>
                                        <p:strVal val="visible"/>
                                      </p:to>
                                    </p:set>
                                    <p:anim calcmode="lin" valueType="num">
                                      <p:cBhvr additive="base">
                                        <p:cTn dur="500"/>
                                        <p:tgtEl>
                                          <p:spTgt spid="57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50"/>
                                  </p:stCondLst>
                                  <p:childTnLst>
                                    <p:set>
                                      <p:cBhvr>
                                        <p:cTn dur="1" fill="hold">
                                          <p:stCondLst>
                                            <p:cond delay="0"/>
                                          </p:stCondLst>
                                        </p:cTn>
                                        <p:tgtEl>
                                          <p:spTgt spid="571">
                                            <p:txEl>
                                              <p:pRg end="9" st="9"/>
                                            </p:txEl>
                                          </p:spTgt>
                                        </p:tgtEl>
                                        <p:attrNameLst>
                                          <p:attrName>style.visibility</p:attrName>
                                        </p:attrNameLst>
                                      </p:cBhvr>
                                      <p:to>
                                        <p:strVal val="visible"/>
                                      </p:to>
                                    </p:set>
                                    <p:anim calcmode="lin" valueType="num">
                                      <p:cBhvr additive="base">
                                        <p:cTn dur="500"/>
                                        <p:tgtEl>
                                          <p:spTgt spid="571">
                                            <p:txEl>
                                              <p:pRg end="9" st="9"/>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2">
                                  <p:stCondLst>
                                    <p:cond delay="250"/>
                                  </p:stCondLst>
                                  <p:childTnLst>
                                    <p:set>
                                      <p:cBhvr>
                                        <p:cTn dur="1" fill="hold">
                                          <p:stCondLst>
                                            <p:cond delay="0"/>
                                          </p:stCondLst>
                                        </p:cTn>
                                        <p:tgtEl>
                                          <p:spTgt spid="572">
                                            <p:txEl>
                                              <p:pRg end="0" st="0"/>
                                            </p:txEl>
                                          </p:spTgt>
                                        </p:tgtEl>
                                        <p:attrNameLst>
                                          <p:attrName>style.visibility</p:attrName>
                                        </p:attrNameLst>
                                      </p:cBhvr>
                                      <p:to>
                                        <p:strVal val="visible"/>
                                      </p:to>
                                    </p:set>
                                    <p:anim calcmode="lin" valueType="num">
                                      <p:cBhvr additive="base">
                                        <p:cTn dur="500"/>
                                        <p:tgtEl>
                                          <p:spTgt spid="57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250"/>
                                  </p:stCondLst>
                                  <p:childTnLst>
                                    <p:set>
                                      <p:cBhvr>
                                        <p:cTn dur="1" fill="hold">
                                          <p:stCondLst>
                                            <p:cond delay="0"/>
                                          </p:stCondLst>
                                        </p:cTn>
                                        <p:tgtEl>
                                          <p:spTgt spid="572">
                                            <p:txEl>
                                              <p:pRg end="1" st="1"/>
                                            </p:txEl>
                                          </p:spTgt>
                                        </p:tgtEl>
                                        <p:attrNameLst>
                                          <p:attrName>style.visibility</p:attrName>
                                        </p:attrNameLst>
                                      </p:cBhvr>
                                      <p:to>
                                        <p:strVal val="visible"/>
                                      </p:to>
                                    </p:set>
                                    <p:anim calcmode="lin" valueType="num">
                                      <p:cBhvr additive="base">
                                        <p:cTn dur="500"/>
                                        <p:tgtEl>
                                          <p:spTgt spid="57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2">
                                  <p:stCondLst>
                                    <p:cond delay="250"/>
                                  </p:stCondLst>
                                  <p:childTnLst>
                                    <p:set>
                                      <p:cBhvr>
                                        <p:cTn dur="1" fill="hold">
                                          <p:stCondLst>
                                            <p:cond delay="0"/>
                                          </p:stCondLst>
                                        </p:cTn>
                                        <p:tgtEl>
                                          <p:spTgt spid="572">
                                            <p:txEl>
                                              <p:pRg end="2" st="2"/>
                                            </p:txEl>
                                          </p:spTgt>
                                        </p:tgtEl>
                                        <p:attrNameLst>
                                          <p:attrName>style.visibility</p:attrName>
                                        </p:attrNameLst>
                                      </p:cBhvr>
                                      <p:to>
                                        <p:strVal val="visible"/>
                                      </p:to>
                                    </p:set>
                                    <p:anim calcmode="lin" valueType="num">
                                      <p:cBhvr additive="base">
                                        <p:cTn dur="500"/>
                                        <p:tgtEl>
                                          <p:spTgt spid="57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250"/>
                                  </p:stCondLst>
                                  <p:childTnLst>
                                    <p:set>
                                      <p:cBhvr>
                                        <p:cTn dur="1" fill="hold">
                                          <p:stCondLst>
                                            <p:cond delay="0"/>
                                          </p:stCondLst>
                                        </p:cTn>
                                        <p:tgtEl>
                                          <p:spTgt spid="572">
                                            <p:txEl>
                                              <p:pRg end="3" st="3"/>
                                            </p:txEl>
                                          </p:spTgt>
                                        </p:tgtEl>
                                        <p:attrNameLst>
                                          <p:attrName>style.visibility</p:attrName>
                                        </p:attrNameLst>
                                      </p:cBhvr>
                                      <p:to>
                                        <p:strVal val="visible"/>
                                      </p:to>
                                    </p:set>
                                    <p:anim calcmode="lin" valueType="num">
                                      <p:cBhvr additive="base">
                                        <p:cTn dur="500"/>
                                        <p:tgtEl>
                                          <p:spTgt spid="572">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2">
                                  <p:stCondLst>
                                    <p:cond delay="250"/>
                                  </p:stCondLst>
                                  <p:childTnLst>
                                    <p:set>
                                      <p:cBhvr>
                                        <p:cTn dur="1" fill="hold">
                                          <p:stCondLst>
                                            <p:cond delay="0"/>
                                          </p:stCondLst>
                                        </p:cTn>
                                        <p:tgtEl>
                                          <p:spTgt spid="572">
                                            <p:txEl>
                                              <p:pRg end="4" st="4"/>
                                            </p:txEl>
                                          </p:spTgt>
                                        </p:tgtEl>
                                        <p:attrNameLst>
                                          <p:attrName>style.visibility</p:attrName>
                                        </p:attrNameLst>
                                      </p:cBhvr>
                                      <p:to>
                                        <p:strVal val="visible"/>
                                      </p:to>
                                    </p:set>
                                    <p:anim calcmode="lin" valueType="num">
                                      <p:cBhvr additive="base">
                                        <p:cTn dur="500"/>
                                        <p:tgtEl>
                                          <p:spTgt spid="572">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250"/>
                                  </p:stCondLst>
                                  <p:childTnLst>
                                    <p:set>
                                      <p:cBhvr>
                                        <p:cTn dur="1" fill="hold">
                                          <p:stCondLst>
                                            <p:cond delay="0"/>
                                          </p:stCondLst>
                                        </p:cTn>
                                        <p:tgtEl>
                                          <p:spTgt spid="572">
                                            <p:txEl>
                                              <p:pRg end="5" st="5"/>
                                            </p:txEl>
                                          </p:spTgt>
                                        </p:tgtEl>
                                        <p:attrNameLst>
                                          <p:attrName>style.visibility</p:attrName>
                                        </p:attrNameLst>
                                      </p:cBhvr>
                                      <p:to>
                                        <p:strVal val="visible"/>
                                      </p:to>
                                    </p:set>
                                    <p:anim calcmode="lin" valueType="num">
                                      <p:cBhvr additive="base">
                                        <p:cTn dur="500"/>
                                        <p:tgtEl>
                                          <p:spTgt spid="572">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2">
                                  <p:stCondLst>
                                    <p:cond delay="250"/>
                                  </p:stCondLst>
                                  <p:childTnLst>
                                    <p:set>
                                      <p:cBhvr>
                                        <p:cTn dur="1" fill="hold">
                                          <p:stCondLst>
                                            <p:cond delay="0"/>
                                          </p:stCondLst>
                                        </p:cTn>
                                        <p:tgtEl>
                                          <p:spTgt spid="572">
                                            <p:txEl>
                                              <p:pRg end="6" st="6"/>
                                            </p:txEl>
                                          </p:spTgt>
                                        </p:tgtEl>
                                        <p:attrNameLst>
                                          <p:attrName>style.visibility</p:attrName>
                                        </p:attrNameLst>
                                      </p:cBhvr>
                                      <p:to>
                                        <p:strVal val="visible"/>
                                      </p:to>
                                    </p:set>
                                    <p:anim calcmode="lin" valueType="num">
                                      <p:cBhvr additive="base">
                                        <p:cTn dur="500"/>
                                        <p:tgtEl>
                                          <p:spTgt spid="572">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250"/>
                                  </p:stCondLst>
                                  <p:childTnLst>
                                    <p:set>
                                      <p:cBhvr>
                                        <p:cTn dur="1" fill="hold">
                                          <p:stCondLst>
                                            <p:cond delay="0"/>
                                          </p:stCondLst>
                                        </p:cTn>
                                        <p:tgtEl>
                                          <p:spTgt spid="572">
                                            <p:txEl>
                                              <p:pRg end="7" st="7"/>
                                            </p:txEl>
                                          </p:spTgt>
                                        </p:tgtEl>
                                        <p:attrNameLst>
                                          <p:attrName>style.visibility</p:attrName>
                                        </p:attrNameLst>
                                      </p:cBhvr>
                                      <p:to>
                                        <p:strVal val="visible"/>
                                      </p:to>
                                    </p:set>
                                    <p:anim calcmode="lin" valueType="num">
                                      <p:cBhvr additive="base">
                                        <p:cTn dur="500"/>
                                        <p:tgtEl>
                                          <p:spTgt spid="572">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8" name="Shape 578"/>
        <p:cNvGrpSpPr/>
        <p:nvPr/>
      </p:nvGrpSpPr>
      <p:grpSpPr>
        <a:xfrm>
          <a:off x="0" y="0"/>
          <a:ext cx="0" cy="0"/>
          <a:chOff x="0" y="0"/>
          <a:chExt cx="0" cy="0"/>
        </a:xfrm>
      </p:grpSpPr>
      <p:sp>
        <p:nvSpPr>
          <p:cNvPr id="579" name="Google Shape;579;p35"/>
          <p:cNvSpPr txBox="1"/>
          <p:nvPr>
            <p:ph idx="4294967295" type="title"/>
          </p:nvPr>
        </p:nvSpPr>
        <p:spPr>
          <a:xfrm>
            <a:off x="-304800" y="533400"/>
            <a:ext cx="7824787" cy="1219200"/>
          </a:xfrm>
          <a:prstGeom prst="rect">
            <a:avLst/>
          </a:prstGeom>
          <a:noFill/>
          <a:ln>
            <a:noFill/>
          </a:ln>
        </p:spPr>
        <p:txBody>
          <a:bodyPr anchorCtr="0" anchor="b" bIns="0" lIns="91425" spcFirstLastPara="1" rIns="91425" wrap="square" tIns="0">
            <a:noAutofit/>
          </a:bodyPr>
          <a:lstStyle/>
          <a:p>
            <a:pPr indent="0" lvl="0" marL="0" marR="0" rtl="0" algn="r">
              <a:lnSpc>
                <a:spcPct val="103846"/>
              </a:lnSpc>
              <a:spcBef>
                <a:spcPts val="0"/>
              </a:spcBef>
              <a:spcAft>
                <a:spcPts val="0"/>
              </a:spcAft>
              <a:buClr>
                <a:srgbClr val="0A2646"/>
              </a:buClr>
              <a:buSzPts val="5200"/>
              <a:buFont typeface="Lustria"/>
              <a:buNone/>
            </a:pPr>
            <a:r>
              <a:rPr b="1" i="0" lang="en-US" sz="5200" u="none" cap="none" strike="noStrike">
                <a:solidFill>
                  <a:srgbClr val="0A2646"/>
                </a:solidFill>
                <a:latin typeface="Lustria"/>
                <a:ea typeface="Lustria"/>
                <a:cs typeface="Lustria"/>
                <a:sym typeface="Lustria"/>
              </a:rPr>
              <a:t>User Access Rights</a:t>
            </a:r>
            <a:endParaRPr/>
          </a:p>
        </p:txBody>
      </p:sp>
      <p:pic>
        <p:nvPicPr>
          <p:cNvPr id="580" name="Google Shape;580;p35"/>
          <p:cNvPicPr preferRelativeResize="0"/>
          <p:nvPr>
            <p:ph idx="4294967295" type="body"/>
          </p:nvPr>
        </p:nvPicPr>
        <p:blipFill rotWithShape="1">
          <a:blip r:embed="rId3">
            <a:alphaModFix/>
          </a:blip>
          <a:srcRect b="0" l="0" r="0" t="0"/>
          <a:stretch/>
        </p:blipFill>
        <p:spPr>
          <a:xfrm>
            <a:off x="658812" y="2262187"/>
            <a:ext cx="7905750" cy="4241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6"/>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Record Blocking</a:t>
            </a:r>
            <a:endParaRPr/>
          </a:p>
        </p:txBody>
      </p:sp>
      <p:sp>
        <p:nvSpPr>
          <p:cNvPr id="587" name="Google Shape;587;p36"/>
          <p:cNvSpPr txBox="1"/>
          <p:nvPr>
            <p:ph idx="1" type="body"/>
          </p:nvPr>
        </p:nvSpPr>
        <p:spPr>
          <a:xfrm>
            <a:off x="4648200" y="4419600"/>
            <a:ext cx="4191000" cy="990600"/>
          </a:xfrm>
          <a:prstGeom prst="rect">
            <a:avLst/>
          </a:prstGeom>
          <a:noFill/>
          <a:ln>
            <a:noFill/>
          </a:ln>
        </p:spPr>
        <p:txBody>
          <a:bodyPr anchorCtr="0" anchor="t" bIns="45700" lIns="91425" spcFirstLastPara="1" rIns="91425" wrap="square" tIns="45700">
            <a:noAutofit/>
          </a:bodyPr>
          <a:lstStyle/>
          <a:p>
            <a:pPr indent="-342900" lvl="1" marL="406400" marR="0" rtl="0" algn="l">
              <a:lnSpc>
                <a:spcPct val="100000"/>
              </a:lnSpc>
              <a:spcBef>
                <a:spcPts val="0"/>
              </a:spcBef>
              <a:spcAft>
                <a:spcPts val="0"/>
              </a:spcAft>
              <a:buClr>
                <a:schemeClr val="accent1"/>
              </a:buClr>
              <a:buSzPts val="2250"/>
              <a:buFont typeface="Lustria"/>
              <a:buAutoNum type="arabicParenR" startAt="2"/>
            </a:pPr>
            <a:r>
              <a:rPr b="1" i="0" lang="en-US" sz="1800" u="none" cap="none" strike="noStrike">
                <a:solidFill>
                  <a:srgbClr val="262626"/>
                </a:solidFill>
                <a:latin typeface="Lustria"/>
                <a:ea typeface="Lustria"/>
                <a:cs typeface="Lustria"/>
                <a:sym typeface="Lustria"/>
              </a:rPr>
              <a:t>Variable-Length Spanned Blocking – </a:t>
            </a:r>
            <a:r>
              <a:rPr b="0" i="0" lang="en-US" sz="1800" u="none" cap="none" strike="noStrike">
                <a:solidFill>
                  <a:srgbClr val="262626"/>
                </a:solidFill>
                <a:latin typeface="Lustria"/>
                <a:ea typeface="Lustria"/>
                <a:cs typeface="Lustria"/>
                <a:sym typeface="Lustria"/>
              </a:rPr>
              <a:t>variable-length records are packed into blocks with no unused space </a:t>
            </a:r>
            <a:endParaRPr/>
          </a:p>
        </p:txBody>
      </p:sp>
      <p:sp>
        <p:nvSpPr>
          <p:cNvPr id="588" name="Google Shape;588;p36"/>
          <p:cNvSpPr txBox="1"/>
          <p:nvPr>
            <p:ph idx="2" type="body"/>
          </p:nvPr>
        </p:nvSpPr>
        <p:spPr>
          <a:xfrm>
            <a:off x="4648200" y="5562600"/>
            <a:ext cx="4038600" cy="914400"/>
          </a:xfrm>
          <a:prstGeom prst="rect">
            <a:avLst/>
          </a:prstGeom>
          <a:noFill/>
          <a:ln>
            <a:noFill/>
          </a:ln>
        </p:spPr>
        <p:txBody>
          <a:bodyPr anchorCtr="0" anchor="t" bIns="45700" lIns="91425" spcFirstLastPara="1" rIns="91425" wrap="square" tIns="45700">
            <a:noAutofit/>
          </a:bodyPr>
          <a:lstStyle/>
          <a:p>
            <a:pPr indent="-342900" lvl="1" marL="342900" marR="0" rtl="0" algn="l">
              <a:lnSpc>
                <a:spcPct val="90000"/>
              </a:lnSpc>
              <a:spcBef>
                <a:spcPts val="0"/>
              </a:spcBef>
              <a:spcAft>
                <a:spcPts val="0"/>
              </a:spcAft>
              <a:buClr>
                <a:schemeClr val="accent1"/>
              </a:buClr>
              <a:buSzPts val="2250"/>
              <a:buFont typeface="Lustria"/>
              <a:buAutoNum type="arabicParenR" startAt="3"/>
            </a:pPr>
            <a:r>
              <a:rPr b="1" i="0" lang="en-US" sz="1800" u="none" cap="none" strike="noStrike">
                <a:solidFill>
                  <a:srgbClr val="262626"/>
                </a:solidFill>
                <a:latin typeface="Lustria"/>
                <a:ea typeface="Lustria"/>
                <a:cs typeface="Lustria"/>
                <a:sym typeface="Lustria"/>
              </a:rPr>
              <a:t>Variable-Length Unspanned Blocking </a:t>
            </a:r>
            <a:r>
              <a:rPr b="0" i="0" lang="en-US" sz="1800" u="none" cap="none" strike="noStrike">
                <a:solidFill>
                  <a:srgbClr val="262626"/>
                </a:solidFill>
                <a:latin typeface="Lustria"/>
                <a:ea typeface="Lustria"/>
                <a:cs typeface="Lustria"/>
                <a:sym typeface="Lustria"/>
              </a:rPr>
              <a:t>– variable-length records are used, but spanning is not</a:t>
            </a:r>
            <a:endParaRPr/>
          </a:p>
        </p:txBody>
      </p:sp>
      <p:sp>
        <p:nvSpPr>
          <p:cNvPr id="589" name="Google Shape;589;p36"/>
          <p:cNvSpPr txBox="1"/>
          <p:nvPr>
            <p:ph idx="3" type="body"/>
          </p:nvPr>
        </p:nvSpPr>
        <p:spPr>
          <a:xfrm>
            <a:off x="457200" y="2209800"/>
            <a:ext cx="3352800" cy="41910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100000"/>
              </a:lnSpc>
              <a:spcBef>
                <a:spcPts val="0"/>
              </a:spcBef>
              <a:spcAft>
                <a:spcPts val="0"/>
              </a:spcAft>
              <a:buClr>
                <a:schemeClr val="accent1"/>
              </a:buClr>
              <a:buSzPts val="1425"/>
              <a:buFont typeface="Noto Sans Symbols"/>
              <a:buChar char="■"/>
            </a:pPr>
            <a:r>
              <a:rPr b="0" i="0" lang="en-US" sz="1900" u="none">
                <a:solidFill>
                  <a:srgbClr val="262626"/>
                </a:solidFill>
                <a:latin typeface="Lustria"/>
                <a:ea typeface="Lustria"/>
                <a:cs typeface="Lustria"/>
                <a:sym typeface="Lustria"/>
              </a:rPr>
              <a:t>Blocks are the unit of I/O with secondary storage</a:t>
            </a:r>
            <a:endParaRPr/>
          </a:p>
          <a:p>
            <a:pPr indent="-282575" lvl="2" marL="860425" marR="0" rtl="0" algn="l">
              <a:lnSpc>
                <a:spcPct val="100000"/>
              </a:lnSpc>
              <a:spcBef>
                <a:spcPts val="600"/>
              </a:spcBef>
              <a:spcAft>
                <a:spcPts val="0"/>
              </a:spcAft>
              <a:buClr>
                <a:schemeClr val="accent1"/>
              </a:buClr>
              <a:buSzPts val="1425"/>
              <a:buFont typeface="Noto Sans Symbols"/>
              <a:buChar char="■"/>
            </a:pPr>
            <a:r>
              <a:rPr b="0" i="0" lang="en-US" sz="1900" u="none" cap="none" strike="noStrike">
                <a:solidFill>
                  <a:srgbClr val="262626"/>
                </a:solidFill>
                <a:latin typeface="Lustria"/>
                <a:ea typeface="Lustria"/>
                <a:cs typeface="Lustria"/>
                <a:sym typeface="Lustria"/>
              </a:rPr>
              <a:t>for I/O to be performed records must be organized as blocks</a:t>
            </a:r>
            <a:endParaRPr/>
          </a:p>
          <a:p>
            <a:pPr indent="-282575" lvl="0" marL="282575" marR="0" rtl="0" algn="l">
              <a:lnSpc>
                <a:spcPct val="100000"/>
              </a:lnSpc>
              <a:spcBef>
                <a:spcPts val="1800"/>
              </a:spcBef>
              <a:spcAft>
                <a:spcPts val="0"/>
              </a:spcAft>
              <a:buClr>
                <a:schemeClr val="accent1"/>
              </a:buClr>
              <a:buSzPts val="1425"/>
              <a:buFont typeface="Noto Sans Symbols"/>
              <a:buNone/>
            </a:pPr>
            <a:r>
              <a:t/>
            </a:r>
            <a:endParaRPr b="0" i="0" sz="1900" u="none">
              <a:solidFill>
                <a:srgbClr val="262626"/>
              </a:solidFill>
              <a:latin typeface="Lustria"/>
              <a:ea typeface="Lustria"/>
              <a:cs typeface="Lustria"/>
              <a:sym typeface="Lustria"/>
            </a:endParaRPr>
          </a:p>
          <a:p>
            <a:pPr indent="-282575" lvl="0" marL="282575" marR="0" rtl="0" algn="l">
              <a:lnSpc>
                <a:spcPct val="100000"/>
              </a:lnSpc>
              <a:spcBef>
                <a:spcPts val="1800"/>
              </a:spcBef>
              <a:spcAft>
                <a:spcPts val="0"/>
              </a:spcAft>
              <a:buClr>
                <a:schemeClr val="accent1"/>
              </a:buClr>
              <a:buSzPts val="1425"/>
              <a:buFont typeface="Noto Sans Symbols"/>
              <a:buNone/>
            </a:pPr>
            <a:r>
              <a:t/>
            </a:r>
            <a:endParaRPr b="0" i="0" sz="1900" u="none">
              <a:solidFill>
                <a:srgbClr val="262626"/>
              </a:solidFill>
              <a:latin typeface="Lustria"/>
              <a:ea typeface="Lustria"/>
              <a:cs typeface="Lustria"/>
              <a:sym typeface="Lustria"/>
            </a:endParaRPr>
          </a:p>
          <a:p>
            <a:pPr indent="-282575" lvl="0" marL="282575" marR="0" rtl="0" algn="l">
              <a:lnSpc>
                <a:spcPct val="100000"/>
              </a:lnSpc>
              <a:spcBef>
                <a:spcPts val="1800"/>
              </a:spcBef>
              <a:spcAft>
                <a:spcPts val="0"/>
              </a:spcAft>
              <a:buClr>
                <a:schemeClr val="accent1"/>
              </a:buClr>
              <a:buSzPts val="2375"/>
              <a:buFont typeface="Noto Sans Symbols"/>
              <a:buChar char="▪"/>
            </a:pPr>
            <a:r>
              <a:rPr b="0" i="0" lang="en-US" sz="1900" u="none">
                <a:solidFill>
                  <a:srgbClr val="262626"/>
                </a:solidFill>
                <a:latin typeface="Lustria"/>
                <a:ea typeface="Lustria"/>
                <a:cs typeface="Lustria"/>
                <a:sym typeface="Lustria"/>
              </a:rPr>
              <a:t>Given the size of a block, three methods of blocking can be used:</a:t>
            </a:r>
            <a:endParaRPr/>
          </a:p>
          <a:p>
            <a:pPr indent="-192087" lvl="0" marL="282575" marR="0" rtl="0" algn="l">
              <a:spcBef>
                <a:spcPts val="1800"/>
              </a:spcBef>
              <a:spcAft>
                <a:spcPts val="0"/>
              </a:spcAft>
              <a:buClr>
                <a:schemeClr val="accent1"/>
              </a:buClr>
              <a:buSzPts val="1425"/>
              <a:buFont typeface="Noto Sans Symbols"/>
              <a:buNone/>
            </a:pPr>
            <a:r>
              <a:t/>
            </a:r>
            <a:endParaRPr b="0" i="0" sz="1900" u="none">
              <a:solidFill>
                <a:srgbClr val="262626"/>
              </a:solidFill>
              <a:latin typeface="Lustria"/>
              <a:ea typeface="Lustria"/>
              <a:cs typeface="Lustria"/>
              <a:sym typeface="Lustria"/>
            </a:endParaRPr>
          </a:p>
        </p:txBody>
      </p:sp>
      <p:sp>
        <p:nvSpPr>
          <p:cNvPr id="590" name="Google Shape;590;p36"/>
          <p:cNvSpPr txBox="1"/>
          <p:nvPr>
            <p:ph idx="4" type="body"/>
          </p:nvPr>
        </p:nvSpPr>
        <p:spPr>
          <a:xfrm>
            <a:off x="4648200" y="1981200"/>
            <a:ext cx="4038600" cy="2020887"/>
          </a:xfrm>
          <a:prstGeom prst="rect">
            <a:avLst/>
          </a:prstGeom>
          <a:noFill/>
          <a:ln>
            <a:noFill/>
          </a:ln>
        </p:spPr>
        <p:txBody>
          <a:bodyPr anchorCtr="0" anchor="t" bIns="45700" lIns="91425" spcFirstLastPara="1" rIns="91425" wrap="square" tIns="45700">
            <a:noAutofit/>
          </a:bodyPr>
          <a:lstStyle/>
          <a:p>
            <a:pPr indent="-342900" lvl="1" marL="342900" marR="0" rtl="0" algn="l">
              <a:lnSpc>
                <a:spcPct val="100000"/>
              </a:lnSpc>
              <a:spcBef>
                <a:spcPts val="0"/>
              </a:spcBef>
              <a:spcAft>
                <a:spcPts val="0"/>
              </a:spcAft>
              <a:buClr>
                <a:schemeClr val="accent1"/>
              </a:buClr>
              <a:buSzPts val="2250"/>
              <a:buFont typeface="Lustria"/>
              <a:buAutoNum type="arabicParenR"/>
            </a:pPr>
            <a:r>
              <a:rPr b="1" i="0" lang="en-US" sz="1800" u="none" cap="none" strike="noStrike">
                <a:solidFill>
                  <a:srgbClr val="262626"/>
                </a:solidFill>
                <a:latin typeface="Lustria"/>
                <a:ea typeface="Lustria"/>
                <a:cs typeface="Lustria"/>
                <a:sym typeface="Lustria"/>
              </a:rPr>
              <a:t>Fixed-Length Blocking </a:t>
            </a:r>
            <a:r>
              <a:rPr b="0" i="0" lang="en-US" sz="1800" u="none" cap="none" strike="noStrike">
                <a:solidFill>
                  <a:srgbClr val="262626"/>
                </a:solidFill>
                <a:latin typeface="Lustria"/>
                <a:ea typeface="Lustria"/>
                <a:cs typeface="Lustria"/>
                <a:sym typeface="Lustria"/>
              </a:rPr>
              <a:t>– fixed-length records are used, and an integral number of records (or bytes) are stored in a block</a:t>
            </a:r>
            <a:br>
              <a:rPr b="0" i="0" lang="en-US" sz="1800" u="none" cap="none" strike="noStrike">
                <a:solidFill>
                  <a:srgbClr val="262626"/>
                </a:solidFill>
                <a:latin typeface="Lustria"/>
                <a:ea typeface="Lustria"/>
                <a:cs typeface="Lustria"/>
                <a:sym typeface="Lustria"/>
              </a:rPr>
            </a:br>
            <a:r>
              <a:rPr b="1" i="1" lang="en-US" sz="1800" u="none" cap="none" strike="noStrike">
                <a:solidFill>
                  <a:srgbClr val="262626"/>
                </a:solidFill>
                <a:latin typeface="Lustria"/>
                <a:ea typeface="Lustria"/>
                <a:cs typeface="Lustria"/>
                <a:sym typeface="Lustria"/>
              </a:rPr>
              <a:t>Internal fragmentation </a:t>
            </a:r>
            <a:r>
              <a:rPr b="0" i="0" lang="en-US" sz="1800" u="none" cap="none" strike="noStrike">
                <a:solidFill>
                  <a:srgbClr val="262626"/>
                </a:solidFill>
                <a:latin typeface="Lustria"/>
                <a:ea typeface="Lustria"/>
                <a:cs typeface="Lustria"/>
                <a:sym typeface="Lustria"/>
              </a:rPr>
              <a:t>– unused space at the end of each block for records, but not for bytes</a:t>
            </a:r>
            <a:endParaRPr/>
          </a:p>
        </p:txBody>
      </p:sp>
      <p:pic>
        <p:nvPicPr>
          <p:cNvPr id="591" name="Google Shape;591;p36"/>
          <p:cNvPicPr preferRelativeResize="0"/>
          <p:nvPr/>
        </p:nvPicPr>
        <p:blipFill rotWithShape="1">
          <a:blip r:embed="rId3">
            <a:alphaModFix/>
          </a:blip>
          <a:srcRect b="0" l="0" r="0" t="0"/>
          <a:stretch/>
        </p:blipFill>
        <p:spPr>
          <a:xfrm>
            <a:off x="2209800" y="4114800"/>
            <a:ext cx="1384300" cy="981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6" name="Shape 596"/>
        <p:cNvGrpSpPr/>
        <p:nvPr/>
      </p:nvGrpSpPr>
      <p:grpSpPr>
        <a:xfrm>
          <a:off x="0" y="0"/>
          <a:ext cx="0" cy="0"/>
          <a:chOff x="0" y="0"/>
          <a:chExt cx="0" cy="0"/>
        </a:xfrm>
      </p:grpSpPr>
      <p:sp>
        <p:nvSpPr>
          <p:cNvPr id="597" name="Google Shape;597;p37"/>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File Allocation </a:t>
            </a:r>
            <a:endParaRPr/>
          </a:p>
        </p:txBody>
      </p:sp>
      <p:sp>
        <p:nvSpPr>
          <p:cNvPr id="598" name="Google Shape;598;p37"/>
          <p:cNvSpPr txBox="1"/>
          <p:nvPr>
            <p:ph idx="4294967295" type="body"/>
          </p:nvPr>
        </p:nvSpPr>
        <p:spPr>
          <a:xfrm>
            <a:off x="609600" y="2362200"/>
            <a:ext cx="7848600" cy="38862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2500"/>
              <a:buFont typeface="Noto Sans Symbols"/>
              <a:buChar char="▪"/>
            </a:pPr>
            <a:r>
              <a:rPr b="0" i="0" lang="en-US" sz="2000" u="none">
                <a:solidFill>
                  <a:srgbClr val="262626"/>
                </a:solidFill>
                <a:latin typeface="Lustria"/>
                <a:ea typeface="Lustria"/>
                <a:cs typeface="Lustria"/>
                <a:sym typeface="Lustria"/>
              </a:rPr>
              <a:t>Disks are divided into physical blocks (sectors on a track)</a:t>
            </a:r>
            <a:endParaRPr/>
          </a:p>
          <a:p>
            <a:pPr indent="-282575" lvl="0" marL="282575" marR="0" rtl="0" algn="l">
              <a:lnSpc>
                <a:spcPct val="100000"/>
              </a:lnSpc>
              <a:spcBef>
                <a:spcPts val="1800"/>
              </a:spcBef>
              <a:spcAft>
                <a:spcPts val="0"/>
              </a:spcAft>
              <a:buClr>
                <a:schemeClr val="accent1"/>
              </a:buClr>
              <a:buSzPts val="2500"/>
              <a:buFont typeface="Noto Sans Symbols"/>
              <a:buChar char="▪"/>
            </a:pPr>
            <a:r>
              <a:rPr b="0" i="0" lang="en-US" sz="2000" u="none">
                <a:solidFill>
                  <a:srgbClr val="262626"/>
                </a:solidFill>
                <a:latin typeface="Lustria"/>
                <a:ea typeface="Lustria"/>
                <a:cs typeface="Lustria"/>
                <a:sym typeface="Lustria"/>
              </a:rPr>
              <a:t>Files are divided into logical blocks (subdivisions of the file)</a:t>
            </a:r>
            <a:endParaRPr/>
          </a:p>
          <a:p>
            <a:pPr indent="-282575" lvl="0" marL="282575" marR="0" rtl="0" algn="l">
              <a:lnSpc>
                <a:spcPct val="100000"/>
              </a:lnSpc>
              <a:spcBef>
                <a:spcPts val="1800"/>
              </a:spcBef>
              <a:spcAft>
                <a:spcPts val="0"/>
              </a:spcAft>
              <a:buClr>
                <a:schemeClr val="accent1"/>
              </a:buClr>
              <a:buSzPts val="2500"/>
              <a:buFont typeface="Noto Sans Symbols"/>
              <a:buChar char="▪"/>
            </a:pPr>
            <a:r>
              <a:rPr b="0" i="0" lang="en-US" sz="2000" u="none">
                <a:solidFill>
                  <a:srgbClr val="262626"/>
                </a:solidFill>
                <a:latin typeface="Lustria"/>
                <a:ea typeface="Lustria"/>
                <a:cs typeface="Lustria"/>
                <a:sym typeface="Lustria"/>
              </a:rPr>
              <a:t>Logical block size = some multiple of a physical block size</a:t>
            </a:r>
            <a:endParaRPr/>
          </a:p>
          <a:p>
            <a:pPr indent="-282575" lvl="0" marL="282575" marR="0" rtl="0" algn="l">
              <a:lnSpc>
                <a:spcPct val="100000"/>
              </a:lnSpc>
              <a:spcBef>
                <a:spcPts val="1800"/>
              </a:spcBef>
              <a:spcAft>
                <a:spcPts val="0"/>
              </a:spcAft>
              <a:buClr>
                <a:schemeClr val="accent1"/>
              </a:buClr>
              <a:buSzPts val="2500"/>
              <a:buFont typeface="Noto Sans Symbols"/>
              <a:buChar char="▪"/>
            </a:pPr>
            <a:r>
              <a:rPr b="0" i="0" lang="en-US" sz="2000" u="none">
                <a:solidFill>
                  <a:srgbClr val="262626"/>
                </a:solidFill>
                <a:latin typeface="Lustria"/>
                <a:ea typeface="Lustria"/>
                <a:cs typeface="Lustria"/>
                <a:sym typeface="Lustria"/>
              </a:rPr>
              <a:t>The operating system or file management system is responsible for allocating blocks to files</a:t>
            </a:r>
            <a:endParaRPr/>
          </a:p>
          <a:p>
            <a:pPr indent="-282575" lvl="0" marL="282575" marR="0" rtl="0" algn="l">
              <a:lnSpc>
                <a:spcPct val="100000"/>
              </a:lnSpc>
              <a:spcBef>
                <a:spcPts val="1800"/>
              </a:spcBef>
              <a:spcAft>
                <a:spcPts val="0"/>
              </a:spcAft>
              <a:buClr>
                <a:schemeClr val="accent1"/>
              </a:buClr>
              <a:buSzPts val="2500"/>
              <a:buFont typeface="Noto Sans Symbols"/>
              <a:buChar char="▪"/>
            </a:pPr>
            <a:r>
              <a:rPr b="0" i="0" lang="en-US" sz="2000" u="none">
                <a:solidFill>
                  <a:srgbClr val="262626"/>
                </a:solidFill>
                <a:latin typeface="Lustria"/>
                <a:ea typeface="Lustria"/>
                <a:cs typeface="Lustria"/>
                <a:sym typeface="Lustria"/>
              </a:rPr>
              <a:t>Space is allocated to a file as one or more </a:t>
            </a:r>
            <a:r>
              <a:rPr b="1" i="1" lang="en-US" sz="2000" u="none">
                <a:solidFill>
                  <a:srgbClr val="262626"/>
                </a:solidFill>
                <a:latin typeface="Lustria"/>
                <a:ea typeface="Lustria"/>
                <a:cs typeface="Lustria"/>
                <a:sym typeface="Lustria"/>
              </a:rPr>
              <a:t>portions </a:t>
            </a:r>
            <a:r>
              <a:rPr b="0" i="0" lang="en-US" sz="2000" u="none">
                <a:solidFill>
                  <a:srgbClr val="262626"/>
                </a:solidFill>
                <a:latin typeface="Lustria"/>
                <a:ea typeface="Lustria"/>
                <a:cs typeface="Lustria"/>
                <a:sym typeface="Lustria"/>
              </a:rPr>
              <a:t>(contiguous set of allocated disk blocks).  A portion is the logical block size</a:t>
            </a:r>
            <a:endParaRPr/>
          </a:p>
          <a:p>
            <a:pPr indent="-282575" lvl="0" marL="282575" marR="0" rtl="0" algn="l">
              <a:lnSpc>
                <a:spcPct val="100000"/>
              </a:lnSpc>
              <a:spcBef>
                <a:spcPts val="1800"/>
              </a:spcBef>
              <a:spcAft>
                <a:spcPts val="0"/>
              </a:spcAft>
              <a:buClr>
                <a:schemeClr val="accent1"/>
              </a:buClr>
              <a:buSzPts val="2500"/>
              <a:buFont typeface="Noto Sans Symbols"/>
              <a:buChar char="▪"/>
            </a:pPr>
            <a:r>
              <a:rPr b="1" i="1" lang="en-US" sz="2000" u="none">
                <a:solidFill>
                  <a:srgbClr val="262626"/>
                </a:solidFill>
                <a:latin typeface="Lustria"/>
                <a:ea typeface="Lustria"/>
                <a:cs typeface="Lustria"/>
                <a:sym typeface="Lustria"/>
              </a:rPr>
              <a:t>File allocation table (FAT)</a:t>
            </a:r>
            <a:endParaRPr/>
          </a:p>
          <a:p>
            <a:pPr indent="-282575" lvl="2" marL="860425" marR="0" rtl="0" algn="l">
              <a:lnSpc>
                <a:spcPct val="100000"/>
              </a:lnSpc>
              <a:spcBef>
                <a:spcPts val="600"/>
              </a:spcBef>
              <a:spcAft>
                <a:spcPts val="0"/>
              </a:spcAft>
              <a:buClr>
                <a:schemeClr val="accent1"/>
              </a:buClr>
              <a:buSzPts val="2250"/>
              <a:buFont typeface="Noto Sans Symbols"/>
              <a:buChar char="▪"/>
            </a:pPr>
            <a:r>
              <a:rPr b="0" i="0" lang="en-US" sz="1800" u="none" cap="none" strike="noStrike">
                <a:solidFill>
                  <a:srgbClr val="262626"/>
                </a:solidFill>
                <a:latin typeface="Lustria"/>
                <a:ea typeface="Lustria"/>
                <a:cs typeface="Lustria"/>
                <a:sym typeface="Lustria"/>
              </a:rPr>
              <a:t>data structure used to keep track of the portions assigned to a file</a:t>
            </a:r>
            <a:endParaRPr/>
          </a:p>
        </p:txBody>
      </p:sp>
      <p:pic>
        <p:nvPicPr>
          <p:cNvPr id="599" name="Google Shape;599;p37"/>
          <p:cNvPicPr preferRelativeResize="0"/>
          <p:nvPr/>
        </p:nvPicPr>
        <p:blipFill rotWithShape="1">
          <a:blip r:embed="rId3">
            <a:alphaModFix/>
          </a:blip>
          <a:srcRect b="0" l="0" r="0" t="0"/>
          <a:stretch/>
        </p:blipFill>
        <p:spPr>
          <a:xfrm rot="-1560000">
            <a:off x="900112" y="247650"/>
            <a:ext cx="1514475" cy="15890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4" name="Shape 604"/>
        <p:cNvGrpSpPr/>
        <p:nvPr/>
      </p:nvGrpSpPr>
      <p:grpSpPr>
        <a:xfrm>
          <a:off x="0" y="0"/>
          <a:ext cx="0" cy="0"/>
          <a:chOff x="0" y="0"/>
          <a:chExt cx="0" cy="0"/>
        </a:xfrm>
      </p:grpSpPr>
      <p:sp>
        <p:nvSpPr>
          <p:cNvPr id="605" name="Google Shape;605;p38"/>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ct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Preallocation vs </a:t>
            </a:r>
            <a:br>
              <a:rPr b="0" i="0" lang="en-US" sz="5200" u="none">
                <a:solidFill>
                  <a:schemeClr val="lt1"/>
                </a:solidFill>
                <a:latin typeface="Lustria"/>
                <a:ea typeface="Lustria"/>
                <a:cs typeface="Lustria"/>
                <a:sym typeface="Lustria"/>
              </a:rPr>
            </a:br>
            <a:r>
              <a:rPr b="0" i="0" lang="en-US" sz="5200" u="none">
                <a:solidFill>
                  <a:schemeClr val="lt1"/>
                </a:solidFill>
                <a:latin typeface="Lustria"/>
                <a:ea typeface="Lustria"/>
                <a:cs typeface="Lustria"/>
                <a:sym typeface="Lustria"/>
              </a:rPr>
              <a:t>Dynamic Allocation</a:t>
            </a:r>
            <a:endParaRPr/>
          </a:p>
        </p:txBody>
      </p:sp>
      <p:sp>
        <p:nvSpPr>
          <p:cNvPr id="606" name="Google Shape;606;p38"/>
          <p:cNvSpPr txBox="1"/>
          <p:nvPr>
            <p:ph idx="4294967295" type="body"/>
          </p:nvPr>
        </p:nvSpPr>
        <p:spPr>
          <a:xfrm>
            <a:off x="609600" y="2209800"/>
            <a:ext cx="7924800" cy="41148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A preallocation policy requires that the maximum size of a file be declared at the time of the file creation request</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For many applications it is difficult to estimate reliably the maximum potential size of the file</a:t>
            </a:r>
            <a:endParaRPr/>
          </a:p>
          <a:p>
            <a:pPr indent="-282575" lvl="2" marL="86042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tends to be wasteful because users and application programmers tend to overestimate size</a:t>
            </a:r>
            <a:endParaRPr/>
          </a:p>
          <a:p>
            <a:pPr indent="-282575" lvl="2" marL="860425" marR="0" rtl="0" algn="l">
              <a:lnSpc>
                <a:spcPct val="100000"/>
              </a:lnSpc>
              <a:spcBef>
                <a:spcPts val="1800"/>
              </a:spcBef>
              <a:spcAft>
                <a:spcPts val="0"/>
              </a:spcAft>
              <a:buClr>
                <a:schemeClr val="accent1"/>
              </a:buClr>
              <a:buSzPts val="1500"/>
              <a:buFont typeface="Noto Sans Symbols"/>
              <a:buChar char="■"/>
            </a:pPr>
            <a:r>
              <a:rPr b="0" i="0" lang="en-US" sz="2000" u="none" cap="none" strike="noStrike">
                <a:solidFill>
                  <a:srgbClr val="262626"/>
                </a:solidFill>
                <a:latin typeface="Lustria"/>
                <a:ea typeface="Lustria"/>
                <a:cs typeface="Lustria"/>
                <a:sym typeface="Lustria"/>
              </a:rPr>
              <a:t>Dynamic allocation allocates space to a file in portions as needed</a:t>
            </a:r>
            <a:endParaRPr/>
          </a:p>
        </p:txBody>
      </p:sp>
      <p:pic>
        <p:nvPicPr>
          <p:cNvPr id="607" name="Google Shape;607;p38"/>
          <p:cNvPicPr preferRelativeResize="0"/>
          <p:nvPr/>
        </p:nvPicPr>
        <p:blipFill rotWithShape="1">
          <a:blip r:embed="rId3">
            <a:alphaModFix/>
          </a:blip>
          <a:srcRect b="0" l="0" r="0" t="0"/>
          <a:stretch/>
        </p:blipFill>
        <p:spPr>
          <a:xfrm>
            <a:off x="4267200" y="5029200"/>
            <a:ext cx="1304925" cy="1504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2" name="Shape 612"/>
        <p:cNvGrpSpPr/>
        <p:nvPr/>
      </p:nvGrpSpPr>
      <p:grpSpPr>
        <a:xfrm>
          <a:off x="0" y="0"/>
          <a:ext cx="0" cy="0"/>
          <a:chOff x="0" y="0"/>
          <a:chExt cx="0" cy="0"/>
        </a:xfrm>
      </p:grpSpPr>
      <p:sp>
        <p:nvSpPr>
          <p:cNvPr id="613" name="Google Shape;613;p39"/>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Portion Size</a:t>
            </a:r>
            <a:endParaRPr/>
          </a:p>
        </p:txBody>
      </p:sp>
      <p:sp>
        <p:nvSpPr>
          <p:cNvPr id="614" name="Google Shape;614;p39"/>
          <p:cNvSpPr txBox="1"/>
          <p:nvPr>
            <p:ph idx="4294967295" type="body"/>
          </p:nvPr>
        </p:nvSpPr>
        <p:spPr>
          <a:xfrm>
            <a:off x="609600" y="2209800"/>
            <a:ext cx="7924800" cy="41148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In choosing a portion size there is a trade-off between efficiency from the point of view of a single file versus overall system efficiency</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Items to be considered:</a:t>
            </a:r>
            <a:endParaRPr/>
          </a:p>
          <a:p>
            <a:pPr indent="-457200" lvl="2" marL="1035050" marR="0" rtl="0" algn="l">
              <a:lnSpc>
                <a:spcPct val="100000"/>
              </a:lnSpc>
              <a:spcBef>
                <a:spcPts val="600"/>
              </a:spcBef>
              <a:spcAft>
                <a:spcPts val="0"/>
              </a:spcAft>
              <a:buClr>
                <a:schemeClr val="accent1"/>
              </a:buClr>
              <a:buSzPts val="2000"/>
              <a:buFont typeface="Lustria"/>
              <a:buAutoNum type="arabicParenR"/>
            </a:pPr>
            <a:r>
              <a:rPr b="0" i="0" lang="en-US" sz="2000" u="none" cap="none" strike="noStrike">
                <a:solidFill>
                  <a:srgbClr val="262626"/>
                </a:solidFill>
                <a:latin typeface="Lustria"/>
                <a:ea typeface="Lustria"/>
                <a:cs typeface="Lustria"/>
                <a:sym typeface="Lustria"/>
              </a:rPr>
              <a:t>contiguity of space increases performance, especially for </a:t>
            </a:r>
            <a:r>
              <a:rPr b="0" i="0" lang="en-US" sz="2000" u="none" cap="none" strike="noStrike">
                <a:solidFill>
                  <a:srgbClr val="262626"/>
                </a:solidFill>
                <a:latin typeface="Cutive"/>
                <a:ea typeface="Cutive"/>
                <a:cs typeface="Cutive"/>
                <a:sym typeface="Cutive"/>
              </a:rPr>
              <a:t>Retrieve_Next</a:t>
            </a:r>
            <a:r>
              <a:rPr b="0" i="0" lang="en-US" sz="2000" u="none" cap="none" strike="noStrike">
                <a:solidFill>
                  <a:srgbClr val="262626"/>
                </a:solidFill>
                <a:latin typeface="Lustria"/>
                <a:ea typeface="Lustria"/>
                <a:cs typeface="Lustria"/>
                <a:sym typeface="Lustria"/>
              </a:rPr>
              <a:t> operations, and greatly for transactions running in a transaction-oriented operating system</a:t>
            </a:r>
            <a:endParaRPr/>
          </a:p>
          <a:p>
            <a:pPr indent="-457200" lvl="2" marL="1035050" marR="0" rtl="0" algn="l">
              <a:lnSpc>
                <a:spcPct val="100000"/>
              </a:lnSpc>
              <a:spcBef>
                <a:spcPts val="600"/>
              </a:spcBef>
              <a:spcAft>
                <a:spcPts val="0"/>
              </a:spcAft>
              <a:buClr>
                <a:schemeClr val="accent1"/>
              </a:buClr>
              <a:buSzPts val="2000"/>
              <a:buFont typeface="Lustria"/>
              <a:buAutoNum type="arabicParenR"/>
            </a:pPr>
            <a:r>
              <a:rPr b="0" i="0" lang="en-US" sz="2000" u="none" cap="none" strike="noStrike">
                <a:solidFill>
                  <a:srgbClr val="262626"/>
                </a:solidFill>
                <a:latin typeface="Lustria"/>
                <a:ea typeface="Lustria"/>
                <a:cs typeface="Lustria"/>
                <a:sym typeface="Lustria"/>
              </a:rPr>
              <a:t>having a large number of small portions increases the size of tables needed to manage the allocation information</a:t>
            </a:r>
            <a:endParaRPr/>
          </a:p>
          <a:p>
            <a:pPr indent="-457200" lvl="2" marL="1035050" marR="0" rtl="0" algn="l">
              <a:lnSpc>
                <a:spcPct val="100000"/>
              </a:lnSpc>
              <a:spcBef>
                <a:spcPts val="600"/>
              </a:spcBef>
              <a:spcAft>
                <a:spcPts val="0"/>
              </a:spcAft>
              <a:buClr>
                <a:schemeClr val="accent1"/>
              </a:buClr>
              <a:buSzPts val="2000"/>
              <a:buFont typeface="Lustria"/>
              <a:buAutoNum type="arabicParenR"/>
            </a:pPr>
            <a:r>
              <a:rPr b="0" i="0" lang="en-US" sz="2000" u="none" cap="none" strike="noStrike">
                <a:solidFill>
                  <a:srgbClr val="262626"/>
                </a:solidFill>
                <a:latin typeface="Lustria"/>
                <a:ea typeface="Lustria"/>
                <a:cs typeface="Lustria"/>
                <a:sym typeface="Lustria"/>
              </a:rPr>
              <a:t>having fixed-size portions simplifies the reallocation of space</a:t>
            </a:r>
            <a:endParaRPr/>
          </a:p>
          <a:p>
            <a:pPr indent="-457200" lvl="2" marL="1035050" marR="0" rtl="0" algn="l">
              <a:lnSpc>
                <a:spcPct val="100000"/>
              </a:lnSpc>
              <a:spcBef>
                <a:spcPts val="600"/>
              </a:spcBef>
              <a:spcAft>
                <a:spcPts val="0"/>
              </a:spcAft>
              <a:buClr>
                <a:schemeClr val="accent1"/>
              </a:buClr>
              <a:buSzPts val="2000"/>
              <a:buFont typeface="Lustria"/>
              <a:buAutoNum type="arabicParenR"/>
            </a:pPr>
            <a:r>
              <a:rPr b="0" i="0" lang="en-US" sz="2000" u="none" cap="none" strike="noStrike">
                <a:solidFill>
                  <a:srgbClr val="262626"/>
                </a:solidFill>
                <a:latin typeface="Lustria"/>
                <a:ea typeface="Lustria"/>
                <a:cs typeface="Lustria"/>
                <a:sym typeface="Lustria"/>
              </a:rPr>
              <a:t>having variable-size or small fixed-size portions minimizes waste of unused storage due to overallocation</a:t>
            </a:r>
            <a:endParaRPr/>
          </a:p>
        </p:txBody>
      </p:sp>
      <p:pic>
        <p:nvPicPr>
          <p:cNvPr id="615" name="Google Shape;615;p39"/>
          <p:cNvPicPr preferRelativeResize="0"/>
          <p:nvPr/>
        </p:nvPicPr>
        <p:blipFill rotWithShape="1">
          <a:blip r:embed="rId3">
            <a:alphaModFix/>
          </a:blip>
          <a:srcRect b="0" l="0" r="0" t="0"/>
          <a:stretch/>
        </p:blipFill>
        <p:spPr>
          <a:xfrm>
            <a:off x="838200" y="533400"/>
            <a:ext cx="1736725" cy="124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File Systems</a:t>
            </a:r>
            <a:endParaRPr/>
          </a:p>
        </p:txBody>
      </p:sp>
      <p:sp>
        <p:nvSpPr>
          <p:cNvPr id="326" name="Google Shape;326;p4"/>
          <p:cNvSpPr txBox="1"/>
          <p:nvPr>
            <p:ph idx="4294967295" type="body"/>
          </p:nvPr>
        </p:nvSpPr>
        <p:spPr>
          <a:xfrm>
            <a:off x="609600" y="2133600"/>
            <a:ext cx="7924800" cy="42672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Provide a means to store data organized as files as well as a collection of functions that can be performed on files</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Maintain a set of attributes associated with the file</a:t>
            </a:r>
            <a:endParaRPr/>
          </a:p>
          <a:p>
            <a:pPr indent="-282575" lvl="0" marL="282575" marR="0"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Typical operations include:</a:t>
            </a:r>
            <a:endParaRPr/>
          </a:p>
          <a:p>
            <a:pPr indent="-333375" lvl="1" marL="96837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Create</a:t>
            </a:r>
            <a:endParaRPr/>
          </a:p>
          <a:p>
            <a:pPr indent="-333375" lvl="1" marL="96837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Delete</a:t>
            </a:r>
            <a:endParaRPr/>
          </a:p>
          <a:p>
            <a:pPr indent="-333375" lvl="1" marL="96837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Open</a:t>
            </a:r>
            <a:endParaRPr/>
          </a:p>
          <a:p>
            <a:pPr indent="-333375" lvl="1" marL="96837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Close</a:t>
            </a:r>
            <a:endParaRPr/>
          </a:p>
          <a:p>
            <a:pPr indent="-333375" lvl="1" marL="96837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Read</a:t>
            </a:r>
            <a:endParaRPr/>
          </a:p>
          <a:p>
            <a:pPr indent="-333375" lvl="1" marL="968375"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Write</a:t>
            </a:r>
            <a:endParaRPr/>
          </a:p>
        </p:txBody>
      </p:sp>
      <p:pic>
        <p:nvPicPr>
          <p:cNvPr id="327" name="Google Shape;327;p4"/>
          <p:cNvPicPr preferRelativeResize="0"/>
          <p:nvPr/>
        </p:nvPicPr>
        <p:blipFill rotWithShape="1">
          <a:blip r:embed="rId3">
            <a:alphaModFix/>
          </a:blip>
          <a:srcRect b="0" l="0" r="0" t="0"/>
          <a:stretch/>
        </p:blipFill>
        <p:spPr>
          <a:xfrm>
            <a:off x="5486400" y="4419600"/>
            <a:ext cx="2057400" cy="1895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0"/>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Summarizing the Alternatives</a:t>
            </a:r>
            <a:endParaRPr/>
          </a:p>
        </p:txBody>
      </p:sp>
      <p:sp>
        <p:nvSpPr>
          <p:cNvPr id="622" name="Google Shape;622;p40"/>
          <p:cNvSpPr txBox="1"/>
          <p:nvPr>
            <p:ph idx="1" type="body"/>
          </p:nvPr>
        </p:nvSpPr>
        <p:spPr>
          <a:xfrm>
            <a:off x="654050" y="2209800"/>
            <a:ext cx="7848600" cy="43434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100000"/>
              </a:lnSpc>
              <a:spcBef>
                <a:spcPts val="0"/>
              </a:spcBef>
              <a:spcAft>
                <a:spcPts val="0"/>
              </a:spcAft>
              <a:buClr>
                <a:schemeClr val="accent1"/>
              </a:buClr>
              <a:buSzPts val="1650"/>
              <a:buFont typeface="Noto Sans Symbols"/>
              <a:buChar char="■"/>
            </a:pPr>
            <a:r>
              <a:rPr b="0" i="0" lang="en-US" sz="2200" u="none">
                <a:solidFill>
                  <a:srgbClr val="262626"/>
                </a:solidFill>
                <a:latin typeface="Lustria"/>
                <a:ea typeface="Lustria"/>
                <a:cs typeface="Lustria"/>
                <a:sym typeface="Lustria"/>
              </a:rPr>
              <a:t>Two major alternatives:</a:t>
            </a:r>
            <a:endParaRPr/>
          </a:p>
          <a:p>
            <a:pPr indent="-177800" lvl="0" marL="282575" marR="0" rtl="0" algn="l">
              <a:spcBef>
                <a:spcPts val="1800"/>
              </a:spcBef>
              <a:spcAft>
                <a:spcPts val="0"/>
              </a:spcAft>
              <a:buClr>
                <a:schemeClr val="accent1"/>
              </a:buClr>
              <a:buSzPts val="1650"/>
              <a:buFont typeface="Noto Sans Symbols"/>
              <a:buNone/>
            </a:pPr>
            <a:r>
              <a:t/>
            </a:r>
            <a:endParaRPr b="0" i="0" sz="2200" u="none">
              <a:solidFill>
                <a:srgbClr val="262626"/>
              </a:solidFill>
              <a:latin typeface="Lustria"/>
              <a:ea typeface="Lustria"/>
              <a:cs typeface="Lustria"/>
              <a:sym typeface="Lustria"/>
            </a:endParaRPr>
          </a:p>
        </p:txBody>
      </p:sp>
      <p:pic>
        <p:nvPicPr>
          <p:cNvPr id="623" name="Google Shape;623;p40"/>
          <p:cNvPicPr preferRelativeResize="0"/>
          <p:nvPr/>
        </p:nvPicPr>
        <p:blipFill rotWithShape="1">
          <a:blip r:embed="rId3">
            <a:alphaModFix/>
          </a:blip>
          <a:srcRect b="0" l="0" r="0" t="0"/>
          <a:stretch/>
        </p:blipFill>
        <p:spPr>
          <a:xfrm>
            <a:off x="1652587" y="2743200"/>
            <a:ext cx="6119812" cy="3760787"/>
          </a:xfrm>
          <a:prstGeom prst="rect">
            <a:avLst/>
          </a:prstGeom>
          <a:noFill/>
          <a:ln>
            <a:noFill/>
          </a:ln>
        </p:spPr>
      </p:pic>
      <p:pic>
        <p:nvPicPr>
          <p:cNvPr id="624" name="Google Shape;624;p40"/>
          <p:cNvPicPr preferRelativeResize="0"/>
          <p:nvPr/>
        </p:nvPicPr>
        <p:blipFill rotWithShape="1">
          <a:blip r:embed="rId4">
            <a:alphaModFix/>
          </a:blip>
          <a:srcRect b="0" l="0" r="0" t="0"/>
          <a:stretch/>
        </p:blipFill>
        <p:spPr>
          <a:xfrm>
            <a:off x="6858000" y="2057400"/>
            <a:ext cx="1587500" cy="1181100"/>
          </a:xfrm>
          <a:prstGeom prst="rect">
            <a:avLst/>
          </a:prstGeom>
          <a:noFill/>
          <a:ln>
            <a:noFill/>
          </a:ln>
        </p:spPr>
      </p:pic>
      <p:pic>
        <p:nvPicPr>
          <p:cNvPr id="625" name="Google Shape;625;p40"/>
          <p:cNvPicPr preferRelativeResize="0"/>
          <p:nvPr/>
        </p:nvPicPr>
        <p:blipFill rotWithShape="1">
          <a:blip r:embed="rId5">
            <a:alphaModFix/>
          </a:blip>
          <a:srcRect b="0" l="0" r="0" t="0"/>
          <a:stretch/>
        </p:blipFill>
        <p:spPr>
          <a:xfrm>
            <a:off x="533400" y="5422900"/>
            <a:ext cx="1538287" cy="1089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1"/>
          <p:cNvSpPr txBox="1"/>
          <p:nvPr>
            <p:ph type="title"/>
          </p:nvPr>
        </p:nvSpPr>
        <p:spPr>
          <a:xfrm>
            <a:off x="457200" y="1143000"/>
            <a:ext cx="7924800" cy="838200"/>
          </a:xfrm>
          <a:prstGeom prst="rect">
            <a:avLst/>
          </a:prstGeom>
          <a:noFill/>
          <a:ln>
            <a:noFill/>
          </a:ln>
        </p:spPr>
        <p:txBody>
          <a:bodyPr anchorCtr="0" anchor="b" bIns="0" lIns="91425" spcFirstLastPara="1" rIns="91425" wrap="square" tIns="0">
            <a:noAutofit/>
          </a:bodyPr>
          <a:lstStyle/>
          <a:p>
            <a:pPr indent="0" lvl="0" marL="0" rtl="0" algn="l">
              <a:lnSpc>
                <a:spcPct val="150000"/>
              </a:lnSpc>
              <a:spcBef>
                <a:spcPts val="0"/>
              </a:spcBef>
              <a:spcAft>
                <a:spcPts val="0"/>
              </a:spcAft>
              <a:buClr>
                <a:schemeClr val="accent1"/>
              </a:buClr>
              <a:buSzPts val="3600"/>
              <a:buFont typeface="Lustria"/>
              <a:buNone/>
            </a:pPr>
            <a:r>
              <a:rPr b="1" i="0" lang="en-US" sz="3600" u="none">
                <a:solidFill>
                  <a:schemeClr val="accent1"/>
                </a:solidFill>
                <a:latin typeface="Lustria"/>
                <a:ea typeface="Lustria"/>
                <a:cs typeface="Lustria"/>
                <a:sym typeface="Lustria"/>
              </a:rPr>
              <a:t>Table 12.3   </a:t>
            </a:r>
            <a:br>
              <a:rPr b="1" i="0" lang="en-US" sz="3600" u="none">
                <a:solidFill>
                  <a:schemeClr val="accent1"/>
                </a:solidFill>
                <a:latin typeface="Lustria"/>
                <a:ea typeface="Lustria"/>
                <a:cs typeface="Lustria"/>
                <a:sym typeface="Lustria"/>
              </a:rPr>
            </a:br>
            <a:r>
              <a:rPr b="1" i="0" lang="en-US" sz="3600" u="none">
                <a:solidFill>
                  <a:schemeClr val="accent1"/>
                </a:solidFill>
                <a:latin typeface="Lustria"/>
                <a:ea typeface="Lustria"/>
                <a:cs typeface="Lustria"/>
                <a:sym typeface="Lustria"/>
              </a:rPr>
              <a:t>File Allocation Methods</a:t>
            </a:r>
            <a:r>
              <a:rPr b="0" i="0" lang="en-US" sz="3600" u="none">
                <a:solidFill>
                  <a:schemeClr val="accent1"/>
                </a:solidFill>
                <a:latin typeface="Lustria"/>
                <a:ea typeface="Lustria"/>
                <a:cs typeface="Lustria"/>
                <a:sym typeface="Lustria"/>
              </a:rPr>
              <a:t> </a:t>
            </a:r>
            <a:endParaRPr/>
          </a:p>
        </p:txBody>
      </p:sp>
      <p:graphicFrame>
        <p:nvGraphicFramePr>
          <p:cNvPr id="632" name="Google Shape;632;p41"/>
          <p:cNvGraphicFramePr/>
          <p:nvPr/>
        </p:nvGraphicFramePr>
        <p:xfrm>
          <a:off x="457200" y="2209800"/>
          <a:ext cx="8204200" cy="4032250"/>
        </p:xfrm>
        <a:graphic>
          <a:graphicData uri="http://schemas.openxmlformats.org/presentationml/2006/ole">
            <mc:AlternateContent>
              <mc:Choice Requires="v">
                <p:oleObj r:id="rId4" imgH="4032250" imgW="8204200" spid="_x0000_s1">
                  <p:embed/>
                </p:oleObj>
              </mc:Choice>
              <mc:Fallback>
                <p:oleObj r:id="rId5" imgH="4032250" imgW="8204200">
                  <p:embed/>
                  <p:pic>
                    <p:nvPicPr>
                      <p:cNvPr id="632" name="Google Shape;632;p41"/>
                      <p:cNvPicPr preferRelativeResize="0"/>
                      <p:nvPr/>
                    </p:nvPicPr>
                    <p:blipFill rotWithShape="1">
                      <a:blip r:embed="rId6">
                        <a:alphaModFix/>
                      </a:blip>
                      <a:srcRect b="0" l="0" r="0" t="0"/>
                      <a:stretch/>
                    </p:blipFill>
                    <p:spPr>
                      <a:xfrm>
                        <a:off x="457200" y="2209800"/>
                        <a:ext cx="8204200" cy="4032250"/>
                      </a:xfrm>
                      <a:prstGeom prst="rect">
                        <a:avLst/>
                      </a:prstGeom>
                      <a:noFill/>
                      <a:ln>
                        <a:noFill/>
                      </a:ln>
                    </p:spPr>
                  </p:pic>
                </p:oleObj>
              </mc:Fallback>
            </mc:AlternateContent>
          </a:graphicData>
        </a:graphic>
      </p:graphicFrame>
    </p:spTree>
  </p:cSld>
  <p:clrMapOvr>
    <a:masterClrMapping/>
  </p:clrMapOvr>
  <p:transition spd="med">
    <p:wipe dir="u"/>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2"/>
          <p:cNvSpPr txBox="1"/>
          <p:nvPr>
            <p:ph type="title"/>
          </p:nvPr>
        </p:nvSpPr>
        <p:spPr>
          <a:xfrm>
            <a:off x="457200" y="685800"/>
            <a:ext cx="8305800" cy="762000"/>
          </a:xfrm>
          <a:prstGeom prst="rect">
            <a:avLst/>
          </a:prstGeom>
          <a:noFill/>
          <a:ln>
            <a:noFill/>
          </a:ln>
        </p:spPr>
        <p:txBody>
          <a:bodyPr anchorCtr="0" anchor="b" bIns="0" lIns="91425" spcFirstLastPara="1" rIns="91425" wrap="square" tIns="0">
            <a:noAutofit/>
          </a:bodyPr>
          <a:lstStyle/>
          <a:p>
            <a:pPr indent="0" lvl="0" marL="0" rtl="0" algn="l">
              <a:lnSpc>
                <a:spcPct val="150000"/>
              </a:lnSpc>
              <a:spcBef>
                <a:spcPts val="0"/>
              </a:spcBef>
              <a:spcAft>
                <a:spcPts val="0"/>
              </a:spcAft>
              <a:buClr>
                <a:schemeClr val="accent1"/>
              </a:buClr>
              <a:buSzPts val="3600"/>
              <a:buFont typeface="Lustria"/>
              <a:buNone/>
            </a:pPr>
            <a:r>
              <a:rPr b="0" i="0" lang="en-US" sz="3600" u="none">
                <a:solidFill>
                  <a:schemeClr val="accent1"/>
                </a:solidFill>
                <a:latin typeface="Lustria"/>
                <a:ea typeface="Lustria"/>
                <a:cs typeface="Lustria"/>
                <a:sym typeface="Lustria"/>
              </a:rPr>
              <a:t>Contiguous File Allocation</a:t>
            </a:r>
            <a:endParaRPr/>
          </a:p>
        </p:txBody>
      </p:sp>
      <p:pic>
        <p:nvPicPr>
          <p:cNvPr descr="Fig12_07.gif" id="639" name="Google Shape;639;p42"/>
          <p:cNvPicPr preferRelativeResize="0"/>
          <p:nvPr>
            <p:ph idx="1" type="body"/>
          </p:nvPr>
        </p:nvPicPr>
        <p:blipFill rotWithShape="1">
          <a:blip r:embed="rId3">
            <a:alphaModFix/>
          </a:blip>
          <a:srcRect b="-43254" l="0" r="0" t="-43254"/>
          <a:stretch/>
        </p:blipFill>
        <p:spPr>
          <a:xfrm>
            <a:off x="2895600" y="-304800"/>
            <a:ext cx="5791200" cy="8686800"/>
          </a:xfrm>
          <a:prstGeom prst="rect">
            <a:avLst/>
          </a:prstGeom>
          <a:noFill/>
          <a:ln>
            <a:noFill/>
          </a:ln>
        </p:spPr>
      </p:pic>
      <p:sp>
        <p:nvSpPr>
          <p:cNvPr id="640" name="Google Shape;640;p42"/>
          <p:cNvSpPr txBox="1"/>
          <p:nvPr>
            <p:ph idx="1" type="body"/>
          </p:nvPr>
        </p:nvSpPr>
        <p:spPr>
          <a:xfrm>
            <a:off x="658812" y="1905000"/>
            <a:ext cx="2084387" cy="4038600"/>
          </a:xfrm>
          <a:prstGeom prst="rect">
            <a:avLst/>
          </a:prstGeom>
          <a:noFill/>
          <a:ln>
            <a:noFill/>
          </a:ln>
        </p:spPr>
        <p:txBody>
          <a:bodyPr anchorCtr="0" anchor="t" bIns="45700" lIns="91425" spcFirstLastPara="1" rIns="91425" wrap="square" tIns="45700">
            <a:normAutofit/>
          </a:bodyPr>
          <a:lstStyle/>
          <a:p>
            <a:pPr indent="-142875" lvl="0" marL="0" rtl="0" algn="l">
              <a:lnSpc>
                <a:spcPct val="90000"/>
              </a:lnSpc>
              <a:spcBef>
                <a:spcPts val="0"/>
              </a:spcBef>
              <a:spcAft>
                <a:spcPts val="0"/>
              </a:spcAft>
              <a:buClr>
                <a:schemeClr val="accent1"/>
              </a:buClr>
              <a:buSzPts val="2250"/>
              <a:buFont typeface="Noto Sans Symbols"/>
              <a:buChar char="▪"/>
            </a:pPr>
            <a:r>
              <a:rPr b="0" i="0" lang="en-US" sz="1800" u="none">
                <a:solidFill>
                  <a:srgbClr val="262626"/>
                </a:solidFill>
                <a:latin typeface="Lustria"/>
                <a:ea typeface="Lustria"/>
                <a:cs typeface="Lustria"/>
                <a:sym typeface="Lustria"/>
              </a:rPr>
              <a:t>A single contiguous set of blocks is allocated to a file at the time of file creation</a:t>
            </a:r>
            <a:endParaRPr/>
          </a:p>
          <a:p>
            <a:pPr indent="-142875" lvl="0" marL="0" rtl="0" algn="l">
              <a:lnSpc>
                <a:spcPct val="90000"/>
              </a:lnSpc>
              <a:spcBef>
                <a:spcPts val="1800"/>
              </a:spcBef>
              <a:spcAft>
                <a:spcPts val="0"/>
              </a:spcAft>
              <a:buClr>
                <a:schemeClr val="accent1"/>
              </a:buClr>
              <a:buSzPts val="2250"/>
              <a:buFont typeface="Noto Sans Symbols"/>
              <a:buChar char="▪"/>
            </a:pPr>
            <a:r>
              <a:rPr b="0" i="0" lang="en-US" sz="1800" u="none">
                <a:solidFill>
                  <a:srgbClr val="262626"/>
                </a:solidFill>
                <a:latin typeface="Lustria"/>
                <a:ea typeface="Lustria"/>
                <a:cs typeface="Lustria"/>
                <a:sym typeface="Lustria"/>
              </a:rPr>
              <a:t>Preallocation strategy using variable-size portions</a:t>
            </a:r>
            <a:endParaRPr/>
          </a:p>
          <a:p>
            <a:pPr indent="-142875" lvl="0" marL="0" rtl="0" algn="l">
              <a:lnSpc>
                <a:spcPct val="90000"/>
              </a:lnSpc>
              <a:spcBef>
                <a:spcPts val="1800"/>
              </a:spcBef>
              <a:spcAft>
                <a:spcPts val="0"/>
              </a:spcAft>
              <a:buClr>
                <a:schemeClr val="accent1"/>
              </a:buClr>
              <a:buSzPts val="2250"/>
              <a:buFont typeface="Noto Sans Symbols"/>
              <a:buChar char="▪"/>
            </a:pPr>
            <a:r>
              <a:rPr b="0" i="0" lang="en-US" sz="1800" u="none">
                <a:solidFill>
                  <a:srgbClr val="262626"/>
                </a:solidFill>
                <a:latin typeface="Lustria"/>
                <a:ea typeface="Lustria"/>
                <a:cs typeface="Lustria"/>
                <a:sym typeface="Lustria"/>
              </a:rPr>
              <a:t>Is the best from the point of view of the individual sequential file</a:t>
            </a:r>
            <a:endParaRPr/>
          </a:p>
        </p:txBody>
      </p:sp>
      <p:sp>
        <p:nvSpPr>
          <p:cNvPr id="641" name="Google Shape;641;p42"/>
          <p:cNvSpPr txBox="1"/>
          <p:nvPr/>
        </p:nvSpPr>
        <p:spPr>
          <a:xfrm>
            <a:off x="4953000" y="5867400"/>
            <a:ext cx="609600" cy="2921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300"/>
              <a:buFont typeface="Trebuchet MS"/>
              <a:buNone/>
            </a:pPr>
            <a:r>
              <a:rPr b="0" i="0" lang="en-US" sz="1300" u="none">
                <a:solidFill>
                  <a:schemeClr val="dk1"/>
                </a:solidFill>
                <a:latin typeface="Trebuchet MS"/>
                <a:ea typeface="Trebuchet MS"/>
                <a:cs typeface="Trebuchet MS"/>
                <a:sym typeface="Trebuchet MS"/>
              </a:rPr>
              <a:t>12.9</a:t>
            </a:r>
            <a:endParaRPr/>
          </a:p>
        </p:txBody>
      </p:sp>
    </p:spTree>
  </p:cSld>
  <p:clrMapOvr>
    <a:masterClrMapping/>
  </p:clrMapOvr>
  <p:transition spd="med">
    <p:push/>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43"/>
          <p:cNvSpPr txBox="1"/>
          <p:nvPr>
            <p:ph type="title"/>
          </p:nvPr>
        </p:nvSpPr>
        <p:spPr>
          <a:xfrm>
            <a:off x="533400" y="609600"/>
            <a:ext cx="7924800" cy="609600"/>
          </a:xfrm>
          <a:prstGeom prst="rect">
            <a:avLst/>
          </a:prstGeom>
          <a:noFill/>
          <a:ln>
            <a:noFill/>
          </a:ln>
        </p:spPr>
        <p:txBody>
          <a:bodyPr anchorCtr="0" anchor="b" bIns="0" lIns="91425" spcFirstLastPara="1" rIns="91425" wrap="square" tIns="0">
            <a:noAutofit/>
          </a:bodyPr>
          <a:lstStyle/>
          <a:p>
            <a:pPr indent="0" lvl="0" marL="0" rtl="0" algn="l">
              <a:lnSpc>
                <a:spcPct val="150000"/>
              </a:lnSpc>
              <a:spcBef>
                <a:spcPts val="0"/>
              </a:spcBef>
              <a:spcAft>
                <a:spcPts val="0"/>
              </a:spcAft>
              <a:buClr>
                <a:schemeClr val="accent1"/>
              </a:buClr>
              <a:buSzPts val="3600"/>
              <a:buFont typeface="Lustria"/>
              <a:buNone/>
            </a:pPr>
            <a:r>
              <a:rPr b="0" i="0" lang="en-US" sz="3600" u="none">
                <a:solidFill>
                  <a:schemeClr val="accent1"/>
                </a:solidFill>
                <a:latin typeface="Lustria"/>
                <a:ea typeface="Lustria"/>
                <a:cs typeface="Lustria"/>
                <a:sym typeface="Lustria"/>
              </a:rPr>
              <a:t>After Compaction</a:t>
            </a:r>
            <a:endParaRPr/>
          </a:p>
        </p:txBody>
      </p:sp>
      <p:pic>
        <p:nvPicPr>
          <p:cNvPr descr="Fig12_08.gif" id="648" name="Google Shape;648;p43"/>
          <p:cNvPicPr preferRelativeResize="0"/>
          <p:nvPr>
            <p:ph idx="1" type="body"/>
          </p:nvPr>
        </p:nvPicPr>
        <p:blipFill rotWithShape="1">
          <a:blip r:embed="rId3">
            <a:alphaModFix/>
          </a:blip>
          <a:srcRect b="-54890" l="0" r="0" t="-54890"/>
          <a:stretch/>
        </p:blipFill>
        <p:spPr>
          <a:xfrm>
            <a:off x="1066800" y="-1295400"/>
            <a:ext cx="6934200" cy="10442575"/>
          </a:xfrm>
          <a:prstGeom prst="rect">
            <a:avLst/>
          </a:prstGeom>
          <a:noFill/>
          <a:ln>
            <a:noFill/>
          </a:ln>
        </p:spPr>
      </p:pic>
      <p:sp>
        <p:nvSpPr>
          <p:cNvPr id="649" name="Google Shape;649;p43"/>
          <p:cNvSpPr txBox="1"/>
          <p:nvPr/>
        </p:nvSpPr>
        <p:spPr>
          <a:xfrm>
            <a:off x="1371600" y="5867400"/>
            <a:ext cx="6457950" cy="3698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Figure 12.10  Contiguous File Allocation (After Compaction)</a:t>
            </a:r>
            <a:endParaRPr/>
          </a:p>
        </p:txBody>
      </p:sp>
      <p:sp>
        <p:nvSpPr>
          <p:cNvPr id="650" name="Google Shape;650;p43"/>
          <p:cNvSpPr txBox="1"/>
          <p:nvPr/>
        </p:nvSpPr>
        <p:spPr>
          <a:xfrm>
            <a:off x="1676400" y="6248400"/>
            <a:ext cx="5549900" cy="152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4"/>
          <p:cNvSpPr txBox="1"/>
          <p:nvPr>
            <p:ph type="title"/>
          </p:nvPr>
        </p:nvSpPr>
        <p:spPr>
          <a:xfrm>
            <a:off x="609600" y="762000"/>
            <a:ext cx="2438400" cy="1098550"/>
          </a:xfrm>
          <a:prstGeom prst="rect">
            <a:avLst/>
          </a:prstGeom>
          <a:noFill/>
          <a:ln>
            <a:noFill/>
          </a:ln>
        </p:spPr>
        <p:txBody>
          <a:bodyPr anchorCtr="0" anchor="b" bIns="0" lIns="91425" spcFirstLastPara="1" rIns="91425" wrap="square" tIns="0">
            <a:noAutofit/>
          </a:bodyPr>
          <a:lstStyle/>
          <a:p>
            <a:pPr indent="0" lvl="0" marL="0" rtl="0" algn="l">
              <a:lnSpc>
                <a:spcPct val="150000"/>
              </a:lnSpc>
              <a:spcBef>
                <a:spcPts val="0"/>
              </a:spcBef>
              <a:spcAft>
                <a:spcPts val="0"/>
              </a:spcAft>
              <a:buClr>
                <a:schemeClr val="accent1"/>
              </a:buClr>
              <a:buSzPts val="3600"/>
              <a:buFont typeface="Lustria"/>
              <a:buNone/>
            </a:pPr>
            <a:r>
              <a:rPr b="0" i="0" lang="en-US" sz="3600" u="none">
                <a:solidFill>
                  <a:schemeClr val="accent1"/>
                </a:solidFill>
                <a:latin typeface="Lustria"/>
                <a:ea typeface="Lustria"/>
                <a:cs typeface="Lustria"/>
                <a:sym typeface="Lustria"/>
              </a:rPr>
              <a:t>Chained Allocation</a:t>
            </a:r>
            <a:endParaRPr/>
          </a:p>
        </p:txBody>
      </p:sp>
      <p:pic>
        <p:nvPicPr>
          <p:cNvPr descr="Fig12_09.gif" id="657" name="Google Shape;657;p44"/>
          <p:cNvPicPr preferRelativeResize="0"/>
          <p:nvPr>
            <p:ph idx="1" type="body"/>
          </p:nvPr>
        </p:nvPicPr>
        <p:blipFill rotWithShape="1">
          <a:blip r:embed="rId3">
            <a:alphaModFix/>
          </a:blip>
          <a:srcRect b="-38090" l="0" r="0" t="-38090"/>
          <a:stretch/>
        </p:blipFill>
        <p:spPr>
          <a:xfrm>
            <a:off x="3429000" y="0"/>
            <a:ext cx="5284787" cy="7966075"/>
          </a:xfrm>
          <a:prstGeom prst="rect">
            <a:avLst/>
          </a:prstGeom>
          <a:noFill/>
          <a:ln>
            <a:noFill/>
          </a:ln>
        </p:spPr>
      </p:pic>
      <p:sp>
        <p:nvSpPr>
          <p:cNvPr id="658" name="Google Shape;658;p44"/>
          <p:cNvSpPr txBox="1"/>
          <p:nvPr>
            <p:ph idx="1" type="body"/>
          </p:nvPr>
        </p:nvSpPr>
        <p:spPr>
          <a:xfrm>
            <a:off x="533400" y="2209800"/>
            <a:ext cx="2846387" cy="4038600"/>
          </a:xfrm>
          <a:prstGeom prst="rect">
            <a:avLst/>
          </a:prstGeom>
          <a:noFill/>
          <a:ln>
            <a:noFill/>
          </a:ln>
        </p:spPr>
        <p:txBody>
          <a:bodyPr anchorCtr="0" anchor="t" bIns="45700" lIns="91425" spcFirstLastPara="1" rIns="91425" wrap="square" tIns="45700">
            <a:noAutofit/>
          </a:bodyPr>
          <a:lstStyle/>
          <a:p>
            <a:pPr indent="-142875" lvl="0" marL="0" rtl="0" algn="l">
              <a:lnSpc>
                <a:spcPct val="90000"/>
              </a:lnSpc>
              <a:spcBef>
                <a:spcPts val="0"/>
              </a:spcBef>
              <a:spcAft>
                <a:spcPts val="0"/>
              </a:spcAft>
              <a:buClr>
                <a:schemeClr val="accent1"/>
              </a:buClr>
              <a:buSzPts val="2250"/>
              <a:buFont typeface="Noto Sans Symbols"/>
              <a:buChar char="▪"/>
            </a:pPr>
            <a:r>
              <a:rPr b="0" i="0" lang="en-US" sz="1800" u="none">
                <a:solidFill>
                  <a:srgbClr val="262626"/>
                </a:solidFill>
                <a:latin typeface="Lustria"/>
                <a:ea typeface="Lustria"/>
                <a:cs typeface="Lustria"/>
                <a:sym typeface="Lustria"/>
              </a:rPr>
              <a:t>Allocation is on an individual block basis </a:t>
            </a:r>
            <a:endParaRPr/>
          </a:p>
          <a:p>
            <a:pPr indent="-142875" lvl="0" marL="0" rtl="0" algn="l">
              <a:lnSpc>
                <a:spcPct val="90000"/>
              </a:lnSpc>
              <a:spcBef>
                <a:spcPts val="1800"/>
              </a:spcBef>
              <a:spcAft>
                <a:spcPts val="0"/>
              </a:spcAft>
              <a:buClr>
                <a:schemeClr val="accent1"/>
              </a:buClr>
              <a:buSzPts val="2250"/>
              <a:buFont typeface="Noto Sans Symbols"/>
              <a:buChar char="▪"/>
            </a:pPr>
            <a:r>
              <a:rPr b="0" i="0" lang="en-US" sz="1800" u="none">
                <a:solidFill>
                  <a:srgbClr val="262626"/>
                </a:solidFill>
                <a:latin typeface="Lustria"/>
                <a:ea typeface="Lustria"/>
                <a:cs typeface="Lustria"/>
                <a:sym typeface="Lustria"/>
              </a:rPr>
              <a:t>Each block contains a pointer to the next block in the chain</a:t>
            </a:r>
            <a:endParaRPr/>
          </a:p>
          <a:p>
            <a:pPr indent="-142875" lvl="0" marL="0" rtl="0" algn="l">
              <a:lnSpc>
                <a:spcPct val="90000"/>
              </a:lnSpc>
              <a:spcBef>
                <a:spcPts val="1800"/>
              </a:spcBef>
              <a:spcAft>
                <a:spcPts val="0"/>
              </a:spcAft>
              <a:buClr>
                <a:schemeClr val="accent1"/>
              </a:buClr>
              <a:buSzPts val="2250"/>
              <a:buFont typeface="Noto Sans Symbols"/>
              <a:buChar char="▪"/>
            </a:pPr>
            <a:r>
              <a:rPr b="0" i="0" lang="en-US" sz="1800" u="none">
                <a:solidFill>
                  <a:srgbClr val="262626"/>
                </a:solidFill>
                <a:latin typeface="Lustria"/>
                <a:ea typeface="Lustria"/>
                <a:cs typeface="Lustria"/>
                <a:sym typeface="Lustria"/>
              </a:rPr>
              <a:t>The file allocation table needs just a single entry for each file</a:t>
            </a:r>
            <a:endParaRPr/>
          </a:p>
          <a:p>
            <a:pPr indent="-142875" lvl="0" marL="0" rtl="0" algn="l">
              <a:lnSpc>
                <a:spcPct val="90000"/>
              </a:lnSpc>
              <a:spcBef>
                <a:spcPts val="1800"/>
              </a:spcBef>
              <a:spcAft>
                <a:spcPts val="0"/>
              </a:spcAft>
              <a:buClr>
                <a:schemeClr val="accent1"/>
              </a:buClr>
              <a:buSzPts val="2250"/>
              <a:buFont typeface="Noto Sans Symbols"/>
              <a:buChar char="▪"/>
            </a:pPr>
            <a:r>
              <a:rPr b="0" i="0" lang="en-US" sz="1800" u="none">
                <a:solidFill>
                  <a:srgbClr val="262626"/>
                </a:solidFill>
                <a:latin typeface="Lustria"/>
                <a:ea typeface="Lustria"/>
                <a:cs typeface="Lustria"/>
                <a:sym typeface="Lustria"/>
              </a:rPr>
              <a:t>No external fragmentation to worry about</a:t>
            </a:r>
            <a:endParaRPr/>
          </a:p>
          <a:p>
            <a:pPr indent="-142875" lvl="0" marL="0" rtl="0" algn="l">
              <a:lnSpc>
                <a:spcPct val="90000"/>
              </a:lnSpc>
              <a:spcBef>
                <a:spcPts val="1800"/>
              </a:spcBef>
              <a:spcAft>
                <a:spcPts val="0"/>
              </a:spcAft>
              <a:buClr>
                <a:schemeClr val="accent1"/>
              </a:buClr>
              <a:buSzPts val="2250"/>
              <a:buFont typeface="Noto Sans Symbols"/>
              <a:buChar char="▪"/>
            </a:pPr>
            <a:r>
              <a:rPr b="0" i="0" lang="en-US" sz="1800" u="none">
                <a:solidFill>
                  <a:srgbClr val="262626"/>
                </a:solidFill>
                <a:latin typeface="Lustria"/>
                <a:ea typeface="Lustria"/>
                <a:cs typeface="Lustria"/>
                <a:sym typeface="Lustria"/>
              </a:rPr>
              <a:t>Better for sequential files</a:t>
            </a:r>
            <a:endParaRPr/>
          </a:p>
          <a:p>
            <a:pPr indent="-196850" lvl="0" marL="282575" rtl="0" algn="l">
              <a:spcBef>
                <a:spcPts val="1800"/>
              </a:spcBef>
              <a:spcAft>
                <a:spcPts val="0"/>
              </a:spcAft>
              <a:buSzPts val="1350"/>
              <a:buNone/>
            </a:pPr>
            <a:r>
              <a:t/>
            </a:r>
            <a:endParaRPr b="0" i="0" sz="1800" u="none">
              <a:solidFill>
                <a:srgbClr val="262626"/>
              </a:solidFill>
              <a:latin typeface="Lustria"/>
              <a:ea typeface="Lustria"/>
              <a:cs typeface="Lustria"/>
              <a:sym typeface="Lustria"/>
            </a:endParaRPr>
          </a:p>
        </p:txBody>
      </p:sp>
      <p:sp>
        <p:nvSpPr>
          <p:cNvPr id="659" name="Google Shape;659;p44"/>
          <p:cNvSpPr txBox="1"/>
          <p:nvPr/>
        </p:nvSpPr>
        <p:spPr>
          <a:xfrm>
            <a:off x="5334000" y="5791200"/>
            <a:ext cx="638175" cy="3079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12.11</a:t>
            </a:r>
            <a:endParaRPr/>
          </a:p>
        </p:txBody>
      </p:sp>
    </p:spTree>
  </p:cSld>
  <p:clrMapOvr>
    <a:masterClrMapping/>
  </p:clrMapOvr>
  <p:transition spd="med">
    <p:wipe dir="l"/>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45"/>
          <p:cNvSpPr txBox="1"/>
          <p:nvPr>
            <p:ph type="title"/>
          </p:nvPr>
        </p:nvSpPr>
        <p:spPr>
          <a:xfrm>
            <a:off x="457200" y="-228600"/>
            <a:ext cx="8077200" cy="1524000"/>
          </a:xfrm>
          <a:prstGeom prst="rect">
            <a:avLst/>
          </a:prstGeom>
          <a:noFill/>
          <a:ln>
            <a:noFill/>
          </a:ln>
        </p:spPr>
        <p:txBody>
          <a:bodyPr anchorCtr="0" anchor="b" bIns="0" lIns="91425" spcFirstLastPara="1" rIns="91425" wrap="square" tIns="0">
            <a:noAutofit/>
          </a:bodyPr>
          <a:lstStyle/>
          <a:p>
            <a:pPr indent="0" lvl="0" marL="0" rtl="0" algn="l">
              <a:lnSpc>
                <a:spcPct val="133333"/>
              </a:lnSpc>
              <a:spcBef>
                <a:spcPts val="0"/>
              </a:spcBef>
              <a:spcAft>
                <a:spcPts val="0"/>
              </a:spcAft>
              <a:buClr>
                <a:schemeClr val="accent1"/>
              </a:buClr>
              <a:buSzPts val="3600"/>
              <a:buFont typeface="Lustria"/>
              <a:buNone/>
            </a:pPr>
            <a:r>
              <a:rPr b="0" i="0" lang="en-US" sz="3600" u="none">
                <a:solidFill>
                  <a:schemeClr val="accent1"/>
                </a:solidFill>
                <a:latin typeface="Lustria"/>
                <a:ea typeface="Lustria"/>
                <a:cs typeface="Lustria"/>
                <a:sym typeface="Lustria"/>
              </a:rPr>
              <a:t>Chained Allocation After Consolidation</a:t>
            </a:r>
            <a:endParaRPr/>
          </a:p>
        </p:txBody>
      </p:sp>
      <p:pic>
        <p:nvPicPr>
          <p:cNvPr descr="Fig12_10.gif" id="666" name="Google Shape;666;p45"/>
          <p:cNvPicPr preferRelativeResize="0"/>
          <p:nvPr>
            <p:ph idx="1" type="body"/>
          </p:nvPr>
        </p:nvPicPr>
        <p:blipFill rotWithShape="1">
          <a:blip r:embed="rId3">
            <a:alphaModFix/>
          </a:blip>
          <a:srcRect b="-48927" l="0" r="0" t="-48927"/>
          <a:stretch/>
        </p:blipFill>
        <p:spPr>
          <a:xfrm>
            <a:off x="1219200" y="-1066800"/>
            <a:ext cx="6808787" cy="9985375"/>
          </a:xfrm>
          <a:prstGeom prst="rect">
            <a:avLst/>
          </a:prstGeom>
          <a:noFill/>
          <a:ln>
            <a:noFill/>
          </a:ln>
        </p:spPr>
      </p:pic>
      <p:sp>
        <p:nvSpPr>
          <p:cNvPr id="667" name="Google Shape;667;p45"/>
          <p:cNvSpPr txBox="1"/>
          <p:nvPr/>
        </p:nvSpPr>
        <p:spPr>
          <a:xfrm>
            <a:off x="2362200" y="6019800"/>
            <a:ext cx="771525" cy="3698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12.12</a:t>
            </a:r>
            <a:endParaRPr/>
          </a:p>
        </p:txBody>
      </p:sp>
    </p:spTree>
  </p:cSld>
  <p:clrMapOvr>
    <a:masterClrMapping/>
  </p:clrMapOvr>
  <p:transition spd="med">
    <p:wipe dir="d"/>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6"/>
          <p:cNvSpPr txBox="1"/>
          <p:nvPr>
            <p:ph idx="4294967295" type="title"/>
          </p:nvPr>
        </p:nvSpPr>
        <p:spPr>
          <a:xfrm>
            <a:off x="0" y="685800"/>
            <a:ext cx="9144000" cy="1323975"/>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730000"/>
              </a:buClr>
              <a:buSzPts val="5200"/>
              <a:buFont typeface="Lustria"/>
              <a:buNone/>
            </a:pPr>
            <a:r>
              <a:rPr b="0" i="0" lang="en-US" sz="5200" u="none" cap="none" strike="noStrike">
                <a:solidFill>
                  <a:srgbClr val="730000"/>
                </a:solidFill>
                <a:latin typeface="Lustria"/>
                <a:ea typeface="Lustria"/>
                <a:cs typeface="Lustria"/>
                <a:sym typeface="Lustria"/>
              </a:rPr>
              <a:t>Indexed Allocation with    Block Portions</a:t>
            </a:r>
            <a:endParaRPr/>
          </a:p>
        </p:txBody>
      </p:sp>
      <p:pic>
        <p:nvPicPr>
          <p:cNvPr id="674" name="Google Shape;674;p46"/>
          <p:cNvPicPr preferRelativeResize="0"/>
          <p:nvPr>
            <p:ph idx="4294967295" type="body"/>
          </p:nvPr>
        </p:nvPicPr>
        <p:blipFill rotWithShape="1">
          <a:blip r:embed="rId3">
            <a:alphaModFix/>
          </a:blip>
          <a:srcRect b="0" l="-1432" r="-1432" t="0"/>
          <a:stretch/>
        </p:blipFill>
        <p:spPr>
          <a:xfrm>
            <a:off x="1143000" y="2057400"/>
            <a:ext cx="7162800" cy="4438650"/>
          </a:xfrm>
          <a:prstGeom prst="rect">
            <a:avLst/>
          </a:prstGeom>
          <a:noFill/>
          <a:ln>
            <a:noFill/>
          </a:ln>
        </p:spPr>
      </p:pic>
      <p:sp>
        <p:nvSpPr>
          <p:cNvPr id="675" name="Google Shape;675;p46"/>
          <p:cNvSpPr txBox="1"/>
          <p:nvPr/>
        </p:nvSpPr>
        <p:spPr>
          <a:xfrm>
            <a:off x="2133600" y="6172200"/>
            <a:ext cx="533400" cy="26193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12.13</a:t>
            </a:r>
            <a:endParaRPr/>
          </a:p>
        </p:txBody>
      </p:sp>
    </p:spTree>
  </p:cSld>
  <p:clrMapOvr>
    <a:masterClrMapping/>
  </p:clrMapOvr>
  <p:transition spd="slow">
    <p:cut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47"/>
          <p:cNvSpPr txBox="1"/>
          <p:nvPr>
            <p:ph idx="4294967295" type="title"/>
          </p:nvPr>
        </p:nvSpPr>
        <p:spPr>
          <a:xfrm>
            <a:off x="228600" y="609600"/>
            <a:ext cx="8610600" cy="1323975"/>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730000"/>
              </a:buClr>
              <a:buSzPts val="5200"/>
              <a:buFont typeface="Lustria"/>
              <a:buNone/>
            </a:pPr>
            <a:r>
              <a:rPr b="0" i="0" lang="en-US" sz="5200" u="none" cap="none" strike="noStrike">
                <a:solidFill>
                  <a:srgbClr val="730000"/>
                </a:solidFill>
                <a:latin typeface="Lustria"/>
                <a:ea typeface="Lustria"/>
                <a:cs typeface="Lustria"/>
                <a:sym typeface="Lustria"/>
              </a:rPr>
              <a:t>Indexed Allocation with</a:t>
            </a:r>
            <a:br>
              <a:rPr b="0" i="0" lang="en-US" sz="5200" u="none" cap="none" strike="noStrike">
                <a:solidFill>
                  <a:srgbClr val="730000"/>
                </a:solidFill>
                <a:latin typeface="Lustria"/>
                <a:ea typeface="Lustria"/>
                <a:cs typeface="Lustria"/>
                <a:sym typeface="Lustria"/>
              </a:rPr>
            </a:br>
            <a:r>
              <a:rPr b="0" i="0" lang="en-US" sz="5200" u="none" cap="none" strike="noStrike">
                <a:solidFill>
                  <a:srgbClr val="730000"/>
                </a:solidFill>
                <a:latin typeface="Lustria"/>
                <a:ea typeface="Lustria"/>
                <a:cs typeface="Lustria"/>
                <a:sym typeface="Lustria"/>
              </a:rPr>
              <a:t> Variable Length Portions</a:t>
            </a:r>
            <a:endParaRPr/>
          </a:p>
        </p:txBody>
      </p:sp>
      <p:pic>
        <p:nvPicPr>
          <p:cNvPr descr="Fig12_12.gif" id="682" name="Google Shape;682;p47"/>
          <p:cNvPicPr preferRelativeResize="0"/>
          <p:nvPr>
            <p:ph idx="4294967295" type="body"/>
          </p:nvPr>
        </p:nvPicPr>
        <p:blipFill rotWithShape="1">
          <a:blip r:embed="rId3">
            <a:alphaModFix/>
          </a:blip>
          <a:srcRect b="0" l="-7290" r="-7290" t="0"/>
          <a:stretch/>
        </p:blipFill>
        <p:spPr>
          <a:xfrm>
            <a:off x="914400" y="2057400"/>
            <a:ext cx="7486650" cy="4449762"/>
          </a:xfrm>
          <a:prstGeom prst="rect">
            <a:avLst/>
          </a:prstGeom>
          <a:noFill/>
          <a:ln>
            <a:noFill/>
          </a:ln>
        </p:spPr>
      </p:pic>
      <p:sp>
        <p:nvSpPr>
          <p:cNvPr id="683" name="Google Shape;683;p47"/>
          <p:cNvSpPr txBox="1"/>
          <p:nvPr/>
        </p:nvSpPr>
        <p:spPr>
          <a:xfrm>
            <a:off x="2286000" y="6096000"/>
            <a:ext cx="685800" cy="3079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12.14</a:t>
            </a:r>
            <a:endParaRPr/>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8"/>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Access Control</a:t>
            </a:r>
            <a:endParaRPr/>
          </a:p>
        </p:txBody>
      </p:sp>
      <p:sp>
        <p:nvSpPr>
          <p:cNvPr id="689" name="Google Shape;689;p48"/>
          <p:cNvSpPr txBox="1"/>
          <p:nvPr>
            <p:ph idx="1" type="body"/>
          </p:nvPr>
        </p:nvSpPr>
        <p:spPr>
          <a:xfrm>
            <a:off x="914400" y="2209800"/>
            <a:ext cx="7543800" cy="3840162"/>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In a system with multiple users, it’s important to protect one user’s objects (files, directories) from other users.</a:t>
            </a:r>
            <a:endParaRPr/>
          </a:p>
          <a:p>
            <a:pPr indent="-282575" lvl="0" marL="282575"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Two levels of protections:</a:t>
            </a:r>
            <a:endParaRPr/>
          </a:p>
          <a:p>
            <a:pPr indent="-295275" lvl="1" marL="577850" rtl="0" algn="l">
              <a:lnSpc>
                <a:spcPct val="100000"/>
              </a:lnSpc>
              <a:spcBef>
                <a:spcPts val="600"/>
              </a:spcBef>
              <a:spcAft>
                <a:spcPts val="0"/>
              </a:spcAft>
              <a:buClr>
                <a:schemeClr val="accent1"/>
              </a:buClr>
              <a:buSzPts val="1350"/>
              <a:buFont typeface="Noto Sans Symbols"/>
              <a:buChar char="■"/>
            </a:pPr>
            <a:r>
              <a:rPr b="0" i="0" lang="en-US" sz="1800" u="none">
                <a:solidFill>
                  <a:srgbClr val="262626"/>
                </a:solidFill>
                <a:latin typeface="Lustria"/>
                <a:ea typeface="Lustria"/>
                <a:cs typeface="Lustria"/>
                <a:sym typeface="Lustria"/>
              </a:rPr>
              <a:t>Logon verifications: guarantees you have the right to log onto the system</a:t>
            </a:r>
            <a:endParaRPr/>
          </a:p>
          <a:p>
            <a:pPr indent="-295275" lvl="1" marL="577850" rtl="0" algn="l">
              <a:lnSpc>
                <a:spcPct val="100000"/>
              </a:lnSpc>
              <a:spcBef>
                <a:spcPts val="600"/>
              </a:spcBef>
              <a:spcAft>
                <a:spcPts val="0"/>
              </a:spcAft>
              <a:buClr>
                <a:schemeClr val="accent1"/>
              </a:buClr>
              <a:buSzPts val="1350"/>
              <a:buFont typeface="Noto Sans Symbols"/>
              <a:buChar char="■"/>
            </a:pPr>
            <a:r>
              <a:rPr b="0" i="0" lang="en-US" sz="1800" u="none">
                <a:solidFill>
                  <a:srgbClr val="262626"/>
                </a:solidFill>
                <a:latin typeface="Lustria"/>
                <a:ea typeface="Lustria"/>
                <a:cs typeface="Lustria"/>
                <a:sym typeface="Lustria"/>
              </a:rPr>
              <a:t>Access determination: guarantees you have permission to access a specific object</a:t>
            </a:r>
            <a:endParaRPr/>
          </a:p>
          <a:p>
            <a:pPr indent="-282575" lvl="0" marL="282575" rtl="0" algn="l">
              <a:lnSpc>
                <a:spcPct val="100000"/>
              </a:lnSpc>
              <a:spcBef>
                <a:spcPts val="1800"/>
              </a:spcBef>
              <a:spcAft>
                <a:spcPts val="0"/>
              </a:spcAft>
              <a:buClr>
                <a:schemeClr val="accent1"/>
              </a:buClr>
              <a:buSzPts val="1500"/>
              <a:buFont typeface="Noto Sans Symbols"/>
              <a:buChar char="■"/>
            </a:pPr>
            <a:r>
              <a:rPr b="0" i="0" lang="en-US" sz="2000" u="none">
                <a:solidFill>
                  <a:srgbClr val="262626"/>
                </a:solidFill>
                <a:latin typeface="Lustria"/>
                <a:ea typeface="Lustria"/>
                <a:cs typeface="Lustria"/>
                <a:sym typeface="Lustria"/>
              </a:rPr>
              <a:t>Access matrix, access lists, capability lists: techniques for determining access rights.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4" name="Shape 694"/>
        <p:cNvGrpSpPr/>
        <p:nvPr/>
      </p:nvGrpSpPr>
      <p:grpSpPr>
        <a:xfrm>
          <a:off x="0" y="0"/>
          <a:ext cx="0" cy="0"/>
          <a:chOff x="0" y="0"/>
          <a:chExt cx="0" cy="0"/>
        </a:xfrm>
      </p:grpSpPr>
      <p:sp>
        <p:nvSpPr>
          <p:cNvPr id="695" name="Google Shape;695;p49"/>
          <p:cNvSpPr txBox="1"/>
          <p:nvPr>
            <p:ph type="title"/>
          </p:nvPr>
        </p:nvSpPr>
        <p:spPr>
          <a:xfrm>
            <a:off x="762000" y="1447800"/>
            <a:ext cx="3657600" cy="762000"/>
          </a:xfrm>
          <a:prstGeom prst="rect">
            <a:avLst/>
          </a:prstGeom>
          <a:noFill/>
          <a:ln>
            <a:noFill/>
          </a:ln>
        </p:spPr>
        <p:txBody>
          <a:bodyPr anchorCtr="0" anchor="b" bIns="0" lIns="91425" spcFirstLastPara="1" rIns="91425" wrap="square" tIns="0">
            <a:noAutofit/>
          </a:bodyPr>
          <a:lstStyle/>
          <a:p>
            <a:pPr indent="0" lvl="0" marL="0" rtl="0" algn="l">
              <a:lnSpc>
                <a:spcPct val="66666"/>
              </a:lnSpc>
              <a:spcBef>
                <a:spcPts val="0"/>
              </a:spcBef>
              <a:spcAft>
                <a:spcPts val="0"/>
              </a:spcAft>
              <a:buClr>
                <a:schemeClr val="accent1"/>
              </a:buClr>
              <a:buSzPts val="3600"/>
              <a:buFont typeface="Lustria"/>
              <a:buNone/>
            </a:pPr>
            <a:r>
              <a:rPr b="1" i="0" lang="en-US" sz="3600" u="none">
                <a:solidFill>
                  <a:schemeClr val="accent1"/>
                </a:solidFill>
                <a:latin typeface="Lustria"/>
                <a:ea typeface="Lustria"/>
                <a:cs typeface="Lustria"/>
                <a:sym typeface="Lustria"/>
              </a:rPr>
              <a:t>Access Matrix</a:t>
            </a:r>
            <a:br>
              <a:rPr b="0" i="0" lang="en-US" sz="3600" u="none">
                <a:solidFill>
                  <a:schemeClr val="accent1"/>
                </a:solidFill>
                <a:latin typeface="Lustria"/>
                <a:ea typeface="Lustria"/>
                <a:cs typeface="Lustria"/>
                <a:sym typeface="Lustria"/>
              </a:rPr>
            </a:br>
            <a:r>
              <a:rPr b="0" i="0" lang="en-US" sz="3600" u="none">
                <a:solidFill>
                  <a:schemeClr val="accent1"/>
                </a:solidFill>
                <a:latin typeface="Lustria"/>
                <a:ea typeface="Lustria"/>
                <a:cs typeface="Lustria"/>
                <a:sym typeface="Lustria"/>
              </a:rPr>
              <a:t>	</a:t>
            </a:r>
            <a:br>
              <a:rPr b="0" i="0" lang="en-US" sz="3600" u="none">
                <a:solidFill>
                  <a:schemeClr val="accent1"/>
                </a:solidFill>
                <a:latin typeface="Lustria"/>
                <a:ea typeface="Lustria"/>
                <a:cs typeface="Lustria"/>
                <a:sym typeface="Lustria"/>
              </a:rPr>
            </a:br>
            <a:endParaRPr/>
          </a:p>
        </p:txBody>
      </p:sp>
      <p:pic>
        <p:nvPicPr>
          <p:cNvPr descr="Fig12_13a.gif" id="696" name="Google Shape;696;p49"/>
          <p:cNvPicPr preferRelativeResize="0"/>
          <p:nvPr/>
        </p:nvPicPr>
        <p:blipFill rotWithShape="1">
          <a:blip r:embed="rId3">
            <a:alphaModFix/>
          </a:blip>
          <a:srcRect b="0" l="0" r="0" t="0"/>
          <a:stretch/>
        </p:blipFill>
        <p:spPr>
          <a:xfrm>
            <a:off x="533400" y="2971800"/>
            <a:ext cx="8056562" cy="3482975"/>
          </a:xfrm>
          <a:prstGeom prst="rect">
            <a:avLst/>
          </a:prstGeom>
          <a:noFill/>
          <a:ln>
            <a:noFill/>
          </a:ln>
        </p:spPr>
      </p:pic>
      <p:sp>
        <p:nvSpPr>
          <p:cNvPr id="697" name="Google Shape;697;p49"/>
          <p:cNvSpPr txBox="1"/>
          <p:nvPr/>
        </p:nvSpPr>
        <p:spPr>
          <a:xfrm>
            <a:off x="4495800" y="762000"/>
            <a:ext cx="3962400" cy="2049462"/>
          </a:xfrm>
          <a:prstGeom prst="rect">
            <a:avLst/>
          </a:prstGeom>
          <a:noFill/>
          <a:ln>
            <a:noFill/>
          </a:ln>
        </p:spPr>
        <p:txBody>
          <a:bodyPr anchorCtr="0" anchor="t" bIns="45700" lIns="91425" spcFirstLastPara="1" rIns="91425" wrap="square" tIns="45700">
            <a:spAutoFit/>
          </a:bodyPr>
          <a:lstStyle/>
          <a:p>
            <a:pPr indent="-282575" lvl="0" marL="282575" marR="0" rtl="0" algn="l">
              <a:lnSpc>
                <a:spcPct val="90000"/>
              </a:lnSpc>
              <a:spcBef>
                <a:spcPts val="0"/>
              </a:spcBef>
              <a:spcAft>
                <a:spcPts val="0"/>
              </a:spcAft>
              <a:buClr>
                <a:schemeClr val="accent1"/>
              </a:buClr>
              <a:buSzPts val="1275"/>
              <a:buFont typeface="Noto Sans Symbols"/>
              <a:buChar char="■"/>
            </a:pPr>
            <a:r>
              <a:rPr b="0" i="0" lang="en-US" sz="1700" u="none">
                <a:solidFill>
                  <a:srgbClr val="262626"/>
                </a:solidFill>
                <a:latin typeface="Lustria"/>
                <a:ea typeface="Lustria"/>
                <a:cs typeface="Lustria"/>
                <a:sym typeface="Lustria"/>
              </a:rPr>
              <a:t>The basic elements are:</a:t>
            </a:r>
            <a:endParaRPr/>
          </a:p>
          <a:p>
            <a:pPr indent="-282575" lvl="1" marL="739775" marR="0" rtl="0" algn="l">
              <a:lnSpc>
                <a:spcPct val="110000"/>
              </a:lnSpc>
              <a:spcBef>
                <a:spcPts val="0"/>
              </a:spcBef>
              <a:spcAft>
                <a:spcPts val="0"/>
              </a:spcAft>
              <a:buClr>
                <a:schemeClr val="accent1"/>
              </a:buClr>
              <a:buSzPts val="1275"/>
              <a:buFont typeface="Noto Sans Symbols"/>
              <a:buChar char="■"/>
            </a:pPr>
            <a:r>
              <a:rPr b="1" i="0" lang="en-US" sz="1700" u="none" cap="none" strike="noStrike">
                <a:solidFill>
                  <a:srgbClr val="262626"/>
                </a:solidFill>
                <a:latin typeface="Lustria"/>
                <a:ea typeface="Lustria"/>
                <a:cs typeface="Lustria"/>
                <a:sym typeface="Lustria"/>
              </a:rPr>
              <a:t>subject</a:t>
            </a:r>
            <a:r>
              <a:rPr b="0" i="0" lang="en-US" sz="1700" u="none" cap="none" strike="noStrike">
                <a:solidFill>
                  <a:srgbClr val="262626"/>
                </a:solidFill>
                <a:latin typeface="Lustria"/>
                <a:ea typeface="Lustria"/>
                <a:cs typeface="Lustria"/>
                <a:sym typeface="Lustria"/>
              </a:rPr>
              <a:t> – an entity capable of accessing objects</a:t>
            </a:r>
            <a:endParaRPr/>
          </a:p>
          <a:p>
            <a:pPr indent="-282575" lvl="1" marL="739775" marR="0" rtl="0" algn="l">
              <a:lnSpc>
                <a:spcPct val="110000"/>
              </a:lnSpc>
              <a:spcBef>
                <a:spcPts val="0"/>
              </a:spcBef>
              <a:spcAft>
                <a:spcPts val="0"/>
              </a:spcAft>
              <a:buClr>
                <a:schemeClr val="accent1"/>
              </a:buClr>
              <a:buSzPts val="1275"/>
              <a:buFont typeface="Noto Sans Symbols"/>
              <a:buChar char="■"/>
            </a:pPr>
            <a:r>
              <a:rPr b="1" i="0" lang="en-US" sz="1700" u="none" cap="none" strike="noStrike">
                <a:solidFill>
                  <a:srgbClr val="262626"/>
                </a:solidFill>
                <a:latin typeface="Lustria"/>
                <a:ea typeface="Lustria"/>
                <a:cs typeface="Lustria"/>
                <a:sym typeface="Lustria"/>
              </a:rPr>
              <a:t>object</a:t>
            </a:r>
            <a:r>
              <a:rPr b="0" i="0" lang="en-US" sz="1700" u="none" cap="none" strike="noStrike">
                <a:solidFill>
                  <a:srgbClr val="262626"/>
                </a:solidFill>
                <a:latin typeface="Lustria"/>
                <a:ea typeface="Lustria"/>
                <a:cs typeface="Lustria"/>
                <a:sym typeface="Lustria"/>
              </a:rPr>
              <a:t> – anything to which access is controlled</a:t>
            </a:r>
            <a:endParaRPr/>
          </a:p>
          <a:p>
            <a:pPr indent="-282575" lvl="1" marL="739775" marR="0" rtl="0" algn="l">
              <a:lnSpc>
                <a:spcPct val="110000"/>
              </a:lnSpc>
              <a:spcBef>
                <a:spcPts val="0"/>
              </a:spcBef>
              <a:spcAft>
                <a:spcPts val="0"/>
              </a:spcAft>
              <a:buClr>
                <a:schemeClr val="accent1"/>
              </a:buClr>
              <a:buSzPts val="1275"/>
              <a:buFont typeface="Noto Sans Symbols"/>
              <a:buChar char="■"/>
            </a:pPr>
            <a:r>
              <a:rPr b="1" i="0" lang="en-US" sz="1700" u="none" cap="none" strike="noStrike">
                <a:solidFill>
                  <a:srgbClr val="262626"/>
                </a:solidFill>
                <a:latin typeface="Lustria"/>
                <a:ea typeface="Lustria"/>
                <a:cs typeface="Lustria"/>
                <a:sym typeface="Lustria"/>
              </a:rPr>
              <a:t>access right </a:t>
            </a:r>
            <a:r>
              <a:rPr b="0" i="0" lang="en-US" sz="1700" u="none" cap="none" strike="noStrike">
                <a:solidFill>
                  <a:srgbClr val="262626"/>
                </a:solidFill>
                <a:latin typeface="Lustria"/>
                <a:ea typeface="Lustria"/>
                <a:cs typeface="Lustria"/>
                <a:sym typeface="Lustria"/>
              </a:rPr>
              <a:t>– the way in which an object is accessed by a subject</a:t>
            </a:r>
            <a:endParaRPr/>
          </a:p>
        </p:txBody>
      </p:sp>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File Structure</a:t>
            </a:r>
            <a:endParaRPr/>
          </a:p>
        </p:txBody>
      </p:sp>
      <p:pic>
        <p:nvPicPr>
          <p:cNvPr id="334" name="Google Shape;334;p5"/>
          <p:cNvPicPr preferRelativeResize="0"/>
          <p:nvPr>
            <p:ph idx="4294967295" type="body"/>
          </p:nvPr>
        </p:nvPicPr>
        <p:blipFill rotWithShape="1">
          <a:blip r:embed="rId3">
            <a:alphaModFix/>
          </a:blip>
          <a:srcRect b="0" l="0" r="0" t="0"/>
          <a:stretch/>
        </p:blipFill>
        <p:spPr>
          <a:xfrm>
            <a:off x="609600" y="2212975"/>
            <a:ext cx="7937500" cy="4114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2" name="Shape 702"/>
        <p:cNvGrpSpPr/>
        <p:nvPr/>
      </p:nvGrpSpPr>
      <p:grpSpPr>
        <a:xfrm>
          <a:off x="0" y="0"/>
          <a:ext cx="0" cy="0"/>
          <a:chOff x="0" y="0"/>
          <a:chExt cx="0" cy="0"/>
        </a:xfrm>
      </p:grpSpPr>
      <p:sp>
        <p:nvSpPr>
          <p:cNvPr id="703" name="Google Shape;703;p50"/>
          <p:cNvSpPr txBox="1"/>
          <p:nvPr>
            <p:ph type="title"/>
          </p:nvPr>
        </p:nvSpPr>
        <p:spPr>
          <a:xfrm>
            <a:off x="609600" y="1066800"/>
            <a:ext cx="3303587" cy="1447800"/>
          </a:xfrm>
          <a:prstGeom prst="rect">
            <a:avLst/>
          </a:prstGeom>
          <a:noFill/>
          <a:ln>
            <a:noFill/>
          </a:ln>
        </p:spPr>
        <p:txBody>
          <a:bodyPr anchorCtr="0" anchor="b" bIns="0" lIns="91425" spcFirstLastPara="1" rIns="91425" wrap="square" tIns="0">
            <a:noAutofit/>
          </a:bodyPr>
          <a:lstStyle/>
          <a:p>
            <a:pPr indent="0" lvl="0" marL="0" rtl="0" algn="l">
              <a:lnSpc>
                <a:spcPct val="150000"/>
              </a:lnSpc>
              <a:spcBef>
                <a:spcPts val="0"/>
              </a:spcBef>
              <a:spcAft>
                <a:spcPts val="0"/>
              </a:spcAft>
              <a:buClr>
                <a:schemeClr val="accent1"/>
              </a:buClr>
              <a:buSzPts val="3600"/>
              <a:buFont typeface="Lustria"/>
              <a:buNone/>
            </a:pPr>
            <a:r>
              <a:rPr b="1" i="0" lang="en-US" sz="3600" u="none">
                <a:solidFill>
                  <a:schemeClr val="accent1"/>
                </a:solidFill>
                <a:latin typeface="Lustria"/>
                <a:ea typeface="Lustria"/>
                <a:cs typeface="Lustria"/>
                <a:sym typeface="Lustria"/>
              </a:rPr>
              <a:t>Access </a:t>
            </a:r>
            <a:br>
              <a:rPr b="1" i="0" lang="en-US" sz="3600" u="none">
                <a:solidFill>
                  <a:schemeClr val="accent1"/>
                </a:solidFill>
                <a:latin typeface="Lustria"/>
                <a:ea typeface="Lustria"/>
                <a:cs typeface="Lustria"/>
                <a:sym typeface="Lustria"/>
              </a:rPr>
            </a:br>
            <a:r>
              <a:rPr b="1" i="0" lang="en-US" sz="3600" u="none">
                <a:solidFill>
                  <a:schemeClr val="accent1"/>
                </a:solidFill>
                <a:latin typeface="Lustria"/>
                <a:ea typeface="Lustria"/>
                <a:cs typeface="Lustria"/>
                <a:sym typeface="Lustria"/>
              </a:rPr>
              <a:t>Control Lists</a:t>
            </a:r>
            <a:endParaRPr/>
          </a:p>
        </p:txBody>
      </p:sp>
      <p:sp>
        <p:nvSpPr>
          <p:cNvPr id="704" name="Google Shape;704;p50"/>
          <p:cNvSpPr txBox="1"/>
          <p:nvPr>
            <p:ph idx="1" type="body"/>
          </p:nvPr>
        </p:nvSpPr>
        <p:spPr>
          <a:xfrm>
            <a:off x="685800" y="3276600"/>
            <a:ext cx="3048000" cy="22860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350"/>
              <a:buFont typeface="Noto Sans Symbols"/>
              <a:buChar char="■"/>
            </a:pPr>
            <a:r>
              <a:rPr b="0" i="0" lang="en-US" sz="1800" u="none">
                <a:solidFill>
                  <a:srgbClr val="262626"/>
                </a:solidFill>
                <a:latin typeface="Lustria"/>
                <a:ea typeface="Lustria"/>
                <a:cs typeface="Lustria"/>
                <a:sym typeface="Lustria"/>
              </a:rPr>
              <a:t>A matrix may be decomposed by columns, yielding </a:t>
            </a:r>
            <a:r>
              <a:rPr b="1" i="0" lang="en-US" sz="1800" u="none">
                <a:solidFill>
                  <a:srgbClr val="262626"/>
                </a:solidFill>
                <a:latin typeface="Lustria"/>
                <a:ea typeface="Lustria"/>
                <a:cs typeface="Lustria"/>
                <a:sym typeface="Lustria"/>
              </a:rPr>
              <a:t>access control lists</a:t>
            </a:r>
            <a:r>
              <a:rPr b="0" i="0" lang="en-US" sz="1800" u="none">
                <a:solidFill>
                  <a:srgbClr val="262626"/>
                </a:solidFill>
                <a:latin typeface="Lustria"/>
                <a:ea typeface="Lustria"/>
                <a:cs typeface="Lustria"/>
                <a:sym typeface="Lustria"/>
              </a:rPr>
              <a:t> </a:t>
            </a:r>
            <a:endParaRPr/>
          </a:p>
          <a:p>
            <a:pPr indent="-282575" lvl="0" marL="282575" marR="0" rtl="0" algn="l">
              <a:lnSpc>
                <a:spcPct val="100000"/>
              </a:lnSpc>
              <a:spcBef>
                <a:spcPts val="1800"/>
              </a:spcBef>
              <a:spcAft>
                <a:spcPts val="0"/>
              </a:spcAft>
              <a:buClr>
                <a:schemeClr val="accent1"/>
              </a:buClr>
              <a:buSzPts val="1350"/>
              <a:buFont typeface="Noto Sans Symbols"/>
              <a:buChar char="■"/>
            </a:pPr>
            <a:r>
              <a:rPr b="0" i="0" lang="en-US" sz="1800" u="none">
                <a:solidFill>
                  <a:srgbClr val="262626"/>
                </a:solidFill>
                <a:latin typeface="Lustria"/>
                <a:ea typeface="Lustria"/>
                <a:cs typeface="Lustria"/>
                <a:sym typeface="Lustria"/>
              </a:rPr>
              <a:t>The access control list  lists users and their permitted access rights</a:t>
            </a:r>
            <a:endParaRPr/>
          </a:p>
        </p:txBody>
      </p:sp>
      <p:pic>
        <p:nvPicPr>
          <p:cNvPr descr="Fig12_13b.gif" id="705" name="Google Shape;705;p50"/>
          <p:cNvPicPr preferRelativeResize="0"/>
          <p:nvPr/>
        </p:nvPicPr>
        <p:blipFill rotWithShape="1">
          <a:blip r:embed="rId3">
            <a:alphaModFix/>
          </a:blip>
          <a:srcRect b="0" l="0" r="0" t="0"/>
          <a:stretch/>
        </p:blipFill>
        <p:spPr>
          <a:xfrm>
            <a:off x="4114800" y="762000"/>
            <a:ext cx="4508500" cy="5607050"/>
          </a:xfrm>
          <a:prstGeom prst="rect">
            <a:avLst/>
          </a:prstGeom>
          <a:noFill/>
          <a:ln>
            <a:noFill/>
          </a:ln>
        </p:spPr>
      </p:pic>
    </p:spTree>
  </p:cSld>
  <p:clrMapOvr>
    <a:masterClrMapping/>
  </p:clrMapOvr>
  <p:transition spd="med">
    <p:wipe dir="l"/>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0" name="Shape 710"/>
        <p:cNvGrpSpPr/>
        <p:nvPr/>
      </p:nvGrpSpPr>
      <p:grpSpPr>
        <a:xfrm>
          <a:off x="0" y="0"/>
          <a:ext cx="0" cy="0"/>
          <a:chOff x="0" y="0"/>
          <a:chExt cx="0" cy="0"/>
        </a:xfrm>
      </p:grpSpPr>
      <p:sp>
        <p:nvSpPr>
          <p:cNvPr id="711" name="Google Shape;711;p51"/>
          <p:cNvSpPr txBox="1"/>
          <p:nvPr>
            <p:ph type="title"/>
          </p:nvPr>
        </p:nvSpPr>
        <p:spPr>
          <a:xfrm>
            <a:off x="609600" y="1295400"/>
            <a:ext cx="2743200" cy="1098550"/>
          </a:xfrm>
          <a:prstGeom prst="rect">
            <a:avLst/>
          </a:prstGeom>
          <a:noFill/>
          <a:ln>
            <a:noFill/>
          </a:ln>
        </p:spPr>
        <p:txBody>
          <a:bodyPr anchorCtr="0" anchor="b" bIns="0" lIns="91425" spcFirstLastPara="1" rIns="91425" wrap="square" tIns="0">
            <a:noAutofit/>
          </a:bodyPr>
          <a:lstStyle/>
          <a:p>
            <a:pPr indent="0" lvl="0" marL="0" rtl="0" algn="l">
              <a:lnSpc>
                <a:spcPct val="150000"/>
              </a:lnSpc>
              <a:spcBef>
                <a:spcPts val="0"/>
              </a:spcBef>
              <a:spcAft>
                <a:spcPts val="0"/>
              </a:spcAft>
              <a:buClr>
                <a:schemeClr val="accent1"/>
              </a:buClr>
              <a:buSzPts val="3600"/>
              <a:buFont typeface="Lustria"/>
              <a:buNone/>
            </a:pPr>
            <a:r>
              <a:rPr b="1" i="0" lang="en-US" sz="3600" u="none">
                <a:solidFill>
                  <a:schemeClr val="accent1"/>
                </a:solidFill>
                <a:latin typeface="Lustria"/>
                <a:ea typeface="Lustria"/>
                <a:cs typeface="Lustria"/>
                <a:sym typeface="Lustria"/>
              </a:rPr>
              <a:t>Capability Lists</a:t>
            </a:r>
            <a:endParaRPr/>
          </a:p>
        </p:txBody>
      </p:sp>
      <p:sp>
        <p:nvSpPr>
          <p:cNvPr id="712" name="Google Shape;712;p51"/>
          <p:cNvSpPr txBox="1"/>
          <p:nvPr>
            <p:ph idx="1" type="body"/>
          </p:nvPr>
        </p:nvSpPr>
        <p:spPr>
          <a:xfrm>
            <a:off x="533400" y="2819400"/>
            <a:ext cx="2743200" cy="5486400"/>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350"/>
              <a:buFont typeface="Noto Sans Symbols"/>
              <a:buChar char="■"/>
            </a:pPr>
            <a:r>
              <a:rPr b="0" i="0" lang="en-US" sz="1800" u="none">
                <a:solidFill>
                  <a:srgbClr val="262626"/>
                </a:solidFill>
                <a:latin typeface="Lustria"/>
                <a:ea typeface="Lustria"/>
                <a:cs typeface="Lustria"/>
                <a:sym typeface="Lustria"/>
              </a:rPr>
              <a:t>Decomposition by rows yields </a:t>
            </a:r>
            <a:r>
              <a:rPr b="1" i="0" lang="en-US" sz="1800" u="none">
                <a:solidFill>
                  <a:srgbClr val="262626"/>
                </a:solidFill>
                <a:latin typeface="Lustria"/>
                <a:ea typeface="Lustria"/>
                <a:cs typeface="Lustria"/>
                <a:sym typeface="Lustria"/>
              </a:rPr>
              <a:t>capability tickets</a:t>
            </a:r>
            <a:endParaRPr/>
          </a:p>
          <a:p>
            <a:pPr indent="-282575" lvl="0" marL="282575" marR="0" rtl="0" algn="l">
              <a:lnSpc>
                <a:spcPct val="100000"/>
              </a:lnSpc>
              <a:spcBef>
                <a:spcPts val="1800"/>
              </a:spcBef>
              <a:spcAft>
                <a:spcPts val="0"/>
              </a:spcAft>
              <a:buClr>
                <a:schemeClr val="accent1"/>
              </a:buClr>
              <a:buSzPts val="1350"/>
              <a:buFont typeface="Noto Sans Symbols"/>
              <a:buChar char="■"/>
            </a:pPr>
            <a:r>
              <a:rPr b="0" i="0" lang="en-US" sz="1800" u="none">
                <a:solidFill>
                  <a:srgbClr val="262626"/>
                </a:solidFill>
                <a:latin typeface="Lustria"/>
                <a:ea typeface="Lustria"/>
                <a:cs typeface="Lustria"/>
                <a:sym typeface="Lustria"/>
              </a:rPr>
              <a:t>A</a:t>
            </a:r>
            <a:r>
              <a:rPr b="1" i="0" lang="en-US" sz="1800" u="none">
                <a:solidFill>
                  <a:srgbClr val="262626"/>
                </a:solidFill>
                <a:latin typeface="Lustria"/>
                <a:ea typeface="Lustria"/>
                <a:cs typeface="Lustria"/>
                <a:sym typeface="Lustria"/>
              </a:rPr>
              <a:t> capability ticket </a:t>
            </a:r>
            <a:r>
              <a:rPr b="0" i="0" lang="en-US" sz="1800" u="none">
                <a:solidFill>
                  <a:srgbClr val="262626"/>
                </a:solidFill>
                <a:latin typeface="Lustria"/>
                <a:ea typeface="Lustria"/>
                <a:cs typeface="Lustria"/>
                <a:sym typeface="Lustria"/>
              </a:rPr>
              <a:t>specifies authorized objects and operations for a user</a:t>
            </a:r>
            <a:endParaRPr/>
          </a:p>
        </p:txBody>
      </p:sp>
      <p:pic>
        <p:nvPicPr>
          <p:cNvPr descr="Fig12_13c.gif" id="713" name="Google Shape;713;p51"/>
          <p:cNvPicPr preferRelativeResize="0"/>
          <p:nvPr/>
        </p:nvPicPr>
        <p:blipFill rotWithShape="1">
          <a:blip r:embed="rId3">
            <a:alphaModFix/>
          </a:blip>
          <a:srcRect b="0" l="0" r="0" t="0"/>
          <a:stretch/>
        </p:blipFill>
        <p:spPr>
          <a:xfrm>
            <a:off x="3429000" y="914400"/>
            <a:ext cx="5180012" cy="5462587"/>
          </a:xfrm>
          <a:prstGeom prst="rect">
            <a:avLst/>
          </a:prstGeom>
          <a:noFill/>
          <a:ln>
            <a:noFill/>
          </a:ln>
        </p:spPr>
      </p:pic>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8" name="Shape 718"/>
        <p:cNvGrpSpPr/>
        <p:nvPr/>
      </p:nvGrpSpPr>
      <p:grpSpPr>
        <a:xfrm>
          <a:off x="0" y="0"/>
          <a:ext cx="0" cy="0"/>
          <a:chOff x="0" y="0"/>
          <a:chExt cx="0" cy="0"/>
        </a:xfrm>
      </p:grpSpPr>
      <p:sp>
        <p:nvSpPr>
          <p:cNvPr id="719" name="Google Shape;719;p52"/>
          <p:cNvSpPr txBox="1"/>
          <p:nvPr>
            <p:ph idx="4294967295" type="title"/>
          </p:nvPr>
        </p:nvSpPr>
        <p:spPr>
          <a:xfrm>
            <a:off x="0" y="455612"/>
            <a:ext cx="9144000" cy="992187"/>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730000"/>
              </a:buClr>
              <a:buSzPts val="5200"/>
              <a:buFont typeface="Lustria"/>
              <a:buNone/>
            </a:pPr>
            <a:r>
              <a:rPr b="0" i="0" lang="en-US" sz="5200" u="none" cap="none" strike="noStrike">
                <a:solidFill>
                  <a:srgbClr val="730000"/>
                </a:solidFill>
                <a:latin typeface="Lustria"/>
                <a:ea typeface="Lustria"/>
                <a:cs typeface="Lustria"/>
                <a:sym typeface="Lustria"/>
              </a:rPr>
              <a:t>UNIX File Access Control</a:t>
            </a:r>
            <a:endParaRPr/>
          </a:p>
        </p:txBody>
      </p:sp>
      <p:pic>
        <p:nvPicPr>
          <p:cNvPr descr="Fig12_16.gif" id="720" name="Google Shape;720;p52"/>
          <p:cNvPicPr preferRelativeResize="0"/>
          <p:nvPr/>
        </p:nvPicPr>
        <p:blipFill rotWithShape="1">
          <a:blip r:embed="rId3">
            <a:alphaModFix/>
          </a:blip>
          <a:srcRect b="0" l="0" r="0" t="0"/>
          <a:stretch/>
        </p:blipFill>
        <p:spPr>
          <a:xfrm>
            <a:off x="381000" y="1524000"/>
            <a:ext cx="4235450" cy="2819400"/>
          </a:xfrm>
          <a:prstGeom prst="rect">
            <a:avLst/>
          </a:prstGeom>
          <a:noFill/>
          <a:ln>
            <a:noFill/>
          </a:ln>
        </p:spPr>
      </p:pic>
      <p:pic>
        <p:nvPicPr>
          <p:cNvPr descr="Fig12_16b.gif" id="721" name="Google Shape;721;p52"/>
          <p:cNvPicPr preferRelativeResize="0"/>
          <p:nvPr/>
        </p:nvPicPr>
        <p:blipFill rotWithShape="1">
          <a:blip r:embed="rId4">
            <a:alphaModFix/>
          </a:blip>
          <a:srcRect b="0" l="0" r="0" t="0"/>
          <a:stretch/>
        </p:blipFill>
        <p:spPr>
          <a:xfrm>
            <a:off x="4114800" y="3873500"/>
            <a:ext cx="4618037" cy="2527300"/>
          </a:xfrm>
          <a:prstGeom prst="rect">
            <a:avLst/>
          </a:prstGeom>
          <a:noFill/>
          <a:ln>
            <a:noFill/>
          </a:ln>
        </p:spPr>
      </p:pic>
      <p:pic>
        <p:nvPicPr>
          <p:cNvPr id="722" name="Google Shape;722;p52"/>
          <p:cNvPicPr preferRelativeResize="0"/>
          <p:nvPr/>
        </p:nvPicPr>
        <p:blipFill rotWithShape="1">
          <a:blip r:embed="rId5">
            <a:alphaModFix/>
          </a:blip>
          <a:srcRect b="0" l="0" r="0" t="0"/>
          <a:stretch/>
        </p:blipFill>
        <p:spPr>
          <a:xfrm>
            <a:off x="6019800" y="2209800"/>
            <a:ext cx="1241425" cy="1241425"/>
          </a:xfrm>
          <a:prstGeom prst="rect">
            <a:avLst/>
          </a:prstGeom>
          <a:noFill/>
          <a:ln>
            <a:noFill/>
          </a:ln>
        </p:spPr>
      </p:pic>
      <p:pic>
        <p:nvPicPr>
          <p:cNvPr id="723" name="Google Shape;723;p52"/>
          <p:cNvPicPr preferRelativeResize="0"/>
          <p:nvPr/>
        </p:nvPicPr>
        <p:blipFill rotWithShape="1">
          <a:blip r:embed="rId6">
            <a:alphaModFix/>
          </a:blip>
          <a:srcRect b="0" l="0" r="0" t="0"/>
          <a:stretch/>
        </p:blipFill>
        <p:spPr>
          <a:xfrm>
            <a:off x="1600200" y="4648200"/>
            <a:ext cx="1612900" cy="1612900"/>
          </a:xfrm>
          <a:prstGeom prst="rect">
            <a:avLst/>
          </a:prstGeom>
          <a:noFill/>
          <a:ln>
            <a:noFill/>
          </a:ln>
        </p:spPr>
      </p:pic>
    </p:spTree>
  </p:cSld>
  <p:clrMapOvr>
    <a:masterClrMapping/>
  </p:clrMapOvr>
  <p:transition spd="med">
    <p:wipe dir="d"/>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3"/>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Summary</a:t>
            </a:r>
            <a:endParaRPr/>
          </a:p>
        </p:txBody>
      </p:sp>
      <p:sp>
        <p:nvSpPr>
          <p:cNvPr id="730" name="Google Shape;730;p53"/>
          <p:cNvSpPr txBox="1"/>
          <p:nvPr>
            <p:ph idx="4294967295" type="body"/>
          </p:nvPr>
        </p:nvSpPr>
        <p:spPr>
          <a:xfrm>
            <a:off x="457200" y="2133600"/>
            <a:ext cx="8229600" cy="47244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70000"/>
              </a:lnSpc>
              <a:spcBef>
                <a:spcPts val="0"/>
              </a:spcBef>
              <a:spcAft>
                <a:spcPts val="0"/>
              </a:spcAft>
              <a:buClr>
                <a:schemeClr val="accent1"/>
              </a:buClr>
              <a:buSzPts val="1425"/>
              <a:buFont typeface="Noto Sans Symbols"/>
              <a:buChar char="■"/>
            </a:pPr>
            <a:r>
              <a:rPr b="1" i="0" lang="en-US" sz="1900" u="none">
                <a:solidFill>
                  <a:srgbClr val="262626"/>
                </a:solidFill>
                <a:latin typeface="Lustria"/>
                <a:ea typeface="Lustria"/>
                <a:cs typeface="Lustria"/>
                <a:sym typeface="Lustria"/>
              </a:rPr>
              <a:t>A file management system: </a:t>
            </a:r>
            <a:endParaRPr/>
          </a:p>
          <a:p>
            <a:pPr indent="-295275" lvl="1" marL="577850" marR="0" rtl="0" algn="l">
              <a:lnSpc>
                <a:spcPct val="70000"/>
              </a:lnSpc>
              <a:spcBef>
                <a:spcPts val="1000"/>
              </a:spcBef>
              <a:spcAft>
                <a:spcPts val="0"/>
              </a:spcAft>
              <a:buClr>
                <a:schemeClr val="accent1"/>
              </a:buClr>
              <a:buSzPts val="1125"/>
              <a:buFont typeface="Noto Sans Symbols"/>
              <a:buChar char="■"/>
            </a:pPr>
            <a:r>
              <a:rPr b="0" i="0" lang="en-US" sz="1500" u="none" cap="none" strike="noStrike">
                <a:solidFill>
                  <a:srgbClr val="262626"/>
                </a:solidFill>
                <a:latin typeface="Lustria"/>
                <a:ea typeface="Lustria"/>
                <a:cs typeface="Lustria"/>
                <a:sym typeface="Lustria"/>
              </a:rPr>
              <a:t>is a set of system software that provides services to users and applications in the use of files</a:t>
            </a:r>
            <a:endParaRPr/>
          </a:p>
          <a:p>
            <a:pPr indent="-295275" lvl="1" marL="577850" marR="0" rtl="0" algn="l">
              <a:lnSpc>
                <a:spcPct val="70000"/>
              </a:lnSpc>
              <a:spcBef>
                <a:spcPts val="1000"/>
              </a:spcBef>
              <a:spcAft>
                <a:spcPts val="0"/>
              </a:spcAft>
              <a:buClr>
                <a:schemeClr val="accent1"/>
              </a:buClr>
              <a:buSzPts val="1125"/>
              <a:buFont typeface="Noto Sans Symbols"/>
              <a:buChar char="■"/>
            </a:pPr>
            <a:r>
              <a:rPr b="0" i="0" lang="en-US" sz="1500" u="none" cap="none" strike="noStrike">
                <a:solidFill>
                  <a:srgbClr val="262626"/>
                </a:solidFill>
                <a:latin typeface="Lustria"/>
                <a:ea typeface="Lustria"/>
                <a:cs typeface="Lustria"/>
                <a:sym typeface="Lustria"/>
              </a:rPr>
              <a:t>is typically viewed as a system service that is served by the operating system</a:t>
            </a:r>
            <a:endParaRPr/>
          </a:p>
          <a:p>
            <a:pPr indent="-282575" lvl="0" marL="282575" marR="0" rtl="0" algn="l">
              <a:lnSpc>
                <a:spcPct val="70000"/>
              </a:lnSpc>
              <a:spcBef>
                <a:spcPts val="1000"/>
              </a:spcBef>
              <a:spcAft>
                <a:spcPts val="0"/>
              </a:spcAft>
              <a:buClr>
                <a:schemeClr val="accent1"/>
              </a:buClr>
              <a:buSzPts val="1425"/>
              <a:buFont typeface="Noto Sans Symbols"/>
              <a:buChar char="■"/>
            </a:pPr>
            <a:r>
              <a:rPr b="1" i="0" lang="en-US" sz="1900" u="none">
                <a:solidFill>
                  <a:srgbClr val="262626"/>
                </a:solidFill>
                <a:latin typeface="Lustria"/>
                <a:ea typeface="Lustria"/>
                <a:cs typeface="Lustria"/>
                <a:sym typeface="Lustria"/>
              </a:rPr>
              <a:t>Files:</a:t>
            </a:r>
            <a:endParaRPr/>
          </a:p>
          <a:p>
            <a:pPr indent="-295275" lvl="1" marL="577850" marR="0" rtl="0" algn="l">
              <a:lnSpc>
                <a:spcPct val="70000"/>
              </a:lnSpc>
              <a:spcBef>
                <a:spcPts val="1000"/>
              </a:spcBef>
              <a:spcAft>
                <a:spcPts val="0"/>
              </a:spcAft>
              <a:buClr>
                <a:schemeClr val="accent1"/>
              </a:buClr>
              <a:buSzPts val="1125"/>
              <a:buFont typeface="Noto Sans Symbols"/>
              <a:buChar char="■"/>
            </a:pPr>
            <a:r>
              <a:rPr b="0" i="0" lang="en-US" sz="1500" u="none" cap="none" strike="noStrike">
                <a:solidFill>
                  <a:srgbClr val="262626"/>
                </a:solidFill>
                <a:latin typeface="Lustria"/>
                <a:ea typeface="Lustria"/>
                <a:cs typeface="Lustria"/>
                <a:sym typeface="Lustria"/>
              </a:rPr>
              <a:t>consist of a collection of records</a:t>
            </a:r>
            <a:endParaRPr/>
          </a:p>
          <a:p>
            <a:pPr indent="-295275" lvl="1" marL="577850" marR="0" rtl="0" algn="l">
              <a:lnSpc>
                <a:spcPct val="70000"/>
              </a:lnSpc>
              <a:spcBef>
                <a:spcPts val="1000"/>
              </a:spcBef>
              <a:spcAft>
                <a:spcPts val="0"/>
              </a:spcAft>
              <a:buClr>
                <a:schemeClr val="accent1"/>
              </a:buClr>
              <a:buSzPts val="1125"/>
              <a:buFont typeface="Noto Sans Symbols"/>
              <a:buChar char="■"/>
            </a:pPr>
            <a:r>
              <a:rPr b="0" i="0" lang="en-US" sz="1500" u="none" cap="none" strike="noStrike">
                <a:solidFill>
                  <a:srgbClr val="262626"/>
                </a:solidFill>
                <a:latin typeface="Lustria"/>
                <a:ea typeface="Lustria"/>
                <a:cs typeface="Lustria"/>
                <a:sym typeface="Lustria"/>
              </a:rPr>
              <a:t>if a file is primarily to be processed as a whole, a sequential file organization is the simplest and most appropriate</a:t>
            </a:r>
            <a:endParaRPr/>
          </a:p>
          <a:p>
            <a:pPr indent="-295275" lvl="1" marL="577850" marR="0" rtl="0" algn="l">
              <a:lnSpc>
                <a:spcPct val="70000"/>
              </a:lnSpc>
              <a:spcBef>
                <a:spcPts val="1000"/>
              </a:spcBef>
              <a:spcAft>
                <a:spcPts val="0"/>
              </a:spcAft>
              <a:buClr>
                <a:schemeClr val="accent1"/>
              </a:buClr>
              <a:buSzPts val="1125"/>
              <a:buFont typeface="Noto Sans Symbols"/>
              <a:buChar char="■"/>
            </a:pPr>
            <a:r>
              <a:rPr b="0" i="0" lang="en-US" sz="1500" u="none" cap="none" strike="noStrike">
                <a:solidFill>
                  <a:srgbClr val="262626"/>
                </a:solidFill>
                <a:latin typeface="Lustria"/>
                <a:ea typeface="Lustria"/>
                <a:cs typeface="Lustria"/>
                <a:sym typeface="Lustria"/>
              </a:rPr>
              <a:t>if sequential access is needed but random access to individual file is also desired, an indexed sequential file may give the best performance</a:t>
            </a:r>
            <a:endParaRPr/>
          </a:p>
          <a:p>
            <a:pPr indent="-295275" lvl="1" marL="577850" marR="0" rtl="0" algn="l">
              <a:lnSpc>
                <a:spcPct val="70000"/>
              </a:lnSpc>
              <a:spcBef>
                <a:spcPts val="1000"/>
              </a:spcBef>
              <a:spcAft>
                <a:spcPts val="0"/>
              </a:spcAft>
              <a:buClr>
                <a:schemeClr val="accent1"/>
              </a:buClr>
              <a:buSzPts val="1125"/>
              <a:buFont typeface="Noto Sans Symbols"/>
              <a:buChar char="■"/>
            </a:pPr>
            <a:r>
              <a:rPr b="0" i="0" lang="en-US" sz="1500" u="none" cap="none" strike="noStrike">
                <a:solidFill>
                  <a:srgbClr val="262626"/>
                </a:solidFill>
                <a:latin typeface="Lustria"/>
                <a:ea typeface="Lustria"/>
                <a:cs typeface="Lustria"/>
                <a:sym typeface="Lustria"/>
              </a:rPr>
              <a:t>if access to the file is principally at random, then an indexed file or hashed file may be the most appropriate</a:t>
            </a:r>
            <a:endParaRPr/>
          </a:p>
          <a:p>
            <a:pPr indent="-295275" lvl="1" marL="577850" marR="0" rtl="0" algn="l">
              <a:lnSpc>
                <a:spcPct val="70000"/>
              </a:lnSpc>
              <a:spcBef>
                <a:spcPts val="1000"/>
              </a:spcBef>
              <a:spcAft>
                <a:spcPts val="0"/>
              </a:spcAft>
              <a:buClr>
                <a:schemeClr val="accent1"/>
              </a:buClr>
              <a:buSzPts val="1125"/>
              <a:buFont typeface="Noto Sans Symbols"/>
              <a:buChar char="■"/>
            </a:pPr>
            <a:r>
              <a:rPr b="0" i="0" lang="en-US" sz="1500" u="none" cap="none" strike="noStrike">
                <a:solidFill>
                  <a:srgbClr val="262626"/>
                </a:solidFill>
                <a:latin typeface="Lustria"/>
                <a:ea typeface="Lustria"/>
                <a:cs typeface="Lustria"/>
                <a:sym typeface="Lustria"/>
              </a:rPr>
              <a:t>directory service allows files to be organized in a hierarchical fashion</a:t>
            </a:r>
            <a:endParaRPr/>
          </a:p>
          <a:p>
            <a:pPr indent="-282575" lvl="0" marL="282575" marR="0" rtl="0" algn="l">
              <a:lnSpc>
                <a:spcPct val="70000"/>
              </a:lnSpc>
              <a:spcBef>
                <a:spcPts val="1000"/>
              </a:spcBef>
              <a:spcAft>
                <a:spcPts val="0"/>
              </a:spcAft>
              <a:buClr>
                <a:schemeClr val="accent1"/>
              </a:buClr>
              <a:buSzPts val="1425"/>
              <a:buFont typeface="Noto Sans Symbols"/>
              <a:buChar char="■"/>
            </a:pPr>
            <a:r>
              <a:rPr b="1" i="0" lang="en-US" sz="1900" u="none">
                <a:solidFill>
                  <a:srgbClr val="262626"/>
                </a:solidFill>
                <a:latin typeface="Lustria"/>
                <a:ea typeface="Lustria"/>
                <a:cs typeface="Lustria"/>
                <a:sym typeface="Lustria"/>
              </a:rPr>
              <a:t>Some sort of blocking strategy is needed</a:t>
            </a:r>
            <a:endParaRPr/>
          </a:p>
          <a:p>
            <a:pPr indent="-282575" lvl="0" marL="282575" marR="0" rtl="0" algn="l">
              <a:lnSpc>
                <a:spcPct val="70000"/>
              </a:lnSpc>
              <a:spcBef>
                <a:spcPts val="1000"/>
              </a:spcBef>
              <a:spcAft>
                <a:spcPts val="0"/>
              </a:spcAft>
              <a:buClr>
                <a:schemeClr val="accent1"/>
              </a:buClr>
              <a:buSzPts val="1425"/>
              <a:buFont typeface="Noto Sans Symbols"/>
              <a:buChar char="■"/>
            </a:pPr>
            <a:r>
              <a:rPr b="1" i="0" lang="en-US" sz="1900" u="none">
                <a:solidFill>
                  <a:srgbClr val="262626"/>
                </a:solidFill>
                <a:latin typeface="Lustria"/>
                <a:ea typeface="Lustria"/>
                <a:cs typeface="Lustria"/>
                <a:sym typeface="Lustria"/>
              </a:rPr>
              <a:t>Key function of file management scheme is the management of disk space</a:t>
            </a:r>
            <a:endParaRPr/>
          </a:p>
          <a:p>
            <a:pPr indent="-295275" lvl="1" marL="577850" marR="0" rtl="0" algn="l">
              <a:lnSpc>
                <a:spcPct val="70000"/>
              </a:lnSpc>
              <a:spcBef>
                <a:spcPts val="1000"/>
              </a:spcBef>
              <a:spcAft>
                <a:spcPts val="0"/>
              </a:spcAft>
              <a:buClr>
                <a:schemeClr val="accent1"/>
              </a:buClr>
              <a:buSzPts val="1125"/>
              <a:buFont typeface="Noto Sans Symbols"/>
              <a:buChar char="■"/>
            </a:pPr>
            <a:r>
              <a:rPr b="0" i="0" lang="en-US" sz="1500" u="none" cap="none" strike="noStrike">
                <a:solidFill>
                  <a:srgbClr val="262626"/>
                </a:solidFill>
                <a:latin typeface="Lustria"/>
                <a:ea typeface="Lustria"/>
                <a:cs typeface="Lustria"/>
                <a:sym typeface="Lustria"/>
              </a:rPr>
              <a:t>strategy for allocating disk blocks to a file</a:t>
            </a:r>
            <a:endParaRPr/>
          </a:p>
          <a:p>
            <a:pPr indent="-295275" lvl="1" marL="577850" marR="0" rtl="0" algn="l">
              <a:lnSpc>
                <a:spcPct val="70000"/>
              </a:lnSpc>
              <a:spcBef>
                <a:spcPts val="1000"/>
              </a:spcBef>
              <a:spcAft>
                <a:spcPts val="0"/>
              </a:spcAft>
              <a:buClr>
                <a:schemeClr val="accent1"/>
              </a:buClr>
              <a:buSzPts val="1125"/>
              <a:buFont typeface="Noto Sans Symbols"/>
              <a:buChar char="■"/>
            </a:pPr>
            <a:r>
              <a:rPr b="0" i="0" lang="en-US" sz="1500" u="none" cap="none" strike="noStrike">
                <a:solidFill>
                  <a:srgbClr val="262626"/>
                </a:solidFill>
                <a:latin typeface="Lustria"/>
                <a:ea typeface="Lustria"/>
                <a:cs typeface="Lustria"/>
                <a:sym typeface="Lustria"/>
              </a:rPr>
              <a:t>maintaining a disk allocation table indicating which blocks are free</a:t>
            </a:r>
            <a:endParaRPr/>
          </a:p>
          <a:p>
            <a:pPr indent="-192087" lvl="0" marL="282575" marR="0" rtl="0" algn="l">
              <a:lnSpc>
                <a:spcPct val="90000"/>
              </a:lnSpc>
              <a:spcBef>
                <a:spcPts val="1800"/>
              </a:spcBef>
              <a:spcAft>
                <a:spcPts val="0"/>
              </a:spcAft>
              <a:buClr>
                <a:schemeClr val="accent1"/>
              </a:buClr>
              <a:buSzPts val="1425"/>
              <a:buFont typeface="Noto Sans Symbols"/>
              <a:buNone/>
            </a:pPr>
            <a:r>
              <a:t/>
            </a:r>
            <a:endParaRPr b="0" i="0" sz="1900" u="none">
              <a:solidFill>
                <a:srgbClr val="262626"/>
              </a:solidFill>
              <a:latin typeface="Lustria"/>
              <a:ea typeface="Lustria"/>
              <a:cs typeface="Lustria"/>
              <a:sym typeface="Lustria"/>
            </a:endParaRPr>
          </a:p>
          <a:p>
            <a:pPr indent="-192087" lvl="0" marL="282575" marR="0" rtl="0" algn="l">
              <a:spcBef>
                <a:spcPts val="1800"/>
              </a:spcBef>
              <a:spcAft>
                <a:spcPts val="0"/>
              </a:spcAft>
              <a:buClr>
                <a:schemeClr val="accent1"/>
              </a:buClr>
              <a:buSzPts val="1425"/>
              <a:buFont typeface="Noto Sans Symbols"/>
              <a:buNone/>
            </a:pPr>
            <a:r>
              <a:t/>
            </a:r>
            <a:endParaRPr b="0" i="0" sz="1900" u="none">
              <a:solidFill>
                <a:srgbClr val="262626"/>
              </a:solidFill>
              <a:latin typeface="Lustria"/>
              <a:ea typeface="Lustria"/>
              <a:cs typeface="Lustria"/>
              <a:sym typeface="Lustria"/>
            </a:endParaRPr>
          </a:p>
        </p:txBody>
      </p:sp>
      <p:pic>
        <p:nvPicPr>
          <p:cNvPr id="731" name="Google Shape;731;p53"/>
          <p:cNvPicPr preferRelativeResize="0"/>
          <p:nvPr/>
        </p:nvPicPr>
        <p:blipFill rotWithShape="1">
          <a:blip r:embed="rId3">
            <a:alphaModFix/>
          </a:blip>
          <a:srcRect b="0" l="0" r="0" t="0"/>
          <a:stretch/>
        </p:blipFill>
        <p:spPr>
          <a:xfrm>
            <a:off x="2667000" y="914400"/>
            <a:ext cx="838200" cy="966787"/>
          </a:xfrm>
          <a:prstGeom prst="rect">
            <a:avLst/>
          </a:prstGeom>
          <a:noFill/>
          <a:ln>
            <a:noFill/>
          </a:ln>
        </p:spPr>
      </p:pic>
      <p:pic>
        <p:nvPicPr>
          <p:cNvPr id="732" name="Google Shape;732;p53"/>
          <p:cNvPicPr preferRelativeResize="0"/>
          <p:nvPr/>
        </p:nvPicPr>
        <p:blipFill rotWithShape="1">
          <a:blip r:embed="rId4">
            <a:alphaModFix/>
          </a:blip>
          <a:srcRect b="0" l="0" r="0" t="0"/>
          <a:stretch/>
        </p:blipFill>
        <p:spPr>
          <a:xfrm>
            <a:off x="998537" y="914400"/>
            <a:ext cx="854075" cy="9572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File Structure </a:t>
            </a:r>
            <a:endParaRPr/>
          </a:p>
        </p:txBody>
      </p:sp>
      <p:sp>
        <p:nvSpPr>
          <p:cNvPr id="340" name="Google Shape;340;p6"/>
          <p:cNvSpPr txBox="1"/>
          <p:nvPr>
            <p:ph idx="1" type="body"/>
          </p:nvPr>
        </p:nvSpPr>
        <p:spPr>
          <a:xfrm>
            <a:off x="685800" y="2133600"/>
            <a:ext cx="7797800" cy="3992562"/>
          </a:xfrm>
          <a:prstGeom prst="rect">
            <a:avLst/>
          </a:prstGeom>
          <a:noFill/>
          <a:ln>
            <a:noFill/>
          </a:ln>
        </p:spPr>
        <p:txBody>
          <a:bodyPr anchorCtr="0" anchor="t" bIns="45700" lIns="91425" spcFirstLastPara="1" rIns="91425" wrap="square" tIns="45700">
            <a:noAutofit/>
          </a:bodyPr>
          <a:lstStyle/>
          <a:p>
            <a:pPr indent="-282575" lvl="0" marL="282575" rtl="0" algn="l">
              <a:lnSpc>
                <a:spcPct val="90000"/>
              </a:lnSpc>
              <a:spcBef>
                <a:spcPts val="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Files can be structured as a collection of records or as a sequence of bytes</a:t>
            </a:r>
            <a:endParaRPr/>
          </a:p>
          <a:p>
            <a:pPr indent="-282575" lvl="0" marL="282575" rtl="0" algn="l">
              <a:lnSpc>
                <a:spcPct val="90000"/>
              </a:lnSpc>
              <a:spcBef>
                <a:spcPts val="180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UNIX, Linux, Windows, Mac OS’s consider files as a sequence of bytes</a:t>
            </a:r>
            <a:endParaRPr/>
          </a:p>
          <a:p>
            <a:pPr indent="-282575" lvl="0" marL="282575" rtl="0" algn="l">
              <a:lnSpc>
                <a:spcPct val="90000"/>
              </a:lnSpc>
              <a:spcBef>
                <a:spcPts val="180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Other OS’s, notably many IBM mainframes, adopt the collection-of-records approach; useful for DB</a:t>
            </a:r>
            <a:endParaRPr/>
          </a:p>
          <a:p>
            <a:pPr indent="-282575" lvl="0" marL="282575" rtl="0" algn="l">
              <a:lnSpc>
                <a:spcPct val="90000"/>
              </a:lnSpc>
              <a:spcBef>
                <a:spcPts val="1800"/>
              </a:spcBef>
              <a:spcAft>
                <a:spcPts val="0"/>
              </a:spcAft>
              <a:buClr>
                <a:schemeClr val="accent1"/>
              </a:buClr>
              <a:buSzPts val="1800"/>
              <a:buFont typeface="Noto Sans Symbols"/>
              <a:buChar char="■"/>
            </a:pPr>
            <a:r>
              <a:rPr b="0" i="0" lang="en-US" sz="2400" u="none">
                <a:solidFill>
                  <a:srgbClr val="262626"/>
                </a:solidFill>
                <a:latin typeface="Lustria"/>
                <a:ea typeface="Lustria"/>
                <a:cs typeface="Lustria"/>
                <a:sym typeface="Lustria"/>
              </a:rPr>
              <a:t>COBOL supports the collection-of-records file and can implement it even on systems that don’t provide such files natively.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7"/>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Structure Terms</a:t>
            </a:r>
            <a:endParaRPr/>
          </a:p>
        </p:txBody>
      </p:sp>
      <p:sp>
        <p:nvSpPr>
          <p:cNvPr id="347" name="Google Shape;347;p7"/>
          <p:cNvSpPr txBox="1"/>
          <p:nvPr>
            <p:ph idx="1" type="body"/>
          </p:nvPr>
        </p:nvSpPr>
        <p:spPr>
          <a:xfrm>
            <a:off x="663575" y="2039937"/>
            <a:ext cx="3657600" cy="730250"/>
          </a:xfrm>
          <a:prstGeom prst="rect">
            <a:avLst/>
          </a:prstGeom>
          <a:noFill/>
          <a:ln>
            <a:noFill/>
          </a:ln>
        </p:spPr>
        <p:txBody>
          <a:bodyPr anchorCtr="0" anchor="ctr" bIns="0" lIns="91425" spcFirstLastPara="1" rIns="91425" wrap="square" tIns="0">
            <a:noAutofit/>
          </a:bodyPr>
          <a:lstStyle/>
          <a:p>
            <a:pPr indent="0" lvl="0" marL="0" rtl="0" algn="ctr">
              <a:lnSpc>
                <a:spcPct val="115384"/>
              </a:lnSpc>
              <a:spcBef>
                <a:spcPts val="0"/>
              </a:spcBef>
              <a:spcAft>
                <a:spcPts val="0"/>
              </a:spcAft>
              <a:buSzPts val="1950"/>
              <a:buNone/>
            </a:pPr>
            <a:r>
              <a:rPr b="1" i="0" lang="en-US" sz="2600" u="none">
                <a:solidFill>
                  <a:schemeClr val="accent1"/>
                </a:solidFill>
                <a:latin typeface="Lustria"/>
                <a:ea typeface="Lustria"/>
                <a:cs typeface="Lustria"/>
                <a:sym typeface="Lustria"/>
              </a:rPr>
              <a:t>Field</a:t>
            </a:r>
            <a:endParaRPr/>
          </a:p>
        </p:txBody>
      </p:sp>
      <p:sp>
        <p:nvSpPr>
          <p:cNvPr id="348" name="Google Shape;348;p7"/>
          <p:cNvSpPr txBox="1"/>
          <p:nvPr>
            <p:ph idx="1" type="body"/>
          </p:nvPr>
        </p:nvSpPr>
        <p:spPr>
          <a:xfrm>
            <a:off x="609600" y="2286000"/>
            <a:ext cx="3657600" cy="3679825"/>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350"/>
              <a:buFont typeface="Noto Sans Symbols"/>
              <a:buNone/>
            </a:pPr>
            <a:r>
              <a:t/>
            </a:r>
            <a:endParaRPr b="0" i="0" sz="1800" u="none" cap="none" strike="noStrike">
              <a:solidFill>
                <a:srgbClr val="262626"/>
              </a:solidFill>
              <a:latin typeface="Lustria"/>
              <a:ea typeface="Lustria"/>
              <a:cs typeface="Lustria"/>
              <a:sym typeface="Lustria"/>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basic element of data</a:t>
            </a:r>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contains a single value</a:t>
            </a:r>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fixed or variable length</a:t>
            </a:r>
            <a:endParaRPr/>
          </a:p>
          <a:p>
            <a:pPr indent="-196850" lvl="0" marL="282575" marR="0" rtl="0" algn="l">
              <a:spcBef>
                <a:spcPts val="1800"/>
              </a:spcBef>
              <a:spcAft>
                <a:spcPts val="0"/>
              </a:spcAft>
              <a:buClr>
                <a:schemeClr val="accent1"/>
              </a:buClr>
              <a:buSzPts val="1350"/>
              <a:buFont typeface="Noto Sans Symbols"/>
              <a:buNone/>
            </a:pPr>
            <a:r>
              <a:t/>
            </a:r>
            <a:endParaRPr b="0" i="0" sz="1800" u="none" cap="none" strike="noStrike">
              <a:solidFill>
                <a:srgbClr val="262626"/>
              </a:solidFill>
              <a:latin typeface="Lustria"/>
              <a:ea typeface="Lustria"/>
              <a:cs typeface="Lustria"/>
              <a:sym typeface="Lustria"/>
            </a:endParaRPr>
          </a:p>
        </p:txBody>
      </p:sp>
      <p:sp>
        <p:nvSpPr>
          <p:cNvPr id="349" name="Google Shape;349;p7"/>
          <p:cNvSpPr txBox="1"/>
          <p:nvPr>
            <p:ph idx="1" type="body"/>
          </p:nvPr>
        </p:nvSpPr>
        <p:spPr>
          <a:xfrm>
            <a:off x="4800600" y="1905000"/>
            <a:ext cx="3657600" cy="730250"/>
          </a:xfrm>
          <a:prstGeom prst="rect">
            <a:avLst/>
          </a:prstGeom>
          <a:noFill/>
          <a:ln>
            <a:noFill/>
          </a:ln>
        </p:spPr>
        <p:txBody>
          <a:bodyPr anchorCtr="0" anchor="ctr" bIns="0" lIns="91425" spcFirstLastPara="1" rIns="91425" wrap="square" tIns="0">
            <a:noAutofit/>
          </a:bodyPr>
          <a:lstStyle/>
          <a:p>
            <a:pPr indent="0" lvl="0" marL="0" rtl="0" algn="ctr">
              <a:lnSpc>
                <a:spcPct val="115384"/>
              </a:lnSpc>
              <a:spcBef>
                <a:spcPts val="0"/>
              </a:spcBef>
              <a:spcAft>
                <a:spcPts val="0"/>
              </a:spcAft>
              <a:buSzPts val="1950"/>
              <a:buNone/>
            </a:pPr>
            <a:r>
              <a:rPr b="1" i="0" lang="en-US" sz="2600" u="none">
                <a:solidFill>
                  <a:schemeClr val="accent1"/>
                </a:solidFill>
                <a:latin typeface="Lustria"/>
                <a:ea typeface="Lustria"/>
                <a:cs typeface="Lustria"/>
                <a:sym typeface="Lustria"/>
              </a:rPr>
              <a:t>File</a:t>
            </a:r>
            <a:endParaRPr/>
          </a:p>
        </p:txBody>
      </p:sp>
      <p:sp>
        <p:nvSpPr>
          <p:cNvPr id="350" name="Google Shape;350;p7"/>
          <p:cNvSpPr txBox="1"/>
          <p:nvPr>
            <p:ph idx="2" type="body"/>
          </p:nvPr>
        </p:nvSpPr>
        <p:spPr>
          <a:xfrm>
            <a:off x="4876800" y="4724400"/>
            <a:ext cx="3657600" cy="3328987"/>
          </a:xfrm>
          <a:prstGeom prst="rect">
            <a:avLst/>
          </a:prstGeom>
          <a:noFill/>
          <a:ln>
            <a:noFill/>
          </a:ln>
        </p:spPr>
        <p:txBody>
          <a:bodyPr anchorCtr="0" anchor="t" bIns="45700" lIns="91425" spcFirstLastPara="1" rIns="91425" wrap="square" tIns="45700">
            <a:noAutofit/>
          </a:bodyPr>
          <a:lstStyle/>
          <a:p>
            <a:pPr indent="-282575" lvl="0" marL="282575" marR="0" rtl="0" algn="l">
              <a:lnSpc>
                <a:spcPct val="100000"/>
              </a:lnSpc>
              <a:spcBef>
                <a:spcPts val="0"/>
              </a:spcBef>
              <a:spcAft>
                <a:spcPts val="0"/>
              </a:spcAft>
              <a:buClr>
                <a:schemeClr val="accent1"/>
              </a:buClr>
              <a:buSzPts val="1350"/>
              <a:buFont typeface="Noto Sans Symbols"/>
              <a:buChar char="■"/>
            </a:pPr>
            <a:r>
              <a:rPr b="0" i="0" lang="en-US" sz="1800" u="none">
                <a:solidFill>
                  <a:srgbClr val="262626"/>
                </a:solidFill>
                <a:latin typeface="Lustria"/>
                <a:ea typeface="Lustria"/>
                <a:cs typeface="Lustria"/>
                <a:sym typeface="Lustria"/>
              </a:rPr>
              <a:t>collection of related fields that can be treated as a unit by some application program</a:t>
            </a:r>
            <a:endParaRPr/>
          </a:p>
          <a:p>
            <a:pPr indent="-282575" lvl="0" marL="282575" marR="0" rtl="0" algn="l">
              <a:lnSpc>
                <a:spcPct val="100000"/>
              </a:lnSpc>
              <a:spcBef>
                <a:spcPts val="1800"/>
              </a:spcBef>
              <a:spcAft>
                <a:spcPts val="0"/>
              </a:spcAft>
              <a:buClr>
                <a:schemeClr val="accent1"/>
              </a:buClr>
              <a:buSzPts val="1350"/>
              <a:buFont typeface="Noto Sans Symbols"/>
              <a:buChar char="■"/>
            </a:pPr>
            <a:r>
              <a:rPr b="0" i="0" lang="en-US" sz="1800" u="none">
                <a:solidFill>
                  <a:srgbClr val="262626"/>
                </a:solidFill>
                <a:latin typeface="Lustria"/>
                <a:ea typeface="Lustria"/>
                <a:cs typeface="Lustria"/>
                <a:sym typeface="Lustria"/>
              </a:rPr>
              <a:t>One field is the </a:t>
            </a:r>
            <a:r>
              <a:rPr b="1" i="0" lang="en-US" sz="1800" u="none">
                <a:solidFill>
                  <a:srgbClr val="262626"/>
                </a:solidFill>
                <a:latin typeface="Lustria"/>
                <a:ea typeface="Lustria"/>
                <a:cs typeface="Lustria"/>
                <a:sym typeface="Lustria"/>
              </a:rPr>
              <a:t>key</a:t>
            </a:r>
            <a:r>
              <a:rPr b="0" i="0" lang="en-US" sz="1800" u="none">
                <a:solidFill>
                  <a:srgbClr val="262626"/>
                </a:solidFill>
                <a:latin typeface="Lustria"/>
                <a:ea typeface="Lustria"/>
                <a:cs typeface="Lustria"/>
                <a:sym typeface="Lustria"/>
              </a:rPr>
              <a:t> – a unique identifier</a:t>
            </a:r>
            <a:endParaRPr/>
          </a:p>
        </p:txBody>
      </p:sp>
      <p:sp>
        <p:nvSpPr>
          <p:cNvPr id="351" name="Google Shape;351;p7"/>
          <p:cNvSpPr txBox="1"/>
          <p:nvPr/>
        </p:nvSpPr>
        <p:spPr>
          <a:xfrm>
            <a:off x="4876800" y="4191000"/>
            <a:ext cx="3657600" cy="730250"/>
          </a:xfrm>
          <a:prstGeom prst="rect">
            <a:avLst/>
          </a:prstGeom>
          <a:noFill/>
          <a:ln>
            <a:noFill/>
          </a:ln>
        </p:spPr>
        <p:txBody>
          <a:bodyPr anchorCtr="0" anchor="ctr" bIns="0" lIns="91425" spcFirstLastPara="1" rIns="91425" wrap="square" tIns="0">
            <a:noAutofit/>
          </a:bodyPr>
          <a:lstStyle/>
          <a:p>
            <a:pPr indent="0" lvl="0" marL="0" marR="0" rtl="0" algn="ctr">
              <a:lnSpc>
                <a:spcPct val="115384"/>
              </a:lnSpc>
              <a:spcBef>
                <a:spcPts val="0"/>
              </a:spcBef>
              <a:spcAft>
                <a:spcPts val="0"/>
              </a:spcAft>
              <a:buClr>
                <a:schemeClr val="accent1"/>
              </a:buClr>
              <a:buSzPts val="2600"/>
              <a:buFont typeface="Lustria"/>
              <a:buNone/>
            </a:pPr>
            <a:r>
              <a:rPr b="1" i="0" lang="en-US" sz="2600" u="none">
                <a:solidFill>
                  <a:schemeClr val="accent1"/>
                </a:solidFill>
                <a:latin typeface="Lustria"/>
                <a:ea typeface="Lustria"/>
                <a:cs typeface="Lustria"/>
                <a:sym typeface="Lustria"/>
              </a:rPr>
              <a:t>Record</a:t>
            </a:r>
            <a:endParaRPr/>
          </a:p>
        </p:txBody>
      </p:sp>
      <p:sp>
        <p:nvSpPr>
          <p:cNvPr id="352" name="Google Shape;352;p7"/>
          <p:cNvSpPr txBox="1"/>
          <p:nvPr/>
        </p:nvSpPr>
        <p:spPr>
          <a:xfrm>
            <a:off x="609600" y="3581400"/>
            <a:ext cx="3657600" cy="730250"/>
          </a:xfrm>
          <a:prstGeom prst="rect">
            <a:avLst/>
          </a:prstGeom>
          <a:noFill/>
          <a:ln>
            <a:noFill/>
          </a:ln>
        </p:spPr>
        <p:txBody>
          <a:bodyPr anchorCtr="0" anchor="ctr" bIns="0" lIns="91425" spcFirstLastPara="1" rIns="91425" wrap="square" tIns="0">
            <a:noAutofit/>
          </a:bodyPr>
          <a:lstStyle/>
          <a:p>
            <a:pPr indent="0" lvl="0" marL="0" marR="0" rtl="0" algn="ctr">
              <a:lnSpc>
                <a:spcPct val="115384"/>
              </a:lnSpc>
              <a:spcBef>
                <a:spcPts val="0"/>
              </a:spcBef>
              <a:spcAft>
                <a:spcPts val="0"/>
              </a:spcAft>
              <a:buClr>
                <a:schemeClr val="accent1"/>
              </a:buClr>
              <a:buSzPts val="2600"/>
              <a:buFont typeface="Lustria"/>
              <a:buNone/>
            </a:pPr>
            <a:r>
              <a:rPr b="1" i="0" lang="en-US" sz="2600" u="none">
                <a:solidFill>
                  <a:schemeClr val="accent1"/>
                </a:solidFill>
                <a:latin typeface="Lustria"/>
                <a:ea typeface="Lustria"/>
                <a:cs typeface="Lustria"/>
                <a:sym typeface="Lustria"/>
              </a:rPr>
              <a:t>Database</a:t>
            </a:r>
            <a:endParaRPr/>
          </a:p>
        </p:txBody>
      </p:sp>
      <p:sp>
        <p:nvSpPr>
          <p:cNvPr id="353" name="Google Shape;353;p7"/>
          <p:cNvSpPr txBox="1"/>
          <p:nvPr/>
        </p:nvSpPr>
        <p:spPr>
          <a:xfrm>
            <a:off x="4876800" y="2590800"/>
            <a:ext cx="3657600" cy="1708150"/>
          </a:xfrm>
          <a:prstGeom prst="rect">
            <a:avLst/>
          </a:prstGeom>
          <a:noFill/>
          <a:ln>
            <a:noFill/>
          </a:ln>
        </p:spPr>
        <p:txBody>
          <a:bodyPr anchorCtr="0" anchor="t" bIns="45700" lIns="91425" spcFirstLastPara="1" rIns="91425" wrap="square" tIns="45700">
            <a:spAutoFit/>
          </a:bodyPr>
          <a:lstStyle/>
          <a:p>
            <a:pPr indent="-295275" lvl="1" marL="577850" marR="0" rtl="0" algn="l">
              <a:lnSpc>
                <a:spcPct val="100000"/>
              </a:lnSpc>
              <a:spcBef>
                <a:spcPts val="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collection of similar records</a:t>
            </a:r>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treated as a single entity</a:t>
            </a:r>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may be referenced by name</a:t>
            </a:r>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access control restrictions usually apply at the file level</a:t>
            </a:r>
            <a:endParaRPr/>
          </a:p>
        </p:txBody>
      </p:sp>
      <p:sp>
        <p:nvSpPr>
          <p:cNvPr id="354" name="Google Shape;354;p7"/>
          <p:cNvSpPr txBox="1"/>
          <p:nvPr/>
        </p:nvSpPr>
        <p:spPr>
          <a:xfrm>
            <a:off x="685800" y="4038600"/>
            <a:ext cx="3581400" cy="2517775"/>
          </a:xfrm>
          <a:prstGeom prst="rect">
            <a:avLst/>
          </a:prstGeom>
          <a:noFill/>
          <a:ln>
            <a:noFill/>
          </a:ln>
        </p:spPr>
        <p:txBody>
          <a:bodyPr anchorCtr="0" anchor="t" bIns="45700" lIns="91425" spcFirstLastPara="1" rIns="91425" wrap="square" tIns="45700">
            <a:spAutoFit/>
          </a:bodyPr>
          <a:lstStyle/>
          <a:p>
            <a:pPr indent="-295275" lvl="1" marL="577850" marR="0" rtl="0" algn="l">
              <a:lnSpc>
                <a:spcPct val="100000"/>
              </a:lnSpc>
              <a:spcBef>
                <a:spcPts val="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collection of related data</a:t>
            </a:r>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relationships among elements of data are explicit </a:t>
            </a:r>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designed for use by a number of different applications</a:t>
            </a:r>
            <a:endParaRPr/>
          </a:p>
          <a:p>
            <a:pPr indent="-295275" lvl="1" marL="577850" marR="0" rtl="0" algn="l">
              <a:lnSpc>
                <a:spcPct val="100000"/>
              </a:lnSpc>
              <a:spcBef>
                <a:spcPts val="600"/>
              </a:spcBef>
              <a:spcAft>
                <a:spcPts val="0"/>
              </a:spcAft>
              <a:buClr>
                <a:schemeClr val="accent1"/>
              </a:buClr>
              <a:buSzPts val="1350"/>
              <a:buFont typeface="Noto Sans Symbols"/>
              <a:buChar char="■"/>
            </a:pPr>
            <a:r>
              <a:rPr b="0" i="0" lang="en-US" sz="1800" u="none" cap="none" strike="noStrike">
                <a:solidFill>
                  <a:srgbClr val="262626"/>
                </a:solidFill>
                <a:latin typeface="Lustria"/>
                <a:ea typeface="Lustria"/>
                <a:cs typeface="Lustria"/>
                <a:sym typeface="Lustria"/>
              </a:rPr>
              <a:t>consists of one or more types of files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animEffect filter="fade" transition="in">
                                      <p:cBhvr>
                                        <p:cTn dur="1000"/>
                                        <p:tgtEl>
                                          <p:spTgt spid="35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0">
                                            <p:txEl>
                                              <p:pRg end="1" st="1"/>
                                            </p:txEl>
                                          </p:spTgt>
                                        </p:tgtEl>
                                        <p:attrNameLst>
                                          <p:attrName>style.visibility</p:attrName>
                                        </p:attrNameLst>
                                      </p:cBhvr>
                                      <p:to>
                                        <p:strVal val="visible"/>
                                      </p:to>
                                    </p:set>
                                    <p:animEffect filter="fade" transition="in">
                                      <p:cBhvr>
                                        <p:cTn dur="1000"/>
                                        <p:tgtEl>
                                          <p:spTgt spid="35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8"/>
          <p:cNvSpPr txBox="1"/>
          <p:nvPr>
            <p:ph type="title"/>
          </p:nvPr>
        </p:nvSpPr>
        <p:spPr>
          <a:xfrm>
            <a:off x="658812" y="455612"/>
            <a:ext cx="7824787" cy="1323975"/>
          </a:xfrm>
          <a:prstGeom prst="rect">
            <a:avLst/>
          </a:prstGeom>
          <a:noFill/>
          <a:ln>
            <a:noFill/>
          </a:ln>
        </p:spPr>
        <p:txBody>
          <a:bodyPr anchorCtr="0" anchor="b" bIns="0" lIns="91425" spcFirstLastPara="1" rIns="91425" wrap="square" tIns="0">
            <a:noAutofit/>
          </a:bodyPr>
          <a:lstStyle/>
          <a:p>
            <a:pPr indent="0" lvl="0" marL="0" rtl="0" algn="ctr">
              <a:lnSpc>
                <a:spcPct val="103846"/>
              </a:lnSpc>
              <a:spcBef>
                <a:spcPts val="0"/>
              </a:spcBef>
              <a:spcAft>
                <a:spcPts val="0"/>
              </a:spcAft>
              <a:buClr>
                <a:schemeClr val="lt1"/>
              </a:buClr>
              <a:buSzPts val="5200"/>
              <a:buFont typeface="Lustria"/>
              <a:buNone/>
            </a:pPr>
            <a:r>
              <a:rPr b="0" i="0" lang="en-US" sz="5200" u="none">
                <a:solidFill>
                  <a:schemeClr val="lt1"/>
                </a:solidFill>
                <a:latin typeface="Lustria"/>
                <a:ea typeface="Lustria"/>
                <a:cs typeface="Lustria"/>
                <a:sym typeface="Lustria"/>
              </a:rPr>
              <a:t>File Management System Objectives</a:t>
            </a:r>
            <a:endParaRPr/>
          </a:p>
        </p:txBody>
      </p:sp>
      <p:sp>
        <p:nvSpPr>
          <p:cNvPr id="361" name="Google Shape;361;p8"/>
          <p:cNvSpPr txBox="1"/>
          <p:nvPr>
            <p:ph idx="4294967295" type="body"/>
          </p:nvPr>
        </p:nvSpPr>
        <p:spPr>
          <a:xfrm>
            <a:off x="609600" y="2209800"/>
            <a:ext cx="7924800" cy="4038600"/>
          </a:xfrm>
          <a:prstGeom prst="rect">
            <a:avLst/>
          </a:prstGeom>
          <a:noFill/>
          <a:ln>
            <a:noFill/>
          </a:ln>
        </p:spPr>
        <p:txBody>
          <a:bodyPr anchorCtr="0" anchor="t" bIns="45700" lIns="91425" spcFirstLastPara="1" rIns="91425" wrap="square" tIns="45700">
            <a:normAutofit/>
          </a:bodyPr>
          <a:lstStyle/>
          <a:p>
            <a:pPr indent="-282575" lvl="0" marL="282575" marR="0" rtl="0" algn="l">
              <a:lnSpc>
                <a:spcPct val="80000"/>
              </a:lnSpc>
              <a:spcBef>
                <a:spcPts val="0"/>
              </a:spcBef>
              <a:spcAft>
                <a:spcPts val="0"/>
              </a:spcAft>
              <a:buClr>
                <a:schemeClr val="accent1"/>
              </a:buClr>
              <a:buSzPts val="1650"/>
              <a:buFont typeface="Noto Sans Symbols"/>
              <a:buChar char="■"/>
            </a:pPr>
            <a:r>
              <a:rPr b="0" i="0" lang="en-US" sz="2200" u="none">
                <a:solidFill>
                  <a:srgbClr val="262626"/>
                </a:solidFill>
                <a:latin typeface="Lustria"/>
                <a:ea typeface="Lustria"/>
                <a:cs typeface="Lustria"/>
                <a:sym typeface="Lustria"/>
              </a:rPr>
              <a:t>Meet the data management needs of the user</a:t>
            </a:r>
            <a:endParaRPr/>
          </a:p>
          <a:p>
            <a:pPr indent="-282575" lvl="0" marL="282575" marR="0" rtl="0" algn="l">
              <a:lnSpc>
                <a:spcPct val="80000"/>
              </a:lnSpc>
              <a:spcBef>
                <a:spcPts val="1800"/>
              </a:spcBef>
              <a:spcAft>
                <a:spcPts val="0"/>
              </a:spcAft>
              <a:buClr>
                <a:schemeClr val="accent1"/>
              </a:buClr>
              <a:buSzPts val="1650"/>
              <a:buFont typeface="Noto Sans Symbols"/>
              <a:buChar char="■"/>
            </a:pPr>
            <a:r>
              <a:rPr b="0" i="0" lang="en-US" sz="2200" u="none">
                <a:solidFill>
                  <a:srgbClr val="262626"/>
                </a:solidFill>
                <a:latin typeface="Lustria"/>
                <a:ea typeface="Lustria"/>
                <a:cs typeface="Lustria"/>
                <a:sym typeface="Lustria"/>
              </a:rPr>
              <a:t>Guarantee that the data in the file are valid</a:t>
            </a:r>
            <a:endParaRPr/>
          </a:p>
          <a:p>
            <a:pPr indent="-282575" lvl="0" marL="282575" marR="0" rtl="0" algn="l">
              <a:lnSpc>
                <a:spcPct val="80000"/>
              </a:lnSpc>
              <a:spcBef>
                <a:spcPts val="1800"/>
              </a:spcBef>
              <a:spcAft>
                <a:spcPts val="0"/>
              </a:spcAft>
              <a:buClr>
                <a:schemeClr val="accent1"/>
              </a:buClr>
              <a:buSzPts val="1650"/>
              <a:buFont typeface="Noto Sans Symbols"/>
              <a:buChar char="■"/>
            </a:pPr>
            <a:r>
              <a:rPr b="0" i="0" lang="en-US" sz="2200" u="none">
                <a:solidFill>
                  <a:srgbClr val="262626"/>
                </a:solidFill>
                <a:latin typeface="Lustria"/>
                <a:ea typeface="Lustria"/>
                <a:cs typeface="Lustria"/>
                <a:sym typeface="Lustria"/>
              </a:rPr>
              <a:t>Optimize performance</a:t>
            </a:r>
            <a:endParaRPr/>
          </a:p>
          <a:p>
            <a:pPr indent="-282575" lvl="0" marL="282575" marR="0" rtl="0" algn="l">
              <a:lnSpc>
                <a:spcPct val="80000"/>
              </a:lnSpc>
              <a:spcBef>
                <a:spcPts val="1800"/>
              </a:spcBef>
              <a:spcAft>
                <a:spcPts val="0"/>
              </a:spcAft>
              <a:buClr>
                <a:schemeClr val="accent1"/>
              </a:buClr>
              <a:buSzPts val="1650"/>
              <a:buFont typeface="Noto Sans Symbols"/>
              <a:buChar char="■"/>
            </a:pPr>
            <a:r>
              <a:rPr b="0" i="0" lang="en-US" sz="2200" u="none">
                <a:solidFill>
                  <a:srgbClr val="262626"/>
                </a:solidFill>
                <a:latin typeface="Lustria"/>
                <a:ea typeface="Lustria"/>
                <a:cs typeface="Lustria"/>
                <a:sym typeface="Lustria"/>
              </a:rPr>
              <a:t>Provide I/O support for a variety of storage device types</a:t>
            </a:r>
            <a:endParaRPr/>
          </a:p>
          <a:p>
            <a:pPr indent="-282575" lvl="0" marL="282575" marR="0" rtl="0" algn="l">
              <a:lnSpc>
                <a:spcPct val="80000"/>
              </a:lnSpc>
              <a:spcBef>
                <a:spcPts val="1800"/>
              </a:spcBef>
              <a:spcAft>
                <a:spcPts val="0"/>
              </a:spcAft>
              <a:buClr>
                <a:schemeClr val="accent1"/>
              </a:buClr>
              <a:buSzPts val="1650"/>
              <a:buFont typeface="Noto Sans Symbols"/>
              <a:buChar char="■"/>
            </a:pPr>
            <a:r>
              <a:rPr b="0" i="0" lang="en-US" sz="2200" u="none">
                <a:solidFill>
                  <a:srgbClr val="262626"/>
                </a:solidFill>
                <a:latin typeface="Lustria"/>
                <a:ea typeface="Lustria"/>
                <a:cs typeface="Lustria"/>
                <a:sym typeface="Lustria"/>
              </a:rPr>
              <a:t>Minimize the potential for lost or destroyed data</a:t>
            </a:r>
            <a:endParaRPr/>
          </a:p>
          <a:p>
            <a:pPr indent="-282575" lvl="0" marL="282575" marR="0" rtl="0" algn="l">
              <a:lnSpc>
                <a:spcPct val="80000"/>
              </a:lnSpc>
              <a:spcBef>
                <a:spcPts val="1800"/>
              </a:spcBef>
              <a:spcAft>
                <a:spcPts val="0"/>
              </a:spcAft>
              <a:buClr>
                <a:schemeClr val="accent1"/>
              </a:buClr>
              <a:buSzPts val="1650"/>
              <a:buFont typeface="Noto Sans Symbols"/>
              <a:buChar char="■"/>
            </a:pPr>
            <a:r>
              <a:rPr b="0" i="0" lang="en-US" sz="2200" u="none">
                <a:solidFill>
                  <a:srgbClr val="262626"/>
                </a:solidFill>
                <a:latin typeface="Lustria"/>
                <a:ea typeface="Lustria"/>
                <a:cs typeface="Lustria"/>
                <a:sym typeface="Lustria"/>
              </a:rPr>
              <a:t>Provide a standardized set of I/O interface routines to user processes</a:t>
            </a:r>
            <a:endParaRPr/>
          </a:p>
          <a:p>
            <a:pPr indent="-282575" lvl="0" marL="282575" marR="0" rtl="0" algn="l">
              <a:lnSpc>
                <a:spcPct val="80000"/>
              </a:lnSpc>
              <a:spcBef>
                <a:spcPts val="1800"/>
              </a:spcBef>
              <a:spcAft>
                <a:spcPts val="0"/>
              </a:spcAft>
              <a:buClr>
                <a:schemeClr val="accent1"/>
              </a:buClr>
              <a:buSzPts val="1650"/>
              <a:buFont typeface="Noto Sans Symbols"/>
              <a:buChar char="■"/>
            </a:pPr>
            <a:r>
              <a:rPr b="0" i="0" lang="en-US" sz="2200" u="none">
                <a:solidFill>
                  <a:srgbClr val="262626"/>
                </a:solidFill>
                <a:latin typeface="Lustria"/>
                <a:ea typeface="Lustria"/>
                <a:cs typeface="Lustria"/>
                <a:sym typeface="Lustria"/>
              </a:rPr>
              <a:t>Provide I/O support for multiple users in the case of multiple-user systems</a:t>
            </a:r>
            <a:endParaRPr/>
          </a:p>
          <a:p>
            <a:pPr indent="-282575" lvl="0" marL="282575" marR="0" rtl="0" algn="l">
              <a:lnSpc>
                <a:spcPct val="80000"/>
              </a:lnSpc>
              <a:spcBef>
                <a:spcPts val="1800"/>
              </a:spcBef>
              <a:spcAft>
                <a:spcPts val="0"/>
              </a:spcAft>
              <a:buClr>
                <a:schemeClr val="accent1"/>
              </a:buClr>
              <a:buSzPts val="1650"/>
              <a:buFont typeface="Noto Sans Symbols"/>
              <a:buNone/>
            </a:pPr>
            <a:r>
              <a:t/>
            </a:r>
            <a:endParaRPr b="0" i="0" sz="2200" u="none">
              <a:solidFill>
                <a:srgbClr val="262626"/>
              </a:solidFill>
              <a:latin typeface="Lustria"/>
              <a:ea typeface="Lustria"/>
              <a:cs typeface="Lustria"/>
              <a:sym typeface="Lustria"/>
            </a:endParaRPr>
          </a:p>
          <a:p>
            <a:pPr indent="-177800" lvl="0" marL="282575" marR="0" rtl="0" algn="l">
              <a:spcBef>
                <a:spcPts val="1800"/>
              </a:spcBef>
              <a:spcAft>
                <a:spcPts val="0"/>
              </a:spcAft>
              <a:buClr>
                <a:schemeClr val="accent1"/>
              </a:buClr>
              <a:buSzPts val="1650"/>
              <a:buFont typeface="Noto Sans Symbols"/>
              <a:buNone/>
            </a:pPr>
            <a:r>
              <a:t/>
            </a:r>
            <a:endParaRPr b="0" i="0" sz="2200" u="none">
              <a:solidFill>
                <a:srgbClr val="262626"/>
              </a:solidFill>
              <a:latin typeface="Lustria"/>
              <a:ea typeface="Lustria"/>
              <a:cs typeface="Lustria"/>
              <a:sym typeface="Lust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9"/>
          <p:cNvSpPr txBox="1"/>
          <p:nvPr>
            <p:ph idx="4294967295" type="title"/>
          </p:nvPr>
        </p:nvSpPr>
        <p:spPr>
          <a:xfrm>
            <a:off x="0" y="455612"/>
            <a:ext cx="9144000" cy="1068387"/>
          </a:xfrm>
          <a:prstGeom prst="rect">
            <a:avLst/>
          </a:prstGeom>
          <a:noFill/>
          <a:ln>
            <a:noFill/>
          </a:ln>
        </p:spPr>
        <p:txBody>
          <a:bodyPr anchorCtr="0" anchor="b" bIns="0" lIns="91425" spcFirstLastPara="1" rIns="91425" wrap="square" tIns="0">
            <a:noAutofit/>
          </a:bodyPr>
          <a:lstStyle/>
          <a:p>
            <a:pPr indent="0" lvl="0" marL="0" marR="0" rtl="0" algn="ctr">
              <a:lnSpc>
                <a:spcPct val="103846"/>
              </a:lnSpc>
              <a:spcBef>
                <a:spcPts val="0"/>
              </a:spcBef>
              <a:spcAft>
                <a:spcPts val="0"/>
              </a:spcAft>
              <a:buClr>
                <a:srgbClr val="730000"/>
              </a:buClr>
              <a:buSzPts val="5200"/>
              <a:buFont typeface="Lustria"/>
              <a:buNone/>
            </a:pPr>
            <a:r>
              <a:rPr b="0" i="0" lang="en-US" sz="5200" u="none" cap="none" strike="noStrike">
                <a:solidFill>
                  <a:srgbClr val="730000"/>
                </a:solidFill>
                <a:latin typeface="Lustria"/>
                <a:ea typeface="Lustria"/>
                <a:cs typeface="Lustria"/>
                <a:sym typeface="Lustria"/>
              </a:rPr>
              <a:t>Minimal User Requirements</a:t>
            </a:r>
            <a:endParaRPr/>
          </a:p>
        </p:txBody>
      </p:sp>
      <p:sp>
        <p:nvSpPr>
          <p:cNvPr id="368" name="Google Shape;368;p9"/>
          <p:cNvSpPr txBox="1"/>
          <p:nvPr>
            <p:ph idx="4294967295" type="body"/>
          </p:nvPr>
        </p:nvSpPr>
        <p:spPr>
          <a:xfrm>
            <a:off x="304800" y="1752600"/>
            <a:ext cx="8077200" cy="609600"/>
          </a:xfrm>
          <a:prstGeom prst="rect">
            <a:avLst/>
          </a:prstGeom>
          <a:noFill/>
          <a:ln>
            <a:noFill/>
          </a:ln>
        </p:spPr>
        <p:txBody>
          <a:bodyPr anchorCtr="0" anchor="t" bIns="45700" lIns="91425" spcFirstLastPara="1" rIns="91425" wrap="square" tIns="45700">
            <a:noAutofit/>
          </a:bodyPr>
          <a:lstStyle/>
          <a:p>
            <a:pPr indent="-216534" lvl="0" marL="225425" marR="0" rtl="0" algn="l">
              <a:lnSpc>
                <a:spcPct val="100000"/>
              </a:lnSpc>
              <a:spcBef>
                <a:spcPts val="0"/>
              </a:spcBef>
              <a:spcAft>
                <a:spcPts val="0"/>
              </a:spcAft>
              <a:buClr>
                <a:schemeClr val="accent1"/>
              </a:buClr>
              <a:buSzPts val="3410"/>
              <a:buFont typeface="Noto Sans Symbols"/>
              <a:buChar char="▪"/>
            </a:pPr>
            <a:r>
              <a:rPr b="0" i="0" lang="en-US" sz="2200" u="none" cap="none" strike="noStrike">
                <a:solidFill>
                  <a:srgbClr val="262626"/>
                </a:solidFill>
                <a:latin typeface="Lustria"/>
                <a:ea typeface="Lustria"/>
                <a:cs typeface="Lustria"/>
                <a:sym typeface="Lustria"/>
              </a:rPr>
              <a:t>Each user:</a:t>
            </a:r>
            <a:endParaRPr/>
          </a:p>
        </p:txBody>
      </p:sp>
      <p:sp>
        <p:nvSpPr>
          <p:cNvPr id="369" name="Google Shape;369;p9"/>
          <p:cNvSpPr txBox="1"/>
          <p:nvPr/>
        </p:nvSpPr>
        <p:spPr>
          <a:xfrm>
            <a:off x="609600" y="2743200"/>
            <a:ext cx="8077200" cy="784225"/>
          </a:xfrm>
          <a:prstGeom prst="rect">
            <a:avLst/>
          </a:prstGeom>
          <a:noFill/>
          <a:ln>
            <a:noFill/>
          </a:ln>
        </p:spPr>
        <p:txBody>
          <a:bodyPr anchorCtr="0" anchor="t" bIns="45700" lIns="91425" spcFirstLastPara="1" rIns="91425" wrap="square" tIns="45700">
            <a:spAutoFit/>
          </a:bodyPr>
          <a:lstStyle/>
          <a:p>
            <a:pPr indent="-317500" lvl="0" marL="1079500" marR="0" rtl="0" algn="l">
              <a:lnSpc>
                <a:spcPct val="100000"/>
              </a:lnSpc>
              <a:spcBef>
                <a:spcPts val="0"/>
              </a:spcBef>
              <a:spcAft>
                <a:spcPts val="0"/>
              </a:spcAft>
              <a:buClr>
                <a:schemeClr val="accent1"/>
              </a:buClr>
              <a:buSzPts val="2000"/>
              <a:buFont typeface="Lustria"/>
              <a:buNone/>
            </a:pPr>
            <a:r>
              <a:t/>
            </a:r>
            <a:endParaRPr b="0" i="0" sz="2000" u="none">
              <a:solidFill>
                <a:srgbClr val="262626"/>
              </a:solidFill>
              <a:latin typeface="Lustria"/>
              <a:ea typeface="Lustria"/>
              <a:cs typeface="Lustria"/>
              <a:sym typeface="Lustria"/>
            </a:endParaRPr>
          </a:p>
          <a:p>
            <a:pPr indent="0" lvl="0" marL="0" marR="0" rtl="0" algn="l">
              <a:lnSpc>
                <a:spcPct val="100000"/>
              </a:lnSpc>
              <a:spcBef>
                <a:spcPts val="0"/>
              </a:spcBef>
              <a:spcAft>
                <a:spcPts val="0"/>
              </a:spcAft>
              <a:buNone/>
            </a:pPr>
            <a:r>
              <a:t/>
            </a:r>
            <a:endParaRPr b="0" i="0" sz="2000" u="none">
              <a:solidFill>
                <a:srgbClr val="262626"/>
              </a:solidFill>
              <a:latin typeface="Lustria"/>
              <a:ea typeface="Lustria"/>
              <a:cs typeface="Lustria"/>
              <a:sym typeface="Lustria"/>
            </a:endParaRPr>
          </a:p>
        </p:txBody>
      </p:sp>
      <p:pic>
        <p:nvPicPr>
          <p:cNvPr id="370" name="Google Shape;370;p9"/>
          <p:cNvPicPr preferRelativeResize="0"/>
          <p:nvPr/>
        </p:nvPicPr>
        <p:blipFill rotWithShape="1">
          <a:blip r:embed="rId3">
            <a:alphaModFix/>
          </a:blip>
          <a:srcRect b="0" l="0" r="0" t="0"/>
          <a:stretch/>
        </p:blipFill>
        <p:spPr>
          <a:xfrm>
            <a:off x="835025" y="2414587"/>
            <a:ext cx="7632700" cy="4102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7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5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4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6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8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2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Codex">
  <a:themeElements>
    <a:clrScheme name="Codex">
      <a:dk1>
        <a:srgbClr val="000000"/>
      </a:dk1>
      <a:lt1>
        <a:srgbClr val="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2011-05-18T16:56:28Z</dcterms:created>
  <dc:creator/>
</cp:coreProperties>
</file>