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3"/>
    <p:sldId id="263" r:id="rId5"/>
    <p:sldId id="262" r:id="rId6"/>
    <p:sldId id="264" r:id="rId7"/>
    <p:sldId id="267" r:id="rId8"/>
    <p:sldId id="268" r:id="rId9"/>
    <p:sldId id="26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DF4"/>
    <a:srgbClr val="FCA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28575" y="30480"/>
            <a:ext cx="65779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3200" b="1">
                <a:latin typeface="+mj-ea"/>
              </a:rPr>
              <a:t>[ software setup ]</a:t>
            </a:r>
            <a:endParaRPr lang="x-none" altLang="en-SG" sz="3200" b="1"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7550" y="603885"/>
            <a:ext cx="657796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Sans Serif" charset="0"/>
                <a:ea typeface="Sans Serif" charset="0"/>
              </a:rPr>
              <a:t>⚫    </a:t>
            </a:r>
            <a:r>
              <a:rPr lang="x-none" altLang="en-SG">
                <a:latin typeface="+mj-ea"/>
              </a:rPr>
              <a:t>pytorch-</a:t>
            </a:r>
            <a:r>
              <a:rPr lang="x-none" altLang="en-SG" b="1">
                <a:solidFill>
                  <a:srgbClr val="FF0000"/>
                </a:solidFill>
                <a:latin typeface="+mj-ea"/>
              </a:rPr>
              <a:t>0.4.0 </a:t>
            </a:r>
            <a:r>
              <a:rPr lang="x-none" altLang="en-SG">
                <a:latin typeface="+mj-ea"/>
              </a:rPr>
              <a:t>/ python-3.6</a:t>
            </a:r>
            <a:endParaRPr lang="x-none" altLang="en-SG">
              <a:latin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7390" y="1392555"/>
            <a:ext cx="657796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Sans Serif" charset="0"/>
                <a:ea typeface="Sans Serif" charset="0"/>
              </a:rPr>
              <a:t>⚫    </a:t>
            </a:r>
            <a:r>
              <a:rPr lang="x-none" altLang="en-SG">
                <a:latin typeface="+mj-ea"/>
              </a:rPr>
              <a:t>run "common.py" :</a:t>
            </a:r>
            <a:endParaRPr lang="x-none" altLang="en-SG">
              <a:latin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7550" y="1006475"/>
            <a:ext cx="657796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Sans Serif" charset="0"/>
                <a:ea typeface="Sans Serif" charset="0"/>
              </a:rPr>
              <a:t>⚫    </a:t>
            </a:r>
            <a:r>
              <a:rPr lang="x-none" altLang="en-SG">
                <a:latin typeface="+mj-ea"/>
              </a:rPr>
              <a:t>recommnended python IDE: pycharm</a:t>
            </a:r>
            <a:endParaRPr lang="x-none" altLang="en-SG">
              <a:latin typeface="+mj-ea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1844675"/>
            <a:ext cx="10901680" cy="409384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305560" y="4119880"/>
            <a:ext cx="10220960" cy="149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05" y="4174490"/>
            <a:ext cx="4669155" cy="140970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802380" y="4669790"/>
            <a:ext cx="1267460" cy="376555"/>
          </a:xfrm>
          <a:prstGeom prst="rect">
            <a:avLst/>
          </a:prstGeom>
          <a:solidFill>
            <a:srgbClr val="F70DF4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940050" y="1760220"/>
            <a:ext cx="1437640" cy="293878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7395" y="6064885"/>
            <a:ext cx="97447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>
                <a:solidFill>
                  <a:srgbClr val="FF0000"/>
                </a:solidFill>
                <a:latin typeface="+mj-ea"/>
              </a:rPr>
              <a:t>pytorch-0.4.0 must be buildt from the source. It is not available as conda/pip installation yet. </a:t>
            </a:r>
            <a:br>
              <a:rPr lang="x-none" altLang="en-SG" sz="1400" i="1">
                <a:solidFill>
                  <a:srgbClr val="FF0000"/>
                </a:solidFill>
                <a:latin typeface="+mj-ea"/>
              </a:rPr>
            </a:br>
            <a:r>
              <a:rPr lang="x-none" altLang="en-SG" sz="1400" i="1">
                <a:solidFill>
                  <a:srgbClr val="FF0000"/>
                </a:solidFill>
                <a:latin typeface="+mj-ea"/>
              </a:rPr>
              <a:t>0.4.0 support zero dimension torch tensor array and torch scalar</a:t>
            </a:r>
            <a:endParaRPr lang="x-none" altLang="en-SG" sz="1400" i="1">
              <a:solidFill>
                <a:srgbClr val="FF0000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579120"/>
            <a:ext cx="3996055" cy="460756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4145" y="102235"/>
            <a:ext cx="657796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Sans Serif" charset="0"/>
                <a:ea typeface="Sans Serif" charset="0"/>
              </a:rPr>
              <a:t>⚫    </a:t>
            </a:r>
            <a:r>
              <a:rPr lang="x-none" altLang="en-SG">
                <a:latin typeface="+mj-ea"/>
              </a:rPr>
              <a:t>build  torch *.so libraries :</a:t>
            </a:r>
            <a:endParaRPr lang="x-none" altLang="en-SG"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2640" y="2790825"/>
            <a:ext cx="6577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u="sng">
                <a:latin typeface="+mj-ea"/>
              </a:rPr>
              <a:t>2. lib/roi_align_pool_tf/extension/_extension.so </a:t>
            </a:r>
            <a:endParaRPr lang="x-none" altLang="en-SG" u="sng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2990" y="3893185"/>
            <a:ext cx="6821805" cy="92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&gt;&gt; </a:t>
            </a:r>
            <a:r>
              <a:rPr lang="en-SG" altLang="en-US"/>
              <a:t>/usr/local/cuda-9.1/bin/nvcc -c -o crop_and_resize_kernel.cu.o crop_and_resize_kernel.cu -x cu -Xcompiler -fPIC -arch=sm_52</a:t>
            </a:r>
            <a:endParaRPr lang="en-SG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92675" y="5012055"/>
            <a:ext cx="2395855" cy="379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ym typeface="+mn-ea"/>
              </a:rPr>
              <a:t>&gt;&gt; </a:t>
            </a:r>
            <a:r>
              <a:rPr lang="x-none">
                <a:latin typeface="+mn-ea"/>
              </a:rPr>
              <a:t>python build</a:t>
            </a:r>
            <a:endParaRPr lang="x-none">
              <a:latin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2045" y="2082165"/>
            <a:ext cx="2625725" cy="169545"/>
          </a:xfrm>
          <a:prstGeom prst="rect">
            <a:avLst/>
          </a:prstGeom>
          <a:noFill/>
          <a:ln w="12700" cmpd="sng">
            <a:solidFill>
              <a:srgbClr val="F70D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78250" y="856615"/>
            <a:ext cx="1393190" cy="133540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4880" y="3168015"/>
            <a:ext cx="732790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This is porting of roi align pooling layer from tensorflow implementation. Note that this is not the same as mask-rcnn paper.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5025" y="469265"/>
            <a:ext cx="7237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u="sng">
                <a:latin typeface="+mj-ea"/>
              </a:rPr>
              <a:t>1. lib/box/nms/torch_nms/extension/_extension.so </a:t>
            </a:r>
            <a:endParaRPr lang="x-none" altLang="en-SG" u="sng">
              <a:latin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33340" y="964565"/>
            <a:ext cx="6821805" cy="653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&gt;&gt; </a:t>
            </a:r>
            <a:r>
              <a:rPr lang="en-SG" altLang="en-US">
                <a:sym typeface="+mn-ea"/>
              </a:rPr>
              <a:t>/usr/local/cuda-9.1/bin/nvcc </a:t>
            </a:r>
            <a:r>
              <a:rPr lang="en-SG" altLang="en-US"/>
              <a:t>-c -o nms_kernel.cu.o nms_kernel.cu -x cu -Xcompiler -fPIC -arch=sm_52</a:t>
            </a:r>
            <a:endParaRPr lang="en-SG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191125" y="1667510"/>
            <a:ext cx="2395855" cy="379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ym typeface="+mn-ea"/>
              </a:rPr>
              <a:t>&gt;&gt; </a:t>
            </a:r>
            <a:r>
              <a:rPr lang="x-none">
                <a:latin typeface="+mn-ea"/>
              </a:rPr>
              <a:t>python build</a:t>
            </a:r>
            <a:endParaRPr lang="x-none">
              <a:latin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2990" y="3442970"/>
            <a:ext cx="2625725" cy="1857375"/>
          </a:xfrm>
          <a:prstGeom prst="rect">
            <a:avLst/>
          </a:prstGeom>
          <a:noFill/>
          <a:ln w="12700" cmpd="sng">
            <a:solidFill>
              <a:srgbClr val="F70D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698875" y="3611245"/>
            <a:ext cx="1204595" cy="49720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Box 8"/>
          <p:cNvSpPr txBox="1"/>
          <p:nvPr/>
        </p:nvSpPr>
        <p:spPr>
          <a:xfrm>
            <a:off x="4731385" y="4836160"/>
            <a:ext cx="6577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u="sng">
                <a:latin typeface="+mj-ea"/>
              </a:rPr>
              <a:t>3. lib/box/overlap/cython_box_overlap_xxx.so </a:t>
            </a:r>
            <a:endParaRPr lang="x-none" altLang="en-SG" u="sng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6030" y="5253355"/>
            <a:ext cx="5940425" cy="653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&gt;&gt; </a:t>
            </a:r>
            <a:r>
              <a:rPr lang="en-SG" altLang="en-US"/>
              <a:t>/opt/anaconda3/bin/python3 setup.py build_ext --inplace</a:t>
            </a:r>
            <a:endParaRPr lang="en-SG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145" y="102235"/>
            <a:ext cx="657796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Sans Serif" charset="0"/>
                <a:ea typeface="Sans Serif" charset="0"/>
              </a:rPr>
              <a:t>⚫    </a:t>
            </a:r>
            <a:r>
              <a:rPr lang="x-none" altLang="en-SG">
                <a:latin typeface="+mj-ea"/>
              </a:rPr>
              <a:t>build  cython *.so libraries :</a:t>
            </a:r>
            <a:endParaRPr lang="x-none" altLang="en-SG"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2175" y="455930"/>
            <a:ext cx="6577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u="sng">
                <a:latin typeface="+mj-ea"/>
              </a:rPr>
              <a:t>1. </a:t>
            </a:r>
            <a:r>
              <a:rPr lang="x-none" altLang="en-SG" u="sng">
                <a:latin typeface="+mj-ea"/>
                <a:sym typeface="+mn-ea"/>
              </a:rPr>
              <a:t>lib/box/</a:t>
            </a:r>
            <a:r>
              <a:rPr lang="x-none" altLang="en-SG" u="sng">
                <a:latin typeface="+mj-ea"/>
              </a:rPr>
              <a:t>nms/cython_nms_xxx.so </a:t>
            </a:r>
            <a:endParaRPr lang="x-none" altLang="en-SG" u="sng">
              <a:latin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36820" y="873125"/>
            <a:ext cx="5940425" cy="653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&gt;&gt; </a:t>
            </a:r>
            <a:r>
              <a:rPr lang="en-SG" altLang="en-US"/>
              <a:t>/opt/anaconda3/bin/python3 setup.py build_ext --inplace</a:t>
            </a:r>
            <a:endParaRPr lang="en-SG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02175" y="1732280"/>
            <a:ext cx="6577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u="sng">
                <a:latin typeface="+mj-ea"/>
              </a:rPr>
              <a:t>2. </a:t>
            </a:r>
            <a:r>
              <a:rPr lang="x-none" altLang="en-SG" u="sng">
                <a:latin typeface="+mj-ea"/>
                <a:sym typeface="+mn-ea"/>
              </a:rPr>
              <a:t>lib/box/</a:t>
            </a:r>
            <a:r>
              <a:rPr lang="x-none" altLang="en-SG" u="sng">
                <a:latin typeface="+mj-ea"/>
              </a:rPr>
              <a:t>nms/gpu_nms_xxx.so </a:t>
            </a:r>
            <a:endParaRPr lang="x-none" altLang="en-SG" u="sng"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6820" y="2149475"/>
            <a:ext cx="5940425" cy="653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&gt;&gt; </a:t>
            </a:r>
            <a:r>
              <a:rPr lang="en-SG" altLang="en-US"/>
              <a:t>/opt/anaconda3/bin/python3 setup.py build_ext --inplace</a:t>
            </a:r>
            <a:endParaRPr lang="en-SG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3155" y="3092450"/>
            <a:ext cx="6276340" cy="1323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41215" y="2831465"/>
            <a:ext cx="704024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To check mns, see "box/process.py" run_check_nms()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579120"/>
            <a:ext cx="3996055" cy="4607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82370" y="1735455"/>
            <a:ext cx="2625725" cy="357505"/>
          </a:xfrm>
          <a:prstGeom prst="rect">
            <a:avLst/>
          </a:prstGeom>
          <a:noFill/>
          <a:ln w="12700" cmpd="sng">
            <a:solidFill>
              <a:srgbClr val="F70D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11045" y="3121025"/>
            <a:ext cx="2724150" cy="28257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2670" y="2898140"/>
            <a:ext cx="2625725" cy="208915"/>
          </a:xfrm>
          <a:prstGeom prst="rect">
            <a:avLst/>
          </a:prstGeom>
          <a:noFill/>
          <a:ln w="12700" cmpd="sng">
            <a:solidFill>
              <a:srgbClr val="F70D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28575" y="30480"/>
            <a:ext cx="65779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3200" b="1">
                <a:latin typeface="+mj-ea"/>
              </a:rPr>
              <a:t>[ mask-single-shot net ]</a:t>
            </a:r>
            <a:endParaRPr lang="x-none" altLang="en-SG" sz="3200" b="1">
              <a:latin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56435" y="1428115"/>
            <a:ext cx="1660525" cy="1959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 sz="2400">
                <a:solidFill>
                  <a:schemeClr val="tx1"/>
                </a:solidFill>
                <a:latin typeface="+mn-ea"/>
              </a:rPr>
              <a:t>Resnet50</a:t>
            </a:r>
            <a:br>
              <a:rPr lang="x-none" altLang="en-SG" sz="2400">
                <a:solidFill>
                  <a:schemeClr val="tx1"/>
                </a:solidFill>
                <a:latin typeface="+mn-ea"/>
              </a:rPr>
            </a:br>
            <a:r>
              <a:rPr lang="x-none" altLang="en-SG" sz="2400">
                <a:solidFill>
                  <a:schemeClr val="tx1"/>
                </a:solidFill>
                <a:latin typeface="+mn-ea"/>
              </a:rPr>
              <a:t>FPN</a:t>
            </a:r>
            <a:endParaRPr lang="x-none" altLang="en-SG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8010" y="1506855"/>
            <a:ext cx="1064260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>
                <a:solidFill>
                  <a:schemeClr val="tx1"/>
                </a:solidFill>
                <a:latin typeface="+mn-ea"/>
              </a:rPr>
              <a:t>input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33470" y="1724025"/>
            <a:ext cx="2617470" cy="1714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28085" y="938530"/>
            <a:ext cx="1694815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>
                <a:solidFill>
                  <a:schemeClr val="tx1"/>
                </a:solidFill>
                <a:latin typeface="+mn-ea"/>
              </a:rPr>
              <a:t>features</a:t>
            </a:r>
            <a:br>
              <a:rPr lang="x-none" altLang="en-SG">
                <a:solidFill>
                  <a:schemeClr val="tx1"/>
                </a:solidFill>
                <a:latin typeface="+mn-ea"/>
              </a:rPr>
            </a:br>
            <a:r>
              <a:rPr lang="x-none" altLang="en-SG">
                <a:solidFill>
                  <a:schemeClr val="tx1"/>
                </a:solidFill>
                <a:latin typeface="+mn-ea"/>
              </a:rPr>
              <a:t>(multi-scale)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97600" y="1271270"/>
            <a:ext cx="2130425" cy="741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 sz="2400">
                <a:solidFill>
                  <a:schemeClr val="tx1"/>
                </a:solidFill>
                <a:latin typeface="+mn-ea"/>
              </a:rPr>
              <a:t>multi rpn head </a:t>
            </a:r>
            <a:endParaRPr lang="x-none" altLang="en-SG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438515" y="1274445"/>
            <a:ext cx="1014095" cy="746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 sz="2400">
                <a:solidFill>
                  <a:schemeClr val="tx1"/>
                </a:solidFill>
                <a:latin typeface="+mn-ea"/>
              </a:rPr>
              <a:t>rpn nms</a:t>
            </a:r>
            <a:endParaRPr lang="x-none" altLang="en-SG" sz="2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47490" y="2828290"/>
            <a:ext cx="571500" cy="571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77205" y="2874010"/>
            <a:ext cx="617855" cy="317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072255" y="1755140"/>
            <a:ext cx="6985" cy="105664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620250" y="967740"/>
            <a:ext cx="1694815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>
                <a:solidFill>
                  <a:schemeClr val="tx1"/>
                </a:solidFill>
                <a:latin typeface="+mn-ea"/>
              </a:rPr>
              <a:t>box, label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8830" y="2623185"/>
            <a:ext cx="923925" cy="655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 sz="2400">
                <a:solidFill>
                  <a:schemeClr val="tx1"/>
                </a:solidFill>
                <a:latin typeface="+mn-ea"/>
              </a:rPr>
              <a:t>crop </a:t>
            </a:r>
            <a:endParaRPr lang="x-none" altLang="en-SG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0140" y="2581275"/>
            <a:ext cx="2116455" cy="755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 sz="2400">
                <a:solidFill>
                  <a:schemeClr val="tx1"/>
                </a:solidFill>
                <a:latin typeface="+mn-ea"/>
              </a:rPr>
              <a:t>mask </a:t>
            </a:r>
            <a:br>
              <a:rPr lang="x-none" altLang="en-SG" sz="2400">
                <a:solidFill>
                  <a:schemeClr val="tx1"/>
                </a:solidFill>
                <a:latin typeface="+mn-ea"/>
              </a:rPr>
            </a:br>
            <a:r>
              <a:rPr lang="x-none" altLang="en-SG" sz="2400">
                <a:solidFill>
                  <a:schemeClr val="tx1"/>
                </a:solidFill>
                <a:latin typeface="+mn-ea"/>
              </a:rPr>
              <a:t>head </a:t>
            </a:r>
            <a:endParaRPr lang="x-none" altLang="en-SG" sz="2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6285" y="2073910"/>
            <a:ext cx="1263015" cy="825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38515" y="2581275"/>
            <a:ext cx="1014095" cy="746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 sz="2400">
                <a:solidFill>
                  <a:schemeClr val="tx1"/>
                </a:solidFill>
                <a:latin typeface="+mn-ea"/>
              </a:rPr>
              <a:t>masknms</a:t>
            </a:r>
            <a:endParaRPr lang="x-none" altLang="en-SG" sz="2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460230" y="1647825"/>
            <a:ext cx="1263015" cy="825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460230" y="2868930"/>
            <a:ext cx="1263015" cy="825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78010" y="2827020"/>
            <a:ext cx="1694815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>
                <a:solidFill>
                  <a:schemeClr val="tx1"/>
                </a:solidFill>
                <a:latin typeface="+mn-ea"/>
              </a:rPr>
              <a:t>mask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30470" y="2237740"/>
            <a:ext cx="0" cy="49720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87290" y="2266315"/>
            <a:ext cx="5069840" cy="635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057130" y="1626870"/>
            <a:ext cx="13970" cy="69596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28575" y="30480"/>
            <a:ext cx="65779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3200" b="1">
                <a:latin typeface="+mj-ea"/>
              </a:rPr>
              <a:t>[ example on dummy data ]</a:t>
            </a:r>
            <a:endParaRPr lang="x-none" altLang="en-SG" sz="3200" b="1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260" y="612775"/>
            <a:ext cx="657796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Sans Serif" charset="0"/>
                <a:ea typeface="Sans Serif" charset="0"/>
              </a:rPr>
              <a:t>⚫    </a:t>
            </a:r>
            <a:r>
              <a:rPr lang="x-none" altLang="en-SG">
                <a:latin typeface="+mj-ea"/>
              </a:rPr>
              <a:t>see experiment/fpn_ssd/train_0.py</a:t>
            </a:r>
            <a:endParaRPr lang="x-none" altLang="en-SG"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1493520"/>
            <a:ext cx="6724015" cy="1343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3648710"/>
            <a:ext cx="9838055" cy="2656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82335" y="1163320"/>
            <a:ext cx="54222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Dummy data for debugging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60670" y="1492250"/>
            <a:ext cx="2362835" cy="74485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32805" y="2970530"/>
            <a:ext cx="54222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Visualisation of training process (see next page)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24095" y="3269615"/>
            <a:ext cx="2353310" cy="80391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" y="296545"/>
            <a:ext cx="10771505" cy="2856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50" y="90805"/>
            <a:ext cx="54222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training log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2145" y="210185"/>
            <a:ext cx="54222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loss : total,   rpn_cls, rpn_reg    mask_cls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702050" y="568960"/>
            <a:ext cx="993140" cy="42672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3805555"/>
            <a:ext cx="5302250" cy="2859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710" y="3427095"/>
            <a:ext cx="54222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rpn_logits (4 scale level)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35" y="3874770"/>
            <a:ext cx="3628390" cy="208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50305" y="3427095"/>
            <a:ext cx="187833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rpn_deltas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6735" y="3427095"/>
            <a:ext cx="286131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rpn_proposal (after mns)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730885"/>
            <a:ext cx="10933430" cy="2085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4144645"/>
            <a:ext cx="9095105" cy="209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180" y="329565"/>
            <a:ext cx="54222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precision of rpn proposal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955" y="3814445"/>
            <a:ext cx="54222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precision of mask segmentation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6895" y="182245"/>
            <a:ext cx="381317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don't care boxes (if any) .e.g. too small or near boundary of image)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9331960" y="668655"/>
            <a:ext cx="784225" cy="80391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1815" y="2813685"/>
            <a:ext cx="381317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truth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8390" y="2813685"/>
            <a:ext cx="381317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rpn 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10" name="Straight Connector 9"/>
          <p:cNvCxnSpPr>
            <a:stCxn id="11" idx="1"/>
          </p:cNvCxnSpPr>
          <p:nvPr/>
        </p:nvCxnSpPr>
        <p:spPr>
          <a:xfrm flipH="1" flipV="1">
            <a:off x="873125" y="6149340"/>
            <a:ext cx="223520" cy="45402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6645" y="6435725"/>
            <a:ext cx="54222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average precision (LB metric)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4310" y="6217920"/>
            <a:ext cx="54222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precision at various iou threshold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1409065" y="4789170"/>
            <a:ext cx="486410" cy="1548130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63790" y="6356350"/>
            <a:ext cx="452818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per mask iou (indicated by color intensity)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9341485" y="6029325"/>
            <a:ext cx="407670" cy="32829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8517890" y="4540250"/>
            <a:ext cx="1588135" cy="1509395"/>
          </a:xfrm>
          <a:prstGeom prst="line">
            <a:avLst/>
          </a:prstGeom>
          <a:ln w="19050">
            <a:solidFill>
              <a:srgbClr val="F70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95535" y="5989320"/>
            <a:ext cx="167894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 average iou 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2680" y="5194300"/>
            <a:ext cx="452818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600">
                <a:solidFill>
                  <a:srgbClr val="F70DF4"/>
                </a:solidFill>
                <a:latin typeface="+mn-ea"/>
              </a:rPr>
              <a:t>red: miss</a:t>
            </a:r>
            <a:br>
              <a:rPr lang="x-none" sz="1600">
                <a:solidFill>
                  <a:srgbClr val="F70DF4"/>
                </a:solidFill>
                <a:latin typeface="+mn-ea"/>
              </a:rPr>
            </a:br>
            <a:r>
              <a:rPr lang="x-none" sz="1600">
                <a:solidFill>
                  <a:srgbClr val="F70DF4"/>
                </a:solidFill>
                <a:latin typeface="+mn-ea"/>
              </a:rPr>
              <a:t>blue: fp</a:t>
            </a:r>
            <a:endParaRPr lang="x-none" sz="1600">
              <a:solidFill>
                <a:srgbClr val="F70DF4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29210" y="30480"/>
            <a:ext cx="103905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3200" b="1">
                <a:latin typeface="+mj-ea"/>
              </a:rPr>
              <a:t>[ example on small nuclei dataset ]</a:t>
            </a:r>
            <a:endParaRPr lang="x-none" altLang="en-SG" sz="3200" b="1">
              <a:latin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7550" y="688975"/>
            <a:ext cx="657796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Sans Serif" charset="0"/>
                <a:ea typeface="Sans Serif" charset="0"/>
              </a:rPr>
              <a:t>&lt;to be updated&gt;</a:t>
            </a:r>
            <a:endParaRPr lang="x-none" altLang="en-SG">
              <a:latin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Kingsoft Office WPP</Application>
  <PresentationFormat>Widescreen</PresentationFormat>
  <Paragraphs>106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62</cp:revision>
  <dcterms:created xsi:type="dcterms:W3CDTF">2018-02-25T16:45:47Z</dcterms:created>
  <dcterms:modified xsi:type="dcterms:W3CDTF">2018-02-25T16:45:47Z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18441ࡡ-10.1.0.5707</vt:lpwstr>
  </property>
</Properties>
</file>