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5143500" cx="9144000"/>
  <p:notesSz cx="6858000" cy="9144000"/>
  <p:embeddedFontLst>
    <p:embeddedFont>
      <p:font typeface="Press Start 2P"/>
      <p:regular r:id="rId91"/>
    </p:embeddedFont>
    <p:embeddedFont>
      <p:font typeface="Open Sans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3B0E052-E2C2-4D67-96A4-DC3186FB3179}">
  <a:tblStyle styleId="{53B0E052-E2C2-4D67-96A4-DC3186FB317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OpenSans-boldItalic.fntdata"/><Relationship Id="rId50" Type="http://schemas.openxmlformats.org/officeDocument/2006/relationships/slide" Target="slides/slide45.xml"/><Relationship Id="rId94" Type="http://schemas.openxmlformats.org/officeDocument/2006/relationships/font" Target="fonts/OpenSans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PressStart2P-regular.fntdata"/><Relationship Id="rId90" Type="http://schemas.openxmlformats.org/officeDocument/2006/relationships/slide" Target="slides/slide85.xml"/><Relationship Id="rId93" Type="http://schemas.openxmlformats.org/officeDocument/2006/relationships/font" Target="fonts/OpenSans-bold.fntdata"/><Relationship Id="rId92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64842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descr="badge_claim_215px.png"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8749" y="552725"/>
            <a:ext cx="853550" cy="3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4653700" y="2365775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aw.githubusercontent.com/docker/docker/master/contrib/check-config.sh" TargetMode="External"/><Relationship Id="rId4" Type="http://schemas.openxmlformats.org/officeDocument/2006/relationships/hyperlink" Target="https://raw.githubusercontent.com/docker/docker/master/contrib/check-config.s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hub.docker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127.0.0.1:42080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127.0.0.1:42080/" TargetMode="External"/><Relationship Id="rId4" Type="http://schemas.openxmlformats.org/officeDocument/2006/relationships/hyperlink" Target="http://127.0.0.1:42080/" TargetMode="External"/><Relationship Id="rId5" Type="http://schemas.openxmlformats.org/officeDocument/2006/relationships/hyperlink" Target="http://127.0.0.1:42080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docs.docker.com/machine/drivers/aws/" TargetMode="External"/><Relationship Id="rId4" Type="http://schemas.openxmlformats.org/officeDocument/2006/relationships/hyperlink" Target="https://docs.docker.com/machine/drivers/azure/" TargetMode="External"/><Relationship Id="rId5" Type="http://schemas.openxmlformats.org/officeDocument/2006/relationships/hyperlink" Target="https://docs.docker.com/machine/drivers/digital-ocea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2463450" y="2834125"/>
            <a:ext cx="4217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400"/>
              <a:t>Von der Installation bis zur Automatisierung</a:t>
            </a:r>
          </a:p>
        </p:txBody>
      </p:sp>
      <p:grpSp>
        <p:nvGrpSpPr>
          <p:cNvPr id="57" name="Shape 57"/>
          <p:cNvGrpSpPr/>
          <p:nvPr/>
        </p:nvGrpSpPr>
        <p:grpSpPr>
          <a:xfrm>
            <a:off x="2463500" y="1042050"/>
            <a:ext cx="4216999" cy="1792074"/>
            <a:chOff x="2480750" y="1042050"/>
            <a:chExt cx="4216999" cy="1792074"/>
          </a:xfrm>
        </p:grpSpPr>
        <p:sp>
          <p:nvSpPr>
            <p:cNvPr id="58" name="Shape 58"/>
            <p:cNvSpPr txBox="1"/>
            <p:nvPr/>
          </p:nvSpPr>
          <p:spPr>
            <a:xfrm>
              <a:off x="3858250" y="2099913"/>
              <a:ext cx="28395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69850" lvl="0" marL="228600" rtl="0" algn="ctr">
                <a:lnSpc>
                  <a:spcPct val="125000"/>
                </a:lnSpc>
                <a:spcBef>
                  <a:spcPts val="0"/>
                </a:spcBef>
                <a:spcAft>
                  <a:spcPts val="2600"/>
                </a:spcAft>
                <a:buClr>
                  <a:schemeClr val="dk1"/>
                </a:buClr>
                <a:buSzPct val="36666"/>
                <a:buFont typeface="Arial"/>
                <a:buNone/>
              </a:pPr>
              <a:r>
                <a:rPr b="1" lang="de" sz="3000">
                  <a:solidFill>
                    <a:srgbClr val="CC4125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Workshop</a:t>
              </a:r>
            </a:p>
          </p:txBody>
        </p:sp>
        <p:pic>
          <p:nvPicPr>
            <p:cNvPr id="59" name="Shape 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0750" y="1042050"/>
              <a:ext cx="2008675" cy="1792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516250" y="762676"/>
            <a:ext cx="8111500" cy="4045784"/>
            <a:chOff x="515813" y="1765469"/>
            <a:chExt cx="8112311" cy="3181648"/>
          </a:xfrm>
        </p:grpSpPr>
        <p:sp>
          <p:nvSpPr>
            <p:cNvPr id="130" name="Shape 130"/>
            <p:cNvSpPr/>
            <p:nvPr/>
          </p:nvSpPr>
          <p:spPr>
            <a:xfrm>
              <a:off x="515824" y="2050617"/>
              <a:ext cx="8112300" cy="28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CLI zum Docker Daemon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Container starten, stoppen und löschen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Images bauen, speichern und löschen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Informationen über Container und Images ausgeben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15813" y="1765469"/>
              <a:ext cx="2116500" cy="208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 Client </a:t>
              </a:r>
            </a:p>
          </p:txBody>
        </p:sp>
      </p:grp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515825" y="714575"/>
            <a:ext cx="8112300" cy="4092985"/>
            <a:chOff x="515825" y="1640672"/>
            <a:chExt cx="8112300" cy="3395541"/>
          </a:xfrm>
        </p:grpSpPr>
        <p:sp>
          <p:nvSpPr>
            <p:cNvPr id="138" name="Shape 138"/>
            <p:cNvSpPr/>
            <p:nvPr/>
          </p:nvSpPr>
          <p:spPr>
            <a:xfrm>
              <a:off x="515825" y="2023013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ausführbare Instanz eines Image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 strike="sng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ist nicht persistent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b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i="1" lang="d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sollte als nicht persistent verstanden werden!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zum Starten eines Containers braucht man mindestens</a:t>
              </a:r>
            </a:p>
            <a:p>
              <a:pPr indent="-228600" lvl="1" marL="9144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○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einen Docker Client</a:t>
              </a:r>
            </a:p>
            <a:p>
              <a:pPr indent="-228600" lvl="1" marL="9144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○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einen laufenden Docker Daemon</a:t>
              </a:r>
            </a:p>
            <a:p>
              <a:pPr indent="-228600" lvl="1" marL="9144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○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ein verfügbares Docker Image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15825" y="1640672"/>
              <a:ext cx="26100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 Container </a:t>
              </a:r>
            </a:p>
          </p:txBody>
        </p:sp>
      </p:grp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515825" y="690024"/>
            <a:ext cx="8112300" cy="4117408"/>
            <a:chOff x="515825" y="1630288"/>
            <a:chExt cx="8112300" cy="3405912"/>
          </a:xfrm>
        </p:grpSpPr>
        <p:sp>
          <p:nvSpPr>
            <p:cNvPr id="146" name="Shape 146"/>
            <p:cNvSpPr/>
            <p:nvPr/>
          </p:nvSpPr>
          <p:spPr>
            <a:xfrm>
              <a:off x="515825" y="2023001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nicht schreibbares Layer Filesystem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wird aus einem Dockerfile erstellt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enthält alle Abhängigkeiten einer Anwendung (Libraries, Binaries etc.)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Basis für den Start von Containern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5825" y="1630288"/>
              <a:ext cx="23757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 Image</a:t>
              </a:r>
            </a:p>
          </p:txBody>
        </p:sp>
      </p:grp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515850" y="775025"/>
            <a:ext cx="8112300" cy="4045793"/>
            <a:chOff x="515825" y="1731228"/>
            <a:chExt cx="8112300" cy="3346673"/>
          </a:xfrm>
        </p:grpSpPr>
        <p:sp>
          <p:nvSpPr>
            <p:cNvPr id="154" name="Shape 154"/>
            <p:cNvSpPr/>
            <p:nvPr/>
          </p:nvSpPr>
          <p:spPr>
            <a:xfrm>
              <a:off x="515825" y="2023001"/>
              <a:ext cx="8112300" cy="3054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sehr einfache Image Datenbank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als Docker Image verfügbar</a:t>
              </a:r>
              <a:b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Die Registry verfügt über kein integriertes Browser Interface / GUI. Hierzu gibt es Projekte wie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Portus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docker-registry-ui (GitHub)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15825" y="1731228"/>
              <a:ext cx="2523600" cy="18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 Registry</a:t>
              </a:r>
            </a:p>
          </p:txBody>
        </p:sp>
      </p:grp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grpSp>
        <p:nvGrpSpPr>
          <p:cNvPr id="162" name="Shape 162"/>
          <p:cNvGrpSpPr/>
          <p:nvPr/>
        </p:nvGrpSpPr>
        <p:grpSpPr>
          <a:xfrm>
            <a:off x="399869" y="677624"/>
            <a:ext cx="8239795" cy="4130549"/>
            <a:chOff x="515821" y="1335159"/>
            <a:chExt cx="8064000" cy="3700877"/>
          </a:xfrm>
        </p:grpSpPr>
        <p:sp>
          <p:nvSpPr>
            <p:cNvPr id="163" name="Shape 163"/>
            <p:cNvSpPr/>
            <p:nvPr/>
          </p:nvSpPr>
          <p:spPr>
            <a:xfrm>
              <a:off x="515826" y="1335159"/>
              <a:ext cx="1569300" cy="352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Installation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515821" y="1756137"/>
              <a:ext cx="8064000" cy="3279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git clone https://github.com/Neofonie/DockerBasics.git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In </a:t>
              </a:r>
              <a:r>
                <a:rPr lang="de" sz="1200">
                  <a:solidFill>
                    <a:srgbClr val="9999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~/DockerBasics/workshop.md</a:t>
              </a: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 findet ihr die URLs zu den Install-Ressourcen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Sollte der Docker Daemon nicht starten hilft folgender Check meist weiter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wget </a:t>
              </a:r>
              <a:r>
                <a:rPr lang="de" sz="1200" u="sng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  <a:hlinkClick r:id="rId3"/>
                </a:rPr>
                <a:t>https://raw.githubusercontent.com/docker/docker/master/contrib/check-config.sh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bash </a:t>
              </a:r>
              <a:r>
                <a:rPr lang="de" sz="1200" u="sng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  <a:hlinkClick r:id="rId4"/>
                </a:rPr>
                <a:t>check-config.sh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39625" y="1120375"/>
            <a:ext cx="8199600" cy="36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Erste Container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15825" y="1144725"/>
            <a:ext cx="8112300" cy="36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 diesem Abschnitt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erstellen und starten wir unsere ersten Container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loggen wir uns in laufende Container ein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verschaffen wir uns Überblick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beenden und löschen wir Container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515825" y="651675"/>
            <a:ext cx="7741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Erste Container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515825" y="651675"/>
            <a:ext cx="8112300" cy="4155756"/>
            <a:chOff x="515825" y="1598566"/>
            <a:chExt cx="8112300" cy="3437634"/>
          </a:xfrm>
        </p:grpSpPr>
        <p:sp>
          <p:nvSpPr>
            <p:cNvPr id="183" name="Shape 183"/>
            <p:cNvSpPr/>
            <p:nvPr/>
          </p:nvSpPr>
          <p:spPr>
            <a:xfrm>
              <a:off x="515825" y="2023001"/>
              <a:ext cx="8112300" cy="30131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15825" y="1598566"/>
              <a:ext cx="2081100" cy="3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Hello World!</a:t>
              </a:r>
            </a:p>
          </p:txBody>
        </p:sp>
      </p:grpSp>
      <p:sp>
        <p:nvSpPr>
          <p:cNvPr id="185" name="Shape 185"/>
          <p:cNvSpPr txBox="1"/>
          <p:nvPr/>
        </p:nvSpPr>
        <p:spPr>
          <a:xfrm>
            <a:off x="2596925" y="2691150"/>
            <a:ext cx="3950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busybox echo “hello world”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515825" y="714676"/>
            <a:ext cx="8112300" cy="4092394"/>
            <a:chOff x="515825" y="1650680"/>
            <a:chExt cx="8112300" cy="3385222"/>
          </a:xfrm>
        </p:grpSpPr>
        <p:sp>
          <p:nvSpPr>
            <p:cNvPr id="192" name="Shape 192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Wir können einfach Debian in einem brandneuen Container starten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-it debian:8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root@6c82121db0fc:/#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 /etc/issue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Debian GNU/Linux 8 \n \l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root@6c82121db0fc:/#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-it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veranlasst den Docker Client uns zu stdin zu verbinden (-i) und gibt uns ein tty (-t).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515825" y="1650680"/>
              <a:ext cx="35103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Starten eines Containers</a:t>
              </a:r>
            </a:p>
          </p:txBody>
        </p:sp>
      </p:grp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Shape 199"/>
          <p:cNvGrpSpPr/>
          <p:nvPr/>
        </p:nvGrpSpPr>
        <p:grpSpPr>
          <a:xfrm>
            <a:off x="515825" y="689875"/>
            <a:ext cx="8112300" cy="4117904"/>
            <a:chOff x="515825" y="1639985"/>
            <a:chExt cx="8112300" cy="3396210"/>
          </a:xfrm>
        </p:grpSpPr>
        <p:sp>
          <p:nvSpPr>
            <p:cNvPr id="200" name="Shape 200"/>
            <p:cNvSpPr/>
            <p:nvPr/>
          </p:nvSpPr>
          <p:spPr>
            <a:xfrm>
              <a:off x="515825" y="2022996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Der Hello World-Container für diesen Workshop ist weltweit verfügbar: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-p=7890:80 -it neofonie/hello-world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AH00558: httpd: Could not reliably determine the server's fully qualified domain name </a:t>
              </a:r>
              <a:b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[...]                                                                                                                              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[Thu Apr 07 09:48:31.400690 2016] [mpm_prefork:notice] [pid 9] AH00163: Apache/2.4.17 (Unix) configured -- resuming normal operations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[Thu Apr 07 09:48:31.400707 2016] [core:notice] [pid 9] AH00094: Command line: 'httpd -D FOREGROUND'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515825" y="1639985"/>
              <a:ext cx="2940600" cy="32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Starten eines Containers</a:t>
              </a:r>
            </a:p>
          </p:txBody>
        </p:sp>
      </p:grp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6484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Agenda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952500" y="13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{53B0E052-E2C2-4D67-96A4-DC3186FB3179}</a:tableStyleId>
              </a:tblPr>
              <a:tblGrid>
                <a:gridCol w="1780875"/>
                <a:gridCol w="5458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10:00 - 10:20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Begrüßung &amp; Vorstellung (Neofonie Weg zu Docker, Vorstellung aller)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10:20 -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Einführung in Docker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11:00 -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Installation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Images &amp; Containers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12:45 - 14:00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Font typeface="Open Sans"/>
                        <a:buChar char="-"/>
                      </a:pPr>
                      <a:r>
                        <a:rPr i="1"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Mittagspause   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13:30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Links und Cluster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14:30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Orchestrierung mit docker-compose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15:30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Ausblick docker-machine und Docker Ökosystem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16:00 - 18:00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FAQ und praxisnahe Aufgabenstellungen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515825" y="664976"/>
            <a:ext cx="8112300" cy="4142490"/>
            <a:chOff x="515825" y="1552788"/>
            <a:chExt cx="8112300" cy="3483719"/>
          </a:xfrm>
        </p:grpSpPr>
        <p:sp>
          <p:nvSpPr>
            <p:cNvPr id="208" name="Shape 208"/>
            <p:cNvSpPr/>
            <p:nvPr/>
          </p:nvSpPr>
          <p:spPr>
            <a:xfrm>
              <a:off x="515825" y="1939907"/>
              <a:ext cx="8112300" cy="309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15825" y="1552788"/>
              <a:ext cx="3387000" cy="33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Starten eines Containers </a:t>
              </a: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5774425" y="1317749"/>
            <a:ext cx="25650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Was passiert beim Start eines Containers 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 starten mit einem primären Prozess. Dieser wird im </a:t>
            </a:r>
            <a:r>
              <a:rPr i="1"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r>
              <a:rPr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bei der Erstellung des Images mit den Anweisungen ENTRYPOINT oder CMD definiert.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Auf die beiden Anweisungen gehen wir später im Detail ein.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descr="Grafik_17.png" id="212" name="Shape 212"/>
          <p:cNvPicPr preferRelativeResize="0"/>
          <p:nvPr/>
        </p:nvPicPr>
        <p:blipFill rotWithShape="1">
          <a:blip r:embed="rId3">
            <a:alphaModFix/>
          </a:blip>
          <a:srcRect b="0" l="159" r="169" t="0"/>
          <a:stretch/>
        </p:blipFill>
        <p:spPr>
          <a:xfrm>
            <a:off x="804100" y="2122739"/>
            <a:ext cx="4808550" cy="18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515825" y="639351"/>
            <a:ext cx="8112300" cy="4167718"/>
            <a:chOff x="515825" y="1588371"/>
            <a:chExt cx="8112300" cy="3447529"/>
          </a:xfrm>
        </p:grpSpPr>
        <p:sp>
          <p:nvSpPr>
            <p:cNvPr id="218" name="Shape 218"/>
            <p:cNvSpPr/>
            <p:nvPr/>
          </p:nvSpPr>
          <p:spPr>
            <a:xfrm>
              <a:off x="515825" y="202300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Container können auch im Hintergrund / “daemon mode” gestartet werden: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-p=7891:80 -d neofonie/hello-world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8cadebb85afe9164e67a807f3d09ef1d416b908052b224751a54fb73c544bd4b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Docker zeigt lediglich die ID des gestarteten Containers.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515825" y="1588371"/>
              <a:ext cx="3781800" cy="387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Starten eines Containers</a:t>
              </a:r>
            </a:p>
          </p:txBody>
        </p:sp>
      </p:grp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515825" y="689624"/>
            <a:ext cx="8112300" cy="4117550"/>
            <a:chOff x="515825" y="1619973"/>
            <a:chExt cx="8112300" cy="3415920"/>
          </a:xfrm>
        </p:grpSpPr>
        <p:sp>
          <p:nvSpPr>
            <p:cNvPr id="226" name="Shape 226"/>
            <p:cNvSpPr/>
            <p:nvPr/>
          </p:nvSpPr>
          <p:spPr>
            <a:xfrm>
              <a:off x="515825" y="2022993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Wie können wir schauen, ob unser dämonisierter Container noch läuft?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ps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CONTAINER ID    IMAGE        COMMAND        CREATED           STATUS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f1228909bfa6    debian:8     "/bin/bash"    6 minutes ago     Up 6 minutes         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15825" y="1619973"/>
              <a:ext cx="34611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Übersicht über Container</a:t>
              </a:r>
            </a:p>
          </p:txBody>
        </p:sp>
      </p:grp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Shape 233"/>
          <p:cNvGrpSpPr/>
          <p:nvPr/>
        </p:nvGrpSpPr>
        <p:grpSpPr>
          <a:xfrm>
            <a:off x="515825" y="702025"/>
            <a:ext cx="8112300" cy="4105294"/>
            <a:chOff x="515825" y="1290826"/>
            <a:chExt cx="8112300" cy="3745023"/>
          </a:xfrm>
        </p:grpSpPr>
        <p:sp>
          <p:nvSpPr>
            <p:cNvPr id="234" name="Shape 234"/>
            <p:cNvSpPr/>
            <p:nvPr/>
          </p:nvSpPr>
          <p:spPr>
            <a:xfrm>
              <a:off x="515825" y="1717549"/>
              <a:ext cx="8112300" cy="331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Container können </a:t>
              </a:r>
              <a:r>
                <a:rPr i="1"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graceful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gestoppt oder gekillt werden.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stop f1228909bfa6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Hierdurch senden wir ein TERM Signal an den Container und geben ihm 10 Sekunden (default) Zeit, seinen im ENTRYPOINT laufenden Prozess zu beenden. Anschließend sendet Docker ein KILL -9.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stop -t 600 f1228909bfa6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Wir geben dem Prozess 10 Minuten Zeit sich sauber zu beenden. Danach erfolgt ein Kill -9.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kill f1228909bfa6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Wir können auch direkt ein KILL -9 senden. Damit wird umgehend der Prozess im ENTRYPOINT beendet.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515825" y="1290826"/>
              <a:ext cx="3238800" cy="359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Stoppen eines Container</a:t>
              </a:r>
            </a:p>
          </p:txBody>
        </p:sp>
      </p:grp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515825" y="713350"/>
            <a:ext cx="8112300" cy="4094066"/>
            <a:chOff x="515825" y="1659347"/>
            <a:chExt cx="8112300" cy="3376550"/>
          </a:xfrm>
        </p:grpSpPr>
        <p:sp>
          <p:nvSpPr>
            <p:cNvPr id="242" name="Shape 242"/>
            <p:cNvSpPr/>
            <p:nvPr/>
          </p:nvSpPr>
          <p:spPr>
            <a:xfrm>
              <a:off x="515825" y="2022997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Mit docker-exec können Befehle an einen Container geschickt werden. So bspw. das Starten einer Bash: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exec -it 8cadebb85afe bash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bash-4.3#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fax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[...]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bash-4.3#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kill 1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15825" y="1659347"/>
              <a:ext cx="3633600" cy="274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Stoppen eines Containers</a:t>
              </a:r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Shape 249"/>
          <p:cNvGrpSpPr/>
          <p:nvPr/>
        </p:nvGrpSpPr>
        <p:grpSpPr>
          <a:xfrm>
            <a:off x="515825" y="725674"/>
            <a:ext cx="8112300" cy="4081254"/>
            <a:chOff x="515825" y="1659777"/>
            <a:chExt cx="8112300" cy="3376006"/>
          </a:xfrm>
        </p:grpSpPr>
        <p:sp>
          <p:nvSpPr>
            <p:cNvPr id="250" name="Shape 250"/>
            <p:cNvSpPr/>
            <p:nvPr/>
          </p:nvSpPr>
          <p:spPr>
            <a:xfrm>
              <a:off x="515825" y="2006684"/>
              <a:ext cx="8112300" cy="302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Was geschieht mit gestoppten Containern?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22222"/>
                <a:buFont typeface="Arial"/>
                <a:buNone/>
              </a:pPr>
              <a:r>
                <a:rPr lang="de" sz="9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</a:t>
              </a:r>
              <a:r>
                <a:rPr lang="de" sz="9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ps -a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22222"/>
                <a:buFont typeface="Arial"/>
                <a:buNone/>
              </a:pPr>
              <a:r>
                <a:rPr lang="de" sz="9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CONTAINER ID    IMAGE                  COMMAND                CREATED          STATUS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9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8cadebb85afe    neofonie/hello-world   "httpd -D FOREGROUND"  12 minutes ago   Exited (137) 1 seconds ago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22222"/>
                <a:buFont typeface="Arial"/>
                <a:buNone/>
              </a:pPr>
              <a:r>
                <a:rPr lang="de" sz="9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6c82121db0fc    debian:8               "/bin/bash"            33 minutes ago   Exited (0) 23 minutes ago         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9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Sie sind weiterhin auf dem lokalen System vorhanden, und könnten mit</a:t>
              </a:r>
              <a:r>
                <a:rPr lang="de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start &lt;Container-id&gt;</a:t>
              </a:r>
              <a:r>
                <a:rPr lang="de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wieder gestartet werden.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515825" y="1659777"/>
              <a:ext cx="2733300" cy="27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Heaven?</a:t>
              </a:r>
            </a:p>
          </p:txBody>
        </p:sp>
      </p:grp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515825" y="725674"/>
            <a:ext cx="8112300" cy="4081394"/>
            <a:chOff x="515825" y="1659777"/>
            <a:chExt cx="8112300" cy="3376122"/>
          </a:xfrm>
        </p:grpSpPr>
        <p:sp>
          <p:nvSpPr>
            <p:cNvPr id="258" name="Shape 258"/>
            <p:cNvSpPr/>
            <p:nvPr/>
          </p:nvSpPr>
          <p:spPr>
            <a:xfrm>
              <a:off x="515825" y="2023000"/>
              <a:ext cx="8112300" cy="30128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Der Container muß zuvor gestoppt sein.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515825" y="1659777"/>
              <a:ext cx="2426100" cy="27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Heaven!</a:t>
              </a:r>
            </a:p>
          </p:txBody>
        </p:sp>
      </p:grpSp>
      <p:sp>
        <p:nvSpPr>
          <p:cNvPr id="260" name="Shape 260"/>
          <p:cNvSpPr txBox="1"/>
          <p:nvPr/>
        </p:nvSpPr>
        <p:spPr>
          <a:xfrm>
            <a:off x="2596950" y="2563525"/>
            <a:ext cx="395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rm &lt;Container-ID&gt;</a:t>
            </a:r>
            <a:r>
              <a:rPr lang="de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15825" y="1157400"/>
            <a:ext cx="8112300" cy="364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Images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15825" y="1553300"/>
            <a:ext cx="8112300" cy="325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Images</a:t>
            </a:r>
          </a:p>
        </p:txBody>
      </p:sp>
      <p:sp>
        <p:nvSpPr>
          <p:cNvPr id="273" name="Shape 273"/>
          <p:cNvSpPr/>
          <p:nvPr/>
        </p:nvSpPr>
        <p:spPr>
          <a:xfrm>
            <a:off x="515825" y="1194400"/>
            <a:ext cx="8112300" cy="361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 diesem Abschnitt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betrachten wir den Aufbau von Images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schauen wir uns die Namensvergabe &amp; Namespaces an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laden wir Images aus Repositories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pushen wir Images in Repositories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verwalten wir das lokale Repo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75" name="Shape 275"/>
          <p:cNvSpPr txBox="1"/>
          <p:nvPr/>
        </p:nvSpPr>
        <p:spPr>
          <a:xfrm>
            <a:off x="515825" y="688675"/>
            <a:ext cx="7741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Images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515825" y="689901"/>
            <a:ext cx="8112300" cy="4117514"/>
            <a:chOff x="515825" y="1640007"/>
            <a:chExt cx="8112300" cy="3395888"/>
          </a:xfrm>
        </p:grpSpPr>
        <p:sp>
          <p:nvSpPr>
            <p:cNvPr id="281" name="Shape 281"/>
            <p:cNvSpPr/>
            <p:nvPr/>
          </p:nvSpPr>
          <p:spPr>
            <a:xfrm>
              <a:off x="515825" y="2022995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15825" y="1640007"/>
              <a:ext cx="2721000" cy="32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Was sind Images?</a:t>
              </a:r>
            </a:p>
          </p:txBody>
        </p:sp>
      </p:grpSp>
      <p:sp>
        <p:nvSpPr>
          <p:cNvPr id="283" name="Shape 283"/>
          <p:cNvSpPr txBox="1"/>
          <p:nvPr/>
        </p:nvSpPr>
        <p:spPr>
          <a:xfrm>
            <a:off x="4313350" y="1884200"/>
            <a:ext cx="37431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Eine Sammlung von Dateien &amp; Meta-Daten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Basiert auf übereinanderliegenden Layers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 jedem Layer können Dateien ergänzt, geändert und gelöscht werden</a:t>
            </a:r>
          </a:p>
          <a:p>
            <a:pPr indent="-228600" lvl="0" marL="45720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Layer können von mehreren Images verwendet werden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00" y="1637200"/>
            <a:ext cx="3323475" cy="2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494933" y="623994"/>
            <a:ext cx="8132143" cy="4176610"/>
            <a:chOff x="484666" y="1247729"/>
            <a:chExt cx="8174651" cy="3788308"/>
          </a:xfrm>
        </p:grpSpPr>
        <p:sp>
          <p:nvSpPr>
            <p:cNvPr id="72" name="Shape 72"/>
            <p:cNvSpPr/>
            <p:nvPr/>
          </p:nvSpPr>
          <p:spPr>
            <a:xfrm>
              <a:off x="484666" y="1247729"/>
              <a:ext cx="1985700" cy="440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Was ist Docker?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515818" y="1688338"/>
              <a:ext cx="8143500" cy="3347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914400" rtl="0">
                <a:lnSpc>
                  <a:spcPct val="150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zentrales Produkt von Docker Inc.</a:t>
              </a:r>
            </a:p>
            <a:p>
              <a:pPr indent="-228600" lvl="1" marL="1371600" rtl="0">
                <a:lnSpc>
                  <a:spcPct val="150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initial von dotCloud entwickelt, erster GitHub-Commit 01/2013</a:t>
              </a:r>
            </a:p>
            <a:p>
              <a:pPr indent="-228600" lvl="1" marL="1371600" rtl="0">
                <a:lnSpc>
                  <a:spcPct val="150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von verschiedenen Cloud-Anbietern supportet (Google, Amazon, DigitalOcean usw.)</a:t>
              </a:r>
            </a:p>
            <a:p>
              <a:pPr indent="-228600" lvl="0" marL="914400" rtl="0">
                <a:lnSpc>
                  <a:spcPct val="150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DevOps-Tool</a:t>
              </a:r>
            </a:p>
            <a:p>
              <a:pPr indent="-228600" lvl="0" marL="914400" rt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Kapselt Anwendungen und deren Abhängigkeiten in sog. Images</a:t>
              </a:r>
            </a:p>
            <a:p>
              <a:pPr indent="-228600" lvl="0" marL="914400" rt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Versteht Instanzen der Images als sog. Container</a:t>
              </a:r>
            </a:p>
            <a:p>
              <a:pPr indent="-228600" lvl="0" marL="914400" rtl="0">
                <a:lnSpc>
                  <a:spcPct val="150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Open Source, geschrieben in Go</a:t>
              </a:r>
            </a:p>
          </p:txBody>
        </p:sp>
      </p:grp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7790100" y="4724575"/>
            <a:ext cx="138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Shape 290"/>
          <p:cNvGrpSpPr/>
          <p:nvPr/>
        </p:nvGrpSpPr>
        <p:grpSpPr>
          <a:xfrm>
            <a:off x="515825" y="702274"/>
            <a:ext cx="8112300" cy="4104953"/>
            <a:chOff x="515825" y="1620514"/>
            <a:chExt cx="8112300" cy="3415387"/>
          </a:xfrm>
        </p:grpSpPr>
        <p:sp>
          <p:nvSpPr>
            <p:cNvPr id="291" name="Shape 291"/>
            <p:cNvSpPr/>
            <p:nvPr/>
          </p:nvSpPr>
          <p:spPr>
            <a:xfrm>
              <a:off x="515825" y="202300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Unterschiede zwischen Image und Container sind also: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ein Image ist ein sortierter Stapel an Layern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ein Image ist read-only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&lt;Image-Name&gt;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startet einen Container von einem bestimmten Image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der gestartete Container ist eine Instanz eines Images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von einem Image können beliebig viele Container gestartet werden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Container laufen mit einem zusätzlichen Layer on-top eines Images, sozusagen als 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RW-Kopie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Container starten mit dem Prinzip von </a:t>
              </a:r>
              <a:r>
                <a:rPr i="1" lang="de">
                  <a:latin typeface="Open Sans"/>
                  <a:ea typeface="Open Sans"/>
                  <a:cs typeface="Open Sans"/>
                  <a:sym typeface="Open Sans"/>
                </a:rPr>
                <a:t>copy-on-write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515825" y="1620514"/>
              <a:ext cx="2646900" cy="32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Was sind Images?</a:t>
              </a:r>
            </a:p>
          </p:txBody>
        </p:sp>
      </p:grp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515825" y="651676"/>
            <a:ext cx="8112300" cy="4155755"/>
            <a:chOff x="515825" y="1598567"/>
            <a:chExt cx="8112300" cy="3437633"/>
          </a:xfrm>
        </p:grpSpPr>
        <p:sp>
          <p:nvSpPr>
            <p:cNvPr id="299" name="Shape 299"/>
            <p:cNvSpPr/>
            <p:nvPr/>
          </p:nvSpPr>
          <p:spPr>
            <a:xfrm>
              <a:off x="515825" y="2023000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build</a:t>
              </a:r>
            </a:p>
            <a:p>
              <a:pPr indent="-3175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baut aus einem Dockerfile ein Image</a:t>
              </a:r>
            </a:p>
            <a:p>
              <a:pPr indent="-3175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sollte immer die bevorzugte Methode sein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docker commit &lt;container ID&gt;</a:t>
              </a:r>
            </a:p>
            <a:p>
              <a:pPr indent="-3175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Erstellt eine Kopie eines Containers inklusive aller dort vorgenommenen Änderungen in Form eines Images</a:t>
              </a:r>
            </a:p>
            <a:p>
              <a:pPr indent="-3175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ist schwer reproduzierbar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Wir erklären beides in Kürze.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15825" y="1598567"/>
              <a:ext cx="2930700" cy="37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Erstellung von Images</a:t>
              </a:r>
            </a:p>
          </p:txBody>
        </p:sp>
      </p:grp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515825" y="677626"/>
            <a:ext cx="8112300" cy="4130154"/>
            <a:chOff x="515825" y="1629883"/>
            <a:chExt cx="8112300" cy="3406312"/>
          </a:xfrm>
        </p:grpSpPr>
        <p:sp>
          <p:nvSpPr>
            <p:cNvPr id="307" name="Shape 307"/>
            <p:cNvSpPr/>
            <p:nvPr/>
          </p:nvSpPr>
          <p:spPr>
            <a:xfrm>
              <a:off x="515825" y="2022996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Neue Images leiten in aller Regel von so genannten BASE IMAGEs ab. Diese werden beispielsweise bei der Verwendung von </a:t>
              </a:r>
              <a:r>
                <a:rPr lang="de" sz="1200">
                  <a:solidFill>
                    <a:srgbClr val="666666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docker build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im Dockerfile mit der Instruktion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angegeben.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 ubuntu:latest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oder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 neofonie/hello-world:latest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oder</a:t>
              </a:r>
            </a:p>
            <a:p>
              <a:pPr indent="-6985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 registry.mycompany.com:40000/wild-app:beta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5825" y="1629883"/>
              <a:ext cx="3016800" cy="3245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Erstellung von Images</a:t>
              </a:r>
            </a:p>
          </p:txBody>
        </p:sp>
      </p:grp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515825" y="714575"/>
            <a:ext cx="8112300" cy="4092599"/>
            <a:chOff x="515825" y="1640671"/>
            <a:chExt cx="8112300" cy="3395220"/>
          </a:xfrm>
        </p:grpSpPr>
        <p:sp>
          <p:nvSpPr>
            <p:cNvPr id="315" name="Shape 315"/>
            <p:cNvSpPr/>
            <p:nvPr/>
          </p:nvSpPr>
          <p:spPr>
            <a:xfrm>
              <a:off x="515825" y="202299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139700" marR="139700" rtl="0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Es gibt drei Namespaces</a:t>
              </a:r>
            </a:p>
            <a:p>
              <a:pPr indent="-3048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Basis- oder Root-Namespace</a:t>
              </a:r>
              <a:b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ubuntu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</a:p>
            <a:p>
              <a:pPr indent="-3048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User und Organisationen</a:t>
              </a:r>
              <a:b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neofonie/hello-world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</a:p>
            <a:p>
              <a:pPr indent="-304800" lvl="0" marL="838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Self-Hosted</a:t>
              </a:r>
              <a:b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registry.example.com:</a:t>
              </a:r>
              <a:r>
                <a:rPr lang="de" sz="1200">
                  <a:solidFill>
                    <a:srgbClr val="008800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5000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/mein-image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5825" y="1640671"/>
              <a:ext cx="26595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Image-Namespaces</a:t>
              </a:r>
            </a:p>
          </p:txBody>
        </p:sp>
      </p:grp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Shape 322"/>
          <p:cNvGrpSpPr/>
          <p:nvPr/>
        </p:nvGrpSpPr>
        <p:grpSpPr>
          <a:xfrm>
            <a:off x="515825" y="750349"/>
            <a:ext cx="8112300" cy="4057082"/>
            <a:chOff x="515825" y="1680189"/>
            <a:chExt cx="8112300" cy="3356011"/>
          </a:xfrm>
        </p:grpSpPr>
        <p:sp>
          <p:nvSpPr>
            <p:cNvPr id="323" name="Shape 323"/>
            <p:cNvSpPr/>
            <p:nvPr/>
          </p:nvSpPr>
          <p:spPr>
            <a:xfrm>
              <a:off x="515825" y="2023001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Hier finden sich offizielle Images. Docker Inc. veröffentlicht sie, sie sind aber größtenteils von Dritten gepflegt.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Dazu gehören: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Mini-Images wie busybox oder alpine (für bspw. Micro-Services)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Distro-Images wie Debian (zur einfachen Dockerisierung mit allen Möglichkeiten der Distros)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fertige Komponenten &amp; Dienste wie redis, postgresql etc.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15825" y="1680189"/>
              <a:ext cx="2659500" cy="27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Root-Namespace</a:t>
              </a:r>
            </a:p>
          </p:txBody>
        </p:sp>
      </p:grp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515825" y="714676"/>
            <a:ext cx="8112300" cy="4092755"/>
            <a:chOff x="515825" y="1650680"/>
            <a:chExt cx="8112300" cy="3385519"/>
          </a:xfrm>
        </p:grpSpPr>
        <p:sp>
          <p:nvSpPr>
            <p:cNvPr id="331" name="Shape 331"/>
            <p:cNvSpPr/>
            <p:nvPr/>
          </p:nvSpPr>
          <p:spPr>
            <a:xfrm>
              <a:off x="515825" y="2023000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Der User Namespace enthält die Images für Docker Hub-Users und -Organisationen.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Beispielsweise</a:t>
              </a: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neofonie/hello-world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 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ist die Organisation, der unsere User-Accounts dort zugewiesen sind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hello-world 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ist der Image Name.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15825" y="1650680"/>
              <a:ext cx="27333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User-Namespace</a:t>
              </a:r>
            </a:p>
          </p:txBody>
        </p:sp>
      </p:grp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Shape 338"/>
          <p:cNvGrpSpPr/>
          <p:nvPr/>
        </p:nvGrpSpPr>
        <p:grpSpPr>
          <a:xfrm>
            <a:off x="515825" y="702349"/>
            <a:ext cx="8112300" cy="4105082"/>
            <a:chOff x="515825" y="1640483"/>
            <a:chExt cx="8112300" cy="3395717"/>
          </a:xfrm>
        </p:grpSpPr>
        <p:sp>
          <p:nvSpPr>
            <p:cNvPr id="339" name="Shape 339"/>
            <p:cNvSpPr/>
            <p:nvPr/>
          </p:nvSpPr>
          <p:spPr>
            <a:xfrm>
              <a:off x="515825" y="2023001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Dieser Namespace enthält die Images in einer eigenen Registry. Teil der Namen ist dann immer die Adresse und ggf. der Port des Registry Servers.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Beispielsweise</a:t>
              </a: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registry.neofonie.de:40000/hello-world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515825" y="1640483"/>
              <a:ext cx="32514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Self-Hosted-Namespace</a:t>
              </a:r>
            </a:p>
          </p:txBody>
        </p:sp>
      </p:grp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515850" y="799698"/>
            <a:ext cx="8112300" cy="4007530"/>
            <a:chOff x="515850" y="1701572"/>
            <a:chExt cx="8112300" cy="3334329"/>
          </a:xfrm>
        </p:grpSpPr>
        <p:sp>
          <p:nvSpPr>
            <p:cNvPr id="347" name="Shape 347"/>
            <p:cNvSpPr/>
            <p:nvPr/>
          </p:nvSpPr>
          <p:spPr>
            <a:xfrm>
              <a:off x="515850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Images können auf drei Arten heruntergeladen werden:</a:t>
              </a:r>
              <a:b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explizit mit </a:t>
              </a:r>
              <a:r>
                <a:rPr lang="de" sz="1200">
                  <a:solidFill>
                    <a:srgbClr val="666666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docker pull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implizit mit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</a:t>
              </a: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wenn das Image lokal nicht gefunden wird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implizit mit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build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wenn das Image als BASE IMAGE mit </a:t>
              </a:r>
              <a:r>
                <a:rPr lang="de" sz="12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de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 Dockerfile angegeben wurde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515850" y="1701572"/>
              <a:ext cx="2856600" cy="277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Shape 354"/>
          <p:cNvGrpSpPr/>
          <p:nvPr/>
        </p:nvGrpSpPr>
        <p:grpSpPr>
          <a:xfrm>
            <a:off x="515825" y="799700"/>
            <a:ext cx="8112300" cy="4007368"/>
            <a:chOff x="515825" y="1721012"/>
            <a:chExt cx="8112300" cy="3314888"/>
          </a:xfrm>
        </p:grpSpPr>
        <p:sp>
          <p:nvSpPr>
            <p:cNvPr id="355" name="Shape 355"/>
            <p:cNvSpPr/>
            <p:nvPr/>
          </p:nvSpPr>
          <p:spPr>
            <a:xfrm>
              <a:off x="515825" y="202300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Images können auf zwei Arten gespeichert werden:</a:t>
              </a:r>
              <a:b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in einer Registry</a:t>
              </a: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auf dem lokalen System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Mit dem Docker Client können Images von einer Registry sowohl heruntergeladen (</a:t>
              </a:r>
              <a:r>
                <a:rPr lang="de" sz="1200">
                  <a:solidFill>
                    <a:srgbClr val="434343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docker pull &lt;Image-Name&gt;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) als auch dorthin übertragen werden</a:t>
              </a: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de" sz="1200">
                  <a:solidFill>
                    <a:srgbClr val="434343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docker push &lt;Image-Name&gt;</a:t>
              </a:r>
              <a:r>
                <a:rPr lang="de" sz="1200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515825" y="1721012"/>
              <a:ext cx="2733300" cy="23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Shape 362"/>
          <p:cNvGrpSpPr/>
          <p:nvPr/>
        </p:nvGrpSpPr>
        <p:grpSpPr>
          <a:xfrm>
            <a:off x="515825" y="836697"/>
            <a:ext cx="8112300" cy="3970735"/>
            <a:chOff x="515825" y="1751616"/>
            <a:chExt cx="8112300" cy="3284585"/>
          </a:xfrm>
        </p:grpSpPr>
        <p:sp>
          <p:nvSpPr>
            <p:cNvPr id="363" name="Shape 363"/>
            <p:cNvSpPr/>
            <p:nvPr/>
          </p:nvSpPr>
          <p:spPr>
            <a:xfrm>
              <a:off x="515825" y="2023001"/>
              <a:ext cx="8112300" cy="30131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Ein lokal erstelltes Image können wir mit einer Bezeichnung </a:t>
              </a:r>
              <a:r>
                <a:rPr i="1"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taggen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und in eine Registry </a:t>
              </a:r>
              <a:r>
                <a:rPr i="1"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pushen</a:t>
              </a:r>
              <a: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br>
                <a:rPr lang="de">
                  <a:solidFill>
                    <a:schemeClr val="dk1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434343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~$ docker build -f ./Pfad/zum/Dockerfile -t repository.meine-firma.de:4000/meine-app:latest ./Pfad/zum/Build-Context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rgbClr val="434343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~$ docker push </a:t>
              </a:r>
              <a:r>
                <a:rPr lang="de" sz="1200">
                  <a:solidFill>
                    <a:srgbClr val="4343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repository.meine-firma.de:4000/meine-app:latest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515825" y="1751616"/>
              <a:ext cx="2819700" cy="193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94915" y="623999"/>
            <a:ext cx="4256351" cy="48587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Was ist Docker ?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82" name="Shape 82"/>
          <p:cNvSpPr txBox="1"/>
          <p:nvPr/>
        </p:nvSpPr>
        <p:spPr>
          <a:xfrm>
            <a:off x="7790100" y="4724575"/>
            <a:ext cx="138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537" y="1085850"/>
            <a:ext cx="4436916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355000" y="4198575"/>
            <a:ext cx="443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Deployment Schnittstelle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515825" y="812025"/>
            <a:ext cx="8112300" cy="3995043"/>
            <a:chOff x="515825" y="1731207"/>
            <a:chExt cx="8112300" cy="3304693"/>
          </a:xfrm>
        </p:grpSpPr>
        <p:sp>
          <p:nvSpPr>
            <p:cNvPr id="371" name="Shape 371"/>
            <p:cNvSpPr/>
            <p:nvPr/>
          </p:nvSpPr>
          <p:spPr>
            <a:xfrm>
              <a:off x="515825" y="202300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$ docker images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REPOSITORY       TAG       IMAGE ID       CREATED         SIZE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fedora           latest    ddd5c9c1d0f2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204.7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centos           latest    d0e7f81ca65c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196.6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ubuntu           latest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07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c86167cdc4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188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redis            latest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f5f397d4b7c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177.6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postgres         latest    afe2b5e1859b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264.5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alpine           latest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70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c557e50ed6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4.798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debian           latest    f50f9524513f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days ago 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125.1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  <a:b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busybox          latest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3240943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c9ea3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weeks ago     </a:t>
              </a:r>
              <a:r>
                <a:rPr lang="de" sz="1200">
                  <a:solidFill>
                    <a:srgbClr val="0088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1.114</a:t>
              </a:r>
              <a:r>
                <a:rPr lang="de" sz="1200">
                  <a:solidFill>
                    <a:schemeClr val="dk1"/>
                  </a:solidFill>
                  <a:highlight>
                    <a:srgbClr val="F0F0F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15825" y="1731207"/>
              <a:ext cx="2782500" cy="23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515825" y="861352"/>
            <a:ext cx="8112300" cy="3945718"/>
            <a:chOff x="515825" y="1772010"/>
            <a:chExt cx="8112300" cy="3263891"/>
          </a:xfrm>
        </p:grpSpPr>
        <p:sp>
          <p:nvSpPr>
            <p:cNvPr id="379" name="Shape 379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Images können natürlich auch vom lokalen System gelöscht werden.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docker rmi &lt;Image-ID&gt;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Images ohne Referenz von einem anderen Image (“dangling images”) können auf diese Art entfernt werden: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docker rmi $(docker images -f "dangling=true" -q)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15825" y="1772010"/>
              <a:ext cx="2745600" cy="14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Shape 386"/>
          <p:cNvGrpSpPr/>
          <p:nvPr/>
        </p:nvGrpSpPr>
        <p:grpSpPr>
          <a:xfrm>
            <a:off x="515825" y="812028"/>
            <a:ext cx="8112300" cy="3995039"/>
            <a:chOff x="515825" y="1731210"/>
            <a:chExt cx="8112300" cy="3304690"/>
          </a:xfrm>
        </p:grpSpPr>
        <p:sp>
          <p:nvSpPr>
            <p:cNvPr id="387" name="Shape 387"/>
            <p:cNvSpPr/>
            <p:nvPr/>
          </p:nvSpPr>
          <p:spPr>
            <a:xfrm>
              <a:off x="515825" y="2023000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Docker-Hub kann mit dem Docker-Client durchsucht werden: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docker search neofonie</a:t>
              </a:r>
              <a:b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                         DESCRIPTION        STARS     OFFICIAL   AUTOMATED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neofonie/aiko                Image with aiko.   0                    [OK]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neofonie/demo-server2        Test               0                    [OK]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neofonie/demo-auto-lb                           0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neofonie/demo-loadbalancer                      0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neofonie/hello-world                            0                   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neofonie/demo-server                            0               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515825" y="1731210"/>
              <a:ext cx="3041700" cy="20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Management</a:t>
              </a:r>
            </a:p>
          </p:txBody>
        </p:sp>
      </p:grp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Shape 394"/>
          <p:cNvGrpSpPr/>
          <p:nvPr/>
        </p:nvGrpSpPr>
        <p:grpSpPr>
          <a:xfrm>
            <a:off x="515825" y="799701"/>
            <a:ext cx="8112300" cy="4007730"/>
            <a:chOff x="515825" y="1721012"/>
            <a:chExt cx="8112300" cy="3315188"/>
          </a:xfrm>
        </p:grpSpPr>
        <p:sp>
          <p:nvSpPr>
            <p:cNvPr id="395" name="Shape 395"/>
            <p:cNvSpPr/>
            <p:nvPr/>
          </p:nvSpPr>
          <p:spPr>
            <a:xfrm>
              <a:off x="515825" y="2023000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15825" y="1721012"/>
              <a:ext cx="2227500" cy="224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397" name="Shape 397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Build mit einem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Von einem laufenden Container kann ein neues Image erstellt werden, das dessen gesamte Änderungen enthält:</a:t>
            </a:r>
            <a:br>
              <a:rPr lang="de" sz="1200"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docker commit &lt;Container-ID&gt;</a:t>
            </a:r>
            <a:b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123456789abcdef…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697725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Build mit einem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Images können anhand einer Reihe von Anweisungen erstellt werden, die in einem sog. </a:t>
            </a:r>
            <a:r>
              <a:rPr i="1" lang="de">
                <a:latin typeface="Open Sans"/>
                <a:ea typeface="Open Sans"/>
                <a:cs typeface="Open Sans"/>
                <a:sym typeface="Open Sans"/>
              </a:rPr>
              <a:t>Dockerfile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zusammengetragen werden: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docker build -f Pfad/zum/Dockerfile Pfad/zum/Build-Context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9" name="Shape 399"/>
          <p:cNvCxnSpPr/>
          <p:nvPr/>
        </p:nvCxnSpPr>
        <p:spPr>
          <a:xfrm>
            <a:off x="4574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Shape 405"/>
          <p:cNvGrpSpPr/>
          <p:nvPr/>
        </p:nvGrpSpPr>
        <p:grpSpPr>
          <a:xfrm>
            <a:off x="515825" y="775024"/>
            <a:ext cx="8112300" cy="4032150"/>
            <a:chOff x="515825" y="1690820"/>
            <a:chExt cx="8112300" cy="3345072"/>
          </a:xfrm>
        </p:grpSpPr>
        <p:sp>
          <p:nvSpPr>
            <p:cNvPr id="406" name="Shape 406"/>
            <p:cNvSpPr/>
            <p:nvPr/>
          </p:nvSpPr>
          <p:spPr>
            <a:xfrm>
              <a:off x="515825" y="202299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515825" y="1690820"/>
              <a:ext cx="2264400" cy="276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08" name="Shape 408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Build mit einem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Von einem laufenden Container kann ein neues Image erstellt werden, das dessen gesamte Änderungen enthält:</a:t>
            </a:r>
            <a:br>
              <a:rPr lang="de"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docker commit &lt;Container-ID&gt;</a:t>
            </a:r>
            <a:b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123456789abcdef…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697725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Build mit einem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Images können anhand einer Reihe von Anweisungen erstellt werden, die in einem sog. </a:t>
            </a:r>
            <a:r>
              <a:rPr i="1" lang="de">
                <a:latin typeface="Open Sans"/>
                <a:ea typeface="Open Sans"/>
                <a:cs typeface="Open Sans"/>
                <a:sym typeface="Open Sans"/>
              </a:rPr>
              <a:t>Dockerfile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zusammengetragen werden: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docker build -f Pfad/zum/Dockerfile Pfad/zum/Build-Context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0" name="Shape 410"/>
          <p:cNvCxnSpPr/>
          <p:nvPr/>
        </p:nvCxnSpPr>
        <p:spPr>
          <a:xfrm>
            <a:off x="4574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 txBox="1"/>
          <p:nvPr/>
        </p:nvSpPr>
        <p:spPr>
          <a:xfrm>
            <a:off x="1008125" y="3749800"/>
            <a:ext cx="3038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1000">
                <a:latin typeface="Press Start 2P"/>
                <a:ea typeface="Press Start 2P"/>
                <a:cs typeface="Press Start 2P"/>
                <a:sym typeface="Press Start 2P"/>
              </a:rPr>
              <a:t>So ist der</a:t>
            </a:r>
            <a:r>
              <a:rPr lang="de" sz="1000">
                <a:latin typeface="Press Start 2P"/>
                <a:ea typeface="Press Start 2P"/>
                <a:cs typeface="Press Start 2P"/>
                <a:sym typeface="Press Start 2P"/>
              </a:rPr>
              <a:t> Bau des Images nur schwer zu reproduzieren!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descr="evil.png"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300" y="2235048"/>
            <a:ext cx="2291600" cy="1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Shape 418"/>
          <p:cNvGrpSpPr/>
          <p:nvPr/>
        </p:nvGrpSpPr>
        <p:grpSpPr>
          <a:xfrm>
            <a:off x="663464" y="593773"/>
            <a:ext cx="7963844" cy="4209853"/>
            <a:chOff x="515825" y="1537302"/>
            <a:chExt cx="8112300" cy="3498590"/>
          </a:xfrm>
        </p:grpSpPr>
        <p:sp>
          <p:nvSpPr>
            <p:cNvPr id="419" name="Shape 419"/>
            <p:cNvSpPr/>
            <p:nvPr/>
          </p:nvSpPr>
          <p:spPr>
            <a:xfrm>
              <a:off x="515825" y="2022993"/>
              <a:ext cx="8112300" cy="30128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Dockerfile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5825" y="1537302"/>
              <a:ext cx="24495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515825" y="1553300"/>
            <a:ext cx="8112300" cy="325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Images</a:t>
            </a:r>
          </a:p>
        </p:txBody>
      </p:sp>
      <p:sp>
        <p:nvSpPr>
          <p:cNvPr id="427" name="Shape 427"/>
          <p:cNvSpPr/>
          <p:nvPr/>
        </p:nvSpPr>
        <p:spPr>
          <a:xfrm>
            <a:off x="515825" y="1194400"/>
            <a:ext cx="8112300" cy="36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 diesem Abschnitt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finden wir heraus, was ein Dockerfile ist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schreiben wir ein erstes Dockerfile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lernen wir ENTRYPOINT und CMD kennen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bauen wir ein Image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optimieren wir ein Dockerfile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x="515825" y="688675"/>
            <a:ext cx="795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Dockerfile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Shape 434"/>
          <p:cNvGrpSpPr/>
          <p:nvPr/>
        </p:nvGrpSpPr>
        <p:grpSpPr>
          <a:xfrm>
            <a:off x="515825" y="714578"/>
            <a:ext cx="8112300" cy="4092491"/>
            <a:chOff x="515825" y="1650599"/>
            <a:chExt cx="8112300" cy="3385302"/>
          </a:xfrm>
        </p:grpSpPr>
        <p:sp>
          <p:nvSpPr>
            <p:cNvPr id="435" name="Shape 435"/>
            <p:cNvSpPr/>
            <p:nvPr/>
          </p:nvSpPr>
          <p:spPr>
            <a:xfrm>
              <a:off x="515825" y="2023001"/>
              <a:ext cx="8112300" cy="30128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15825" y="1650599"/>
              <a:ext cx="23385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37" name="Shape 437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Dockerfile in a nutshell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Ein Dockerfile ist ein Build-Rezept.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Es enthält eine Serie von Anweisungen die Docker mitteilen, wie ein Image gebaut werden soll.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0" y="2308282"/>
            <a:ext cx="4019550" cy="1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515825" y="714675"/>
            <a:ext cx="8112300" cy="4092393"/>
            <a:chOff x="515825" y="1650679"/>
            <a:chExt cx="8112300" cy="3385220"/>
          </a:xfrm>
        </p:grpSpPr>
        <p:sp>
          <p:nvSpPr>
            <p:cNvPr id="446" name="Shape 446"/>
            <p:cNvSpPr/>
            <p:nvPr/>
          </p:nvSpPr>
          <p:spPr>
            <a:xfrm>
              <a:off x="515825" y="2023000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15825" y="1650679"/>
              <a:ext cx="20673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48" name="Shape 448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Das erste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Schreiben wir unser erstes Dockerfile.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Es sollte hierzu zunächst in einem eigenen, leeren Verzeichnis sein.</a:t>
            </a:r>
          </a:p>
        </p:txBody>
      </p:sp>
      <p:cxnSp>
        <p:nvCxnSpPr>
          <p:cNvPr id="449" name="Shape 449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0" name="Shape 450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 figlet1</a:t>
            </a: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figlet1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figlet1 $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 Dockerfile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515825" y="714674"/>
            <a:ext cx="8112300" cy="4092394"/>
            <a:chOff x="515825" y="1650679"/>
            <a:chExt cx="8112300" cy="3385222"/>
          </a:xfrm>
        </p:grpSpPr>
        <p:sp>
          <p:nvSpPr>
            <p:cNvPr id="457" name="Shape 457"/>
            <p:cNvSpPr/>
            <p:nvPr/>
          </p:nvSpPr>
          <p:spPr>
            <a:xfrm>
              <a:off x="515825" y="202300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15825" y="1650679"/>
              <a:ext cx="23016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59" name="Shape 459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Das erste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Wir schreiben diese Zeilen ins Dockerfile.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FROM definiert das Base Image für unseren Build.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RUN führt Befehle während des Builds aus und muss daher non-interactive sein.</a:t>
            </a:r>
          </a:p>
        </p:txBody>
      </p:sp>
      <p:cxnSp>
        <p:nvCxnSpPr>
          <p:cNvPr id="460" name="Shape 460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1" name="Shape 461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install -y figlet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94915" y="623999"/>
            <a:ext cx="4256400" cy="485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Was ist Docker ?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7790100" y="4724575"/>
            <a:ext cx="138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92" name="Shape 92"/>
          <p:cNvSpPr txBox="1"/>
          <p:nvPr/>
        </p:nvSpPr>
        <p:spPr>
          <a:xfrm>
            <a:off x="2355000" y="4198575"/>
            <a:ext cx="443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Deployment Schnittstelle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450" y="1110000"/>
            <a:ext cx="4076700" cy="243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975" y="1818200"/>
            <a:ext cx="3476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515825" y="714577"/>
            <a:ext cx="8112300" cy="4092491"/>
            <a:chOff x="515825" y="1650599"/>
            <a:chExt cx="8112300" cy="3385301"/>
          </a:xfrm>
        </p:grpSpPr>
        <p:sp>
          <p:nvSpPr>
            <p:cNvPr id="468" name="Shape 468"/>
            <p:cNvSpPr/>
            <p:nvPr/>
          </p:nvSpPr>
          <p:spPr>
            <a:xfrm>
              <a:off x="515825" y="2023000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15825" y="1650599"/>
              <a:ext cx="20178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70" name="Shape 470"/>
          <p:cNvSpPr txBox="1"/>
          <p:nvPr/>
        </p:nvSpPr>
        <p:spPr>
          <a:xfrm>
            <a:off x="4955275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Das erste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Auf diese Weise bauen wir das Image.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tagged das Image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definiert den Build-Context</a:t>
            </a:r>
          </a:p>
        </p:txBody>
      </p:sp>
      <p:cxnSp>
        <p:nvCxnSpPr>
          <p:cNvPr id="471" name="Shape 471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2" name="Shape 472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figlet1 $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figlet1 .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Shape 478"/>
          <p:cNvGrpSpPr/>
          <p:nvPr/>
        </p:nvGrpSpPr>
        <p:grpSpPr>
          <a:xfrm>
            <a:off x="515825" y="714575"/>
            <a:ext cx="8112300" cy="4092598"/>
            <a:chOff x="515825" y="1640672"/>
            <a:chExt cx="8112300" cy="3395220"/>
          </a:xfrm>
        </p:grpSpPr>
        <p:sp>
          <p:nvSpPr>
            <p:cNvPr id="479" name="Shape 479"/>
            <p:cNvSpPr/>
            <p:nvPr/>
          </p:nvSpPr>
          <p:spPr>
            <a:xfrm>
              <a:off x="515825" y="202299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15825" y="1640672"/>
              <a:ext cx="21288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81" name="Shape 481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Das erste Dockerfile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Jeder Step stellt ein neues Image / einen Layer da.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vor jedem Schritt schaut Docker, ob ein Image für diese Build-Sequenz schon existiert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komplette Rebuilds können mit </a:t>
            </a: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--no-cache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und </a:t>
            </a: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--force-pull=true</a:t>
            </a:r>
            <a:r>
              <a:rPr lang="de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erzwungen werden</a:t>
            </a:r>
          </a:p>
        </p:txBody>
      </p:sp>
      <p:cxnSp>
        <p:nvCxnSpPr>
          <p:cNvPr id="482" name="Shape 482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3" name="Shape 483"/>
          <p:cNvSpPr txBox="1"/>
          <p:nvPr/>
        </p:nvSpPr>
        <p:spPr>
          <a:xfrm>
            <a:off x="898400" y="1910000"/>
            <a:ext cx="37032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figlet1 $ </a:t>
            </a:r>
            <a:r>
              <a:rPr lang="de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figlet1 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Sending build context to Docker daemon 2.048 kB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Step 1 : FROM ubuntu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---&gt; c9ea60d0b905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Step 2 : RUN apt-get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---&gt; Running in 175beb205b1e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(... OUTPUT DES RUN-COMMANDS ...)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---&gt; 74729b434e64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Removing intermediate container 175beb205b1e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Step 3 : RUN apt-get install figlet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---&gt; Running in 7a76fc5d73f1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(... OUTPUT DES RUN-COMMANDS ...)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---&gt; 45457b13fb57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Removing intermediate container 7a76fc5d73f1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built 45457b13fb57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Shape 489"/>
          <p:cNvGrpSpPr/>
          <p:nvPr/>
        </p:nvGrpSpPr>
        <p:grpSpPr>
          <a:xfrm>
            <a:off x="515825" y="714577"/>
            <a:ext cx="8112300" cy="4092494"/>
            <a:chOff x="515825" y="1650598"/>
            <a:chExt cx="8112300" cy="3385304"/>
          </a:xfrm>
        </p:grpSpPr>
        <p:sp>
          <p:nvSpPr>
            <p:cNvPr id="490" name="Shape 490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15825" y="1650598"/>
              <a:ext cx="22521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Image Builds</a:t>
              </a:r>
            </a:p>
          </p:txBody>
        </p:sp>
      </p:grpSp>
      <p:sp>
        <p:nvSpPr>
          <p:cNvPr id="492" name="Shape 492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Erfolg!</a:t>
            </a:r>
          </a:p>
        </p:txBody>
      </p:sp>
      <p:cxnSp>
        <p:nvCxnSpPr>
          <p:cNvPr id="493" name="Shape 493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4" name="Shape 494"/>
          <p:cNvSpPr txBox="1"/>
          <p:nvPr/>
        </p:nvSpPr>
        <p:spPr>
          <a:xfrm>
            <a:off x="898400" y="1910000"/>
            <a:ext cx="37032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figlet1 figlet wahnsinn!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_               _             _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__      ____ _| |__  _ __  ___(_)_ __  _ __ |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\ \ /\ / / _` | '_ \| '_ \/ __| | '_ \| '_ \|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\ V  V / (_| | | | | | | \__ \ | | | | | | |_|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\_/\_/ \__,_|_| |_|_| |_|___/_|_| |_|_| |_(_)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Shape 500"/>
          <p:cNvGrpSpPr/>
          <p:nvPr/>
        </p:nvGrpSpPr>
        <p:grpSpPr>
          <a:xfrm>
            <a:off x="515899" y="747825"/>
            <a:ext cx="8111488" cy="4072737"/>
            <a:chOff x="515835" y="1537282"/>
            <a:chExt cx="8112300" cy="3498615"/>
          </a:xfrm>
        </p:grpSpPr>
        <p:sp>
          <p:nvSpPr>
            <p:cNvPr id="501" name="Shape 501"/>
            <p:cNvSpPr/>
            <p:nvPr/>
          </p:nvSpPr>
          <p:spPr>
            <a:xfrm>
              <a:off x="515835" y="1904797"/>
              <a:ext cx="8112300" cy="313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15835" y="1537282"/>
              <a:ext cx="2832000" cy="338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ENTRYPOINT &amp; CMD</a:t>
              </a:r>
            </a:p>
          </p:txBody>
        </p:sp>
      </p:grpSp>
      <p:sp>
        <p:nvSpPr>
          <p:cNvPr id="503" name="Shape 503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Was läuft da?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jedes Image hat einen sog. ENTRYPOINT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CMD funktioniert ähnlich, wird aber primär zur Definition von Default-Values verwendet</a:t>
            </a:r>
          </a:p>
        </p:txBody>
      </p:sp>
      <p:cxnSp>
        <p:nvCxnSpPr>
          <p:cNvPr id="504" name="Shape 504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5" name="Shape 505"/>
          <p:cNvSpPr txBox="1"/>
          <p:nvPr/>
        </p:nvSpPr>
        <p:spPr>
          <a:xfrm>
            <a:off x="898400" y="1910000"/>
            <a:ext cx="37032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figlet1 figlet wahnsinn!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_               _             _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__      ____ _| |__  _ __  ___(_)_ __  _ __ |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\ \ /\ / / _` | '_ \| '_ \/ __| | '_ \| '_ \|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\ V  V / (_| | | | | | | \__ \ | | | | | | |_|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\_/\_/ \__,_|_| |_|_| |_|___/_|_| |_|_| |_(_)</a:t>
            </a: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Shape 511"/>
          <p:cNvGrpSpPr/>
          <p:nvPr/>
        </p:nvGrpSpPr>
        <p:grpSpPr>
          <a:xfrm>
            <a:off x="460750" y="802674"/>
            <a:ext cx="8167375" cy="4032654"/>
            <a:chOff x="460750" y="1721012"/>
            <a:chExt cx="8167375" cy="3314692"/>
          </a:xfrm>
        </p:grpSpPr>
        <p:sp>
          <p:nvSpPr>
            <p:cNvPr id="512" name="Shape 512"/>
            <p:cNvSpPr/>
            <p:nvPr/>
          </p:nvSpPr>
          <p:spPr>
            <a:xfrm>
              <a:off x="515825" y="2023104"/>
              <a:ext cx="8112300" cy="30125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460750" y="1721012"/>
              <a:ext cx="2791200" cy="24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ENTRYPOINT &amp; CMD</a:t>
              </a:r>
            </a:p>
          </p:txBody>
        </p:sp>
      </p:grpSp>
      <p:sp>
        <p:nvSpPr>
          <p:cNvPr id="514" name="Shape 514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ENTRYPOINT and CMD werden im JSON-Format angegeben, andernfalls wird dem String </a:t>
            </a: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sh -c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vorangestellt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6" name="Shape 516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install -y figlet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ENTRYPOINT [“figlet”, “-f”, “script”]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de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figlet1 $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figlet1 .</a:t>
            </a:r>
          </a:p>
        </p:txBody>
      </p:sp>
      <p:cxnSp>
        <p:nvCxnSpPr>
          <p:cNvPr id="517" name="Shape 517"/>
          <p:cNvCxnSpPr/>
          <p:nvPr/>
        </p:nvCxnSpPr>
        <p:spPr>
          <a:xfrm>
            <a:off x="2294000" y="213891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Shape 523"/>
          <p:cNvGrpSpPr/>
          <p:nvPr/>
        </p:nvGrpSpPr>
        <p:grpSpPr>
          <a:xfrm>
            <a:off x="515825" y="787350"/>
            <a:ext cx="8112300" cy="4020064"/>
            <a:chOff x="515825" y="1720377"/>
            <a:chExt cx="8112300" cy="3315517"/>
          </a:xfrm>
        </p:grpSpPr>
        <p:sp>
          <p:nvSpPr>
            <p:cNvPr id="524" name="Shape 524"/>
            <p:cNvSpPr/>
            <p:nvPr/>
          </p:nvSpPr>
          <p:spPr>
            <a:xfrm>
              <a:off x="515825" y="2022995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515825" y="1720377"/>
              <a:ext cx="2856600" cy="254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ENTRYPOINT &amp; CMD</a:t>
              </a:r>
            </a:p>
          </p:txBody>
        </p:sp>
      </p:grpSp>
      <p:sp>
        <p:nvSpPr>
          <p:cNvPr id="526" name="Shape 526"/>
          <p:cNvSpPr txBox="1"/>
          <p:nvPr/>
        </p:nvSpPr>
        <p:spPr>
          <a:xfrm>
            <a:off x="5006350" y="1803650"/>
            <a:ext cx="33945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Was läuft da?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Hier startet der Container nun mit dem primären Prozess: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figlet -f script wahnsinn, es geht echt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Das docker run Kommando interpretiert alles nach dem Image-Namen als Argumente für den ENTRYPOINT. Etwa wie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docker run figlet1 $@</a:t>
            </a:r>
          </a:p>
        </p:txBody>
      </p:sp>
      <p:cxnSp>
        <p:nvCxnSpPr>
          <p:cNvPr id="527" name="Shape 527"/>
          <p:cNvCxnSpPr/>
          <p:nvPr/>
        </p:nvCxnSpPr>
        <p:spPr>
          <a:xfrm>
            <a:off x="4955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8" name="Shape 528"/>
          <p:cNvSpPr txBox="1"/>
          <p:nvPr/>
        </p:nvSpPr>
        <p:spPr>
          <a:xfrm>
            <a:off x="898400" y="1910000"/>
            <a:ext cx="37032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~$ </a:t>
            </a:r>
            <a:r>
              <a:rPr lang="de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figlet1 wahnsinn, es geht echt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_                         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| |                o       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__,  | |     _  _    ,      _  _    _  _       _   ,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  |  |_/  |  |/ \   / |/ |  / \_|  / |/ |  / |/ |     |/  / \_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\/ \/  \_/|_/|   |_/  |  |_/ \/ |_/  |  |_/  |  |_/o  |__/ \/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/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_                    _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|                  | |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__,  _  | |   _|_    _   __  | |   _|_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  | |/  |/ \   |    |/  /    |/ \   |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\_/|/|__/|   |_/|_/  |__/\___/|   |_/|_/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/|              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\|              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Shape 534"/>
          <p:cNvGrpSpPr/>
          <p:nvPr/>
        </p:nvGrpSpPr>
        <p:grpSpPr>
          <a:xfrm>
            <a:off x="515825" y="762675"/>
            <a:ext cx="8112300" cy="4044395"/>
            <a:chOff x="515825" y="1690385"/>
            <a:chExt cx="8112300" cy="3345516"/>
          </a:xfrm>
        </p:grpSpPr>
        <p:sp>
          <p:nvSpPr>
            <p:cNvPr id="535" name="Shape 535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15825" y="1690385"/>
              <a:ext cx="3090900" cy="26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Dockerfile Referenz</a:t>
              </a:r>
            </a:p>
          </p:txBody>
        </p:sp>
      </p:grpSp>
      <p:graphicFrame>
        <p:nvGraphicFramePr>
          <p:cNvPr id="537" name="Shape 537"/>
          <p:cNvGraphicFramePr/>
          <p:nvPr/>
        </p:nvGraphicFramePr>
        <p:xfrm>
          <a:off x="97995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{53B0E052-E2C2-4D67-96A4-DC3186FB3179}</a:tableStyleId>
              </a:tblPr>
              <a:tblGrid>
                <a:gridCol w="2446800"/>
                <a:gridCol w="4792200"/>
              </a:tblGrid>
              <a:tr h="346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ubuntu:14.04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Das Base Image, auf das der Build aufbaut.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Auf </a:t>
                      </a:r>
                      <a:r>
                        <a:rPr lang="de" sz="11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https://hub.docker.com</a:t>
                      </a: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finden sich die Images, auf GitHub häufig die zugehörigen Projekte.</a:t>
                      </a:r>
                    </a:p>
                  </a:txBody>
                  <a:tcPr marT="91425" marB="91425" marR="91425" marL="91425"/>
                </a:tc>
              </a:tr>
              <a:tr h="26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MAINTAINER Firma 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Informationen zum Ersteller. Optional.</a:t>
                      </a:r>
                    </a:p>
                  </a:txBody>
                  <a:tcPr marT="91425" marB="91425" marR="91425" marL="91425"/>
                </a:tc>
              </a:tr>
              <a:tr h="47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 </a:t>
                      </a:r>
                      <a:r>
                        <a:rPr i="1"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Befehl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Führt den anschließenden Befehl im jeweils aktuellen Container des Builds aus.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Achtung: hierdurch werden weder Prozess-Zustände gespeichert, noch können auf diese Weise daemons gestartet werden.</a:t>
                      </a:r>
                    </a:p>
                  </a:txBody>
                  <a:tcPr marT="91425" marB="91425" marR="91425" marL="91425"/>
                </a:tc>
              </a:tr>
              <a:tr h="47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EXPOSE 8080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Definiert, welche Ports Container dieses Images publishen werden. </a:t>
                      </a:r>
                      <a:b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 default sind diese Ports nicht extern erreichbar.</a:t>
                      </a:r>
                    </a:p>
                  </a:txBody>
                  <a:tcPr marT="91425" marB="91425" marR="91425" marL="91425"/>
                </a:tc>
              </a:tr>
              <a:tr h="47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assets/my.conf /etc/my.conf</a:t>
                      </a:r>
                      <a:b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COPY assets/mybin /usr/local/bin/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Instruktionen, um Files aus dem Build-Context in das Image zu kopieren. ADD ist etwas mächtiger, und kann auch mit URLs und Archiven umgehen.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Shape 543"/>
          <p:cNvGrpSpPr/>
          <p:nvPr/>
        </p:nvGrpSpPr>
        <p:grpSpPr>
          <a:xfrm>
            <a:off x="515825" y="787348"/>
            <a:ext cx="8112300" cy="4019722"/>
            <a:chOff x="515825" y="1710794"/>
            <a:chExt cx="8112300" cy="3325107"/>
          </a:xfrm>
        </p:grpSpPr>
        <p:sp>
          <p:nvSpPr>
            <p:cNvPr id="544" name="Shape 544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15825" y="1710794"/>
              <a:ext cx="2819700" cy="23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Dockerfile Referenz</a:t>
              </a:r>
            </a:p>
          </p:txBody>
        </p:sp>
      </p:grpSp>
      <p:graphicFrame>
        <p:nvGraphicFramePr>
          <p:cNvPr id="546" name="Shape 546"/>
          <p:cNvGraphicFramePr/>
          <p:nvPr/>
        </p:nvGraphicFramePr>
        <p:xfrm>
          <a:off x="979950" y="19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{53B0E052-E2C2-4D67-96A4-DC3186FB3179}</a:tableStyleId>
              </a:tblPr>
              <a:tblGrid>
                <a:gridCol w="2446800"/>
                <a:gridCol w="4792200"/>
              </a:tblGrid>
              <a:tr h="34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 /pfad/im/Image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Erstellt einen Mount Point im definierten Pfad. </a:t>
                      </a:r>
                      <a:b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VOLUMES werden bei docker commit nicht gesichert, und können unterhalb von Containern geteilt werden, sogar VOLUMES gestoppter Container.</a:t>
                      </a:r>
                    </a:p>
                  </a:txBody>
                  <a:tcPr marT="91425" marB="91425" marR="91425" marL="91425"/>
                </a:tc>
              </a:tr>
              <a:tr h="26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WORKDIR /opt/webapp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Setzt das Arbeitsverzeichnis für die folgenden Instruktionen.</a:t>
                      </a:r>
                    </a:p>
                  </a:txBody>
                  <a:tcPr marT="91425" marB="91425" marR="91425" marL="91425"/>
                </a:tc>
              </a:tr>
              <a:tr h="24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ENV WEBAPP_PORT 8080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Setzt in Containern des zu bauenden Images eine Environment-Variable.</a:t>
                      </a:r>
                    </a:p>
                  </a:txBody>
                  <a:tcPr marT="91425" marB="91425" marR="91425" marL="91425"/>
                </a:tc>
              </a:tr>
              <a:tr h="278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 nginx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Setzt den Usernamen (oder UID), der beim Start des Containers verwendet werden soll.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7" name="Shape 5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Shape 552"/>
          <p:cNvGrpSpPr/>
          <p:nvPr/>
        </p:nvGrpSpPr>
        <p:grpSpPr>
          <a:xfrm>
            <a:off x="515825" y="775024"/>
            <a:ext cx="8112300" cy="4032046"/>
            <a:chOff x="515825" y="1700600"/>
            <a:chExt cx="8112300" cy="3335301"/>
          </a:xfrm>
        </p:grpSpPr>
        <p:sp>
          <p:nvSpPr>
            <p:cNvPr id="553" name="Shape 553"/>
            <p:cNvSpPr/>
            <p:nvPr/>
          </p:nvSpPr>
          <p:spPr>
            <a:xfrm>
              <a:off x="515825" y="202300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15825" y="1700600"/>
              <a:ext cx="2770200" cy="26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Dockerfile Effizienz</a:t>
              </a:r>
            </a:p>
          </p:txBody>
        </p:sp>
      </p:grpSp>
      <p:sp>
        <p:nvSpPr>
          <p:cNvPr id="555" name="Shape 555"/>
          <p:cNvSpPr txBox="1"/>
          <p:nvPr/>
        </p:nvSpPr>
        <p:spPr>
          <a:xfrm>
            <a:off x="918975" y="2131825"/>
            <a:ext cx="32301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install -y figlet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ADD etc/app.config /opt/webapp/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ADD application/huge.zip /opt/webapp/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ENTRYPOINT [“figlet”, “-f”, “script”]</a:t>
            </a:r>
          </a:p>
        </p:txBody>
      </p:sp>
      <p:cxnSp>
        <p:nvCxnSpPr>
          <p:cNvPr id="556" name="Shape 556"/>
          <p:cNvCxnSpPr>
            <a:stCxn id="555" idx="3"/>
            <a:endCxn id="557" idx="1"/>
          </p:cNvCxnSpPr>
          <p:nvPr/>
        </p:nvCxnSpPr>
        <p:spPr>
          <a:xfrm>
            <a:off x="4149075" y="3204925"/>
            <a:ext cx="503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8" name="Shape 558"/>
          <p:cNvSpPr txBox="1"/>
          <p:nvPr/>
        </p:nvSpPr>
        <p:spPr>
          <a:xfrm>
            <a:off x="4652775" y="2020800"/>
            <a:ext cx="38031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RU</a:t>
            </a: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N apt-get update &amp;&amp; \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apt-get install -y figlet &amp;&amp; \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apt-get clean &amp;&amp; \</a:t>
            </a:r>
            <a:b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rm -rf /var/lib/apt/lists/* /tmp/* /var/tmp/*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ADD application/huge.zip /opt/webapp/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ENTRYPOINT [“figlet”, “-f”, “script”]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ADD etc/app.config /opt/webapp/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515825" y="624125"/>
            <a:ext cx="8112300" cy="49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Mittagspause!</a:t>
            </a:r>
          </a:p>
        </p:txBody>
      </p:sp>
      <p:grpSp>
        <p:nvGrpSpPr>
          <p:cNvPr id="565" name="Shape 565"/>
          <p:cNvGrpSpPr/>
          <p:nvPr/>
        </p:nvGrpSpPr>
        <p:grpSpPr>
          <a:xfrm>
            <a:off x="515825" y="1169639"/>
            <a:ext cx="8112300" cy="3637432"/>
            <a:chOff x="515825" y="1781900"/>
            <a:chExt cx="8112300" cy="3254100"/>
          </a:xfrm>
        </p:grpSpPr>
        <p:sp>
          <p:nvSpPr>
            <p:cNvPr id="566" name="Shape 566"/>
            <p:cNvSpPr/>
            <p:nvPr/>
          </p:nvSpPr>
          <p:spPr>
            <a:xfrm>
              <a:off x="515825" y="1781900"/>
              <a:ext cx="8112300" cy="325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686050" y="3146150"/>
              <a:ext cx="3771900" cy="525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de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~$ docker stop docker-workshop </a:t>
              </a:r>
            </a:p>
          </p:txBody>
        </p:sp>
      </p:grp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515825" y="676351"/>
            <a:ext cx="8112300" cy="4130510"/>
            <a:chOff x="515825" y="1279453"/>
            <a:chExt cx="8112300" cy="3756375"/>
          </a:xfrm>
        </p:grpSpPr>
        <p:sp>
          <p:nvSpPr>
            <p:cNvPr id="100" name="Shape 100"/>
            <p:cNvSpPr/>
            <p:nvPr/>
          </p:nvSpPr>
          <p:spPr>
            <a:xfrm>
              <a:off x="515825" y="1748128"/>
              <a:ext cx="8112300" cy="3287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9144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Entwicklung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Verwaltung und Verteilung von Tools (IDE, Bash-Toolkits, Environments)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Implementierungen unter Live-Bedingungen</a:t>
              </a:r>
              <a:br>
                <a:rPr lang="de"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indent="-228600" lvl="0" marL="9144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QA / QM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(automatische) Tests unter Live-Bedingungen</a:t>
              </a:r>
              <a:br>
                <a:rPr lang="de"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indent="-228600" lvl="0" marL="9144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Deployment &amp; Betrieb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hohe Portierbarkeit (Test-, Staging-, Live-Server, eigenes RZ, Cloud etc.)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Virtualisierung ohne Hypervisor</a:t>
              </a:r>
            </a:p>
            <a:p>
              <a:pPr indent="-228600" lvl="1" marL="1371600" rtl="0">
                <a:lnSpc>
                  <a:spcPct val="115000"/>
                </a:lnSpc>
                <a:spcBef>
                  <a:spcPts val="0"/>
                </a:spcBef>
                <a:buFont typeface="Open Sans"/>
                <a:buChar char="○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Skalierbarkeit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550900" y="1279453"/>
              <a:ext cx="2318100" cy="4037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Anwendungsgebiete</a:t>
              </a:r>
            </a:p>
          </p:txBody>
        </p:sp>
      </p:grp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515825" y="1145050"/>
            <a:ext cx="8112300" cy="366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Links &amp; Clusters</a:t>
            </a:r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515825" y="1553300"/>
            <a:ext cx="8112300" cy="325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Open Sans"/>
                <a:ea typeface="Open Sans"/>
                <a:cs typeface="Open Sans"/>
                <a:sym typeface="Open Sans"/>
              </a:rPr>
              <a:t>Images</a:t>
            </a:r>
          </a:p>
        </p:txBody>
      </p:sp>
      <p:sp>
        <p:nvSpPr>
          <p:cNvPr id="580" name="Shape 580"/>
          <p:cNvSpPr/>
          <p:nvPr/>
        </p:nvSpPr>
        <p:spPr>
          <a:xfrm>
            <a:off x="515825" y="1083375"/>
            <a:ext cx="8112300" cy="372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 diesem Abschnitt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verbinden wir Container auf verschiedene Weisen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skalieren wir einen einfachen Webservice</a:t>
            </a:r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82" name="Shape 582"/>
          <p:cNvSpPr txBox="1"/>
          <p:nvPr/>
        </p:nvSpPr>
        <p:spPr>
          <a:xfrm>
            <a:off x="515825" y="614675"/>
            <a:ext cx="80619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 sz="1600">
                <a:latin typeface="Open Sans"/>
                <a:ea typeface="Open Sans"/>
                <a:cs typeface="Open Sans"/>
                <a:sym typeface="Open Sans"/>
              </a:rPr>
              <a:t>Links &amp; Clusters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Shape 587"/>
          <p:cNvGrpSpPr/>
          <p:nvPr/>
        </p:nvGrpSpPr>
        <p:grpSpPr>
          <a:xfrm>
            <a:off x="515825" y="701024"/>
            <a:ext cx="8112300" cy="4106039"/>
            <a:chOff x="515825" y="1639387"/>
            <a:chExt cx="8112300" cy="3396508"/>
          </a:xfrm>
        </p:grpSpPr>
        <p:sp>
          <p:nvSpPr>
            <p:cNvPr id="588" name="Shape 588"/>
            <p:cNvSpPr/>
            <p:nvPr/>
          </p:nvSpPr>
          <p:spPr>
            <a:xfrm>
              <a:off x="515825" y="1945596"/>
              <a:ext cx="8112300" cy="30902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Container sind isoliert voneinander und bekommen ihre Resourcen (IP Adresse) dynamisch zugewiesen. Möchte man innerhalb eines Containers den Webserver (TCP-Port) eines anderen Containers ansprechen muss das explizit konfiguriert werden.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Im Docker Universum geschieht das im einfachsten Fall mit docker-compose. Eine Verbindung zwischen zwei Containern kann aber auch beim Start hergestellt werden.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-d --name=loadbalancer </a:t>
              </a:r>
              <a:r>
                <a:rPr lang="de" sz="1200">
                  <a:solidFill>
                    <a:srgbClr val="98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--link web01:backend01</a:t>
              </a: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15825" y="1639387"/>
              <a:ext cx="2646900" cy="26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Shape 595"/>
          <p:cNvGrpSpPr/>
          <p:nvPr/>
        </p:nvGrpSpPr>
        <p:grpSpPr>
          <a:xfrm>
            <a:off x="515825" y="725674"/>
            <a:ext cx="8112300" cy="4081261"/>
            <a:chOff x="515825" y="1659777"/>
            <a:chExt cx="8112300" cy="3376012"/>
          </a:xfrm>
        </p:grpSpPr>
        <p:sp>
          <p:nvSpPr>
            <p:cNvPr id="596" name="Shape 596"/>
            <p:cNvSpPr/>
            <p:nvPr/>
          </p:nvSpPr>
          <p:spPr>
            <a:xfrm>
              <a:off x="515825" y="1996490"/>
              <a:ext cx="8112300" cy="30392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Wir starten zwei Webserver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-d --name=web01 neofonie/demo-server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-d --name=web02 neofonie/demo-server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Und nun einen Loadbalancer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run -d --name=loadbalancer --link web01:backend01 --link web02:backend02     -p 42080:8080 neofonie/demo-loadbalance</a:t>
              </a:r>
              <a:r>
                <a:rPr lang="d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Das Ergebnis: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wget -q -O - "</a:t>
              </a:r>
              <a:r>
                <a:rPr lang="de" sz="1200" u="sng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  <a:hlinkClick r:id="rId3"/>
                </a:rPr>
                <a:t>http://127.0.0.1:42080/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World from 8337b3a48d00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15825" y="1659777"/>
              <a:ext cx="3017100" cy="27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598" name="Shape 5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Shape 603"/>
          <p:cNvGrpSpPr/>
          <p:nvPr/>
        </p:nvGrpSpPr>
        <p:grpSpPr>
          <a:xfrm>
            <a:off x="515825" y="762675"/>
            <a:ext cx="8112300" cy="4044172"/>
            <a:chOff x="515825" y="1680580"/>
            <a:chExt cx="8112300" cy="3355324"/>
          </a:xfrm>
        </p:grpSpPr>
        <p:sp>
          <p:nvSpPr>
            <p:cNvPr id="604" name="Shape 604"/>
            <p:cNvSpPr/>
            <p:nvPr/>
          </p:nvSpPr>
          <p:spPr>
            <a:xfrm>
              <a:off x="515825" y="1936304"/>
              <a:ext cx="8112300" cy="30995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2286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2286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latin typeface="Open Sans"/>
                  <a:ea typeface="Open Sans"/>
                  <a:cs typeface="Open Sans"/>
                  <a:sym typeface="Open Sans"/>
                </a:rPr>
                <a:t>Was passiert dabei nun genau ?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15825" y="1680580"/>
              <a:ext cx="3078600" cy="18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06" name="Shape 6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Shape 611"/>
          <p:cNvGrpSpPr/>
          <p:nvPr/>
        </p:nvGrpSpPr>
        <p:grpSpPr>
          <a:xfrm>
            <a:off x="515825" y="738021"/>
            <a:ext cx="8112300" cy="4069525"/>
            <a:chOff x="515825" y="1660123"/>
            <a:chExt cx="8112300" cy="3376079"/>
          </a:xfrm>
        </p:grpSpPr>
        <p:sp>
          <p:nvSpPr>
            <p:cNvPr id="612" name="Shape 612"/>
            <p:cNvSpPr/>
            <p:nvPr/>
          </p:nvSpPr>
          <p:spPr>
            <a:xfrm>
              <a:off x="515825" y="1967202"/>
              <a:ext cx="8112300" cy="306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Unser Webserver lauscht auf dem TCP-Port 1337. Das ist beim Build des Image bereits in der Konfigurationsdatei festgelegt worden.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Die IP-Adresse wird dynamisch zugewiesen.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inspect web01 | grep -i ipa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       	"IPAddress": "172.17.0.3",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inspect web02 | grep -i ipa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	"IPAddress": "172.17.0.2",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515825" y="1660123"/>
              <a:ext cx="2461800" cy="25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14" name="Shape 6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515825" y="689949"/>
            <a:ext cx="8112300" cy="4117482"/>
            <a:chOff x="515825" y="1630222"/>
            <a:chExt cx="8112300" cy="3405974"/>
          </a:xfrm>
        </p:grpSpPr>
        <p:sp>
          <p:nvSpPr>
            <p:cNvPr id="620" name="Shape 620"/>
            <p:cNvSpPr/>
            <p:nvPr/>
          </p:nvSpPr>
          <p:spPr>
            <a:xfrm>
              <a:off x="515825" y="2022997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Da wir für unsere Container kein Netzwerk definiert haben, wird das “default” Netzwerk verwendet: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inspect web01 | grep -i net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       	"NetworkMode": "default",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               	"NetworkID": "39074b0c36fa0f74de4f1f33166419dee5a7656316121c1e58 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inspect web02 | grep -i net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	"NetworkMode": "default",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	"NetworkID": "39074b0c36fa0f74de4f1f33166419dee5a7656316121c1e58 ..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515825" y="1630222"/>
              <a:ext cx="2659200" cy="3254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22" name="Shape 6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Shape 627"/>
          <p:cNvGrpSpPr/>
          <p:nvPr/>
        </p:nvGrpSpPr>
        <p:grpSpPr>
          <a:xfrm>
            <a:off x="515825" y="738024"/>
            <a:ext cx="8112300" cy="4069175"/>
            <a:chOff x="515825" y="1660121"/>
            <a:chExt cx="8112300" cy="3375788"/>
          </a:xfrm>
        </p:grpSpPr>
        <p:sp>
          <p:nvSpPr>
            <p:cNvPr id="628" name="Shape 628"/>
            <p:cNvSpPr/>
            <p:nvPr/>
          </p:nvSpPr>
          <p:spPr>
            <a:xfrm>
              <a:off x="515825" y="2023009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Innerhalb einer Webserver Instanz sind andere Container zunächst unbekannt. Befinden sich zwei Container im gleichen Docker Netzwerk können sie sich aber gegenseitig “sehen”.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exec -ti web01 bash -c "ping -c 1 web02"</a:t>
              </a:r>
            </a:p>
            <a:p>
              <a:pPr indent="45720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ping: unknown host web02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 exec -ti web01 bash -c "ping -c 1 172.17.0.2"</a:t>
              </a:r>
            </a:p>
            <a:p>
              <a:pPr indent="38735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PING 172.17.0.2 (172.17.0.2) 56(84) bytes of data.</a:t>
              </a:r>
            </a:p>
            <a:p>
              <a:pPr indent="45720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64 bytes from 172.17.0.2: icmp_seq=1 ttl=64 time=0.072 ms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15825" y="1660121"/>
              <a:ext cx="2585100" cy="276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30" name="Shape 6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Shape 635"/>
          <p:cNvGrpSpPr/>
          <p:nvPr/>
        </p:nvGrpSpPr>
        <p:grpSpPr>
          <a:xfrm>
            <a:off x="515825" y="702100"/>
            <a:ext cx="8112300" cy="4105680"/>
            <a:chOff x="515825" y="1650064"/>
            <a:chExt cx="8112300" cy="3386127"/>
          </a:xfrm>
        </p:grpSpPr>
        <p:sp>
          <p:nvSpPr>
            <p:cNvPr id="636" name="Shape 636"/>
            <p:cNvSpPr/>
            <p:nvPr/>
          </p:nvSpPr>
          <p:spPr>
            <a:xfrm>
              <a:off x="515825" y="2022992"/>
              <a:ext cx="8112300" cy="30131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Unser Loadbalancer (haproxy)  ist ebenfalls bereits beim Erstellen des zugrundeliegenden Images vorkonfiguriert worden. Er möchte die beiden Hostnamen backend01 und backend02 auf dem TCP-Port 1337 ansprechen und ist selbst auf dem TCP-Port 8080 erreichbar. 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Diese Konfiguration ist nur innerhalb des Containers nützlich. Außerhalb des Containers muss der Loadbalancer über einen “exposed port” zugänglich gemacht werden. 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 run …</a:t>
              </a:r>
              <a:r>
                <a:rPr lang="de" sz="1200">
                  <a:solidFill>
                    <a:srgbClr val="98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-p 42080:8080 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neofonie/demo-loadbalancer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15825" y="1650064"/>
              <a:ext cx="2733300" cy="32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38" name="Shape 6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Shape 643"/>
          <p:cNvGrpSpPr/>
          <p:nvPr/>
        </p:nvGrpSpPr>
        <p:grpSpPr>
          <a:xfrm>
            <a:off x="515825" y="689675"/>
            <a:ext cx="8112300" cy="4117757"/>
            <a:chOff x="515825" y="1629995"/>
            <a:chExt cx="8112300" cy="3406201"/>
          </a:xfrm>
        </p:grpSpPr>
        <p:sp>
          <p:nvSpPr>
            <p:cNvPr id="644" name="Shape 644"/>
            <p:cNvSpPr/>
            <p:nvPr/>
          </p:nvSpPr>
          <p:spPr>
            <a:xfrm>
              <a:off x="515825" y="2022997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Mit dem iptables Befehl kann man sich das genauer anschauen: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root@kirchhain:~# iptables -t nat -nvL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0 0 DNAT tcp -- !docker0 * 0.0.0.0/0 0.0.0.0/0 tcp dpt:42080 to:172.17.0.4:8080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172.17.0.4 ist die dynamisch zugewiesene IP Adresse des Loadbalancers: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 inspect loadbalancer | grep IPA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       	"IPAddress": "172.17.0.4",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515825" y="1629995"/>
              <a:ext cx="2585100" cy="32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46" name="Shape 6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descr="architektur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25" y="142875"/>
            <a:ext cx="61341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Shape 651"/>
          <p:cNvGrpSpPr/>
          <p:nvPr/>
        </p:nvGrpSpPr>
        <p:grpSpPr>
          <a:xfrm>
            <a:off x="515825" y="799702"/>
            <a:ext cx="8112300" cy="4007730"/>
            <a:chOff x="515825" y="1721009"/>
            <a:chExt cx="8112300" cy="3315187"/>
          </a:xfrm>
        </p:grpSpPr>
        <p:sp>
          <p:nvSpPr>
            <p:cNvPr id="652" name="Shape 652"/>
            <p:cNvSpPr/>
            <p:nvPr/>
          </p:nvSpPr>
          <p:spPr>
            <a:xfrm>
              <a:off x="515825" y="2022997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Der Loadbalancer selbst muss nun noch seine beiden Backend-Server backend01 und backend02 erreichen können. Dafür wird die docker Option “link” verwendet: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 run …  </a:t>
              </a:r>
              <a:r>
                <a:rPr lang="de" sz="1200">
                  <a:solidFill>
                    <a:srgbClr val="98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--link web01:backend01 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… neofonie/demo-loadbalancer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Was dabei passieret sieht man im Container. Der Alias backend01 kann jetzt in der Konfigurationsdatei des haproxy verwendet werden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 exec loadbalancer bash -c "cat /etc/hosts"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172.17.0.3    backend01 8337b3a48d00 web01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172.17.0.4    1f5548ef510f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15825" y="1721009"/>
              <a:ext cx="2671500" cy="17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Shape 659"/>
          <p:cNvGrpSpPr/>
          <p:nvPr/>
        </p:nvGrpSpPr>
        <p:grpSpPr>
          <a:xfrm>
            <a:off x="515825" y="714149"/>
            <a:ext cx="8112300" cy="4093813"/>
            <a:chOff x="515825" y="1640252"/>
            <a:chExt cx="8112300" cy="3395946"/>
          </a:xfrm>
        </p:grpSpPr>
        <p:sp>
          <p:nvSpPr>
            <p:cNvPr id="660" name="Shape 660"/>
            <p:cNvSpPr/>
            <p:nvPr/>
          </p:nvSpPr>
          <p:spPr>
            <a:xfrm>
              <a:off x="515825" y="2022998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Es funktioniert: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wget -q -O - "</a:t>
              </a:r>
              <a:r>
                <a:rPr lang="de" sz="1200" u="sng">
                  <a:solidFill>
                    <a:schemeClr val="hlink"/>
                  </a:solidFill>
                  <a:latin typeface="Courier New"/>
                  <a:ea typeface="Courier New"/>
                  <a:cs typeface="Courier New"/>
                  <a:sym typeface="Courier New"/>
                  <a:hlinkClick r:id="rId3"/>
                </a:rPr>
                <a:t>http://127.0.0.1:42080/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</a:p>
            <a:p>
              <a:pPr indent="45720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Hello World from 3adb0c334f0f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wget -q -O - "</a:t>
              </a:r>
              <a:r>
                <a:rPr lang="de" sz="1200" u="sng">
                  <a:solidFill>
                    <a:schemeClr val="hlink"/>
                  </a:solidFill>
                  <a:latin typeface="Courier New"/>
                  <a:ea typeface="Courier New"/>
                  <a:cs typeface="Courier New"/>
                  <a:sym typeface="Courier New"/>
                  <a:hlinkClick r:id="rId4"/>
                </a:rPr>
                <a:t>http://127.0.0.1:42080/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</a:p>
            <a:p>
              <a:pPr indent="45720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Hello World from 8337b3a48d00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wget -q -O - "</a:t>
              </a:r>
              <a:r>
                <a:rPr lang="de" sz="1200" u="sng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  <a:hlinkClick r:id="rId5"/>
                </a:rPr>
                <a:t>http://127.0.0.1:42080/</a:t>
              </a: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</a:p>
            <a:p>
              <a:pPr indent="457200"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World from 3adb0c334f0f</a:t>
              </a:r>
            </a:p>
            <a:p>
              <a:pPr indent="457200"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15825" y="1640252"/>
              <a:ext cx="24618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Container linking</a:t>
              </a:r>
            </a:p>
          </p:txBody>
        </p:sp>
      </p:grpSp>
      <p:sp>
        <p:nvSpPr>
          <p:cNvPr id="662" name="Shape 6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Shape 667"/>
          <p:cNvGrpSpPr/>
          <p:nvPr/>
        </p:nvGrpSpPr>
        <p:grpSpPr>
          <a:xfrm>
            <a:off x="515850" y="712326"/>
            <a:ext cx="8112300" cy="4111532"/>
            <a:chOff x="515825" y="1636806"/>
            <a:chExt cx="8112300" cy="3399084"/>
          </a:xfrm>
        </p:grpSpPr>
        <p:sp>
          <p:nvSpPr>
            <p:cNvPr id="668" name="Shape 668"/>
            <p:cNvSpPr/>
            <p:nvPr/>
          </p:nvSpPr>
          <p:spPr>
            <a:xfrm>
              <a:off x="515825" y="2022990"/>
              <a:ext cx="8112300" cy="30128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Das Loadbalancer Beispiel kann auch über eine Konfigurationsdatei und dem Tool docker-compose gestartet werden: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Installation des docker-compose Tools: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curl -L https://github.com/docker/compose/releases/download/1.6.2/docker-compose-`uname -s`-`uname -m` &gt; /usr/local/bin/docker-compose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chmod +x /usr/local/bin/docker-compose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15825" y="1636806"/>
              <a:ext cx="2412600" cy="32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Shape 675"/>
          <p:cNvGrpSpPr/>
          <p:nvPr/>
        </p:nvGrpSpPr>
        <p:grpSpPr>
          <a:xfrm>
            <a:off x="515825" y="713724"/>
            <a:ext cx="8112300" cy="4108517"/>
            <a:chOff x="515825" y="1639869"/>
            <a:chExt cx="8112300" cy="3396030"/>
          </a:xfrm>
        </p:grpSpPr>
        <p:sp>
          <p:nvSpPr>
            <p:cNvPr id="676" name="Shape 676"/>
            <p:cNvSpPr/>
            <p:nvPr/>
          </p:nvSpPr>
          <p:spPr>
            <a:xfrm>
              <a:off x="515825" y="2022999"/>
              <a:ext cx="8112300" cy="30128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15825" y="1639869"/>
              <a:ext cx="2535900" cy="32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678" name="Shape 678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demo-link-containers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cat docker-compose.yml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'2'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web01: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container_name: web01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image: demo-server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networks: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- default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4697725" y="1860450"/>
            <a:ext cx="37032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docker-compose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verwendet die Konfigurationsdatei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docker-compose.yml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Das Format der Datei unterscheidet sich ein wenig zwischen version 1 und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version 2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Unser Webserver ist ein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mit dem Namen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web01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. Dafür wird eine Instanz des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Image demo-server 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gestartet. Der Container bekommt den selben Namen und befindet sich im 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Netzwerk “default”.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0" name="Shape 680"/>
          <p:cNvCxnSpPr/>
          <p:nvPr/>
        </p:nvCxnSpPr>
        <p:spPr>
          <a:xfrm>
            <a:off x="4574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1" name="Shape 6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Shape 686"/>
          <p:cNvGrpSpPr/>
          <p:nvPr/>
        </p:nvGrpSpPr>
        <p:grpSpPr>
          <a:xfrm>
            <a:off x="457200" y="716900"/>
            <a:ext cx="8169713" cy="4098464"/>
            <a:chOff x="436299" y="1637641"/>
            <a:chExt cx="8191830" cy="3398394"/>
          </a:xfrm>
        </p:grpSpPr>
        <p:sp>
          <p:nvSpPr>
            <p:cNvPr id="687" name="Shape 687"/>
            <p:cNvSpPr/>
            <p:nvPr/>
          </p:nvSpPr>
          <p:spPr>
            <a:xfrm>
              <a:off x="515830" y="2021036"/>
              <a:ext cx="8112300" cy="30149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436299" y="1637641"/>
              <a:ext cx="2751000" cy="32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 Docker-Compose</a:t>
              </a:r>
            </a:p>
          </p:txBody>
        </p:sp>
      </p:grpSp>
      <p:sp>
        <p:nvSpPr>
          <p:cNvPr id="689" name="Shape 689"/>
          <p:cNvSpPr txBox="1"/>
          <p:nvPr/>
        </p:nvSpPr>
        <p:spPr>
          <a:xfrm>
            <a:off x="898400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loadbalancer: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container_name: loadbalancer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image: demo-loadbalancer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links: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- web01:backend01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- web02:backend02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ports: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- 42080:8080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networks: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- default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4697725" y="2016250"/>
            <a:ext cx="3703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Für unseren Loadbalancer wird zusätzlich jeweils  ein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auf die beiden Webserver erzeugt.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Der TCP-Port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42080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soll auf dem Host (Wirt) verwendet werden um den Container anzusprechen.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Im Container selbst lauscht der Loadbalancer auf Port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8080.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4574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Shape 697"/>
          <p:cNvGrpSpPr/>
          <p:nvPr/>
        </p:nvGrpSpPr>
        <p:grpSpPr>
          <a:xfrm>
            <a:off x="515850" y="717926"/>
            <a:ext cx="8112300" cy="4111534"/>
            <a:chOff x="515825" y="1636805"/>
            <a:chExt cx="8112300" cy="3399086"/>
          </a:xfrm>
        </p:grpSpPr>
        <p:sp>
          <p:nvSpPr>
            <p:cNvPr id="698" name="Shape 698"/>
            <p:cNvSpPr/>
            <p:nvPr/>
          </p:nvSpPr>
          <p:spPr>
            <a:xfrm>
              <a:off x="515825" y="202299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cd demo-link-containers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docker-compose up -d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Creating web02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Creating web01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Creating loadbalancer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wget -q -O - "http://127.0.0.1:42080/"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Hello World from cbb95b31d25e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15825" y="1636805"/>
              <a:ext cx="2424900" cy="32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Shape 705"/>
          <p:cNvGrpSpPr/>
          <p:nvPr/>
        </p:nvGrpSpPr>
        <p:grpSpPr>
          <a:xfrm>
            <a:off x="515850" y="717714"/>
            <a:ext cx="8112300" cy="4098331"/>
            <a:chOff x="515825" y="1446431"/>
            <a:chExt cx="8112300" cy="3589360"/>
          </a:xfrm>
        </p:grpSpPr>
        <p:sp>
          <p:nvSpPr>
            <p:cNvPr id="706" name="Shape 706"/>
            <p:cNvSpPr/>
            <p:nvPr/>
          </p:nvSpPr>
          <p:spPr>
            <a:xfrm>
              <a:off x="515825" y="1868391"/>
              <a:ext cx="8112300" cy="316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Mit docker-compose kann man die Anzahl der gestarteten  Instanzen dynamisch anpassen. Wir erweitern dafür unser Beispiel um einen “automatisierten” Loadbalancer.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515825" y="1446431"/>
              <a:ext cx="2646900" cy="346799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Shape 713"/>
          <p:cNvGrpSpPr/>
          <p:nvPr/>
        </p:nvGrpSpPr>
        <p:grpSpPr>
          <a:xfrm>
            <a:off x="515825" y="714680"/>
            <a:ext cx="8112300" cy="4117723"/>
            <a:chOff x="515825" y="1640672"/>
            <a:chExt cx="8112300" cy="3395220"/>
          </a:xfrm>
        </p:grpSpPr>
        <p:sp>
          <p:nvSpPr>
            <p:cNvPr id="714" name="Shape 714"/>
            <p:cNvSpPr/>
            <p:nvPr/>
          </p:nvSpPr>
          <p:spPr>
            <a:xfrm>
              <a:off x="515825" y="2022992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15825" y="1640672"/>
              <a:ext cx="2474100" cy="32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16" name="Shape 716"/>
          <p:cNvSpPr txBox="1"/>
          <p:nvPr/>
        </p:nvSpPr>
        <p:spPr>
          <a:xfrm>
            <a:off x="898400" y="1776250"/>
            <a:ext cx="3703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demo-link-containers/demo-auto-lb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cat docker-compose.yml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'2'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web: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image: neofonie/demo-server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loadbalancer: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image: neofonie/demo-auto-lb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links: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- web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ports: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- 42080:8080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697725" y="1776250"/>
            <a:ext cx="3703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Unser Service </a:t>
            </a: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web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bekommt nun keinen Container-Namen. Diese werden beim Aufruf von docker-compose scale einfach numerisch hochgezählt.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Der Loadbalancer wird mit allen Instanzen des Service “verlinkt”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8" name="Shape 718"/>
          <p:cNvCxnSpPr/>
          <p:nvPr/>
        </p:nvCxnSpPr>
        <p:spPr>
          <a:xfrm>
            <a:off x="4574275" y="1803650"/>
            <a:ext cx="0" cy="27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9" name="Shape 7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Shape 724"/>
          <p:cNvGrpSpPr/>
          <p:nvPr/>
        </p:nvGrpSpPr>
        <p:grpSpPr>
          <a:xfrm>
            <a:off x="515850" y="728752"/>
            <a:ext cx="8112300" cy="4108644"/>
            <a:chOff x="515825" y="1544774"/>
            <a:chExt cx="8112300" cy="3491369"/>
          </a:xfrm>
        </p:grpSpPr>
        <p:sp>
          <p:nvSpPr>
            <p:cNvPr id="725" name="Shape 725"/>
            <p:cNvSpPr/>
            <p:nvPr/>
          </p:nvSpPr>
          <p:spPr>
            <a:xfrm>
              <a:off x="515825" y="1944044"/>
              <a:ext cx="8112300" cy="30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Jetzt starten wir einige Webserver und einen Loadbalancer: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docker-compose up -d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Creating and starting demoautolb_web_1 ... done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Creating and starting demoautolb_loadbalancer_1 ... done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b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docker-compose scale web=3 loadbalancer=1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Creating and starting demoautolb_web_2 ... done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Creating and starting demoautolb_web_3 ... done</a:t>
              </a:r>
            </a:p>
          </p:txBody>
        </p:sp>
        <p:sp>
          <p:nvSpPr>
            <p:cNvPr id="726" name="Shape 726"/>
            <p:cNvSpPr/>
            <p:nvPr/>
          </p:nvSpPr>
          <p:spPr>
            <a:xfrm>
              <a:off x="515825" y="1544774"/>
              <a:ext cx="2572800" cy="3363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27" name="Shape 7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Shape 732"/>
          <p:cNvGrpSpPr/>
          <p:nvPr/>
        </p:nvGrpSpPr>
        <p:grpSpPr>
          <a:xfrm>
            <a:off x="515850" y="747000"/>
            <a:ext cx="8112300" cy="4096647"/>
            <a:chOff x="515825" y="1555264"/>
            <a:chExt cx="8112300" cy="3480879"/>
          </a:xfrm>
        </p:grpSpPr>
        <p:sp>
          <p:nvSpPr>
            <p:cNvPr id="733" name="Shape 733"/>
            <p:cNvSpPr/>
            <p:nvPr/>
          </p:nvSpPr>
          <p:spPr>
            <a:xfrm>
              <a:off x="515825" y="1944043"/>
              <a:ext cx="8112300" cy="30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Mit docker-compose kann man sich nun auch die Logfiles der Webserver analog zum Befehl docker logs anschauen: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</a:t>
              </a:r>
              <a:r>
                <a:rPr lang="de" sz="1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docker-compose logs -f web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Attaching to demoautolb_web_2, demoautolb_web_3, demoautolb_web_1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web_2       	| Server running at http://0.0.0.0:1337/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web_1       	| Server running at http://0.0.0.0:1337/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web_3       	| Server running at http://0.0.0.0:1337/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515825" y="1555264"/>
              <a:ext cx="2474100" cy="3345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35" name="Shape 7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515850" y="651675"/>
            <a:ext cx="8112300" cy="4155960"/>
            <a:chOff x="515825" y="1589384"/>
            <a:chExt cx="8112300" cy="3509805"/>
          </a:xfrm>
        </p:grpSpPr>
        <p:sp>
          <p:nvSpPr>
            <p:cNvPr id="114" name="Shape 114"/>
            <p:cNvSpPr/>
            <p:nvPr/>
          </p:nvSpPr>
          <p:spPr>
            <a:xfrm>
              <a:off x="515825" y="2026889"/>
              <a:ext cx="8112300" cy="307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457200"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Docker besteht aus mehreren Komponenten, die über APIs mit einander kommunizieren:</a:t>
              </a:r>
              <a:br>
                <a:rPr lang="de">
                  <a:latin typeface="Open Sans"/>
                  <a:ea typeface="Open Sans"/>
                  <a:cs typeface="Open Sans"/>
                  <a:sym typeface="Open Sans"/>
                </a:rPr>
              </a:br>
            </a:p>
            <a:p>
              <a:pPr indent="-22860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Docker Daemon</a:t>
              </a:r>
            </a:p>
            <a:p>
              <a:pPr indent="-22860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Docker Client </a:t>
              </a:r>
            </a:p>
            <a:p>
              <a:pPr indent="-22860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Container</a:t>
              </a:r>
            </a:p>
            <a:p>
              <a:pPr indent="-22860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Images</a:t>
              </a:r>
            </a:p>
            <a:p>
              <a:pPr indent="-228600" lvl="0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Open Sans"/>
                <a:buChar char="●"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Registry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522775" y="1589384"/>
              <a:ext cx="2354100" cy="3956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Basis-Komponenten</a:t>
              </a:r>
            </a:p>
          </p:txBody>
        </p:sp>
      </p:grp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Shape 740"/>
          <p:cNvGrpSpPr/>
          <p:nvPr/>
        </p:nvGrpSpPr>
        <p:grpSpPr>
          <a:xfrm>
            <a:off x="515850" y="762674"/>
            <a:ext cx="8112300" cy="4070432"/>
            <a:chOff x="515825" y="1590000"/>
            <a:chExt cx="8112300" cy="3350149"/>
          </a:xfrm>
        </p:grpSpPr>
        <p:sp>
          <p:nvSpPr>
            <p:cNvPr id="741" name="Shape 741"/>
            <p:cNvSpPr/>
            <p:nvPr/>
          </p:nvSpPr>
          <p:spPr>
            <a:xfrm>
              <a:off x="515825" y="1944050"/>
              <a:ext cx="8112300" cy="29960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Die generierten Container-Namen sind im Loadbalancer Container auflösbar.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 exec -ti demoautolb_loadbalancer_1 bash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root@e42707366234:/# ping demoautolb_web_2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PING demoautolb_web_2 (172.18.0.4) 56(84) bytes of data.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64 bytes from demoautolb_web_2.demoautolb_default (172.18.0.4): icmp_seq=1 ttl=64 time=0.057 ms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Die “link” Option würde man daher eigentlich nicht benötigen. Die Verwendung von Hostnamen in der Konfiguration eines Image wird damit jedoch vereinfacht.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root@e42707366234:/# ping web_2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PING web_2 (172.18.0.4) 56(84) bytes of data.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64 bytes from demoautolb_web_2.demoautolb_default (172.18.0.4): icmp_seq=1 ttl=64 time=0.048 ms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515825" y="1590000"/>
              <a:ext cx="2597400" cy="280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43" name="Shape 7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Shape 748"/>
          <p:cNvGrpSpPr/>
          <p:nvPr/>
        </p:nvGrpSpPr>
        <p:grpSpPr>
          <a:xfrm>
            <a:off x="515850" y="714423"/>
            <a:ext cx="8112300" cy="4121807"/>
            <a:chOff x="515825" y="1536559"/>
            <a:chExt cx="8112300" cy="3499284"/>
          </a:xfrm>
        </p:grpSpPr>
        <p:sp>
          <p:nvSpPr>
            <p:cNvPr id="749" name="Shape 749"/>
            <p:cNvSpPr/>
            <p:nvPr/>
          </p:nvSpPr>
          <p:spPr>
            <a:xfrm>
              <a:off x="515825" y="1944043"/>
              <a:ext cx="8112300" cy="309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Die DNS Namen der Container sind nicht in der lokalen /etc/hosts Datei der Container zu finden.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docker exec -ti demoautolb_loadbalancer_1 bash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root@e42707366234:/# cat /etc/hosts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127.0.0.1    localhost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172.18.0.5    e42707366234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 der resolv.conf ist nun folgender Eintrag zu finden. Es handelt sich dabei um einen  internen Docker Nameserver, der seit Version 1.10 zur Verfügung steht.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root@e42707366234:/# cat /etc/resolv.conf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search neofonie.de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nameserver 127.0.0.11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options ndots:0</a:t>
              </a:r>
            </a:p>
          </p:txBody>
        </p:sp>
        <p:sp>
          <p:nvSpPr>
            <p:cNvPr id="750" name="Shape 750"/>
            <p:cNvSpPr/>
            <p:nvPr/>
          </p:nvSpPr>
          <p:spPr>
            <a:xfrm>
              <a:off x="515825" y="1536559"/>
              <a:ext cx="2597400" cy="334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Docker-Compose</a:t>
              </a:r>
            </a:p>
          </p:txBody>
        </p:sp>
      </p:grp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Shape 756"/>
          <p:cNvGrpSpPr/>
          <p:nvPr/>
        </p:nvGrpSpPr>
        <p:grpSpPr>
          <a:xfrm>
            <a:off x="515850" y="714651"/>
            <a:ext cx="8112300" cy="4121981"/>
            <a:chOff x="515825" y="1639959"/>
            <a:chExt cx="8112300" cy="3395931"/>
          </a:xfrm>
        </p:grpSpPr>
        <p:sp>
          <p:nvSpPr>
            <p:cNvPr id="757" name="Shape 757"/>
            <p:cNvSpPr/>
            <p:nvPr/>
          </p:nvSpPr>
          <p:spPr>
            <a:xfrm>
              <a:off x="515825" y="202299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Der Docker Daemon läßt sich auch über das Netzwerk ansprechen. Damit kann man seine Container über mehrere Hosts hinweg verwalten.  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Der Docker Client bzw. docker-compose verwendet dafür die Umgebungsvariable DOCKER_HOST.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Für den Netzwerkzugriff werden TLS Zertifikate und eine entsprechende Konfiguration des Docker Daemon benötigt. Das lässt sich mit docker-machine leicht konfigurieren.</a:t>
              </a:r>
            </a:p>
          </p:txBody>
        </p:sp>
        <p:sp>
          <p:nvSpPr>
            <p:cNvPr id="758" name="Shape 758"/>
            <p:cNvSpPr/>
            <p:nvPr/>
          </p:nvSpPr>
          <p:spPr>
            <a:xfrm>
              <a:off x="515825" y="1639959"/>
              <a:ext cx="2461800" cy="324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Docker-Machine</a:t>
              </a:r>
            </a:p>
          </p:txBody>
        </p:sp>
      </p:grp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Shape 764"/>
          <p:cNvGrpSpPr/>
          <p:nvPr/>
        </p:nvGrpSpPr>
        <p:grpSpPr>
          <a:xfrm>
            <a:off x="515850" y="714597"/>
            <a:ext cx="8112300" cy="4122034"/>
            <a:chOff x="515825" y="1639915"/>
            <a:chExt cx="8112300" cy="3395974"/>
          </a:xfrm>
        </p:grpSpPr>
        <p:sp>
          <p:nvSpPr>
            <p:cNvPr id="765" name="Shape 765"/>
            <p:cNvSpPr/>
            <p:nvPr/>
          </p:nvSpPr>
          <p:spPr>
            <a:xfrm>
              <a:off x="515825" y="2022990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</a:t>
              </a: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 docker-machine create --driver generic --generic-ip-address=172.42.0.1 --generic-ssh-user=root wirt01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Running pre-create checks...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Creating machine...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Docker is up and running!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To see how to connect your Docker Client to the Docker Engine running on this virtual machine, run: docker-machine env wirt01</a:t>
              </a:r>
            </a:p>
          </p:txBody>
        </p:sp>
        <p:sp>
          <p:nvSpPr>
            <p:cNvPr id="766" name="Shape 766"/>
            <p:cNvSpPr/>
            <p:nvPr/>
          </p:nvSpPr>
          <p:spPr>
            <a:xfrm>
              <a:off x="515825" y="1639915"/>
              <a:ext cx="2548200" cy="324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Docker-Machine</a:t>
              </a:r>
            </a:p>
          </p:txBody>
        </p:sp>
      </p:grpSp>
      <p:sp>
        <p:nvSpPr>
          <p:cNvPr id="767" name="Shape 7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Shape 772"/>
          <p:cNvGrpSpPr/>
          <p:nvPr/>
        </p:nvGrpSpPr>
        <p:grpSpPr>
          <a:xfrm>
            <a:off x="515850" y="726625"/>
            <a:ext cx="8112300" cy="4110007"/>
            <a:chOff x="515825" y="1649825"/>
            <a:chExt cx="8112300" cy="3386066"/>
          </a:xfrm>
        </p:grpSpPr>
        <p:sp>
          <p:nvSpPr>
            <p:cNvPr id="773" name="Shape 773"/>
            <p:cNvSpPr/>
            <p:nvPr/>
          </p:nvSpPr>
          <p:spPr>
            <a:xfrm>
              <a:off x="515825" y="2022991"/>
              <a:ext cx="8112300" cy="301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$ docker-machine env wirt01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export DOCKER_TLS_VERIFY="1"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export DOCKER_HOST="tcp://172.42.0.1:2376"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export DOCKER_CERT_PATH="/home/trainer/.docker/machine/machines/wirt01"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export DOCKER_MACHINE_NAME="wirt01"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# Run this command to configure your shell: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Courier New"/>
                  <a:ea typeface="Courier New"/>
                  <a:cs typeface="Courier New"/>
                  <a:sym typeface="Courier New"/>
                </a:rPr>
                <a:t># eval $(docker-machine env wirt01)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515825" y="1649825"/>
              <a:ext cx="2412600" cy="324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Docker-Machine</a:t>
              </a:r>
            </a:p>
          </p:txBody>
        </p:sp>
      </p:grpSp>
      <p:sp>
        <p:nvSpPr>
          <p:cNvPr id="775" name="Shape 7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Shape 780"/>
          <p:cNvGrpSpPr/>
          <p:nvPr/>
        </p:nvGrpSpPr>
        <p:grpSpPr>
          <a:xfrm>
            <a:off x="515850" y="726774"/>
            <a:ext cx="8112300" cy="4109849"/>
            <a:chOff x="515825" y="1640197"/>
            <a:chExt cx="8112300" cy="3396008"/>
          </a:xfrm>
        </p:grpSpPr>
        <p:sp>
          <p:nvSpPr>
            <p:cNvPr id="781" name="Shape 781"/>
            <p:cNvSpPr/>
            <p:nvPr/>
          </p:nvSpPr>
          <p:spPr>
            <a:xfrm>
              <a:off x="515825" y="2023005"/>
              <a:ext cx="8112300" cy="301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Open Sans"/>
                  <a:ea typeface="Open Sans"/>
                  <a:cs typeface="Open Sans"/>
                  <a:sym typeface="Open Sans"/>
                </a:rPr>
                <a:t>docker-machine unterstützt neben dem “generic” driver, welcher einen SSH Zugriff auf den Daemon Host benötigt, auch spezielle Umgebungen bekannter Hosting-Anbieter: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00000"/>
              </a:pPr>
              <a:r>
                <a:rPr lang="de" sz="1200" u="sng">
                  <a:solidFill>
                    <a:schemeClr val="hlink"/>
                  </a:solidFill>
                  <a:hlinkClick r:id="rId3"/>
                </a:rPr>
                <a:t>Amazon Web Services</a:t>
              </a: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00000"/>
              </a:pPr>
              <a:r>
                <a:rPr lang="de" sz="1200" u="sng">
                  <a:solidFill>
                    <a:schemeClr val="hlink"/>
                  </a:solidFill>
                  <a:hlinkClick r:id="rId4"/>
                </a:rPr>
                <a:t>Microsoft Azure</a:t>
              </a: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00000"/>
              </a:pPr>
              <a:r>
                <a:rPr lang="de" sz="1200" u="sng">
                  <a:solidFill>
                    <a:schemeClr val="hlink"/>
                  </a:solidFill>
                  <a:hlinkClick r:id="rId5"/>
                </a:rPr>
                <a:t>Digital Ocean</a:t>
              </a:r>
            </a:p>
            <a:p>
              <a:pPr lv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15825" y="1640197"/>
              <a:ext cx="2499000" cy="32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Docker-Machine</a:t>
              </a:r>
            </a:p>
          </p:txBody>
        </p:sp>
      </p:grpSp>
      <p:sp>
        <p:nvSpPr>
          <p:cNvPr id="783" name="Shape 7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515850" y="701849"/>
            <a:ext cx="8112300" cy="4105665"/>
            <a:chOff x="515850" y="1647001"/>
            <a:chExt cx="8112300" cy="3389190"/>
          </a:xfrm>
        </p:grpSpPr>
        <p:sp>
          <p:nvSpPr>
            <p:cNvPr id="122" name="Shape 122"/>
            <p:cNvSpPr/>
            <p:nvPr/>
          </p:nvSpPr>
          <p:spPr>
            <a:xfrm>
              <a:off x="515850" y="2022992"/>
              <a:ext cx="8112300" cy="30131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Herzstück der Docker Infrastruktur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Schnittstelle zum Wirt OS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bietet TCP-, Unix Domain Socket- und Systemd- Schnittstelle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benutzt Linux Kernel Funktionen (cgroups)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Open Sans"/>
                <a:buChar char="●"/>
              </a:pPr>
              <a:r>
                <a:rPr lang="d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ist keine Hardware Virtualisierung 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523200" y="1647001"/>
              <a:ext cx="2504100" cy="324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de" sz="1600">
                  <a:latin typeface="Open Sans"/>
                  <a:ea typeface="Open Sans"/>
                  <a:cs typeface="Open Sans"/>
                  <a:sym typeface="Open Sans"/>
                </a:rPr>
                <a:t>Docker Daemon </a:t>
              </a:r>
            </a:p>
          </p:txBody>
        </p:sp>
      </p:grp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