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2" r:id="rId4"/>
    <p:sldId id="274" r:id="rId5"/>
    <p:sldId id="293" r:id="rId6"/>
    <p:sldId id="294" r:id="rId7"/>
    <p:sldId id="295" r:id="rId8"/>
    <p:sldId id="296" r:id="rId9"/>
    <p:sldId id="306" r:id="rId10"/>
    <p:sldId id="298" r:id="rId11"/>
    <p:sldId id="297" r:id="rId12"/>
    <p:sldId id="299" r:id="rId13"/>
    <p:sldId id="300" r:id="rId14"/>
    <p:sldId id="303" r:id="rId15"/>
    <p:sldId id="304" r:id="rId16"/>
    <p:sldId id="308" r:id="rId17"/>
    <p:sldId id="309" r:id="rId18"/>
    <p:sldId id="302" r:id="rId19"/>
    <p:sldId id="305" r:id="rId20"/>
    <p:sldId id="307" r:id="rId21"/>
    <p:sldId id="310" r:id="rId22"/>
    <p:sldId id="30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>
        <p:scale>
          <a:sx n="111" d="100"/>
          <a:sy n="11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www.youtube.com/watch?v=wQ9zXzPpf7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://www.youtube.com/watch?v=6rRpKF0pTw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hyperlink" Target="https://www.youtube.com/watch?v=MtlAIQnnm2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s://www.youtube.com/watch?v=urf-AAIwNYk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Human Motion Style Transfer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2507"/>
          </a:xfrm>
        </p:spPr>
        <p:txBody>
          <a:bodyPr>
            <a:normAutofit/>
          </a:bodyPr>
          <a:lstStyle/>
          <a:p>
            <a:r>
              <a:rPr lang="en-US" dirty="0" smtClean="0"/>
              <a:t>Nguyen THANH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r>
              <a:rPr lang="en-US" dirty="0" smtClean="0"/>
              <a:t>20 Aug 2016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Dimensional Heterogeneous Data based Animation Techniques for Southeast Asian Intangible Cultural Heritage Digital Content -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AniAge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"/>
          <a:stretch/>
        </p:blipFill>
        <p:spPr>
          <a:xfrm>
            <a:off x="838200" y="1307935"/>
            <a:ext cx="9933350" cy="3415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3.1 </a:t>
            </a:r>
            <a:r>
              <a:rPr lang="en-US" sz="4000" dirty="0" err="1" smtClean="0"/>
              <a:t>Massih</a:t>
            </a:r>
            <a:r>
              <a:rPr lang="en-US" sz="4000" dirty="0" smtClean="0"/>
              <a:t> </a:t>
            </a:r>
            <a:r>
              <a:rPr lang="en-US" sz="4000" dirty="0"/>
              <a:t>et al, </a:t>
            </a:r>
            <a:r>
              <a:rPr lang="en-US" sz="4000" dirty="0" err="1"/>
              <a:t>Siggraph</a:t>
            </a:r>
            <a:r>
              <a:rPr lang="en-US" sz="4000" dirty="0"/>
              <a:t>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Motion </a:t>
            </a:r>
            <a:r>
              <a:rPr lang="en-US" b="1" dirty="0"/>
              <a:t>Style Retargeting to Characters with Different Morphologies</a:t>
            </a:r>
            <a:r>
              <a:rPr lang="en-US" dirty="0"/>
              <a:t>, COMPUTER GRAPHICS forum, Volume </a:t>
            </a:r>
            <a:r>
              <a:rPr lang="en-US" dirty="0" smtClean="0"/>
              <a:t>00 </a:t>
            </a:r>
            <a:r>
              <a:rPr lang="en-US" dirty="0"/>
              <a:t>(2016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ransferring </a:t>
            </a:r>
            <a:r>
              <a:rPr lang="en-US" dirty="0"/>
              <a:t>style </a:t>
            </a:r>
            <a:r>
              <a:rPr lang="en-US" dirty="0" smtClean="0"/>
              <a:t>between </a:t>
            </a:r>
            <a:r>
              <a:rPr lang="en-US" dirty="0"/>
              <a:t>different morphologies.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52486" y="4612256"/>
            <a:ext cx="486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7: Transfer </a:t>
            </a:r>
            <a:r>
              <a:rPr lang="en-US" b="1" dirty="0" smtClean="0"/>
              <a:t>human</a:t>
            </a:r>
            <a:r>
              <a:rPr lang="en-US" dirty="0" smtClean="0"/>
              <a:t> motion style to a </a:t>
            </a:r>
            <a:r>
              <a:rPr lang="en-US" b="1" dirty="0" smtClean="0"/>
              <a:t>dragon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14123" y="6463281"/>
            <a:ext cx="554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=wQ9zXzPpf7c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1" y="1217433"/>
            <a:ext cx="9735635" cy="3127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Xia et al,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Real-time </a:t>
            </a:r>
            <a:r>
              <a:rPr lang="en-US" b="1" dirty="0"/>
              <a:t>Style Transfer for Unlabeled Heterogeneous Human Motion</a:t>
            </a:r>
            <a:r>
              <a:rPr lang="en-US" dirty="0"/>
              <a:t>, ACM Transactions on Graphics, 34(4): Article 119, 2015.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1" y="418952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8: Our real-time </a:t>
            </a:r>
            <a:r>
              <a:rPr lang="en-US" dirty="0"/>
              <a:t>style generation system automatically transforms an </a:t>
            </a:r>
            <a:r>
              <a:rPr lang="en-US" b="1" dirty="0"/>
              <a:t>unlabeled</a:t>
            </a:r>
            <a:r>
              <a:rPr lang="en-US" dirty="0"/>
              <a:t>, </a:t>
            </a:r>
            <a:r>
              <a:rPr lang="en-US" b="1" dirty="0"/>
              <a:t>heterogeneous</a:t>
            </a:r>
            <a:r>
              <a:rPr lang="en-US" dirty="0"/>
              <a:t> </a:t>
            </a:r>
            <a:r>
              <a:rPr lang="en-US" dirty="0" smtClean="0"/>
              <a:t>motion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sequence </a:t>
            </a:r>
            <a:r>
              <a:rPr lang="en-US" b="1" dirty="0"/>
              <a:t>into a new style</a:t>
            </a:r>
            <a:r>
              <a:rPr lang="en-US" dirty="0"/>
              <a:t>. (top) the input motion in the “neutral” style; (bottom) the output animation in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“proud” style. Note the more energetic arm motions and jump in the stylized motion.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1559" y="6429378"/>
            <a:ext cx="47106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Demo: </a:t>
            </a:r>
            <a:r>
              <a:rPr lang="en-US" sz="1500" dirty="0">
                <a:hlinkClick r:id="rId3" tooltip="Demo"/>
              </a:rPr>
              <a:t>https://</a:t>
            </a:r>
            <a:r>
              <a:rPr lang="en-US" sz="1500" dirty="0" err="1">
                <a:hlinkClick r:id="rId3" tooltip="Demo"/>
              </a:rPr>
              <a:t>www.youtube.com</a:t>
            </a:r>
            <a:r>
              <a:rPr lang="en-US" sz="1500" dirty="0">
                <a:hlinkClick r:id="rId3" tooltip="Demo"/>
              </a:rPr>
              <a:t>/</a:t>
            </a:r>
            <a:r>
              <a:rPr lang="en-US" sz="1500" dirty="0" err="1">
                <a:hlinkClick r:id="rId3" tooltip="Demo"/>
              </a:rPr>
              <a:t>watch?v</a:t>
            </a:r>
            <a:r>
              <a:rPr lang="en-US" sz="1500" dirty="0">
                <a:hlinkClick r:id="rId3" tooltip="Demo"/>
              </a:rPr>
              <a:t>=6rRpKF0pTwI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2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</a:t>
            </a:r>
            <a:r>
              <a:rPr lang="en-US" dirty="0"/>
              <a:t>Xia et </a:t>
            </a:r>
            <a:r>
              <a:rPr lang="en-US" dirty="0" smtClean="0"/>
              <a:t>al, 2015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5" y="1401319"/>
            <a:ext cx="9456517" cy="49927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3427" y="6413620"/>
            <a:ext cx="403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9: SIGRAPH 2015 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</a:t>
            </a:r>
            <a:r>
              <a:rPr lang="en-US" dirty="0"/>
              <a:t>Xia et al,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Database (sequence) preprocessing: Motion registration and annotation</a:t>
            </a:r>
          </a:p>
          <a:p>
            <a:pPr lvl="1"/>
            <a:r>
              <a:rPr lang="en-US" dirty="0" smtClean="0"/>
              <a:t>1 unit = (1action, 1 style)</a:t>
            </a:r>
          </a:p>
          <a:p>
            <a:pPr lvl="1"/>
            <a:r>
              <a:rPr lang="en-US" dirty="0" smtClean="0"/>
              <a:t>Annotate motion style; </a:t>
            </a:r>
            <a:r>
              <a:rPr lang="en-US" dirty="0"/>
              <a:t>Split sequence -&gt; </a:t>
            </a:r>
            <a:r>
              <a:rPr lang="en-US" dirty="0" smtClean="0"/>
              <a:t>unit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roup all units by action, register frame-by-frame between unit in the same group. </a:t>
            </a:r>
          </a:p>
          <a:p>
            <a:r>
              <a:rPr lang="en-US" dirty="0" smtClean="0"/>
              <a:t>KNN Search: Mapping and minimize </a:t>
            </a:r>
          </a:p>
          <a:p>
            <a:r>
              <a:rPr lang="en-US" dirty="0" smtClean="0"/>
              <a:t>MAR for pose translation</a:t>
            </a:r>
          </a:p>
          <a:p>
            <a:pPr lvl="1"/>
            <a:r>
              <a:rPr lang="en-US" dirty="0" smtClean="0"/>
              <a:t>Labeled input: using a regression model </a:t>
            </a:r>
          </a:p>
          <a:p>
            <a:pPr lvl="1"/>
            <a:r>
              <a:rPr lang="en-US" dirty="0" smtClean="0"/>
              <a:t>Unlabeled input: using mixture regression model.</a:t>
            </a:r>
          </a:p>
          <a:p>
            <a:r>
              <a:rPr lang="en-US" dirty="0" smtClean="0"/>
              <a:t>Timing prediction: The same idea with pose translation</a:t>
            </a:r>
          </a:p>
          <a:p>
            <a:r>
              <a:rPr lang="en-US" dirty="0" smtClean="0"/>
              <a:t>Post processing: Eliminate </a:t>
            </a:r>
            <a:r>
              <a:rPr lang="en-US" dirty="0" err="1" smtClean="0"/>
              <a:t>footskate</a:t>
            </a:r>
            <a:r>
              <a:rPr lang="en-US" dirty="0" smtClean="0"/>
              <a:t> error.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03" y="3298148"/>
            <a:ext cx="2947525" cy="731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75" y="4222091"/>
            <a:ext cx="1358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Hsu et al, 2005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the same with Xia et al, using LTI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19206" y="2268043"/>
            <a:ext cx="8107700" cy="4242707"/>
            <a:chOff x="1719206" y="2615293"/>
            <a:chExt cx="8107700" cy="4242707"/>
          </a:xfrm>
        </p:grpSpPr>
        <p:pic>
          <p:nvPicPr>
            <p:cNvPr id="11" name="Picture 10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206" y="2615293"/>
              <a:ext cx="8107700" cy="4242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840374" y="5738181"/>
              <a:ext cx="1053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mtClean="0"/>
                <a:t>Figure 10</a:t>
              </a: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</a:t>
            </a:r>
            <a:r>
              <a:rPr lang="en-US" dirty="0" err="1" smtClean="0"/>
              <a:t>Yumer</a:t>
            </a:r>
            <a:r>
              <a:rPr lang="en-US" dirty="0" smtClean="0"/>
              <a:t> and </a:t>
            </a:r>
            <a:r>
              <a:rPr lang="en-US" dirty="0" err="1" smtClean="0"/>
              <a:t>Mitra</a:t>
            </a:r>
            <a:r>
              <a:rPr lang="en-US" dirty="0" smtClean="0"/>
              <a:t>,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6"/>
            <a:ext cx="10515600" cy="4351338"/>
          </a:xfrm>
        </p:spPr>
        <p:txBody>
          <a:bodyPr/>
          <a:lstStyle/>
          <a:p>
            <a:r>
              <a:rPr lang="en-GB" dirty="0" smtClean="0"/>
              <a:t>Use DFT </a:t>
            </a:r>
            <a:r>
              <a:rPr lang="en-GB" dirty="0"/>
              <a:t>to convert motion sequence to spectral </a:t>
            </a:r>
            <a:r>
              <a:rPr lang="en-GB" dirty="0" smtClean="0"/>
              <a:t>domain.</a:t>
            </a:r>
          </a:p>
          <a:p>
            <a:r>
              <a:rPr lang="en-GB" dirty="0" smtClean="0"/>
              <a:t>Can </a:t>
            </a:r>
            <a:r>
              <a:rPr lang="en-GB" dirty="0"/>
              <a:t>transfer unseen action to new style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55716" y="6412374"/>
            <a:ext cx="599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3"/>
              </a:rPr>
              <a:t>Demo https</a:t>
            </a:r>
            <a:r>
              <a:rPr lang="en-US" dirty="0">
                <a:hlinkClick r:id="rId3"/>
              </a:rPr>
              <a:t>://www.youtube.com/watch?v=MtlAIQnnm2Y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675"/>
            <a:ext cx="10515600" cy="1325563"/>
          </a:xfrm>
        </p:spPr>
        <p:txBody>
          <a:bodyPr/>
          <a:lstStyle/>
          <a:p>
            <a:r>
              <a:rPr lang="en-US" dirty="0" smtClean="0"/>
              <a:t>3.5 Holden et al, Deep Learning 2016.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12" y="1350732"/>
            <a:ext cx="9120376" cy="51372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83038" y="6516541"/>
            <a:ext cx="547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 </a:t>
            </a:r>
            <a:r>
              <a:rPr lang="en-US" dirty="0">
                <a:hlinkClick r:id="rId3"/>
              </a:rPr>
              <a:t>https://www.youtube.com/watch?v=urf-AAIwNYk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Holden et al, Deep Learning 2016.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CNN, Auto Encoder</a:t>
            </a:r>
          </a:p>
          <a:p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Explicitly separate Style and Content of motion</a:t>
            </a:r>
          </a:p>
          <a:p>
            <a:pPr lvl="1"/>
            <a:r>
              <a:rPr lang="en-US" b="1" dirty="0" smtClean="0"/>
              <a:t>No manual preprocessing</a:t>
            </a:r>
          </a:p>
          <a:p>
            <a:r>
              <a:rPr lang="en-US" dirty="0" smtClean="0"/>
              <a:t>Source + data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Summary of style transfer techs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Massih</a:t>
            </a:r>
            <a:r>
              <a:rPr lang="en-US" b="1" dirty="0"/>
              <a:t> et </a:t>
            </a:r>
            <a:r>
              <a:rPr lang="en-US" b="1" dirty="0" smtClean="0"/>
              <a:t>al, </a:t>
            </a:r>
            <a:r>
              <a:rPr lang="en-US" b="1" dirty="0" err="1" smtClean="0"/>
              <a:t>Siggraph</a:t>
            </a:r>
            <a:r>
              <a:rPr lang="en-US" b="1" dirty="0" smtClean="0"/>
              <a:t> 2016</a:t>
            </a:r>
          </a:p>
          <a:p>
            <a:pPr lvl="1"/>
            <a:r>
              <a:rPr lang="en-US" dirty="0" smtClean="0"/>
              <a:t> Transfer motion style between different morphologies (Human -&gt;Dragon).</a:t>
            </a:r>
          </a:p>
          <a:p>
            <a:r>
              <a:rPr lang="en-US" dirty="0" smtClean="0"/>
              <a:t>Xia et al, </a:t>
            </a:r>
            <a:r>
              <a:rPr lang="en-US" dirty="0" err="1" smtClean="0"/>
              <a:t>Siggraph</a:t>
            </a:r>
            <a:r>
              <a:rPr lang="en-US" dirty="0" smtClean="0"/>
              <a:t> 2015</a:t>
            </a:r>
          </a:p>
          <a:p>
            <a:pPr lvl="1"/>
            <a:r>
              <a:rPr lang="en-US" dirty="0" smtClean="0"/>
              <a:t>Transfer human motion style.</a:t>
            </a:r>
          </a:p>
          <a:p>
            <a:pPr lvl="1"/>
            <a:r>
              <a:rPr lang="en-US" dirty="0" smtClean="0"/>
              <a:t>Using local MAR model, can process both labeled and unlabeled inputs.</a:t>
            </a:r>
          </a:p>
          <a:p>
            <a:r>
              <a:rPr lang="en-US" dirty="0" smtClean="0"/>
              <a:t>Hsu et al, </a:t>
            </a:r>
            <a:r>
              <a:rPr lang="en-US" dirty="0" err="1"/>
              <a:t>Siggraph</a:t>
            </a:r>
            <a:r>
              <a:rPr lang="en-US" dirty="0"/>
              <a:t> </a:t>
            </a:r>
            <a:r>
              <a:rPr lang="en-US" dirty="0" smtClean="0"/>
              <a:t>2005</a:t>
            </a:r>
          </a:p>
          <a:p>
            <a:pPr lvl="1"/>
            <a:r>
              <a:rPr lang="en-US" dirty="0" smtClean="0"/>
              <a:t>Using LTI model, input motion must be labeled.</a:t>
            </a:r>
          </a:p>
          <a:p>
            <a:r>
              <a:rPr lang="en-US" b="1" dirty="0" err="1" smtClean="0"/>
              <a:t>Yumer</a:t>
            </a:r>
            <a:r>
              <a:rPr lang="en-US" b="1" dirty="0" smtClean="0"/>
              <a:t> and </a:t>
            </a:r>
            <a:r>
              <a:rPr lang="en-US" b="1" dirty="0" err="1" smtClean="0"/>
              <a:t>Mitra</a:t>
            </a:r>
            <a:r>
              <a:rPr lang="en-US" b="1" dirty="0" smtClean="0"/>
              <a:t>, </a:t>
            </a:r>
            <a:r>
              <a:rPr lang="en-US" b="1" dirty="0" err="1" smtClean="0"/>
              <a:t>Siggraph</a:t>
            </a:r>
            <a:r>
              <a:rPr lang="en-US" b="1" dirty="0" smtClean="0"/>
              <a:t> 2016</a:t>
            </a:r>
          </a:p>
          <a:p>
            <a:pPr lvl="1"/>
            <a:r>
              <a:rPr lang="en-US" dirty="0" smtClean="0"/>
              <a:t>Motion style transfer in spectral domain</a:t>
            </a:r>
          </a:p>
          <a:p>
            <a:pPr lvl="1"/>
            <a:r>
              <a:rPr lang="en-US" dirty="0" smtClean="0"/>
              <a:t>Required less motion </a:t>
            </a:r>
            <a:r>
              <a:rPr lang="en-US" dirty="0" err="1" smtClean="0"/>
              <a:t>db</a:t>
            </a:r>
            <a:r>
              <a:rPr lang="en-US" dirty="0" smtClean="0"/>
              <a:t> in compared to others.</a:t>
            </a:r>
          </a:p>
          <a:p>
            <a:r>
              <a:rPr lang="en-US" dirty="0"/>
              <a:t> </a:t>
            </a:r>
            <a:r>
              <a:rPr lang="en-US" b="1" dirty="0" smtClean="0"/>
              <a:t>Holden et al, Deep </a:t>
            </a:r>
            <a:r>
              <a:rPr lang="en-US" b="1" dirty="0"/>
              <a:t>Learning, </a:t>
            </a:r>
            <a:r>
              <a:rPr lang="en-US" b="1" dirty="0" err="1"/>
              <a:t>siggraph</a:t>
            </a:r>
            <a:r>
              <a:rPr lang="en-US" b="1" dirty="0"/>
              <a:t> </a:t>
            </a:r>
            <a:r>
              <a:rPr lang="en-US" b="1" dirty="0" smtClean="0"/>
              <a:t>2016</a:t>
            </a:r>
          </a:p>
          <a:p>
            <a:pPr lvl="1"/>
            <a:r>
              <a:rPr lang="en-US" dirty="0" smtClean="0"/>
              <a:t>No manual preprocessing</a:t>
            </a:r>
          </a:p>
          <a:p>
            <a:pPr lvl="1"/>
            <a:r>
              <a:rPr lang="en-US" dirty="0" smtClean="0"/>
              <a:t>Explicitly extract style from motion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GAP of motion Registration and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Motion sequence = actions(walk, jump, </a:t>
            </a:r>
            <a:r>
              <a:rPr lang="en-US" dirty="0" err="1" smtClean="0"/>
              <a:t>etc</a:t>
            </a:r>
            <a:r>
              <a:rPr lang="en-US" dirty="0" smtClean="0"/>
              <a:t>) + styles(happy, sad,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instance: sequence1 = walk, then jump, then kick. Style happy.</a:t>
            </a:r>
          </a:p>
          <a:p>
            <a:r>
              <a:rPr lang="en-US" dirty="0" smtClean="0"/>
              <a:t>Registration and Annotation</a:t>
            </a:r>
          </a:p>
          <a:p>
            <a:pPr lvl="1"/>
            <a:r>
              <a:rPr lang="en-US" dirty="0" smtClean="0"/>
              <a:t>Split, align between sequences.</a:t>
            </a:r>
          </a:p>
          <a:p>
            <a:pPr lvl="1"/>
            <a:r>
              <a:rPr lang="en-US" dirty="0" smtClean="0"/>
              <a:t>Labeled actions and style.</a:t>
            </a:r>
          </a:p>
          <a:p>
            <a:r>
              <a:rPr lang="en-US" dirty="0" smtClean="0"/>
              <a:t>GAP of mentioned techniques</a:t>
            </a:r>
          </a:p>
          <a:p>
            <a:pPr lvl="1"/>
            <a:r>
              <a:rPr lang="en-US" dirty="0" smtClean="0"/>
              <a:t>Record motion sequences themselves.</a:t>
            </a:r>
          </a:p>
          <a:p>
            <a:pPr lvl="1"/>
            <a:r>
              <a:rPr lang="en-US" dirty="0" smtClean="0"/>
              <a:t>(</a:t>
            </a:r>
            <a:r>
              <a:rPr lang="en-US" b="1" dirty="0" smtClean="0"/>
              <a:t>Not sure</a:t>
            </a:r>
            <a:r>
              <a:rPr lang="en-US" dirty="0" smtClean="0"/>
              <a:t>) Almost manually align, label motions.</a:t>
            </a:r>
          </a:p>
          <a:p>
            <a:pPr lvl="1"/>
            <a:r>
              <a:rPr lang="en-US" dirty="0" smtClean="0"/>
              <a:t>-&gt; Difficult to reuse existing motion database, since inconsistency.</a:t>
            </a:r>
          </a:p>
          <a:p>
            <a:pPr lvl="1"/>
            <a:r>
              <a:rPr lang="en-US" dirty="0" smtClean="0"/>
              <a:t>-&gt; </a:t>
            </a:r>
            <a:r>
              <a:rPr lang="en-US" b="1" dirty="0" smtClean="0"/>
              <a:t>Why don</a:t>
            </a:r>
            <a:r>
              <a:rPr lang="fr-FR" b="1" dirty="0" smtClean="0"/>
              <a:t>’</a:t>
            </a:r>
            <a:r>
              <a:rPr lang="en-US" b="1" dirty="0" smtClean="0"/>
              <a:t>t we align, labeled (action, style)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AniAge</a:t>
            </a:r>
            <a:r>
              <a:rPr lang="en-US" dirty="0" smtClean="0"/>
              <a:t> overview</a:t>
            </a:r>
          </a:p>
          <a:p>
            <a:r>
              <a:rPr lang="en-US" dirty="0" smtClean="0"/>
              <a:t>2. Human Pose Estimation, </a:t>
            </a:r>
            <a:r>
              <a:rPr lang="en-US" dirty="0"/>
              <a:t>Key Frame Extraction</a:t>
            </a: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b="1" dirty="0" smtClean="0"/>
              <a:t>Human Motion Style Transfer</a:t>
            </a:r>
          </a:p>
          <a:p>
            <a:r>
              <a:rPr lang="en-US" dirty="0" smtClean="0"/>
              <a:t>4. </a:t>
            </a:r>
            <a:r>
              <a:rPr lang="en-US" dirty="0"/>
              <a:t>GAP of motion Registration and Annotation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Motion Registration </a:t>
            </a:r>
            <a:r>
              <a:rPr lang="en-US" dirty="0"/>
              <a:t>and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AND CLASSIFICATION OF HUMAN ACTIONS AND ACTOR CHARACTERISTICS WITH 3D MOTION DATA (International Journal of Artificial Intelligence &amp; Applications (IJAIA), Vol.3, No.4, July 2012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Classify 3D human action using three methods</a:t>
            </a:r>
          </a:p>
          <a:p>
            <a:pPr lvl="1"/>
            <a:r>
              <a:rPr lang="en-US" dirty="0" smtClean="0"/>
              <a:t>Nearest neighbor search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idden </a:t>
            </a:r>
            <a:r>
              <a:rPr lang="en-US" dirty="0"/>
              <a:t>Markov </a:t>
            </a:r>
            <a:r>
              <a:rPr lang="en-US" dirty="0" smtClean="0"/>
              <a:t>models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rtificial </a:t>
            </a:r>
            <a:r>
              <a:rPr lang="en-US" dirty="0"/>
              <a:t>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research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and run</a:t>
            </a:r>
          </a:p>
          <a:p>
            <a:pPr lvl="1"/>
            <a:r>
              <a:rPr lang="en-US" dirty="0" smtClean="0"/>
              <a:t>Xia et al 2015, using local MAR</a:t>
            </a:r>
          </a:p>
          <a:p>
            <a:pPr lvl="1"/>
            <a:r>
              <a:rPr lang="en-US" dirty="0" smtClean="0"/>
              <a:t>Holden et al 2016, using Deep learning</a:t>
            </a:r>
          </a:p>
          <a:p>
            <a:r>
              <a:rPr lang="en-US" dirty="0" smtClean="0"/>
              <a:t>Implement</a:t>
            </a:r>
          </a:p>
          <a:p>
            <a:pPr lvl="1"/>
            <a:r>
              <a:rPr lang="en-US" dirty="0" err="1" smtClean="0"/>
              <a:t>Yumer</a:t>
            </a:r>
            <a:r>
              <a:rPr lang="en-US" dirty="0" smtClean="0"/>
              <a:t> et al 2016, Transfer in spectral domain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listening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niAgeOverview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11889333" cy="36410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4239491" y="4239491"/>
            <a:ext cx="3380509" cy="1094509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49820" y="4145323"/>
            <a:ext cx="3380509" cy="1094509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679" y="5712659"/>
            <a:ext cx="14757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My Topics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6724" y="6247187"/>
            <a:ext cx="194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 1: Overview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65" y="2754351"/>
            <a:ext cx="4562757" cy="3784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</a:t>
            </a:r>
            <a:r>
              <a:rPr lang="en-US" sz="4000" dirty="0" smtClean="0"/>
              <a:t>Overview: Human </a:t>
            </a:r>
            <a:r>
              <a:rPr lang="en-US" sz="4000" dirty="0"/>
              <a:t>Motion Capturing </a:t>
            </a:r>
            <a:r>
              <a:rPr lang="en-US" sz="4000" dirty="0" smtClean="0"/>
              <a:t>Techniques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34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Sensor/marker</a:t>
            </a:r>
          </a:p>
          <a:p>
            <a:pPr lvl="1"/>
            <a:r>
              <a:rPr lang="en-US" dirty="0" smtClean="0"/>
              <a:t>Attach markers on human’s body (Head, hip, shoulder, hand, pelvis, feet…)</a:t>
            </a:r>
          </a:p>
          <a:p>
            <a:pPr lvl="1"/>
            <a:r>
              <a:rPr lang="en-US" dirty="0" smtClean="0"/>
              <a:t>Capturing foot movement using sensing floor/sensing shoes.</a:t>
            </a:r>
          </a:p>
          <a:p>
            <a:pPr lvl="1"/>
            <a:r>
              <a:rPr lang="en-US" dirty="0" smtClean="0"/>
              <a:t>Tools: such as </a:t>
            </a:r>
            <a:r>
              <a:rPr lang="en-US" dirty="0" err="1"/>
              <a:t>PhaseSpace’s</a:t>
            </a:r>
            <a:r>
              <a:rPr lang="en-US" dirty="0"/>
              <a:t> Impulse X2 motion capture system with high frequency </a:t>
            </a:r>
            <a:r>
              <a:rPr lang="en-US" dirty="0" smtClean="0"/>
              <a:t>optical tracking (</a:t>
            </a:r>
            <a:r>
              <a:rPr lang="en-US" dirty="0"/>
              <a:t>~</a:t>
            </a:r>
            <a:r>
              <a:rPr lang="en-US" dirty="0" smtClean="0"/>
              <a:t>960Hz)</a:t>
            </a:r>
          </a:p>
          <a:p>
            <a:r>
              <a:rPr lang="en-US" dirty="0" smtClean="0"/>
              <a:t>Using Mic. Kinect</a:t>
            </a:r>
          </a:p>
          <a:p>
            <a:pPr lvl="1"/>
            <a:r>
              <a:rPr lang="en-US" dirty="0" smtClean="0"/>
              <a:t>Color/depth channels, skeleton.</a:t>
            </a:r>
          </a:p>
          <a:p>
            <a:pPr lvl="1"/>
            <a:r>
              <a:rPr lang="en-US" dirty="0" smtClean="0"/>
              <a:t>Drawback: maximum skeleton tracking is two</a:t>
            </a:r>
          </a:p>
          <a:p>
            <a:r>
              <a:rPr lang="en-US" dirty="0" smtClean="0"/>
              <a:t>Using vision techniques on 2D video</a:t>
            </a:r>
          </a:p>
          <a:p>
            <a:pPr lvl="1"/>
            <a:r>
              <a:rPr lang="en-US" dirty="0" smtClean="0"/>
              <a:t>Computational slow</a:t>
            </a:r>
          </a:p>
          <a:p>
            <a:pPr lvl="1"/>
            <a:r>
              <a:rPr lang="en-US" dirty="0" smtClean="0"/>
              <a:t>Low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90643" y="6528546"/>
            <a:ext cx="455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 2: </a:t>
            </a:r>
            <a:r>
              <a:rPr lang="en-US" dirty="0" err="1" smtClean="0"/>
              <a:t>PhaseSpace’s</a:t>
            </a:r>
            <a:r>
              <a:rPr lang="en-US" dirty="0" smtClean="0"/>
              <a:t> Impulse X2, cost 250k 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Human Pose Estimation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660"/>
            <a:ext cx="10515600" cy="4351338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stimate </a:t>
            </a:r>
            <a:r>
              <a:rPr lang="en-US" dirty="0"/>
              <a:t>human poses/skeleton from 2D color videos </a:t>
            </a:r>
            <a:endParaRPr lang="en-US" dirty="0" smtClean="0"/>
          </a:p>
          <a:p>
            <a:pPr lvl="1"/>
            <a:r>
              <a:rPr lang="en-US" dirty="0" smtClean="0"/>
              <a:t>Using Max-covering method [1]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../../../Volumes/BOOTCAMP/Dropbox2015/Dropbox/Scholarships/BU2016/ResearchUET/UET-SubAniAge/HumanPoseEstinmation/Results/Input3ToOu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09" y="2551182"/>
            <a:ext cx="8998482" cy="33653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134319" y="6285049"/>
            <a:ext cx="536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[1] </a:t>
            </a:r>
            <a:r>
              <a:rPr lang="en-US" sz="1500" u="sng" dirty="0"/>
              <a:t>http://</a:t>
            </a:r>
            <a:r>
              <a:rPr lang="en-US" sz="1500" u="sng" dirty="0" err="1"/>
              <a:t>www.cs.bc.edu</a:t>
            </a:r>
            <a:r>
              <a:rPr lang="en-US" sz="1500" u="sng" dirty="0"/>
              <a:t>/~</a:t>
            </a:r>
            <a:r>
              <a:rPr lang="en-US" sz="1500" u="sng" dirty="0" err="1" smtClean="0"/>
              <a:t>hjiang</a:t>
            </a:r>
            <a:r>
              <a:rPr lang="en-US" sz="1500" u="sng" dirty="0" smtClean="0"/>
              <a:t>/details/</a:t>
            </a:r>
            <a:r>
              <a:rPr lang="en-US" sz="1500" u="sng" dirty="0" err="1" smtClean="0"/>
              <a:t>maxcovering</a:t>
            </a:r>
            <a:r>
              <a:rPr lang="en-US" sz="1500" u="sng" dirty="0" smtClean="0"/>
              <a:t>/</a:t>
            </a:r>
            <a:r>
              <a:rPr lang="en-US" sz="1500" u="sng" dirty="0" err="1" smtClean="0"/>
              <a:t>index.html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3977952" y="5987018"/>
            <a:ext cx="357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 3: 2D human </a:t>
            </a:r>
            <a:r>
              <a:rPr lang="en-US" smtClean="0"/>
              <a:t>pose estimation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4891" y="1928761"/>
            <a:ext cx="8002436" cy="3940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Key Frame Extraction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785"/>
            <a:ext cx="10515600" cy="4351338"/>
          </a:xfrm>
        </p:spPr>
        <p:txBody>
          <a:bodyPr/>
          <a:lstStyle/>
          <a:p>
            <a:r>
              <a:rPr lang="en-US" dirty="0" smtClean="0"/>
              <a:t>Extract key frames </a:t>
            </a:r>
            <a:r>
              <a:rPr lang="en-US" dirty="0"/>
              <a:t>from 2D </a:t>
            </a:r>
            <a:r>
              <a:rPr lang="en-US" dirty="0" smtClean="0"/>
              <a:t>color/depth/skeleton </a:t>
            </a:r>
            <a:r>
              <a:rPr lang="en-US" dirty="0"/>
              <a:t>videos </a:t>
            </a:r>
            <a:endParaRPr lang="en-US" dirty="0" smtClean="0"/>
          </a:p>
          <a:p>
            <a:pPr lvl="1"/>
            <a:r>
              <a:rPr lang="en-US" dirty="0" smtClean="0"/>
              <a:t>Histogram-based</a:t>
            </a:r>
          </a:p>
          <a:p>
            <a:pPr lvl="1"/>
            <a:r>
              <a:rPr lang="en-US" dirty="0" smtClean="0"/>
              <a:t>Motion-based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4319" y="6250324"/>
            <a:ext cx="83977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[2] </a:t>
            </a:r>
            <a:r>
              <a:rPr lang="en-US" sz="1500" dirty="0" err="1"/>
              <a:t>Mashtalir</a:t>
            </a:r>
            <a:r>
              <a:rPr lang="en-US" sz="1500" dirty="0"/>
              <a:t>, </a:t>
            </a:r>
            <a:r>
              <a:rPr lang="en-US" sz="1500" dirty="0" err="1"/>
              <a:t>Sergii</a:t>
            </a:r>
            <a:r>
              <a:rPr lang="en-US" sz="1500" dirty="0"/>
              <a:t>, and </a:t>
            </a:r>
            <a:r>
              <a:rPr lang="en-US" sz="1500" dirty="0" err="1"/>
              <a:t>Olena</a:t>
            </a:r>
            <a:r>
              <a:rPr lang="en-US" sz="1500" dirty="0"/>
              <a:t> </a:t>
            </a:r>
            <a:r>
              <a:rPr lang="en-US" sz="1500" dirty="0" err="1"/>
              <a:t>Mikhnova</a:t>
            </a:r>
            <a:r>
              <a:rPr lang="en-US" sz="1500" dirty="0"/>
              <a:t>. "Key Frame Extraction from Video: Framework and Advances." 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i="1" dirty="0" smtClean="0"/>
              <a:t>International </a:t>
            </a:r>
            <a:r>
              <a:rPr lang="en-US" sz="1500" i="1" dirty="0"/>
              <a:t>Journal of Computer Vision and Image Processing (IJCVIP)</a:t>
            </a:r>
            <a:r>
              <a:rPr lang="en-US" sz="1500" dirty="0"/>
              <a:t> 4.2 (2014): 68-79.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2227" y="5904179"/>
            <a:ext cx="407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4: Key frame extraction statistic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Key Frame Extraction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785"/>
            <a:ext cx="10515600" cy="4351338"/>
          </a:xfrm>
        </p:spPr>
        <p:txBody>
          <a:bodyPr/>
          <a:lstStyle/>
          <a:p>
            <a:r>
              <a:rPr lang="en-US" dirty="0" smtClean="0"/>
              <a:t>Motion-based idea: Key frames at local minimum motion 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8622" y="5972588"/>
            <a:ext cx="33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5: Local minimum selection</a:t>
            </a:r>
            <a:endParaRPr lang="en-US" dirty="0"/>
          </a:p>
        </p:txBody>
      </p:sp>
      <p:pic>
        <p:nvPicPr>
          <p:cNvPr id="8" name="Picture 7" descr="../../../Volumes/BOOTCAMP/Dropbox2015/Dropbox/Scholarships/BU2016/ResearchUET/UET-SubAniAge/KeyFrame/Results/SmoothLocalMi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"/>
          <a:stretch/>
        </p:blipFill>
        <p:spPr bwMode="auto">
          <a:xfrm>
            <a:off x="1291929" y="2036833"/>
            <a:ext cx="8685448" cy="34708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1291929" y="5507635"/>
            <a:ext cx="87433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291929" y="2152891"/>
            <a:ext cx="0" cy="3354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77313" y="5552458"/>
            <a:ext cx="19841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/>
              <a:t>Frame number or Time</a:t>
            </a:r>
            <a:endParaRPr lang="en-US" sz="1500" i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722449" y="2468331"/>
            <a:ext cx="7569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smtClean="0"/>
              <a:t>Motion</a:t>
            </a: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6707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style from motions.</a:t>
            </a:r>
          </a:p>
          <a:p>
            <a:r>
              <a:rPr lang="en-US" dirty="0" smtClean="0"/>
              <a:t>Apply extracted style to</a:t>
            </a:r>
            <a:br>
              <a:rPr lang="en-US" dirty="0" smtClean="0"/>
            </a:br>
            <a:r>
              <a:rPr lang="en-US" dirty="0" smtClean="0"/>
              <a:t>other motions to generate</a:t>
            </a:r>
            <a:br>
              <a:rPr lang="en-US" dirty="0" smtClean="0"/>
            </a:br>
            <a:r>
              <a:rPr lang="en-US" dirty="0" smtClean="0"/>
              <a:t>new motion.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17" y="1870075"/>
            <a:ext cx="5974225" cy="3937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Human Style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6081991"/>
            <a:ext cx="502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6: Copy Style of motion B , apply to motion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Existing techs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Massih</a:t>
            </a:r>
            <a:r>
              <a:rPr lang="en-US" dirty="0"/>
              <a:t> et </a:t>
            </a:r>
            <a:r>
              <a:rPr lang="en-US" dirty="0" smtClean="0"/>
              <a:t>al, </a:t>
            </a:r>
            <a:r>
              <a:rPr lang="en-US" dirty="0" err="1" smtClean="0"/>
              <a:t>Siggraph</a:t>
            </a:r>
            <a:r>
              <a:rPr lang="en-US" dirty="0" smtClean="0"/>
              <a:t> 2016</a:t>
            </a:r>
          </a:p>
          <a:p>
            <a:pPr lvl="1"/>
            <a:r>
              <a:rPr lang="en-US" i="1" dirty="0" smtClean="0"/>
              <a:t> Human -&gt;Dragon. (unknown)</a:t>
            </a:r>
          </a:p>
          <a:p>
            <a:r>
              <a:rPr lang="en-US" dirty="0" smtClean="0"/>
              <a:t>Xia et al, </a:t>
            </a:r>
            <a:r>
              <a:rPr lang="en-US" dirty="0" err="1" smtClean="0"/>
              <a:t>Siggraph</a:t>
            </a:r>
            <a:r>
              <a:rPr lang="en-US" dirty="0" smtClean="0"/>
              <a:t> 2015</a:t>
            </a:r>
          </a:p>
          <a:p>
            <a:pPr lvl="1"/>
            <a:r>
              <a:rPr lang="en-US" dirty="0" smtClean="0"/>
              <a:t>Can process both labeled and unlabeled inputs.</a:t>
            </a:r>
          </a:p>
          <a:p>
            <a:r>
              <a:rPr lang="en-US" dirty="0" smtClean="0"/>
              <a:t>Hsu et al, </a:t>
            </a:r>
            <a:r>
              <a:rPr lang="en-US" dirty="0" err="1"/>
              <a:t>Siggraph</a:t>
            </a:r>
            <a:r>
              <a:rPr lang="en-US" dirty="0"/>
              <a:t> </a:t>
            </a:r>
            <a:r>
              <a:rPr lang="en-US" dirty="0" smtClean="0"/>
              <a:t>2005</a:t>
            </a:r>
          </a:p>
          <a:p>
            <a:pPr lvl="1"/>
            <a:r>
              <a:rPr lang="en-US" dirty="0" smtClean="0"/>
              <a:t>Input motion must be labeled.</a:t>
            </a:r>
          </a:p>
          <a:p>
            <a:r>
              <a:rPr lang="en-US" dirty="0" err="1" smtClean="0"/>
              <a:t>Yumer</a:t>
            </a:r>
            <a:r>
              <a:rPr lang="en-US" dirty="0" smtClean="0"/>
              <a:t> and </a:t>
            </a:r>
            <a:r>
              <a:rPr lang="en-US" dirty="0" err="1" smtClean="0"/>
              <a:t>Mitra</a:t>
            </a:r>
            <a:r>
              <a:rPr lang="en-US" dirty="0" smtClean="0"/>
              <a:t>, </a:t>
            </a:r>
            <a:r>
              <a:rPr lang="en-US" dirty="0" err="1" smtClean="0"/>
              <a:t>Siggraph</a:t>
            </a:r>
            <a:r>
              <a:rPr lang="en-US" dirty="0" smtClean="0"/>
              <a:t> 2016</a:t>
            </a:r>
          </a:p>
          <a:p>
            <a:pPr lvl="1"/>
            <a:r>
              <a:rPr lang="en-US" dirty="0" smtClean="0"/>
              <a:t>Required less motion </a:t>
            </a:r>
            <a:r>
              <a:rPr lang="en-US" dirty="0" err="1" smtClean="0"/>
              <a:t>db</a:t>
            </a:r>
            <a:r>
              <a:rPr lang="en-US" dirty="0" smtClean="0"/>
              <a:t> compared to others.</a:t>
            </a:r>
          </a:p>
          <a:p>
            <a:r>
              <a:rPr lang="en-US" dirty="0" smtClean="0"/>
              <a:t>Apply Deep Learning, </a:t>
            </a:r>
            <a:r>
              <a:rPr lang="en-US" dirty="0" err="1" smtClean="0"/>
              <a:t>siggraph</a:t>
            </a:r>
            <a:r>
              <a:rPr lang="en-US" dirty="0" smtClean="0"/>
              <a:t> 2016</a:t>
            </a:r>
          </a:p>
          <a:p>
            <a:pPr lvl="1"/>
            <a:r>
              <a:rPr lang="en-US" i="1" dirty="0" smtClean="0"/>
              <a:t>No manual preprocessing (reading)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956</Words>
  <Application>Microsoft Macintosh PowerPoint</Application>
  <PresentationFormat>Widescreen</PresentationFormat>
  <Paragraphs>176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Human Motion Style Transfer</vt:lpstr>
      <vt:lpstr>Outline </vt:lpstr>
      <vt:lpstr>1. Overview</vt:lpstr>
      <vt:lpstr>1. Overview: Human Motion Capturing Techniques</vt:lpstr>
      <vt:lpstr>2. Human Pose Estimation </vt:lpstr>
      <vt:lpstr>2. Key Frame Extraction </vt:lpstr>
      <vt:lpstr>2. Key Frame Extraction </vt:lpstr>
      <vt:lpstr>3. Human Style Transfer</vt:lpstr>
      <vt:lpstr>3 Existing techs</vt:lpstr>
      <vt:lpstr>3.1 Massih et al, Siggraph 2016</vt:lpstr>
      <vt:lpstr>3.2 Xia et al, 2015</vt:lpstr>
      <vt:lpstr>3.2 Xia et al, 2015</vt:lpstr>
      <vt:lpstr>3.2 Xia et al, 2015</vt:lpstr>
      <vt:lpstr>3.3 Hsu et al, 2005</vt:lpstr>
      <vt:lpstr>3.4 Yumer and Mitra, 2016</vt:lpstr>
      <vt:lpstr>3.5 Holden et al, Deep Learning 2016.</vt:lpstr>
      <vt:lpstr>3.5 Holden et al, Deep Learning 2016.</vt:lpstr>
      <vt:lpstr>3.6 Summary of style transfer techs</vt:lpstr>
      <vt:lpstr>4. GAP of motion Registration and Annotation</vt:lpstr>
      <vt:lpstr>4. Motion Registration and Annotation</vt:lpstr>
      <vt:lpstr>My research plan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892</cp:revision>
  <dcterms:created xsi:type="dcterms:W3CDTF">2016-03-23T04:58:01Z</dcterms:created>
  <dcterms:modified xsi:type="dcterms:W3CDTF">2016-08-19T14:26:17Z</dcterms:modified>
</cp:coreProperties>
</file>