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02" r:id="rId4"/>
    <p:sldId id="310" r:id="rId5"/>
    <p:sldId id="311" r:id="rId6"/>
    <p:sldId id="304" r:id="rId7"/>
    <p:sldId id="305" r:id="rId8"/>
    <p:sldId id="306" r:id="rId9"/>
    <p:sldId id="315" r:id="rId10"/>
    <p:sldId id="316" r:id="rId11"/>
    <p:sldId id="307" r:id="rId12"/>
    <p:sldId id="312" r:id="rId13"/>
    <p:sldId id="313" r:id="rId14"/>
    <p:sldId id="308" r:id="rId15"/>
    <p:sldId id="314" r:id="rId16"/>
    <p:sldId id="317" r:id="rId17"/>
    <p:sldId id="309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>
        <p:scale>
          <a:sx n="89" d="100"/>
          <a:sy n="89" d="100"/>
        </p:scale>
        <p:origin x="896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A6C8B-F76F-834C-B3FA-D8B3FFE9E23B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D1CA2-873F-E64B-9302-3FC3C8AE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D1CA2-873F-E64B-9302-3FC3C8AEA9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7491-BAC6-D844-87AF-8AB53B62ADFC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D7771-59C8-5044-B890-75858F568993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F855-8B32-6F40-BD28-3265E5A6B971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1D05-0F9D-0F4F-988C-286842DDC2AB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4E20-06BC-3F47-813E-681798249E22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F984-EA04-B042-9EC6-F416119DBE98}" type="datetime1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80D5-F22D-DF4E-9941-41B575F898F8}" type="datetime1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B2E8-60C6-FA45-B12D-C7D395C15753}" type="datetime1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A833B-ED46-CC49-AA59-61B1D96101B7}" type="datetime1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47CE-274A-124F-AEDD-E819981F205C}" type="datetime1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2015-4587-DB4E-9E06-CBA0500CFE99}" type="datetime1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FEB9-423D-F848-AE38-92C8AA0321DF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C1C6-812C-F94E-BDCB-A015194D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93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957" y="1214437"/>
            <a:ext cx="9958086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A Deep Learning Framework for </a:t>
            </a:r>
            <a:r>
              <a:rPr lang="en-US" sz="4000" b="1" dirty="0" smtClean="0">
                <a:solidFill>
                  <a:schemeClr val="accent5"/>
                </a:solidFill>
              </a:rPr>
              <a:t>Character </a:t>
            </a:r>
            <a:r>
              <a:rPr lang="en-US" sz="4000" b="1" dirty="0">
                <a:solidFill>
                  <a:schemeClr val="accent5"/>
                </a:solidFill>
              </a:rPr>
              <a:t>Motion Synthesis and </a:t>
            </a:r>
            <a:r>
              <a:rPr lang="en-US" sz="4000" b="1" dirty="0" smtClean="0">
                <a:solidFill>
                  <a:schemeClr val="accent5"/>
                </a:solidFill>
              </a:rPr>
              <a:t>Editing </a:t>
            </a:r>
            <a:r>
              <a:rPr lang="en-US" sz="3000" b="1" i="1" dirty="0" smtClean="0">
                <a:solidFill>
                  <a:schemeClr val="accent5"/>
                </a:solidFill>
              </a:rPr>
              <a:t>(Holden et al.)</a:t>
            </a:r>
            <a:r>
              <a:rPr lang="en-US" sz="4000" b="1" dirty="0" smtClean="0">
                <a:solidFill>
                  <a:schemeClr val="accent5"/>
                </a:solidFill>
              </a:rPr>
              <a:t> 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19438"/>
          </a:xfrm>
        </p:spPr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Nguyen THANH, 16 Sep 2016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endParaRPr lang="en-US" b="1" dirty="0" smtClean="0">
              <a:solidFill>
                <a:schemeClr val="accent5"/>
              </a:solidFill>
            </a:endParaRP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 err="1" smtClean="0">
                <a:solidFill>
                  <a:schemeClr val="accent5"/>
                </a:solidFill>
              </a:rPr>
              <a:t>AniAge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1.5 </a:t>
            </a:r>
            <a:r>
              <a:rPr lang="en-US" b="1" dirty="0" smtClean="0">
                <a:solidFill>
                  <a:schemeClr val="accent5"/>
                </a:solidFill>
              </a:rPr>
              <a:t>Disambiguation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sz="3000" i="1" dirty="0" smtClean="0">
                <a:solidFill>
                  <a:schemeClr val="accent5"/>
                </a:solidFill>
              </a:rPr>
              <a:t>Training a disambiguation neural network</a:t>
            </a:r>
            <a:endParaRPr lang="en-US" sz="3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b="1" dirty="0" smtClean="0"/>
              <a:t>Method</a:t>
            </a:r>
          </a:p>
          <a:p>
            <a:pPr lvl="1"/>
            <a:r>
              <a:rPr lang="en-US" dirty="0"/>
              <a:t>Calculating F from input motion database </a:t>
            </a:r>
            <a:r>
              <a:rPr lang="en-US" dirty="0" smtClean="0"/>
              <a:t>X</a:t>
            </a:r>
          </a:p>
          <a:p>
            <a:pPr lvl="1"/>
            <a:r>
              <a:rPr lang="en-GB" dirty="0"/>
              <a:t>Using gradient descent to train a two layers neural network {w4, w5, b4, b5}: T(calculated from X) - &gt; F (calculated from X)</a:t>
            </a:r>
          </a:p>
          <a:p>
            <a:pPr lvl="1"/>
            <a:r>
              <a:rPr lang="en-GB" dirty="0" smtClean="0"/>
              <a:t>Forward operation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35" y="3436527"/>
            <a:ext cx="4894729" cy="404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3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2.1 Motion synthesis: T -&gt; X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/>
              <a:t> </a:t>
            </a:r>
            <a:r>
              <a:rPr lang="en-US" sz="2400" b="1" dirty="0">
                <a:solidFill>
                  <a:schemeClr val="accent5"/>
                </a:solidFill>
              </a:rPr>
              <a:t>Generating motion X by defining high-level parameters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</a:t>
            </a:r>
            <a:r>
              <a:rPr lang="en-US" dirty="0"/>
              <a:t>: High-level parameter T, such as trajectory, </a:t>
            </a:r>
            <a:r>
              <a:rPr lang="en-US" dirty="0" smtClean="0"/>
              <a:t>position, etc.</a:t>
            </a:r>
            <a:endParaRPr lang="en-US" dirty="0"/>
          </a:p>
          <a:p>
            <a:r>
              <a:rPr lang="en-US" b="1" dirty="0"/>
              <a:t>Output</a:t>
            </a:r>
            <a:r>
              <a:rPr lang="en-US" dirty="0"/>
              <a:t>: Motion sequence X satisfied </a:t>
            </a:r>
            <a:r>
              <a:rPr lang="en-US" dirty="0" smtClean="0"/>
              <a:t>T</a:t>
            </a:r>
            <a:endParaRPr lang="en-US" dirty="0"/>
          </a:p>
          <a:p>
            <a:r>
              <a:rPr lang="en-US" b="1" dirty="0"/>
              <a:t>Method</a:t>
            </a:r>
            <a:endParaRPr lang="en-US" dirty="0"/>
          </a:p>
          <a:p>
            <a:pPr lvl="1"/>
            <a:r>
              <a:rPr lang="en-US" dirty="0" smtClean="0"/>
              <a:t>Initializing </a:t>
            </a:r>
            <a:r>
              <a:rPr lang="en-US" dirty="0"/>
              <a:t>H</a:t>
            </a:r>
          </a:p>
          <a:p>
            <a:pPr lvl="1"/>
            <a:r>
              <a:rPr lang="en-US" dirty="0" smtClean="0"/>
              <a:t>Minimizing </a:t>
            </a:r>
            <a:r>
              <a:rPr lang="en-US" dirty="0"/>
              <a:t>cost function to find best </a:t>
            </a:r>
            <a:r>
              <a:rPr lang="en-US" dirty="0" smtClean="0"/>
              <a:t>H </a:t>
            </a:r>
            <a:r>
              <a:rPr lang="en-US" dirty="0"/>
              <a:t>satisfied T using gradient descent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Using inversed phi function to inverse found H to motion 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18" descr="../../../../../../../../Users/hetpin/Desktop/Screen%20Shot%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82" y="4261923"/>
            <a:ext cx="4774232" cy="4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76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9" descr="../../../../../../../../Users/hetpin/Desktop/Screen%20Shot%2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46" y="4172674"/>
            <a:ext cx="4399322" cy="61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0" descr="../../../../../../../../Users/hetpin/Desktop/Screen%20Shot%2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90" y="4976857"/>
            <a:ext cx="3968851" cy="64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1" descr="../../../../../../../../Users/hetpin/Desktop/Screen%20Shot%2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82" y="4953707"/>
            <a:ext cx="4113175" cy="68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149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2.1 Motion synthesis: T -&gt; X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/>
              <a:t> </a:t>
            </a:r>
            <a:r>
              <a:rPr lang="en-US" sz="2400" b="1" dirty="0">
                <a:solidFill>
                  <a:schemeClr val="accent5"/>
                </a:solidFill>
              </a:rPr>
              <a:t>Generating motion X by defining high-level parameters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76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12648" y="4074597"/>
            <a:ext cx="343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 is the trajectory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95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46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2.1 Motion synthesis: T -&gt; X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/>
              <a:t> </a:t>
            </a:r>
            <a:r>
              <a:rPr lang="en-US" sz="2400" b="1" dirty="0">
                <a:solidFill>
                  <a:schemeClr val="accent5"/>
                </a:solidFill>
              </a:rPr>
              <a:t>Generating motion X by defining high-level parameters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76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2567" y="2967335"/>
            <a:ext cx="343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 are some positions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2.2 Motion style transfer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sz="2200" b="1" i="1" dirty="0">
                <a:solidFill>
                  <a:schemeClr val="accent5"/>
                </a:solidFill>
              </a:rPr>
              <a:t>Transfer style of one motion to another motion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Input: </a:t>
            </a:r>
            <a:r>
              <a:rPr lang="en-US" dirty="0"/>
              <a:t>Motion X</a:t>
            </a:r>
            <a:r>
              <a:rPr lang="en-US" baseline="-25000" dirty="0"/>
              <a:t>S</a:t>
            </a:r>
            <a:r>
              <a:rPr lang="en-US" dirty="0"/>
              <a:t>, motion X</a:t>
            </a:r>
            <a:r>
              <a:rPr lang="en-US" baseline="-25000" dirty="0"/>
              <a:t>C</a:t>
            </a:r>
            <a:endParaRPr lang="en-US" dirty="0"/>
          </a:p>
          <a:p>
            <a:r>
              <a:rPr lang="en-US" b="1" dirty="0"/>
              <a:t>Output: </a:t>
            </a:r>
            <a:r>
              <a:rPr lang="en-US" dirty="0"/>
              <a:t>Output motion X = content of X</a:t>
            </a:r>
            <a:r>
              <a:rPr lang="en-US" baseline="-25000" dirty="0"/>
              <a:t>C</a:t>
            </a:r>
            <a:r>
              <a:rPr lang="en-US" dirty="0"/>
              <a:t> + style of X</a:t>
            </a:r>
            <a:r>
              <a:rPr lang="en-US" baseline="-25000" dirty="0"/>
              <a:t>S</a:t>
            </a:r>
            <a:endParaRPr lang="en-US" dirty="0"/>
          </a:p>
          <a:p>
            <a:r>
              <a:rPr lang="en-US" b="1" dirty="0"/>
              <a:t>Method</a:t>
            </a:r>
            <a:endParaRPr lang="en-US" dirty="0"/>
          </a:p>
          <a:p>
            <a:pPr lvl="1"/>
            <a:r>
              <a:rPr lang="en-GB" dirty="0"/>
              <a:t>Using trained motion manifold to obtain hidden unit H</a:t>
            </a:r>
            <a:r>
              <a:rPr lang="en-GB" baseline="-25000" dirty="0"/>
              <a:t>S ,</a:t>
            </a:r>
            <a:r>
              <a:rPr lang="en-GB" dirty="0"/>
              <a:t>H</a:t>
            </a:r>
            <a:r>
              <a:rPr lang="en-GB" baseline="-25000" dirty="0"/>
              <a:t>C</a:t>
            </a:r>
            <a:r>
              <a:rPr lang="en-GB" dirty="0"/>
              <a:t> from X</a:t>
            </a:r>
            <a:r>
              <a:rPr lang="en-GB" baseline="-25000" dirty="0"/>
              <a:t>S </a:t>
            </a:r>
            <a:r>
              <a:rPr lang="en-GB" dirty="0"/>
              <a:t>and X</a:t>
            </a:r>
            <a:r>
              <a:rPr lang="en-GB" baseline="-25000" dirty="0"/>
              <a:t>C </a:t>
            </a:r>
            <a:r>
              <a:rPr lang="en-GB" dirty="0"/>
              <a:t>respectively.</a:t>
            </a:r>
            <a:endParaRPr lang="en-US" sz="2000" dirty="0"/>
          </a:p>
          <a:p>
            <a:pPr lvl="1"/>
            <a:r>
              <a:rPr lang="en-US" dirty="0"/>
              <a:t>Define style of a motion by Gram matrix of its hidden </a:t>
            </a:r>
            <a:r>
              <a:rPr lang="en-US" dirty="0" smtClean="0"/>
              <a:t>unit:</a:t>
            </a:r>
          </a:p>
          <a:p>
            <a:pPr lvl="1"/>
            <a:r>
              <a:rPr lang="en-US" dirty="0"/>
              <a:t>Using gradient descent to minimize cost function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GB" dirty="0" smtClean="0"/>
              <a:t>Apply </a:t>
            </a:r>
            <a:r>
              <a:rPr lang="en-GB" dirty="0"/>
              <a:t>kinematic constraint to found H above to make motion natural.</a:t>
            </a:r>
            <a:endParaRPr lang="en-US" sz="2000" dirty="0"/>
          </a:p>
          <a:p>
            <a:pPr lvl="1"/>
            <a:r>
              <a:rPr lang="en-US" dirty="0"/>
              <a:t>Finally, using backward operation of trained motion manifold to inverse the found H to motion sequence 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../../../../../../../../Users/hetpin/Desktop/Screen%20Shot%20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150" y="3646029"/>
            <a:ext cx="1821248" cy="70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../../../../../../../../Users/hetpin/Desktop/Screen%20Shot%20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528" y="4465007"/>
            <a:ext cx="5523864" cy="474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../../../../../../../../Users/hetpin/Desktop/Screen%20Shot%2020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" r="32116" b="35232"/>
          <a:stretch/>
        </p:blipFill>
        <p:spPr bwMode="auto">
          <a:xfrm>
            <a:off x="1" y="-222911"/>
            <a:ext cx="12384910" cy="71918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2.2 Motion style transfer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sz="2200" b="1" i="1" dirty="0">
                <a:solidFill>
                  <a:schemeClr val="accent5"/>
                </a:solidFill>
              </a:rPr>
              <a:t>Transfer style of one motion to another motion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2.3 </a:t>
            </a:r>
            <a:r>
              <a:rPr lang="en-US" b="1" dirty="0" smtClean="0">
                <a:solidFill>
                  <a:schemeClr val="accent5"/>
                </a:solidFill>
              </a:rPr>
              <a:t>Motion </a:t>
            </a:r>
            <a:r>
              <a:rPr lang="en-US" b="1" dirty="0" smtClean="0">
                <a:solidFill>
                  <a:schemeClr val="accent5"/>
                </a:solidFill>
              </a:rPr>
              <a:t>D</a:t>
            </a:r>
            <a:r>
              <a:rPr lang="en-US" b="1" dirty="0" smtClean="0">
                <a:solidFill>
                  <a:schemeClr val="accent5"/>
                </a:solidFill>
              </a:rPr>
              <a:t>e-noising</a:t>
            </a:r>
            <a:r>
              <a:rPr lang="en-US" b="1" dirty="0" smtClean="0">
                <a:solidFill>
                  <a:schemeClr val="accent5"/>
                </a:solidFill>
              </a:rPr>
              <a:t/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sz="2200" b="1" i="1" dirty="0" smtClean="0">
                <a:solidFill>
                  <a:schemeClr val="accent5"/>
                </a:solidFill>
              </a:rPr>
              <a:t>De-nosing using trained motion manifolds</a:t>
            </a:r>
            <a:endParaRPr lang="en-US" sz="2200" b="1" i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0688"/>
            <a:ext cx="6800850" cy="4169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0624" y="6108025"/>
            <a:ext cx="9090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Green: Noised motion = 50% Original; Yellow: Reconstructed; White: Original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3</a:t>
            </a:r>
            <a:r>
              <a:rPr lang="en-US" b="1" dirty="0" smtClean="0">
                <a:solidFill>
                  <a:schemeClr val="accent5"/>
                </a:solidFill>
              </a:rPr>
              <a:t>. Contribution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otion synthesizing from high-level parameters.</a:t>
            </a:r>
          </a:p>
          <a:p>
            <a:r>
              <a:rPr lang="en-US" dirty="0" smtClean="0"/>
              <a:t>Motion style transfer</a:t>
            </a:r>
            <a:r>
              <a:rPr lang="en-US" dirty="0" smtClean="0"/>
              <a:t>.</a:t>
            </a:r>
          </a:p>
          <a:p>
            <a:r>
              <a:rPr lang="en-US" smtClean="0"/>
              <a:t>Motion de-noising.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Thanks for listening	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Outline	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Algorithm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Motion database</a:t>
            </a:r>
          </a:p>
          <a:p>
            <a:pPr lvl="1"/>
            <a:r>
              <a:rPr lang="en-US" dirty="0" smtClean="0"/>
              <a:t>Motion manifold training</a:t>
            </a:r>
          </a:p>
          <a:p>
            <a:pPr lvl="1"/>
            <a:r>
              <a:rPr lang="en-US" dirty="0" smtClean="0"/>
              <a:t>Training feed-forward network: Parameter to motion</a:t>
            </a:r>
          </a:p>
          <a:p>
            <a:pPr lvl="1"/>
            <a:r>
              <a:rPr lang="en-US" dirty="0" smtClean="0"/>
              <a:t>Disambiguation</a:t>
            </a:r>
            <a:endParaRPr lang="en-US" i="1" dirty="0" smtClean="0"/>
          </a:p>
          <a:p>
            <a:r>
              <a:rPr lang="en-US" dirty="0" smtClean="0"/>
              <a:t>2 Applications</a:t>
            </a:r>
          </a:p>
          <a:p>
            <a:pPr lvl="1"/>
            <a:r>
              <a:rPr lang="en-US" dirty="0" smtClean="0"/>
              <a:t>Motion synthesis</a:t>
            </a:r>
          </a:p>
          <a:p>
            <a:pPr lvl="1"/>
            <a:r>
              <a:rPr lang="en-US" dirty="0" smtClean="0"/>
              <a:t>Motion style transfer</a:t>
            </a:r>
          </a:p>
          <a:p>
            <a:r>
              <a:rPr lang="en-US" dirty="0" smtClean="0"/>
              <a:t>3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1.1 Overview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../../../../../../../../Users/hetpin/Desktop/Screen%20Shot%20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78" y="2080271"/>
            <a:ext cx="8924083" cy="45227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1689898" y="1622171"/>
            <a:ext cx="8537840" cy="646332"/>
            <a:chOff x="2280212" y="1367521"/>
            <a:chExt cx="8537840" cy="646332"/>
          </a:xfrm>
        </p:grpSpPr>
        <p:sp>
          <p:nvSpPr>
            <p:cNvPr id="6" name="TextBox 5"/>
            <p:cNvSpPr txBox="1"/>
            <p:nvPr/>
          </p:nvSpPr>
          <p:spPr>
            <a:xfrm>
              <a:off x="2280212" y="1367522"/>
              <a:ext cx="1762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Motion manifold</a:t>
              </a:r>
              <a:br>
                <a:rPr lang="en-US" dirty="0" smtClean="0"/>
              </a:br>
              <a:r>
                <a:rPr lang="en-US" dirty="0" smtClean="0"/>
                <a:t> network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0977" y="1367522"/>
              <a:ext cx="1502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Feed-forward </a:t>
              </a:r>
              <a:br>
                <a:rPr lang="en-US" dirty="0" smtClean="0"/>
              </a:br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1580" y="1367522"/>
              <a:ext cx="1652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Disambiguation</a:t>
              </a:r>
            </a:p>
            <a:p>
              <a:pPr algn="ctr"/>
              <a:r>
                <a:rPr lang="en-US" dirty="0" smtClean="0"/>
                <a:t> network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60144" y="1367521"/>
              <a:ext cx="12579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High-level</a:t>
              </a:r>
            </a:p>
            <a:p>
              <a:pPr algn="ctr"/>
              <a:r>
                <a:rPr lang="en-US" dirty="0" smtClean="0"/>
                <a:t>parameters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1.2 Motion database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sz="2400" dirty="0" smtClean="0"/>
          </a:p>
          <a:p>
            <a:pPr lvl="1"/>
            <a:r>
              <a:rPr lang="en-US" dirty="0" smtClean="0"/>
              <a:t>Freely </a:t>
            </a:r>
            <a:r>
              <a:rPr lang="en-US" dirty="0"/>
              <a:t>available </a:t>
            </a:r>
            <a:r>
              <a:rPr lang="en-US" dirty="0" smtClean="0"/>
              <a:t>online </a:t>
            </a:r>
            <a:r>
              <a:rPr lang="en-US" dirty="0" err="1" smtClean="0"/>
              <a:t>db</a:t>
            </a:r>
            <a:r>
              <a:rPr lang="en-US" dirty="0" smtClean="0"/>
              <a:t> of </a:t>
            </a:r>
            <a:r>
              <a:rPr lang="en-US" dirty="0"/>
              <a:t>motion capture [CMU ; Mu ̈</a:t>
            </a:r>
            <a:r>
              <a:rPr lang="en-US" dirty="0" err="1"/>
              <a:t>ller</a:t>
            </a:r>
            <a:r>
              <a:rPr lang="en-US" dirty="0"/>
              <a:t> et al. 2007; </a:t>
            </a:r>
            <a:r>
              <a:rPr lang="en-US" dirty="0" err="1"/>
              <a:t>Ofli</a:t>
            </a:r>
            <a:r>
              <a:rPr lang="en-US" dirty="0"/>
              <a:t> et al. 2013; Xia et al. 2015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internal captures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Around 6 10</a:t>
            </a:r>
            <a:r>
              <a:rPr lang="en-US" baseline="30000" dirty="0"/>
              <a:t>6</a:t>
            </a:r>
            <a:r>
              <a:rPr lang="en-US" dirty="0"/>
              <a:t> frames, 120 fps of motion data for a single character</a:t>
            </a:r>
          </a:p>
          <a:p>
            <a:r>
              <a:rPr lang="en-US" dirty="0" smtClean="0"/>
              <a:t>Normalization</a:t>
            </a:r>
            <a:endParaRPr lang="en-US" dirty="0"/>
          </a:p>
          <a:p>
            <a:pPr lvl="1"/>
            <a:r>
              <a:rPr lang="en-US" dirty="0" smtClean="0"/>
              <a:t>Retargeting </a:t>
            </a:r>
            <a:r>
              <a:rPr lang="en-US" dirty="0"/>
              <a:t>them to a uniform skeleton structure with a single scale and the same bone </a:t>
            </a:r>
            <a:r>
              <a:rPr lang="en-US" dirty="0" smtClean="0"/>
              <a:t>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1.2 Motion database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format for training</a:t>
            </a:r>
          </a:p>
          <a:p>
            <a:pPr lvl="1"/>
            <a:r>
              <a:rPr lang="en-GB" dirty="0" smtClean="0"/>
              <a:t>Sub-sample motion </a:t>
            </a:r>
            <a:r>
              <a:rPr lang="en-GB" dirty="0"/>
              <a:t>in the database to 60 </a:t>
            </a:r>
            <a:r>
              <a:rPr lang="en-GB" dirty="0" smtClean="0"/>
              <a:t>fps.</a:t>
            </a:r>
            <a:endParaRPr lang="en-US" dirty="0"/>
          </a:p>
          <a:p>
            <a:pPr lvl="1"/>
            <a:r>
              <a:rPr lang="en-GB" dirty="0" smtClean="0"/>
              <a:t>Subtracted by mean pose, divided </a:t>
            </a:r>
            <a:r>
              <a:rPr lang="en-GB" dirty="0"/>
              <a:t>by the standard deviation to normalize the scale of the character. The velocities, and contact labels are also divided by their own standard deviations. </a:t>
            </a:r>
            <a:endParaRPr lang="en-US" dirty="0"/>
          </a:p>
          <a:p>
            <a:pPr lvl="1"/>
            <a:r>
              <a:rPr lang="en-GB" dirty="0"/>
              <a:t>Clip motion into fixed length of n (n = 240 in experiment), overlapped by n/2 frames. Clipping is just to boost the training speed, the model can train arbitrary length.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1.3 Training motion manifold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: Motion sequence X </a:t>
            </a:r>
          </a:p>
          <a:p>
            <a:r>
              <a:rPr lang="en-US" b="1" dirty="0"/>
              <a:t>Output: </a:t>
            </a:r>
            <a:r>
              <a:rPr lang="en-US" dirty="0"/>
              <a:t>Motion manifold (network weights: theta = {</a:t>
            </a:r>
            <a:r>
              <a:rPr lang="en-US" dirty="0" err="1"/>
              <a:t>wi</a:t>
            </a:r>
            <a:r>
              <a:rPr lang="en-US" dirty="0"/>
              <a:t>, bi}) and hidden units H.</a:t>
            </a:r>
          </a:p>
          <a:p>
            <a:r>
              <a:rPr lang="en-US" b="1" dirty="0"/>
              <a:t>Method: </a:t>
            </a:r>
            <a:r>
              <a:rPr lang="en-US" dirty="0"/>
              <a:t>Using convolutional auto-encoder to train network </a:t>
            </a:r>
            <a:endParaRPr lang="en-US" dirty="0" smtClean="0"/>
          </a:p>
          <a:p>
            <a:pPr lvl="1"/>
            <a:r>
              <a:rPr lang="en-US" dirty="0"/>
              <a:t>Forward operation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Backward operation </a:t>
            </a:r>
          </a:p>
          <a:p>
            <a:pPr lvl="1"/>
            <a:r>
              <a:rPr lang="en-US" dirty="0" smtClean="0"/>
              <a:t>Minimizing cost function using gradient descent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here: </a:t>
            </a:r>
            <a:r>
              <a:rPr lang="en-US" sz="2000" i="1" dirty="0" err="1"/>
              <a:t>ReLU</a:t>
            </a:r>
            <a:r>
              <a:rPr lang="en-US" sz="2000" i="1" dirty="0"/>
              <a:t>(x) = max(x, 0); psi max pooling function; convolutional operator *; theta = {W, b} </a:t>
            </a:r>
            <a:r>
              <a:rPr lang="en-US" sz="2000" i="1" dirty="0" smtClean="0"/>
              <a:t>; alpha scale factor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../../../../../../../../Users/hetpin/Desktop/Screen%20Shot%2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96" y="3683790"/>
            <a:ext cx="3565197" cy="42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../../../../../../../Users/hetpin/Desktop/Screen%20Shot%20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25" y="4096054"/>
            <a:ext cx="3218174" cy="44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../../../../../../../../Users/hetpin/Desktop/Screen%20Shot%20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24" y="4831648"/>
            <a:ext cx="3951640" cy="38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1.4 Training feed-forward network T-&gt;X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Input: </a:t>
            </a:r>
            <a:r>
              <a:rPr lang="en-US" dirty="0"/>
              <a:t>Parameter T (trajectory, bone length, position, etc.), is calculated directly from motion sequence X.</a:t>
            </a:r>
          </a:p>
          <a:p>
            <a:r>
              <a:rPr lang="en-US" b="1" dirty="0" smtClean="0"/>
              <a:t>Output</a:t>
            </a:r>
            <a:r>
              <a:rPr lang="en-US" b="1" dirty="0"/>
              <a:t>: </a:t>
            </a:r>
            <a:r>
              <a:rPr lang="en-US" dirty="0"/>
              <a:t>A network maps T to X: phi = {w1, w2, w3, b1, b2, b3} </a:t>
            </a:r>
            <a:endParaRPr lang="en-US" dirty="0" smtClean="0"/>
          </a:p>
          <a:p>
            <a:r>
              <a:rPr lang="en-US" b="1" dirty="0" smtClean="0"/>
              <a:t>Method</a:t>
            </a:r>
            <a:endParaRPr lang="en-US" dirty="0"/>
          </a:p>
          <a:p>
            <a:pPr lvl="1"/>
            <a:r>
              <a:rPr lang="en-US" dirty="0"/>
              <a:t>Forward operation </a:t>
            </a:r>
            <a:r>
              <a:rPr lang="en-US" dirty="0" err="1"/>
              <a:t>pai</a:t>
            </a:r>
            <a:r>
              <a:rPr lang="en-US" dirty="0"/>
              <a:t> maps T to </a:t>
            </a:r>
            <a:r>
              <a:rPr lang="en-US" dirty="0" smtClean="0"/>
              <a:t>X: </a:t>
            </a:r>
          </a:p>
          <a:p>
            <a:pPr lvl="1"/>
            <a:endParaRPr lang="en-US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Minimizing </a:t>
            </a:r>
            <a:r>
              <a:rPr lang="en-GB" dirty="0"/>
              <a:t>cost </a:t>
            </a:r>
            <a:r>
              <a:rPr lang="en-GB" dirty="0" smtClean="0"/>
              <a:t>function by gradient </a:t>
            </a:r>
            <a:r>
              <a:rPr lang="en-GB" dirty="0"/>
              <a:t>descent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</a:t>
            </a:r>
            <a:r>
              <a:rPr lang="en-US" dirty="0"/>
              <a:t>: scale factor alpha; network phi; Parameter T; Motion X</a:t>
            </a:r>
          </a:p>
          <a:p>
            <a:pPr lvl="1"/>
            <a:r>
              <a:rPr lang="en-US" b="1" dirty="0"/>
              <a:t>Shortly</a:t>
            </a:r>
            <a:r>
              <a:rPr lang="en-US" dirty="0"/>
              <a:t>, forward operation </a:t>
            </a:r>
            <a:r>
              <a:rPr lang="en-US" dirty="0" err="1"/>
              <a:t>pai</a:t>
            </a:r>
            <a:r>
              <a:rPr lang="en-US" dirty="0"/>
              <a:t> maps parameter T to hidden unit H; Then, inversed phi function inversed H to motion sequence </a:t>
            </a:r>
            <a:r>
              <a:rPr lang="en-US" dirty="0" err="1"/>
              <a:t>Xhat</a:t>
            </a:r>
            <a:r>
              <a:rPr lang="en-US" dirty="0"/>
              <a:t>; (X-</a:t>
            </a:r>
            <a:r>
              <a:rPr lang="en-US" dirty="0" err="1"/>
              <a:t>Xhat</a:t>
            </a:r>
            <a:r>
              <a:rPr lang="en-US" dirty="0"/>
              <a:t>)^2 is square root of difference.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../../../../../../../../Users/hetpin/Desktop/Screen%20Shot%2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73" y="3231674"/>
            <a:ext cx="5720897" cy="70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../../../../../../../Users/hetpin/Desktop/Screen%20Shot%20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40" y="4099579"/>
            <a:ext cx="4610003" cy="508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1.5 </a:t>
            </a:r>
            <a:r>
              <a:rPr lang="en-US" b="1" dirty="0" smtClean="0">
                <a:solidFill>
                  <a:schemeClr val="accent5"/>
                </a:solidFill>
              </a:rPr>
              <a:t>Disambiguation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sz="3000" i="1" dirty="0" smtClean="0">
                <a:solidFill>
                  <a:schemeClr val="accent5"/>
                </a:solidFill>
              </a:rPr>
              <a:t>Problem, solution</a:t>
            </a:r>
            <a:endParaRPr lang="en-US" sz="3000" i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</a:t>
            </a:r>
            <a:r>
              <a:rPr lang="en-US" dirty="0"/>
              <a:t>(low dimensional) parameters </a:t>
            </a:r>
            <a:r>
              <a:rPr lang="en-US" dirty="0" smtClean="0"/>
              <a:t>-&gt; motion(high dimensional) </a:t>
            </a:r>
          </a:p>
          <a:p>
            <a:pPr marL="0" indent="0" algn="ctr">
              <a:buNone/>
            </a:pPr>
            <a:r>
              <a:rPr lang="en-US" b="1" dirty="0" smtClean="0"/>
              <a:t>AMBIGUITY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 A network to </a:t>
            </a:r>
            <a:r>
              <a:rPr lang="en-US" dirty="0"/>
              <a:t>automatically compute </a:t>
            </a:r>
            <a:r>
              <a:rPr lang="en-US" b="1" dirty="0"/>
              <a:t>foot </a:t>
            </a:r>
            <a:r>
              <a:rPr lang="en-US" b="1" dirty="0" smtClean="0"/>
              <a:t>contact timings </a:t>
            </a:r>
            <a:r>
              <a:rPr lang="en-US" dirty="0"/>
              <a:t>from a given </a:t>
            </a:r>
            <a:r>
              <a:rPr lang="en-US" b="1" dirty="0" smtClean="0"/>
              <a:t>trajectory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\\bournemouth.ac.uk\data\staff\home\txnguyen\Profile\Desktop\Untitled-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4" y="3904072"/>
            <a:ext cx="9926209" cy="2430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328" y="3788429"/>
            <a:ext cx="5901986" cy="15903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1.5 </a:t>
            </a:r>
            <a:r>
              <a:rPr lang="en-US" b="1" dirty="0" smtClean="0">
                <a:solidFill>
                  <a:schemeClr val="accent5"/>
                </a:solidFill>
              </a:rPr>
              <a:t>Disambiguation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sz="3000" i="1" dirty="0" smtClean="0">
                <a:solidFill>
                  <a:schemeClr val="accent5"/>
                </a:solidFill>
              </a:rPr>
              <a:t>Training a disambiguation neural network</a:t>
            </a:r>
            <a:endParaRPr lang="en-US" sz="3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Input</a:t>
            </a:r>
            <a:r>
              <a:rPr lang="en-GB" dirty="0" smtClean="0"/>
              <a:t> </a:t>
            </a:r>
            <a:r>
              <a:rPr lang="en-GB" dirty="0"/>
              <a:t>Motion sequences X</a:t>
            </a:r>
          </a:p>
          <a:p>
            <a:r>
              <a:rPr lang="en-GB" b="1" dirty="0" smtClean="0"/>
              <a:t>Output</a:t>
            </a:r>
            <a:r>
              <a:rPr lang="en-GB" dirty="0" smtClean="0"/>
              <a:t> A </a:t>
            </a:r>
            <a:r>
              <a:rPr lang="en-GB" dirty="0"/>
              <a:t>neural network </a:t>
            </a:r>
            <a:r>
              <a:rPr lang="en-US" dirty="0"/>
              <a:t>{w4, w5, b4, b5}</a:t>
            </a:r>
            <a:r>
              <a:rPr lang="en-GB" dirty="0"/>
              <a:t> </a:t>
            </a:r>
            <a:r>
              <a:rPr lang="en-GB" dirty="0" smtClean="0"/>
              <a:t>to produce Contact Timings </a:t>
            </a:r>
            <a:r>
              <a:rPr lang="en-GB" dirty="0"/>
              <a:t>{T, F} from Trajectory T</a:t>
            </a:r>
          </a:p>
          <a:p>
            <a:r>
              <a:rPr lang="en-GB" b="1" dirty="0" smtClean="0"/>
              <a:t>Method</a:t>
            </a:r>
            <a:endParaRPr lang="en-GB" dirty="0"/>
          </a:p>
          <a:p>
            <a:pPr lvl="1"/>
            <a:r>
              <a:rPr lang="en-US" dirty="0"/>
              <a:t>Defines foot contacts: F in {-1,1}</a:t>
            </a:r>
            <a:r>
              <a:rPr lang="en-US" baseline="30000" dirty="0"/>
              <a:t>nx4</a:t>
            </a:r>
            <a:r>
              <a:rPr lang="en-US" dirty="0"/>
              <a:t>, represents contact states of Left heel, Left toe, Right heel, Right toe at each frame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Modelling </a:t>
            </a:r>
            <a:r>
              <a:rPr lang="en-US" dirty="0"/>
              <a:t>F by Square </a:t>
            </a:r>
            <a:r>
              <a:rPr lang="en-US" dirty="0" smtClean="0"/>
              <a:t>waves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200" i="1" dirty="0" smtClean="0"/>
              <a:t>where </a:t>
            </a:r>
            <a:r>
              <a:rPr lang="en-GB" sz="2200" i="1" dirty="0"/>
              <a:t>(Omega, to) control the frequency and step duration at each frame, those are calculated from input motion X; a, b, c are scaling variables.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AC1C6-812C-F94E-BDCB-A015194D9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804</Words>
  <Application>Microsoft Macintosh PowerPoint</Application>
  <PresentationFormat>Widescreen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A Deep Learning Framework for Character Motion Synthesis and Editing (Holden et al.) </vt:lpstr>
      <vt:lpstr>Outline </vt:lpstr>
      <vt:lpstr>1.1 Overview</vt:lpstr>
      <vt:lpstr>1.2 Motion database</vt:lpstr>
      <vt:lpstr>1.2 Motion database</vt:lpstr>
      <vt:lpstr>1.3 Training motion manifold</vt:lpstr>
      <vt:lpstr>1.4 Training feed-forward network T-&gt;X</vt:lpstr>
      <vt:lpstr>1.5 Disambiguation Problem, solution</vt:lpstr>
      <vt:lpstr>1.5 Disambiguation Training a disambiguation neural network</vt:lpstr>
      <vt:lpstr>1.5 Disambiguation Training a disambiguation neural network</vt:lpstr>
      <vt:lpstr>2.1 Motion synthesis: T -&gt; X  Generating motion X by defining high-level parameters T</vt:lpstr>
      <vt:lpstr>2.1 Motion synthesis: T -&gt; X  Generating motion X by defining high-level parameters T</vt:lpstr>
      <vt:lpstr>2.1 Motion synthesis: T -&gt; X  Generating motion X by defining high-level parameters T</vt:lpstr>
      <vt:lpstr>2.2 Motion style transfer Transfer style of one motion to another motion </vt:lpstr>
      <vt:lpstr>2.2 Motion style transfer Transfer style of one motion to another motion </vt:lpstr>
      <vt:lpstr>2.3 Motion De-noising De-nosing using trained motion manifolds</vt:lpstr>
      <vt:lpstr>3. Contribution</vt:lpstr>
      <vt:lpstr>Thanks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 pin</dc:creator>
  <cp:lastModifiedBy>het pin</cp:lastModifiedBy>
  <cp:revision>1169</cp:revision>
  <dcterms:created xsi:type="dcterms:W3CDTF">2016-03-23T04:58:01Z</dcterms:created>
  <dcterms:modified xsi:type="dcterms:W3CDTF">2016-09-22T20:32:39Z</dcterms:modified>
</cp:coreProperties>
</file>