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4" r:id="rId4"/>
    <p:sldId id="309" r:id="rId5"/>
    <p:sldId id="305" r:id="rId6"/>
    <p:sldId id="310" r:id="rId7"/>
    <p:sldId id="306" r:id="rId8"/>
    <p:sldId id="308" r:id="rId9"/>
    <p:sldId id="307" r:id="rId10"/>
    <p:sldId id="302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11"/>
  </p:normalViewPr>
  <p:slideViewPr>
    <p:cSldViewPr snapToGrid="0" snapToObjects="1">
      <p:cViewPr>
        <p:scale>
          <a:sx n="89" d="100"/>
          <a:sy n="89" d="100"/>
        </p:scale>
        <p:origin x="896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245" y="1857374"/>
            <a:ext cx="9958086" cy="108743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Convolutional Neural Networks (</a:t>
            </a:r>
            <a:r>
              <a:rPr lang="en-US" sz="4800" b="1" dirty="0" err="1">
                <a:solidFill>
                  <a:srgbClr val="0070C0"/>
                </a:solidFill>
              </a:rPr>
              <a:t>LeNet</a:t>
            </a:r>
            <a:r>
              <a:rPr lang="en-US" sz="4800" b="1" dirty="0" smtClean="0">
                <a:solidFill>
                  <a:srgbClr val="0070C0"/>
                </a:solidFill>
              </a:rPr>
              <a:t>)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8" y="2644769"/>
            <a:ext cx="9144000" cy="37766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Nguyen THANH, </a:t>
            </a:r>
            <a:r>
              <a:rPr lang="en-US" dirty="0" smtClean="0">
                <a:solidFill>
                  <a:schemeClr val="accent5"/>
                </a:solidFill>
              </a:rPr>
              <a:t>06 Oct </a:t>
            </a:r>
            <a:r>
              <a:rPr lang="en-US" dirty="0" smtClean="0">
                <a:solidFill>
                  <a:schemeClr val="accent5"/>
                </a:solidFill>
              </a:rPr>
              <a:t>2016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b="1" dirty="0" err="1" smtClean="0">
                <a:solidFill>
                  <a:schemeClr val="accent5"/>
                </a:solidFill>
              </a:rPr>
              <a:t>AniAge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70C0"/>
                </a:solidFill>
              </a:rPr>
              <a:t>Lenet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– A handwriting digits classification by </a:t>
            </a:r>
            <a:r>
              <a:rPr lang="en-US" sz="4000" b="1" dirty="0" err="1" smtClean="0">
                <a:solidFill>
                  <a:srgbClr val="0070C0"/>
                </a:solidFill>
              </a:rPr>
              <a:t>LeCun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7" y="1916910"/>
            <a:ext cx="6308725" cy="39429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7058" y="5923440"/>
            <a:ext cx="349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yann.lecun.com</a:t>
            </a:r>
            <a:r>
              <a:rPr lang="en-US" dirty="0"/>
              <a:t>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lenet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Thanks for listening	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Outline	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Sparse connectivity</a:t>
            </a:r>
          </a:p>
          <a:p>
            <a:r>
              <a:rPr lang="en-US" dirty="0" smtClean="0"/>
              <a:t>Shared weight</a:t>
            </a:r>
          </a:p>
          <a:p>
            <a:r>
              <a:rPr lang="en-US" dirty="0" smtClean="0"/>
              <a:t>Convolutional layers</a:t>
            </a:r>
          </a:p>
          <a:p>
            <a:r>
              <a:rPr lang="en-US" dirty="0" smtClean="0"/>
              <a:t>Max-pooling</a:t>
            </a:r>
          </a:p>
          <a:p>
            <a:r>
              <a:rPr lang="en-US" dirty="0" smtClean="0"/>
              <a:t>CNN Full Model</a:t>
            </a:r>
          </a:p>
          <a:p>
            <a:r>
              <a:rPr lang="en-US" dirty="0" err="1" smtClean="0"/>
              <a:t>Lenet</a:t>
            </a:r>
            <a:r>
              <a:rPr lang="en-US" dirty="0" smtClean="0"/>
              <a:t> – A CNN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Sparse Connectivity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00" y="1794188"/>
            <a:ext cx="3694174" cy="17419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3" y="1676794"/>
            <a:ext cx="4341660" cy="1980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6073" y="425660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1011" y="41576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968869"/>
            <a:ext cx="10515600" cy="120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Why: CNNs wants to exploit spatially-local correlation by enforcing a local connectivity pattern between neurons of adjacent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Shared Weight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41" y="1214435"/>
            <a:ext cx="4262003" cy="185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00425"/>
            <a:ext cx="10515600" cy="27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</a:t>
            </a:r>
            <a:r>
              <a:rPr lang="en-US" dirty="0"/>
              <a:t>filter </a:t>
            </a:r>
            <a:r>
              <a:rPr lang="en-US" b="1" dirty="0" smtClean="0"/>
              <a:t>h</a:t>
            </a:r>
            <a:r>
              <a:rPr lang="en-US" b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replicated across the entire visual </a:t>
            </a:r>
            <a:r>
              <a:rPr lang="en-US" dirty="0" smtClean="0"/>
              <a:t>field</a:t>
            </a:r>
          </a:p>
          <a:p>
            <a:r>
              <a:rPr lang="en-US" dirty="0"/>
              <a:t>These replicated units share the same parameterization (weight vector and bias) and form a </a:t>
            </a:r>
            <a:r>
              <a:rPr lang="en-US" i="1" dirty="0"/>
              <a:t>feature map</a:t>
            </a:r>
            <a:r>
              <a:rPr lang="en-US" dirty="0" smtClean="0"/>
              <a:t>.</a:t>
            </a:r>
          </a:p>
          <a:p>
            <a:r>
              <a:rPr lang="en-US" smtClean="0"/>
              <a:t>Why?</a:t>
            </a:r>
            <a:endParaRPr lang="en-US" dirty="0" smtClean="0"/>
          </a:p>
          <a:p>
            <a:pPr lvl="1"/>
            <a:r>
              <a:rPr lang="en-US" dirty="0"/>
              <a:t>Allows for features to be detected regardless of their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reatly </a:t>
            </a:r>
            <a:r>
              <a:rPr lang="en-US" dirty="0"/>
              <a:t>reducing the number of free parameters being learnt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Convolutional Operator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69" y="1541768"/>
            <a:ext cx="7410450" cy="2714719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629149"/>
            <a:ext cx="10515600" cy="172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Mathematically, a </a:t>
            </a:r>
            <a:r>
              <a:rPr lang="en-US" dirty="0"/>
              <a:t>convolution is an integral that expresses the amount of overlap of one function </a:t>
            </a:r>
            <a:r>
              <a:rPr lang="en-US" b="1" dirty="0"/>
              <a:t>g</a:t>
            </a:r>
            <a:r>
              <a:rPr lang="en-US" dirty="0"/>
              <a:t> as it is shifted over another function </a:t>
            </a:r>
            <a:r>
              <a:rPr lang="en-US" b="1" dirty="0" smtClean="0"/>
              <a:t>f </a:t>
            </a:r>
            <a:endParaRPr lang="en-US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85" y="5449885"/>
            <a:ext cx="4024218" cy="9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Convolutional Layers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18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Denote </a:t>
            </a:r>
            <a:r>
              <a:rPr lang="en-US" dirty="0"/>
              <a:t>the </a:t>
            </a:r>
            <a:r>
              <a:rPr lang="en-US" b="1" dirty="0" err="1" smtClean="0"/>
              <a:t>k</a:t>
            </a:r>
            <a:r>
              <a:rPr lang="en-US" b="1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feature map at a given layer as </a:t>
            </a:r>
            <a:r>
              <a:rPr lang="en-US" b="1" dirty="0" err="1" smtClean="0"/>
              <a:t>h</a:t>
            </a:r>
            <a:r>
              <a:rPr lang="en-US" b="1" baseline="30000" dirty="0" err="1"/>
              <a:t>k</a:t>
            </a:r>
            <a:r>
              <a:rPr lang="en-US" dirty="0" smtClean="0"/>
              <a:t>, whose filters = { 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k</a:t>
            </a:r>
            <a:r>
              <a:rPr lang="en-US" dirty="0" smtClean="0"/>
              <a:t> ,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}</a:t>
            </a:r>
            <a:r>
              <a:rPr lang="en-US" dirty="0" smtClean="0"/>
              <a:t>, </a:t>
            </a:r>
            <a:r>
              <a:rPr lang="en-US" dirty="0"/>
              <a:t>then the feature map </a:t>
            </a:r>
            <a:r>
              <a:rPr lang="en-US" b="1" dirty="0" err="1" smtClean="0"/>
              <a:t>h</a:t>
            </a:r>
            <a:r>
              <a:rPr lang="en-US" b="1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is obtained as </a:t>
            </a:r>
            <a:r>
              <a:rPr lang="en-US" dirty="0" smtClean="0"/>
              <a:t>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91" y="2728906"/>
            <a:ext cx="5618493" cy="32988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5" y="2618581"/>
            <a:ext cx="4389770" cy="81041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62008" y="3586168"/>
            <a:ext cx="5378123" cy="265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form a richer representation of the data, each hidden layer is composed of multiple feature maps: </a:t>
            </a:r>
            <a:r>
              <a:rPr lang="en-US" dirty="0" smtClean="0"/>
              <a:t>{ </a:t>
            </a:r>
            <a:r>
              <a:rPr lang="en-US" b="1" dirty="0" err="1" smtClean="0"/>
              <a:t>h</a:t>
            </a:r>
            <a:r>
              <a:rPr lang="en-US" b="1" baseline="30000" dirty="0" err="1" smtClean="0"/>
              <a:t>k</a:t>
            </a:r>
            <a:r>
              <a:rPr lang="en-US" dirty="0" smtClean="0"/>
              <a:t>, </a:t>
            </a:r>
            <a:r>
              <a:rPr lang="en-US" b="1" dirty="0"/>
              <a:t>k=0</a:t>
            </a:r>
            <a:r>
              <a:rPr lang="en-US" dirty="0"/>
              <a:t>..</a:t>
            </a:r>
            <a:r>
              <a:rPr lang="en-US" b="1" dirty="0" smtClean="0"/>
              <a:t>K</a:t>
            </a:r>
            <a:r>
              <a:rPr lang="en-US" dirty="0" smtClean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Max-pooling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non-linear down-sampling </a:t>
            </a:r>
          </a:p>
          <a:p>
            <a:pPr lvl="1"/>
            <a:r>
              <a:rPr lang="en-US" dirty="0" smtClean="0"/>
              <a:t>First, partitions </a:t>
            </a:r>
            <a:r>
              <a:rPr lang="en-US" dirty="0"/>
              <a:t>the input image into a set of non-overlapping </a:t>
            </a:r>
            <a:r>
              <a:rPr lang="en-US" dirty="0" smtClean="0"/>
              <a:t>rectangles</a:t>
            </a:r>
          </a:p>
          <a:p>
            <a:pPr lvl="1"/>
            <a:r>
              <a:rPr lang="en-US" dirty="0" smtClean="0"/>
              <a:t>Then, for </a:t>
            </a:r>
            <a:r>
              <a:rPr lang="en-US" dirty="0"/>
              <a:t>each such sub-region, outputs the maximum value</a:t>
            </a:r>
            <a:r>
              <a:rPr lang="en-US" dirty="0" smtClean="0"/>
              <a:t>.</a:t>
            </a:r>
          </a:p>
          <a:p>
            <a:r>
              <a:rPr lang="en-US" dirty="0"/>
              <a:t>Why Max-pooling is useful in </a:t>
            </a:r>
            <a:r>
              <a:rPr lang="en-US" dirty="0" smtClean="0"/>
              <a:t>vision</a:t>
            </a:r>
          </a:p>
          <a:p>
            <a:pPr lvl="1"/>
            <a:r>
              <a:rPr lang="en-US" dirty="0"/>
              <a:t>Reducing the dimensionality of representations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eliminating non-maximal values, it reduces computation for upper layers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Max-pooling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66" y="1825625"/>
            <a:ext cx="949726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CNN Full Model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513371"/>
            <a:ext cx="10739437" cy="25101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29119"/>
            <a:ext cx="105156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lower-layers are composed to alternating convolution and max-pooling </a:t>
            </a:r>
            <a:r>
              <a:rPr lang="en-US" dirty="0" smtClean="0"/>
              <a:t>layers</a:t>
            </a:r>
          </a:p>
          <a:p>
            <a:r>
              <a:rPr lang="en-US" dirty="0"/>
              <a:t>The upper-layers however are fully-connected and correspond to a traditional MLP (hidden layer + logistic regression)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276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Convolutional Neural Networks (LeNet)</vt:lpstr>
      <vt:lpstr>Outline </vt:lpstr>
      <vt:lpstr>Sparse Connectivity</vt:lpstr>
      <vt:lpstr>Shared Weight</vt:lpstr>
      <vt:lpstr>Convolutional Operator</vt:lpstr>
      <vt:lpstr>Convolutional Layers</vt:lpstr>
      <vt:lpstr>Max-pooling</vt:lpstr>
      <vt:lpstr>Max-pooling</vt:lpstr>
      <vt:lpstr>CNN Full Model</vt:lpstr>
      <vt:lpstr>Lenet – A handwriting digits classification by LeCun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1372</cp:revision>
  <dcterms:created xsi:type="dcterms:W3CDTF">2016-03-23T04:58:01Z</dcterms:created>
  <dcterms:modified xsi:type="dcterms:W3CDTF">2016-10-07T00:13:29Z</dcterms:modified>
</cp:coreProperties>
</file>