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08" r:id="rId4"/>
    <p:sldId id="309" r:id="rId5"/>
    <p:sldId id="311" r:id="rId6"/>
    <p:sldId id="312" r:id="rId7"/>
    <p:sldId id="314" r:id="rId8"/>
    <p:sldId id="319" r:id="rId9"/>
    <p:sldId id="315" r:id="rId10"/>
    <p:sldId id="318" r:id="rId11"/>
    <p:sldId id="317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673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PCA-CNN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27 Oct 2016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 Model =  CNN parameters + PCA1 + PCA2</a:t>
            </a:r>
          </a:p>
          <a:p>
            <a:r>
              <a:rPr lang="en-US" dirty="0" smtClean="0"/>
              <a:t>Test:</a:t>
            </a:r>
          </a:p>
          <a:p>
            <a:pPr lvl="1"/>
            <a:r>
              <a:rPr lang="en-US" dirty="0" smtClean="0"/>
              <a:t>Pass images to best Model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classified class and ground truth =&gt; %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MINE</a:t>
            </a:r>
            <a:r>
              <a:rPr lang="en-US" dirty="0" smtClean="0"/>
              <a:t>: epoch </a:t>
            </a:r>
            <a:r>
              <a:rPr lang="en-US" dirty="0"/>
              <a:t>200, </a:t>
            </a:r>
            <a:r>
              <a:rPr lang="en-US" dirty="0" err="1"/>
              <a:t>minibatch</a:t>
            </a:r>
            <a:r>
              <a:rPr lang="en-US" dirty="0"/>
              <a:t> 5/5, validation error 32.200000 </a:t>
            </a:r>
            <a:r>
              <a:rPr lang="en-US" dirty="0" smtClean="0"/>
              <a:t>% Optimization complete. Best </a:t>
            </a:r>
            <a:r>
              <a:rPr lang="en-US" dirty="0"/>
              <a:t>validation score of 32.000000 % obtained at iteration 510, with test performance </a:t>
            </a:r>
            <a:r>
              <a:rPr lang="en-US" b="1" dirty="0"/>
              <a:t>34.000000 </a:t>
            </a:r>
            <a:r>
              <a:rPr lang="en-US" b="1" dirty="0" smtClean="0"/>
              <a:t>%</a:t>
            </a:r>
            <a:r>
              <a:rPr lang="en-US" dirty="0" smtClean="0"/>
              <a:t> The </a:t>
            </a:r>
            <a:r>
              <a:rPr lang="en-US" dirty="0"/>
              <a:t>code for file </a:t>
            </a:r>
            <a:r>
              <a:rPr lang="en-US" dirty="0" err="1"/>
              <a:t>pca_convolutional_mlp.py</a:t>
            </a:r>
            <a:r>
              <a:rPr lang="en-US" dirty="0"/>
              <a:t> ran for </a:t>
            </a:r>
            <a:r>
              <a:rPr lang="en-US" b="1" dirty="0" smtClean="0"/>
              <a:t>20.68m</a:t>
            </a:r>
          </a:p>
          <a:p>
            <a:r>
              <a:rPr lang="en-US" b="1" dirty="0" smtClean="0"/>
              <a:t>LENET5:</a:t>
            </a:r>
            <a:r>
              <a:rPr lang="en-US" dirty="0" smtClean="0"/>
              <a:t> epoch </a:t>
            </a:r>
            <a:r>
              <a:rPr lang="en-US" dirty="0"/>
              <a:t>200, </a:t>
            </a:r>
            <a:r>
              <a:rPr lang="en-US" dirty="0" err="1"/>
              <a:t>minibatch</a:t>
            </a:r>
            <a:r>
              <a:rPr lang="en-US" dirty="0"/>
              <a:t> 5/5, validation error 12.000000 </a:t>
            </a:r>
            <a:r>
              <a:rPr lang="en-US" dirty="0" smtClean="0"/>
              <a:t>% Optimization </a:t>
            </a:r>
            <a:r>
              <a:rPr lang="en-US" dirty="0"/>
              <a:t>complete</a:t>
            </a:r>
            <a:r>
              <a:rPr lang="en-US" dirty="0" smtClean="0"/>
              <a:t>. Best </a:t>
            </a:r>
            <a:r>
              <a:rPr lang="en-US" dirty="0"/>
              <a:t>validation score of 12.000000 % obtained at iteration 910, with test performance </a:t>
            </a:r>
            <a:r>
              <a:rPr lang="en-US" b="1" dirty="0"/>
              <a:t>10.400000 </a:t>
            </a:r>
            <a:r>
              <a:rPr lang="en-US" b="1" dirty="0" smtClean="0"/>
              <a:t>% </a:t>
            </a:r>
            <a:r>
              <a:rPr lang="en-US" dirty="0" smtClean="0"/>
              <a:t>The </a:t>
            </a:r>
            <a:r>
              <a:rPr lang="en-US" dirty="0"/>
              <a:t>code for file </a:t>
            </a:r>
            <a:r>
              <a:rPr lang="en-US" dirty="0" err="1"/>
              <a:t>ori_convolutional_mlp.py</a:t>
            </a:r>
            <a:r>
              <a:rPr lang="en-US" dirty="0"/>
              <a:t> ran for </a:t>
            </a:r>
            <a:r>
              <a:rPr lang="en-US" b="1" dirty="0"/>
              <a:t>2.85m</a:t>
            </a:r>
            <a:endParaRPr lang="en-US" b="1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CNN + PCA </a:t>
            </a:r>
          </a:p>
          <a:p>
            <a:r>
              <a:rPr lang="en-US" dirty="0" smtClean="0"/>
              <a:t>Implementation: Mine vs. Lenet5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365125"/>
            <a:ext cx="1124426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CNN Model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1513371"/>
            <a:ext cx="10739437" cy="251014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329119"/>
            <a:ext cx="10515600" cy="201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lower-layers are composed to alternating convolution and max-pooling </a:t>
            </a:r>
            <a:r>
              <a:rPr lang="en-US" dirty="0" smtClean="0"/>
              <a:t>layers</a:t>
            </a:r>
          </a:p>
          <a:p>
            <a:r>
              <a:rPr lang="en-US" dirty="0"/>
              <a:t>The upper-layers however are fully-connected and correspond to a traditional MLP (hidden layer + logistic regression)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67828" y="3667951"/>
            <a:ext cx="5222115" cy="309267"/>
            <a:chOff x="4467828" y="3667951"/>
            <a:chExt cx="5222115" cy="309267"/>
          </a:xfrm>
        </p:grpSpPr>
        <p:sp>
          <p:nvSpPr>
            <p:cNvPr id="3" name="Frame 2"/>
            <p:cNvSpPr/>
            <p:nvPr/>
          </p:nvSpPr>
          <p:spPr>
            <a:xfrm>
              <a:off x="4467828" y="3669173"/>
              <a:ext cx="1423686" cy="308045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ame 6"/>
            <p:cNvSpPr/>
            <p:nvPr/>
          </p:nvSpPr>
          <p:spPr>
            <a:xfrm>
              <a:off x="8266257" y="3667951"/>
              <a:ext cx="1423686" cy="308045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9265"/>
            <a:ext cx="10515600" cy="168769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 Hebrew" charset="0"/>
                <a:ea typeface="Arial Hebrew" charset="0"/>
                <a:cs typeface="Arial Hebrew" charset="0"/>
              </a:rPr>
              <a:t>Left: In this example, the input volume of size [224x224x64] is pooled with filter size 2, stride 2 into output volume of size [112x112x64]. Notice that the volume depth is preserved. </a:t>
            </a:r>
            <a:endParaRPr lang="en-US" dirty="0" smtClean="0">
              <a:latin typeface="Arial Hebrew" charset="0"/>
              <a:ea typeface="Arial Hebrew" charset="0"/>
              <a:cs typeface="Arial Hebrew" charset="0"/>
            </a:endParaRPr>
          </a:p>
          <a:p>
            <a:r>
              <a:rPr lang="en-US" dirty="0" smtClean="0">
                <a:latin typeface="Arial Hebrew" charset="0"/>
                <a:ea typeface="Arial Hebrew" charset="0"/>
                <a:cs typeface="Arial Hebrew" charset="0"/>
              </a:rPr>
              <a:t>Right</a:t>
            </a:r>
            <a:r>
              <a:rPr lang="en-US" dirty="0">
                <a:latin typeface="Arial Hebrew" charset="0"/>
                <a:ea typeface="Arial Hebrew" charset="0"/>
                <a:cs typeface="Arial Hebrew" charset="0"/>
              </a:rPr>
              <a:t>: The most common </a:t>
            </a:r>
            <a:r>
              <a:rPr lang="en-US" dirty="0" err="1">
                <a:latin typeface="Arial Hebrew" charset="0"/>
                <a:ea typeface="Arial Hebrew" charset="0"/>
                <a:cs typeface="Arial Hebrew" charset="0"/>
              </a:rPr>
              <a:t>downsampling</a:t>
            </a:r>
            <a:r>
              <a:rPr lang="en-US" dirty="0">
                <a:latin typeface="Arial Hebrew" charset="0"/>
                <a:ea typeface="Arial Hebrew" charset="0"/>
                <a:cs typeface="Arial Hebrew" charset="0"/>
              </a:rPr>
              <a:t> operation is max, giving rise to max pooling, here shown with a stride of 2. That is, each max is taken over 4 numbers (little 2x2 square).</a:t>
            </a:r>
            <a:endParaRPr lang="en-US" dirty="0" smtClean="0">
              <a:latin typeface="Arial Hebrew" charset="0"/>
              <a:ea typeface="Arial Hebrew" charset="0"/>
              <a:cs typeface="Arial Hebr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708" y="1789050"/>
            <a:ext cx="5314472" cy="2485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18" y="1744600"/>
            <a:ext cx="3201365" cy="2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365125"/>
            <a:ext cx="1124426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Idea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1513371"/>
            <a:ext cx="10739437" cy="251014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815067"/>
            <a:ext cx="10515600" cy="1533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PCA is better than Pooling in terms of preserving data</a:t>
            </a:r>
          </a:p>
          <a:p>
            <a:r>
              <a:rPr lang="en-US" dirty="0" smtClean="0"/>
              <a:t>Idea: Replacing Pooling layer by PCA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60425" y="4190038"/>
            <a:ext cx="5013767" cy="392479"/>
            <a:chOff x="4560425" y="4190038"/>
            <a:chExt cx="5013767" cy="392479"/>
          </a:xfrm>
        </p:grpSpPr>
        <p:sp>
          <p:nvSpPr>
            <p:cNvPr id="6" name="TextBox 5"/>
            <p:cNvSpPr txBox="1"/>
            <p:nvPr/>
          </p:nvSpPr>
          <p:spPr>
            <a:xfrm>
              <a:off x="4560425" y="4190038"/>
              <a:ext cx="1203767" cy="36933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PCA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70425" y="4213185"/>
              <a:ext cx="1203767" cy="36933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PCA 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Implementation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Problem: Hand writing digits classification</a:t>
            </a:r>
          </a:p>
          <a:p>
            <a:r>
              <a:rPr lang="en-US" dirty="0" smtClean="0"/>
              <a:t>State of the art method: Lenet5 – using CNN</a:t>
            </a:r>
          </a:p>
          <a:p>
            <a:r>
              <a:rPr lang="en-US" dirty="0" smtClean="0"/>
              <a:t>Our implementation: CNN + PCA</a:t>
            </a:r>
          </a:p>
          <a:p>
            <a:endParaRPr lang="en-US" dirty="0" smtClean="0"/>
          </a:p>
          <a:p>
            <a:r>
              <a:rPr lang="en-US" dirty="0" smtClean="0"/>
              <a:t>Dataset: </a:t>
            </a:r>
            <a:r>
              <a:rPr lang="en-US" dirty="0"/>
              <a:t>MNIST </a:t>
            </a:r>
            <a:r>
              <a:rPr lang="en-US" sz="2000" dirty="0"/>
              <a:t>(Mixed National Institute of Standards and Technology database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/>
              <a:t>Training set of 60,000 </a:t>
            </a:r>
            <a:r>
              <a:rPr lang="en-US" dirty="0" smtClean="0"/>
              <a:t>images + labels (greyscale 28*28)</a:t>
            </a:r>
            <a:endParaRPr lang="en-US" dirty="0"/>
          </a:p>
          <a:p>
            <a:pPr lvl="1"/>
            <a:r>
              <a:rPr lang="en-US" dirty="0"/>
              <a:t>Test set of 10,000 </a:t>
            </a:r>
            <a:r>
              <a:rPr lang="en-US" dirty="0" smtClean="0"/>
              <a:t>images + labels </a:t>
            </a:r>
            <a:r>
              <a:rPr lang="en-US" dirty="0"/>
              <a:t>(greyscale 28*28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 MNIST dataset</a:t>
            </a:r>
          </a:p>
          <a:p>
            <a:pPr lvl="1"/>
            <a:r>
              <a:rPr lang="en-US" dirty="0" smtClean="0"/>
              <a:t>500 images + labels (28*28) for training</a:t>
            </a:r>
          </a:p>
          <a:p>
            <a:pPr lvl="1"/>
            <a:r>
              <a:rPr lang="en-US" dirty="0" smtClean="0"/>
              <a:t>100 images + labels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Implementation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1571246"/>
            <a:ext cx="10739437" cy="25101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434" y="4081392"/>
            <a:ext cx="124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 images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500*28*28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28" y="4081392"/>
            <a:ext cx="16183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 filters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Shape (5*5)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500*20 feature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500*20*24*24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2208" y="4081392"/>
            <a:ext cx="1584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0 filters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Shape (5*5)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500*50 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500*50*12*12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6804" y="4081392"/>
            <a:ext cx="1584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PCA-1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Keep w/2, h/2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500*20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500*20*12*12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385" y="4081392"/>
            <a:ext cx="1517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PCA-2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Keep w/2, h/2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500*50 </a:t>
            </a:r>
            <a:r>
              <a:rPr lang="en-US" dirty="0">
                <a:solidFill>
                  <a:srgbClr val="FF0000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500*50*4*4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5891514"/>
            <a:ext cx="10515600" cy="470644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Output: CNN parameters + PCA1 + PCA2 of best model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Implementation </a:t>
            </a:r>
            <a:r>
              <a:rPr lang="en-US" b="1" dirty="0" smtClean="0">
                <a:solidFill>
                  <a:srgbClr val="0070C0"/>
                </a:solidFill>
              </a:rPr>
              <a:t>3 – PCA1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Input: 500*20 = 10.000 images (size 24*24) </a:t>
            </a:r>
          </a:p>
          <a:p>
            <a:pPr lvl="1"/>
            <a:r>
              <a:rPr lang="en-US" dirty="0" smtClean="0"/>
              <a:t>Flattening images: input -&gt; 10.000 images of 1*576</a:t>
            </a:r>
          </a:p>
          <a:p>
            <a:pPr lvl="1"/>
            <a:r>
              <a:rPr lang="en-US" dirty="0" smtClean="0"/>
              <a:t>Train PCA on 10.000 samples (576 dimensional), keep 576/4 dimension</a:t>
            </a:r>
            <a:br>
              <a:rPr lang="en-US" dirty="0" smtClean="0"/>
            </a:br>
            <a:r>
              <a:rPr lang="en-US" dirty="0" smtClean="0"/>
              <a:t>Save the P</a:t>
            </a:r>
            <a:r>
              <a:rPr lang="en-US" baseline="-25000" dirty="0" smtClean="0"/>
              <a:t>PCA</a:t>
            </a:r>
            <a:r>
              <a:rPr lang="en-US" dirty="0" smtClean="0"/>
              <a:t> parameters</a:t>
            </a:r>
          </a:p>
          <a:p>
            <a:pPr lvl="1"/>
            <a:r>
              <a:rPr lang="en-US" dirty="0" smtClean="0"/>
              <a:t>Apply P</a:t>
            </a:r>
            <a:r>
              <a:rPr lang="en-US" baseline="-25000" dirty="0" smtClean="0"/>
              <a:t>PCA</a:t>
            </a:r>
            <a:r>
              <a:rPr lang="en-US" dirty="0" smtClean="0"/>
              <a:t> on 10.000 images (1*576) -&gt; 10.000 images of (1*144)</a:t>
            </a:r>
          </a:p>
          <a:p>
            <a:pPr lvl="1"/>
            <a:r>
              <a:rPr lang="en-US" dirty="0" smtClean="0"/>
              <a:t>Unflattening images: (1*144) -&gt; (12*12) </a:t>
            </a:r>
          </a:p>
          <a:p>
            <a:pPr lvl="1"/>
            <a:r>
              <a:rPr lang="en-US" dirty="0" smtClean="0"/>
              <a:t>Output: 10.000 images of (12*12) and P</a:t>
            </a:r>
            <a:r>
              <a:rPr lang="en-US" baseline="-25000" dirty="0" smtClean="0"/>
              <a:t>PCA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Using saved P</a:t>
            </a:r>
            <a:r>
              <a:rPr lang="en-US" baseline="-25000" dirty="0" smtClean="0"/>
              <a:t>PCA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Implementation-4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1450"/>
            <a:ext cx="10515600" cy="4351338"/>
          </a:xfrm>
        </p:spPr>
        <p:txBody>
          <a:bodyPr/>
          <a:lstStyle/>
          <a:p>
            <a:r>
              <a:rPr lang="en-US" dirty="0" smtClean="0"/>
              <a:t>PCA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96" y="2328735"/>
            <a:ext cx="3924201" cy="3942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04" y="2328735"/>
            <a:ext cx="3887611" cy="39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364</Words>
  <Application>Microsoft Macintosh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Hebrew</vt:lpstr>
      <vt:lpstr>Calibri</vt:lpstr>
      <vt:lpstr>Calibri Light</vt:lpstr>
      <vt:lpstr>Arial</vt:lpstr>
      <vt:lpstr>Office Theme</vt:lpstr>
      <vt:lpstr>PCA-CNN</vt:lpstr>
      <vt:lpstr>Outline</vt:lpstr>
      <vt:lpstr>CNN Model</vt:lpstr>
      <vt:lpstr>Pooling</vt:lpstr>
      <vt:lpstr>Idea</vt:lpstr>
      <vt:lpstr>Implementation 1</vt:lpstr>
      <vt:lpstr>Implementation 2</vt:lpstr>
      <vt:lpstr>Implementation 3 – PCA1</vt:lpstr>
      <vt:lpstr>Implementation-4</vt:lpstr>
      <vt:lpstr>Testing</vt:lpstr>
      <vt:lpstr>Testing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1128</cp:revision>
  <dcterms:created xsi:type="dcterms:W3CDTF">2016-03-23T04:58:01Z</dcterms:created>
  <dcterms:modified xsi:type="dcterms:W3CDTF">2016-10-28T12:18:14Z</dcterms:modified>
</cp:coreProperties>
</file>