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62" r:id="rId6"/>
    <p:sldId id="302" r:id="rId7"/>
    <p:sldId id="303" r:id="rId8"/>
    <p:sldId id="304" r:id="rId9"/>
    <p:sldId id="305" r:id="rId10"/>
    <p:sldId id="295" r:id="rId11"/>
    <p:sldId id="289" r:id="rId12"/>
    <p:sldId id="306" r:id="rId13"/>
    <p:sldId id="307" r:id="rId14"/>
    <p:sldId id="309" r:id="rId15"/>
    <p:sldId id="308" r:id="rId16"/>
    <p:sldId id="310" r:id="rId17"/>
    <p:sldId id="319" r:id="rId18"/>
    <p:sldId id="320" r:id="rId19"/>
    <p:sldId id="297" r:id="rId20"/>
    <p:sldId id="312" r:id="rId21"/>
    <p:sldId id="311" r:id="rId22"/>
    <p:sldId id="313" r:id="rId23"/>
    <p:sldId id="298" r:id="rId24"/>
    <p:sldId id="314" r:id="rId25"/>
    <p:sldId id="315" r:id="rId26"/>
    <p:sldId id="316" r:id="rId27"/>
    <p:sldId id="321" r:id="rId28"/>
    <p:sldId id="317" r:id="rId29"/>
    <p:sldId id="318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881CE-B407-4DCE-BA99-373AF7BA306F}" v="553" dt="2025-06-19T04:35:14.681"/>
    <p1510:client id="{B767CDF5-17A1-4C6B-A834-4AADFC793F7D}" v="166" dt="2025-06-18T16:47:23.478"/>
    <p1510:client id="{BE1F471F-4754-4B4E-ABEE-EFA50DAF63FA}" v="832" dt="2025-06-19T06:19:02.643"/>
    <p1510:client id="{C025463C-75AC-4FFD-A7E1-F21C773C859C}" v="479" dt="2025-06-18T17:01:15.088"/>
    <p1510:client id="{E44C82AB-A960-4F1E-A1FF-3D44208470F3}" v="213" dt="2025-06-18T17:08:02.04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err="1"/>
              <a:t>Sathyajit</a:t>
            </a:r>
            <a:r>
              <a:rPr lang="en-US"/>
              <a:t> g a 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Analyst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DAD8F-6F0B-906A-4093-979CB1CBCFE2}"/>
              </a:ext>
            </a:extLst>
          </p:cNvPr>
          <p:cNvSpPr txBox="1"/>
          <p:nvPr/>
        </p:nvSpPr>
        <p:spPr>
          <a:xfrm>
            <a:off x="500995" y="884102"/>
            <a:ext cx="958262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b="1"/>
              <a:t>FOOTBALL ANALYSIS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BC06-D828-7767-8672-7A1F7954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A1962B-EB73-B9DD-3685-B874561A1B0F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8741-CF08-F79A-33EB-0A22F351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291" y="182671"/>
            <a:ext cx="6829260" cy="5429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PLAYER PROFILE AND MARKET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25B5-BE47-4578-2DD7-309651F823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1059" y="1144687"/>
            <a:ext cx="2325827" cy="3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OBSERAVATION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1CDF1-5121-2B27-DF82-E0E6FA733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0633" y="1523592"/>
            <a:ext cx="4185061" cy="4209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Peak Performance at Age 22: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Both "Goals Scored by Different Ages" and "Assisting Rate through Ages" show a significant peak around age 22, indicating this is a prime age for offensive output in players.</a:t>
            </a:r>
          </a:p>
          <a:p>
            <a:pPr marL="285750" indent="-285750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Right Midfielders' High Market Value: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"Market Values of Different Player Positions" clearly shows "Right Midfield" as having a substantially higher market value compared to all other positions, suggesting they are the most valuable player type in this dataset.</a:t>
            </a:r>
            <a:endParaRPr lang="en-US" dirty="0"/>
          </a:p>
          <a:p>
            <a:pPr marL="285750" indent="-285750">
              <a:buChar char="•"/>
            </a:pPr>
            <a:endParaRPr lang="en-US" sz="18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BA60E2D-AE7D-8115-63AF-169B1D0278C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D74F7B5-20AD-50BB-F088-CE1D03D4338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10</a:t>
            </a:fld>
            <a:endParaRPr lang="en-US" sz="180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E421E9AC-E22B-7346-EF07-05CBBCA4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" y="1142079"/>
            <a:ext cx="7847612" cy="39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3C1F-73BD-F757-0C60-3ED1D09E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A983-910F-893F-223A-955D3BD8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07765"/>
            <a:ext cx="8421688" cy="1325563"/>
          </a:xfrm>
        </p:spPr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DB2F281-D9F1-0C03-6112-16F4DD1D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EF52AE-892A-E52A-3781-A170FDDE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821801A-5727-1DC3-B061-32C8C1FB4C03}"/>
              </a:ext>
            </a:extLst>
          </p:cNvPr>
          <p:cNvSpPr/>
          <p:nvPr/>
        </p:nvSpPr>
        <p:spPr>
          <a:xfrm>
            <a:off x="593381" y="1099368"/>
            <a:ext cx="11018222" cy="5034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Christian Pulisic emerges as a clear outlier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scoring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658 goals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far ahead of peers – consistently topping year-wise charts.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Centre-Backs have the highest yellow card count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suggesting aggressive defensive play and frequent game disruptions.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Playmaking is dominated by Central and Attacking Midfielders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contributing the majority of assists, highlighting their pivotal role in goal creation.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Players peak at age 22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with the highest combined goals, assists, and a market value of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€38.7 Billion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marking it as the most critical age for performance and valuation.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Centre-Backs logged the most minutes played (23.5%)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emphasizing their strategic importance and squad dependability.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Borussia Dortmund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led in goal contributions, accounting for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12.3% of total team goals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reflecting superior attacking capabilities.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Disciplinary actions peaked in 2019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with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172 yellow cards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indicating increased match intensity and possibly aggressive tactics during this period.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54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CDDD-24F1-08C8-66EF-3556D0D4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E332-F222-ED4E-F14E-34B4494A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07765"/>
            <a:ext cx="8421688" cy="1325563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402F4A1-761A-C96E-F6D5-BEF3F33C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7ACACE-8CBF-919C-43F0-9C191A54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09F3AE-631C-135E-5E98-AF56A3F195CE}"/>
              </a:ext>
            </a:extLst>
          </p:cNvPr>
          <p:cNvSpPr/>
          <p:nvPr/>
        </p:nvSpPr>
        <p:spPr>
          <a:xfrm>
            <a:off x="593381" y="1099368"/>
            <a:ext cx="11018222" cy="5034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Recruitment should target players around age 22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as this is the clear peak for performance and valuation – crucial for long-term ROI.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Christian Pulisic’s consistency and output make him a high-value asset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suitable for leadership or central roles.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Midfielders must be prioritized for development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as they drive both assists and transitions, critical to match outcomes.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Defensive positions require better discipline training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especially Centre-Backs, to reduce card-related disruptions.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Clubs with stable managerial structures (e.g., Bayern, Chelsea)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tend to have better average league performance – indicating value in leadership consistency.</a:t>
            </a:r>
            <a:endParaRPr lang="en-US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Team and player analytics can significantly optimize transfer decisions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squad rotation, and tactical planning.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823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5D50-C6A3-36D5-DB00-17589F680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75E3-B4A8-CDC8-A371-406F1B2B0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07765"/>
            <a:ext cx="8421688" cy="1325563"/>
          </a:xfrm>
        </p:spPr>
        <p:txBody>
          <a:bodyPr/>
          <a:lstStyle/>
          <a:p>
            <a:r>
              <a:rPr lang="en-US"/>
              <a:t>Business implementation / suggestion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AA703BC-A024-5245-81CD-07105E36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0D292F-6BEA-7558-4BEB-CEB3C12B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ECAFA4-410D-12FF-677E-2063898FEC54}"/>
              </a:ext>
            </a:extLst>
          </p:cNvPr>
          <p:cNvSpPr/>
          <p:nvPr/>
        </p:nvSpPr>
        <p:spPr>
          <a:xfrm>
            <a:off x="593381" y="1089472"/>
            <a:ext cx="11018222" cy="5034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Data-Driven Talent Acquisition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Prioritize signing players aged 21–23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especially in high-value positions like Right Winger and Central Midfield, to maximize ROI in both performance and transfer value.</a:t>
            </a: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Injury &amp; Fatigue Management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Implement rotation strategies for high-minute positions (e.g., Centre-Backs, Midfielders) to reduce injury risks and card incidents — saving costs on suspensions and maintaining availability.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Asset Monetization Strategy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Use performance + market value trends to optimize contract renewals, promotions, or transfers — offload aging or underperforming players before value depreciation (typically post age 27).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Leadership &amp; Staff Stability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Limit managerial churn to fewer than 5 changes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per 5 years to promote team consistency, reduce adaptation time, and improve long-term performance metrics.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Fan Engagement &amp; Match Promotion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Promote matches with high attendance–excitement clusters using dynamic pricing, special campaigns, or merchandise bundles to increase revenue.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543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2875-83D8-2514-0946-771C61190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00A071A-64AC-AD1A-6351-914A752C5945}"/>
              </a:ext>
            </a:extLst>
          </p:cNvPr>
          <p:cNvSpPr/>
          <p:nvPr/>
        </p:nvSpPr>
        <p:spPr>
          <a:xfrm>
            <a:off x="1420316" y="167099"/>
            <a:ext cx="9319117" cy="65959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F7672-24EF-7909-21BF-04E9DFE8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861" y="214223"/>
            <a:ext cx="7893353" cy="4932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Goal &amp; Assist scoring – player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3832-1020-227A-0622-A007732AE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8662" y="1336429"/>
            <a:ext cx="7213338" cy="9094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Can we predict then goal scoring probability of each player and note them?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FAB7-0C9E-D06C-3662-E53C793474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73435" y="2078727"/>
            <a:ext cx="6283034" cy="13598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1800" dirty="0" err="1"/>
              <a:t>Player_id</a:t>
            </a:r>
            <a:r>
              <a:rPr lang="en-US" sz="1800" dirty="0"/>
              <a:t> </a:t>
            </a:r>
            <a:r>
              <a:rPr lang="en-US" sz="1800" b="1" dirty="0"/>
              <a:t>370846</a:t>
            </a:r>
            <a:r>
              <a:rPr lang="en-US" sz="1800" dirty="0"/>
              <a:t> has a chance of </a:t>
            </a:r>
            <a:r>
              <a:rPr lang="en-US" sz="1800" b="1" dirty="0"/>
              <a:t>66.6%</a:t>
            </a:r>
            <a:r>
              <a:rPr lang="en-US" sz="1800" dirty="0"/>
              <a:t> to score a goal in next match. </a:t>
            </a:r>
            <a:r>
              <a:rPr lang="en-US" sz="1800" b="1" dirty="0"/>
              <a:t>Followed by 504215.</a:t>
            </a:r>
            <a:r>
              <a:rPr lang="en-US" sz="1800" dirty="0"/>
              <a:t> They have the</a:t>
            </a:r>
            <a:r>
              <a:rPr lang="en-US" sz="1800" b="1" dirty="0"/>
              <a:t> highest probability</a:t>
            </a:r>
            <a:r>
              <a:rPr lang="en-US" sz="1800" dirty="0"/>
              <a:t> among the rest making them clutch players.</a:t>
            </a:r>
            <a:endParaRPr lang="en-US" sz="1800" b="1" dirty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sz="2400" b="1" dirty="0">
              <a:ea typeface="+mn-lt"/>
              <a:cs typeface="+mn-lt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0995DA8-AF34-1225-0418-9942B4425B0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6218" y="636778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C2801361-ED27-496D-1875-D2FB53498ED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697194" y="636778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14</a:t>
            </a:fld>
            <a:endParaRPr lang="en-US" sz="1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B76706-5168-BAD4-B0AF-318C40234E4E}"/>
              </a:ext>
            </a:extLst>
          </p:cNvPr>
          <p:cNvSpPr/>
          <p:nvPr/>
        </p:nvSpPr>
        <p:spPr>
          <a:xfrm>
            <a:off x="446910" y="1336429"/>
            <a:ext cx="1953231" cy="5037822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
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
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656DDB-4D00-C4CF-1AA5-FB2C3E72F8D9}"/>
              </a:ext>
            </a:extLst>
          </p:cNvPr>
          <p:cNvSpPr/>
          <p:nvPr/>
        </p:nvSpPr>
        <p:spPr>
          <a:xfrm>
            <a:off x="2777732" y="1341903"/>
            <a:ext cx="1953231" cy="5032348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0612C5-FCA6-FCCF-9CDE-F1F3852F27F3}"/>
              </a:ext>
            </a:extLst>
          </p:cNvPr>
          <p:cNvSpPr txBox="1">
            <a:spLocks/>
          </p:cNvSpPr>
          <p:nvPr/>
        </p:nvSpPr>
        <p:spPr>
          <a:xfrm>
            <a:off x="4962974" y="3853270"/>
            <a:ext cx="7213338" cy="9094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Can we predict then assist making probability of each player </a:t>
            </a:r>
            <a:r>
              <a:rPr lang="en-US" sz="1800" b="1" dirty="0"/>
              <a:t>and note them?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6E04D6-D5FE-776A-96D0-BBAD0C2BCE13}"/>
              </a:ext>
            </a:extLst>
          </p:cNvPr>
          <p:cNvSpPr txBox="1">
            <a:spLocks/>
          </p:cNvSpPr>
          <p:nvPr/>
        </p:nvSpPr>
        <p:spPr>
          <a:xfrm>
            <a:off x="5069806" y="4617980"/>
            <a:ext cx="6283034" cy="1359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504215 has moderately high probability compared to the rest for assisting a player in match. Facilitating the lineups accordingly will be beneficial to the team.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4A9A88-2ECB-5E39-9621-1219C6DF8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7411"/>
              </p:ext>
            </p:extLst>
          </p:nvPr>
        </p:nvGraphicFramePr>
        <p:xfrm>
          <a:off x="650020" y="2448232"/>
          <a:ext cx="1531620" cy="3363727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531620">
                  <a:extLst>
                    <a:ext uri="{9D8B030D-6E8A-4147-A177-3AD203B41FA5}">
                      <a16:colId xmlns:a16="http://schemas.microsoft.com/office/drawing/2014/main" val="2439225628"/>
                    </a:ext>
                  </a:extLst>
                </a:gridCol>
              </a:tblGrid>
              <a:tr h="5557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370846    0.667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011142"/>
                  </a:ext>
                </a:extLst>
              </a:tr>
              <a:tr h="4679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504215    0.600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62197134"/>
                  </a:ext>
                </a:extLst>
              </a:tr>
              <a:tr h="4679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336160    0.562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0068105"/>
                  </a:ext>
                </a:extLst>
              </a:tr>
              <a:tr h="4679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537467    0.500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14836101"/>
                  </a:ext>
                </a:extLst>
              </a:tr>
              <a:tr h="4679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315779    0.389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66194925"/>
                  </a:ext>
                </a:extLst>
              </a:tr>
              <a:tr h="4679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542776    0.357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9457725"/>
                  </a:ext>
                </a:extLst>
              </a:tr>
              <a:tr h="46799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161204    0.333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15626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9C67605-8A27-784D-2AF5-509D4937CFCA}"/>
              </a:ext>
            </a:extLst>
          </p:cNvPr>
          <p:cNvSpPr txBox="1"/>
          <p:nvPr/>
        </p:nvSpPr>
        <p:spPr>
          <a:xfrm>
            <a:off x="755839" y="1657350"/>
            <a:ext cx="131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LIST</a:t>
            </a:r>
            <a:endParaRPr lang="en-IN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8291B8-A79A-7B82-CF1D-D32277C49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244"/>
              </p:ext>
            </p:extLst>
          </p:nvPr>
        </p:nvGraphicFramePr>
        <p:xfrm>
          <a:off x="2979212" y="2448232"/>
          <a:ext cx="1460060" cy="3363726"/>
        </p:xfrm>
        <a:graphic>
          <a:graphicData uri="http://schemas.openxmlformats.org/drawingml/2006/table">
            <a:tbl>
              <a:tblPr>
                <a:tableStyleId>{7E9639D4-E3E2-4D34-9284-5A2195B3D0D7}</a:tableStyleId>
              </a:tblPr>
              <a:tblGrid>
                <a:gridCol w="1460060">
                  <a:extLst>
                    <a:ext uri="{9D8B030D-6E8A-4147-A177-3AD203B41FA5}">
                      <a16:colId xmlns:a16="http://schemas.microsoft.com/office/drawing/2014/main" val="952984678"/>
                    </a:ext>
                  </a:extLst>
                </a:gridCol>
              </a:tblGrid>
              <a:tr h="5606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361104    0.500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8266129"/>
                  </a:ext>
                </a:extLst>
              </a:tr>
              <a:tr h="5606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504215    0.400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775719"/>
                  </a:ext>
                </a:extLst>
              </a:tr>
              <a:tr h="5606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537467    0.250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3889024"/>
                  </a:ext>
                </a:extLst>
              </a:tr>
              <a:tr h="5606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315779    0.208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995142"/>
                  </a:ext>
                </a:extLst>
              </a:tr>
              <a:tr h="5606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393325    0.167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47210620"/>
                  </a:ext>
                </a:extLst>
              </a:tr>
              <a:tr h="5606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542776    0.143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869113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B3C8294-0C90-337F-1BF4-379A70D2606B}"/>
              </a:ext>
            </a:extLst>
          </p:cNvPr>
          <p:cNvSpPr txBox="1"/>
          <p:nvPr/>
        </p:nvSpPr>
        <p:spPr>
          <a:xfrm>
            <a:off x="3024316" y="1642255"/>
            <a:ext cx="146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ASSIST LIST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FC5AF-0D13-9E02-38C2-EF42F12CE35D}"/>
              </a:ext>
            </a:extLst>
          </p:cNvPr>
          <p:cNvSpPr txBox="1"/>
          <p:nvPr/>
        </p:nvSpPr>
        <p:spPr>
          <a:xfrm>
            <a:off x="646651" y="2107339"/>
            <a:ext cx="874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Player Id</a:t>
            </a:r>
            <a:endParaRPr lang="en-IN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1705B7-D148-6CD2-9691-09D70E26D366}"/>
              </a:ext>
            </a:extLst>
          </p:cNvPr>
          <p:cNvSpPr txBox="1"/>
          <p:nvPr/>
        </p:nvSpPr>
        <p:spPr>
          <a:xfrm>
            <a:off x="2894520" y="2107339"/>
            <a:ext cx="8380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Player Id</a:t>
            </a:r>
            <a:endParaRPr lang="en-IN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81E8F-D4E4-4666-3BDF-515153E8780F}"/>
              </a:ext>
            </a:extLst>
          </p:cNvPr>
          <p:cNvSpPr txBox="1"/>
          <p:nvPr/>
        </p:nvSpPr>
        <p:spPr>
          <a:xfrm>
            <a:off x="1359531" y="2113721"/>
            <a:ext cx="94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Prob_score</a:t>
            </a:r>
            <a:endParaRPr lang="en-IN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55CEC-B9B5-0071-8404-B8AD4716A740}"/>
              </a:ext>
            </a:extLst>
          </p:cNvPr>
          <p:cNvSpPr txBox="1"/>
          <p:nvPr/>
        </p:nvSpPr>
        <p:spPr>
          <a:xfrm>
            <a:off x="3626560" y="2107338"/>
            <a:ext cx="94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Prob_score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27841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BD093-10E8-952A-7E7B-06057439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E1820B-C197-2945-A3B3-4315CC05370E}"/>
              </a:ext>
            </a:extLst>
          </p:cNvPr>
          <p:cNvSpPr/>
          <p:nvPr/>
        </p:nvSpPr>
        <p:spPr>
          <a:xfrm>
            <a:off x="1436441" y="225848"/>
            <a:ext cx="9319117" cy="65959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C5049-51ED-645B-BA3F-C3F13D2F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42" y="304800"/>
            <a:ext cx="8599324" cy="5016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analysis – hypothesis tests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3E20593E-508F-930D-F81C-2DC3A4151F0E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197D283-1C2A-F340-976F-B791B3F17B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15</a:t>
            </a:fld>
            <a:endParaRPr lang="en-US" sz="1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0C7E29-6350-5B55-9497-EF7606FEAAE1}"/>
              </a:ext>
            </a:extLst>
          </p:cNvPr>
          <p:cNvSpPr/>
          <p:nvPr/>
        </p:nvSpPr>
        <p:spPr>
          <a:xfrm>
            <a:off x="159018" y="1397709"/>
            <a:ext cx="5796850" cy="4684966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</a:rPr>
              <a:t>Do forwards score significantly more than defenders?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Not statistically significant: No strong evidence forwards score more.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
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C382B5-8F1A-AF0F-D341-1A21E33EEC72}"/>
              </a:ext>
            </a:extLst>
          </p:cNvPr>
          <p:cNvSpPr/>
          <p:nvPr/>
        </p:nvSpPr>
        <p:spPr>
          <a:xfrm>
            <a:off x="6098136" y="1397708"/>
            <a:ext cx="5931320" cy="4684966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Do home team goals are greater than away team goals in matches?</a:t>
            </a: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Not statistically significant: No strong evidence home team score more.</a:t>
            </a:r>
          </a:p>
        </p:txBody>
      </p:sp>
    </p:spTree>
    <p:extLst>
      <p:ext uri="{BB962C8B-B14F-4D97-AF65-F5344CB8AC3E}">
        <p14:creationId xmlns:p14="http://schemas.microsoft.com/office/powerpoint/2010/main" val="330361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ACEE-DB8A-8D49-8F3A-BB9D3829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2044D-5B47-363E-6EE7-FC5AF1639EB6}"/>
              </a:ext>
            </a:extLst>
          </p:cNvPr>
          <p:cNvSpPr/>
          <p:nvPr/>
        </p:nvSpPr>
        <p:spPr>
          <a:xfrm>
            <a:off x="1423778" y="155669"/>
            <a:ext cx="9319117" cy="65959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F1CBD-D28C-A3B1-1635-C8B0200C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105" y="212200"/>
            <a:ext cx="9350118" cy="5087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prediction –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3E02F-ABAA-5A5E-43F5-06FE3A436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830" y="977617"/>
            <a:ext cx="11202632" cy="9094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Predict whether a player will score a goal or provide an assist in a match.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9BC50E4F-26C5-EFAD-1C94-C3928EE5D6D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F86D45B-1494-D6CB-28BF-87D49D31DCA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16</a:t>
            </a:fld>
            <a:endParaRPr lang="en-US" sz="1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ABD874-9DEF-1CFE-02F2-CD9D74389BAF}"/>
              </a:ext>
            </a:extLst>
          </p:cNvPr>
          <p:cNvSpPr/>
          <p:nvPr/>
        </p:nvSpPr>
        <p:spPr>
          <a:xfrm>
            <a:off x="607254" y="1890767"/>
            <a:ext cx="5023644" cy="3878143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Logistic Model Performance: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Accuracy : 0.6021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Precision : 0.57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Recall : 0.59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F1-score : 0.584</a:t>
            </a:r>
          </a:p>
          <a:p>
            <a:pPr algn="ctr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
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5CE335-558D-1EE7-6152-0FC32481A30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27701" y="1440711"/>
            <a:ext cx="617093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Recall: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59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</a:t>
            </a:r>
            <a:r>
              <a:rPr lang="en-US" sz="1800" dirty="0"/>
              <a:t>The model identifies 59.1% of actual full-match players. It misses about 41% of them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Precision: </a:t>
            </a:r>
            <a:r>
              <a:rPr lang="en-US" altLang="en-US" sz="1800" b="1" dirty="0">
                <a:solidFill>
                  <a:schemeClr val="tx1"/>
                </a:solidFill>
                <a:latin typeface="+mj-lt"/>
              </a:rPr>
              <a:t>57%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—</a:t>
            </a:r>
            <a:r>
              <a:rPr lang="en-US" sz="1800" dirty="0"/>
              <a:t>Out of all players predicted to play the full match, 57.8% actually did. So false positives exist, but not too high.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Accuracy (60.2%)-</a:t>
            </a:r>
            <a:r>
              <a:rPr lang="en-US" sz="1800" dirty="0"/>
              <a:t>The model predicts correctly around 60% of the time. Decent for a baseline in classification.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800" b="1" dirty="0"/>
              <a:t>F1 Score (58.4%)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—</a:t>
            </a:r>
            <a:r>
              <a:rPr lang="en-US" sz="1800" dirty="0"/>
              <a:t>A balanced score showing the model is doing fairly well on both precision and recall, without being biased to one.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Useful for identifying potential attacking contributors across the squad but requires further tuning for high-stakes decisions like contract renewals or transfer targeting.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41D22C-6643-3CC1-0C11-6E01418781F3}"/>
              </a:ext>
            </a:extLst>
          </p:cNvPr>
          <p:cNvSpPr txBox="1"/>
          <p:nvPr/>
        </p:nvSpPr>
        <p:spPr>
          <a:xfrm>
            <a:off x="607254" y="5880383"/>
            <a:ext cx="521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is Average. </a:t>
            </a:r>
            <a:r>
              <a:rPr lang="en-US" b="1" dirty="0" err="1"/>
              <a:t>XGBoost</a:t>
            </a:r>
            <a:r>
              <a:rPr lang="en-US" b="1" dirty="0"/>
              <a:t> / Random Forest can provide better performance.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524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53A18-C291-53D3-07EE-23B60864D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4BC3-A71C-CE4C-22FD-135121BF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0"/>
            <a:ext cx="8421688" cy="981044"/>
          </a:xfrm>
        </p:spPr>
        <p:txBody>
          <a:bodyPr/>
          <a:lstStyle/>
          <a:p>
            <a:r>
              <a:rPr lang="en-US" dirty="0"/>
              <a:t>Business implementation / suggestion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3E6B721-DF6B-7097-16D8-6D1C0371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5B8163-9BD0-775A-9D78-1E611169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4A70B4-C1B2-E9FB-875D-8F08AC6A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6D0E4F6-20FA-6D65-6C9B-99F0F8C989D0}"/>
              </a:ext>
            </a:extLst>
          </p:cNvPr>
          <p:cNvSpPr/>
          <p:nvPr/>
        </p:nvSpPr>
        <p:spPr>
          <a:xfrm>
            <a:off x="635903" y="885364"/>
            <a:ext cx="10920193" cy="56535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Targeted Attacker Development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model recall to </a:t>
            </a:r>
            <a:r>
              <a:rPr lang="en-US" b="1" dirty="0">
                <a:solidFill>
                  <a:schemeClr val="tx1"/>
                </a:solidFill>
              </a:rPr>
              <a:t>identify players likely to contribute goals or assists</a:t>
            </a:r>
            <a:r>
              <a:rPr lang="en-US" dirty="0">
                <a:solidFill>
                  <a:schemeClr val="tx1"/>
                </a:solidFill>
              </a:rPr>
              <a:t>, even if they are not regular starters.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specialized offensive drills and positioning training to boost real-match impact.</a:t>
            </a:r>
          </a:p>
          <a:p>
            <a:r>
              <a:rPr lang="en-US" b="1" dirty="0">
                <a:solidFill>
                  <a:schemeClr val="tx1"/>
                </a:solidFill>
              </a:rPr>
              <a:t>Scouting &amp; Youth Academy Funnel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Prioritize </a:t>
            </a:r>
            <a:r>
              <a:rPr lang="en-US" b="1" dirty="0">
                <a:solidFill>
                  <a:schemeClr val="tx1"/>
                </a:solidFill>
              </a:rPr>
              <a:t>youth and second-team players flagged by the model</a:t>
            </a:r>
            <a:r>
              <a:rPr lang="en-US" dirty="0">
                <a:solidFill>
                  <a:schemeClr val="tx1"/>
                </a:solidFill>
              </a:rPr>
              <a:t> for skill-based progression or loan deals.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Highlight those with low current market value but high predicted contribution rate.</a:t>
            </a:r>
          </a:p>
          <a:p>
            <a:r>
              <a:rPr lang="en-US" b="1" dirty="0">
                <a:solidFill>
                  <a:schemeClr val="tx1"/>
                </a:solidFill>
              </a:rPr>
              <a:t>Tactical Planning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Adjust </a:t>
            </a:r>
            <a:r>
              <a:rPr lang="en-US" b="1" dirty="0">
                <a:solidFill>
                  <a:schemeClr val="tx1"/>
                </a:solidFill>
              </a:rPr>
              <a:t>in-game substitutions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line-up rotations</a:t>
            </a:r>
            <a:r>
              <a:rPr lang="en-US" dirty="0">
                <a:solidFill>
                  <a:schemeClr val="tx1"/>
                </a:solidFill>
              </a:rPr>
              <a:t> using predictions of who is likely to assist or score in specific match contexts (home vs away, position-based).</a:t>
            </a:r>
          </a:p>
          <a:p>
            <a:r>
              <a:rPr lang="en-US" b="1" dirty="0">
                <a:solidFill>
                  <a:schemeClr val="tx1"/>
                </a:solidFill>
              </a:rPr>
              <a:t>Contract &amp; Transfer Market Value Strategy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 </a:t>
            </a:r>
            <a:r>
              <a:rPr lang="en-US" b="1" dirty="0">
                <a:solidFill>
                  <a:schemeClr val="tx1"/>
                </a:solidFill>
              </a:rPr>
              <a:t>contract extensions or renewals</a:t>
            </a:r>
            <a:r>
              <a:rPr lang="en-US" dirty="0">
                <a:solidFill>
                  <a:schemeClr val="tx1"/>
                </a:solidFill>
              </a:rPr>
              <a:t> based on predicted goal involvement instead of just raw stats.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Detect </a:t>
            </a:r>
            <a:r>
              <a:rPr lang="en-US" b="1" dirty="0">
                <a:solidFill>
                  <a:schemeClr val="tx1"/>
                </a:solidFill>
              </a:rPr>
              <a:t>undervalued players</a:t>
            </a:r>
            <a:r>
              <a:rPr lang="en-US" dirty="0">
                <a:solidFill>
                  <a:schemeClr val="tx1"/>
                </a:solidFill>
              </a:rPr>
              <a:t> in other leagues for efficient recruitment.</a:t>
            </a:r>
          </a:p>
          <a:p>
            <a:r>
              <a:rPr lang="en-US" b="1" dirty="0">
                <a:solidFill>
                  <a:schemeClr val="tx1"/>
                </a:solidFill>
              </a:rPr>
              <a:t>Performance Incentives &amp; KPI Tracking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 </a:t>
            </a:r>
            <a:r>
              <a:rPr lang="en-US" b="1" dirty="0">
                <a:solidFill>
                  <a:schemeClr val="tx1"/>
                </a:solidFill>
              </a:rPr>
              <a:t>performance-based bonuses or KPIs</a:t>
            </a:r>
            <a:r>
              <a:rPr lang="en-US" dirty="0">
                <a:solidFill>
                  <a:schemeClr val="tx1"/>
                </a:solidFill>
              </a:rPr>
              <a:t> aligned with model-predicted output to improve motivation and fairness.</a:t>
            </a: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839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5B9FD-CE65-84AD-32BA-2AE86345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830C4-B78E-9B84-6147-F73580521810}"/>
              </a:ext>
            </a:extLst>
          </p:cNvPr>
          <p:cNvSpPr/>
          <p:nvPr/>
        </p:nvSpPr>
        <p:spPr>
          <a:xfrm>
            <a:off x="1423778" y="155669"/>
            <a:ext cx="9319117" cy="65959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33A7C-03C9-D6ED-2830-59790CF5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087" y="210349"/>
            <a:ext cx="9350118" cy="4891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Market value prediction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3ECD-B72E-260D-7324-72FDADCC2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830" y="1036994"/>
            <a:ext cx="11202632" cy="67190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/>
              <a:t>Can we predict a player’s highest market value using current performance, age, and physical profile?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FFC289B-40D9-6116-EEA7-31EB5133E11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18</a:t>
            </a:fld>
            <a:endParaRPr lang="en-US" sz="1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E9225D-DEFE-62F5-3EA8-BD218BD07208}"/>
              </a:ext>
            </a:extLst>
          </p:cNvPr>
          <p:cNvSpPr/>
          <p:nvPr/>
        </p:nvSpPr>
        <p:spPr>
          <a:xfrm>
            <a:off x="607254" y="1890767"/>
            <a:ext cx="5023644" cy="3878143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Multiple Linear Model Performance: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R² Score: 0.9711
MAE: 2739446.136
MSE : 16679604443048.652
RMSE: 4084067.14477</a:t>
            </a:r>
            <a:r>
              <a:rPr 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
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B9FFFFC-B1FA-1B5B-8767-F999324AC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1618344"/>
            <a:ext cx="628303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 position significantly influences market 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encoded positional data (like your 'position' variable) added meaningful predictive power, indicating that certain roles inherently command higher market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and height, while relevant, are not strong standalone predictors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their effect on market value is modest compared to performance metrics like goals, assists, and minutes played, suggesting their influence is more nuanced or indirect.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 are crucial but not exhaustive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while goals, assists, and minutes played are strong indicators, market value is also significantly impacted by factors like a player's perceived "brand," club reputation, and international exposure (e.g., national team appearances), which might not be fully captured by your current performance variables.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F264F-98A4-4A86-83EB-390C3E833059}"/>
              </a:ext>
            </a:extLst>
          </p:cNvPr>
          <p:cNvSpPr txBox="1"/>
          <p:nvPr/>
        </p:nvSpPr>
        <p:spPr>
          <a:xfrm>
            <a:off x="975798" y="5950779"/>
            <a:ext cx="457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is average and needs improvement.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989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8ABFC-2264-AF92-5BCF-D62637C1D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25754-B220-06D4-20C5-D1C9E6B1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853225"/>
          </a:xfrm>
        </p:spPr>
        <p:txBody>
          <a:bodyPr/>
          <a:lstStyle/>
          <a:p>
            <a:r>
              <a:rPr lang="en-US" dirty="0"/>
              <a:t>Business implementation / suggestion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E0F3B2E-143F-F235-8FF8-CC281A08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D959414-98D3-64C8-3EF1-0F535AC25DCB}"/>
              </a:ext>
            </a:extLst>
          </p:cNvPr>
          <p:cNvSpPr/>
          <p:nvPr/>
        </p:nvSpPr>
        <p:spPr>
          <a:xfrm>
            <a:off x="593381" y="1044649"/>
            <a:ext cx="11018222" cy="5079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CF7A961-8AE1-ED7A-BF90-9AFD5A374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66834"/>
            <a:ext cx="1039023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Transfer Strategy: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model predictions to estimate fair market value for players before buying/selling, preventing overpaying or missing undervalued assets.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Talent Scouting &amp; Investment: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Prioritize young players with strong performance and physical attributes who are projected to reach high peak market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Squad Financial Planning: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highest market value predictions for squad valuation, salary negotiations, and strategically timing contract renewals or player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 Development ROI Analysis: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 the impact of player development on projected market value and align resources with high-potential growth players.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Partnerships: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 market value forecasts to inform sponsorship pricing, player branding deals, and media appearances.</a:t>
            </a:r>
          </a:p>
        </p:txBody>
      </p:sp>
    </p:spTree>
    <p:extLst>
      <p:ext uri="{BB962C8B-B14F-4D97-AF65-F5344CB8AC3E}">
        <p14:creationId xmlns:p14="http://schemas.microsoft.com/office/powerpoint/2010/main" val="116808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b="1"/>
              <a:t> Problem                              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21225" y="1857152"/>
            <a:ext cx="4379326" cy="2370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Tenorite"/>
                <a:cs typeface="Arial"/>
              </a:rPr>
              <a:t>Absence of structured analysis </a:t>
            </a:r>
            <a:r>
              <a:rPr lang="en-US" sz="1800" dirty="0">
                <a:solidFill>
                  <a:srgbClr val="000000"/>
                </a:solidFill>
                <a:latin typeface="Tenorite"/>
                <a:cs typeface="Arial"/>
              </a:rPr>
              <a:t>on </a:t>
            </a:r>
            <a:r>
              <a:rPr lang="en-US" sz="1800" b="1" dirty="0">
                <a:solidFill>
                  <a:srgbClr val="000000"/>
                </a:solidFill>
                <a:latin typeface="Tenorite"/>
                <a:cs typeface="Arial"/>
              </a:rPr>
              <a:t>players</a:t>
            </a:r>
            <a:r>
              <a:rPr lang="en-US" sz="1800" dirty="0">
                <a:solidFill>
                  <a:srgbClr val="000000"/>
                </a:solidFill>
                <a:latin typeface="Tenorite"/>
                <a:cs typeface="Arial"/>
              </a:rPr>
              <a:t>, teams, </a:t>
            </a:r>
            <a:r>
              <a:rPr lang="en-US" sz="1800" b="1" dirty="0">
                <a:solidFill>
                  <a:srgbClr val="000000"/>
                </a:solidFill>
                <a:latin typeface="Tenorite"/>
                <a:cs typeface="Arial"/>
              </a:rPr>
              <a:t>manager influence </a:t>
            </a:r>
            <a:r>
              <a:rPr lang="en-US" sz="1800" dirty="0">
                <a:solidFill>
                  <a:srgbClr val="000000"/>
                </a:solidFill>
                <a:latin typeface="Tenorite"/>
                <a:cs typeface="Arial"/>
              </a:rPr>
              <a:t>and </a:t>
            </a:r>
            <a:r>
              <a:rPr lang="en-US" sz="1800" b="1" dirty="0">
                <a:solidFill>
                  <a:srgbClr val="000000"/>
                </a:solidFill>
                <a:latin typeface="Tenorite"/>
                <a:cs typeface="Arial"/>
              </a:rPr>
              <a:t>contracts from football data.</a:t>
            </a:r>
          </a:p>
          <a:p>
            <a:pPr marL="342900" indent="-342900" algn="l">
              <a:buChar char="•"/>
            </a:pPr>
            <a:r>
              <a:rPr lang="en-US" sz="1800" dirty="0">
                <a:solidFill>
                  <a:srgbClr val="000000"/>
                </a:solidFill>
                <a:latin typeface="Tenorite"/>
                <a:cs typeface="Arial"/>
              </a:rPr>
              <a:t>Hence, </a:t>
            </a:r>
            <a:r>
              <a:rPr lang="en-US" sz="1800" b="1" dirty="0">
                <a:solidFill>
                  <a:srgbClr val="000000"/>
                </a:solidFill>
                <a:latin typeface="Tenorite"/>
                <a:cs typeface="Arial"/>
              </a:rPr>
              <a:t>leading to ineffective decisions</a:t>
            </a:r>
            <a:r>
              <a:rPr lang="en-US" sz="1800" dirty="0">
                <a:solidFill>
                  <a:srgbClr val="000000"/>
                </a:solidFill>
                <a:latin typeface="Tenorite"/>
                <a:cs typeface="Arial"/>
              </a:rPr>
              <a:t> and </a:t>
            </a:r>
            <a:r>
              <a:rPr lang="en-US" sz="1800" b="1" dirty="0">
                <a:solidFill>
                  <a:srgbClr val="000000"/>
                </a:solidFill>
                <a:latin typeface="Tenorite"/>
                <a:cs typeface="Arial"/>
              </a:rPr>
              <a:t>business models in competitions.</a:t>
            </a:r>
            <a:endParaRPr lang="en-US" sz="1800" b="1" dirty="0">
              <a:latin typeface="Tenorite"/>
            </a:endParaRPr>
          </a:p>
          <a:p>
            <a:pPr marL="342900" indent="-342900" algn="l"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1857152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en-US" sz="1800" dirty="0">
                <a:solidFill>
                  <a:srgbClr val="323130"/>
                </a:solidFill>
                <a:latin typeface="Tenorite"/>
                <a:cs typeface="Arial"/>
              </a:rPr>
              <a:t>Identify </a:t>
            </a:r>
            <a:r>
              <a:rPr lang="en-US" sz="1800" b="1" dirty="0">
                <a:solidFill>
                  <a:srgbClr val="323130"/>
                </a:solidFill>
                <a:latin typeface="Tenorite"/>
                <a:cs typeface="Arial"/>
              </a:rPr>
              <a:t>key factors for success</a:t>
            </a:r>
            <a:r>
              <a:rPr lang="en-US" sz="1800" dirty="0">
                <a:solidFill>
                  <a:srgbClr val="323130"/>
                </a:solidFill>
                <a:latin typeface="Tenorite"/>
                <a:cs typeface="Arial"/>
              </a:rPr>
              <a:t>. Especially, within </a:t>
            </a:r>
            <a:r>
              <a:rPr lang="en-US" sz="1800" b="1" dirty="0">
                <a:solidFill>
                  <a:srgbClr val="323130"/>
                </a:solidFill>
                <a:latin typeface="Tenorite"/>
                <a:cs typeface="Arial"/>
              </a:rPr>
              <a:t>areas </a:t>
            </a:r>
            <a:r>
              <a:rPr lang="en-US" sz="1800" dirty="0">
                <a:solidFill>
                  <a:srgbClr val="323130"/>
                </a:solidFill>
                <a:latin typeface="Tenorite"/>
                <a:cs typeface="Arial"/>
              </a:rPr>
              <a:t>such as: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Performance analysis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Player profile and market  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Team comparison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Attendance and stadium analysis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Referee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Event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Contract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23130"/>
                </a:solidFill>
                <a:cs typeface="Arial"/>
              </a:rPr>
              <a:t>Player attributes and demographics.</a:t>
            </a:r>
            <a:endParaRPr lang="en-US" sz="1800" dirty="0"/>
          </a:p>
          <a:p>
            <a:pPr algn="l"/>
            <a:endParaRPr lang="en-US" sz="18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98C1-4097-4DBF-A2BC-84AF45A1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31B328-E541-54E1-00AD-F90527C3B054}"/>
              </a:ext>
            </a:extLst>
          </p:cNvPr>
          <p:cNvSpPr/>
          <p:nvPr/>
        </p:nvSpPr>
        <p:spPr>
          <a:xfrm>
            <a:off x="2215466" y="125981"/>
            <a:ext cx="7814910" cy="5383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11CDE-D23F-692E-7AE3-26E776C4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24" y="122287"/>
            <a:ext cx="7083911" cy="5411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Attendance classification – 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0C57-114C-6990-65DD-1934BF3F4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3960" y="153063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MODEL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173E5-A503-0980-7DFF-DB40783373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23534" y="1893679"/>
            <a:ext cx="5790559" cy="38860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The model achieved 98% accuracy, meaning it correctly predicted the attendance class for most matches.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Precision and recall are both high for both classes, indicating strong performance in identifying both high and low attendance matches.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Only 15 out of 840 predictions were incorrect, showing the model generalizes well on unseen data.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Features like home/away club, stadium, and competition type strongly influence match attendance.</a:t>
            </a:r>
            <a:endParaRPr lang="en-US" sz="1600"/>
          </a:p>
          <a:p>
            <a:r>
              <a:rPr lang="en-US" sz="1600" dirty="0">
                <a:ea typeface="+mn-lt"/>
                <a:cs typeface="+mn-lt"/>
              </a:rPr>
              <a:t>The low number of false positives and false negatives suggests the model is reliable for real-world use like crowd planning or marketing.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This model can be a valuable tool for ticketing strategy, stadium management, and predicting match popularity in advance.</a:t>
            </a:r>
            <a:endParaRPr lang="en-US" sz="16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9BFEC55-4FE2-ED4A-DDFA-EE0E778EC5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20</a:t>
            </a:fld>
            <a:endParaRPr lang="en-US" sz="18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1F220F-8D3E-18C8-F7B8-30116B548F3C}"/>
              </a:ext>
            </a:extLst>
          </p:cNvPr>
          <p:cNvSpPr/>
          <p:nvPr/>
        </p:nvSpPr>
        <p:spPr>
          <a:xfrm>
            <a:off x="486302" y="1540006"/>
            <a:ext cx="5446977" cy="4228904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KNN Performance:
Accuracy: 0.98
Precision: 0.99
Recall: 0.97
F1-Score: 0.98
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7B78063-8984-9F7F-E1E8-7DFDFA242B08}"/>
              </a:ext>
            </a:extLst>
          </p:cNvPr>
          <p:cNvSpPr txBox="1">
            <a:spLocks/>
          </p:cNvSpPr>
          <p:nvPr/>
        </p:nvSpPr>
        <p:spPr>
          <a:xfrm>
            <a:off x="762641" y="847049"/>
            <a:ext cx="10362558" cy="87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ea typeface="+mn-lt"/>
                <a:cs typeface="+mn-lt"/>
              </a:rPr>
              <a:t>Predict whether a football match had high or low attendance using match and club-related features.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5A2E3-8269-B765-9814-265BCB751268}"/>
              </a:ext>
            </a:extLst>
          </p:cNvPr>
          <p:cNvSpPr txBox="1"/>
          <p:nvPr/>
        </p:nvSpPr>
        <p:spPr>
          <a:xfrm>
            <a:off x="762641" y="5826285"/>
            <a:ext cx="521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is business-ready as metrics show a good performance.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728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A9D4-78B7-48AD-9320-E270F5DD7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C404-CC1E-9974-2992-3F031423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73893"/>
            <a:ext cx="8421688" cy="699479"/>
          </a:xfrm>
        </p:spPr>
        <p:txBody>
          <a:bodyPr/>
          <a:lstStyle/>
          <a:p>
            <a:r>
              <a:rPr lang="en-US" dirty="0"/>
              <a:t>Business implementation / suggestion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9D5EE7F-2806-9845-F8AA-C0AC792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F755474-5A55-4232-1D93-CEA6C103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805992E-978B-93BD-6DD7-5CFED4F44CD3}"/>
              </a:ext>
            </a:extLst>
          </p:cNvPr>
          <p:cNvSpPr/>
          <p:nvPr/>
        </p:nvSpPr>
        <p:spPr>
          <a:xfrm>
            <a:off x="593381" y="1089472"/>
            <a:ext cx="11018222" cy="5034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 Dynamic Ticket Pricing Strategy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Use clusters to assign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variable ticket prices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br>
              <a:rPr lang="en-US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Raise prices for high-attendance matches, offer deals for low-demand games.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Targeted Marketing Campaigns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Promote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medium/low attendance matches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more aggressively (discounts, school outreach, bundle offers).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Match Scheduling Optimization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Schedule low-attendance-prone matches on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weekends or holidays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boost engagement.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Stadium &amp; Resource Allocation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Assign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more staff, security, and merchandise booths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high-attendance games for better crowd management and revenue capture.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Sponsorship &amp; Advertisement Planning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Offer premium ad slots or sponsor packages on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high-cluster matches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justify higher fees and visibility.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709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46893-CAE1-D8B1-CA9E-FFB6BAF6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E30AA9-7C3B-CF59-0620-DC546E3B7937}"/>
              </a:ext>
            </a:extLst>
          </p:cNvPr>
          <p:cNvSpPr/>
          <p:nvPr/>
        </p:nvSpPr>
        <p:spPr>
          <a:xfrm>
            <a:off x="2215466" y="125981"/>
            <a:ext cx="7814910" cy="5383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2A3FE-7014-8ADA-123B-BEFBA68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24" y="122287"/>
            <a:ext cx="7083911" cy="5411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Player clusterification – k-means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B9E0B-0212-B36C-318D-1848D8CA8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3960" y="189135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53180-A201-92CD-A89C-BD6D844545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343" y="2265608"/>
            <a:ext cx="5790559" cy="38860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The model </a:t>
            </a:r>
            <a:r>
              <a:rPr lang="en-US" sz="1600" b="1" dirty="0">
                <a:ea typeface="+mn-lt"/>
                <a:cs typeface="+mn-lt"/>
              </a:rPr>
              <a:t>successfully distinguishes between player profiles</a:t>
            </a:r>
            <a:r>
              <a:rPr lang="en-US" sz="1600" dirty="0">
                <a:ea typeface="+mn-lt"/>
                <a:cs typeface="+mn-lt"/>
              </a:rPr>
              <a:t> using a balanced combination of demographic and performance features.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Though clusters show </a:t>
            </a:r>
            <a:r>
              <a:rPr lang="en-US" sz="1600" b="1" dirty="0">
                <a:ea typeface="+mn-lt"/>
                <a:cs typeface="+mn-lt"/>
              </a:rPr>
              <a:t>moderate overlap</a:t>
            </a:r>
            <a:r>
              <a:rPr lang="en-US" sz="1600" dirty="0">
                <a:ea typeface="+mn-lt"/>
                <a:cs typeface="+mn-lt"/>
              </a:rPr>
              <a:t>, separation is sufficient to guide </a:t>
            </a:r>
            <a:r>
              <a:rPr lang="en-US" sz="1600" b="1" dirty="0">
                <a:ea typeface="+mn-lt"/>
                <a:cs typeface="+mn-lt"/>
              </a:rPr>
              <a:t>player recruitment, development, and contract decisions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Recommended for use in </a:t>
            </a:r>
            <a:r>
              <a:rPr lang="en-US" sz="1600" b="1" dirty="0">
                <a:ea typeface="+mn-lt"/>
                <a:cs typeface="+mn-lt"/>
              </a:rPr>
              <a:t>strategic planning, scouting, and marketing segmentation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sz="1600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9D06644-ED48-6C7E-F95D-69A24F35BF9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897AF1-13B4-67FC-E084-F34ADC4C2F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22</a:t>
            </a:fld>
            <a:endParaRPr lang="en-US" sz="18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12FEE8-76C3-A0AC-2BE5-117C521EFB53}"/>
              </a:ext>
            </a:extLst>
          </p:cNvPr>
          <p:cNvSpPr/>
          <p:nvPr/>
        </p:nvSpPr>
        <p:spPr>
          <a:xfrm>
            <a:off x="607254" y="1890767"/>
            <a:ext cx="5023644" cy="3878143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K-Means Performance:
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Inertia : 6336.561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
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Silhouette Score: 0.4604
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Calinski-Harabasz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 Score: 2308.157</a:t>
            </a:r>
            <a:br>
              <a:rPr lang="en-US" dirty="0"/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Davies-Bouldin Score: 0.967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enorite"/>
              </a:rPr>
              <a:t>
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C07DDE1-04C8-8728-7D6D-EE75255469A3}"/>
              </a:ext>
            </a:extLst>
          </p:cNvPr>
          <p:cNvSpPr txBox="1">
            <a:spLocks/>
          </p:cNvSpPr>
          <p:nvPr/>
        </p:nvSpPr>
        <p:spPr>
          <a:xfrm>
            <a:off x="665879" y="1016382"/>
            <a:ext cx="10362558" cy="87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Can we segment players into distinct profiles based on their physical attributes, playtime, and performance potential for smarter scouting and squad planning?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DA581-7477-BF9C-877B-BF6005459F84}"/>
              </a:ext>
            </a:extLst>
          </p:cNvPr>
          <p:cNvSpPr txBox="1"/>
          <p:nvPr/>
        </p:nvSpPr>
        <p:spPr>
          <a:xfrm>
            <a:off x="380744" y="5841618"/>
            <a:ext cx="587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is moderately good. Improvement is needed. Tips: More data on player attributes would give better performance.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58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380C-7E86-D87B-CC66-BA485090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57E6-C0DA-7377-D6A8-7B322852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93941"/>
            <a:ext cx="8421688" cy="1325563"/>
          </a:xfrm>
        </p:spPr>
        <p:txBody>
          <a:bodyPr/>
          <a:lstStyle/>
          <a:p>
            <a:r>
              <a:rPr lang="en-US"/>
              <a:t>Business implementation / suggestion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662F43E-8B28-843D-F094-EF18E9D6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F49834-70FC-7AB7-B64E-C4EC177A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F6E296-C462-1026-538A-46D44C30130F}"/>
              </a:ext>
            </a:extLst>
          </p:cNvPr>
          <p:cNvSpPr/>
          <p:nvPr/>
        </p:nvSpPr>
        <p:spPr>
          <a:xfrm>
            <a:off x="481323" y="910178"/>
            <a:ext cx="11130280" cy="52139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FF49C9-AA7C-EA4E-5C04-D5E808DDA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881" y="1692730"/>
            <a:ext cx="1054312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Scouting &amp; Recruitment: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scouting efforts on acquiring high-potential young players (Cluster 0) for future core roles and developing talents (Cluster 2) for long-term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Development 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tailored training programs for each cluster, e.g., advanced skill coaching for Cluster 0, and injury prevention/load management for Clusters 1 and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 Strategy: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long-term contracts for rising stars (Cluster 0) early, and carefully review/manage contracts for older or less impactful players (Clusters 1 and 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&amp; Branding Opportunities: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Actively promote young, high-potential players (Cluster 0) as key brand ambassadors for the club.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Squad Composition 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Strategically balance the squad with a mix of experienced veterans (Clusters 1 &amp; 3) and promising youth (Clusters 0 &amp; 2) to ensure depth and future success.</a:t>
            </a:r>
          </a:p>
        </p:txBody>
      </p:sp>
    </p:spTree>
    <p:extLst>
      <p:ext uri="{BB962C8B-B14F-4D97-AF65-F5344CB8AC3E}">
        <p14:creationId xmlns:p14="http://schemas.microsoft.com/office/powerpoint/2010/main" val="340746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7CE1C-4AB4-017F-3E57-5D220E05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ED1131-9286-66C5-8187-080C67DBC586}"/>
              </a:ext>
            </a:extLst>
          </p:cNvPr>
          <p:cNvSpPr/>
          <p:nvPr/>
        </p:nvSpPr>
        <p:spPr>
          <a:xfrm>
            <a:off x="2062513" y="155669"/>
            <a:ext cx="8064059" cy="659597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0E8DC-7DF3-0FA1-B366-DE311C1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680" y="182756"/>
            <a:ext cx="7120148" cy="512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Event analysis – hypothesis test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1FFD0B62-6A38-D405-4544-9617B7BDA176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2BB3F42-5D33-76B0-197E-8FA96D374B6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24</a:t>
            </a:fld>
            <a:endParaRPr lang="en-US" sz="1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0F0441-89C5-EC86-EE0B-9B384E173342}"/>
              </a:ext>
            </a:extLst>
          </p:cNvPr>
          <p:cNvSpPr/>
          <p:nvPr/>
        </p:nvSpPr>
        <p:spPr>
          <a:xfrm>
            <a:off x="338313" y="1397708"/>
            <a:ext cx="11691143" cy="4684966"/>
          </a:xfrm>
          <a:prstGeom prst="roundRect">
            <a:avLst/>
          </a:prstGeom>
          <a:solidFill>
            <a:srgbClr val="E9E6D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Is there a statistically significant difference in the number of goals scored in the first half vs second half of matches?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Consolas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Not statistically significant: No strong evidence home team score more.</a:t>
            </a:r>
            <a:endParaRPr lang="en-US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7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DE80A-EC2E-CADA-DFE5-797DD05EE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E469-AB99-668B-D698-578E3FFD5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93941"/>
            <a:ext cx="8421688" cy="1325563"/>
          </a:xfrm>
        </p:spPr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E2ECC4-1B06-277A-A2F7-78A21325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BF96E3F-9E1C-F93D-62D4-0469A4B5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08245D-EA37-C49B-DBAA-33E57719260A}"/>
              </a:ext>
            </a:extLst>
          </p:cNvPr>
          <p:cNvSpPr/>
          <p:nvPr/>
        </p:nvSpPr>
        <p:spPr>
          <a:xfrm>
            <a:off x="481323" y="910178"/>
            <a:ext cx="11130280" cy="52139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Limited Feature Scope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Relies on a small subset of features (e.g., age, height, minutes played, market value, and encoded position). May miss other performance indicators like passes, tackles, or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xG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Position Encoding Simplification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Categorical encoding (One-Hot) may not fully capture hierarchical or tactical relationships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between positions.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Fixed Number of Clusters (K)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K-Means requires predefining 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K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 True optimal segmentation may need more advanced methods (e.g., DBSCAN, hierarchical clustering).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Sensitivity to Scaling &amp; Outliers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Clustering results can shift significantly due to outliers or poor scaling. K-Means assumes spherical, equally sized clusters.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No Temporal Tracking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The model is static — it does not track how players evolve over seasons or within different clubs/systems.</a:t>
            </a:r>
            <a:endParaRPr lang="en-US" dirty="0"/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3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AB2BA-8C02-E59B-0865-D8582CFC9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7D098-8E01-395F-3898-D5ED260C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93941"/>
            <a:ext cx="8421688" cy="1325563"/>
          </a:xfrm>
        </p:spPr>
        <p:txBody>
          <a:bodyPr/>
          <a:lstStyle/>
          <a:p>
            <a:r>
              <a:rPr lang="en-US"/>
              <a:t>Future scope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2A40785-8F9B-DC2A-EC32-E14597BE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338D87F-30B3-8510-D77D-917B8B33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2917E70-C577-1199-A981-6E5A86E37C4B}"/>
              </a:ext>
            </a:extLst>
          </p:cNvPr>
          <p:cNvSpPr/>
          <p:nvPr/>
        </p:nvSpPr>
        <p:spPr>
          <a:xfrm>
            <a:off x="481323" y="910178"/>
            <a:ext cx="11130280" cy="52139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Incorporate Advanced Performance Metrics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Include goals, assists, cards, passing accuracy, defensive actions, and fitness metrics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for deeper   clustering.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Apply Temporal Clustering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Extend to longitudinal analysis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observe how player clusters change over time (e.g., season-on-season development).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Use Dimensionality Reduction Techniques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Apply  t-SNE, or UMAP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for better cluster separation and visualization in higher-dimensional data.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Integrate Scouting &amp; Salary Data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Merge external data like scouting reports, wage info, injury history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for more holistic cluster insights.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Dynamic Segmentation Models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Test hierarchical or density-based clustering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automatically find optimal groups without fixing </a:t>
            </a:r>
            <a:r>
              <a:rPr lang="en-US" dirty="0">
                <a:solidFill>
                  <a:schemeClr val="tx1"/>
                </a:solidFill>
                <a:latin typeface="Consolas"/>
              </a:rPr>
              <a:t>K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Deploy as Decision Tool</a:t>
            </a:r>
            <a:br>
              <a:rPr lang="en-US" b="1" dirty="0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Build an interactive dashboard that allows management to filter by cluster, view players, and make recruitment decisions in real time.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87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84737-917E-BC30-FC1A-B5D6386A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4F8908-0CC1-E4B7-000D-FD2527564410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52481-B592-0271-148F-FC1E2639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06" y="223140"/>
            <a:ext cx="3722146" cy="5411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32DF4-DCBC-4168-76C7-6B2DA42E9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401" y="992753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rgbClr val="000000"/>
                </a:solidFill>
                <a:latin typeface="Tenorite"/>
                <a:cs typeface="Arial"/>
              </a:rPr>
              <a:t>DATA DICTIONARY</a:t>
            </a:r>
            <a:endParaRPr lang="en-US" b="1">
              <a:latin typeface="Tenorit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65D6D-5602-34D4-211F-67AF534739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5769" y="1355796"/>
            <a:ext cx="10396176" cy="7932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This dataset is a cleaned and merged compilation of professional football (soccer) data, designed to support machine learning models and statistical hypothesis testing for in-depth insights into the sport.</a:t>
            </a:r>
            <a:endParaRPr lang="en-US">
              <a:latin typeface="Tenorite"/>
            </a:endParaRP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872A-50E0-2CC8-6309-8FA45E73A7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87401" y="2148578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DOMAIN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2DD94-1FA4-EB12-1534-164FC1E60B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5770" y="2466797"/>
            <a:ext cx="9544529" cy="782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Professional football (soccer), covering match statistics, player performance, team metrics, and stadium attendance.</a:t>
            </a:r>
            <a:endParaRPr lang="en-US" sz="1800">
              <a:latin typeface="Tenorite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A8E540-E1E5-EE46-81BD-83DE0FDCDF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7401" y="3248375"/>
            <a:ext cx="5433204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rgbClr val="000000"/>
                </a:solidFill>
                <a:latin typeface="Arial"/>
                <a:cs typeface="Arial"/>
              </a:rPr>
              <a:t>DATASET SCOPE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703DFF-E5C1-A823-F761-FC1DC200B03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5769" y="3611418"/>
            <a:ext cx="10541854" cy="1263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Size: 4,199 rows x 43 columns (after merging and cleaning 5 raw data files). </a:t>
            </a:r>
            <a:endParaRPr lang="en-US" sz="1800">
              <a:latin typeface="Tenorite"/>
            </a:endParaRPr>
          </a:p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Time Period: Covers several seasons, with data at both match and player levels. </a:t>
            </a:r>
            <a:endParaRPr lang="en-US" sz="1800">
              <a:latin typeface="Tenorite"/>
            </a:endParaRPr>
          </a:p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Key Areas Covered: Performance Analysis, Player Market Value, Team Comparison, and Stadium Attendance. </a:t>
            </a:r>
            <a:endParaRPr lang="en-US" sz="1800">
              <a:latin typeface="Tenorite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4A95ED-5C0D-9212-8209-C255E723ED0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85253" y="489725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DATA PREPROCESSING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49508F-D6C5-CA54-E31C-440D578AED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828" y="5271507"/>
            <a:ext cx="10396175" cy="1263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Merged: Individual data files were merged using common keys (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game_id</a:t>
            </a: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000000"/>
                </a:solidFill>
                <a:ea typeface="+mn-lt"/>
                <a:cs typeface="+mn-lt"/>
              </a:rPr>
              <a:t>player_id</a:t>
            </a: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+mn-lt"/>
              </a:rPr>
              <a:t>).</a:t>
            </a: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 </a:t>
            </a:r>
            <a:endParaRPr lang="en-US" sz="1800">
              <a:latin typeface="Tenorite"/>
            </a:endParaRPr>
          </a:p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Cleaned: Redundant columns were removed, and null values were treated (e.g., imputed missing values). </a:t>
            </a:r>
            <a:endParaRPr lang="en-US" sz="1800">
              <a:latin typeface="Tenorite"/>
            </a:endParaRPr>
          </a:p>
          <a:p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Final Output: Saved as </a:t>
            </a:r>
            <a:r>
              <a:rPr lang="en-US" sz="1800">
                <a:solidFill>
                  <a:srgbClr val="000000"/>
                </a:solidFill>
                <a:ea typeface="+mn-lt"/>
                <a:cs typeface="+mn-lt"/>
              </a:rPr>
              <a:t>Football_data_merged_cleaned.csv</a:t>
            </a: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+mn-lt"/>
              </a:rPr>
              <a:t>.</a:t>
            </a:r>
            <a:endParaRPr lang="en-US" sz="1800">
              <a:latin typeface="Tenorite"/>
            </a:endParaRPr>
          </a:p>
          <a:p>
            <a:endParaRPr lang="en-US" sz="1800">
              <a:ea typeface="+mn-lt"/>
              <a:cs typeface="+mn-lt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D9C106B-5455-F90F-9297-9CBBBFBA9AA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410C418-178A-1171-1E96-E8F2231474E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303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B221-870B-DBFF-62C6-EBF5E2D8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FF0BA4-E181-F244-8601-72F560707A47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CED2C-3FB5-4BC3-1CAB-12496A34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24" y="223140"/>
            <a:ext cx="7072704" cy="5411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OBJECTIVE WISE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2423D-F0FB-93C1-5FE6-85ADA8F1B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401" y="111601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rgbClr val="000000"/>
                </a:solidFill>
                <a:latin typeface="Tenorite"/>
                <a:cs typeface="Arial"/>
              </a:rPr>
              <a:t>PERFORMANCE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7DEC0-F183-4072-C5BC-4035A73E62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974" y="1479061"/>
            <a:ext cx="10978882" cy="793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Evaluate player performance based on goals, assists, </a:t>
            </a:r>
            <a:r>
              <a:rPr lang="en-US" sz="1800" err="1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minutes_played</a:t>
            </a: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yellow_cards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Assess team performance in terms of home and away goals,   club positions, and manager influence.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29100068-BA3A-3737-B717-0049E0029DF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60D386D-F46C-A63E-0FEA-7F6302352B2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4</a:t>
            </a:fld>
            <a:endParaRPr lang="en-US" sz="18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BF51F1-5F7D-0358-CB2B-A05C3F2F267B}"/>
              </a:ext>
            </a:extLst>
          </p:cNvPr>
          <p:cNvSpPr txBox="1">
            <a:spLocks/>
          </p:cNvSpPr>
          <p:nvPr/>
        </p:nvSpPr>
        <p:spPr>
          <a:xfrm>
            <a:off x="482919" y="241141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Arial"/>
              </a:rPr>
              <a:t>PLAYER PROFILE AND MARKET VALUE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A49C6EA-97AC-721B-60D4-353A43B4DB9E}"/>
              </a:ext>
            </a:extLst>
          </p:cNvPr>
          <p:cNvSpPr txBox="1">
            <a:spLocks/>
          </p:cNvSpPr>
          <p:nvPr/>
        </p:nvSpPr>
        <p:spPr>
          <a:xfrm>
            <a:off x="482492" y="2785667"/>
            <a:ext cx="10978882" cy="79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How do player performance metrics (goals, assists, fouls/cards) correlate with their age?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What is the relationship between player age and their market value (both current and peak)?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DC4B63C-D065-5720-B487-07BB64EBFBC3}"/>
              </a:ext>
            </a:extLst>
          </p:cNvPr>
          <p:cNvSpPr txBox="1">
            <a:spLocks/>
          </p:cNvSpPr>
          <p:nvPr/>
        </p:nvSpPr>
        <p:spPr>
          <a:xfrm>
            <a:off x="538948" y="373371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Arial"/>
              </a:rPr>
              <a:t>TEAM COMPARISON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3FB71F3-8E04-B710-2893-EF65EBDD80AC}"/>
              </a:ext>
            </a:extLst>
          </p:cNvPr>
          <p:cNvSpPr txBox="1">
            <a:spLocks/>
          </p:cNvSpPr>
          <p:nvPr/>
        </p:nvSpPr>
        <p:spPr>
          <a:xfrm>
            <a:off x="483466" y="4096918"/>
            <a:ext cx="11438322" cy="79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How have different teams performed over time based on average goals scored and league positions?</a:t>
            </a:r>
            <a:endParaRPr lang="en-US"/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How have managerial changes affected team performance across seasons?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40DBA6-87CF-9F8D-AAFB-7BECCD5DECFD}"/>
              </a:ext>
            </a:extLst>
          </p:cNvPr>
          <p:cNvSpPr txBox="1">
            <a:spLocks/>
          </p:cNvSpPr>
          <p:nvPr/>
        </p:nvSpPr>
        <p:spPr>
          <a:xfrm>
            <a:off x="538948" y="5033593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Arial"/>
              </a:rPr>
              <a:t>ATTENDANCE AND STADIUM ANALYSIS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6146E91-7FCA-D61A-A4C5-2B2B35AD2570}"/>
              </a:ext>
            </a:extLst>
          </p:cNvPr>
          <p:cNvSpPr txBox="1">
            <a:spLocks/>
          </p:cNvSpPr>
          <p:nvPr/>
        </p:nvSpPr>
        <p:spPr>
          <a:xfrm>
            <a:off x="483465" y="5396799"/>
            <a:ext cx="10978882" cy="79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How does match attendance vary by competition type and season?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Which stadiums consistently draw higher attendance, and what verdicts or outcomes are associated with those games?</a:t>
            </a:r>
            <a:endParaRPr lang="en-US" sz="1800">
              <a:latin typeface="Tenorite"/>
            </a:endParaRPr>
          </a:p>
        </p:txBody>
      </p:sp>
    </p:spTree>
    <p:extLst>
      <p:ext uri="{BB962C8B-B14F-4D97-AF65-F5344CB8AC3E}">
        <p14:creationId xmlns:p14="http://schemas.microsoft.com/office/powerpoint/2010/main" val="148543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0D538-594A-4DF5-6278-34939E6BE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C769C8-FC75-DA5D-722F-8F72B018DD00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403A2-7F63-F25F-120D-5851001B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24" y="223140"/>
            <a:ext cx="7072704" cy="5411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OBJECTIVE WISE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CFF2E-1738-F11F-8EDE-029ADE4DA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401" y="111601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rgbClr val="000000"/>
                </a:solidFill>
                <a:latin typeface="Tenorite"/>
                <a:cs typeface="Arial"/>
              </a:rPr>
              <a:t>REFEREE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4120D-0279-4136-62A4-E964B42D3C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974" y="1479061"/>
            <a:ext cx="10978882" cy="793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Evaluate player performance based on goals, assists, </a:t>
            </a:r>
            <a:r>
              <a:rPr lang="en-US" sz="1800" err="1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minutes_played</a:t>
            </a: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, </a:t>
            </a:r>
            <a:r>
              <a:rPr lang="en-US" sz="1800" err="1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yellow_cards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Assess team performance in terms of home and away goals,   club positions, and manager influence.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FA723528-F67F-4095-31E9-66995CCFA32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B9361E-B216-FB6C-DF35-9B270014701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5</a:t>
            </a:fld>
            <a:endParaRPr lang="en-US" sz="180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214590-447A-F9BF-035F-F176A5426AAF}"/>
              </a:ext>
            </a:extLst>
          </p:cNvPr>
          <p:cNvSpPr txBox="1">
            <a:spLocks/>
          </p:cNvSpPr>
          <p:nvPr/>
        </p:nvSpPr>
        <p:spPr>
          <a:xfrm>
            <a:off x="482919" y="241141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Arial"/>
              </a:rPr>
              <a:t>SUBSTITUTION PATTERNS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3F5874B-F6F2-B045-B6C3-207DDE810B08}"/>
              </a:ext>
            </a:extLst>
          </p:cNvPr>
          <p:cNvSpPr txBox="1">
            <a:spLocks/>
          </p:cNvSpPr>
          <p:nvPr/>
        </p:nvSpPr>
        <p:spPr>
          <a:xfrm>
            <a:off x="482492" y="2785667"/>
            <a:ext cx="10978882" cy="79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What is the average number of substitutions per match across different leagues?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At what times during matches are substitutions most commonly made, and how do they relate to current goal scores?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18D0406-69E0-BF74-1073-16215C85736F}"/>
              </a:ext>
            </a:extLst>
          </p:cNvPr>
          <p:cNvSpPr txBox="1">
            <a:spLocks/>
          </p:cNvSpPr>
          <p:nvPr/>
        </p:nvSpPr>
        <p:spPr>
          <a:xfrm>
            <a:off x="538948" y="392421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Arial"/>
              </a:rPr>
              <a:t>COMPETITION ANALYSIS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8B29CD19-1774-9A1C-84BA-6FF6D36DD388}"/>
              </a:ext>
            </a:extLst>
          </p:cNvPr>
          <p:cNvSpPr txBox="1">
            <a:spLocks/>
          </p:cNvSpPr>
          <p:nvPr/>
        </p:nvSpPr>
        <p:spPr>
          <a:xfrm>
            <a:off x="482491" y="4298461"/>
            <a:ext cx="10978882" cy="79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How many teams and players participate in each competition over time?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What is the average number of games and events per competition?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41EDBF4-B91F-2D52-0106-0B8498892073}"/>
              </a:ext>
            </a:extLst>
          </p:cNvPr>
          <p:cNvSpPr txBox="1">
            <a:spLocks/>
          </p:cNvSpPr>
          <p:nvPr/>
        </p:nvSpPr>
        <p:spPr>
          <a:xfrm>
            <a:off x="494125" y="5257711"/>
            <a:ext cx="5814203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0000"/>
                </a:solidFill>
                <a:cs typeface="Arial"/>
              </a:rPr>
              <a:t>PLAYER ATTRIBUTES AND DEMOGRAPHICS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83CC8E37-1F37-B0B3-FCDC-B82ECA0CB5EC}"/>
              </a:ext>
            </a:extLst>
          </p:cNvPr>
          <p:cNvSpPr txBox="1">
            <a:spLocks/>
          </p:cNvSpPr>
          <p:nvPr/>
        </p:nvSpPr>
        <p:spPr>
          <a:xfrm>
            <a:off x="538520" y="5631960"/>
            <a:ext cx="10978882" cy="7932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cs typeface="Arial"/>
              </a:rPr>
              <a:t>What are the key physical and skill attributes of players in top competitions?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cs typeface="Arial"/>
              </a:rPr>
              <a:t>What is the geographical distribution of players across leagues and teams?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latin typeface="Tenorite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0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EE158-0CFA-212E-0147-181870BA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BBA7E5-10A5-ABAD-6109-0F7C866BEDE2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DDFBC-50C0-0FCB-6280-3E858F8A3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524" y="223140"/>
            <a:ext cx="7072704" cy="5411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BUSINESS OBJECTIVE WISE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464E-F504-60A8-D43C-42D35BA4F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401" y="111601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rgbClr val="000000"/>
                </a:solidFill>
                <a:cs typeface="Arial"/>
              </a:rPr>
              <a:t>CONTRACT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E1889-4221-D211-8F63-44A005731B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974" y="1479061"/>
            <a:ext cx="10978882" cy="7932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How many active contracts exist per team and competition?</a:t>
            </a:r>
            <a:endParaRPr lang="en-US"/>
          </a:p>
          <a:p>
            <a:pPr marL="285750" indent="-285750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  <a:ea typeface="+mn-lt"/>
                <a:cs typeface="Arial"/>
              </a:rPr>
              <a:t>What is the average contract expiration date, and how long is the notice period before expiry?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>
              <a:solidFill>
                <a:srgbClr val="000000"/>
              </a:solidFill>
              <a:ea typeface="+mn-lt"/>
              <a:cs typeface="Arial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FF8B4438-A2C8-3B63-8EE9-5C450FF99D1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467EDAF-5DB4-2412-9FE4-795754C9666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6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7378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422E6-645E-B8C9-7742-F715080D1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D1AB-F819-73AE-5EC8-0DA9BBBB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3636776" cy="1325563"/>
          </a:xfrm>
        </p:spPr>
        <p:txBody>
          <a:bodyPr/>
          <a:lstStyle/>
          <a:p>
            <a:r>
              <a:rPr lang="en-US" b="1"/>
              <a:t>Pre-processing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CCB0-6E79-0D07-C3CA-AC20F28E2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379326" cy="2370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/>
              <a:t>Cleaning the dataset</a:t>
            </a:r>
          </a:p>
          <a:p>
            <a:pPr marL="285750" indent="-285750">
              <a:buChar char="•"/>
            </a:pPr>
            <a:r>
              <a:rPr lang="en-US" sz="1800"/>
              <a:t>Null Value Treatment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F7720-D884-9882-D9F7-62DBAFAA9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6475" y="2563123"/>
            <a:ext cx="4368121" cy="11943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</a:rPr>
              <a:t>Excel - Viewing and adding extra columns for analysis (Age).</a:t>
            </a:r>
            <a:endParaRPr lang="en-US" sz="1800">
              <a:latin typeface="Tenorite"/>
            </a:endParaRPr>
          </a:p>
          <a:p>
            <a:pPr marL="285750" indent="-285750" algn="l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</a:rPr>
              <a:t>MySQL – Storing and Querying of data.</a:t>
            </a:r>
            <a:endParaRPr lang="en-US" sz="1800">
              <a:latin typeface="Tenorite"/>
            </a:endParaRPr>
          </a:p>
          <a:p>
            <a:pPr marL="285750" indent="-285750" algn="l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</a:rPr>
              <a:t>Python – For statistical modelling and machine learning models.</a:t>
            </a:r>
            <a:endParaRPr lang="en-US" sz="1800">
              <a:latin typeface="Tenorite"/>
            </a:endParaRPr>
          </a:p>
          <a:p>
            <a:pPr marL="285750" indent="-285750" algn="l">
              <a:buChar char="•"/>
            </a:pPr>
            <a:r>
              <a:rPr lang="en-US" sz="1800">
                <a:solidFill>
                  <a:srgbClr val="000000"/>
                </a:solidFill>
                <a:latin typeface="Tenorite"/>
              </a:rPr>
              <a:t>Tableau – For descriptive analysis and visualizations.</a:t>
            </a:r>
            <a:endParaRPr lang="en-US" sz="1800">
              <a:latin typeface="Tenorite"/>
            </a:endParaRPr>
          </a:p>
          <a:p>
            <a:pPr marL="285750" indent="-285750">
              <a:buChar char="•"/>
            </a:pPr>
            <a:endParaRPr lang="en-US" sz="180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79170497-7CD5-BF2F-4A69-D2FE1B8EBAB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0E077EE-0BD9-80D2-0F0C-9F2331137E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7</a:t>
            </a:fld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96AB0B-48FF-1735-ACB3-0A3E71E12AA4}"/>
              </a:ext>
            </a:extLst>
          </p:cNvPr>
          <p:cNvSpPr txBox="1">
            <a:spLocks/>
          </p:cNvSpPr>
          <p:nvPr/>
        </p:nvSpPr>
        <p:spPr>
          <a:xfrm>
            <a:off x="6800056" y="876489"/>
            <a:ext cx="36367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68357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76BFE0-907C-0F9A-E893-6BE25C70FE1F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230" y="223140"/>
            <a:ext cx="6277087" cy="5411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PLAYER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1059" y="1144687"/>
            <a:ext cx="2325827" cy="3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OBSERAVATION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0633" y="1523592"/>
            <a:ext cx="4185061" cy="4209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Top Scorer Dominance: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The player with 658 goals significantly outscores all others, with the next highest having only 143 goals. This indicates one highly prolific individual in the dataset.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Midfield Card </a:t>
            </a:r>
            <a:r>
              <a:rPr lang="en-US" sz="1800" b="1" dirty="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Accumulation:</a:t>
            </a:r>
            <a:r>
              <a:rPr lang="en-US" sz="1800" dirty="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Centre-backs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, attacking midfielders, and central midfielders show the highest number of cards received, suggesting these positions are frequently involved in card-worthy infractions.</a:t>
            </a:r>
            <a:endParaRPr lang="en-US" dirty="0"/>
          </a:p>
          <a:p>
            <a:pPr marL="285750" indent="-285750"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8</a:t>
            </a:fld>
            <a:endParaRPr lang="en-US" sz="18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7BCBBB-203A-15D8-8160-4DD4E9751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10185"/>
            <a:ext cx="7762380" cy="38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CD03D-9C12-93F3-1A1E-44A20E88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6A5D61-5D80-8727-CEC7-2D25F7CA2AF9}"/>
              </a:ext>
            </a:extLst>
          </p:cNvPr>
          <p:cNvSpPr/>
          <p:nvPr/>
        </p:nvSpPr>
        <p:spPr>
          <a:xfrm>
            <a:off x="2215466" y="125981"/>
            <a:ext cx="7814910" cy="72886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D7024-CAF1-49B2-4479-003E4825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710" y="193452"/>
            <a:ext cx="5762491" cy="600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TEAM PERFORMANCE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FF32-523B-DFC8-EC94-C41FCD88C0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1059" y="1223856"/>
            <a:ext cx="2325827" cy="3750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OBSERAVATION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BA8E7-1419-629A-BBA2-0C24D148C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40633" y="1711618"/>
            <a:ext cx="4185061" cy="4417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Dortmund's Scoring Prowess: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Borussia Dortmund stands out as a leading team in terms of "Goals Scored by Different Teams," indicating strong offensive performance.</a:t>
            </a:r>
          </a:p>
          <a:p>
            <a:pPr marL="285750" indent="-285750"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Rising Scoring Trend: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 The "Rate of Goal Scored by teams" shows a general upward trend from 2012 to 2019, suggesting an increase in overall scoring activity over these years.</a:t>
            </a:r>
            <a:endParaRPr lang="en-US" dirty="0"/>
          </a:p>
          <a:p>
            <a:pPr marL="285750" indent="-285750">
              <a:buChar char="•"/>
            </a:pPr>
            <a:endParaRPr lang="en-US" sz="18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744EDFA-311C-68CD-5DC3-650D1BA3DE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C69EAE1-0C00-133D-A464-9EA66934FC2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z="1800" dirty="0" smtClean="0"/>
              <a:pPr/>
              <a:t>9</a:t>
            </a:fld>
            <a:endParaRPr lang="en-US" sz="1800"/>
          </a:p>
        </p:txBody>
      </p:sp>
      <p:pic>
        <p:nvPicPr>
          <p:cNvPr id="5" name="Picture 4" descr="A screenshot of a sports report&#10;&#10;AI-generated content may be incorrect.">
            <a:extLst>
              <a:ext uri="{FF2B5EF4-FFF2-40B4-BE49-F238E27FC236}">
                <a16:creationId xmlns:a16="http://schemas.microsoft.com/office/drawing/2014/main" id="{F8BE6A2C-E786-F610-7BF7-13C5A891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9" y="1223339"/>
            <a:ext cx="7808025" cy="38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046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FCE94-6EC9-4D8E-89B6-C22DE7AD70C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3064</Words>
  <Application>Microsoft Office PowerPoint</Application>
  <PresentationFormat>Widescreen</PresentationFormat>
  <Paragraphs>307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Consolas</vt:lpstr>
      <vt:lpstr>Tenorite</vt:lpstr>
      <vt:lpstr>Monoline</vt:lpstr>
      <vt:lpstr>Sathyajit g a </vt:lpstr>
      <vt:lpstr> Problem                              objective</vt:lpstr>
      <vt:lpstr>DATA DESCRIPTION</vt:lpstr>
      <vt:lpstr>BUSINESS OBJECTIVE WISE QUESTIONS</vt:lpstr>
      <vt:lpstr>BUSINESS OBJECTIVE WISE QUESTIONS</vt:lpstr>
      <vt:lpstr>BUSINESS OBJECTIVE WISE QUESTIONS</vt:lpstr>
      <vt:lpstr>Pre-processing                  </vt:lpstr>
      <vt:lpstr>PLAYER PERFORMANcE ANALYSIS</vt:lpstr>
      <vt:lpstr>TEAM PERFORMANCE ANALYSIS</vt:lpstr>
      <vt:lpstr>PLAYER PROFILE AND MARKET VALUE</vt:lpstr>
      <vt:lpstr>summary</vt:lpstr>
      <vt:lpstr>conclusion</vt:lpstr>
      <vt:lpstr>Business implementation / suggestion</vt:lpstr>
      <vt:lpstr>Goal &amp; Assist scoring – player probability</vt:lpstr>
      <vt:lpstr>Performance analysis – hypothesis tests</vt:lpstr>
      <vt:lpstr>Performance prediction – logistic regression</vt:lpstr>
      <vt:lpstr>Business implementation / suggestion</vt:lpstr>
      <vt:lpstr>Market value prediction – linear regression</vt:lpstr>
      <vt:lpstr>Business implementation / suggestion</vt:lpstr>
      <vt:lpstr>Attendance classification – knn </vt:lpstr>
      <vt:lpstr>Business implementation / suggestion</vt:lpstr>
      <vt:lpstr>Player clusterification – k-means </vt:lpstr>
      <vt:lpstr>Business implementation / suggestion</vt:lpstr>
      <vt:lpstr>Event analysis – hypothesis test</vt:lpstr>
      <vt:lpstr>Limitations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Sathyajit Anantharaj</cp:lastModifiedBy>
  <cp:revision>428</cp:revision>
  <dcterms:created xsi:type="dcterms:W3CDTF">2025-05-22T09:54:37Z</dcterms:created>
  <dcterms:modified xsi:type="dcterms:W3CDTF">2025-09-10T12:35:54Z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