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93" r:id="rId3"/>
    <p:sldId id="258" r:id="rId4"/>
    <p:sldId id="259" r:id="rId5"/>
    <p:sldId id="260" r:id="rId6"/>
    <p:sldId id="261" r:id="rId7"/>
    <p:sldId id="268" r:id="rId8"/>
    <p:sldId id="269" r:id="rId9"/>
    <p:sldId id="270" r:id="rId10"/>
    <p:sldId id="275" r:id="rId11"/>
    <p:sldId id="276" r:id="rId12"/>
    <p:sldId id="277" r:id="rId13"/>
    <p:sldId id="278" r:id="rId14"/>
    <p:sldId id="279" r:id="rId15"/>
    <p:sldId id="281" r:id="rId16"/>
    <p:sldId id="294" r:id="rId17"/>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4" d="100"/>
          <a:sy n="144" d="100"/>
        </p:scale>
        <p:origin x="-684" y="-96"/>
      </p:cViewPr>
      <p:guideLst>
        <p:guide orient="horz" pos="1508"/>
        <p:guide pos="2891"/>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a:lvl1pPr>
          </a:lstStyle>
          <a:p>
            <a:pPr>
              <a:defRPr/>
            </a:pPr>
            <a:fld id="{5953805E-AE53-43B6-86CA-AC79EFAC43EA}" type="datetime1">
              <a:rPr lang="zh-CN" altLang="en-US"/>
            </a:fld>
            <a:endParaRPr lang="zh-CN" altLang="en-US" sz="1200"/>
          </a:p>
        </p:txBody>
      </p:sp>
      <p:sp>
        <p:nvSpPr>
          <p:cNvPr id="1028"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en-US" smtClean="0"/>
              <a:t>单击此处编辑母版文本样式</a:t>
            </a:r>
            <a:endParaRPr lang="zh-CN" altLang="en-US" smtClean="0"/>
          </a:p>
          <a:p>
            <a:pPr>
              <a:defRPr/>
            </a:pPr>
            <a:r>
              <a:rPr lang="zh-CN" altLang="en-US" smtClean="0"/>
              <a:t>第二级</a:t>
            </a:r>
            <a:endParaRPr lang="zh-CN" altLang="en-US" smtClean="0"/>
          </a:p>
          <a:p>
            <a:pPr>
              <a:defRPr/>
            </a:pPr>
            <a:r>
              <a:rPr lang="zh-CN" altLang="en-US" smtClean="0"/>
              <a:t>第三级</a:t>
            </a:r>
            <a:endParaRPr lang="zh-CN" altLang="en-US" smtClean="0"/>
          </a:p>
          <a:p>
            <a:pPr>
              <a:defRPr/>
            </a:pPr>
            <a:r>
              <a:rPr lang="zh-CN" altLang="en-US" smtClean="0"/>
              <a:t>第四级</a:t>
            </a:r>
            <a:endParaRPr lang="zh-CN" altLang="en-US" smtClean="0"/>
          </a:p>
          <a:p>
            <a:pPr>
              <a:defRPr/>
            </a:pPr>
            <a:r>
              <a:rPr lang="zh-CN" altLang="en-US" smtClean="0"/>
              <a:t>第五级</a:t>
            </a:r>
            <a:endParaRPr lang="zh-CN" altLang="en-US" smtClean="0"/>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a:lvl1pPr>
          </a:lstStyle>
          <a:p>
            <a:pPr>
              <a:defRPr/>
            </a:pPr>
            <a:fld id="{BBD0B325-9A12-4906-8FFA-B9F2E070951A}"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png"/><Relationship Id="rId2" Type="http://schemas.microsoft.com/office/2007/relationships/media" Target="../media/audio1.wav"/><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414455"/>
        </a:solidFill>
        <a:effectLst/>
      </p:bgPr>
    </p:bg>
    <p:spTree>
      <p:nvGrpSpPr>
        <p:cNvPr id="1" name=""/>
        <p:cNvGrpSpPr/>
        <p:nvPr/>
      </p:nvGrpSpPr>
      <p:grpSpPr>
        <a:xfrm>
          <a:off x="0" y="0"/>
          <a:ext cx="0" cy="0"/>
          <a:chOff x="0" y="0"/>
          <a:chExt cx="0" cy="0"/>
        </a:xfrm>
      </p:grpSpPr>
      <p:sp>
        <p:nvSpPr>
          <p:cNvPr id="3074" name="等腰三角形 3"/>
          <p:cNvSpPr>
            <a:spLocks noChangeArrowheads="1"/>
          </p:cNvSpPr>
          <p:nvPr/>
        </p:nvSpPr>
        <p:spPr bwMode="auto">
          <a:xfrm flipV="1">
            <a:off x="706438" y="-6350"/>
            <a:ext cx="4535487" cy="3919538"/>
          </a:xfrm>
          <a:prstGeom prst="triangle">
            <a:avLst>
              <a:gd name="adj" fmla="val 50000"/>
            </a:avLst>
          </a:prstGeom>
          <a:solidFill>
            <a:srgbClr val="00B0F0"/>
          </a:solidFill>
          <a:ln w="25400">
            <a:solidFill>
              <a:srgbClr val="00B0F0"/>
            </a:solidFill>
            <a:beve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075" name="等腰三角形 18"/>
          <p:cNvSpPr>
            <a:spLocks noChangeArrowheads="1"/>
          </p:cNvSpPr>
          <p:nvPr/>
        </p:nvSpPr>
        <p:spPr bwMode="auto">
          <a:xfrm>
            <a:off x="2341563" y="3908425"/>
            <a:ext cx="1265237" cy="1244600"/>
          </a:xfrm>
          <a:prstGeom prst="triangle">
            <a:avLst>
              <a:gd name="adj" fmla="val 50000"/>
            </a:avLst>
          </a:prstGeom>
          <a:solidFill>
            <a:srgbClr val="00B0F0"/>
          </a:solidFill>
          <a:ln w="25400">
            <a:solidFill>
              <a:srgbClr val="00B0F0"/>
            </a:solidFill>
            <a:beve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076" name="TextBox 19"/>
          <p:cNvSpPr>
            <a:spLocks noChangeArrowheads="1"/>
          </p:cNvSpPr>
          <p:nvPr/>
        </p:nvSpPr>
        <p:spPr bwMode="auto">
          <a:xfrm>
            <a:off x="4103688" y="3416935"/>
            <a:ext cx="4789487" cy="41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1500" b="1" dirty="0">
                <a:solidFill>
                  <a:schemeClr val="bg1"/>
                </a:solidFill>
                <a:latin typeface="微软雅黑" panose="020B0503020204020204" pitchFamily="34" charset="-122"/>
                <a:ea typeface="微软雅黑" panose="020B0503020204020204" pitchFamily="34" charset="-122"/>
              </a:rPr>
              <a:t>制作人</a:t>
            </a:r>
            <a:r>
              <a:rPr lang="zh-CN" altLang="en-US" sz="1500" b="1" dirty="0" smtClean="0">
                <a:solidFill>
                  <a:schemeClr val="bg1"/>
                </a:solidFill>
                <a:latin typeface="微软雅黑" panose="020B0503020204020204" pitchFamily="34" charset="-122"/>
                <a:ea typeface="微软雅黑" panose="020B0503020204020204" pitchFamily="34" charset="-122"/>
              </a:rPr>
              <a:t>：谢军</a:t>
            </a:r>
            <a:r>
              <a:rPr lang="en-US" altLang="zh-CN" sz="1500" b="1" dirty="0" smtClean="0">
                <a:solidFill>
                  <a:schemeClr val="bg1"/>
                </a:solidFill>
                <a:latin typeface="微软雅黑" panose="020B0503020204020204" pitchFamily="34" charset="-122"/>
                <a:ea typeface="微软雅黑" panose="020B0503020204020204" pitchFamily="34" charset="-122"/>
              </a:rPr>
              <a:t>               </a:t>
            </a:r>
            <a:r>
              <a:rPr lang="zh-CN" altLang="en-US" sz="1500" b="1" dirty="0">
                <a:solidFill>
                  <a:schemeClr val="bg1"/>
                </a:solidFill>
                <a:latin typeface="微软雅黑" panose="020B0503020204020204" pitchFamily="34" charset="-122"/>
                <a:ea typeface="微软雅黑" panose="020B0503020204020204" pitchFamily="34" charset="-122"/>
              </a:rPr>
              <a:t>时间：</a:t>
            </a:r>
            <a:r>
              <a:rPr lang="en-US" altLang="zh-CN" sz="1500" b="1" dirty="0">
                <a:solidFill>
                  <a:schemeClr val="bg1"/>
                </a:solidFill>
                <a:latin typeface="微软雅黑" panose="020B0503020204020204" pitchFamily="34" charset="-122"/>
                <a:ea typeface="微软雅黑" panose="020B0503020204020204" pitchFamily="34" charset="-122"/>
              </a:rPr>
              <a:t>2018</a:t>
            </a:r>
            <a:r>
              <a:rPr lang="zh-CN" altLang="en-US" sz="1500" b="1" dirty="0">
                <a:solidFill>
                  <a:schemeClr val="bg1"/>
                </a:solidFill>
                <a:latin typeface="微软雅黑" panose="020B0503020204020204" pitchFamily="34" charset="-122"/>
                <a:ea typeface="微软雅黑" panose="020B0503020204020204" pitchFamily="34" charset="-122"/>
              </a:rPr>
              <a:t>年</a:t>
            </a:r>
            <a:r>
              <a:rPr lang="en-US" altLang="zh-CN" sz="1500" b="1" dirty="0">
                <a:solidFill>
                  <a:schemeClr val="bg1"/>
                </a:solidFill>
                <a:latin typeface="微软雅黑" panose="020B0503020204020204" pitchFamily="34" charset="-122"/>
                <a:ea typeface="微软雅黑" panose="020B0503020204020204" pitchFamily="34" charset="-122"/>
              </a:rPr>
              <a:t>03</a:t>
            </a:r>
            <a:r>
              <a:rPr lang="zh-CN" altLang="en-US" sz="1500" b="1" dirty="0">
                <a:solidFill>
                  <a:schemeClr val="bg1"/>
                </a:solidFill>
                <a:latin typeface="微软雅黑" panose="020B0503020204020204" pitchFamily="34" charset="-122"/>
                <a:ea typeface="微软雅黑" panose="020B0503020204020204" pitchFamily="34" charset="-122"/>
              </a:rPr>
              <a:t>月 </a:t>
            </a:r>
            <a:r>
              <a:rPr lang="en-US" altLang="zh-CN" sz="1500" b="1" dirty="0">
                <a:solidFill>
                  <a:schemeClr val="bg1"/>
                </a:solidFill>
                <a:latin typeface="微软雅黑" panose="020B0503020204020204" pitchFamily="34" charset="-122"/>
                <a:ea typeface="微软雅黑" panose="020B0503020204020204" pitchFamily="34" charset="-122"/>
              </a:rPr>
              <a:t>04</a:t>
            </a:r>
            <a:r>
              <a:rPr lang="zh-CN" altLang="en-US" sz="1500" b="1" dirty="0">
                <a:solidFill>
                  <a:schemeClr val="bg1"/>
                </a:solidFill>
                <a:latin typeface="微软雅黑" panose="020B0503020204020204" pitchFamily="34" charset="-122"/>
                <a:ea typeface="微软雅黑" panose="020B0503020204020204" pitchFamily="34" charset="-122"/>
              </a:rPr>
              <a:t>日</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3078" name="TextBox 21"/>
          <p:cNvSpPr>
            <a:spLocks noChangeArrowheads="1"/>
          </p:cNvSpPr>
          <p:nvPr/>
        </p:nvSpPr>
        <p:spPr bwMode="auto">
          <a:xfrm>
            <a:off x="3995738" y="1991098"/>
            <a:ext cx="5329237" cy="117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4800" b="1" dirty="0">
                <a:solidFill>
                  <a:schemeClr val="bg1"/>
                </a:solidFill>
                <a:latin typeface="微软雅黑" panose="020B0503020204020204" pitchFamily="34" charset="-122"/>
                <a:ea typeface="微软雅黑" panose="020B0503020204020204" pitchFamily="34" charset="-122"/>
              </a:rPr>
              <a:t>流媒体视频开发</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3079" name="TextBox 4"/>
          <p:cNvSpPr>
            <a:spLocks noChangeArrowheads="1"/>
          </p:cNvSpPr>
          <p:nvPr/>
        </p:nvSpPr>
        <p:spPr bwMode="auto">
          <a:xfrm>
            <a:off x="1763713" y="771525"/>
            <a:ext cx="331152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8000" b="1" dirty="0" smtClean="0">
                <a:solidFill>
                  <a:schemeClr val="bg1"/>
                </a:solidFill>
                <a:sym typeface="Arial" panose="020B0604020202020204" pitchFamily="34" charset="0"/>
              </a:rPr>
              <a:t>2018</a:t>
            </a:r>
            <a:endParaRPr lang="zh-CN" altLang="en-US" sz="8000" b="1" dirty="0">
              <a:solidFill>
                <a:schemeClr val="bg1"/>
              </a:solidFill>
              <a:sym typeface="Arial" panose="020B0604020202020204" pitchFamily="34" charset="0"/>
            </a:endParaRPr>
          </a:p>
        </p:txBody>
      </p:sp>
      <p:pic>
        <p:nvPicPr>
          <p:cNvPr id="3080" name="Armik-Red Roses.mp3">
            <a:hlinkClick r:id="" action="ppaction://media"/>
          </p:cNvPr>
          <p:cNvPicPr>
            <a:picLocks noChangeAspect="1" noChangeArrowheads="1"/>
          </p:cNvPicPr>
          <p:nvPr>
            <a:audioFile r:link="rId1"/>
            <p:extLst>
              <p:ext uri="{DAA4B4D4-6D71-4841-9C94-3DE7FCFB9230}">
                <p14:media xmlns:p14="http://schemas.microsoft.com/office/powerpoint/2010/main" r:embed="rId2"/>
              </p:ext>
            </p:extLst>
          </p:nvPr>
        </p:nvPicPr>
        <p:blipFill>
          <a:blip r:embed="rId3">
            <a:extLst>
              <a:ext uri="{28A0092B-C50C-407E-A947-70E740481C1C}">
                <a14:useLocalDpi xmlns:a14="http://schemas.microsoft.com/office/drawing/2010/main" val="0"/>
              </a:ext>
            </a:extLst>
          </a:blip>
          <a:srcRect/>
          <a:stretch>
            <a:fillRect/>
          </a:stretch>
        </p:blipFill>
        <p:spPr bwMode="auto">
          <a:xfrm>
            <a:off x="1835150" y="-1117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evt" cmd="playFrom(0.0)">
                                      <p:cBhvr>
                                        <p:cTn id="6" dur="1" fill="hold"/>
                                        <p:tgtEl>
                                          <p:spTgt spid="3080"/>
                                        </p:tgtEl>
                                      </p:cBhvr>
                                    </p:cmd>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3074"/>
                                        </p:tgtEl>
                                        <p:attrNameLst>
                                          <p:attrName>style.visibility</p:attrName>
                                        </p:attrNameLst>
                                      </p:cBhvr>
                                      <p:to>
                                        <p:strVal val="visible"/>
                                      </p:to>
                                    </p:set>
                                    <p:animEffect>
                                      <p:cBhvr>
                                        <p:cTn id="10" dur="500"/>
                                        <p:tgtEl>
                                          <p:spTgt spid="3074"/>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3075"/>
                                        </p:tgtEl>
                                        <p:attrNameLst>
                                          <p:attrName>style.visibility</p:attrName>
                                        </p:attrNameLst>
                                      </p:cBhvr>
                                      <p:to>
                                        <p:strVal val="visible"/>
                                      </p:to>
                                    </p:set>
                                    <p:anim calcmode="lin" valueType="num">
                                      <p:cBhvr>
                                        <p:cTn id="14" dur="250" fill="hold"/>
                                        <p:tgtEl>
                                          <p:spTgt spid="3075"/>
                                        </p:tgtEl>
                                        <p:attrNameLst>
                                          <p:attrName>ppt_x</p:attrName>
                                        </p:attrNameLst>
                                      </p:cBhvr>
                                      <p:tavLst>
                                        <p:tav tm="0">
                                          <p:val>
                                            <p:strVal val="#ppt_x"/>
                                          </p:val>
                                        </p:tav>
                                        <p:tav tm="100000">
                                          <p:val>
                                            <p:strVal val="#ppt_x"/>
                                          </p:val>
                                        </p:tav>
                                      </p:tavLst>
                                    </p:anim>
                                    <p:anim calcmode="lin" valueType="num">
                                      <p:cBhvr>
                                        <p:cTn id="15" dur="250" fill="hold"/>
                                        <p:tgtEl>
                                          <p:spTgt spid="3075"/>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6" presetClass="emph" presetSubtype="0" fill="hold" grpId="1" nodeType="afterEffect">
                                  <p:stCondLst>
                                    <p:cond delay="0"/>
                                  </p:stCondLst>
                                  <p:childTnLst>
                                    <p:animEffect>
                                      <p:cBhvr>
                                        <p:cTn id="18" dur="500" tmFilter="0, 0; .2, .5; .8, .5; 1, 0"/>
                                        <p:tgtEl>
                                          <p:spTgt spid="3075"/>
                                        </p:tgtEl>
                                      </p:cBhvr>
                                    </p:animEffect>
                                    <p:animScale>
                                      <p:cBhvr>
                                        <p:cTn id="19" dur="250" autoRev="1" fill="hold"/>
                                        <p:tgtEl>
                                          <p:spTgt spid="3075"/>
                                        </p:tgtEl>
                                      </p:cBhvr>
                                      <p:by x="105000" y="105000"/>
                                    </p:animScale>
                                  </p:childTnLst>
                                </p:cTn>
                              </p:par>
                            </p:childTnLst>
                          </p:cTn>
                        </p:par>
                        <p:par>
                          <p:cTn id="20" fill="hold">
                            <p:stCondLst>
                              <p:cond delay="1500"/>
                            </p:stCondLst>
                            <p:childTnLst>
                              <p:par>
                                <p:cTn id="21" presetID="26" presetClass="emph" presetSubtype="0" fill="hold" grpId="2" nodeType="afterEffect">
                                  <p:stCondLst>
                                    <p:cond delay="0"/>
                                  </p:stCondLst>
                                  <p:childTnLst>
                                    <p:animEffect>
                                      <p:cBhvr>
                                        <p:cTn id="22" dur="500" tmFilter="0, 0; .2, .5; .8, .5; 1, 0"/>
                                        <p:tgtEl>
                                          <p:spTgt spid="3075"/>
                                        </p:tgtEl>
                                      </p:cBhvr>
                                    </p:animEffect>
                                    <p:animScale>
                                      <p:cBhvr>
                                        <p:cTn id="23" dur="250" autoRev="1" fill="hold"/>
                                        <p:tgtEl>
                                          <p:spTgt spid="3075"/>
                                        </p:tgtEl>
                                      </p:cBhvr>
                                      <p:by x="105000" y="105000"/>
                                    </p:animScale>
                                  </p:childTnLst>
                                </p:cTn>
                              </p:par>
                            </p:childTnLst>
                          </p:cTn>
                        </p:par>
                        <p:par>
                          <p:cTn id="24" fill="hold">
                            <p:stCondLst>
                              <p:cond delay="2000"/>
                            </p:stCondLst>
                            <p:childTnLst>
                              <p:par>
                                <p:cTn id="25" presetID="23" presetClass="entr" presetSubtype="36" fill="hold" grpId="0" nodeType="afterEffect">
                                  <p:stCondLst>
                                    <p:cond delay="0"/>
                                  </p:stCondLst>
                                  <p:iterate type="lt">
                                    <p:tmPct val="13000"/>
                                  </p:iterate>
                                  <p:childTnLst>
                                    <p:set>
                                      <p:cBhvr>
                                        <p:cTn id="26" dur="1" fill="hold">
                                          <p:stCondLst>
                                            <p:cond delay="0"/>
                                          </p:stCondLst>
                                        </p:cTn>
                                        <p:tgtEl>
                                          <p:spTgt spid="3079"/>
                                        </p:tgtEl>
                                        <p:attrNameLst>
                                          <p:attrName>style.visibility</p:attrName>
                                        </p:attrNameLst>
                                      </p:cBhvr>
                                      <p:to>
                                        <p:strVal val="visible"/>
                                      </p:to>
                                    </p:set>
                                    <p:anim calcmode="lin" valueType="num">
                                      <p:cBhvr>
                                        <p:cTn id="27" dur="500" fill="hold"/>
                                        <p:tgtEl>
                                          <p:spTgt spid="3079"/>
                                        </p:tgtEl>
                                        <p:attrNameLst>
                                          <p:attrName>ppt_w</p:attrName>
                                        </p:attrNameLst>
                                      </p:cBhvr>
                                      <p:tavLst>
                                        <p:tav tm="0">
                                          <p:val>
                                            <p:strVal val="(6*min(max(#ppt_w*#ppt_h,.3),1)-7.4)/-.7*#ppt_w"/>
                                          </p:val>
                                        </p:tav>
                                        <p:tav tm="100000">
                                          <p:val>
                                            <p:strVal val="#ppt_w"/>
                                          </p:val>
                                        </p:tav>
                                      </p:tavLst>
                                    </p:anim>
                                    <p:anim calcmode="lin" valueType="num">
                                      <p:cBhvr>
                                        <p:cTn id="28" dur="500" fill="hold"/>
                                        <p:tgtEl>
                                          <p:spTgt spid="3079"/>
                                        </p:tgtEl>
                                        <p:attrNameLst>
                                          <p:attrName>ppt_h</p:attrName>
                                        </p:attrNameLst>
                                      </p:cBhvr>
                                      <p:tavLst>
                                        <p:tav tm="0">
                                          <p:val>
                                            <p:strVal val="(6*min(max(#ppt_w*#ppt_h,.3),1)-7.4)/-.7*#ppt_h"/>
                                          </p:val>
                                        </p:tav>
                                        <p:tav tm="100000">
                                          <p:val>
                                            <p:strVal val="#ppt_h"/>
                                          </p:val>
                                        </p:tav>
                                      </p:tavLst>
                                    </p:anim>
                                    <p:anim calcmode="lin" valueType="num">
                                      <p:cBhvr>
                                        <p:cTn id="29" dur="500" fill="hold"/>
                                        <p:tgtEl>
                                          <p:spTgt spid="3079"/>
                                        </p:tgtEl>
                                        <p:attrNameLst>
                                          <p:attrName>ppt_x</p:attrName>
                                        </p:attrNameLst>
                                      </p:cBhvr>
                                      <p:tavLst>
                                        <p:tav tm="0">
                                          <p:val>
                                            <p:fltVal val="0.5"/>
                                          </p:val>
                                        </p:tav>
                                        <p:tav tm="100000">
                                          <p:val>
                                            <p:strVal val="#ppt_x"/>
                                          </p:val>
                                        </p:tav>
                                      </p:tavLst>
                                    </p:anim>
                                    <p:anim calcmode="lin" valueType="num">
                                      <p:cBhvr>
                                        <p:cTn id="30" dur="500" fill="hold"/>
                                        <p:tgtEl>
                                          <p:spTgt spid="3079"/>
                                        </p:tgtEl>
                                        <p:attrNameLst>
                                          <p:attrName>ppt_y</p:attrName>
                                        </p:attrNameLst>
                                      </p:cBhvr>
                                      <p:tavLst>
                                        <p:tav tm="0">
                                          <p:val>
                                            <p:strVal val="1+(6*min(max(#ppt_w*#ppt_h,.3),1)-7.4)/-.7*#ppt_h/2"/>
                                          </p:val>
                                        </p:tav>
                                        <p:tav tm="100000">
                                          <p:val>
                                            <p:strVal val="#ppt_y"/>
                                          </p:val>
                                        </p:tav>
                                      </p:tavLst>
                                    </p:anim>
                                  </p:childTnLst>
                                </p:cTn>
                              </p:par>
                            </p:childTnLst>
                          </p:cTn>
                        </p:par>
                        <p:par>
                          <p:cTn id="31" fill="hold">
                            <p:stCondLst>
                              <p:cond delay="2444"/>
                            </p:stCondLst>
                            <p:childTnLst>
                              <p:par>
                                <p:cTn id="32" presetID="17" presetClass="entr" presetSubtype="1" fill="hold" grpId="0" nodeType="afterEffect">
                                  <p:stCondLst>
                                    <p:cond delay="0"/>
                                  </p:stCondLst>
                                  <p:iterate type="lt">
                                    <p:tmPct val="40000"/>
                                  </p:iterate>
                                  <p:childTnLst>
                                    <p:set>
                                      <p:cBhvr>
                                        <p:cTn id="33" dur="1" fill="hold">
                                          <p:stCondLst>
                                            <p:cond delay="0"/>
                                          </p:stCondLst>
                                        </p:cTn>
                                        <p:tgtEl>
                                          <p:spTgt spid="3078"/>
                                        </p:tgtEl>
                                        <p:attrNameLst>
                                          <p:attrName>style.visibility</p:attrName>
                                        </p:attrNameLst>
                                      </p:cBhvr>
                                      <p:to>
                                        <p:strVal val="visible"/>
                                      </p:to>
                                    </p:set>
                                    <p:anim calcmode="lin" valueType="num">
                                      <p:cBhvr>
                                        <p:cTn id="34" dur="250" fill="hold"/>
                                        <p:tgtEl>
                                          <p:spTgt spid="3078"/>
                                        </p:tgtEl>
                                        <p:attrNameLst>
                                          <p:attrName>ppt_x</p:attrName>
                                        </p:attrNameLst>
                                      </p:cBhvr>
                                      <p:tavLst>
                                        <p:tav tm="0">
                                          <p:val>
                                            <p:strVal val="#ppt_x"/>
                                          </p:val>
                                        </p:tav>
                                        <p:tav tm="100000">
                                          <p:val>
                                            <p:strVal val="#ppt_x"/>
                                          </p:val>
                                        </p:tav>
                                      </p:tavLst>
                                    </p:anim>
                                    <p:anim calcmode="lin" valueType="num">
                                      <p:cBhvr>
                                        <p:cTn id="35" dur="250" fill="hold"/>
                                        <p:tgtEl>
                                          <p:spTgt spid="3078"/>
                                        </p:tgtEl>
                                        <p:attrNameLst>
                                          <p:attrName>ppt_y</p:attrName>
                                        </p:attrNameLst>
                                      </p:cBhvr>
                                      <p:tavLst>
                                        <p:tav tm="0">
                                          <p:val>
                                            <p:strVal val="#ppt_y-#ppt_h/2"/>
                                          </p:val>
                                        </p:tav>
                                        <p:tav tm="100000">
                                          <p:val>
                                            <p:strVal val="#ppt_y"/>
                                          </p:val>
                                        </p:tav>
                                      </p:tavLst>
                                    </p:anim>
                                    <p:anim calcmode="lin" valueType="num">
                                      <p:cBhvr>
                                        <p:cTn id="36" dur="250" fill="hold"/>
                                        <p:tgtEl>
                                          <p:spTgt spid="3078"/>
                                        </p:tgtEl>
                                        <p:attrNameLst>
                                          <p:attrName>ppt_w</p:attrName>
                                        </p:attrNameLst>
                                      </p:cBhvr>
                                      <p:tavLst>
                                        <p:tav tm="0">
                                          <p:val>
                                            <p:strVal val="#ppt_w"/>
                                          </p:val>
                                        </p:tav>
                                        <p:tav tm="100000">
                                          <p:val>
                                            <p:strVal val="#ppt_w"/>
                                          </p:val>
                                        </p:tav>
                                      </p:tavLst>
                                    </p:anim>
                                    <p:anim calcmode="lin" valueType="num">
                                      <p:cBhvr>
                                        <p:cTn id="37" dur="250" fill="hold"/>
                                        <p:tgtEl>
                                          <p:spTgt spid="3078"/>
                                        </p:tgtEl>
                                        <p:attrNameLst>
                                          <p:attrName>ppt_h</p:attrName>
                                        </p:attrNameLst>
                                      </p:cBhvr>
                                      <p:tavLst>
                                        <p:tav tm="0">
                                          <p:val>
                                            <p:fltVal val="0"/>
                                          </p:val>
                                        </p:tav>
                                        <p:tav tm="100000">
                                          <p:val>
                                            <p:strVal val="#ppt_h"/>
                                          </p:val>
                                        </p:tav>
                                      </p:tavLst>
                                    </p:anim>
                                  </p:childTnLst>
                                </p:cTn>
                              </p:par>
                            </p:childTnLst>
                          </p:cTn>
                        </p:par>
                        <p:par>
                          <p:cTn id="38" fill="hold">
                            <p:stCondLst>
                              <p:cond delay="3295"/>
                            </p:stCondLst>
                            <p:childTnLst>
                              <p:par>
                                <p:cTn id="39" presetID="22" presetClass="entr" presetSubtype="8" fill="hold" grpId="0" nodeType="afterEffect">
                                  <p:stCondLst>
                                    <p:cond delay="0"/>
                                  </p:stCondLst>
                                  <p:childTnLst>
                                    <p:set>
                                      <p:cBhvr>
                                        <p:cTn id="40" dur="1" fill="hold">
                                          <p:stCondLst>
                                            <p:cond delay="0"/>
                                          </p:stCondLst>
                                        </p:cTn>
                                        <p:tgtEl>
                                          <p:spTgt spid="3076"/>
                                        </p:tgtEl>
                                        <p:attrNameLst>
                                          <p:attrName>style.visibility</p:attrName>
                                        </p:attrNameLst>
                                      </p:cBhvr>
                                      <p:to>
                                        <p:strVal val="visible"/>
                                      </p:to>
                                    </p:set>
                                    <p:animEffect>
                                      <p:cBhvr>
                                        <p:cTn id="41"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ldLvl="0" animBg="1" autoUpdateAnimBg="0"/>
      <p:bldP spid="3075" grpId="0" bldLvl="0" animBg="1" autoUpdateAnimBg="0"/>
      <p:bldP spid="3075" grpId="1" bldLvl="0" animBg="1" autoUpdateAnimBg="0"/>
      <p:bldP spid="3075" grpId="2" bldLvl="0" animBg="1" autoUpdateAnimBg="0"/>
      <p:bldP spid="3076" grpId="0" bldLvl="0" autoUpdateAnimBg="0"/>
      <p:bldP spid="3078" grpId="0" bldLvl="0" autoUpdateAnimBg="0"/>
      <p:bldP spid="3079"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57" name="TextBox 108"/>
          <p:cNvSpPr>
            <a:spLocks noChangeArrowheads="1"/>
          </p:cNvSpPr>
          <p:nvPr/>
        </p:nvSpPr>
        <p:spPr bwMode="auto">
          <a:xfrm>
            <a:off x="539750" y="266700"/>
            <a:ext cx="2240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l" eaLnBrk="1" hangingPunct="1">
              <a:buFont typeface="Wingdings" panose="05000000000000000000" pitchFamily="2" charset="2"/>
              <a:buNone/>
            </a:pPr>
            <a:r>
              <a:rPr lang="zh-CN" altLang="en-US">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设置第三方推流地址</a:t>
            </a:r>
            <a:endParaRPr lang="en-US" alt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2558" name="组合 54"/>
          <p:cNvGrpSpPr/>
          <p:nvPr/>
        </p:nvGrpSpPr>
        <p:grpSpPr bwMode="auto">
          <a:xfrm>
            <a:off x="107950" y="244475"/>
            <a:ext cx="358775" cy="360363"/>
            <a:chOff x="0" y="0"/>
            <a:chExt cx="302558" cy="314067"/>
          </a:xfrm>
        </p:grpSpPr>
        <p:sp>
          <p:nvSpPr>
            <p:cNvPr id="21514" name="矩形 55"/>
            <p:cNvSpPr>
              <a:spLocks noChangeArrowheads="1"/>
            </p:cNvSpPr>
            <p:nvPr/>
          </p:nvSpPr>
          <p:spPr bwMode="auto">
            <a:xfrm>
              <a:off x="0" y="0"/>
              <a:ext cx="252000" cy="25200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1515" name="矩形 56"/>
            <p:cNvSpPr>
              <a:spLocks noChangeArrowheads="1"/>
            </p:cNvSpPr>
            <p:nvPr/>
          </p:nvSpPr>
          <p:spPr bwMode="auto">
            <a:xfrm>
              <a:off x="122558" y="134067"/>
              <a:ext cx="180000" cy="180000"/>
            </a:xfrm>
            <a:prstGeom prst="rect">
              <a:avLst/>
            </a:prstGeom>
            <a:solidFill>
              <a:srgbClr val="0E90BE"/>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3" name="文本框 2"/>
          <p:cNvSpPr txBox="1"/>
          <p:nvPr/>
        </p:nvSpPr>
        <p:spPr>
          <a:xfrm>
            <a:off x="483870" y="884555"/>
            <a:ext cx="2240280" cy="368300"/>
          </a:xfrm>
          <a:prstGeom prst="rect">
            <a:avLst/>
          </a:prstGeom>
          <a:noFill/>
        </p:spPr>
        <p:txBody>
          <a:bodyPr wrap="none" rtlCol="0">
            <a:spAutoFit/>
          </a:bodyPr>
          <a:p>
            <a:r>
              <a:rPr lang="zh-CN" altLang="en-US"/>
              <a:t>腾讯云获取推流地址</a:t>
            </a:r>
            <a:endParaRPr lang="zh-CN" altLang="en-US"/>
          </a:p>
        </p:txBody>
      </p:sp>
      <p:pic>
        <p:nvPicPr>
          <p:cNvPr id="4" name="图片 3"/>
          <p:cNvPicPr>
            <a:picLocks noChangeAspect="1"/>
          </p:cNvPicPr>
          <p:nvPr/>
        </p:nvPicPr>
        <p:blipFill>
          <a:blip r:embed="rId1"/>
          <a:stretch>
            <a:fillRect/>
          </a:stretch>
        </p:blipFill>
        <p:spPr>
          <a:xfrm>
            <a:off x="4500245" y="1595120"/>
            <a:ext cx="4560570" cy="2336800"/>
          </a:xfrm>
          <a:prstGeom prst="rect">
            <a:avLst/>
          </a:prstGeom>
        </p:spPr>
      </p:pic>
      <p:sp>
        <p:nvSpPr>
          <p:cNvPr id="5" name="文本框 4"/>
          <p:cNvSpPr txBox="1"/>
          <p:nvPr/>
        </p:nvSpPr>
        <p:spPr>
          <a:xfrm>
            <a:off x="5319395" y="1097915"/>
            <a:ext cx="2011680" cy="368300"/>
          </a:xfrm>
          <a:prstGeom prst="rect">
            <a:avLst/>
          </a:prstGeom>
          <a:noFill/>
        </p:spPr>
        <p:txBody>
          <a:bodyPr wrap="none" rtlCol="0">
            <a:spAutoFit/>
          </a:bodyPr>
          <a:p>
            <a:r>
              <a:rPr lang="zh-CN" altLang="en-US"/>
              <a:t>摄像机的设置页面</a:t>
            </a:r>
            <a:endParaRPr lang="zh-CN" altLang="en-US"/>
          </a:p>
        </p:txBody>
      </p:sp>
      <p:pic>
        <p:nvPicPr>
          <p:cNvPr id="7" name="图片 6"/>
          <p:cNvPicPr>
            <a:picLocks noChangeAspect="1"/>
          </p:cNvPicPr>
          <p:nvPr/>
        </p:nvPicPr>
        <p:blipFill>
          <a:blip r:embed="rId2"/>
          <a:stretch>
            <a:fillRect/>
          </a:stretch>
        </p:blipFill>
        <p:spPr>
          <a:xfrm>
            <a:off x="253365" y="1466215"/>
            <a:ext cx="4318000" cy="2422525"/>
          </a:xfrm>
          <a:prstGeom prst="rect">
            <a:avLst/>
          </a:prstGeom>
        </p:spPr>
      </p:pic>
      <p:cxnSp>
        <p:nvCxnSpPr>
          <p:cNvPr id="8" name="直接箭头连接符 7"/>
          <p:cNvCxnSpPr/>
          <p:nvPr/>
        </p:nvCxnSpPr>
        <p:spPr>
          <a:xfrm>
            <a:off x="3460750" y="3048000"/>
            <a:ext cx="2136140" cy="565785"/>
          </a:xfrm>
          <a:prstGeom prst="straightConnector1">
            <a:avLst/>
          </a:prstGeom>
          <a:solidFill>
            <a:schemeClr val="accent1"/>
          </a:solidFill>
          <a:ln w="9525" cap="flat" cmpd="sng" algn="ctr">
            <a:solidFill>
              <a:schemeClr val="accent1"/>
            </a:solidFill>
            <a:prstDash val="solid"/>
            <a:round/>
            <a:headEnd type="none" w="med" len="med"/>
            <a:tailEnd type="arrow" w="med" len="med"/>
          </a:ln>
          <a:effectLst>
            <a:glow rad="101600">
              <a:schemeClr val="accent1">
                <a:satMod val="175000"/>
                <a:alpha val="40000"/>
              </a:schemeClr>
            </a:glow>
          </a:effectLst>
        </p:spPr>
      </p:cxn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2558"/>
                                        </p:tgtEl>
                                        <p:attrNameLst>
                                          <p:attrName>style.visibility</p:attrName>
                                        </p:attrNameLst>
                                      </p:cBhvr>
                                      <p:to>
                                        <p:strVal val="visible"/>
                                      </p:to>
                                    </p:set>
                                    <p:anim calcmode="lin" valueType="num">
                                      <p:cBhvr>
                                        <p:cTn id="7" dur="350" fill="hold"/>
                                        <p:tgtEl>
                                          <p:spTgt spid="22558"/>
                                        </p:tgtEl>
                                        <p:attrNameLst>
                                          <p:attrName>ppt_w</p:attrName>
                                        </p:attrNameLst>
                                      </p:cBhvr>
                                      <p:tavLst>
                                        <p:tav tm="0">
                                          <p:val>
                                            <p:fltVal val="0"/>
                                          </p:val>
                                        </p:tav>
                                        <p:tav tm="100000">
                                          <p:val>
                                            <p:strVal val="#ppt_w"/>
                                          </p:val>
                                        </p:tav>
                                      </p:tavLst>
                                    </p:anim>
                                    <p:anim calcmode="lin" valueType="num">
                                      <p:cBhvr>
                                        <p:cTn id="8" dur="350" fill="hold"/>
                                        <p:tgtEl>
                                          <p:spTgt spid="2255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2557"/>
                                        </p:tgtEl>
                                        <p:attrNameLst>
                                          <p:attrName>style.visibility</p:attrName>
                                        </p:attrNameLst>
                                      </p:cBhvr>
                                      <p:to>
                                        <p:strVal val="visible"/>
                                      </p:to>
                                    </p:set>
                                    <p:anim calcmode="lin" valueType="num">
                                      <p:cBhvr>
                                        <p:cTn id="12" dur="400" fill="hold"/>
                                        <p:tgtEl>
                                          <p:spTgt spid="22557"/>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2557"/>
                                        </p:tgtEl>
                                        <p:attrNameLst>
                                          <p:attrName>ppt_y</p:attrName>
                                        </p:attrNameLst>
                                      </p:cBhvr>
                                      <p:tavLst>
                                        <p:tav tm="0">
                                          <p:val>
                                            <p:strVal val="#ppt_y"/>
                                          </p:val>
                                        </p:tav>
                                        <p:tav tm="100000">
                                          <p:val>
                                            <p:strVal val="#ppt_y"/>
                                          </p:val>
                                        </p:tav>
                                      </p:tavLst>
                                    </p:anim>
                                    <p:anim calcmode="lin" valueType="num">
                                      <p:cBhvr>
                                        <p:cTn id="14" dur="400" fill="hold"/>
                                        <p:tgtEl>
                                          <p:spTgt spid="22557"/>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2557"/>
                                        </p:tgtEl>
                                        <p:attrNameLst>
                                          <p:attrName>ppt_w</p:attrName>
                                        </p:attrNameLst>
                                      </p:cBhvr>
                                      <p:tavLst>
                                        <p:tav tm="0">
                                          <p:val>
                                            <p:strVal val="#ppt_w/10"/>
                                          </p:val>
                                        </p:tav>
                                        <p:tav tm="50000">
                                          <p:val>
                                            <p:strVal val="#ppt_w+.01"/>
                                          </p:val>
                                        </p:tav>
                                        <p:tav tm="100000">
                                          <p:val>
                                            <p:strVal val="#ppt_w"/>
                                          </p:val>
                                        </p:tav>
                                      </p:tavLst>
                                    </p:anim>
                                    <p:animEffect>
                                      <p:cBhvr>
                                        <p:cTn id="16" dur="400" tmFilter="0,0; .5, 1; 1, 1"/>
                                        <p:tgtEl>
                                          <p:spTgt spid="22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7"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82" name="TextBox 108"/>
          <p:cNvSpPr>
            <a:spLocks noChangeArrowheads="1"/>
          </p:cNvSpPr>
          <p:nvPr/>
        </p:nvSpPr>
        <p:spPr bwMode="auto">
          <a:xfrm>
            <a:off x="539750" y="266700"/>
            <a:ext cx="15544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如何播放视频</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3583" name="组合 30"/>
          <p:cNvGrpSpPr/>
          <p:nvPr/>
        </p:nvGrpSpPr>
        <p:grpSpPr bwMode="auto">
          <a:xfrm>
            <a:off x="107950" y="244475"/>
            <a:ext cx="358775" cy="360363"/>
            <a:chOff x="0" y="0"/>
            <a:chExt cx="302558" cy="314067"/>
          </a:xfrm>
        </p:grpSpPr>
        <p:sp>
          <p:nvSpPr>
            <p:cNvPr id="22560" name="矩形 31"/>
            <p:cNvSpPr>
              <a:spLocks noChangeArrowheads="1"/>
            </p:cNvSpPr>
            <p:nvPr/>
          </p:nvSpPr>
          <p:spPr bwMode="auto">
            <a:xfrm>
              <a:off x="0" y="0"/>
              <a:ext cx="252000" cy="25200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2561" name="矩形 32"/>
            <p:cNvSpPr>
              <a:spLocks noChangeArrowheads="1"/>
            </p:cNvSpPr>
            <p:nvPr/>
          </p:nvSpPr>
          <p:spPr bwMode="auto">
            <a:xfrm>
              <a:off x="122558" y="134067"/>
              <a:ext cx="180000" cy="180000"/>
            </a:xfrm>
            <a:prstGeom prst="rect">
              <a:avLst/>
            </a:prstGeom>
            <a:solidFill>
              <a:srgbClr val="0E90BE"/>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3" name="文本框 2"/>
          <p:cNvSpPr txBox="1"/>
          <p:nvPr/>
        </p:nvSpPr>
        <p:spPr>
          <a:xfrm>
            <a:off x="539750" y="835025"/>
            <a:ext cx="7546340" cy="645160"/>
          </a:xfrm>
          <a:prstGeom prst="rect">
            <a:avLst/>
          </a:prstGeom>
          <a:noFill/>
        </p:spPr>
        <p:txBody>
          <a:bodyPr wrap="square" rtlCol="0">
            <a:spAutoFit/>
          </a:bodyPr>
          <a:p>
            <a:r>
              <a:rPr lang="zh-CN" altLang="en-US"/>
              <a:t>调取腾讯云提供的</a:t>
            </a:r>
            <a:r>
              <a:rPr lang="en-US" altLang="zh-CN"/>
              <a:t>SDK,</a:t>
            </a:r>
            <a:r>
              <a:rPr lang="zh-CN" altLang="en-US"/>
              <a:t>通过</a:t>
            </a:r>
            <a:r>
              <a:rPr lang="en-US" altLang="zh-CN"/>
              <a:t>html</a:t>
            </a:r>
            <a:r>
              <a:rPr lang="zh-CN" altLang="en-US"/>
              <a:t>文件将视频显示出来。再通过</a:t>
            </a:r>
            <a:r>
              <a:rPr lang="en-US" altLang="zh-CN"/>
              <a:t>ifame</a:t>
            </a:r>
            <a:r>
              <a:rPr lang="zh-CN" altLang="en-US"/>
              <a:t>引进开发的系统中。</a:t>
            </a:r>
            <a:endParaRPr lang="zh-CN" altLang="en-US"/>
          </a:p>
        </p:txBody>
      </p:sp>
      <p:sp>
        <p:nvSpPr>
          <p:cNvPr id="4" name="文本框 3"/>
          <p:cNvSpPr txBox="1"/>
          <p:nvPr/>
        </p:nvSpPr>
        <p:spPr>
          <a:xfrm>
            <a:off x="539750" y="2487930"/>
            <a:ext cx="6852285" cy="1198880"/>
          </a:xfrm>
          <a:prstGeom prst="rect">
            <a:avLst/>
          </a:prstGeom>
          <a:noFill/>
        </p:spPr>
        <p:txBody>
          <a:bodyPr wrap="square" rtlCol="0">
            <a:spAutoFit/>
          </a:bodyPr>
          <a:p>
            <a:r>
              <a:rPr lang="zh-CN" altLang="en-US" sz="1200">
                <a:latin typeface="微软雅黑" panose="020B0503020204020204" pitchFamily="34" charset="-122"/>
                <a:ea typeface="微软雅黑" panose="020B0503020204020204" pitchFamily="34" charset="-122"/>
              </a:rPr>
              <a:t>注：</a:t>
            </a:r>
            <a:r>
              <a:rPr lang="en-US" altLang="zh-CN" sz="1200">
                <a:latin typeface="微软雅黑" panose="020B0503020204020204" pitchFamily="34" charset="-122"/>
                <a:ea typeface="微软雅黑" panose="020B0503020204020204" pitchFamily="34" charset="-122"/>
              </a:rPr>
              <a:t>Web</a:t>
            </a:r>
            <a:r>
              <a:rPr lang="zh-CN" altLang="en-US" sz="1200">
                <a:latin typeface="微软雅黑" panose="020B0503020204020204" pitchFamily="34" charset="-122"/>
                <a:ea typeface="微软雅黑" panose="020B0503020204020204" pitchFamily="34" charset="-122"/>
              </a:rPr>
              <a:t>播放器的视频播放能力本身不是网页代码实现的，而是靠浏览器的支持，所以其兼容性并不像我们想象的那么好，您必须要接受一个事实：不是所有的手机浏览器都能有符合预期的表现，有些手机浏览器甚至根本不支持视频播放。最常见的用于网页直播的视频源地址是以</a:t>
            </a:r>
            <a:r>
              <a:rPr lang="en-US" altLang="zh-CN" sz="1200">
                <a:latin typeface="微软雅黑" panose="020B0503020204020204" pitchFamily="34" charset="-122"/>
                <a:ea typeface="微软雅黑" panose="020B0503020204020204" pitchFamily="34" charset="-122"/>
              </a:rPr>
              <a:t>m3u8</a:t>
            </a:r>
            <a:r>
              <a:rPr lang="zh-CN" altLang="en-US" sz="1200">
                <a:latin typeface="微软雅黑" panose="020B0503020204020204" pitchFamily="34" charset="-122"/>
                <a:ea typeface="微软雅黑" panose="020B0503020204020204" pitchFamily="34" charset="-122"/>
              </a:rPr>
              <a:t>结尾的地址，这是苹果退出的标准，由于苹果的影响里，目前各手机浏览器产品对这种格式的兼容性最好，但它有个天然的问题，就是延迟比较大，一般是</a:t>
            </a:r>
            <a:r>
              <a:rPr lang="en-US" altLang="zh-CN" sz="1200">
                <a:latin typeface="微软雅黑" panose="020B0503020204020204" pitchFamily="34" charset="-122"/>
                <a:ea typeface="微软雅黑" panose="020B0503020204020204" pitchFamily="34" charset="-122"/>
              </a:rPr>
              <a:t>20-30</a:t>
            </a:r>
            <a:r>
              <a:rPr lang="zh-CN" altLang="en-US" sz="1200">
                <a:latin typeface="微软雅黑" panose="020B0503020204020204" pitchFamily="34" charset="-122"/>
                <a:ea typeface="微软雅黑" panose="020B0503020204020204" pitchFamily="34" charset="-122"/>
              </a:rPr>
              <a:t>秒左右的延迟，在手机浏览器上我们并没有其他选择。</a:t>
            </a:r>
            <a:endParaRPr lang="zh-CN" altLang="en-US" sz="1200">
              <a:latin typeface="微软雅黑" panose="020B0503020204020204" pitchFamily="34" charset="-122"/>
              <a:ea typeface="微软雅黑" panose="020B0503020204020204" pitchFamily="34" charset="-122"/>
            </a:endParaRPr>
          </a:p>
        </p:txBody>
      </p:sp>
      <p:sp>
        <p:nvSpPr>
          <p:cNvPr id="5" name="文本框 4"/>
          <p:cNvSpPr txBox="1"/>
          <p:nvPr/>
        </p:nvSpPr>
        <p:spPr>
          <a:xfrm>
            <a:off x="539750" y="3686810"/>
            <a:ext cx="6138545" cy="460375"/>
          </a:xfrm>
          <a:prstGeom prst="rect">
            <a:avLst/>
          </a:prstGeom>
          <a:noFill/>
        </p:spPr>
        <p:txBody>
          <a:bodyPr wrap="square" rtlCol="0">
            <a:spAutoFit/>
          </a:bodyPr>
          <a:p>
            <a:r>
              <a:rPr lang="zh-CN" altLang="en-US" sz="1200">
                <a:latin typeface="微软雅黑" panose="020B0503020204020204" pitchFamily="34" charset="-122"/>
                <a:ea typeface="微软雅黑" panose="020B0503020204020204" pitchFamily="34" charset="-122"/>
              </a:rPr>
              <a:t>在</a:t>
            </a:r>
            <a:r>
              <a:rPr lang="en-US" altLang="zh-CN" sz="1200">
                <a:latin typeface="微软雅黑" panose="020B0503020204020204" pitchFamily="34" charset="-122"/>
                <a:ea typeface="微软雅黑" panose="020B0503020204020204" pitchFamily="34" charset="-122"/>
              </a:rPr>
              <a:t>PC</a:t>
            </a:r>
            <a:r>
              <a:rPr lang="zh-CN" altLang="en-US" sz="1200">
                <a:latin typeface="微软雅黑" panose="020B0503020204020204" pitchFamily="34" charset="-122"/>
                <a:ea typeface="微软雅黑" panose="020B0503020204020204" pitchFamily="34" charset="-122"/>
              </a:rPr>
              <a:t>上情况会好很多，因为</a:t>
            </a:r>
            <a:r>
              <a:rPr lang="en-US" altLang="zh-CN" sz="1200">
                <a:latin typeface="微软雅黑" panose="020B0503020204020204" pitchFamily="34" charset="-122"/>
                <a:ea typeface="微软雅黑" panose="020B0503020204020204" pitchFamily="34" charset="-122"/>
              </a:rPr>
              <a:t>PC</a:t>
            </a:r>
            <a:r>
              <a:rPr lang="zh-CN" altLang="en-US" sz="1200">
                <a:latin typeface="微软雅黑" panose="020B0503020204020204" pitchFamily="34" charset="-122"/>
                <a:ea typeface="微软雅黑" panose="020B0503020204020204" pitchFamily="34" charset="-122"/>
              </a:rPr>
              <a:t>上的浏览器目前还没有抛弃</a:t>
            </a:r>
            <a:r>
              <a:rPr lang="en-US" altLang="zh-CN" sz="1200">
                <a:latin typeface="微软雅黑" panose="020B0503020204020204" pitchFamily="34" charset="-122"/>
                <a:ea typeface="微软雅黑" panose="020B0503020204020204" pitchFamily="34" charset="-122"/>
              </a:rPr>
              <a:t>flash</a:t>
            </a:r>
            <a:r>
              <a:rPr lang="zh-CN" altLang="en-US" sz="1200">
                <a:latin typeface="微软雅黑" panose="020B0503020204020204" pitchFamily="34" charset="-122"/>
                <a:ea typeface="微软雅黑" panose="020B0503020204020204" pitchFamily="34" charset="-122"/>
              </a:rPr>
              <a:t>控件，而</a:t>
            </a:r>
            <a:r>
              <a:rPr lang="en-US" altLang="zh-CN" sz="1200">
                <a:latin typeface="微软雅黑" panose="020B0503020204020204" pitchFamily="34" charset="-122"/>
                <a:ea typeface="微软雅黑" panose="020B0503020204020204" pitchFamily="34" charset="-122"/>
              </a:rPr>
              <a:t>flash</a:t>
            </a:r>
            <a:r>
              <a:rPr lang="zh-CN" altLang="en-US" sz="1200">
                <a:latin typeface="微软雅黑" panose="020B0503020204020204" pitchFamily="34" charset="-122"/>
                <a:ea typeface="微软雅黑" panose="020B0503020204020204" pitchFamily="34" charset="-122"/>
              </a:rPr>
              <a:t>控件不追求洁癖，支持的视频源格式挺多的，所以兼容性非常好</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3583"/>
                                        </p:tgtEl>
                                        <p:attrNameLst>
                                          <p:attrName>style.visibility</p:attrName>
                                        </p:attrNameLst>
                                      </p:cBhvr>
                                      <p:to>
                                        <p:strVal val="visible"/>
                                      </p:to>
                                    </p:set>
                                    <p:anim calcmode="lin" valueType="num">
                                      <p:cBhvr>
                                        <p:cTn id="7" dur="350" fill="hold"/>
                                        <p:tgtEl>
                                          <p:spTgt spid="23583"/>
                                        </p:tgtEl>
                                        <p:attrNameLst>
                                          <p:attrName>ppt_w</p:attrName>
                                        </p:attrNameLst>
                                      </p:cBhvr>
                                      <p:tavLst>
                                        <p:tav tm="0">
                                          <p:val>
                                            <p:fltVal val="0"/>
                                          </p:val>
                                        </p:tav>
                                        <p:tav tm="100000">
                                          <p:val>
                                            <p:strVal val="#ppt_w"/>
                                          </p:val>
                                        </p:tav>
                                      </p:tavLst>
                                    </p:anim>
                                    <p:anim calcmode="lin" valueType="num">
                                      <p:cBhvr>
                                        <p:cTn id="8" dur="350" fill="hold"/>
                                        <p:tgtEl>
                                          <p:spTgt spid="2358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3582"/>
                                        </p:tgtEl>
                                        <p:attrNameLst>
                                          <p:attrName>style.visibility</p:attrName>
                                        </p:attrNameLst>
                                      </p:cBhvr>
                                      <p:to>
                                        <p:strVal val="visible"/>
                                      </p:to>
                                    </p:set>
                                    <p:anim calcmode="lin" valueType="num">
                                      <p:cBhvr>
                                        <p:cTn id="12" dur="400" fill="hold"/>
                                        <p:tgtEl>
                                          <p:spTgt spid="23582"/>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3582"/>
                                        </p:tgtEl>
                                        <p:attrNameLst>
                                          <p:attrName>ppt_y</p:attrName>
                                        </p:attrNameLst>
                                      </p:cBhvr>
                                      <p:tavLst>
                                        <p:tav tm="0">
                                          <p:val>
                                            <p:strVal val="#ppt_y"/>
                                          </p:val>
                                        </p:tav>
                                        <p:tav tm="100000">
                                          <p:val>
                                            <p:strVal val="#ppt_y"/>
                                          </p:val>
                                        </p:tav>
                                      </p:tavLst>
                                    </p:anim>
                                    <p:anim calcmode="lin" valueType="num">
                                      <p:cBhvr>
                                        <p:cTn id="14" dur="400" fill="hold"/>
                                        <p:tgtEl>
                                          <p:spTgt spid="23582"/>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3582"/>
                                        </p:tgtEl>
                                        <p:attrNameLst>
                                          <p:attrName>ppt_w</p:attrName>
                                        </p:attrNameLst>
                                      </p:cBhvr>
                                      <p:tavLst>
                                        <p:tav tm="0">
                                          <p:val>
                                            <p:strVal val="#ppt_w/10"/>
                                          </p:val>
                                        </p:tav>
                                        <p:tav tm="50000">
                                          <p:val>
                                            <p:strVal val="#ppt_w+.01"/>
                                          </p:val>
                                        </p:tav>
                                        <p:tav tm="100000">
                                          <p:val>
                                            <p:strVal val="#ppt_w"/>
                                          </p:val>
                                        </p:tav>
                                      </p:tavLst>
                                    </p:anim>
                                    <p:animEffect>
                                      <p:cBhvr>
                                        <p:cTn id="16" dur="400" tmFilter="0,0; .5, 1; 1, 1"/>
                                        <p:tgtEl>
                                          <p:spTgt spid="23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2"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矩形 8"/>
          <p:cNvSpPr>
            <a:spLocks noChangeArrowheads="1"/>
          </p:cNvSpPr>
          <p:nvPr/>
        </p:nvSpPr>
        <p:spPr bwMode="auto">
          <a:xfrm>
            <a:off x="1195388" y="3298825"/>
            <a:ext cx="3119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您的内容打在这里，或者通过复制您的文本后，在此框中选择粘贴，并选择只保留文字。您的内容打在这里，或者通过复制您的文本后。</a:t>
            </a:r>
            <a:endParaRPr lang="en-US" altLang="zh-CN"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2" name="矩形 15"/>
          <p:cNvSpPr>
            <a:spLocks noChangeArrowheads="1"/>
          </p:cNvSpPr>
          <p:nvPr/>
        </p:nvSpPr>
        <p:spPr bwMode="auto">
          <a:xfrm>
            <a:off x="5434013" y="2235200"/>
            <a:ext cx="2300287"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a:t>
            </a:r>
            <a:endParaRPr lang="en-US" altLang="zh-CN"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3" name="TextBox 108"/>
          <p:cNvSpPr>
            <a:spLocks noChangeArrowheads="1"/>
          </p:cNvSpPr>
          <p:nvPr/>
        </p:nvSpPr>
        <p:spPr bwMode="auto">
          <a:xfrm>
            <a:off x="539750" y="266700"/>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截图</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4594" name="组合 17"/>
          <p:cNvGrpSpPr/>
          <p:nvPr/>
        </p:nvGrpSpPr>
        <p:grpSpPr bwMode="auto">
          <a:xfrm>
            <a:off x="107950" y="244475"/>
            <a:ext cx="358775" cy="360363"/>
            <a:chOff x="0" y="0"/>
            <a:chExt cx="302558" cy="314067"/>
          </a:xfrm>
        </p:grpSpPr>
        <p:sp>
          <p:nvSpPr>
            <p:cNvPr id="23561" name="矩形 18"/>
            <p:cNvSpPr>
              <a:spLocks noChangeArrowheads="1"/>
            </p:cNvSpPr>
            <p:nvPr/>
          </p:nvSpPr>
          <p:spPr bwMode="auto">
            <a:xfrm>
              <a:off x="0" y="0"/>
              <a:ext cx="252000" cy="25200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3562" name="矩形 19"/>
            <p:cNvSpPr>
              <a:spLocks noChangeArrowheads="1"/>
            </p:cNvSpPr>
            <p:nvPr/>
          </p:nvSpPr>
          <p:spPr bwMode="auto">
            <a:xfrm>
              <a:off x="122558" y="134067"/>
              <a:ext cx="180000" cy="180000"/>
            </a:xfrm>
            <a:prstGeom prst="rect">
              <a:avLst/>
            </a:prstGeom>
            <a:solidFill>
              <a:srgbClr val="0E90BE"/>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2" name="文本框 1"/>
          <p:cNvSpPr txBox="1"/>
          <p:nvPr/>
        </p:nvSpPr>
        <p:spPr>
          <a:xfrm>
            <a:off x="254000" y="793750"/>
            <a:ext cx="654685" cy="368300"/>
          </a:xfrm>
          <a:prstGeom prst="rect">
            <a:avLst/>
          </a:prstGeom>
          <a:noFill/>
        </p:spPr>
        <p:txBody>
          <a:bodyPr wrap="square" rtlCol="0">
            <a:spAutoFit/>
          </a:bodyPr>
          <a:p>
            <a:r>
              <a:rPr lang="en-US" altLang="zh-CN"/>
              <a:t>1.</a:t>
            </a:r>
            <a:endParaRPr lang="zh-CN" altLang="en-US"/>
          </a:p>
        </p:txBody>
      </p:sp>
      <p:pic>
        <p:nvPicPr>
          <p:cNvPr id="3" name="图片 2"/>
          <p:cNvPicPr>
            <a:picLocks noChangeAspect="1"/>
          </p:cNvPicPr>
          <p:nvPr/>
        </p:nvPicPr>
        <p:blipFill>
          <a:blip r:embed="rId1"/>
          <a:stretch>
            <a:fillRect/>
          </a:stretch>
        </p:blipFill>
        <p:spPr>
          <a:xfrm>
            <a:off x="559435" y="892810"/>
            <a:ext cx="8025765" cy="3575050"/>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594"/>
                                        </p:tgtEl>
                                        <p:attrNameLst>
                                          <p:attrName>style.visibility</p:attrName>
                                        </p:attrNameLst>
                                      </p:cBhvr>
                                      <p:to>
                                        <p:strVal val="visible"/>
                                      </p:to>
                                    </p:set>
                                    <p:anim calcmode="lin" valueType="num">
                                      <p:cBhvr>
                                        <p:cTn id="7" dur="350" fill="hold"/>
                                        <p:tgtEl>
                                          <p:spTgt spid="24594"/>
                                        </p:tgtEl>
                                        <p:attrNameLst>
                                          <p:attrName>ppt_w</p:attrName>
                                        </p:attrNameLst>
                                      </p:cBhvr>
                                      <p:tavLst>
                                        <p:tav tm="0">
                                          <p:val>
                                            <p:fltVal val="0"/>
                                          </p:val>
                                        </p:tav>
                                        <p:tav tm="100000">
                                          <p:val>
                                            <p:strVal val="#ppt_w"/>
                                          </p:val>
                                        </p:tav>
                                      </p:tavLst>
                                    </p:anim>
                                    <p:anim calcmode="lin" valueType="num">
                                      <p:cBhvr>
                                        <p:cTn id="8" dur="350" fill="hold"/>
                                        <p:tgtEl>
                                          <p:spTgt spid="2459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4593"/>
                                        </p:tgtEl>
                                        <p:attrNameLst>
                                          <p:attrName>style.visibility</p:attrName>
                                        </p:attrNameLst>
                                      </p:cBhvr>
                                      <p:to>
                                        <p:strVal val="visible"/>
                                      </p:to>
                                    </p:set>
                                    <p:anim calcmode="lin" valueType="num">
                                      <p:cBhvr>
                                        <p:cTn id="12" dur="400" fill="hold"/>
                                        <p:tgtEl>
                                          <p:spTgt spid="24593"/>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4593"/>
                                        </p:tgtEl>
                                        <p:attrNameLst>
                                          <p:attrName>ppt_y</p:attrName>
                                        </p:attrNameLst>
                                      </p:cBhvr>
                                      <p:tavLst>
                                        <p:tav tm="0">
                                          <p:val>
                                            <p:strVal val="#ppt_y"/>
                                          </p:val>
                                        </p:tav>
                                        <p:tav tm="100000">
                                          <p:val>
                                            <p:strVal val="#ppt_y"/>
                                          </p:val>
                                        </p:tav>
                                      </p:tavLst>
                                    </p:anim>
                                    <p:anim calcmode="lin" valueType="num">
                                      <p:cBhvr>
                                        <p:cTn id="14" dur="400" fill="hold"/>
                                        <p:tgtEl>
                                          <p:spTgt spid="24593"/>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4593"/>
                                        </p:tgtEl>
                                        <p:attrNameLst>
                                          <p:attrName>ppt_w</p:attrName>
                                        </p:attrNameLst>
                                      </p:cBhvr>
                                      <p:tavLst>
                                        <p:tav tm="0">
                                          <p:val>
                                            <p:strVal val="#ppt_w/10"/>
                                          </p:val>
                                        </p:tav>
                                        <p:tav tm="50000">
                                          <p:val>
                                            <p:strVal val="#ppt_w+.01"/>
                                          </p:val>
                                        </p:tav>
                                        <p:tav tm="100000">
                                          <p:val>
                                            <p:strVal val="#ppt_w"/>
                                          </p:val>
                                        </p:tav>
                                      </p:tavLst>
                                    </p:anim>
                                    <p:animEffect>
                                      <p:cBhvr>
                                        <p:cTn id="16" dur="400" tmFilter="0,0; .5, 1; 1, 1"/>
                                        <p:tgtEl>
                                          <p:spTgt spid="24593"/>
                                        </p:tgtEl>
                                      </p:cBhvr>
                                    </p:animEffect>
                                  </p:childTnLst>
                                </p:cTn>
                              </p:par>
                            </p:childTnLst>
                          </p:cTn>
                        </p:par>
                        <p:par>
                          <p:cTn id="17" fill="hold">
                            <p:stCondLst>
                              <p:cond delay="439"/>
                            </p:stCondLst>
                            <p:childTnLst>
                              <p:par>
                                <p:cTn id="18" presetID="10" presetClass="entr" presetSubtype="0" fill="hold" grpId="0" nodeType="afterEffect">
                                  <p:stCondLst>
                                    <p:cond delay="0"/>
                                  </p:stCondLst>
                                  <p:childTnLst>
                                    <p:set>
                                      <p:cBhvr>
                                        <p:cTn id="19" dur="1" fill="hold">
                                          <p:stCondLst>
                                            <p:cond delay="0"/>
                                          </p:stCondLst>
                                        </p:cTn>
                                        <p:tgtEl>
                                          <p:spTgt spid="24585"/>
                                        </p:tgtEl>
                                        <p:attrNameLst>
                                          <p:attrName>style.visibility</p:attrName>
                                        </p:attrNameLst>
                                      </p:cBhvr>
                                      <p:to>
                                        <p:strVal val="visible"/>
                                      </p:to>
                                    </p:set>
                                    <p:animEffect>
                                      <p:cBhvr>
                                        <p:cTn id="20" dur="500"/>
                                        <p:tgtEl>
                                          <p:spTgt spid="24585"/>
                                        </p:tgtEl>
                                      </p:cBhvr>
                                    </p:animEffect>
                                  </p:childTnLst>
                                </p:cTn>
                              </p:par>
                            </p:childTnLst>
                          </p:cTn>
                        </p:par>
                        <p:par>
                          <p:cTn id="21" fill="hold">
                            <p:stCondLst>
                              <p:cond delay="939"/>
                            </p:stCondLst>
                            <p:childTnLst>
                              <p:par>
                                <p:cTn id="22" presetID="10" presetClass="entr" presetSubtype="0" fill="hold" grpId="0" nodeType="afterEffect">
                                  <p:stCondLst>
                                    <p:cond delay="0"/>
                                  </p:stCondLst>
                                  <p:childTnLst>
                                    <p:set>
                                      <p:cBhvr>
                                        <p:cTn id="23" dur="1" fill="hold">
                                          <p:stCondLst>
                                            <p:cond delay="0"/>
                                          </p:stCondLst>
                                        </p:cTn>
                                        <p:tgtEl>
                                          <p:spTgt spid="24592"/>
                                        </p:tgtEl>
                                        <p:attrNameLst>
                                          <p:attrName>style.visibility</p:attrName>
                                        </p:attrNameLst>
                                      </p:cBhvr>
                                      <p:to>
                                        <p:strVal val="visible"/>
                                      </p:to>
                                    </p:set>
                                    <p:animEffect>
                                      <p:cBhvr>
                                        <p:cTn id="24" dur="500"/>
                                        <p:tgtEl>
                                          <p:spTgt spid="24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 grpId="0" bldLvl="0" autoUpdateAnimBg="0"/>
      <p:bldP spid="24592" grpId="0" bldLvl="0" autoUpdateAnimBg="0"/>
      <p:bldP spid="24593"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9090" y="320040"/>
            <a:ext cx="412750" cy="368300"/>
          </a:xfrm>
          <a:prstGeom prst="rect">
            <a:avLst/>
          </a:prstGeom>
          <a:noFill/>
        </p:spPr>
        <p:txBody>
          <a:bodyPr wrap="square" rtlCol="0">
            <a:spAutoFit/>
          </a:bodyPr>
          <a:p>
            <a:r>
              <a:rPr lang="en-US" altLang="zh-CN"/>
              <a:t>2.</a:t>
            </a:r>
            <a:endParaRPr lang="en-US" altLang="zh-CN"/>
          </a:p>
        </p:txBody>
      </p:sp>
      <p:sp>
        <p:nvSpPr>
          <p:cNvPr id="3" name="文本框 2"/>
          <p:cNvSpPr txBox="1"/>
          <p:nvPr/>
        </p:nvSpPr>
        <p:spPr>
          <a:xfrm>
            <a:off x="751840" y="320040"/>
            <a:ext cx="7471410" cy="368300"/>
          </a:xfrm>
          <a:prstGeom prst="rect">
            <a:avLst/>
          </a:prstGeom>
          <a:noFill/>
        </p:spPr>
        <p:txBody>
          <a:bodyPr wrap="square" rtlCol="0">
            <a:spAutoFit/>
          </a:bodyPr>
          <a:p>
            <a:r>
              <a:rPr lang="zh-CN" altLang="en-US"/>
              <a:t>通过</a:t>
            </a:r>
            <a:r>
              <a:rPr lang="en-US" altLang="zh-CN"/>
              <a:t>javascript</a:t>
            </a:r>
            <a:r>
              <a:rPr lang="zh-CN" altLang="en-US"/>
              <a:t>对网页进行截图。并发送数据和图片到后台。</a:t>
            </a:r>
            <a:endParaRPr lang="zh-CN" altLang="en-US"/>
          </a:p>
        </p:txBody>
      </p:sp>
      <p:sp>
        <p:nvSpPr>
          <p:cNvPr id="4" name="文本框 3"/>
          <p:cNvSpPr txBox="1"/>
          <p:nvPr/>
        </p:nvSpPr>
        <p:spPr>
          <a:xfrm>
            <a:off x="339090" y="914400"/>
            <a:ext cx="423545" cy="368300"/>
          </a:xfrm>
          <a:prstGeom prst="rect">
            <a:avLst/>
          </a:prstGeom>
          <a:noFill/>
        </p:spPr>
        <p:txBody>
          <a:bodyPr wrap="square" rtlCol="0">
            <a:spAutoFit/>
          </a:bodyPr>
          <a:p>
            <a:r>
              <a:rPr lang="en-US" altLang="zh-CN"/>
              <a:t>3.</a:t>
            </a:r>
            <a:endParaRPr lang="en-US" altLang="zh-CN"/>
          </a:p>
        </p:txBody>
      </p:sp>
      <p:pic>
        <p:nvPicPr>
          <p:cNvPr id="5" name="图片 4" descr="FTP1"/>
          <p:cNvPicPr>
            <a:picLocks noChangeAspect="1"/>
          </p:cNvPicPr>
          <p:nvPr/>
        </p:nvPicPr>
        <p:blipFill>
          <a:blip r:embed="rId1"/>
          <a:stretch>
            <a:fillRect/>
          </a:stretch>
        </p:blipFill>
        <p:spPr>
          <a:xfrm>
            <a:off x="927100" y="914400"/>
            <a:ext cx="2113280" cy="3759835"/>
          </a:xfrm>
          <a:prstGeom prst="rect">
            <a:avLst/>
          </a:prstGeom>
        </p:spPr>
      </p:pic>
    </p:spTree>
  </p:cSld>
  <p:clrMapOvr>
    <a:masterClrMapping/>
  </p:clrMapOvr>
  <p:transition spd="slow"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2" name="TextBox 108"/>
          <p:cNvSpPr>
            <a:spLocks noChangeArrowheads="1"/>
          </p:cNvSpPr>
          <p:nvPr/>
        </p:nvSpPr>
        <p:spPr bwMode="auto">
          <a:xfrm>
            <a:off x="539750" y="266700"/>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录像</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673" name="组合 37"/>
          <p:cNvGrpSpPr/>
          <p:nvPr/>
        </p:nvGrpSpPr>
        <p:grpSpPr bwMode="auto">
          <a:xfrm>
            <a:off x="107950" y="244475"/>
            <a:ext cx="358775" cy="360363"/>
            <a:chOff x="0" y="0"/>
            <a:chExt cx="302558" cy="314067"/>
          </a:xfrm>
        </p:grpSpPr>
        <p:sp>
          <p:nvSpPr>
            <p:cNvPr id="26650" name="矩形 38"/>
            <p:cNvSpPr>
              <a:spLocks noChangeArrowheads="1"/>
            </p:cNvSpPr>
            <p:nvPr/>
          </p:nvSpPr>
          <p:spPr bwMode="auto">
            <a:xfrm>
              <a:off x="0" y="0"/>
              <a:ext cx="252000" cy="25200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6651" name="矩形 39"/>
            <p:cNvSpPr>
              <a:spLocks noChangeArrowheads="1"/>
            </p:cNvSpPr>
            <p:nvPr/>
          </p:nvSpPr>
          <p:spPr bwMode="auto">
            <a:xfrm>
              <a:off x="122558" y="134067"/>
              <a:ext cx="180000" cy="180000"/>
            </a:xfrm>
            <a:prstGeom prst="rect">
              <a:avLst/>
            </a:prstGeom>
            <a:solidFill>
              <a:srgbClr val="0E90BE"/>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pic>
        <p:nvPicPr>
          <p:cNvPr id="2" name="图片 1"/>
          <p:cNvPicPr>
            <a:picLocks noChangeAspect="1"/>
          </p:cNvPicPr>
          <p:nvPr/>
        </p:nvPicPr>
        <p:blipFill>
          <a:blip r:embed="rId1"/>
          <a:stretch>
            <a:fillRect/>
          </a:stretch>
        </p:blipFill>
        <p:spPr>
          <a:xfrm>
            <a:off x="539750" y="720725"/>
            <a:ext cx="7068185" cy="3924300"/>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7673"/>
                                        </p:tgtEl>
                                        <p:attrNameLst>
                                          <p:attrName>style.visibility</p:attrName>
                                        </p:attrNameLst>
                                      </p:cBhvr>
                                      <p:to>
                                        <p:strVal val="visible"/>
                                      </p:to>
                                    </p:set>
                                    <p:anim calcmode="lin" valueType="num">
                                      <p:cBhvr>
                                        <p:cTn id="7" dur="350" fill="hold"/>
                                        <p:tgtEl>
                                          <p:spTgt spid="27673"/>
                                        </p:tgtEl>
                                        <p:attrNameLst>
                                          <p:attrName>ppt_w</p:attrName>
                                        </p:attrNameLst>
                                      </p:cBhvr>
                                      <p:tavLst>
                                        <p:tav tm="0">
                                          <p:val>
                                            <p:fltVal val="0"/>
                                          </p:val>
                                        </p:tav>
                                        <p:tav tm="100000">
                                          <p:val>
                                            <p:strVal val="#ppt_w"/>
                                          </p:val>
                                        </p:tav>
                                      </p:tavLst>
                                    </p:anim>
                                    <p:anim calcmode="lin" valueType="num">
                                      <p:cBhvr>
                                        <p:cTn id="8" dur="350" fill="hold"/>
                                        <p:tgtEl>
                                          <p:spTgt spid="2767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7672"/>
                                        </p:tgtEl>
                                        <p:attrNameLst>
                                          <p:attrName>style.visibility</p:attrName>
                                        </p:attrNameLst>
                                      </p:cBhvr>
                                      <p:to>
                                        <p:strVal val="visible"/>
                                      </p:to>
                                    </p:set>
                                    <p:anim calcmode="lin" valueType="num">
                                      <p:cBhvr>
                                        <p:cTn id="12" dur="400" fill="hold"/>
                                        <p:tgtEl>
                                          <p:spTgt spid="27672"/>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7672"/>
                                        </p:tgtEl>
                                        <p:attrNameLst>
                                          <p:attrName>ppt_y</p:attrName>
                                        </p:attrNameLst>
                                      </p:cBhvr>
                                      <p:tavLst>
                                        <p:tav tm="0">
                                          <p:val>
                                            <p:strVal val="#ppt_y"/>
                                          </p:val>
                                        </p:tav>
                                        <p:tav tm="100000">
                                          <p:val>
                                            <p:strVal val="#ppt_y"/>
                                          </p:val>
                                        </p:tav>
                                      </p:tavLst>
                                    </p:anim>
                                    <p:anim calcmode="lin" valueType="num">
                                      <p:cBhvr>
                                        <p:cTn id="14" dur="400" fill="hold"/>
                                        <p:tgtEl>
                                          <p:spTgt spid="27672"/>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7672"/>
                                        </p:tgtEl>
                                        <p:attrNameLst>
                                          <p:attrName>ppt_w</p:attrName>
                                        </p:attrNameLst>
                                      </p:cBhvr>
                                      <p:tavLst>
                                        <p:tav tm="0">
                                          <p:val>
                                            <p:strVal val="#ppt_w/10"/>
                                          </p:val>
                                        </p:tav>
                                        <p:tav tm="50000">
                                          <p:val>
                                            <p:strVal val="#ppt_w+.01"/>
                                          </p:val>
                                        </p:tav>
                                        <p:tav tm="100000">
                                          <p:val>
                                            <p:strVal val="#ppt_w"/>
                                          </p:val>
                                        </p:tav>
                                      </p:tavLst>
                                    </p:anim>
                                    <p:animEffect>
                                      <p:cBhvr>
                                        <p:cTn id="16" dur="400" tmFilter="0,0; .5, 1; 1, 1"/>
                                        <p:tgtEl>
                                          <p:spTgt spid="27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2"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图片 4" descr="2457331_082944614000_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616075"/>
            <a:ext cx="675005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
        <p:nvSpPr>
          <p:cNvPr id="38915" name="TextBox 56"/>
          <p:cNvSpPr>
            <a:spLocks noChangeArrowheads="1"/>
          </p:cNvSpPr>
          <p:nvPr/>
        </p:nvSpPr>
        <p:spPr bwMode="auto">
          <a:xfrm rot="-240000">
            <a:off x="3873500" y="2230438"/>
            <a:ext cx="3213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4000" b="1">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THANKS</a:t>
            </a:r>
            <a:r>
              <a:rPr lang="zh-CN" altLang="en-US" sz="4000" b="1">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4000" b="1">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500" fill="hold"/>
                                        <p:tgtEl>
                                          <p:spTgt spid="38914"/>
                                        </p:tgtEl>
                                        <p:attrNameLst>
                                          <p:attrName>ppt_x</p:attrName>
                                        </p:attrNameLst>
                                      </p:cBhvr>
                                      <p:tavLst>
                                        <p:tav tm="0">
                                          <p:val>
                                            <p:strVal val="0-#ppt_w/2"/>
                                          </p:val>
                                        </p:tav>
                                        <p:tav tm="100000">
                                          <p:val>
                                            <p:strVal val="#ppt_x"/>
                                          </p:val>
                                        </p:tav>
                                      </p:tavLst>
                                    </p:anim>
                                    <p:anim calcmode="lin" valueType="num">
                                      <p:cBhvr>
                                        <p:cTn id="8" dur="500" fill="hold"/>
                                        <p:tgtEl>
                                          <p:spTgt spid="389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8" presetClass="entr" presetSubtype="0" accel="50000" fill="hold" grpId="0" nodeType="afterEffect">
                                  <p:stCondLst>
                                    <p:cond delay="0"/>
                                  </p:stCondLst>
                                  <p:iterate type="lt">
                                    <p:tmPct val="10000"/>
                                  </p:iterate>
                                  <p:childTnLst>
                                    <p:set>
                                      <p:cBhvr>
                                        <p:cTn id="11" dur="1" fill="hold">
                                          <p:stCondLst>
                                            <p:cond delay="0"/>
                                          </p:stCondLst>
                                        </p:cTn>
                                        <p:tgtEl>
                                          <p:spTgt spid="38915"/>
                                        </p:tgtEl>
                                        <p:attrNameLst>
                                          <p:attrName>style.visibility</p:attrName>
                                        </p:attrNameLst>
                                      </p:cBhvr>
                                      <p:to>
                                        <p:strVal val="visible"/>
                                      </p:to>
                                    </p:set>
                                    <p:set>
                                      <p:cBhvr>
                                        <p:cTn id="12" dur="455" fill="hold">
                                          <p:stCondLst>
                                            <p:cond delay="0"/>
                                          </p:stCondLst>
                                        </p:cTn>
                                        <p:tgtEl>
                                          <p:spTgt spid="38915"/>
                                        </p:tgtEl>
                                        <p:attrNameLst>
                                          <p:attrName>style.rotation</p:attrName>
                                        </p:attrNameLst>
                                      </p:cBhvr>
                                      <p:to>
                                        <p:strVal val="-45.0"/>
                                      </p:to>
                                    </p:set>
                                    <p:anim calcmode="lin" valueType="num">
                                      <p:cBhvr>
                                        <p:cTn id="13" dur="455" fill="hold">
                                          <p:stCondLst>
                                            <p:cond delay="455"/>
                                          </p:stCondLst>
                                        </p:cTn>
                                        <p:tgtEl>
                                          <p:spTgt spid="38915"/>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38915"/>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38915"/>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3891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91"/>
          <p:cNvSpPr>
            <a:spLocks noChangeArrowheads="1"/>
          </p:cNvSpPr>
          <p:nvPr/>
        </p:nvSpPr>
        <p:spPr bwMode="auto">
          <a:xfrm flipV="1">
            <a:off x="7391400" y="1887538"/>
            <a:ext cx="5181600" cy="1293812"/>
          </a:xfrm>
          <a:prstGeom prst="parallelogram">
            <a:avLst>
              <a:gd name="adj" fmla="val 55160"/>
            </a:avLst>
          </a:prstGeom>
          <a:solidFill>
            <a:srgbClr val="414455"/>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99" name="AutoShape 292"/>
          <p:cNvSpPr>
            <a:spLocks noChangeArrowheads="1"/>
          </p:cNvSpPr>
          <p:nvPr/>
        </p:nvSpPr>
        <p:spPr bwMode="auto">
          <a:xfrm flipV="1">
            <a:off x="-990600" y="1887538"/>
            <a:ext cx="5181600" cy="1293812"/>
          </a:xfrm>
          <a:prstGeom prst="parallelogram">
            <a:avLst>
              <a:gd name="adj" fmla="val 55160"/>
            </a:avLst>
          </a:prstGeom>
          <a:solidFill>
            <a:srgbClr val="414455"/>
          </a:solidFill>
          <a:ln>
            <a:noFill/>
          </a:ln>
          <a:extLst>
            <a:ext uri="{91240B29-F687-4F45-9708-019B960494DF}">
              <a14:hiddenLine xmlns:a14="http://schemas.microsoft.com/office/drawing/2010/main" w="9525">
                <a:solidFill>
                  <a:srgbClr val="000000"/>
                </a:solidFill>
                <a:bevel/>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0" name="WordArt 293"/>
          <p:cNvSpPr>
            <a:spLocks noChangeArrowheads="1" noChangeShapeType="1" noTextEdit="1"/>
          </p:cNvSpPr>
          <p:nvPr/>
        </p:nvSpPr>
        <p:spPr bwMode="auto">
          <a:xfrm>
            <a:off x="1752600" y="2111375"/>
            <a:ext cx="1143000" cy="5334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3600" kern="10">
                <a:blipFill dpi="0" rotWithShape="1">
                  <a:blip r:embed="rId1"/>
                  <a:srcRect/>
                  <a:tile tx="0" ty="0" sx="100000" sy="100000" flip="none" algn="tl"/>
                </a:blipFill>
                <a:latin typeface="微软雅黑" panose="020B0503020204020204" pitchFamily="34" charset="-122"/>
                <a:ea typeface="微软雅黑" panose="020B0503020204020204" pitchFamily="34" charset="-122"/>
              </a:rPr>
              <a:t>目录</a:t>
            </a:r>
            <a:endParaRPr lang="zh-CN" altLang="en-US" sz="3600" kern="10">
              <a:blipFill dpi="0" rotWithShape="1">
                <a:blip r:embed="rId1"/>
                <a:srcRect/>
                <a:tile tx="0" ty="0" sx="100000" sy="100000" flip="none" algn="tl"/>
              </a:blipFill>
              <a:latin typeface="微软雅黑" panose="020B0503020204020204" pitchFamily="34" charset="-122"/>
              <a:ea typeface="微软雅黑" panose="020B0503020204020204" pitchFamily="34" charset="-122"/>
            </a:endParaRPr>
          </a:p>
        </p:txBody>
      </p:sp>
      <p:sp>
        <p:nvSpPr>
          <p:cNvPr id="4101" name="WordArt 294"/>
          <p:cNvSpPr>
            <a:spLocks noChangeArrowheads="1" noChangeShapeType="1" noTextEdit="1"/>
          </p:cNvSpPr>
          <p:nvPr/>
        </p:nvSpPr>
        <p:spPr bwMode="auto">
          <a:xfrm>
            <a:off x="1763713" y="2779713"/>
            <a:ext cx="1143000" cy="1524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600" kern="10">
                <a:solidFill>
                  <a:schemeClr val="bg1"/>
                </a:solidFill>
                <a:latin typeface="微软雅黑" panose="020B0503020204020204" pitchFamily="34" charset="-122"/>
                <a:ea typeface="微软雅黑" panose="020B0503020204020204" pitchFamily="34" charset="-122"/>
              </a:rPr>
              <a:t>CONTENTS</a:t>
            </a:r>
            <a:endParaRPr lang="zh-CN" altLang="en-US" sz="3600" kern="10">
              <a:solidFill>
                <a:schemeClr val="bg1"/>
              </a:solidFill>
              <a:latin typeface="微软雅黑" panose="020B0503020204020204" pitchFamily="34" charset="-122"/>
              <a:ea typeface="微软雅黑" panose="020B0503020204020204" pitchFamily="34" charset="-122"/>
            </a:endParaRPr>
          </a:p>
        </p:txBody>
      </p:sp>
      <p:sp>
        <p:nvSpPr>
          <p:cNvPr id="4102" name="WordArt 20"/>
          <p:cNvSpPr>
            <a:spLocks noChangeArrowheads="1" noChangeShapeType="1" noTextEdit="1"/>
          </p:cNvSpPr>
          <p:nvPr/>
        </p:nvSpPr>
        <p:spPr bwMode="auto">
          <a:xfrm>
            <a:off x="3869373" y="1654175"/>
            <a:ext cx="228600" cy="4572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600" b="1" kern="10">
                <a:solidFill>
                  <a:srgbClr val="414455"/>
                </a:solidFill>
                <a:latin typeface="微软雅黑" panose="020B0503020204020204" pitchFamily="34" charset="-122"/>
                <a:ea typeface="微软雅黑" panose="020B0503020204020204" pitchFamily="34" charset="-122"/>
              </a:rPr>
              <a:t>1</a:t>
            </a:r>
            <a:endParaRPr lang="zh-CN" altLang="en-US" sz="3600" b="1" kern="10">
              <a:solidFill>
                <a:srgbClr val="414455"/>
              </a:solidFill>
              <a:latin typeface="微软雅黑" panose="020B0503020204020204" pitchFamily="34" charset="-122"/>
              <a:ea typeface="微软雅黑" panose="020B0503020204020204" pitchFamily="34" charset="-122"/>
            </a:endParaRPr>
          </a:p>
        </p:txBody>
      </p:sp>
      <p:sp>
        <p:nvSpPr>
          <p:cNvPr id="4103" name="Rectangle 22"/>
          <p:cNvSpPr>
            <a:spLocks noChangeArrowheads="1"/>
          </p:cNvSpPr>
          <p:nvPr/>
        </p:nvSpPr>
        <p:spPr bwMode="auto">
          <a:xfrm>
            <a:off x="4418330" y="1657985"/>
            <a:ext cx="2973070" cy="71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en-US" altLang="zh-CN" sz="16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P2p</a:t>
            </a:r>
            <a:r>
              <a:rPr lang="zh-CN" altLang="en-US" sz="16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视频直播和远程监控区别</a:t>
            </a:r>
            <a:endParaRPr lang="zh-CN" altLang="en-US" sz="16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0000"/>
              </a:lnSpc>
              <a:buFont typeface="Arial" panose="020B0604020202020204" pitchFamily="34" charset="0"/>
              <a:buNone/>
            </a:pPr>
            <a:endParaRPr lang="zh-CN" altLang="en-US"/>
          </a:p>
        </p:txBody>
      </p:sp>
      <p:sp>
        <p:nvSpPr>
          <p:cNvPr id="4104" name="WordArt 20"/>
          <p:cNvSpPr>
            <a:spLocks noChangeArrowheads="1" noChangeShapeType="1" noTextEdit="1"/>
          </p:cNvSpPr>
          <p:nvPr/>
        </p:nvSpPr>
        <p:spPr bwMode="auto">
          <a:xfrm>
            <a:off x="4281488" y="2343150"/>
            <a:ext cx="304800" cy="4572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600" b="1" kern="10">
                <a:solidFill>
                  <a:srgbClr val="414455"/>
                </a:solidFill>
                <a:latin typeface="微软雅黑" panose="020B0503020204020204" pitchFamily="34" charset="-122"/>
                <a:ea typeface="微软雅黑" panose="020B0503020204020204" pitchFamily="34" charset="-122"/>
              </a:rPr>
              <a:t>2</a:t>
            </a:r>
            <a:endParaRPr lang="zh-CN" altLang="en-US" sz="3600" b="1" kern="10">
              <a:solidFill>
                <a:srgbClr val="414455"/>
              </a:solidFill>
              <a:latin typeface="微软雅黑" panose="020B0503020204020204" pitchFamily="34" charset="-122"/>
              <a:ea typeface="微软雅黑" panose="020B0503020204020204" pitchFamily="34" charset="-122"/>
            </a:endParaRPr>
          </a:p>
        </p:txBody>
      </p:sp>
      <p:sp>
        <p:nvSpPr>
          <p:cNvPr id="4105" name="Rectangle 22"/>
          <p:cNvSpPr>
            <a:spLocks noChangeArrowheads="1"/>
          </p:cNvSpPr>
          <p:nvPr/>
        </p:nvSpPr>
        <p:spPr bwMode="auto">
          <a:xfrm>
            <a:off x="4796155" y="2343150"/>
            <a:ext cx="2750185" cy="101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en-US" altLang="zh-CN" sz="16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P2P</a:t>
            </a:r>
            <a:r>
              <a:rPr lang="zh-CN" altLang="en-US" sz="16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流媒体直播开发方式</a:t>
            </a:r>
            <a:endParaRPr lang="zh-CN" altLang="en-US" sz="16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0000"/>
              </a:lnSpc>
              <a:buFont typeface="Arial" panose="020B0604020202020204" pitchFamily="34" charset="0"/>
              <a:buNone/>
            </a:pPr>
            <a:endParaRPr lang="en-US" altLang="zh-CN" sz="16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0000"/>
              </a:lnSpc>
              <a:buFont typeface="Arial" panose="020B0604020202020204" pitchFamily="34" charset="0"/>
              <a:buNone/>
            </a:pPr>
            <a:endParaRPr lang="zh-CN" altLang="en-US"/>
          </a:p>
        </p:txBody>
      </p:sp>
      <p:sp>
        <p:nvSpPr>
          <p:cNvPr id="4106" name="WordArt 20"/>
          <p:cNvSpPr>
            <a:spLocks noChangeArrowheads="1" noChangeShapeType="1" noTextEdit="1"/>
          </p:cNvSpPr>
          <p:nvPr/>
        </p:nvSpPr>
        <p:spPr bwMode="auto">
          <a:xfrm>
            <a:off x="4586288" y="3062605"/>
            <a:ext cx="304800" cy="4572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600" b="1" kern="10">
                <a:solidFill>
                  <a:srgbClr val="414455"/>
                </a:solidFill>
                <a:latin typeface="微软雅黑" panose="020B0503020204020204" pitchFamily="34" charset="-122"/>
                <a:ea typeface="微软雅黑" panose="020B0503020204020204" pitchFamily="34" charset="-122"/>
              </a:rPr>
              <a:t>3</a:t>
            </a:r>
            <a:endParaRPr lang="zh-CN" altLang="en-US" sz="3600" b="1" kern="10">
              <a:solidFill>
                <a:srgbClr val="414455"/>
              </a:solidFill>
              <a:latin typeface="微软雅黑" panose="020B0503020204020204" pitchFamily="34" charset="-122"/>
              <a:ea typeface="微软雅黑" panose="020B0503020204020204" pitchFamily="34" charset="-122"/>
            </a:endParaRPr>
          </a:p>
        </p:txBody>
      </p:sp>
      <p:sp>
        <p:nvSpPr>
          <p:cNvPr id="4107" name="Rectangle 22"/>
          <p:cNvSpPr>
            <a:spLocks noChangeArrowheads="1"/>
          </p:cNvSpPr>
          <p:nvPr/>
        </p:nvSpPr>
        <p:spPr bwMode="auto">
          <a:xfrm>
            <a:off x="5088573" y="3062288"/>
            <a:ext cx="2971800" cy="71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zh-CN" altLang="en-US" sz="16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腾讯云视频技术服务分析</a:t>
            </a:r>
            <a:endParaRPr lang="zh-CN" altLang="en-US" sz="16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0000"/>
              </a:lnSpc>
              <a:buFont typeface="Arial" panose="020B0604020202020204" pitchFamily="34" charset="0"/>
              <a:buNone/>
            </a:pPr>
            <a:endParaRPr lang="zh-CN" altLang="en-US"/>
          </a:p>
        </p:txBody>
      </p:sp>
    </p:spTree>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p:cTn id="7" dur="500" fill="hold"/>
                                        <p:tgtEl>
                                          <p:spTgt spid="4099"/>
                                        </p:tgtEl>
                                        <p:attrNameLst>
                                          <p:attrName>ppt_x</p:attrName>
                                        </p:attrNameLst>
                                      </p:cBhvr>
                                      <p:tavLst>
                                        <p:tav tm="0">
                                          <p:val>
                                            <p:strVal val="0-#ppt_w/2"/>
                                          </p:val>
                                        </p:tav>
                                        <p:tav tm="100000">
                                          <p:val>
                                            <p:strVal val="#ppt_x"/>
                                          </p:val>
                                        </p:tav>
                                      </p:tavLst>
                                    </p:anim>
                                    <p:anim calcmode="lin" valueType="num">
                                      <p:cBhvr>
                                        <p:cTn id="8" dur="500" fill="hold"/>
                                        <p:tgtEl>
                                          <p:spTgt spid="409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098"/>
                                        </p:tgtEl>
                                        <p:attrNameLst>
                                          <p:attrName>style.visibility</p:attrName>
                                        </p:attrNameLst>
                                      </p:cBhvr>
                                      <p:to>
                                        <p:strVal val="visible"/>
                                      </p:to>
                                    </p:set>
                                    <p:anim calcmode="lin" valueType="num">
                                      <p:cBhvr>
                                        <p:cTn id="11" dur="500" fill="hold"/>
                                        <p:tgtEl>
                                          <p:spTgt spid="4098"/>
                                        </p:tgtEl>
                                        <p:attrNameLst>
                                          <p:attrName>ppt_x</p:attrName>
                                        </p:attrNameLst>
                                      </p:cBhvr>
                                      <p:tavLst>
                                        <p:tav tm="0">
                                          <p:val>
                                            <p:strVal val="1+#ppt_w/2"/>
                                          </p:val>
                                        </p:tav>
                                        <p:tav tm="100000">
                                          <p:val>
                                            <p:strVal val="#ppt_x"/>
                                          </p:val>
                                        </p:tav>
                                      </p:tavLst>
                                    </p:anim>
                                    <p:anim calcmode="lin" valueType="num">
                                      <p:cBhvr>
                                        <p:cTn id="12" dur="500" fill="hold"/>
                                        <p:tgtEl>
                                          <p:spTgt spid="409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4" presetClass="entr" presetSubtype="0" fill="hold" grpId="0" nodeType="afterEffect">
                                  <p:stCondLst>
                                    <p:cond delay="0"/>
                                  </p:stCondLst>
                                  <p:childTnLst>
                                    <p:set>
                                      <p:cBhvr>
                                        <p:cTn id="15" dur="1" fill="hold">
                                          <p:stCondLst>
                                            <p:cond delay="0"/>
                                          </p:stCondLst>
                                        </p:cTn>
                                        <p:tgtEl>
                                          <p:spTgt spid="4100"/>
                                        </p:tgtEl>
                                        <p:attrNameLst>
                                          <p:attrName>style.visibility</p:attrName>
                                        </p:attrNameLst>
                                      </p:cBhvr>
                                      <p:to>
                                        <p:strVal val="visible"/>
                                      </p:to>
                                    </p:set>
                                    <p:anim to="(#ppt_x)" calcmode="lin" valueType="num">
                                      <p:cBhvr>
                                        <p:cTn id="16" dur="600" fill="hold">
                                          <p:stCondLst>
                                            <p:cond delay="0"/>
                                          </p:stCondLst>
                                        </p:cTn>
                                        <p:tgtEl>
                                          <p:spTgt spid="4100"/>
                                        </p:tgtEl>
                                        <p:attrNameLst>
                                          <p:attrName>ppt_x</p:attrName>
                                        </p:attrNameLst>
                                      </p:cBhvr>
                                    </p:anim>
                                    <p:anim to="-1.0" calcmode="lin" valueType="num">
                                      <p:cBhvr>
                                        <p:cTn id="17" dur="200" decel="50000" autoRev="1" fill="hold">
                                          <p:stCondLst>
                                            <p:cond delay="600"/>
                                          </p:stCondLst>
                                        </p:cTn>
                                        <p:tgtEl>
                                          <p:spTgt spid="4100"/>
                                        </p:tgtEl>
                                        <p:attrNameLst>
                                          <p:attrName>xshear</p:attrName>
                                        </p:attrNameLst>
                                      </p:cBhvr>
                                    </p:anim>
                                    <p:animScale>
                                      <p:cBhvr>
                                        <p:cTn id="18" dur="200" decel="100000" autoRev="1" fill="hold">
                                          <p:stCondLst>
                                            <p:cond delay="600"/>
                                          </p:stCondLst>
                                        </p:cTn>
                                        <p:tgtEl>
                                          <p:spTgt spid="4100"/>
                                        </p:tgtEl>
                                      </p:cBhvr>
                                      <p:from x="100000" y="100000"/>
                                      <p:to x="80000" y="100000"/>
                                    </p:animScale>
                                    <p:anim by="(#ppt_h/3+#ppt_w*0.1)" calcmode="lin" valueType="num">
                                      <p:cBhvr>
                                        <p:cTn id="19" dur="200" decel="100000" autoRev="1" fill="hold">
                                          <p:stCondLst>
                                            <p:cond delay="600"/>
                                          </p:stCondLst>
                                        </p:cTn>
                                        <p:tgtEl>
                                          <p:spTgt spid="4100"/>
                                        </p:tgtEl>
                                        <p:attrNameLst>
                                          <p:attrName>ppt_x</p:attrName>
                                        </p:attrNameLst>
                                      </p:cBhvr>
                                    </p:anim>
                                  </p:childTnLst>
                                </p:cTn>
                              </p:par>
                              <p:par>
                                <p:cTn id="20" presetID="34" presetClass="entr" presetSubtype="0" fill="hold" grpId="0" nodeType="withEffect">
                                  <p:stCondLst>
                                    <p:cond delay="0"/>
                                  </p:stCondLst>
                                  <p:childTnLst>
                                    <p:set>
                                      <p:cBhvr>
                                        <p:cTn id="21" dur="1" fill="hold">
                                          <p:stCondLst>
                                            <p:cond delay="0"/>
                                          </p:stCondLst>
                                        </p:cTn>
                                        <p:tgtEl>
                                          <p:spTgt spid="4101"/>
                                        </p:tgtEl>
                                        <p:attrNameLst>
                                          <p:attrName>style.visibility</p:attrName>
                                        </p:attrNameLst>
                                      </p:cBhvr>
                                      <p:to>
                                        <p:strVal val="visible"/>
                                      </p:to>
                                    </p:set>
                                    <p:anim to="(#ppt_x)" calcmode="lin" valueType="num">
                                      <p:cBhvr>
                                        <p:cTn id="22" dur="600" fill="hold">
                                          <p:stCondLst>
                                            <p:cond delay="0"/>
                                          </p:stCondLst>
                                        </p:cTn>
                                        <p:tgtEl>
                                          <p:spTgt spid="4101"/>
                                        </p:tgtEl>
                                        <p:attrNameLst>
                                          <p:attrName>ppt_x</p:attrName>
                                        </p:attrNameLst>
                                      </p:cBhvr>
                                    </p:anim>
                                    <p:anim to="-1.0" calcmode="lin" valueType="num">
                                      <p:cBhvr>
                                        <p:cTn id="23" dur="200" decel="50000" autoRev="1" fill="hold">
                                          <p:stCondLst>
                                            <p:cond delay="600"/>
                                          </p:stCondLst>
                                        </p:cTn>
                                        <p:tgtEl>
                                          <p:spTgt spid="4101"/>
                                        </p:tgtEl>
                                        <p:attrNameLst>
                                          <p:attrName>xshear</p:attrName>
                                        </p:attrNameLst>
                                      </p:cBhvr>
                                    </p:anim>
                                    <p:animScale>
                                      <p:cBhvr>
                                        <p:cTn id="24" dur="200" decel="100000" autoRev="1" fill="hold">
                                          <p:stCondLst>
                                            <p:cond delay="600"/>
                                          </p:stCondLst>
                                        </p:cTn>
                                        <p:tgtEl>
                                          <p:spTgt spid="4101"/>
                                        </p:tgtEl>
                                      </p:cBhvr>
                                      <p:from x="100000" y="100000"/>
                                      <p:to x="80000" y="100000"/>
                                    </p:animScale>
                                    <p:anim by="(#ppt_h/3+#ppt_w*0.1)" calcmode="lin" valueType="num">
                                      <p:cBhvr>
                                        <p:cTn id="25" dur="200" decel="100000" autoRev="1" fill="hold">
                                          <p:stCondLst>
                                            <p:cond delay="600"/>
                                          </p:stCondLst>
                                        </p:cTn>
                                        <p:tgtEl>
                                          <p:spTgt spid="4101"/>
                                        </p:tgtEl>
                                        <p:attrNameLst>
                                          <p:attrName>ppt_x</p:attrName>
                                        </p:attrNameLst>
                                      </p:cBhvr>
                                    </p:anim>
                                  </p:childTnLst>
                                </p:cTn>
                              </p:par>
                            </p:childTnLst>
                          </p:cTn>
                        </p:par>
                        <p:par>
                          <p:cTn id="26" fill="hold">
                            <p:stCondLst>
                              <p:cond delay="1500"/>
                            </p:stCondLst>
                            <p:childTnLst>
                              <p:par>
                                <p:cTn id="27" presetID="49" presetClass="entr" presetSubtype="0" decel="100000" fill="hold" grpId="0" nodeType="afterEffect">
                                  <p:stCondLst>
                                    <p:cond delay="0"/>
                                  </p:stCondLst>
                                  <p:childTnLst>
                                    <p:set>
                                      <p:cBhvr>
                                        <p:cTn id="28" dur="1" fill="hold">
                                          <p:stCondLst>
                                            <p:cond delay="0"/>
                                          </p:stCondLst>
                                        </p:cTn>
                                        <p:tgtEl>
                                          <p:spTgt spid="4102"/>
                                        </p:tgtEl>
                                        <p:attrNameLst>
                                          <p:attrName>style.visibility</p:attrName>
                                        </p:attrNameLst>
                                      </p:cBhvr>
                                      <p:to>
                                        <p:strVal val="visible"/>
                                      </p:to>
                                    </p:set>
                                    <p:anim calcmode="lin" valueType="num">
                                      <p:cBhvr>
                                        <p:cTn id="29" dur="500" fill="hold"/>
                                        <p:tgtEl>
                                          <p:spTgt spid="4102"/>
                                        </p:tgtEl>
                                        <p:attrNameLst>
                                          <p:attrName>ppt_w</p:attrName>
                                        </p:attrNameLst>
                                      </p:cBhvr>
                                      <p:tavLst>
                                        <p:tav tm="0">
                                          <p:val>
                                            <p:fltVal val="0"/>
                                          </p:val>
                                        </p:tav>
                                        <p:tav tm="100000">
                                          <p:val>
                                            <p:strVal val="#ppt_w"/>
                                          </p:val>
                                        </p:tav>
                                      </p:tavLst>
                                    </p:anim>
                                    <p:anim calcmode="lin" valueType="num">
                                      <p:cBhvr>
                                        <p:cTn id="30" dur="500" fill="hold"/>
                                        <p:tgtEl>
                                          <p:spTgt spid="4102"/>
                                        </p:tgtEl>
                                        <p:attrNameLst>
                                          <p:attrName>ppt_h</p:attrName>
                                        </p:attrNameLst>
                                      </p:cBhvr>
                                      <p:tavLst>
                                        <p:tav tm="0">
                                          <p:val>
                                            <p:fltVal val="0"/>
                                          </p:val>
                                        </p:tav>
                                        <p:tav tm="100000">
                                          <p:val>
                                            <p:strVal val="#ppt_h"/>
                                          </p:val>
                                        </p:tav>
                                      </p:tavLst>
                                    </p:anim>
                                    <p:anim calcmode="lin" valueType="num">
                                      <p:cBhvr>
                                        <p:cTn id="31" dur="500" fill="hold"/>
                                        <p:tgtEl>
                                          <p:spTgt spid="4102"/>
                                        </p:tgtEl>
                                        <p:attrNameLst>
                                          <p:attrName>style.rotation</p:attrName>
                                        </p:attrNameLst>
                                      </p:cBhvr>
                                      <p:tavLst>
                                        <p:tav tm="0">
                                          <p:val>
                                            <p:fltVal val="360"/>
                                          </p:val>
                                        </p:tav>
                                        <p:tav tm="100000">
                                          <p:val>
                                            <p:fltVal val="0"/>
                                          </p:val>
                                        </p:tav>
                                      </p:tavLst>
                                    </p:anim>
                                    <p:animEffect>
                                      <p:cBhvr>
                                        <p:cTn id="32" dur="500"/>
                                        <p:tgtEl>
                                          <p:spTgt spid="4102"/>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4103"/>
                                        </p:tgtEl>
                                        <p:attrNameLst>
                                          <p:attrName>style.visibility</p:attrName>
                                        </p:attrNameLst>
                                      </p:cBhvr>
                                      <p:to>
                                        <p:strVal val="visible"/>
                                      </p:to>
                                    </p:set>
                                    <p:animEffect>
                                      <p:cBhvr>
                                        <p:cTn id="35" dur="1000"/>
                                        <p:tgtEl>
                                          <p:spTgt spid="4103"/>
                                        </p:tgtEl>
                                      </p:cBhvr>
                                    </p:animEffect>
                                    <p:anim calcmode="lin" valueType="num">
                                      <p:cBhvr>
                                        <p:cTn id="36" dur="1000" fill="hold"/>
                                        <p:tgtEl>
                                          <p:spTgt spid="4103"/>
                                        </p:tgtEl>
                                        <p:attrNameLst>
                                          <p:attrName>ppt_x</p:attrName>
                                        </p:attrNameLst>
                                      </p:cBhvr>
                                      <p:tavLst>
                                        <p:tav tm="0">
                                          <p:val>
                                            <p:strVal val="#ppt_x"/>
                                          </p:val>
                                        </p:tav>
                                        <p:tav tm="100000">
                                          <p:val>
                                            <p:strVal val="#ppt_x"/>
                                          </p:val>
                                        </p:tav>
                                      </p:tavLst>
                                    </p:anim>
                                    <p:anim calcmode="lin" valueType="num">
                                      <p:cBhvr>
                                        <p:cTn id="37" dur="1000" fill="hold"/>
                                        <p:tgtEl>
                                          <p:spTgt spid="4103"/>
                                        </p:tgtEl>
                                        <p:attrNameLst>
                                          <p:attrName>ppt_y</p:attrName>
                                        </p:attrNameLst>
                                      </p:cBhvr>
                                      <p:tavLst>
                                        <p:tav tm="0">
                                          <p:val>
                                            <p:strVal val="#ppt_y+.1"/>
                                          </p:val>
                                        </p:tav>
                                        <p:tav tm="100000">
                                          <p:val>
                                            <p:strVal val="#ppt_y"/>
                                          </p:val>
                                        </p:tav>
                                      </p:tavLst>
                                    </p:anim>
                                  </p:childTnLst>
                                </p:cTn>
                              </p:par>
                            </p:childTnLst>
                          </p:cTn>
                        </p:par>
                        <p:par>
                          <p:cTn id="38" fill="hold">
                            <p:stCondLst>
                              <p:cond delay="2000"/>
                            </p:stCondLst>
                            <p:childTnLst>
                              <p:par>
                                <p:cTn id="39" presetID="49" presetClass="entr" presetSubtype="0" decel="100000" fill="hold" grpId="0" nodeType="afterEffect">
                                  <p:stCondLst>
                                    <p:cond delay="0"/>
                                  </p:stCondLst>
                                  <p:childTnLst>
                                    <p:set>
                                      <p:cBhvr>
                                        <p:cTn id="40" dur="1" fill="hold">
                                          <p:stCondLst>
                                            <p:cond delay="0"/>
                                          </p:stCondLst>
                                        </p:cTn>
                                        <p:tgtEl>
                                          <p:spTgt spid="4104"/>
                                        </p:tgtEl>
                                        <p:attrNameLst>
                                          <p:attrName>style.visibility</p:attrName>
                                        </p:attrNameLst>
                                      </p:cBhvr>
                                      <p:to>
                                        <p:strVal val="visible"/>
                                      </p:to>
                                    </p:set>
                                    <p:anim calcmode="lin" valueType="num">
                                      <p:cBhvr>
                                        <p:cTn id="41" dur="500" fill="hold"/>
                                        <p:tgtEl>
                                          <p:spTgt spid="4104"/>
                                        </p:tgtEl>
                                        <p:attrNameLst>
                                          <p:attrName>ppt_w</p:attrName>
                                        </p:attrNameLst>
                                      </p:cBhvr>
                                      <p:tavLst>
                                        <p:tav tm="0">
                                          <p:val>
                                            <p:fltVal val="0"/>
                                          </p:val>
                                        </p:tav>
                                        <p:tav tm="100000">
                                          <p:val>
                                            <p:strVal val="#ppt_w"/>
                                          </p:val>
                                        </p:tav>
                                      </p:tavLst>
                                    </p:anim>
                                    <p:anim calcmode="lin" valueType="num">
                                      <p:cBhvr>
                                        <p:cTn id="42" dur="500" fill="hold"/>
                                        <p:tgtEl>
                                          <p:spTgt spid="4104"/>
                                        </p:tgtEl>
                                        <p:attrNameLst>
                                          <p:attrName>ppt_h</p:attrName>
                                        </p:attrNameLst>
                                      </p:cBhvr>
                                      <p:tavLst>
                                        <p:tav tm="0">
                                          <p:val>
                                            <p:fltVal val="0"/>
                                          </p:val>
                                        </p:tav>
                                        <p:tav tm="100000">
                                          <p:val>
                                            <p:strVal val="#ppt_h"/>
                                          </p:val>
                                        </p:tav>
                                      </p:tavLst>
                                    </p:anim>
                                    <p:anim calcmode="lin" valueType="num">
                                      <p:cBhvr>
                                        <p:cTn id="43" dur="500" fill="hold"/>
                                        <p:tgtEl>
                                          <p:spTgt spid="4104"/>
                                        </p:tgtEl>
                                        <p:attrNameLst>
                                          <p:attrName>style.rotation</p:attrName>
                                        </p:attrNameLst>
                                      </p:cBhvr>
                                      <p:tavLst>
                                        <p:tav tm="0">
                                          <p:val>
                                            <p:fltVal val="360"/>
                                          </p:val>
                                        </p:tav>
                                        <p:tav tm="100000">
                                          <p:val>
                                            <p:fltVal val="0"/>
                                          </p:val>
                                        </p:tav>
                                      </p:tavLst>
                                    </p:anim>
                                    <p:animEffect>
                                      <p:cBhvr>
                                        <p:cTn id="44" dur="500"/>
                                        <p:tgtEl>
                                          <p:spTgt spid="4104"/>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4105"/>
                                        </p:tgtEl>
                                        <p:attrNameLst>
                                          <p:attrName>style.visibility</p:attrName>
                                        </p:attrNameLst>
                                      </p:cBhvr>
                                      <p:to>
                                        <p:strVal val="visible"/>
                                      </p:to>
                                    </p:set>
                                    <p:animEffect>
                                      <p:cBhvr>
                                        <p:cTn id="47" dur="1000"/>
                                        <p:tgtEl>
                                          <p:spTgt spid="4105"/>
                                        </p:tgtEl>
                                      </p:cBhvr>
                                    </p:animEffect>
                                    <p:anim calcmode="lin" valueType="num">
                                      <p:cBhvr>
                                        <p:cTn id="48" dur="1000" fill="hold"/>
                                        <p:tgtEl>
                                          <p:spTgt spid="4105"/>
                                        </p:tgtEl>
                                        <p:attrNameLst>
                                          <p:attrName>ppt_x</p:attrName>
                                        </p:attrNameLst>
                                      </p:cBhvr>
                                      <p:tavLst>
                                        <p:tav tm="0">
                                          <p:val>
                                            <p:strVal val="#ppt_x"/>
                                          </p:val>
                                        </p:tav>
                                        <p:tav tm="100000">
                                          <p:val>
                                            <p:strVal val="#ppt_x"/>
                                          </p:val>
                                        </p:tav>
                                      </p:tavLst>
                                    </p:anim>
                                    <p:anim calcmode="lin" valueType="num">
                                      <p:cBhvr>
                                        <p:cTn id="49" dur="1000" fill="hold"/>
                                        <p:tgtEl>
                                          <p:spTgt spid="4105"/>
                                        </p:tgtEl>
                                        <p:attrNameLst>
                                          <p:attrName>ppt_y</p:attrName>
                                        </p:attrNameLst>
                                      </p:cBhvr>
                                      <p:tavLst>
                                        <p:tav tm="0">
                                          <p:val>
                                            <p:strVal val="#ppt_y+.1"/>
                                          </p:val>
                                        </p:tav>
                                        <p:tav tm="100000">
                                          <p:val>
                                            <p:strVal val="#ppt_y"/>
                                          </p:val>
                                        </p:tav>
                                      </p:tavLst>
                                    </p:anim>
                                  </p:childTnLst>
                                </p:cTn>
                              </p:par>
                            </p:childTnLst>
                          </p:cTn>
                        </p:par>
                        <p:par>
                          <p:cTn id="50" fill="hold">
                            <p:stCondLst>
                              <p:cond delay="2500"/>
                            </p:stCondLst>
                            <p:childTnLst>
                              <p:par>
                                <p:cTn id="51" presetID="49" presetClass="entr" presetSubtype="0" decel="100000" fill="hold" grpId="0" nodeType="afterEffect">
                                  <p:stCondLst>
                                    <p:cond delay="0"/>
                                  </p:stCondLst>
                                  <p:childTnLst>
                                    <p:set>
                                      <p:cBhvr>
                                        <p:cTn id="52" dur="1" fill="hold">
                                          <p:stCondLst>
                                            <p:cond delay="0"/>
                                          </p:stCondLst>
                                        </p:cTn>
                                        <p:tgtEl>
                                          <p:spTgt spid="4106"/>
                                        </p:tgtEl>
                                        <p:attrNameLst>
                                          <p:attrName>style.visibility</p:attrName>
                                        </p:attrNameLst>
                                      </p:cBhvr>
                                      <p:to>
                                        <p:strVal val="visible"/>
                                      </p:to>
                                    </p:set>
                                    <p:anim calcmode="lin" valueType="num">
                                      <p:cBhvr>
                                        <p:cTn id="53" dur="500" fill="hold"/>
                                        <p:tgtEl>
                                          <p:spTgt spid="4106"/>
                                        </p:tgtEl>
                                        <p:attrNameLst>
                                          <p:attrName>ppt_w</p:attrName>
                                        </p:attrNameLst>
                                      </p:cBhvr>
                                      <p:tavLst>
                                        <p:tav tm="0">
                                          <p:val>
                                            <p:fltVal val="0"/>
                                          </p:val>
                                        </p:tav>
                                        <p:tav tm="100000">
                                          <p:val>
                                            <p:strVal val="#ppt_w"/>
                                          </p:val>
                                        </p:tav>
                                      </p:tavLst>
                                    </p:anim>
                                    <p:anim calcmode="lin" valueType="num">
                                      <p:cBhvr>
                                        <p:cTn id="54" dur="500" fill="hold"/>
                                        <p:tgtEl>
                                          <p:spTgt spid="4106"/>
                                        </p:tgtEl>
                                        <p:attrNameLst>
                                          <p:attrName>ppt_h</p:attrName>
                                        </p:attrNameLst>
                                      </p:cBhvr>
                                      <p:tavLst>
                                        <p:tav tm="0">
                                          <p:val>
                                            <p:fltVal val="0"/>
                                          </p:val>
                                        </p:tav>
                                        <p:tav tm="100000">
                                          <p:val>
                                            <p:strVal val="#ppt_h"/>
                                          </p:val>
                                        </p:tav>
                                      </p:tavLst>
                                    </p:anim>
                                    <p:anim calcmode="lin" valueType="num">
                                      <p:cBhvr>
                                        <p:cTn id="55" dur="500" fill="hold"/>
                                        <p:tgtEl>
                                          <p:spTgt spid="4106"/>
                                        </p:tgtEl>
                                        <p:attrNameLst>
                                          <p:attrName>style.rotation</p:attrName>
                                        </p:attrNameLst>
                                      </p:cBhvr>
                                      <p:tavLst>
                                        <p:tav tm="0">
                                          <p:val>
                                            <p:fltVal val="360"/>
                                          </p:val>
                                        </p:tav>
                                        <p:tav tm="100000">
                                          <p:val>
                                            <p:fltVal val="0"/>
                                          </p:val>
                                        </p:tav>
                                      </p:tavLst>
                                    </p:anim>
                                    <p:animEffect>
                                      <p:cBhvr>
                                        <p:cTn id="56" dur="500"/>
                                        <p:tgtEl>
                                          <p:spTgt spid="4106"/>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4107"/>
                                        </p:tgtEl>
                                        <p:attrNameLst>
                                          <p:attrName>style.visibility</p:attrName>
                                        </p:attrNameLst>
                                      </p:cBhvr>
                                      <p:to>
                                        <p:strVal val="visible"/>
                                      </p:to>
                                    </p:set>
                                    <p:animEffect>
                                      <p:cBhvr>
                                        <p:cTn id="59" dur="1000"/>
                                        <p:tgtEl>
                                          <p:spTgt spid="4107"/>
                                        </p:tgtEl>
                                      </p:cBhvr>
                                    </p:animEffect>
                                    <p:anim calcmode="lin" valueType="num">
                                      <p:cBhvr>
                                        <p:cTn id="60" dur="1000" fill="hold"/>
                                        <p:tgtEl>
                                          <p:spTgt spid="4107"/>
                                        </p:tgtEl>
                                        <p:attrNameLst>
                                          <p:attrName>ppt_x</p:attrName>
                                        </p:attrNameLst>
                                      </p:cBhvr>
                                      <p:tavLst>
                                        <p:tav tm="0">
                                          <p:val>
                                            <p:strVal val="#ppt_x"/>
                                          </p:val>
                                        </p:tav>
                                        <p:tav tm="100000">
                                          <p:val>
                                            <p:strVal val="#ppt_x"/>
                                          </p:val>
                                        </p:tav>
                                      </p:tavLst>
                                    </p:anim>
                                    <p:anim calcmode="lin" valueType="num">
                                      <p:cBhvr>
                                        <p:cTn id="61" dur="1000" fill="hold"/>
                                        <p:tgtEl>
                                          <p:spTgt spid="4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nimBg="1" autoUpdateAnimBg="0"/>
      <p:bldP spid="4100" grpId="0" animBg="1"/>
      <p:bldP spid="4101" grpId="0" animBg="1"/>
      <p:bldP spid="4102" grpId="0" animBg="1"/>
      <p:bldP spid="4103" grpId="0" bldLvl="0" autoUpdateAnimBg="0"/>
      <p:bldP spid="4104" grpId="0" animBg="1"/>
      <p:bldP spid="4105" grpId="0" bldLvl="0" autoUpdateAnimBg="0"/>
      <p:bldP spid="4106" grpId="0" animBg="1"/>
      <p:bldP spid="4107"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1"/>
          <p:cNvSpPr>
            <a:spLocks noChangeArrowheads="1"/>
          </p:cNvSpPr>
          <p:nvPr/>
        </p:nvSpPr>
        <p:spPr bwMode="auto">
          <a:xfrm>
            <a:off x="0" y="1350963"/>
            <a:ext cx="3228975" cy="118745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4099" name="文本框 2"/>
          <p:cNvSpPr>
            <a:spLocks noChangeArrowheads="1"/>
          </p:cNvSpPr>
          <p:nvPr/>
        </p:nvSpPr>
        <p:spPr bwMode="auto">
          <a:xfrm>
            <a:off x="1352550" y="1663700"/>
            <a:ext cx="16779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第一部分</a:t>
            </a:r>
            <a:endParaRPr lang="zh-CN" altLang="en-US"/>
          </a:p>
        </p:txBody>
      </p:sp>
      <p:grpSp>
        <p:nvGrpSpPr>
          <p:cNvPr id="5127" name="组合 11"/>
          <p:cNvGrpSpPr/>
          <p:nvPr/>
        </p:nvGrpSpPr>
        <p:grpSpPr bwMode="auto">
          <a:xfrm>
            <a:off x="3773805" y="1203960"/>
            <a:ext cx="4850130" cy="1754505"/>
            <a:chOff x="0" y="0"/>
            <a:chExt cx="2345603" cy="530915"/>
          </a:xfrm>
        </p:grpSpPr>
        <p:sp>
          <p:nvSpPr>
            <p:cNvPr id="4109" name="TextBox 4"/>
            <p:cNvSpPr>
              <a:spLocks noChangeArrowheads="1"/>
            </p:cNvSpPr>
            <p:nvPr/>
          </p:nvSpPr>
          <p:spPr bwMode="auto">
            <a:xfrm>
              <a:off x="0" y="0"/>
              <a:ext cx="264150"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3000" b="1">
                <a:solidFill>
                  <a:srgbClr val="0E90BE"/>
                </a:solidFill>
                <a:latin typeface="Impact" panose="020B0806030902050204" pitchFamily="34" charset="0"/>
                <a:sym typeface="Impact" panose="020B0806030902050204" pitchFamily="34" charset="0"/>
              </a:endParaRPr>
            </a:p>
          </p:txBody>
        </p:sp>
        <p:sp>
          <p:nvSpPr>
            <p:cNvPr id="4110" name="文本框 8"/>
            <p:cNvSpPr>
              <a:spLocks noChangeArrowheads="1"/>
            </p:cNvSpPr>
            <p:nvPr/>
          </p:nvSpPr>
          <p:spPr bwMode="auto">
            <a:xfrm>
              <a:off x="27839" y="0"/>
              <a:ext cx="2317764" cy="13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P2p</a:t>
              </a:r>
              <a:r>
                <a:rPr lang="zh-CN" altLang="en-US" sz="24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视频直播与远程监控的区别</a:t>
              </a:r>
              <a:endParaRPr lang="zh-CN" altLang="en-US" sz="24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130" name="矩形 9"/>
          <p:cNvSpPr>
            <a:spLocks noChangeArrowheads="1"/>
          </p:cNvSpPr>
          <p:nvPr/>
        </p:nvSpPr>
        <p:spPr bwMode="auto">
          <a:xfrm>
            <a:off x="3773805" y="2709228"/>
            <a:ext cx="5318125" cy="200025"/>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131" name="矩形 10"/>
          <p:cNvSpPr>
            <a:spLocks noChangeArrowheads="1"/>
          </p:cNvSpPr>
          <p:nvPr/>
        </p:nvSpPr>
        <p:spPr bwMode="auto">
          <a:xfrm>
            <a:off x="3302000" y="1350963"/>
            <a:ext cx="306388" cy="118745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132" name="TextBox 23"/>
          <p:cNvSpPr>
            <a:spLocks noChangeArrowheads="1"/>
          </p:cNvSpPr>
          <p:nvPr/>
        </p:nvSpPr>
        <p:spPr bwMode="auto">
          <a:xfrm>
            <a:off x="5895975" y="1860550"/>
            <a:ext cx="264160" cy="28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214630" indent="-2146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buFont typeface="Wingdings" panose="05000000000000000000" pitchFamily="2" charset="2"/>
              <a:buNone/>
            </a:pP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3" name="TextBox 24"/>
          <p:cNvSpPr>
            <a:spLocks noChangeArrowheads="1"/>
          </p:cNvSpPr>
          <p:nvPr/>
        </p:nvSpPr>
        <p:spPr bwMode="auto">
          <a:xfrm>
            <a:off x="3963035" y="1858645"/>
            <a:ext cx="1062990" cy="28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214630" indent="-2146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p"/>
            </a:pPr>
            <a:r>
              <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远程监控</a:t>
            </a: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4" name="TextBox 25"/>
          <p:cNvSpPr>
            <a:spLocks noChangeArrowheads="1"/>
          </p:cNvSpPr>
          <p:nvPr/>
        </p:nvSpPr>
        <p:spPr bwMode="auto">
          <a:xfrm>
            <a:off x="3963035" y="2254568"/>
            <a:ext cx="1394460" cy="28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214630" indent="-2146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p"/>
            </a:pPr>
            <a:r>
              <a:rPr lang="en-US" altLang="zh-CN"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p2p</a:t>
            </a:r>
            <a:r>
              <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视频直播</a:t>
            </a: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p:cBhvr>
                                        <p:cTn id="7" dur="500"/>
                                        <p:tgtEl>
                                          <p:spTgt spid="512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5131"/>
                                        </p:tgtEl>
                                        <p:attrNameLst>
                                          <p:attrName>style.visibility</p:attrName>
                                        </p:attrNameLst>
                                      </p:cBhvr>
                                      <p:to>
                                        <p:strVal val="visible"/>
                                      </p:to>
                                    </p:set>
                                    <p:anim calcmode="lin" valueType="num">
                                      <p:cBhvr>
                                        <p:cTn id="10" dur="400" fill="hold"/>
                                        <p:tgtEl>
                                          <p:spTgt spid="5131"/>
                                        </p:tgtEl>
                                        <p:attrNameLst>
                                          <p:attrName>ppt_x</p:attrName>
                                        </p:attrNameLst>
                                      </p:cBhvr>
                                      <p:tavLst>
                                        <p:tav tm="0">
                                          <p:val>
                                            <p:strVal val="#ppt_x"/>
                                          </p:val>
                                        </p:tav>
                                        <p:tav tm="100000">
                                          <p:val>
                                            <p:strVal val="#ppt_x"/>
                                          </p:val>
                                        </p:tav>
                                      </p:tavLst>
                                    </p:anim>
                                    <p:anim calcmode="lin" valueType="num">
                                      <p:cBhvr>
                                        <p:cTn id="11" dur="400" fill="hold"/>
                                        <p:tgtEl>
                                          <p:spTgt spid="513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127"/>
                                        </p:tgtEl>
                                        <p:attrNameLst>
                                          <p:attrName>style.visibility</p:attrName>
                                        </p:attrNameLst>
                                      </p:cBhvr>
                                      <p:to>
                                        <p:strVal val="visible"/>
                                      </p:to>
                                    </p:set>
                                    <p:animEffect>
                                      <p:cBhvr>
                                        <p:cTn id="15" dur="500"/>
                                        <p:tgtEl>
                                          <p:spTgt spid="5127"/>
                                        </p:tgtEl>
                                      </p:cBhvr>
                                    </p:animEffect>
                                  </p:childTnLst>
                                </p:cTn>
                              </p:par>
                              <p:par>
                                <p:cTn id="16" presetID="2" presetClass="entr" presetSubtype="12" fill="hold" grpId="0" nodeType="withEffect">
                                  <p:stCondLst>
                                    <p:cond delay="300"/>
                                  </p:stCondLst>
                                  <p:childTnLst>
                                    <p:set>
                                      <p:cBhvr>
                                        <p:cTn id="17" dur="1" fill="hold">
                                          <p:stCondLst>
                                            <p:cond delay="0"/>
                                          </p:stCondLst>
                                        </p:cTn>
                                        <p:tgtEl>
                                          <p:spTgt spid="5132"/>
                                        </p:tgtEl>
                                        <p:attrNameLst>
                                          <p:attrName>style.visibility</p:attrName>
                                        </p:attrNameLst>
                                      </p:cBhvr>
                                      <p:to>
                                        <p:strVal val="visible"/>
                                      </p:to>
                                    </p:set>
                                    <p:anim calcmode="lin" valueType="num">
                                      <p:cBhvr>
                                        <p:cTn id="18" dur="500" fill="hold"/>
                                        <p:tgtEl>
                                          <p:spTgt spid="5132"/>
                                        </p:tgtEl>
                                        <p:attrNameLst>
                                          <p:attrName>ppt_x</p:attrName>
                                        </p:attrNameLst>
                                      </p:cBhvr>
                                      <p:tavLst>
                                        <p:tav tm="0">
                                          <p:val>
                                            <p:strVal val="0-#ppt_w/2"/>
                                          </p:val>
                                        </p:tav>
                                        <p:tav tm="100000">
                                          <p:val>
                                            <p:strVal val="#ppt_x"/>
                                          </p:val>
                                        </p:tav>
                                      </p:tavLst>
                                    </p:anim>
                                    <p:anim calcmode="lin" valueType="num">
                                      <p:cBhvr>
                                        <p:cTn id="19" dur="500" fill="hold"/>
                                        <p:tgtEl>
                                          <p:spTgt spid="5132"/>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400"/>
                                  </p:stCondLst>
                                  <p:childTnLst>
                                    <p:set>
                                      <p:cBhvr>
                                        <p:cTn id="21" dur="1" fill="hold">
                                          <p:stCondLst>
                                            <p:cond delay="0"/>
                                          </p:stCondLst>
                                        </p:cTn>
                                        <p:tgtEl>
                                          <p:spTgt spid="5133"/>
                                        </p:tgtEl>
                                        <p:attrNameLst>
                                          <p:attrName>style.visibility</p:attrName>
                                        </p:attrNameLst>
                                      </p:cBhvr>
                                      <p:to>
                                        <p:strVal val="visible"/>
                                      </p:to>
                                    </p:set>
                                    <p:anim calcmode="lin" valueType="num">
                                      <p:cBhvr>
                                        <p:cTn id="22" dur="500" fill="hold"/>
                                        <p:tgtEl>
                                          <p:spTgt spid="5133"/>
                                        </p:tgtEl>
                                        <p:attrNameLst>
                                          <p:attrName>ppt_x</p:attrName>
                                        </p:attrNameLst>
                                      </p:cBhvr>
                                      <p:tavLst>
                                        <p:tav tm="0">
                                          <p:val>
                                            <p:strVal val="0-#ppt_w/2"/>
                                          </p:val>
                                        </p:tav>
                                        <p:tav tm="100000">
                                          <p:val>
                                            <p:strVal val="#ppt_x"/>
                                          </p:val>
                                        </p:tav>
                                      </p:tavLst>
                                    </p:anim>
                                    <p:anim calcmode="lin" valueType="num">
                                      <p:cBhvr>
                                        <p:cTn id="23" dur="500" fill="hold"/>
                                        <p:tgtEl>
                                          <p:spTgt spid="5133"/>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500"/>
                                  </p:stCondLst>
                                  <p:childTnLst>
                                    <p:set>
                                      <p:cBhvr>
                                        <p:cTn id="25" dur="1" fill="hold">
                                          <p:stCondLst>
                                            <p:cond delay="0"/>
                                          </p:stCondLst>
                                        </p:cTn>
                                        <p:tgtEl>
                                          <p:spTgt spid="5134"/>
                                        </p:tgtEl>
                                        <p:attrNameLst>
                                          <p:attrName>style.visibility</p:attrName>
                                        </p:attrNameLst>
                                      </p:cBhvr>
                                      <p:to>
                                        <p:strVal val="visible"/>
                                      </p:to>
                                    </p:set>
                                    <p:anim calcmode="lin" valueType="num">
                                      <p:cBhvr>
                                        <p:cTn id="26" dur="500" fill="hold"/>
                                        <p:tgtEl>
                                          <p:spTgt spid="5134"/>
                                        </p:tgtEl>
                                        <p:attrNameLst>
                                          <p:attrName>ppt_x</p:attrName>
                                        </p:attrNameLst>
                                      </p:cBhvr>
                                      <p:tavLst>
                                        <p:tav tm="0">
                                          <p:val>
                                            <p:strVal val="0-#ppt_w/2"/>
                                          </p:val>
                                        </p:tav>
                                        <p:tav tm="100000">
                                          <p:val>
                                            <p:strVal val="#ppt_x"/>
                                          </p:val>
                                        </p:tav>
                                      </p:tavLst>
                                    </p:anim>
                                    <p:anim calcmode="lin" valueType="num">
                                      <p:cBhvr>
                                        <p:cTn id="27" dur="500" fill="hold"/>
                                        <p:tgtEl>
                                          <p:spTgt spid="5134"/>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5130"/>
                                        </p:tgtEl>
                                        <p:attrNameLst>
                                          <p:attrName>style.visibility</p:attrName>
                                        </p:attrNameLst>
                                      </p:cBhvr>
                                      <p:to>
                                        <p:strVal val="visible"/>
                                      </p:to>
                                    </p:set>
                                    <p:animEffect>
                                      <p:cBhvr>
                                        <p:cTn id="31" dur="500"/>
                                        <p:tgtEl>
                                          <p:spTgt spid="5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30" grpId="0" bldLvl="0" animBg="1" autoUpdateAnimBg="0"/>
      <p:bldP spid="5131" grpId="0" bldLvl="0" animBg="1" autoUpdateAnimBg="0"/>
      <p:bldP spid="5132" grpId="0" bldLvl="0" autoUpdateAnimBg="0"/>
      <p:bldP spid="5133" grpId="0" bldLvl="0" autoUpdateAnimBg="0"/>
      <p:bldP spid="5134"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61" name="组合 16"/>
          <p:cNvGrpSpPr/>
          <p:nvPr/>
        </p:nvGrpSpPr>
        <p:grpSpPr bwMode="auto">
          <a:xfrm>
            <a:off x="665798" y="987756"/>
            <a:ext cx="7496175" cy="1169670"/>
            <a:chOff x="-3640" y="-286"/>
            <a:chExt cx="7162269" cy="1101813"/>
          </a:xfrm>
        </p:grpSpPr>
        <p:sp>
          <p:nvSpPr>
            <p:cNvPr id="5137" name="矩形 17"/>
            <p:cNvSpPr>
              <a:spLocks noChangeArrowheads="1"/>
            </p:cNvSpPr>
            <p:nvPr/>
          </p:nvSpPr>
          <p:spPr bwMode="auto">
            <a:xfrm>
              <a:off x="-3640" y="-286"/>
              <a:ext cx="7162269" cy="11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远程监控从字面上理解可以分为</a:t>
              </a: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远程</a:t>
              </a: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监</a:t>
              </a: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控</a:t>
              </a: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三部分，其中</a:t>
              </a: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监</a:t>
              </a: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是指通过网络获取获取视频；而</a:t>
              </a: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控</a:t>
              </a: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是指通过网络对远程视频源进行操作，而</a:t>
              </a: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远程</a:t>
              </a: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顾名思义就是不在现场。</a:t>
              </a:r>
              <a:endPar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30000"/>
                </a:lnSpc>
                <a:buFont typeface="Arial" panose="020B0604020202020204" pitchFamily="34" charset="0"/>
                <a:buNone/>
              </a:pPr>
              <a:endParaRPr lang="zh-CN" altLang="en-US" sz="12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8" name="矩形 18"/>
            <p:cNvSpPr>
              <a:spLocks noChangeArrowheads="1"/>
            </p:cNvSpPr>
            <p:nvPr/>
          </p:nvSpPr>
          <p:spPr bwMode="auto">
            <a:xfrm>
              <a:off x="8761" y="0"/>
              <a:ext cx="296077" cy="31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167" name="组合 22"/>
          <p:cNvGrpSpPr/>
          <p:nvPr/>
        </p:nvGrpSpPr>
        <p:grpSpPr bwMode="auto">
          <a:xfrm>
            <a:off x="5478463" y="3070225"/>
            <a:ext cx="2078037" cy="674344"/>
            <a:chOff x="0" y="0"/>
            <a:chExt cx="1985951" cy="634428"/>
          </a:xfrm>
        </p:grpSpPr>
        <p:sp>
          <p:nvSpPr>
            <p:cNvPr id="5133" name="TextBox 23"/>
            <p:cNvSpPr>
              <a:spLocks noChangeArrowheads="1"/>
            </p:cNvSpPr>
            <p:nvPr/>
          </p:nvSpPr>
          <p:spPr bwMode="auto">
            <a:xfrm>
              <a:off x="0" y="0"/>
              <a:ext cx="296148" cy="34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4" name="矩形 24"/>
            <p:cNvSpPr>
              <a:spLocks noChangeArrowheads="1"/>
            </p:cNvSpPr>
            <p:nvPr/>
          </p:nvSpPr>
          <p:spPr bwMode="auto">
            <a:xfrm>
              <a:off x="23339" y="295098"/>
              <a:ext cx="1962612" cy="33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2100"/>
                </a:lnSpc>
                <a:buFont typeface="Arial" panose="020B0604020202020204" pitchFamily="34" charset="0"/>
                <a:buNone/>
              </a:pPr>
              <a:endParaRPr lang="en-US" altLang="zh-CN" sz="1200">
                <a:solidFill>
                  <a:srgbClr val="3F3F3F"/>
                </a:solidFill>
                <a:sym typeface="Arial" panose="020B0604020202020204" pitchFamily="34" charset="0"/>
              </a:endParaRPr>
            </a:p>
          </p:txBody>
        </p:sp>
      </p:grpSp>
      <p:grpSp>
        <p:nvGrpSpPr>
          <p:cNvPr id="6170" name="组合 25"/>
          <p:cNvGrpSpPr/>
          <p:nvPr/>
        </p:nvGrpSpPr>
        <p:grpSpPr bwMode="auto">
          <a:xfrm>
            <a:off x="955675" y="3081338"/>
            <a:ext cx="2052638" cy="664008"/>
            <a:chOff x="0" y="0"/>
            <a:chExt cx="1962612" cy="625226"/>
          </a:xfrm>
        </p:grpSpPr>
        <p:sp>
          <p:nvSpPr>
            <p:cNvPr id="5131" name="TextBox 26"/>
            <p:cNvSpPr>
              <a:spLocks noChangeArrowheads="1"/>
            </p:cNvSpPr>
            <p:nvPr/>
          </p:nvSpPr>
          <p:spPr bwMode="auto">
            <a:xfrm>
              <a:off x="51912" y="0"/>
              <a:ext cx="296289" cy="34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2" name="矩形 27"/>
            <p:cNvSpPr>
              <a:spLocks noChangeArrowheads="1"/>
            </p:cNvSpPr>
            <p:nvPr/>
          </p:nvSpPr>
          <p:spPr bwMode="auto">
            <a:xfrm>
              <a:off x="0" y="285612"/>
              <a:ext cx="1962612" cy="33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2100"/>
                </a:lnSpc>
                <a:buFont typeface="Arial" panose="020B0604020202020204" pitchFamily="34" charset="0"/>
                <a:buNone/>
              </a:pPr>
              <a:endParaRPr lang="en-US" altLang="zh-CN" sz="1200">
                <a:solidFill>
                  <a:srgbClr val="3F3F3F"/>
                </a:solidFill>
                <a:sym typeface="Arial" panose="020B0604020202020204" pitchFamily="34" charset="0"/>
              </a:endParaRPr>
            </a:p>
          </p:txBody>
        </p:sp>
      </p:grpSp>
      <p:sp>
        <p:nvSpPr>
          <p:cNvPr id="6173" name="TextBox 108"/>
          <p:cNvSpPr>
            <a:spLocks noChangeArrowheads="1"/>
          </p:cNvSpPr>
          <p:nvPr/>
        </p:nvSpPr>
        <p:spPr bwMode="auto">
          <a:xfrm>
            <a:off x="539750" y="266700"/>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远程监控</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174" name="组合 29"/>
          <p:cNvGrpSpPr/>
          <p:nvPr/>
        </p:nvGrpSpPr>
        <p:grpSpPr bwMode="auto">
          <a:xfrm>
            <a:off x="107950" y="244475"/>
            <a:ext cx="358775" cy="360363"/>
            <a:chOff x="0" y="0"/>
            <a:chExt cx="302558" cy="314067"/>
          </a:xfrm>
        </p:grpSpPr>
        <p:sp>
          <p:nvSpPr>
            <p:cNvPr id="5129" name="矩形 30"/>
            <p:cNvSpPr>
              <a:spLocks noChangeArrowheads="1"/>
            </p:cNvSpPr>
            <p:nvPr/>
          </p:nvSpPr>
          <p:spPr bwMode="auto">
            <a:xfrm>
              <a:off x="0" y="0"/>
              <a:ext cx="252000" cy="25200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130" name="矩形 31"/>
            <p:cNvSpPr>
              <a:spLocks noChangeArrowheads="1"/>
            </p:cNvSpPr>
            <p:nvPr/>
          </p:nvSpPr>
          <p:spPr bwMode="auto">
            <a:xfrm>
              <a:off x="122558" y="134067"/>
              <a:ext cx="180000" cy="180000"/>
            </a:xfrm>
            <a:prstGeom prst="rect">
              <a:avLst/>
            </a:prstGeom>
            <a:solidFill>
              <a:srgbClr val="0E90BE"/>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2" name="文本框 1"/>
          <p:cNvSpPr txBox="1"/>
          <p:nvPr/>
        </p:nvSpPr>
        <p:spPr>
          <a:xfrm>
            <a:off x="678180" y="2369820"/>
            <a:ext cx="7297420" cy="737235"/>
          </a:xfrm>
          <a:prstGeom prst="rect">
            <a:avLst/>
          </a:prstGeom>
          <a:noFill/>
        </p:spPr>
        <p:txBody>
          <a:bodyPr wrap="square" rtlCol="0">
            <a:spAutoFit/>
            <a:scene3d>
              <a:camera prst="orthographicFront"/>
              <a:lightRig rig="threePt" dir="t"/>
            </a:scene3d>
          </a:bodyPr>
          <a:p>
            <a:r>
              <a:rPr lang="zh-CN" altLang="en-US" sz="1400">
                <a:solidFill>
                  <a:srgbClr val="000000"/>
                </a:solidFill>
                <a:latin typeface="微软雅黑" panose="020B0503020204020204" pitchFamily="34" charset="-122"/>
                <a:ea typeface="微软雅黑" panose="020B0503020204020204" pitchFamily="34" charset="-122"/>
              </a:rPr>
              <a:t>系统由“监控”主机和接收软件两部分构成，用户自备的设备包括：摄像机、一台普通pc、宽带线路。目前要实现广域网视频监视，主要通过三种方式：1.硬盘录像机；2.网络视频服务器；3.网络摄像机。</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78815" y="3694430"/>
            <a:ext cx="708596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rPr>
              <a:t>远程监控构造简单，实施方便已经在很多行业进行应用，但是它的最大问题是只能同时容纳很少的几个用户同时在线观看，人数一多时会自动卡死</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174"/>
                                        </p:tgtEl>
                                        <p:attrNameLst>
                                          <p:attrName>style.visibility</p:attrName>
                                        </p:attrNameLst>
                                      </p:cBhvr>
                                      <p:to>
                                        <p:strVal val="visible"/>
                                      </p:to>
                                    </p:set>
                                    <p:anim calcmode="lin" valueType="num">
                                      <p:cBhvr>
                                        <p:cTn id="7" dur="350" fill="hold"/>
                                        <p:tgtEl>
                                          <p:spTgt spid="6174"/>
                                        </p:tgtEl>
                                        <p:attrNameLst>
                                          <p:attrName>ppt_w</p:attrName>
                                        </p:attrNameLst>
                                      </p:cBhvr>
                                      <p:tavLst>
                                        <p:tav tm="0">
                                          <p:val>
                                            <p:fltVal val="0"/>
                                          </p:val>
                                        </p:tav>
                                        <p:tav tm="100000">
                                          <p:val>
                                            <p:strVal val="#ppt_w"/>
                                          </p:val>
                                        </p:tav>
                                      </p:tavLst>
                                    </p:anim>
                                    <p:anim calcmode="lin" valueType="num">
                                      <p:cBhvr>
                                        <p:cTn id="8" dur="350" fill="hold"/>
                                        <p:tgtEl>
                                          <p:spTgt spid="617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6173"/>
                                        </p:tgtEl>
                                        <p:attrNameLst>
                                          <p:attrName>style.visibility</p:attrName>
                                        </p:attrNameLst>
                                      </p:cBhvr>
                                      <p:to>
                                        <p:strVal val="visible"/>
                                      </p:to>
                                    </p:set>
                                    <p:anim calcmode="lin" valueType="num">
                                      <p:cBhvr>
                                        <p:cTn id="12" dur="400" fill="hold"/>
                                        <p:tgtEl>
                                          <p:spTgt spid="6173"/>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6173"/>
                                        </p:tgtEl>
                                        <p:attrNameLst>
                                          <p:attrName>ppt_y</p:attrName>
                                        </p:attrNameLst>
                                      </p:cBhvr>
                                      <p:tavLst>
                                        <p:tav tm="0">
                                          <p:val>
                                            <p:strVal val="#ppt_y"/>
                                          </p:val>
                                        </p:tav>
                                        <p:tav tm="100000">
                                          <p:val>
                                            <p:strVal val="#ppt_y"/>
                                          </p:val>
                                        </p:tav>
                                      </p:tavLst>
                                    </p:anim>
                                    <p:anim calcmode="lin" valueType="num">
                                      <p:cBhvr>
                                        <p:cTn id="14" dur="400" fill="hold"/>
                                        <p:tgtEl>
                                          <p:spTgt spid="6173"/>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6173"/>
                                        </p:tgtEl>
                                        <p:attrNameLst>
                                          <p:attrName>ppt_w</p:attrName>
                                        </p:attrNameLst>
                                      </p:cBhvr>
                                      <p:tavLst>
                                        <p:tav tm="0">
                                          <p:val>
                                            <p:strVal val="#ppt_w/10"/>
                                          </p:val>
                                        </p:tav>
                                        <p:tav tm="50000">
                                          <p:val>
                                            <p:strVal val="#ppt_w+.01"/>
                                          </p:val>
                                        </p:tav>
                                        <p:tav tm="100000">
                                          <p:val>
                                            <p:strVal val="#ppt_w"/>
                                          </p:val>
                                        </p:tav>
                                      </p:tavLst>
                                    </p:anim>
                                    <p:animEffect>
                                      <p:cBhvr>
                                        <p:cTn id="16" dur="400" tmFilter="0,0; .5, 1; 1, 1"/>
                                        <p:tgtEl>
                                          <p:spTgt spid="6173"/>
                                        </p:tgtEl>
                                      </p:cBhvr>
                                    </p:animEffect>
                                  </p:childTnLst>
                                </p:cTn>
                              </p:par>
                            </p:childTnLst>
                          </p:cTn>
                        </p:par>
                        <p:par>
                          <p:cTn id="17" fill="hold">
                            <p:stCondLst>
                              <p:cond delay="519"/>
                            </p:stCondLst>
                            <p:childTnLst>
                              <p:par>
                                <p:cTn id="18" presetID="18" presetClass="entr" presetSubtype="6" fill="hold" nodeType="afterEffect">
                                  <p:stCondLst>
                                    <p:cond delay="0"/>
                                  </p:stCondLst>
                                  <p:childTnLst>
                                    <p:set>
                                      <p:cBhvr>
                                        <p:cTn id="19" dur="1" fill="hold">
                                          <p:stCondLst>
                                            <p:cond delay="0"/>
                                          </p:stCondLst>
                                        </p:cTn>
                                        <p:tgtEl>
                                          <p:spTgt spid="6161"/>
                                        </p:tgtEl>
                                        <p:attrNameLst>
                                          <p:attrName>style.visibility</p:attrName>
                                        </p:attrNameLst>
                                      </p:cBhvr>
                                      <p:to>
                                        <p:strVal val="visible"/>
                                      </p:to>
                                    </p:set>
                                    <p:animEffect>
                                      <p:cBhvr>
                                        <p:cTn id="20" dur="1000"/>
                                        <p:tgtEl>
                                          <p:spTgt spid="6161"/>
                                        </p:tgtEl>
                                      </p:cBhvr>
                                    </p:animEffect>
                                  </p:childTnLst>
                                </p:cTn>
                              </p:par>
                              <p:par>
                                <p:cTn id="21" presetID="22" presetClass="entr" presetSubtype="2" fill="hold" nodeType="withEffect">
                                  <p:stCondLst>
                                    <p:cond delay="2000"/>
                                  </p:stCondLst>
                                  <p:childTnLst>
                                    <p:set>
                                      <p:cBhvr>
                                        <p:cTn id="22" dur="1" fill="hold">
                                          <p:stCondLst>
                                            <p:cond delay="0"/>
                                          </p:stCondLst>
                                        </p:cTn>
                                        <p:tgtEl>
                                          <p:spTgt spid="6170"/>
                                        </p:tgtEl>
                                        <p:attrNameLst>
                                          <p:attrName>style.visibility</p:attrName>
                                        </p:attrNameLst>
                                      </p:cBhvr>
                                      <p:to>
                                        <p:strVal val="visible"/>
                                      </p:to>
                                    </p:set>
                                    <p:animEffect>
                                      <p:cBhvr>
                                        <p:cTn id="23" dur="500"/>
                                        <p:tgtEl>
                                          <p:spTgt spid="6170"/>
                                        </p:tgtEl>
                                      </p:cBhvr>
                                    </p:animEffect>
                                  </p:childTnLst>
                                </p:cTn>
                              </p:par>
                              <p:par>
                                <p:cTn id="24" presetID="22" presetClass="entr" presetSubtype="8" fill="hold" nodeType="withEffect">
                                  <p:stCondLst>
                                    <p:cond delay="2000"/>
                                  </p:stCondLst>
                                  <p:childTnLst>
                                    <p:set>
                                      <p:cBhvr>
                                        <p:cTn id="25" dur="1" fill="hold">
                                          <p:stCondLst>
                                            <p:cond delay="0"/>
                                          </p:stCondLst>
                                        </p:cTn>
                                        <p:tgtEl>
                                          <p:spTgt spid="6167"/>
                                        </p:tgtEl>
                                        <p:attrNameLst>
                                          <p:attrName>style.visibility</p:attrName>
                                        </p:attrNameLst>
                                      </p:cBhvr>
                                      <p:to>
                                        <p:strVal val="visible"/>
                                      </p:to>
                                    </p:set>
                                    <p:animEffect>
                                      <p:cBhvr>
                                        <p:cTn id="26" dur="500"/>
                                        <p:tgtEl>
                                          <p:spTgt spid="6167"/>
                                        </p:tgtEl>
                                      </p:cBhvr>
                                    </p:animEffect>
                                  </p:childTnLst>
                                </p:cTn>
                              </p:par>
                            </p:childTnLst>
                          </p:cTn>
                        </p:par>
                        <p:par>
                          <p:cTn id="27" fill="hold">
                            <p:stCondLst>
                              <p:cond delay="1519"/>
                            </p:stCondLst>
                            <p:childTnLst>
                              <p:par>
                                <p:cTn id="28" presetID="8" presetClass="entr" presetSubtype="16"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amond(in)">
                                      <p:cBhvr>
                                        <p:cTn id="30" dur="2000"/>
                                        <p:tgtEl>
                                          <p:spTgt spid="2"/>
                                        </p:tgtEl>
                                      </p:cBhvr>
                                    </p:animEffect>
                                  </p:childTnLst>
                                </p:cTn>
                              </p:par>
                            </p:childTnLst>
                          </p:cTn>
                        </p:par>
                        <p:par>
                          <p:cTn id="31" fill="hold">
                            <p:stCondLst>
                              <p:cond delay="3519"/>
                            </p:stCondLst>
                            <p:childTnLst>
                              <p:par>
                                <p:cTn id="32" presetID="5" presetClass="entr" presetSubtype="10"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checkerboard(across)">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bldLvl="0" autoUpdateAnimBg="0"/>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
          <p:cNvGrpSpPr/>
          <p:nvPr/>
        </p:nvGrpSpPr>
        <p:grpSpPr bwMode="auto">
          <a:xfrm>
            <a:off x="0" y="1130300"/>
            <a:ext cx="9144000" cy="381000"/>
            <a:chOff x="0" y="0"/>
            <a:chExt cx="9144000" cy="381000"/>
          </a:xfrm>
        </p:grpSpPr>
        <p:sp>
          <p:nvSpPr>
            <p:cNvPr id="6159" name="Rectangle 12"/>
            <p:cNvSpPr>
              <a:spLocks noChangeArrowheads="1"/>
            </p:cNvSpPr>
            <p:nvPr/>
          </p:nvSpPr>
          <p:spPr bwMode="auto">
            <a:xfrm>
              <a:off x="0" y="0"/>
              <a:ext cx="9144000" cy="38100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Calibri" panose="020F0502020204030204" pitchFamily="34" charset="0"/>
                <a:sym typeface="Calibri" panose="020F0502020204030204" pitchFamily="34" charset="0"/>
              </a:endParaRPr>
            </a:p>
          </p:txBody>
        </p:sp>
        <p:sp>
          <p:nvSpPr>
            <p:cNvPr id="6160" name="Rectangle 3"/>
            <p:cNvSpPr>
              <a:spLocks noChangeArrowheads="1"/>
            </p:cNvSpPr>
            <p:nvPr/>
          </p:nvSpPr>
          <p:spPr bwMode="auto">
            <a:xfrm>
              <a:off x="4610100" y="0"/>
              <a:ext cx="4533900" cy="381000"/>
            </a:xfrm>
            <a:prstGeom prst="rect">
              <a:avLst/>
            </a:prstGeom>
            <a:solidFill>
              <a:srgbClr val="0E90BE"/>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400">
                <a:solidFill>
                  <a:srgbClr val="FFFFFF"/>
                </a:solidFill>
                <a:latin typeface="Calibri" panose="020F0502020204030204" pitchFamily="34" charset="0"/>
                <a:sym typeface="Calibri" panose="020F0502020204030204" pitchFamily="34" charset="0"/>
              </a:endParaRPr>
            </a:p>
          </p:txBody>
        </p:sp>
      </p:grpSp>
      <p:sp>
        <p:nvSpPr>
          <p:cNvPr id="7173" name="Straight Connector 5"/>
          <p:cNvSpPr>
            <a:spLocks noChangeShapeType="1"/>
          </p:cNvSpPr>
          <p:nvPr/>
        </p:nvSpPr>
        <p:spPr bwMode="auto">
          <a:xfrm>
            <a:off x="4600575" y="1720850"/>
            <a:ext cx="0" cy="2590800"/>
          </a:xfrm>
          <a:prstGeom prst="line">
            <a:avLst/>
          </a:prstGeom>
          <a:noFill/>
          <a:ln w="9525">
            <a:solidFill>
              <a:srgbClr val="D8D8D8"/>
            </a:solidFill>
            <a:bevel/>
          </a:ln>
          <a:extLst>
            <a:ext uri="{909E8E84-426E-40DD-AFC4-6F175D3DCCD1}">
              <a14:hiddenFill xmlns:a14="http://schemas.microsoft.com/office/drawing/2010/main">
                <a:noFill/>
              </a14:hiddenFill>
            </a:ext>
          </a:extLst>
        </p:spPr>
        <p:txBody>
          <a:bodyPr/>
          <a:lstStyle/>
          <a:p>
            <a:endParaRPr lang="zh-CN" altLang="en-US"/>
          </a:p>
        </p:txBody>
      </p:sp>
      <p:grpSp>
        <p:nvGrpSpPr>
          <p:cNvPr id="7174" name="组合 2"/>
          <p:cNvGrpSpPr/>
          <p:nvPr/>
        </p:nvGrpSpPr>
        <p:grpSpPr bwMode="auto">
          <a:xfrm>
            <a:off x="0" y="4483100"/>
            <a:ext cx="9144000" cy="104775"/>
            <a:chOff x="0" y="0"/>
            <a:chExt cx="9144000" cy="104775"/>
          </a:xfrm>
        </p:grpSpPr>
        <p:sp>
          <p:nvSpPr>
            <p:cNvPr id="6157" name="Rectangle 13"/>
            <p:cNvSpPr>
              <a:spLocks noChangeArrowheads="1"/>
            </p:cNvSpPr>
            <p:nvPr/>
          </p:nvSpPr>
          <p:spPr bwMode="auto">
            <a:xfrm>
              <a:off x="0" y="0"/>
              <a:ext cx="9144000" cy="104775"/>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Calibri" panose="020F0502020204030204" pitchFamily="34" charset="0"/>
                <a:sym typeface="Calibri" panose="020F0502020204030204" pitchFamily="34" charset="0"/>
              </a:endParaRPr>
            </a:p>
          </p:txBody>
        </p:sp>
        <p:sp>
          <p:nvSpPr>
            <p:cNvPr id="6158" name="Rectangle 14"/>
            <p:cNvSpPr>
              <a:spLocks noChangeArrowheads="1"/>
            </p:cNvSpPr>
            <p:nvPr/>
          </p:nvSpPr>
          <p:spPr bwMode="auto">
            <a:xfrm>
              <a:off x="4610100" y="0"/>
              <a:ext cx="4533900" cy="104775"/>
            </a:xfrm>
            <a:prstGeom prst="rect">
              <a:avLst/>
            </a:prstGeom>
            <a:solidFill>
              <a:srgbClr val="0E90BE"/>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400">
                <a:solidFill>
                  <a:srgbClr val="FFFFFF"/>
                </a:solidFill>
                <a:latin typeface="Calibri" panose="020F0502020204030204" pitchFamily="34" charset="0"/>
                <a:sym typeface="Calibri" panose="020F0502020204030204" pitchFamily="34" charset="0"/>
              </a:endParaRPr>
            </a:p>
          </p:txBody>
        </p:sp>
      </p:grpSp>
      <p:sp>
        <p:nvSpPr>
          <p:cNvPr id="7177" name="Text Placeholder 5"/>
          <p:cNvSpPr>
            <a:spLocks noChangeArrowheads="1"/>
          </p:cNvSpPr>
          <p:nvPr/>
        </p:nvSpPr>
        <p:spPr bwMode="auto">
          <a:xfrm>
            <a:off x="4610100" y="1511300"/>
            <a:ext cx="40386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00355" indent="-300355">
              <a:defRPr>
                <a:solidFill>
                  <a:schemeClr val="tx1"/>
                </a:solidFill>
                <a:latin typeface="Arial" panose="020B0604020202020204" pitchFamily="34" charset="0"/>
                <a:ea typeface="宋体" panose="02010600030101010101" pitchFamily="2" charset="-122"/>
              </a:defRPr>
            </a:lvl1pPr>
            <a:lvl2pPr marL="650875" indent="-250825">
              <a:defRPr>
                <a:solidFill>
                  <a:schemeClr val="tx1"/>
                </a:solidFill>
                <a:latin typeface="Arial" panose="020B0604020202020204" pitchFamily="34" charset="0"/>
                <a:ea typeface="宋体" panose="02010600030101010101" pitchFamily="2" charset="-122"/>
              </a:defRPr>
            </a:lvl2pPr>
            <a:lvl3pPr marL="1000125" indent="-200025">
              <a:defRPr>
                <a:solidFill>
                  <a:schemeClr val="tx1"/>
                </a:solidFill>
                <a:latin typeface="Arial" panose="020B0604020202020204" pitchFamily="34" charset="0"/>
                <a:ea typeface="宋体" panose="02010600030101010101" pitchFamily="2" charset="-122"/>
              </a:defRPr>
            </a:lvl3pPr>
            <a:lvl4pPr marL="1400175" indent="-200025">
              <a:defRPr>
                <a:solidFill>
                  <a:schemeClr val="tx1"/>
                </a:solidFill>
                <a:latin typeface="Arial" panose="020B0604020202020204" pitchFamily="34" charset="0"/>
                <a:ea typeface="宋体" panose="02010600030101010101" pitchFamily="2" charset="-122"/>
              </a:defRPr>
            </a:lvl4pPr>
            <a:lvl5pPr marL="1800225" indent="-200025">
              <a:defRPr>
                <a:solidFill>
                  <a:schemeClr val="tx1"/>
                </a:solidFill>
                <a:latin typeface="Arial" panose="020B0604020202020204" pitchFamily="34" charset="0"/>
                <a:ea typeface="宋体" panose="02010600030101010101" pitchFamily="2" charset="-122"/>
              </a:defRPr>
            </a:lvl5pPr>
            <a:lvl6pPr marL="22574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146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1718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290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spcBef>
                <a:spcPct val="20000"/>
              </a:spcBef>
              <a:buFont typeface="Arial" panose="020B0604020202020204" pitchFamily="34" charset="0"/>
              <a:buNone/>
            </a:pPr>
            <a:r>
              <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这样我们就可以了解到远程监控和</a:t>
            </a:r>
            <a:r>
              <a:rPr lang="en-US" altLang="zh-CN"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P2P</a:t>
            </a:r>
            <a:r>
              <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流媒体直播的不同，首先是实现的技术核心不同，其次是设备和系统不同，最主要的是直播可以同时容纳成千上万的观众同时收看这是远程监控做不到的</a:t>
            </a: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spcBef>
                <a:spcPct val="20000"/>
              </a:spcBef>
              <a:buFont typeface="Arial" panose="020B0604020202020204" pitchFamily="34" charset="0"/>
              <a:buNone/>
            </a:pP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nSpc>
                <a:spcPct val="150000"/>
              </a:lnSpc>
              <a:spcBef>
                <a:spcPct val="20000"/>
              </a:spcBef>
              <a:buFont typeface="Arial" panose="020B0604020202020204" pitchFamily="34" charset="0"/>
              <a:buNone/>
            </a:pPr>
            <a:r>
              <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故：采用第三方P2P流媒体直播开发方式，以腾讯云作为服务平台进行开发，可以满足我们的需求</a:t>
            </a: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a:p>
            <a:pPr>
              <a:spcBef>
                <a:spcPct val="20000"/>
              </a:spcBef>
              <a:buFont typeface="Arial" panose="020B0604020202020204" pitchFamily="34" charset="0"/>
              <a:buChar char="•"/>
            </a:pPr>
            <a:endParaRPr lang="zh-CN" altLang="en-US" sz="1400">
              <a:solidFill>
                <a:srgbClr val="262626"/>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7178" name="Text Placeholder 6"/>
          <p:cNvSpPr>
            <a:spLocks noChangeArrowheads="1"/>
          </p:cNvSpPr>
          <p:nvPr/>
        </p:nvSpPr>
        <p:spPr bwMode="auto">
          <a:xfrm>
            <a:off x="533400" y="1511300"/>
            <a:ext cx="40386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00355" indent="-300355">
              <a:defRPr>
                <a:solidFill>
                  <a:schemeClr val="tx1"/>
                </a:solidFill>
                <a:latin typeface="Arial" panose="020B0604020202020204" pitchFamily="34" charset="0"/>
                <a:ea typeface="宋体" panose="02010600030101010101" pitchFamily="2" charset="-122"/>
              </a:defRPr>
            </a:lvl1pPr>
            <a:lvl2pPr marL="650875" indent="-250825">
              <a:defRPr>
                <a:solidFill>
                  <a:schemeClr val="tx1"/>
                </a:solidFill>
                <a:latin typeface="Arial" panose="020B0604020202020204" pitchFamily="34" charset="0"/>
                <a:ea typeface="宋体" panose="02010600030101010101" pitchFamily="2" charset="-122"/>
              </a:defRPr>
            </a:lvl2pPr>
            <a:lvl3pPr marL="1000125" indent="-200025">
              <a:defRPr>
                <a:solidFill>
                  <a:schemeClr val="tx1"/>
                </a:solidFill>
                <a:latin typeface="Arial" panose="020B0604020202020204" pitchFamily="34" charset="0"/>
                <a:ea typeface="宋体" panose="02010600030101010101" pitchFamily="2" charset="-122"/>
              </a:defRPr>
            </a:lvl3pPr>
            <a:lvl4pPr marL="1400175" indent="-200025">
              <a:defRPr>
                <a:solidFill>
                  <a:schemeClr val="tx1"/>
                </a:solidFill>
                <a:latin typeface="Arial" panose="020B0604020202020204" pitchFamily="34" charset="0"/>
                <a:ea typeface="宋体" panose="02010600030101010101" pitchFamily="2" charset="-122"/>
              </a:defRPr>
            </a:lvl4pPr>
            <a:lvl5pPr marL="1800225" indent="-200025">
              <a:defRPr>
                <a:solidFill>
                  <a:schemeClr val="tx1"/>
                </a:solidFill>
                <a:latin typeface="Arial" panose="020B0604020202020204" pitchFamily="34" charset="0"/>
                <a:ea typeface="宋体" panose="02010600030101010101" pitchFamily="2" charset="-122"/>
              </a:defRPr>
            </a:lvl5pPr>
            <a:lvl6pPr marL="22574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146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1718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290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spcBef>
                <a:spcPct val="20000"/>
              </a:spcBef>
              <a:buFont typeface="Arial" panose="020B0604020202020204" pitchFamily="34" charset="0"/>
              <a:buNone/>
            </a:pP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P2P</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流媒体直播是最新发展起来的一种网络流媒体广播方式，它利用</a:t>
            </a: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P2P</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原理来建立播放网络，从而达到节省服务器带宽消耗、减轻服务器处理压力的目的。采用改技术可以使单一服务器就能轻松负荷起成千上万的用户同时在线观看节目。而不管在线用户是多少，服务器的带宽消耗都是基本一样的，那就是提供作为</a:t>
            </a:r>
            <a:r>
              <a:rPr lang="en-US" altLang="zh-CN"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P2P</a:t>
            </a:r>
            <a:r>
              <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传播的种子所需要的几个流的带宽</a:t>
            </a:r>
            <a:endParaRPr lang="zh-CN" altLang="en-US" sz="1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9" name="Text Placeholder 7"/>
          <p:cNvSpPr>
            <a:spLocks noChangeArrowheads="1"/>
          </p:cNvSpPr>
          <p:nvPr/>
        </p:nvSpPr>
        <p:spPr bwMode="auto">
          <a:xfrm>
            <a:off x="523875" y="1133475"/>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00355" indent="-300355">
              <a:defRPr>
                <a:solidFill>
                  <a:schemeClr val="tx1"/>
                </a:solidFill>
                <a:latin typeface="Arial" panose="020B0604020202020204" pitchFamily="34" charset="0"/>
                <a:ea typeface="宋体" panose="02010600030101010101" pitchFamily="2" charset="-122"/>
              </a:defRPr>
            </a:lvl1pPr>
            <a:lvl2pPr marL="650875" indent="-250825">
              <a:defRPr>
                <a:solidFill>
                  <a:schemeClr val="tx1"/>
                </a:solidFill>
                <a:latin typeface="Arial" panose="020B0604020202020204" pitchFamily="34" charset="0"/>
                <a:ea typeface="宋体" panose="02010600030101010101" pitchFamily="2" charset="-122"/>
              </a:defRPr>
            </a:lvl2pPr>
            <a:lvl3pPr marL="1000125" indent="-200025">
              <a:defRPr>
                <a:solidFill>
                  <a:schemeClr val="tx1"/>
                </a:solidFill>
                <a:latin typeface="Arial" panose="020B0604020202020204" pitchFamily="34" charset="0"/>
                <a:ea typeface="宋体" panose="02010600030101010101" pitchFamily="2" charset="-122"/>
              </a:defRPr>
            </a:lvl3pPr>
            <a:lvl4pPr marL="1400175" indent="-200025">
              <a:defRPr>
                <a:solidFill>
                  <a:schemeClr val="tx1"/>
                </a:solidFill>
                <a:latin typeface="Arial" panose="020B0604020202020204" pitchFamily="34" charset="0"/>
                <a:ea typeface="宋体" panose="02010600030101010101" pitchFamily="2" charset="-122"/>
              </a:defRPr>
            </a:lvl4pPr>
            <a:lvl5pPr marL="1800225" indent="-200025">
              <a:defRPr>
                <a:solidFill>
                  <a:schemeClr val="tx1"/>
                </a:solidFill>
                <a:latin typeface="Arial" panose="020B0604020202020204" pitchFamily="34" charset="0"/>
                <a:ea typeface="宋体" panose="02010600030101010101" pitchFamily="2" charset="-122"/>
              </a:defRPr>
            </a:lvl5pPr>
            <a:lvl6pPr marL="22574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146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1718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290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buFont typeface="Arial" panose="020B0604020202020204" pitchFamily="34" charset="0"/>
              <a:buNone/>
            </a:pPr>
            <a:endParaRPr lang="en-US" altLang="zh-CN" sz="2000"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7180" name="Text Placeholder 8"/>
          <p:cNvSpPr>
            <a:spLocks noChangeArrowheads="1"/>
          </p:cNvSpPr>
          <p:nvPr/>
        </p:nvSpPr>
        <p:spPr bwMode="auto">
          <a:xfrm>
            <a:off x="4624388" y="1133475"/>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00355" indent="-300355">
              <a:defRPr>
                <a:solidFill>
                  <a:schemeClr val="tx1"/>
                </a:solidFill>
                <a:latin typeface="Arial" panose="020B0604020202020204" pitchFamily="34" charset="0"/>
                <a:ea typeface="宋体" panose="02010600030101010101" pitchFamily="2" charset="-122"/>
              </a:defRPr>
            </a:lvl1pPr>
            <a:lvl2pPr marL="650875" indent="-250825">
              <a:defRPr>
                <a:solidFill>
                  <a:schemeClr val="tx1"/>
                </a:solidFill>
                <a:latin typeface="Arial" panose="020B0604020202020204" pitchFamily="34" charset="0"/>
                <a:ea typeface="宋体" panose="02010600030101010101" pitchFamily="2" charset="-122"/>
              </a:defRPr>
            </a:lvl2pPr>
            <a:lvl3pPr marL="1000125" indent="-200025">
              <a:defRPr>
                <a:solidFill>
                  <a:schemeClr val="tx1"/>
                </a:solidFill>
                <a:latin typeface="Arial" panose="020B0604020202020204" pitchFamily="34" charset="0"/>
                <a:ea typeface="宋体" panose="02010600030101010101" pitchFamily="2" charset="-122"/>
              </a:defRPr>
            </a:lvl3pPr>
            <a:lvl4pPr marL="1400175" indent="-200025">
              <a:defRPr>
                <a:solidFill>
                  <a:schemeClr val="tx1"/>
                </a:solidFill>
                <a:latin typeface="Arial" panose="020B0604020202020204" pitchFamily="34" charset="0"/>
                <a:ea typeface="宋体" panose="02010600030101010101" pitchFamily="2" charset="-122"/>
              </a:defRPr>
            </a:lvl4pPr>
            <a:lvl5pPr marL="1800225" indent="-200025">
              <a:defRPr>
                <a:solidFill>
                  <a:schemeClr val="tx1"/>
                </a:solidFill>
                <a:latin typeface="Arial" panose="020B0604020202020204" pitchFamily="34" charset="0"/>
                <a:ea typeface="宋体" panose="02010600030101010101" pitchFamily="2" charset="-122"/>
              </a:defRPr>
            </a:lvl5pPr>
            <a:lvl6pPr marL="22574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146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1718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29025" indent="-2000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buFont typeface="Arial" panose="020B0604020202020204" pitchFamily="34" charset="0"/>
              <a:buNone/>
            </a:pPr>
            <a:endParaRPr lang="en-US" altLang="zh-CN" sz="2000"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7181" name="TextBox 108"/>
          <p:cNvSpPr>
            <a:spLocks noChangeArrowheads="1"/>
          </p:cNvSpPr>
          <p:nvPr/>
        </p:nvSpPr>
        <p:spPr bwMode="auto">
          <a:xfrm>
            <a:off x="539750" y="266700"/>
            <a:ext cx="15170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P2p</a:t>
            </a:r>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视频直播</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182" name="组合 14"/>
          <p:cNvGrpSpPr/>
          <p:nvPr/>
        </p:nvGrpSpPr>
        <p:grpSpPr bwMode="auto">
          <a:xfrm>
            <a:off x="107950" y="244475"/>
            <a:ext cx="358775" cy="360363"/>
            <a:chOff x="0" y="0"/>
            <a:chExt cx="302558" cy="314067"/>
          </a:xfrm>
        </p:grpSpPr>
        <p:sp>
          <p:nvSpPr>
            <p:cNvPr id="6155" name="矩形 15"/>
            <p:cNvSpPr>
              <a:spLocks noChangeArrowheads="1"/>
            </p:cNvSpPr>
            <p:nvPr/>
          </p:nvSpPr>
          <p:spPr bwMode="auto">
            <a:xfrm>
              <a:off x="0" y="0"/>
              <a:ext cx="252000" cy="25200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6156" name="矩形 16"/>
            <p:cNvSpPr>
              <a:spLocks noChangeArrowheads="1"/>
            </p:cNvSpPr>
            <p:nvPr/>
          </p:nvSpPr>
          <p:spPr bwMode="auto">
            <a:xfrm>
              <a:off x="122558" y="134067"/>
              <a:ext cx="180000" cy="180000"/>
            </a:xfrm>
            <a:prstGeom prst="rect">
              <a:avLst/>
            </a:prstGeom>
            <a:solidFill>
              <a:srgbClr val="0E90BE"/>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182"/>
                                        </p:tgtEl>
                                        <p:attrNameLst>
                                          <p:attrName>style.visibility</p:attrName>
                                        </p:attrNameLst>
                                      </p:cBhvr>
                                      <p:to>
                                        <p:strVal val="visible"/>
                                      </p:to>
                                    </p:set>
                                    <p:anim calcmode="lin" valueType="num">
                                      <p:cBhvr>
                                        <p:cTn id="7" dur="350" fill="hold"/>
                                        <p:tgtEl>
                                          <p:spTgt spid="7182"/>
                                        </p:tgtEl>
                                        <p:attrNameLst>
                                          <p:attrName>ppt_w</p:attrName>
                                        </p:attrNameLst>
                                      </p:cBhvr>
                                      <p:tavLst>
                                        <p:tav tm="0">
                                          <p:val>
                                            <p:fltVal val="0"/>
                                          </p:val>
                                        </p:tav>
                                        <p:tav tm="100000">
                                          <p:val>
                                            <p:strVal val="#ppt_w"/>
                                          </p:val>
                                        </p:tav>
                                      </p:tavLst>
                                    </p:anim>
                                    <p:anim calcmode="lin" valueType="num">
                                      <p:cBhvr>
                                        <p:cTn id="8" dur="350" fill="hold"/>
                                        <p:tgtEl>
                                          <p:spTgt spid="718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7181"/>
                                        </p:tgtEl>
                                        <p:attrNameLst>
                                          <p:attrName>style.visibility</p:attrName>
                                        </p:attrNameLst>
                                      </p:cBhvr>
                                      <p:to>
                                        <p:strVal val="visible"/>
                                      </p:to>
                                    </p:set>
                                    <p:anim calcmode="lin" valueType="num">
                                      <p:cBhvr>
                                        <p:cTn id="12" dur="400" fill="hold"/>
                                        <p:tgtEl>
                                          <p:spTgt spid="7181"/>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7181"/>
                                        </p:tgtEl>
                                        <p:attrNameLst>
                                          <p:attrName>ppt_y</p:attrName>
                                        </p:attrNameLst>
                                      </p:cBhvr>
                                      <p:tavLst>
                                        <p:tav tm="0">
                                          <p:val>
                                            <p:strVal val="#ppt_y"/>
                                          </p:val>
                                        </p:tav>
                                        <p:tav tm="100000">
                                          <p:val>
                                            <p:strVal val="#ppt_y"/>
                                          </p:val>
                                        </p:tav>
                                      </p:tavLst>
                                    </p:anim>
                                    <p:anim calcmode="lin" valueType="num">
                                      <p:cBhvr>
                                        <p:cTn id="14" dur="400" fill="hold"/>
                                        <p:tgtEl>
                                          <p:spTgt spid="7181"/>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7181"/>
                                        </p:tgtEl>
                                        <p:attrNameLst>
                                          <p:attrName>ppt_w</p:attrName>
                                        </p:attrNameLst>
                                      </p:cBhvr>
                                      <p:tavLst>
                                        <p:tav tm="0">
                                          <p:val>
                                            <p:strVal val="#ppt_w/10"/>
                                          </p:val>
                                        </p:tav>
                                        <p:tav tm="50000">
                                          <p:val>
                                            <p:strVal val="#ppt_w+.01"/>
                                          </p:val>
                                        </p:tav>
                                        <p:tav tm="100000">
                                          <p:val>
                                            <p:strVal val="#ppt_w"/>
                                          </p:val>
                                        </p:tav>
                                      </p:tavLst>
                                    </p:anim>
                                    <p:animEffect>
                                      <p:cBhvr>
                                        <p:cTn id="16" dur="400" tmFilter="0,0; .5, 1; 1, 1"/>
                                        <p:tgtEl>
                                          <p:spTgt spid="7181"/>
                                        </p:tgtEl>
                                      </p:cBhvr>
                                    </p:animEffect>
                                  </p:childTnLst>
                                </p:cTn>
                              </p:par>
                            </p:childTnLst>
                          </p:cTn>
                        </p:par>
                        <p:par>
                          <p:cTn id="17" fill="hold">
                            <p:stCondLst>
                              <p:cond delay="639"/>
                            </p:stCondLst>
                            <p:childTnLst>
                              <p:par>
                                <p:cTn id="18" presetID="22" presetClass="entr" presetSubtype="8" fill="hold" nodeType="afterEffect">
                                  <p:stCondLst>
                                    <p:cond delay="0"/>
                                  </p:stCondLst>
                                  <p:childTnLst>
                                    <p:set>
                                      <p:cBhvr>
                                        <p:cTn id="19" dur="1" fill="hold">
                                          <p:stCondLst>
                                            <p:cond delay="0"/>
                                          </p:stCondLst>
                                        </p:cTn>
                                        <p:tgtEl>
                                          <p:spTgt spid="7170"/>
                                        </p:tgtEl>
                                        <p:attrNameLst>
                                          <p:attrName>style.visibility</p:attrName>
                                        </p:attrNameLst>
                                      </p:cBhvr>
                                      <p:to>
                                        <p:strVal val="visible"/>
                                      </p:to>
                                    </p:set>
                                    <p:animEffect>
                                      <p:cBhvr>
                                        <p:cTn id="20" dur="500"/>
                                        <p:tgtEl>
                                          <p:spTgt spid="7170"/>
                                        </p:tgtEl>
                                      </p:cBhvr>
                                    </p:animEffect>
                                  </p:childTnLst>
                                </p:cTn>
                              </p:par>
                              <p:par>
                                <p:cTn id="21" presetID="22" presetClass="entr" presetSubtype="2" fill="hold" nodeType="withEffect">
                                  <p:stCondLst>
                                    <p:cond delay="450"/>
                                  </p:stCondLst>
                                  <p:childTnLst>
                                    <p:set>
                                      <p:cBhvr>
                                        <p:cTn id="22" dur="1" fill="hold">
                                          <p:stCondLst>
                                            <p:cond delay="0"/>
                                          </p:stCondLst>
                                        </p:cTn>
                                        <p:tgtEl>
                                          <p:spTgt spid="7174"/>
                                        </p:tgtEl>
                                        <p:attrNameLst>
                                          <p:attrName>style.visibility</p:attrName>
                                        </p:attrNameLst>
                                      </p:cBhvr>
                                      <p:to>
                                        <p:strVal val="visible"/>
                                      </p:to>
                                    </p:set>
                                    <p:animEffect>
                                      <p:cBhvr>
                                        <p:cTn id="23" dur="500"/>
                                        <p:tgtEl>
                                          <p:spTgt spid="7174"/>
                                        </p:tgtEl>
                                      </p:cBhvr>
                                    </p:animEffect>
                                  </p:childTnLst>
                                </p:cTn>
                              </p:par>
                            </p:childTnLst>
                          </p:cTn>
                        </p:par>
                        <p:par>
                          <p:cTn id="24" fill="hold">
                            <p:stCondLst>
                              <p:cond delay="1139"/>
                            </p:stCondLst>
                            <p:childTnLst>
                              <p:par>
                                <p:cTn id="25" presetID="22" presetClass="entr" presetSubtype="8" fill="hold" grpId="0" nodeType="afterEffect">
                                  <p:stCondLst>
                                    <p:cond delay="0"/>
                                  </p:stCondLst>
                                  <p:iterate type="lt">
                                    <p:tmPct val="10000"/>
                                  </p:iterate>
                                  <p:childTnLst>
                                    <p:set>
                                      <p:cBhvr>
                                        <p:cTn id="26" dur="1" fill="hold">
                                          <p:stCondLst>
                                            <p:cond delay="0"/>
                                          </p:stCondLst>
                                        </p:cTn>
                                        <p:tgtEl>
                                          <p:spTgt spid="7179"/>
                                        </p:tgtEl>
                                        <p:attrNameLst>
                                          <p:attrName>style.visibility</p:attrName>
                                        </p:attrNameLst>
                                      </p:cBhvr>
                                      <p:to>
                                        <p:strVal val="visible"/>
                                      </p:to>
                                    </p:set>
                                    <p:animEffect>
                                      <p:cBhvr>
                                        <p:cTn id="27" dur="500"/>
                                        <p:tgtEl>
                                          <p:spTgt spid="717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3"/>
                                        </p:tgtEl>
                                        <p:attrNameLst>
                                          <p:attrName>style.visibility</p:attrName>
                                        </p:attrNameLst>
                                      </p:cBhvr>
                                      <p:to>
                                        <p:strVal val="visible"/>
                                      </p:to>
                                    </p:set>
                                    <p:animEffect>
                                      <p:cBhvr>
                                        <p:cTn id="30" dur="500"/>
                                        <p:tgtEl>
                                          <p:spTgt spid="7173"/>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7178"/>
                                        </p:tgtEl>
                                        <p:attrNameLst>
                                          <p:attrName>style.visibility</p:attrName>
                                        </p:attrNameLst>
                                      </p:cBhvr>
                                      <p:to>
                                        <p:strVal val="visible"/>
                                      </p:to>
                                    </p:set>
                                    <p:animEffect>
                                      <p:cBhvr>
                                        <p:cTn id="35" dur="1000"/>
                                        <p:tgtEl>
                                          <p:spTgt spid="7178"/>
                                        </p:tgtEl>
                                      </p:cBhvr>
                                    </p:animEffect>
                                    <p:anim calcmode="lin" valueType="num">
                                      <p:cBhvr>
                                        <p:cTn id="36" dur="1000" fill="hold"/>
                                        <p:tgtEl>
                                          <p:spTgt spid="7178"/>
                                        </p:tgtEl>
                                        <p:attrNameLst>
                                          <p:attrName>ppt_x</p:attrName>
                                        </p:attrNameLst>
                                      </p:cBhvr>
                                      <p:tavLst>
                                        <p:tav tm="0">
                                          <p:val>
                                            <p:strVal val="#ppt_x"/>
                                          </p:val>
                                        </p:tav>
                                        <p:tav tm="100000">
                                          <p:val>
                                            <p:strVal val="#ppt_x"/>
                                          </p:val>
                                        </p:tav>
                                      </p:tavLst>
                                    </p:anim>
                                    <p:anim calcmode="lin" valueType="num">
                                      <p:cBhvr>
                                        <p:cTn id="37" dur="1000" fill="hold"/>
                                        <p:tgtEl>
                                          <p:spTgt spid="717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
                                  </p:iterate>
                                  <p:childTnLst>
                                    <p:set>
                                      <p:cBhvr>
                                        <p:cTn id="41" dur="1" fill="hold">
                                          <p:stCondLst>
                                            <p:cond delay="0"/>
                                          </p:stCondLst>
                                        </p:cTn>
                                        <p:tgtEl>
                                          <p:spTgt spid="7180"/>
                                        </p:tgtEl>
                                        <p:attrNameLst>
                                          <p:attrName>style.visibility</p:attrName>
                                        </p:attrNameLst>
                                      </p:cBhvr>
                                      <p:to>
                                        <p:strVal val="visible"/>
                                      </p:to>
                                    </p:set>
                                    <p:animEffect>
                                      <p:cBhvr>
                                        <p:cTn id="42" dur="500"/>
                                        <p:tgtEl>
                                          <p:spTgt spid="7180"/>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7177"/>
                                        </p:tgtEl>
                                        <p:attrNameLst>
                                          <p:attrName>style.visibility</p:attrName>
                                        </p:attrNameLst>
                                      </p:cBhvr>
                                      <p:to>
                                        <p:strVal val="visible"/>
                                      </p:to>
                                    </p:set>
                                    <p:animEffect>
                                      <p:cBhvr>
                                        <p:cTn id="47" dur="1000"/>
                                        <p:tgtEl>
                                          <p:spTgt spid="7177"/>
                                        </p:tgtEl>
                                      </p:cBhvr>
                                    </p:animEffect>
                                    <p:anim calcmode="lin" valueType="num">
                                      <p:cBhvr>
                                        <p:cTn id="48" dur="1000" fill="hold"/>
                                        <p:tgtEl>
                                          <p:spTgt spid="7177"/>
                                        </p:tgtEl>
                                        <p:attrNameLst>
                                          <p:attrName>ppt_x</p:attrName>
                                        </p:attrNameLst>
                                      </p:cBhvr>
                                      <p:tavLst>
                                        <p:tav tm="0">
                                          <p:val>
                                            <p:strVal val="#ppt_x"/>
                                          </p:val>
                                        </p:tav>
                                        <p:tav tm="100000">
                                          <p:val>
                                            <p:strVal val="#ppt_x"/>
                                          </p:val>
                                        </p:tav>
                                      </p:tavLst>
                                    </p:anim>
                                    <p:anim calcmode="lin" valueType="num">
                                      <p:cBhvr>
                                        <p:cTn id="4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P spid="7177" grpId="0" bldLvl="0" autoUpdateAnimBg="0"/>
      <p:bldP spid="7178" grpId="0" bldLvl="0" autoUpdateAnimBg="0"/>
      <p:bldP spid="7179" grpId="0" bldLvl="0" autoUpdateAnimBg="0"/>
      <p:bldP spid="7180" grpId="0" bldLvl="0" autoUpdateAnimBg="0"/>
      <p:bldP spid="7181"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p:cNvSpPr>
            <a:spLocks noChangeArrowheads="1"/>
          </p:cNvSpPr>
          <p:nvPr/>
        </p:nvSpPr>
        <p:spPr bwMode="auto">
          <a:xfrm>
            <a:off x="0" y="1350963"/>
            <a:ext cx="3228975" cy="118745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315" name="文本框 2"/>
          <p:cNvSpPr>
            <a:spLocks noChangeArrowheads="1"/>
          </p:cNvSpPr>
          <p:nvPr/>
        </p:nvSpPr>
        <p:spPr bwMode="auto">
          <a:xfrm>
            <a:off x="1352550" y="1663700"/>
            <a:ext cx="16779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第二部分</a:t>
            </a:r>
            <a:endParaRPr lang="zh-CN" altLang="en-US" sz="3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0" name="TextBox 23"/>
          <p:cNvSpPr>
            <a:spLocks noChangeArrowheads="1"/>
          </p:cNvSpPr>
          <p:nvPr/>
        </p:nvSpPr>
        <p:spPr bwMode="auto">
          <a:xfrm>
            <a:off x="3773488" y="1827213"/>
            <a:ext cx="1591945" cy="28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214630" indent="-2146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p"/>
            </a:pPr>
            <a:r>
              <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自己开发</a:t>
            </a:r>
            <a:r>
              <a:rPr lang="en-US" altLang="zh-CN"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库</a:t>
            </a: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1" name="TextBox 24"/>
          <p:cNvSpPr>
            <a:spLocks noChangeArrowheads="1"/>
          </p:cNvSpPr>
          <p:nvPr/>
        </p:nvSpPr>
        <p:spPr bwMode="auto">
          <a:xfrm>
            <a:off x="3773488" y="2154238"/>
            <a:ext cx="1769745" cy="28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214630" indent="-2146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p"/>
            </a:pPr>
            <a:r>
              <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用第三方</a:t>
            </a:r>
            <a:r>
              <a:rPr lang="en-US" altLang="zh-CN"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开发</a:t>
            </a: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2" name="TextBox 25"/>
          <p:cNvSpPr>
            <a:spLocks noChangeArrowheads="1"/>
          </p:cNvSpPr>
          <p:nvPr/>
        </p:nvSpPr>
        <p:spPr bwMode="auto">
          <a:xfrm>
            <a:off x="3773488" y="2505075"/>
            <a:ext cx="264160" cy="28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214630" indent="-2146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buFont typeface="Wingdings" panose="05000000000000000000" pitchFamily="2" charset="2"/>
              <a:buNone/>
            </a:pP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4343" name="组合 11"/>
          <p:cNvGrpSpPr/>
          <p:nvPr/>
        </p:nvGrpSpPr>
        <p:grpSpPr bwMode="auto">
          <a:xfrm>
            <a:off x="3708400" y="1276350"/>
            <a:ext cx="3308239" cy="530225"/>
            <a:chOff x="0" y="0"/>
            <a:chExt cx="3308170" cy="530915"/>
          </a:xfrm>
        </p:grpSpPr>
        <p:sp>
          <p:nvSpPr>
            <p:cNvPr id="13325" name="TextBox 4"/>
            <p:cNvSpPr>
              <a:spLocks noChangeArrowheads="1"/>
            </p:cNvSpPr>
            <p:nvPr/>
          </p:nvSpPr>
          <p:spPr bwMode="auto">
            <a:xfrm>
              <a:off x="0" y="0"/>
              <a:ext cx="264155"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3000">
                <a:solidFill>
                  <a:srgbClr val="0E90BE"/>
                </a:solidFill>
                <a:latin typeface="Impact" panose="020B0806030902050204" pitchFamily="34" charset="0"/>
                <a:sym typeface="Impact" panose="020B0806030902050204" pitchFamily="34" charset="0"/>
              </a:endParaRPr>
            </a:p>
          </p:txBody>
        </p:sp>
        <p:sp>
          <p:nvSpPr>
            <p:cNvPr id="13326" name="文本框 8"/>
            <p:cNvSpPr>
              <a:spLocks noChangeArrowheads="1"/>
            </p:cNvSpPr>
            <p:nvPr/>
          </p:nvSpPr>
          <p:spPr bwMode="auto">
            <a:xfrm>
              <a:off x="117361" y="74733"/>
              <a:ext cx="3190809" cy="40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2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P2P</a:t>
              </a:r>
              <a:r>
                <a:rPr lang="zh-CN" altLang="en-US" sz="22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流媒体直播开发方式</a:t>
              </a:r>
              <a:endParaRPr lang="zh-CN" altLang="en-US" sz="22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4346" name="矩形 9"/>
          <p:cNvSpPr>
            <a:spLocks noChangeArrowheads="1"/>
          </p:cNvSpPr>
          <p:nvPr/>
        </p:nvSpPr>
        <p:spPr bwMode="auto">
          <a:xfrm>
            <a:off x="3825875" y="2948623"/>
            <a:ext cx="5318125" cy="200025"/>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7" name="矩形 10"/>
          <p:cNvSpPr>
            <a:spLocks noChangeArrowheads="1"/>
          </p:cNvSpPr>
          <p:nvPr/>
        </p:nvSpPr>
        <p:spPr bwMode="auto">
          <a:xfrm>
            <a:off x="3302000" y="1350963"/>
            <a:ext cx="306388" cy="118745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8" name="TextBox 23"/>
          <p:cNvSpPr>
            <a:spLocks noChangeArrowheads="1"/>
          </p:cNvSpPr>
          <p:nvPr/>
        </p:nvSpPr>
        <p:spPr bwMode="auto">
          <a:xfrm>
            <a:off x="5895975" y="1860550"/>
            <a:ext cx="264160" cy="28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214630" indent="-2146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buFont typeface="Wingdings" panose="05000000000000000000" pitchFamily="2" charset="2"/>
              <a:buNone/>
            </a:pP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9" name="TextBox 24"/>
          <p:cNvSpPr>
            <a:spLocks noChangeArrowheads="1"/>
          </p:cNvSpPr>
          <p:nvPr/>
        </p:nvSpPr>
        <p:spPr bwMode="auto">
          <a:xfrm>
            <a:off x="5895975" y="2187575"/>
            <a:ext cx="264160" cy="28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214630" indent="-2146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buFont typeface="Wingdings" panose="05000000000000000000" pitchFamily="2" charset="2"/>
              <a:buNone/>
            </a:pP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0" name="TextBox 25"/>
          <p:cNvSpPr>
            <a:spLocks noChangeArrowheads="1"/>
          </p:cNvSpPr>
          <p:nvPr/>
        </p:nvSpPr>
        <p:spPr bwMode="auto">
          <a:xfrm>
            <a:off x="3774440" y="2471420"/>
            <a:ext cx="4091940" cy="28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marL="214630" indent="-2146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p"/>
            </a:pPr>
            <a:r>
              <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对比及选择方式</a:t>
            </a: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p:cBhvr>
                                        <p:cTn id="7" dur="500"/>
                                        <p:tgtEl>
                                          <p:spTgt spid="14338"/>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4347"/>
                                        </p:tgtEl>
                                        <p:attrNameLst>
                                          <p:attrName>style.visibility</p:attrName>
                                        </p:attrNameLst>
                                      </p:cBhvr>
                                      <p:to>
                                        <p:strVal val="visible"/>
                                      </p:to>
                                    </p:set>
                                    <p:anim calcmode="lin" valueType="num">
                                      <p:cBhvr>
                                        <p:cTn id="10" dur="400" fill="hold"/>
                                        <p:tgtEl>
                                          <p:spTgt spid="14347"/>
                                        </p:tgtEl>
                                        <p:attrNameLst>
                                          <p:attrName>ppt_x</p:attrName>
                                        </p:attrNameLst>
                                      </p:cBhvr>
                                      <p:tavLst>
                                        <p:tav tm="0">
                                          <p:val>
                                            <p:strVal val="#ppt_x"/>
                                          </p:val>
                                        </p:tav>
                                        <p:tav tm="100000">
                                          <p:val>
                                            <p:strVal val="#ppt_x"/>
                                          </p:val>
                                        </p:tav>
                                      </p:tavLst>
                                    </p:anim>
                                    <p:anim calcmode="lin" valueType="num">
                                      <p:cBhvr>
                                        <p:cTn id="11" dur="400" fill="hold"/>
                                        <p:tgtEl>
                                          <p:spTgt spid="14347"/>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4343"/>
                                        </p:tgtEl>
                                        <p:attrNameLst>
                                          <p:attrName>style.visibility</p:attrName>
                                        </p:attrNameLst>
                                      </p:cBhvr>
                                      <p:to>
                                        <p:strVal val="visible"/>
                                      </p:to>
                                    </p:set>
                                    <p:animEffect>
                                      <p:cBhvr>
                                        <p:cTn id="15" dur="500"/>
                                        <p:tgtEl>
                                          <p:spTgt spid="14343"/>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14340"/>
                                        </p:tgtEl>
                                        <p:attrNameLst>
                                          <p:attrName>style.visibility</p:attrName>
                                        </p:attrNameLst>
                                      </p:cBhvr>
                                      <p:to>
                                        <p:strVal val="visible"/>
                                      </p:to>
                                    </p:set>
                                    <p:anim calcmode="lin" valueType="num">
                                      <p:cBhvr>
                                        <p:cTn id="19" dur="500" fill="hold"/>
                                        <p:tgtEl>
                                          <p:spTgt spid="14340"/>
                                        </p:tgtEl>
                                        <p:attrNameLst>
                                          <p:attrName>ppt_x</p:attrName>
                                        </p:attrNameLst>
                                      </p:cBhvr>
                                      <p:tavLst>
                                        <p:tav tm="0">
                                          <p:val>
                                            <p:strVal val="0-#ppt_w/2"/>
                                          </p:val>
                                        </p:tav>
                                        <p:tav tm="100000">
                                          <p:val>
                                            <p:strVal val="#ppt_x"/>
                                          </p:val>
                                        </p:tav>
                                      </p:tavLst>
                                    </p:anim>
                                    <p:anim calcmode="lin" valueType="num">
                                      <p:cBhvr>
                                        <p:cTn id="20" dur="500" fill="hold"/>
                                        <p:tgtEl>
                                          <p:spTgt spid="14340"/>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100"/>
                                  </p:stCondLst>
                                  <p:childTnLst>
                                    <p:set>
                                      <p:cBhvr>
                                        <p:cTn id="22" dur="1" fill="hold">
                                          <p:stCondLst>
                                            <p:cond delay="0"/>
                                          </p:stCondLst>
                                        </p:cTn>
                                        <p:tgtEl>
                                          <p:spTgt spid="14341"/>
                                        </p:tgtEl>
                                        <p:attrNameLst>
                                          <p:attrName>style.visibility</p:attrName>
                                        </p:attrNameLst>
                                      </p:cBhvr>
                                      <p:to>
                                        <p:strVal val="visible"/>
                                      </p:to>
                                    </p:set>
                                    <p:anim calcmode="lin" valueType="num">
                                      <p:cBhvr>
                                        <p:cTn id="23" dur="500" fill="hold"/>
                                        <p:tgtEl>
                                          <p:spTgt spid="14341"/>
                                        </p:tgtEl>
                                        <p:attrNameLst>
                                          <p:attrName>ppt_x</p:attrName>
                                        </p:attrNameLst>
                                      </p:cBhvr>
                                      <p:tavLst>
                                        <p:tav tm="0">
                                          <p:val>
                                            <p:strVal val="0-#ppt_w/2"/>
                                          </p:val>
                                        </p:tav>
                                        <p:tav tm="100000">
                                          <p:val>
                                            <p:strVal val="#ppt_x"/>
                                          </p:val>
                                        </p:tav>
                                      </p:tavLst>
                                    </p:anim>
                                    <p:anim calcmode="lin" valueType="num">
                                      <p:cBhvr>
                                        <p:cTn id="24" dur="500" fill="hold"/>
                                        <p:tgtEl>
                                          <p:spTgt spid="14341"/>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200"/>
                                  </p:stCondLst>
                                  <p:childTnLst>
                                    <p:set>
                                      <p:cBhvr>
                                        <p:cTn id="26" dur="1" fill="hold">
                                          <p:stCondLst>
                                            <p:cond delay="0"/>
                                          </p:stCondLst>
                                        </p:cTn>
                                        <p:tgtEl>
                                          <p:spTgt spid="14342"/>
                                        </p:tgtEl>
                                        <p:attrNameLst>
                                          <p:attrName>style.visibility</p:attrName>
                                        </p:attrNameLst>
                                      </p:cBhvr>
                                      <p:to>
                                        <p:strVal val="visible"/>
                                      </p:to>
                                    </p:set>
                                    <p:anim calcmode="lin" valueType="num">
                                      <p:cBhvr>
                                        <p:cTn id="27" dur="500" fill="hold"/>
                                        <p:tgtEl>
                                          <p:spTgt spid="14342"/>
                                        </p:tgtEl>
                                        <p:attrNameLst>
                                          <p:attrName>ppt_x</p:attrName>
                                        </p:attrNameLst>
                                      </p:cBhvr>
                                      <p:tavLst>
                                        <p:tav tm="0">
                                          <p:val>
                                            <p:strVal val="0-#ppt_w/2"/>
                                          </p:val>
                                        </p:tav>
                                        <p:tav tm="100000">
                                          <p:val>
                                            <p:strVal val="#ppt_x"/>
                                          </p:val>
                                        </p:tav>
                                      </p:tavLst>
                                    </p:anim>
                                    <p:anim calcmode="lin" valueType="num">
                                      <p:cBhvr>
                                        <p:cTn id="28" dur="500" fill="hold"/>
                                        <p:tgtEl>
                                          <p:spTgt spid="14342"/>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300"/>
                                  </p:stCondLst>
                                  <p:childTnLst>
                                    <p:set>
                                      <p:cBhvr>
                                        <p:cTn id="30" dur="1" fill="hold">
                                          <p:stCondLst>
                                            <p:cond delay="0"/>
                                          </p:stCondLst>
                                        </p:cTn>
                                        <p:tgtEl>
                                          <p:spTgt spid="14348"/>
                                        </p:tgtEl>
                                        <p:attrNameLst>
                                          <p:attrName>style.visibility</p:attrName>
                                        </p:attrNameLst>
                                      </p:cBhvr>
                                      <p:to>
                                        <p:strVal val="visible"/>
                                      </p:to>
                                    </p:set>
                                    <p:anim calcmode="lin" valueType="num">
                                      <p:cBhvr>
                                        <p:cTn id="31" dur="500" fill="hold"/>
                                        <p:tgtEl>
                                          <p:spTgt spid="14348"/>
                                        </p:tgtEl>
                                        <p:attrNameLst>
                                          <p:attrName>ppt_x</p:attrName>
                                        </p:attrNameLst>
                                      </p:cBhvr>
                                      <p:tavLst>
                                        <p:tav tm="0">
                                          <p:val>
                                            <p:strVal val="0-#ppt_w/2"/>
                                          </p:val>
                                        </p:tav>
                                        <p:tav tm="100000">
                                          <p:val>
                                            <p:strVal val="#ppt_x"/>
                                          </p:val>
                                        </p:tav>
                                      </p:tavLst>
                                    </p:anim>
                                    <p:anim calcmode="lin" valueType="num">
                                      <p:cBhvr>
                                        <p:cTn id="32" dur="500" fill="hold"/>
                                        <p:tgtEl>
                                          <p:spTgt spid="14348"/>
                                        </p:tgtEl>
                                        <p:attrNameLst>
                                          <p:attrName>ppt_y</p:attrName>
                                        </p:attrNameLst>
                                      </p:cBhvr>
                                      <p:tavLst>
                                        <p:tav tm="0">
                                          <p:val>
                                            <p:strVal val="1+#ppt_h/2"/>
                                          </p:val>
                                        </p:tav>
                                        <p:tav tm="100000">
                                          <p:val>
                                            <p:strVal val="#ppt_y"/>
                                          </p:val>
                                        </p:tav>
                                      </p:tavLst>
                                    </p:anim>
                                  </p:childTnLst>
                                </p:cTn>
                              </p:par>
                              <p:par>
                                <p:cTn id="33" presetID="2" presetClass="entr" presetSubtype="12" fill="hold" grpId="0" nodeType="withEffect">
                                  <p:stCondLst>
                                    <p:cond delay="400"/>
                                  </p:stCondLst>
                                  <p:childTnLst>
                                    <p:set>
                                      <p:cBhvr>
                                        <p:cTn id="34" dur="1" fill="hold">
                                          <p:stCondLst>
                                            <p:cond delay="0"/>
                                          </p:stCondLst>
                                        </p:cTn>
                                        <p:tgtEl>
                                          <p:spTgt spid="14349"/>
                                        </p:tgtEl>
                                        <p:attrNameLst>
                                          <p:attrName>style.visibility</p:attrName>
                                        </p:attrNameLst>
                                      </p:cBhvr>
                                      <p:to>
                                        <p:strVal val="visible"/>
                                      </p:to>
                                    </p:set>
                                    <p:anim calcmode="lin" valueType="num">
                                      <p:cBhvr>
                                        <p:cTn id="35" dur="500" fill="hold"/>
                                        <p:tgtEl>
                                          <p:spTgt spid="14349"/>
                                        </p:tgtEl>
                                        <p:attrNameLst>
                                          <p:attrName>ppt_x</p:attrName>
                                        </p:attrNameLst>
                                      </p:cBhvr>
                                      <p:tavLst>
                                        <p:tav tm="0">
                                          <p:val>
                                            <p:strVal val="0-#ppt_w/2"/>
                                          </p:val>
                                        </p:tav>
                                        <p:tav tm="100000">
                                          <p:val>
                                            <p:strVal val="#ppt_x"/>
                                          </p:val>
                                        </p:tav>
                                      </p:tavLst>
                                    </p:anim>
                                    <p:anim calcmode="lin" valueType="num">
                                      <p:cBhvr>
                                        <p:cTn id="36" dur="500" fill="hold"/>
                                        <p:tgtEl>
                                          <p:spTgt spid="14349"/>
                                        </p:tgtEl>
                                        <p:attrNameLst>
                                          <p:attrName>ppt_y</p:attrName>
                                        </p:attrNameLst>
                                      </p:cBhvr>
                                      <p:tavLst>
                                        <p:tav tm="0">
                                          <p:val>
                                            <p:strVal val="1+#ppt_h/2"/>
                                          </p:val>
                                        </p:tav>
                                        <p:tav tm="100000">
                                          <p:val>
                                            <p:strVal val="#ppt_y"/>
                                          </p:val>
                                        </p:tav>
                                      </p:tavLst>
                                    </p:anim>
                                  </p:childTnLst>
                                </p:cTn>
                              </p:par>
                              <p:par>
                                <p:cTn id="37" presetID="2" presetClass="entr" presetSubtype="12" fill="hold" grpId="0" nodeType="withEffect">
                                  <p:stCondLst>
                                    <p:cond delay="500"/>
                                  </p:stCondLst>
                                  <p:childTnLst>
                                    <p:set>
                                      <p:cBhvr>
                                        <p:cTn id="38" dur="1" fill="hold">
                                          <p:stCondLst>
                                            <p:cond delay="0"/>
                                          </p:stCondLst>
                                        </p:cTn>
                                        <p:tgtEl>
                                          <p:spTgt spid="14350"/>
                                        </p:tgtEl>
                                        <p:attrNameLst>
                                          <p:attrName>style.visibility</p:attrName>
                                        </p:attrNameLst>
                                      </p:cBhvr>
                                      <p:to>
                                        <p:strVal val="visible"/>
                                      </p:to>
                                    </p:set>
                                    <p:anim calcmode="lin" valueType="num">
                                      <p:cBhvr>
                                        <p:cTn id="39" dur="500" fill="hold"/>
                                        <p:tgtEl>
                                          <p:spTgt spid="14350"/>
                                        </p:tgtEl>
                                        <p:attrNameLst>
                                          <p:attrName>ppt_x</p:attrName>
                                        </p:attrNameLst>
                                      </p:cBhvr>
                                      <p:tavLst>
                                        <p:tav tm="0">
                                          <p:val>
                                            <p:strVal val="0-#ppt_w/2"/>
                                          </p:val>
                                        </p:tav>
                                        <p:tav tm="100000">
                                          <p:val>
                                            <p:strVal val="#ppt_x"/>
                                          </p:val>
                                        </p:tav>
                                      </p:tavLst>
                                    </p:anim>
                                    <p:anim calcmode="lin" valueType="num">
                                      <p:cBhvr>
                                        <p:cTn id="40" dur="500" fill="hold"/>
                                        <p:tgtEl>
                                          <p:spTgt spid="14350"/>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14346"/>
                                        </p:tgtEl>
                                        <p:attrNameLst>
                                          <p:attrName>style.visibility</p:attrName>
                                        </p:attrNameLst>
                                      </p:cBhvr>
                                      <p:to>
                                        <p:strVal val="visible"/>
                                      </p:to>
                                    </p:set>
                                    <p:animEffect>
                                      <p:cBhvr>
                                        <p:cTn id="44"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autoUpdateAnimBg="0"/>
      <p:bldP spid="14340" grpId="0" bldLvl="0" autoUpdateAnimBg="0"/>
      <p:bldP spid="14341" grpId="0" bldLvl="0" autoUpdateAnimBg="0"/>
      <p:bldP spid="14342" grpId="0" bldLvl="0" autoUpdateAnimBg="0"/>
      <p:bldP spid="14346" grpId="0" bldLvl="0" animBg="1" autoUpdateAnimBg="0"/>
      <p:bldP spid="14347" grpId="0" bldLvl="0" animBg="1" autoUpdateAnimBg="0"/>
      <p:bldP spid="14348" grpId="0" bldLvl="0" autoUpdateAnimBg="0"/>
      <p:bldP spid="14349" grpId="0" bldLvl="0" autoUpdateAnimBg="0"/>
      <p:bldP spid="14350"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9" name="组合 8"/>
          <p:cNvGrpSpPr/>
          <p:nvPr/>
        </p:nvGrpSpPr>
        <p:grpSpPr bwMode="auto">
          <a:xfrm>
            <a:off x="1027113" y="1238250"/>
            <a:ext cx="3562350" cy="645266"/>
            <a:chOff x="0" y="0"/>
            <a:chExt cx="4750103" cy="860457"/>
          </a:xfrm>
        </p:grpSpPr>
        <p:sp>
          <p:nvSpPr>
            <p:cNvPr id="14360" name="矩形 9"/>
            <p:cNvSpPr>
              <a:spLocks noChangeArrowheads="1"/>
            </p:cNvSpPr>
            <p:nvPr/>
          </p:nvSpPr>
          <p:spPr bwMode="auto">
            <a:xfrm>
              <a:off x="0" y="369332"/>
              <a:ext cx="4750103" cy="4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endParaRPr lang="zh-CN" altLang="en-US" sz="1200">
                <a:solidFill>
                  <a:srgbClr val="0C0C0C"/>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361" name="文本框 26"/>
            <p:cNvSpPr>
              <a:spLocks noChangeArrowheads="1"/>
            </p:cNvSpPr>
            <p:nvPr/>
          </p:nvSpPr>
          <p:spPr bwMode="auto">
            <a:xfrm>
              <a:off x="0" y="0"/>
              <a:ext cx="413200" cy="40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400">
                <a:solidFill>
                  <a:srgbClr val="0C0C0C"/>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5372" name="组合 12"/>
          <p:cNvGrpSpPr/>
          <p:nvPr/>
        </p:nvGrpSpPr>
        <p:grpSpPr bwMode="auto">
          <a:xfrm>
            <a:off x="1027113" y="2368550"/>
            <a:ext cx="3562350" cy="645266"/>
            <a:chOff x="0" y="0"/>
            <a:chExt cx="4750103" cy="860457"/>
          </a:xfrm>
        </p:grpSpPr>
        <p:sp>
          <p:nvSpPr>
            <p:cNvPr id="14358" name="矩形 13"/>
            <p:cNvSpPr>
              <a:spLocks noChangeArrowheads="1"/>
            </p:cNvSpPr>
            <p:nvPr/>
          </p:nvSpPr>
          <p:spPr bwMode="auto">
            <a:xfrm>
              <a:off x="0" y="369332"/>
              <a:ext cx="4750103" cy="4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endParaRPr lang="zh-CN" altLang="en-US" sz="1200">
                <a:solidFill>
                  <a:srgbClr val="0C0C0C"/>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359" name="文本框 30"/>
            <p:cNvSpPr>
              <a:spLocks noChangeArrowheads="1"/>
            </p:cNvSpPr>
            <p:nvPr/>
          </p:nvSpPr>
          <p:spPr bwMode="auto">
            <a:xfrm>
              <a:off x="0" y="0"/>
              <a:ext cx="413200" cy="40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400">
                <a:solidFill>
                  <a:srgbClr val="0C0C0C"/>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5375" name="组合 16"/>
          <p:cNvGrpSpPr/>
          <p:nvPr/>
        </p:nvGrpSpPr>
        <p:grpSpPr bwMode="auto">
          <a:xfrm>
            <a:off x="393699" y="996315"/>
            <a:ext cx="4829175" cy="3683164"/>
            <a:chOff x="-730673" y="-1678679"/>
            <a:chExt cx="5567900" cy="2538262"/>
          </a:xfrm>
        </p:grpSpPr>
        <p:sp>
          <p:nvSpPr>
            <p:cNvPr id="14356" name="矩形 17"/>
            <p:cNvSpPr>
              <a:spLocks noChangeArrowheads="1"/>
            </p:cNvSpPr>
            <p:nvPr/>
          </p:nvSpPr>
          <p:spPr bwMode="auto">
            <a:xfrm>
              <a:off x="0" y="369332"/>
              <a:ext cx="4750103" cy="49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endParaRPr lang="zh-CN" altLang="en-US" sz="1200">
                <a:solidFill>
                  <a:srgbClr val="0C0C0C"/>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357" name="文本框 34"/>
            <p:cNvSpPr>
              <a:spLocks noChangeArrowheads="1"/>
            </p:cNvSpPr>
            <p:nvPr/>
          </p:nvSpPr>
          <p:spPr bwMode="auto">
            <a:xfrm>
              <a:off x="-730673" y="-1678679"/>
              <a:ext cx="5567900" cy="21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solidFill>
                    <a:srgbClr val="0C0C0C"/>
                  </a:solidFill>
                  <a:latin typeface="微软雅黑" panose="020B0503020204020204" pitchFamily="34" charset="-122"/>
                  <a:ea typeface="微软雅黑" panose="020B0503020204020204" pitchFamily="34" charset="-122"/>
                  <a:sym typeface="微软雅黑" panose="020B0503020204020204" pitchFamily="34" charset="-122"/>
                </a:rPr>
                <a:t>优点：可以做视频推流、转码、解码、美颜等功能。</a:t>
              </a:r>
              <a:endParaRPr lang="zh-CN" altLang="en-US" sz="1400">
                <a:solidFill>
                  <a:srgbClr val="0C0C0C"/>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4342" name="Freeform 7"/>
          <p:cNvSpPr>
            <a:spLocks noChangeAspect="1" noEditPoints="1" noChangeArrowheads="1"/>
          </p:cNvSpPr>
          <p:nvPr/>
        </p:nvSpPr>
        <p:spPr bwMode="auto">
          <a:xfrm>
            <a:off x="6961188" y="3363913"/>
            <a:ext cx="579437" cy="433387"/>
          </a:xfrm>
          <a:custGeom>
            <a:avLst/>
            <a:gdLst>
              <a:gd name="T0" fmla="*/ 586317677 w 527"/>
              <a:gd name="T1" fmla="*/ 355718330 h 394"/>
              <a:gd name="T2" fmla="*/ 50773854 w 527"/>
              <a:gd name="T3" fmla="*/ 355718330 h 394"/>
              <a:gd name="T4" fmla="*/ 10880661 w 527"/>
              <a:gd name="T5" fmla="*/ 434363771 h 394"/>
              <a:gd name="T6" fmla="*/ 626210870 w 527"/>
              <a:gd name="T7" fmla="*/ 434363771 h 394"/>
              <a:gd name="T8" fmla="*/ 586317677 w 527"/>
              <a:gd name="T9" fmla="*/ 355718330 h 394"/>
              <a:gd name="T10" fmla="*/ 251451469 w 527"/>
              <a:gd name="T11" fmla="*/ 415005451 h 394"/>
              <a:gd name="T12" fmla="*/ 268376087 w 527"/>
              <a:gd name="T13" fmla="*/ 383547495 h 394"/>
              <a:gd name="T14" fmla="*/ 371133247 w 527"/>
              <a:gd name="T15" fmla="*/ 383547495 h 394"/>
              <a:gd name="T16" fmla="*/ 385640062 w 527"/>
              <a:gd name="T17" fmla="*/ 415005451 h 394"/>
              <a:gd name="T18" fmla="*/ 251451469 w 527"/>
              <a:gd name="T19" fmla="*/ 415005451 h 394"/>
              <a:gd name="T20" fmla="*/ 577854818 w 527"/>
              <a:gd name="T21" fmla="*/ 338779938 h 394"/>
              <a:gd name="T22" fmla="*/ 577854818 w 527"/>
              <a:gd name="T23" fmla="*/ 336360010 h 394"/>
              <a:gd name="T24" fmla="*/ 577854818 w 527"/>
              <a:gd name="T25" fmla="*/ 335150047 h 394"/>
              <a:gd name="T26" fmla="*/ 577854818 w 527"/>
              <a:gd name="T27" fmla="*/ 14519564 h 394"/>
              <a:gd name="T28" fmla="*/ 562139651 w 527"/>
              <a:gd name="T29" fmla="*/ 0 h 394"/>
              <a:gd name="T30" fmla="*/ 74951880 w 527"/>
              <a:gd name="T31" fmla="*/ 0 h 394"/>
              <a:gd name="T32" fmla="*/ 59236713 w 527"/>
              <a:gd name="T33" fmla="*/ 14519564 h 394"/>
              <a:gd name="T34" fmla="*/ 59236713 w 527"/>
              <a:gd name="T35" fmla="*/ 335150047 h 394"/>
              <a:gd name="T36" fmla="*/ 60445065 w 527"/>
              <a:gd name="T37" fmla="*/ 336360010 h 394"/>
              <a:gd name="T38" fmla="*/ 59236713 w 527"/>
              <a:gd name="T39" fmla="*/ 338779938 h 394"/>
              <a:gd name="T40" fmla="*/ 59236713 w 527"/>
              <a:gd name="T41" fmla="*/ 338779938 h 394"/>
              <a:gd name="T42" fmla="*/ 577854818 w 527"/>
              <a:gd name="T43" fmla="*/ 338779938 h 394"/>
              <a:gd name="T44" fmla="*/ 540379428 w 527"/>
              <a:gd name="T45" fmla="*/ 313370700 h 394"/>
              <a:gd name="T46" fmla="*/ 96712103 w 527"/>
              <a:gd name="T47" fmla="*/ 313370700 h 394"/>
              <a:gd name="T48" fmla="*/ 96712103 w 527"/>
              <a:gd name="T49" fmla="*/ 36297811 h 394"/>
              <a:gd name="T50" fmla="*/ 540379428 w 527"/>
              <a:gd name="T51" fmla="*/ 36297811 h 394"/>
              <a:gd name="T52" fmla="*/ 540379428 w 527"/>
              <a:gd name="T53" fmla="*/ 313370700 h 394"/>
              <a:gd name="T54" fmla="*/ 635882080 w 527"/>
              <a:gd name="T55" fmla="*/ 451303263 h 394"/>
              <a:gd name="T56" fmla="*/ 1209451 w 527"/>
              <a:gd name="T57" fmla="*/ 451303263 h 394"/>
              <a:gd name="T58" fmla="*/ 0 w 527"/>
              <a:gd name="T59" fmla="*/ 454933154 h 394"/>
              <a:gd name="T60" fmla="*/ 14506816 w 527"/>
              <a:gd name="T61" fmla="*/ 476711400 h 394"/>
              <a:gd name="T62" fmla="*/ 622584716 w 527"/>
              <a:gd name="T63" fmla="*/ 476711400 h 394"/>
              <a:gd name="T64" fmla="*/ 637091531 w 527"/>
              <a:gd name="T65" fmla="*/ 454933154 h 394"/>
              <a:gd name="T66" fmla="*/ 635882080 w 527"/>
              <a:gd name="T67" fmla="*/ 451303263 h 3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7"/>
              <a:gd name="T103" fmla="*/ 0 h 394"/>
              <a:gd name="T104" fmla="*/ 527 w 527"/>
              <a:gd name="T105" fmla="*/ 394 h 3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lIns="68580" tIns="34290" rIns="68580" bIns="34290"/>
          <a:lstStyle/>
          <a:p>
            <a:endParaRPr lang="zh-CN" altLang="en-US"/>
          </a:p>
        </p:txBody>
      </p:sp>
      <p:grpSp>
        <p:nvGrpSpPr>
          <p:cNvPr id="14343" name="Group 10"/>
          <p:cNvGrpSpPr/>
          <p:nvPr/>
        </p:nvGrpSpPr>
        <p:grpSpPr bwMode="auto">
          <a:xfrm>
            <a:off x="5840413" y="2701925"/>
            <a:ext cx="563562" cy="565150"/>
            <a:chOff x="0" y="0"/>
            <a:chExt cx="381" cy="381"/>
          </a:xfrm>
        </p:grpSpPr>
        <p:sp>
          <p:nvSpPr>
            <p:cNvPr id="14354" name="Freeform 11"/>
            <p:cNvSpPr>
              <a:spLocks noChangeArrowheads="1"/>
            </p:cNvSpPr>
            <p:nvPr/>
          </p:nvSpPr>
          <p:spPr bwMode="auto">
            <a:xfrm>
              <a:off x="0" y="23"/>
              <a:ext cx="362" cy="358"/>
            </a:xfrm>
            <a:custGeom>
              <a:avLst/>
              <a:gdLst>
                <a:gd name="T0" fmla="*/ 682 w 95"/>
                <a:gd name="T1" fmla="*/ 0 h 94"/>
                <a:gd name="T2" fmla="*/ 0 w 95"/>
                <a:gd name="T3" fmla="*/ 682 h 94"/>
                <a:gd name="T4" fmla="*/ 682 w 95"/>
                <a:gd name="T5" fmla="*/ 1363 h 94"/>
                <a:gd name="T6" fmla="*/ 1379 w 95"/>
                <a:gd name="T7" fmla="*/ 682 h 94"/>
                <a:gd name="T8" fmla="*/ 682 w 95"/>
                <a:gd name="T9" fmla="*/ 682 h 94"/>
                <a:gd name="T10" fmla="*/ 682 w 95"/>
                <a:gd name="T11" fmla="*/ 0 h 94"/>
                <a:gd name="T12" fmla="*/ 0 60000 65536"/>
                <a:gd name="T13" fmla="*/ 0 60000 65536"/>
                <a:gd name="T14" fmla="*/ 0 60000 65536"/>
                <a:gd name="T15" fmla="*/ 0 60000 65536"/>
                <a:gd name="T16" fmla="*/ 0 60000 65536"/>
                <a:gd name="T17" fmla="*/ 0 60000 65536"/>
                <a:gd name="T18" fmla="*/ 0 w 95"/>
                <a:gd name="T19" fmla="*/ 0 h 94"/>
                <a:gd name="T20" fmla="*/ 95 w 95"/>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95" h="94">
                  <a:moveTo>
                    <a:pt x="47" y="0"/>
                  </a:moveTo>
                  <a:cubicBezTo>
                    <a:pt x="21" y="0"/>
                    <a:pt x="0" y="21"/>
                    <a:pt x="0" y="47"/>
                  </a:cubicBezTo>
                  <a:cubicBezTo>
                    <a:pt x="0" y="73"/>
                    <a:pt x="21" y="94"/>
                    <a:pt x="47" y="94"/>
                  </a:cubicBezTo>
                  <a:cubicBezTo>
                    <a:pt x="73" y="94"/>
                    <a:pt x="95" y="73"/>
                    <a:pt x="95" y="47"/>
                  </a:cubicBezTo>
                  <a:cubicBezTo>
                    <a:pt x="47" y="47"/>
                    <a:pt x="47" y="47"/>
                    <a:pt x="47" y="47"/>
                  </a:cubicBezTo>
                  <a:lnTo>
                    <a:pt x="47"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4355" name="Freeform 12"/>
            <p:cNvSpPr>
              <a:spLocks noChangeArrowheads="1"/>
            </p:cNvSpPr>
            <p:nvPr/>
          </p:nvSpPr>
          <p:spPr bwMode="auto">
            <a:xfrm>
              <a:off x="202" y="0"/>
              <a:ext cx="179" cy="179"/>
            </a:xfrm>
            <a:custGeom>
              <a:avLst/>
              <a:gdLst>
                <a:gd name="T0" fmla="*/ 0 w 47"/>
                <a:gd name="T1" fmla="*/ 0 h 47"/>
                <a:gd name="T2" fmla="*/ 0 w 47"/>
                <a:gd name="T3" fmla="*/ 682 h 47"/>
                <a:gd name="T4" fmla="*/ 682 w 47"/>
                <a:gd name="T5" fmla="*/ 682 h 47"/>
                <a:gd name="T6" fmla="*/ 0 w 47"/>
                <a:gd name="T7" fmla="*/ 0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0" y="0"/>
                  </a:moveTo>
                  <a:cubicBezTo>
                    <a:pt x="0" y="47"/>
                    <a:pt x="0" y="47"/>
                    <a:pt x="0" y="47"/>
                  </a:cubicBezTo>
                  <a:cubicBezTo>
                    <a:pt x="47" y="47"/>
                    <a:pt x="47" y="47"/>
                    <a:pt x="47" y="47"/>
                  </a:cubicBezTo>
                  <a:cubicBezTo>
                    <a:pt x="47" y="21"/>
                    <a:pt x="26" y="0"/>
                    <a:pt x="0" y="0"/>
                  </a:cubicBezTo>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grpSp>
        <p:nvGrpSpPr>
          <p:cNvPr id="14344" name="组合 24"/>
          <p:cNvGrpSpPr/>
          <p:nvPr/>
        </p:nvGrpSpPr>
        <p:grpSpPr bwMode="auto">
          <a:xfrm>
            <a:off x="6548438" y="1882775"/>
            <a:ext cx="414337" cy="579438"/>
            <a:chOff x="0" y="0"/>
            <a:chExt cx="553400" cy="774253"/>
          </a:xfrm>
        </p:grpSpPr>
        <p:sp>
          <p:nvSpPr>
            <p:cNvPr id="14352" name="Freeform 10"/>
            <p:cNvSpPr>
              <a:spLocks noChangeArrowheads="1"/>
            </p:cNvSpPr>
            <p:nvPr/>
          </p:nvSpPr>
          <p:spPr bwMode="auto">
            <a:xfrm>
              <a:off x="76156" y="0"/>
              <a:ext cx="309701" cy="142158"/>
            </a:xfrm>
            <a:custGeom>
              <a:avLst/>
              <a:gdLst>
                <a:gd name="T0" fmla="*/ 1649733869 w 50"/>
                <a:gd name="T1" fmla="*/ 840444277 h 23"/>
                <a:gd name="T2" fmla="*/ 1918294188 w 50"/>
                <a:gd name="T3" fmla="*/ 0 h 23"/>
                <a:gd name="T4" fmla="*/ 575486398 w 50"/>
                <a:gd name="T5" fmla="*/ 0 h 23"/>
                <a:gd name="T6" fmla="*/ 767315198 w 50"/>
                <a:gd name="T7" fmla="*/ 802240859 h 23"/>
                <a:gd name="T8" fmla="*/ 0 w 50"/>
                <a:gd name="T9" fmla="*/ 420225229 h 23"/>
                <a:gd name="T10" fmla="*/ 38365760 w 50"/>
                <a:gd name="T11" fmla="*/ 534829300 h 23"/>
                <a:gd name="T12" fmla="*/ 728949438 w 50"/>
                <a:gd name="T13" fmla="*/ 878647694 h 23"/>
                <a:gd name="T14" fmla="*/ 767315198 w 50"/>
                <a:gd name="T15" fmla="*/ 840444277 h 23"/>
                <a:gd name="T16" fmla="*/ 1649733869 w 50"/>
                <a:gd name="T17" fmla="*/ 840444277 h 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23"/>
                <a:gd name="T29" fmla="*/ 50 w 50"/>
                <a:gd name="T30" fmla="*/ 23 h 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23">
                  <a:moveTo>
                    <a:pt x="43" y="22"/>
                  </a:moveTo>
                  <a:cubicBezTo>
                    <a:pt x="50" y="0"/>
                    <a:pt x="50" y="0"/>
                    <a:pt x="50" y="0"/>
                  </a:cubicBezTo>
                  <a:cubicBezTo>
                    <a:pt x="15" y="0"/>
                    <a:pt x="15" y="0"/>
                    <a:pt x="15" y="0"/>
                  </a:cubicBezTo>
                  <a:cubicBezTo>
                    <a:pt x="20" y="21"/>
                    <a:pt x="20" y="21"/>
                    <a:pt x="20" y="21"/>
                  </a:cubicBezTo>
                  <a:cubicBezTo>
                    <a:pt x="17" y="17"/>
                    <a:pt x="8" y="8"/>
                    <a:pt x="0" y="11"/>
                  </a:cubicBezTo>
                  <a:cubicBezTo>
                    <a:pt x="1" y="14"/>
                    <a:pt x="1" y="14"/>
                    <a:pt x="1" y="14"/>
                  </a:cubicBezTo>
                  <a:cubicBezTo>
                    <a:pt x="8" y="11"/>
                    <a:pt x="16" y="20"/>
                    <a:pt x="19" y="23"/>
                  </a:cubicBezTo>
                  <a:cubicBezTo>
                    <a:pt x="20" y="22"/>
                    <a:pt x="20" y="22"/>
                    <a:pt x="20" y="22"/>
                  </a:cubicBezTo>
                  <a:lnTo>
                    <a:pt x="43" y="22"/>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4353" name="Freeform 11"/>
            <p:cNvSpPr>
              <a:spLocks noEditPoints="1" noChangeArrowheads="1"/>
            </p:cNvSpPr>
            <p:nvPr/>
          </p:nvSpPr>
          <p:spPr bwMode="auto">
            <a:xfrm>
              <a:off x="0" y="142158"/>
              <a:ext cx="553400" cy="632095"/>
            </a:xfrm>
            <a:custGeom>
              <a:avLst/>
              <a:gdLst>
                <a:gd name="T0" fmla="*/ 2147483646 w 89"/>
                <a:gd name="T1" fmla="*/ 75323631 h 103"/>
                <a:gd name="T2" fmla="*/ 2147483646 w 89"/>
                <a:gd name="T3" fmla="*/ 75323631 h 103"/>
                <a:gd name="T4" fmla="*/ 1159895310 w 89"/>
                <a:gd name="T5" fmla="*/ 75323631 h 103"/>
                <a:gd name="T6" fmla="*/ 1198558694 w 89"/>
                <a:gd name="T7" fmla="*/ 0 h 103"/>
                <a:gd name="T8" fmla="*/ 618614148 w 89"/>
                <a:gd name="T9" fmla="*/ 0 h 103"/>
                <a:gd name="T10" fmla="*/ 541287380 w 89"/>
                <a:gd name="T11" fmla="*/ 75323631 h 103"/>
                <a:gd name="T12" fmla="*/ 850594454 w 89"/>
                <a:gd name="T13" fmla="*/ 188302942 h 103"/>
                <a:gd name="T14" fmla="*/ 1043905157 w 89"/>
                <a:gd name="T15" fmla="*/ 150641126 h 103"/>
                <a:gd name="T16" fmla="*/ 0 w 89"/>
                <a:gd name="T17" fmla="*/ 2147483646 h 103"/>
                <a:gd name="T18" fmla="*/ 1739846074 w 89"/>
                <a:gd name="T19" fmla="*/ 2147483646 h 103"/>
                <a:gd name="T20" fmla="*/ 2147483646 w 89"/>
                <a:gd name="T21" fmla="*/ 2147483646 h 103"/>
                <a:gd name="T22" fmla="*/ 2147483646 w 89"/>
                <a:gd name="T23" fmla="*/ 75323631 h 103"/>
                <a:gd name="T24" fmla="*/ 2147483646 w 89"/>
                <a:gd name="T25" fmla="*/ 2147483646 h 103"/>
                <a:gd name="T26" fmla="*/ 1894499611 w 89"/>
                <a:gd name="T27" fmla="*/ 2147483646 h 103"/>
                <a:gd name="T28" fmla="*/ 1894499611 w 89"/>
                <a:gd name="T29" fmla="*/ 2147483646 h 103"/>
                <a:gd name="T30" fmla="*/ 1585192537 w 89"/>
                <a:gd name="T31" fmla="*/ 2147483646 h 103"/>
                <a:gd name="T32" fmla="*/ 1585192537 w 89"/>
                <a:gd name="T33" fmla="*/ 2147483646 h 103"/>
                <a:gd name="T34" fmla="*/ 1237222079 w 89"/>
                <a:gd name="T35" fmla="*/ 2147483646 h 103"/>
                <a:gd name="T36" fmla="*/ 1043905157 w 89"/>
                <a:gd name="T37" fmla="*/ 2147483646 h 103"/>
                <a:gd name="T38" fmla="*/ 1043905157 w 89"/>
                <a:gd name="T39" fmla="*/ 2147483646 h 103"/>
                <a:gd name="T40" fmla="*/ 1314548847 w 89"/>
                <a:gd name="T41" fmla="*/ 2147483646 h 103"/>
                <a:gd name="T42" fmla="*/ 1314548847 w 89"/>
                <a:gd name="T43" fmla="*/ 2147483646 h 103"/>
                <a:gd name="T44" fmla="*/ 1430539000 w 89"/>
                <a:gd name="T45" fmla="*/ 2147483646 h 103"/>
                <a:gd name="T46" fmla="*/ 1739846074 w 89"/>
                <a:gd name="T47" fmla="*/ 2147483646 h 103"/>
                <a:gd name="T48" fmla="*/ 2010489764 w 89"/>
                <a:gd name="T49" fmla="*/ 2147483646 h 103"/>
                <a:gd name="T50" fmla="*/ 2126479917 w 89"/>
                <a:gd name="T51" fmla="*/ 2147483646 h 103"/>
                <a:gd name="T52" fmla="*/ 2010489764 w 89"/>
                <a:gd name="T53" fmla="*/ 2109006446 h 103"/>
                <a:gd name="T54" fmla="*/ 1662519306 w 89"/>
                <a:gd name="T55" fmla="*/ 1996027136 h 103"/>
                <a:gd name="T56" fmla="*/ 1237222079 w 89"/>
                <a:gd name="T57" fmla="*/ 1807724195 h 103"/>
                <a:gd name="T58" fmla="*/ 1121231926 w 89"/>
                <a:gd name="T59" fmla="*/ 1468773990 h 103"/>
                <a:gd name="T60" fmla="*/ 1275885463 w 89"/>
                <a:gd name="T61" fmla="*/ 1092161970 h 103"/>
                <a:gd name="T62" fmla="*/ 1585192537 w 89"/>
                <a:gd name="T63" fmla="*/ 941520845 h 103"/>
                <a:gd name="T64" fmla="*/ 1585192537 w 89"/>
                <a:gd name="T65" fmla="*/ 715556087 h 103"/>
                <a:gd name="T66" fmla="*/ 1894499611 w 89"/>
                <a:gd name="T67" fmla="*/ 715556087 h 103"/>
                <a:gd name="T68" fmla="*/ 1894499611 w 89"/>
                <a:gd name="T69" fmla="*/ 941520845 h 103"/>
                <a:gd name="T70" fmla="*/ 2147483646 w 89"/>
                <a:gd name="T71" fmla="*/ 1092161970 h 103"/>
                <a:gd name="T72" fmla="*/ 2147483646 w 89"/>
                <a:gd name="T73" fmla="*/ 1468773990 h 103"/>
                <a:gd name="T74" fmla="*/ 2147483646 w 89"/>
                <a:gd name="T75" fmla="*/ 1506435806 h 103"/>
                <a:gd name="T76" fmla="*/ 2087816533 w 89"/>
                <a:gd name="T77" fmla="*/ 1506435806 h 103"/>
                <a:gd name="T78" fmla="*/ 2087816533 w 89"/>
                <a:gd name="T79" fmla="*/ 1468773990 h 103"/>
                <a:gd name="T80" fmla="*/ 2010489764 w 89"/>
                <a:gd name="T81" fmla="*/ 1242809233 h 103"/>
                <a:gd name="T82" fmla="*/ 1739846074 w 89"/>
                <a:gd name="T83" fmla="*/ 1167485602 h 103"/>
                <a:gd name="T84" fmla="*/ 1469202384 w 89"/>
                <a:gd name="T85" fmla="*/ 1242809233 h 103"/>
                <a:gd name="T86" fmla="*/ 1391875616 w 89"/>
                <a:gd name="T87" fmla="*/ 1468773990 h 103"/>
                <a:gd name="T88" fmla="*/ 1469202384 w 89"/>
                <a:gd name="T89" fmla="*/ 1619415116 h 103"/>
                <a:gd name="T90" fmla="*/ 1778509458 w 89"/>
                <a:gd name="T91" fmla="*/ 1770062379 h 103"/>
                <a:gd name="T92" fmla="*/ 2147483646 w 89"/>
                <a:gd name="T93" fmla="*/ 1958365321 h 103"/>
                <a:gd name="T94" fmla="*/ 2147483646 w 89"/>
                <a:gd name="T95" fmla="*/ 2147483646 h 103"/>
                <a:gd name="T96" fmla="*/ 2147483646 w 89"/>
                <a:gd name="T97" fmla="*/ 2147483646 h 1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9"/>
                <a:gd name="T148" fmla="*/ 0 h 103"/>
                <a:gd name="T149" fmla="*/ 89 w 89"/>
                <a:gd name="T150" fmla="*/ 103 h 1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9" h="103">
                  <a:moveTo>
                    <a:pt x="58" y="2"/>
                  </a:moveTo>
                  <a:cubicBezTo>
                    <a:pt x="58" y="2"/>
                    <a:pt x="58" y="2"/>
                    <a:pt x="58" y="2"/>
                  </a:cubicBezTo>
                  <a:cubicBezTo>
                    <a:pt x="30" y="2"/>
                    <a:pt x="30" y="2"/>
                    <a:pt x="30" y="2"/>
                  </a:cubicBezTo>
                  <a:cubicBezTo>
                    <a:pt x="31" y="0"/>
                    <a:pt x="31" y="0"/>
                    <a:pt x="31" y="0"/>
                  </a:cubicBezTo>
                  <a:cubicBezTo>
                    <a:pt x="26" y="2"/>
                    <a:pt x="20" y="3"/>
                    <a:pt x="16" y="0"/>
                  </a:cubicBezTo>
                  <a:cubicBezTo>
                    <a:pt x="14" y="2"/>
                    <a:pt x="14" y="2"/>
                    <a:pt x="14" y="2"/>
                  </a:cubicBezTo>
                  <a:cubicBezTo>
                    <a:pt x="16" y="4"/>
                    <a:pt x="19" y="5"/>
                    <a:pt x="22" y="5"/>
                  </a:cubicBezTo>
                  <a:cubicBezTo>
                    <a:pt x="24" y="5"/>
                    <a:pt x="26" y="4"/>
                    <a:pt x="27" y="4"/>
                  </a:cubicBezTo>
                  <a:cubicBezTo>
                    <a:pt x="11" y="15"/>
                    <a:pt x="0" y="40"/>
                    <a:pt x="0" y="58"/>
                  </a:cubicBezTo>
                  <a:cubicBezTo>
                    <a:pt x="0" y="83"/>
                    <a:pt x="20" y="103"/>
                    <a:pt x="45" y="103"/>
                  </a:cubicBezTo>
                  <a:cubicBezTo>
                    <a:pt x="69" y="103"/>
                    <a:pt x="89" y="83"/>
                    <a:pt x="89" y="58"/>
                  </a:cubicBezTo>
                  <a:cubicBezTo>
                    <a:pt x="89" y="38"/>
                    <a:pt x="76" y="11"/>
                    <a:pt x="58" y="2"/>
                  </a:cubicBezTo>
                  <a:close/>
                  <a:moveTo>
                    <a:pt x="57" y="73"/>
                  </a:moveTo>
                  <a:cubicBezTo>
                    <a:pt x="55" y="75"/>
                    <a:pt x="52" y="76"/>
                    <a:pt x="49" y="77"/>
                  </a:cubicBezTo>
                  <a:cubicBezTo>
                    <a:pt x="49" y="84"/>
                    <a:pt x="49" y="84"/>
                    <a:pt x="49" y="84"/>
                  </a:cubicBezTo>
                  <a:cubicBezTo>
                    <a:pt x="41" y="84"/>
                    <a:pt x="41" y="84"/>
                    <a:pt x="41" y="84"/>
                  </a:cubicBezTo>
                  <a:cubicBezTo>
                    <a:pt x="41" y="77"/>
                    <a:pt x="41" y="77"/>
                    <a:pt x="41" y="77"/>
                  </a:cubicBezTo>
                  <a:cubicBezTo>
                    <a:pt x="37" y="76"/>
                    <a:pt x="34" y="75"/>
                    <a:pt x="32" y="73"/>
                  </a:cubicBezTo>
                  <a:cubicBezTo>
                    <a:pt x="28" y="70"/>
                    <a:pt x="27" y="67"/>
                    <a:pt x="27" y="63"/>
                  </a:cubicBezTo>
                  <a:cubicBezTo>
                    <a:pt x="27" y="61"/>
                    <a:pt x="27" y="61"/>
                    <a:pt x="27" y="61"/>
                  </a:cubicBezTo>
                  <a:cubicBezTo>
                    <a:pt x="34" y="61"/>
                    <a:pt x="34" y="61"/>
                    <a:pt x="34" y="61"/>
                  </a:cubicBezTo>
                  <a:cubicBezTo>
                    <a:pt x="34" y="62"/>
                    <a:pt x="34" y="62"/>
                    <a:pt x="34" y="62"/>
                  </a:cubicBezTo>
                  <a:cubicBezTo>
                    <a:pt x="34" y="65"/>
                    <a:pt x="35" y="67"/>
                    <a:pt x="37" y="69"/>
                  </a:cubicBezTo>
                  <a:cubicBezTo>
                    <a:pt x="39" y="70"/>
                    <a:pt x="41" y="71"/>
                    <a:pt x="45" y="71"/>
                  </a:cubicBezTo>
                  <a:cubicBezTo>
                    <a:pt x="48" y="71"/>
                    <a:pt x="50" y="70"/>
                    <a:pt x="52" y="69"/>
                  </a:cubicBezTo>
                  <a:cubicBezTo>
                    <a:pt x="54" y="67"/>
                    <a:pt x="55" y="65"/>
                    <a:pt x="55" y="62"/>
                  </a:cubicBezTo>
                  <a:cubicBezTo>
                    <a:pt x="55" y="60"/>
                    <a:pt x="54" y="58"/>
                    <a:pt x="52" y="56"/>
                  </a:cubicBezTo>
                  <a:cubicBezTo>
                    <a:pt x="51" y="55"/>
                    <a:pt x="48" y="54"/>
                    <a:pt x="43" y="53"/>
                  </a:cubicBezTo>
                  <a:cubicBezTo>
                    <a:pt x="38" y="52"/>
                    <a:pt x="35" y="50"/>
                    <a:pt x="32" y="48"/>
                  </a:cubicBezTo>
                  <a:cubicBezTo>
                    <a:pt x="30" y="45"/>
                    <a:pt x="29" y="42"/>
                    <a:pt x="29" y="39"/>
                  </a:cubicBezTo>
                  <a:cubicBezTo>
                    <a:pt x="29" y="35"/>
                    <a:pt x="30" y="31"/>
                    <a:pt x="33" y="29"/>
                  </a:cubicBezTo>
                  <a:cubicBezTo>
                    <a:pt x="35" y="27"/>
                    <a:pt x="38" y="26"/>
                    <a:pt x="41" y="25"/>
                  </a:cubicBezTo>
                  <a:cubicBezTo>
                    <a:pt x="41" y="19"/>
                    <a:pt x="41" y="19"/>
                    <a:pt x="41" y="19"/>
                  </a:cubicBezTo>
                  <a:cubicBezTo>
                    <a:pt x="49" y="19"/>
                    <a:pt x="49" y="19"/>
                    <a:pt x="49" y="19"/>
                  </a:cubicBezTo>
                  <a:cubicBezTo>
                    <a:pt x="49" y="25"/>
                    <a:pt x="49" y="25"/>
                    <a:pt x="49" y="25"/>
                  </a:cubicBezTo>
                  <a:cubicBezTo>
                    <a:pt x="52" y="25"/>
                    <a:pt x="55" y="27"/>
                    <a:pt x="57" y="29"/>
                  </a:cubicBezTo>
                  <a:cubicBezTo>
                    <a:pt x="60" y="31"/>
                    <a:pt x="62" y="35"/>
                    <a:pt x="62" y="39"/>
                  </a:cubicBezTo>
                  <a:cubicBezTo>
                    <a:pt x="62" y="40"/>
                    <a:pt x="62" y="40"/>
                    <a:pt x="62" y="40"/>
                  </a:cubicBezTo>
                  <a:cubicBezTo>
                    <a:pt x="54" y="40"/>
                    <a:pt x="54" y="40"/>
                    <a:pt x="54" y="40"/>
                  </a:cubicBezTo>
                  <a:cubicBezTo>
                    <a:pt x="54" y="39"/>
                    <a:pt x="54" y="39"/>
                    <a:pt x="54" y="39"/>
                  </a:cubicBezTo>
                  <a:cubicBezTo>
                    <a:pt x="54" y="36"/>
                    <a:pt x="53" y="34"/>
                    <a:pt x="52" y="33"/>
                  </a:cubicBezTo>
                  <a:cubicBezTo>
                    <a:pt x="50" y="32"/>
                    <a:pt x="48" y="31"/>
                    <a:pt x="45" y="31"/>
                  </a:cubicBezTo>
                  <a:cubicBezTo>
                    <a:pt x="42" y="31"/>
                    <a:pt x="40" y="32"/>
                    <a:pt x="38" y="33"/>
                  </a:cubicBezTo>
                  <a:cubicBezTo>
                    <a:pt x="37" y="34"/>
                    <a:pt x="36" y="36"/>
                    <a:pt x="36" y="39"/>
                  </a:cubicBezTo>
                  <a:cubicBezTo>
                    <a:pt x="36" y="41"/>
                    <a:pt x="37" y="42"/>
                    <a:pt x="38" y="43"/>
                  </a:cubicBezTo>
                  <a:cubicBezTo>
                    <a:pt x="40" y="45"/>
                    <a:pt x="42" y="46"/>
                    <a:pt x="46" y="47"/>
                  </a:cubicBezTo>
                  <a:cubicBezTo>
                    <a:pt x="52" y="48"/>
                    <a:pt x="56" y="50"/>
                    <a:pt x="58" y="52"/>
                  </a:cubicBezTo>
                  <a:cubicBezTo>
                    <a:pt x="61" y="55"/>
                    <a:pt x="63" y="58"/>
                    <a:pt x="63" y="62"/>
                  </a:cubicBezTo>
                  <a:cubicBezTo>
                    <a:pt x="63" y="66"/>
                    <a:pt x="61" y="70"/>
                    <a:pt x="57" y="7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15388" name="TextBox 108"/>
          <p:cNvSpPr>
            <a:spLocks noChangeArrowheads="1"/>
          </p:cNvSpPr>
          <p:nvPr/>
        </p:nvSpPr>
        <p:spPr bwMode="auto">
          <a:xfrm>
            <a:off x="539750" y="266700"/>
            <a:ext cx="177736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buFont typeface="Arial" panose="020B0604020202020204" pitchFamily="34" charset="0"/>
              <a:buNone/>
            </a:pPr>
            <a:r>
              <a:rPr lang="zh-CN" altLang="en-US">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自己开发</a:t>
            </a:r>
            <a:r>
              <a:rPr lang="en-US" altLang="zh-CN">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库</a:t>
            </a:r>
            <a:endParaRPr lang="en-US" alt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389" name="组合 31"/>
          <p:cNvGrpSpPr/>
          <p:nvPr/>
        </p:nvGrpSpPr>
        <p:grpSpPr bwMode="auto">
          <a:xfrm>
            <a:off x="107950" y="244475"/>
            <a:ext cx="358775" cy="360363"/>
            <a:chOff x="0" y="0"/>
            <a:chExt cx="302558" cy="314067"/>
          </a:xfrm>
        </p:grpSpPr>
        <p:sp>
          <p:nvSpPr>
            <p:cNvPr id="14350" name="矩形 32"/>
            <p:cNvSpPr>
              <a:spLocks noChangeArrowheads="1"/>
            </p:cNvSpPr>
            <p:nvPr/>
          </p:nvSpPr>
          <p:spPr bwMode="auto">
            <a:xfrm>
              <a:off x="0" y="0"/>
              <a:ext cx="252000" cy="25200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51" name="矩形 33"/>
            <p:cNvSpPr>
              <a:spLocks noChangeArrowheads="1"/>
            </p:cNvSpPr>
            <p:nvPr/>
          </p:nvSpPr>
          <p:spPr bwMode="auto">
            <a:xfrm>
              <a:off x="122558" y="134067"/>
              <a:ext cx="180000" cy="180000"/>
            </a:xfrm>
            <a:prstGeom prst="rect">
              <a:avLst/>
            </a:prstGeom>
            <a:solidFill>
              <a:srgbClr val="0E90BE"/>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3" name="文本框 2"/>
          <p:cNvSpPr txBox="1"/>
          <p:nvPr/>
        </p:nvSpPr>
        <p:spPr>
          <a:xfrm>
            <a:off x="407035" y="2462530"/>
            <a:ext cx="4771390" cy="73723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rPr>
              <a:t>缺点：耗费人员及大量时间，开发进度会慢很多。而且对技术要求也比较高，适合公司本身有C++且相关经验的程序员。</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389"/>
                                        </p:tgtEl>
                                        <p:attrNameLst>
                                          <p:attrName>style.visibility</p:attrName>
                                        </p:attrNameLst>
                                      </p:cBhvr>
                                      <p:to>
                                        <p:strVal val="visible"/>
                                      </p:to>
                                    </p:set>
                                    <p:anim calcmode="lin" valueType="num">
                                      <p:cBhvr>
                                        <p:cTn id="7" dur="350" fill="hold"/>
                                        <p:tgtEl>
                                          <p:spTgt spid="15389"/>
                                        </p:tgtEl>
                                        <p:attrNameLst>
                                          <p:attrName>ppt_w</p:attrName>
                                        </p:attrNameLst>
                                      </p:cBhvr>
                                      <p:tavLst>
                                        <p:tav tm="0">
                                          <p:val>
                                            <p:fltVal val="0"/>
                                          </p:val>
                                        </p:tav>
                                        <p:tav tm="100000">
                                          <p:val>
                                            <p:strVal val="#ppt_w"/>
                                          </p:val>
                                        </p:tav>
                                      </p:tavLst>
                                    </p:anim>
                                    <p:anim calcmode="lin" valueType="num">
                                      <p:cBhvr>
                                        <p:cTn id="8" dur="350" fill="hold"/>
                                        <p:tgtEl>
                                          <p:spTgt spid="1538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5388"/>
                                        </p:tgtEl>
                                        <p:attrNameLst>
                                          <p:attrName>style.visibility</p:attrName>
                                        </p:attrNameLst>
                                      </p:cBhvr>
                                      <p:to>
                                        <p:strVal val="visible"/>
                                      </p:to>
                                    </p:set>
                                    <p:anim calcmode="lin" valueType="num">
                                      <p:cBhvr>
                                        <p:cTn id="12" dur="400" fill="hold"/>
                                        <p:tgtEl>
                                          <p:spTgt spid="15388"/>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5388"/>
                                        </p:tgtEl>
                                        <p:attrNameLst>
                                          <p:attrName>ppt_y</p:attrName>
                                        </p:attrNameLst>
                                      </p:cBhvr>
                                      <p:tavLst>
                                        <p:tav tm="0">
                                          <p:val>
                                            <p:strVal val="#ppt_y"/>
                                          </p:val>
                                        </p:tav>
                                        <p:tav tm="100000">
                                          <p:val>
                                            <p:strVal val="#ppt_y"/>
                                          </p:val>
                                        </p:tav>
                                      </p:tavLst>
                                    </p:anim>
                                    <p:anim calcmode="lin" valueType="num">
                                      <p:cBhvr>
                                        <p:cTn id="14" dur="400" fill="hold"/>
                                        <p:tgtEl>
                                          <p:spTgt spid="15388"/>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5388"/>
                                        </p:tgtEl>
                                        <p:attrNameLst>
                                          <p:attrName>ppt_w</p:attrName>
                                        </p:attrNameLst>
                                      </p:cBhvr>
                                      <p:tavLst>
                                        <p:tav tm="0">
                                          <p:val>
                                            <p:strVal val="#ppt_w/10"/>
                                          </p:val>
                                        </p:tav>
                                        <p:tav tm="50000">
                                          <p:val>
                                            <p:strVal val="#ppt_w+.01"/>
                                          </p:val>
                                        </p:tav>
                                        <p:tav tm="100000">
                                          <p:val>
                                            <p:strVal val="#ppt_w"/>
                                          </p:val>
                                        </p:tav>
                                      </p:tavLst>
                                    </p:anim>
                                    <p:animEffect>
                                      <p:cBhvr>
                                        <p:cTn id="16" dur="400" tmFilter="0,0; .5, 1; 1, 1"/>
                                        <p:tgtEl>
                                          <p:spTgt spid="15388"/>
                                        </p:tgtEl>
                                      </p:cBhvr>
                                    </p:animEffect>
                                  </p:childTnLst>
                                </p:cTn>
                              </p:par>
                            </p:childTnLst>
                          </p:cTn>
                        </p:par>
                        <p:par>
                          <p:cTn id="17" fill="hold">
                            <p:stCondLst>
                              <p:cond delay="680"/>
                            </p:stCondLst>
                            <p:childTnLst>
                              <p:par>
                                <p:cTn id="18" presetID="2" presetClass="entr" presetSubtype="8" fill="hold" nodeType="afterEffect">
                                  <p:stCondLst>
                                    <p:cond delay="0"/>
                                  </p:stCondLst>
                                  <p:childTnLst>
                                    <p:set>
                                      <p:cBhvr>
                                        <p:cTn id="19" dur="1" fill="hold">
                                          <p:stCondLst>
                                            <p:cond delay="0"/>
                                          </p:stCondLst>
                                        </p:cTn>
                                        <p:tgtEl>
                                          <p:spTgt spid="15369"/>
                                        </p:tgtEl>
                                        <p:attrNameLst>
                                          <p:attrName>style.visibility</p:attrName>
                                        </p:attrNameLst>
                                      </p:cBhvr>
                                      <p:to>
                                        <p:strVal val="visible"/>
                                      </p:to>
                                    </p:set>
                                    <p:anim calcmode="lin" valueType="num">
                                      <p:cBhvr>
                                        <p:cTn id="20" dur="500" fill="hold"/>
                                        <p:tgtEl>
                                          <p:spTgt spid="15369"/>
                                        </p:tgtEl>
                                        <p:attrNameLst>
                                          <p:attrName>ppt_x</p:attrName>
                                        </p:attrNameLst>
                                      </p:cBhvr>
                                      <p:tavLst>
                                        <p:tav tm="0">
                                          <p:val>
                                            <p:strVal val="0-#ppt_w/2"/>
                                          </p:val>
                                        </p:tav>
                                        <p:tav tm="100000">
                                          <p:val>
                                            <p:strVal val="#ppt_x"/>
                                          </p:val>
                                        </p:tav>
                                      </p:tavLst>
                                    </p:anim>
                                    <p:anim calcmode="lin" valueType="num">
                                      <p:cBhvr>
                                        <p:cTn id="21" dur="500" fill="hold"/>
                                        <p:tgtEl>
                                          <p:spTgt spid="15369"/>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500"/>
                                  </p:stCondLst>
                                  <p:childTnLst>
                                    <p:set>
                                      <p:cBhvr>
                                        <p:cTn id="23" dur="1" fill="hold">
                                          <p:stCondLst>
                                            <p:cond delay="0"/>
                                          </p:stCondLst>
                                        </p:cTn>
                                        <p:tgtEl>
                                          <p:spTgt spid="15372"/>
                                        </p:tgtEl>
                                        <p:attrNameLst>
                                          <p:attrName>style.visibility</p:attrName>
                                        </p:attrNameLst>
                                      </p:cBhvr>
                                      <p:to>
                                        <p:strVal val="visible"/>
                                      </p:to>
                                    </p:set>
                                    <p:anim calcmode="lin" valueType="num">
                                      <p:cBhvr>
                                        <p:cTn id="24" dur="500" fill="hold"/>
                                        <p:tgtEl>
                                          <p:spTgt spid="15372"/>
                                        </p:tgtEl>
                                        <p:attrNameLst>
                                          <p:attrName>ppt_x</p:attrName>
                                        </p:attrNameLst>
                                      </p:cBhvr>
                                      <p:tavLst>
                                        <p:tav tm="0">
                                          <p:val>
                                            <p:strVal val="0-#ppt_w/2"/>
                                          </p:val>
                                        </p:tav>
                                        <p:tav tm="100000">
                                          <p:val>
                                            <p:strVal val="#ppt_x"/>
                                          </p:val>
                                        </p:tav>
                                      </p:tavLst>
                                    </p:anim>
                                    <p:anim calcmode="lin" valueType="num">
                                      <p:cBhvr>
                                        <p:cTn id="25" dur="500" fill="hold"/>
                                        <p:tgtEl>
                                          <p:spTgt spid="15372"/>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1000"/>
                                  </p:stCondLst>
                                  <p:childTnLst>
                                    <p:set>
                                      <p:cBhvr>
                                        <p:cTn id="27" dur="1" fill="hold">
                                          <p:stCondLst>
                                            <p:cond delay="0"/>
                                          </p:stCondLst>
                                        </p:cTn>
                                        <p:tgtEl>
                                          <p:spTgt spid="15375"/>
                                        </p:tgtEl>
                                        <p:attrNameLst>
                                          <p:attrName>style.visibility</p:attrName>
                                        </p:attrNameLst>
                                      </p:cBhvr>
                                      <p:to>
                                        <p:strVal val="visible"/>
                                      </p:to>
                                    </p:set>
                                    <p:anim calcmode="lin" valueType="num">
                                      <p:cBhvr>
                                        <p:cTn id="28" dur="500" fill="hold"/>
                                        <p:tgtEl>
                                          <p:spTgt spid="15375"/>
                                        </p:tgtEl>
                                        <p:attrNameLst>
                                          <p:attrName>ppt_x</p:attrName>
                                        </p:attrNameLst>
                                      </p:cBhvr>
                                      <p:tavLst>
                                        <p:tav tm="0">
                                          <p:val>
                                            <p:strVal val="0-#ppt_w/2"/>
                                          </p:val>
                                        </p:tav>
                                        <p:tav tm="100000">
                                          <p:val>
                                            <p:strVal val="#ppt_x"/>
                                          </p:val>
                                        </p:tav>
                                      </p:tavLst>
                                    </p:anim>
                                    <p:anim calcmode="lin" valueType="num">
                                      <p:cBhvr>
                                        <p:cTn id="29" dur="500" fill="hold"/>
                                        <p:tgtEl>
                                          <p:spTgt spid="15375"/>
                                        </p:tgtEl>
                                        <p:attrNameLst>
                                          <p:attrName>ppt_y</p:attrName>
                                        </p:attrNameLst>
                                      </p:cBhvr>
                                      <p:tavLst>
                                        <p:tav tm="0">
                                          <p:val>
                                            <p:strVal val="#ppt_y"/>
                                          </p:val>
                                        </p:tav>
                                        <p:tav tm="100000">
                                          <p:val>
                                            <p:strVal val="#ppt_y"/>
                                          </p:val>
                                        </p:tav>
                                      </p:tavLst>
                                    </p:anim>
                                  </p:childTnLst>
                                </p:cTn>
                              </p:par>
                            </p:childTnLst>
                          </p:cTn>
                        </p:par>
                        <p:par>
                          <p:cTn id="30" fill="hold">
                            <p:stCondLst>
                              <p:cond delay="1180"/>
                            </p:stCondLst>
                            <p:childTnLst>
                              <p:par>
                                <p:cTn id="31" presetID="4" presetClass="entr" presetSubtype="16"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ox(in)">
                                      <p:cBhvr>
                                        <p:cTn id="3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8" grpId="0" bldLvl="0" autoUpdateAnimBg="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5"/>
          <p:cNvGrpSpPr/>
          <p:nvPr/>
        </p:nvGrpSpPr>
        <p:grpSpPr bwMode="auto">
          <a:xfrm>
            <a:off x="677228" y="800100"/>
            <a:ext cx="7162800" cy="1038081"/>
            <a:chOff x="-476850" y="-184058"/>
            <a:chExt cx="7162269" cy="1037563"/>
          </a:xfrm>
        </p:grpSpPr>
        <p:sp>
          <p:nvSpPr>
            <p:cNvPr id="15377" name="矩形 16"/>
            <p:cNvSpPr>
              <a:spLocks noChangeArrowheads="1"/>
            </p:cNvSpPr>
            <p:nvPr/>
          </p:nvSpPr>
          <p:spPr bwMode="auto">
            <a:xfrm>
              <a:off x="-476850" y="208667"/>
              <a:ext cx="7162269" cy="6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buFont typeface="Arial" panose="020B0604020202020204" pitchFamily="34" charset="0"/>
                <a:buNone/>
              </a:pPr>
              <a:endParaRPr lang="zh-CN" altLang="en-US" sz="120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buFont typeface="Arial" panose="020B0604020202020204" pitchFamily="34" charset="0"/>
                <a:buNone/>
              </a:pPr>
              <a:endParaRPr lang="zh-CN" altLang="en-US" sz="120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78" name="矩形 17"/>
            <p:cNvSpPr>
              <a:spLocks noChangeArrowheads="1"/>
            </p:cNvSpPr>
            <p:nvPr/>
          </p:nvSpPr>
          <p:spPr bwMode="auto">
            <a:xfrm>
              <a:off x="-476850" y="-184058"/>
              <a:ext cx="6220634" cy="58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buFont typeface="Arial" panose="020B0604020202020204" pitchFamily="34" charset="0"/>
                <a:buNone/>
              </a:pP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优点：公司本身无需可以开发SDK的程序员，只需客户端及服务端程序员。且开发周期比较短。</a:t>
              </a:r>
              <a:endPar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389" name="组合 18"/>
          <p:cNvGrpSpPr/>
          <p:nvPr/>
        </p:nvGrpSpPr>
        <p:grpSpPr bwMode="auto">
          <a:xfrm>
            <a:off x="641350" y="2763520"/>
            <a:ext cx="6943408" cy="2133918"/>
            <a:chOff x="-36195" y="0"/>
            <a:chExt cx="6943344" cy="2133919"/>
          </a:xfrm>
        </p:grpSpPr>
        <p:grpSp>
          <p:nvGrpSpPr>
            <p:cNvPr id="15371" name="组合 19"/>
            <p:cNvGrpSpPr/>
            <p:nvPr/>
          </p:nvGrpSpPr>
          <p:grpSpPr bwMode="auto">
            <a:xfrm>
              <a:off x="-36195" y="0"/>
              <a:ext cx="6943344" cy="2133919"/>
              <a:chOff x="-36195" y="0"/>
              <a:chExt cx="6943344" cy="2133919"/>
            </a:xfrm>
          </p:grpSpPr>
          <p:sp>
            <p:nvSpPr>
              <p:cNvPr id="15373" name="任意多边形 21"/>
              <p:cNvSpPr>
                <a:spLocks noChangeArrowheads="1"/>
              </p:cNvSpPr>
              <p:nvPr/>
            </p:nvSpPr>
            <p:spPr bwMode="auto">
              <a:xfrm>
                <a:off x="6804756" y="1228725"/>
                <a:ext cx="102393" cy="130968"/>
              </a:xfrm>
              <a:custGeom>
                <a:avLst/>
                <a:gdLst>
                  <a:gd name="T0" fmla="*/ 102393 w 102393"/>
                  <a:gd name="T1" fmla="*/ 130968 h 130968"/>
                  <a:gd name="T2" fmla="*/ 0 w 102393"/>
                  <a:gd name="T3" fmla="*/ 130968 h 130968"/>
                  <a:gd name="T4" fmla="*/ 0 w 102393"/>
                  <a:gd name="T5" fmla="*/ 0 h 130968"/>
                  <a:gd name="T6" fmla="*/ 102393 w 102393"/>
                  <a:gd name="T7" fmla="*/ 130968 h 130968"/>
                  <a:gd name="T8" fmla="*/ 0 60000 65536"/>
                  <a:gd name="T9" fmla="*/ 0 60000 65536"/>
                  <a:gd name="T10" fmla="*/ 0 60000 65536"/>
                  <a:gd name="T11" fmla="*/ 0 60000 65536"/>
                  <a:gd name="T12" fmla="*/ 0 w 102393"/>
                  <a:gd name="T13" fmla="*/ 0 h 130968"/>
                  <a:gd name="T14" fmla="*/ 102393 w 102393"/>
                  <a:gd name="T15" fmla="*/ 130968 h 130968"/>
                </a:gdLst>
                <a:ahLst/>
                <a:cxnLst>
                  <a:cxn ang="T8">
                    <a:pos x="T0" y="T1"/>
                  </a:cxn>
                  <a:cxn ang="T9">
                    <a:pos x="T2" y="T3"/>
                  </a:cxn>
                  <a:cxn ang="T10">
                    <a:pos x="T4" y="T5"/>
                  </a:cxn>
                  <a:cxn ang="T11">
                    <a:pos x="T6" y="T7"/>
                  </a:cxn>
                </a:cxnLst>
                <a:rect l="T12" t="T13" r="T14" b="T15"/>
                <a:pathLst>
                  <a:path w="102393" h="130968">
                    <a:moveTo>
                      <a:pt x="102393" y="130968"/>
                    </a:moveTo>
                    <a:lnTo>
                      <a:pt x="0" y="130968"/>
                    </a:lnTo>
                    <a:lnTo>
                      <a:pt x="0" y="0"/>
                    </a:lnTo>
                    <a:lnTo>
                      <a:pt x="102393" y="130968"/>
                    </a:lnTo>
                    <a:close/>
                  </a:path>
                </a:pathLst>
              </a:custGeom>
              <a:solidFill>
                <a:srgbClr val="686C86"/>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grpSp>
            <p:nvGrpSpPr>
              <p:cNvPr id="15374" name="组合 22"/>
              <p:cNvGrpSpPr/>
              <p:nvPr/>
            </p:nvGrpSpPr>
            <p:grpSpPr bwMode="auto">
              <a:xfrm>
                <a:off x="-36195" y="0"/>
                <a:ext cx="6840760" cy="2133919"/>
                <a:chOff x="-36195" y="0"/>
                <a:chExt cx="6840760" cy="2133919"/>
              </a:xfrm>
            </p:grpSpPr>
            <p:sp>
              <p:nvSpPr>
                <p:cNvPr id="15375" name="任意多边形 23"/>
                <p:cNvSpPr>
                  <a:spLocks noChangeArrowheads="1"/>
                </p:cNvSpPr>
                <p:nvPr/>
              </p:nvSpPr>
              <p:spPr bwMode="auto">
                <a:xfrm>
                  <a:off x="5495068" y="0"/>
                  <a:ext cx="114300" cy="71437"/>
                </a:xfrm>
                <a:custGeom>
                  <a:avLst/>
                  <a:gdLst>
                    <a:gd name="T0" fmla="*/ 19050 w 114300"/>
                    <a:gd name="T1" fmla="*/ 0 h 71437"/>
                    <a:gd name="T2" fmla="*/ 0 w 114300"/>
                    <a:gd name="T3" fmla="*/ 71437 h 71437"/>
                    <a:gd name="T4" fmla="*/ 114300 w 114300"/>
                    <a:gd name="T5" fmla="*/ 71437 h 71437"/>
                    <a:gd name="T6" fmla="*/ 19050 w 114300"/>
                    <a:gd name="T7" fmla="*/ 0 h 71437"/>
                    <a:gd name="T8" fmla="*/ 0 60000 65536"/>
                    <a:gd name="T9" fmla="*/ 0 60000 65536"/>
                    <a:gd name="T10" fmla="*/ 0 60000 65536"/>
                    <a:gd name="T11" fmla="*/ 0 60000 65536"/>
                    <a:gd name="T12" fmla="*/ 0 w 114300"/>
                    <a:gd name="T13" fmla="*/ 0 h 71437"/>
                    <a:gd name="T14" fmla="*/ 114300 w 114300"/>
                    <a:gd name="T15" fmla="*/ 71437 h 71437"/>
                  </a:gdLst>
                  <a:ahLst/>
                  <a:cxnLst>
                    <a:cxn ang="T8">
                      <a:pos x="T0" y="T1"/>
                    </a:cxn>
                    <a:cxn ang="T9">
                      <a:pos x="T2" y="T3"/>
                    </a:cxn>
                    <a:cxn ang="T10">
                      <a:pos x="T4" y="T5"/>
                    </a:cxn>
                    <a:cxn ang="T11">
                      <a:pos x="T6" y="T7"/>
                    </a:cxn>
                  </a:cxnLst>
                  <a:rect l="T12" t="T13" r="T14" b="T15"/>
                  <a:pathLst>
                    <a:path w="114300" h="71437">
                      <a:moveTo>
                        <a:pt x="19050" y="0"/>
                      </a:moveTo>
                      <a:lnTo>
                        <a:pt x="0" y="71437"/>
                      </a:lnTo>
                      <a:lnTo>
                        <a:pt x="114300" y="71437"/>
                      </a:lnTo>
                      <a:lnTo>
                        <a:pt x="19050" y="0"/>
                      </a:lnTo>
                      <a:close/>
                    </a:path>
                  </a:pathLst>
                </a:custGeom>
                <a:solidFill>
                  <a:srgbClr val="686C86"/>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sp>
              <p:nvSpPr>
                <p:cNvPr id="15376" name="矩形 24"/>
                <p:cNvSpPr>
                  <a:spLocks noChangeArrowheads="1"/>
                </p:cNvSpPr>
                <p:nvPr/>
              </p:nvSpPr>
              <p:spPr bwMode="auto">
                <a:xfrm>
                  <a:off x="-36195" y="70849"/>
                  <a:ext cx="6840760" cy="206307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grpSp>
        <p:sp>
          <p:nvSpPr>
            <p:cNvPr id="15372" name="矩形 20"/>
            <p:cNvSpPr>
              <a:spLocks noChangeArrowheads="1"/>
            </p:cNvSpPr>
            <p:nvPr/>
          </p:nvSpPr>
          <p:spPr bwMode="auto">
            <a:xfrm>
              <a:off x="247434" y="351546"/>
              <a:ext cx="4942928" cy="1476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自己开发</a:t>
              </a:r>
              <a:r>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耗费人员及大量时间，开发进度会慢很多。而且对技术要求也比较高，适合公司本身有</a:t>
              </a:r>
              <a:r>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且相关经验的程序员。如果公司本身没有可以开发</a:t>
              </a:r>
              <a:r>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的程序员，只有客户端及服务端程序员。且开发周期比较短。</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综合考量，故选择第二种方案</a:t>
              </a:r>
              <a:r>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用第三方</a:t>
              </a:r>
              <a:r>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开发</a:t>
              </a:r>
              <a:r>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6399" name="TextBox 108"/>
          <p:cNvSpPr>
            <a:spLocks noChangeArrowheads="1"/>
          </p:cNvSpPr>
          <p:nvPr/>
        </p:nvSpPr>
        <p:spPr bwMode="auto">
          <a:xfrm>
            <a:off x="539750" y="266700"/>
            <a:ext cx="200596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用第三方</a:t>
            </a:r>
            <a:r>
              <a:rPr lang="en-US" altLang="zh-CN">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开发</a:t>
            </a:r>
            <a:endParaRPr lang="zh-CN" altLang="en-US">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400" name="组合 28"/>
          <p:cNvGrpSpPr/>
          <p:nvPr/>
        </p:nvGrpSpPr>
        <p:grpSpPr bwMode="auto">
          <a:xfrm>
            <a:off x="107950" y="244475"/>
            <a:ext cx="358775" cy="360363"/>
            <a:chOff x="0" y="0"/>
            <a:chExt cx="302558" cy="314067"/>
          </a:xfrm>
        </p:grpSpPr>
        <p:sp>
          <p:nvSpPr>
            <p:cNvPr id="15367" name="矩形 29"/>
            <p:cNvSpPr>
              <a:spLocks noChangeArrowheads="1"/>
            </p:cNvSpPr>
            <p:nvPr/>
          </p:nvSpPr>
          <p:spPr bwMode="auto">
            <a:xfrm>
              <a:off x="0" y="0"/>
              <a:ext cx="252000" cy="25200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8" name="矩形 30"/>
            <p:cNvSpPr>
              <a:spLocks noChangeArrowheads="1"/>
            </p:cNvSpPr>
            <p:nvPr/>
          </p:nvSpPr>
          <p:spPr bwMode="auto">
            <a:xfrm>
              <a:off x="122558" y="134067"/>
              <a:ext cx="180000" cy="180000"/>
            </a:xfrm>
            <a:prstGeom prst="rect">
              <a:avLst/>
            </a:prstGeom>
            <a:solidFill>
              <a:srgbClr val="0E90BE"/>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2" name="组合 28"/>
          <p:cNvGrpSpPr/>
          <p:nvPr/>
        </p:nvGrpSpPr>
        <p:grpSpPr bwMode="auto">
          <a:xfrm>
            <a:off x="107950" y="2427605"/>
            <a:ext cx="358775" cy="360363"/>
            <a:chOff x="0" y="0"/>
            <a:chExt cx="302558" cy="314067"/>
          </a:xfrm>
        </p:grpSpPr>
        <p:sp>
          <p:nvSpPr>
            <p:cNvPr id="3" name="矩形 29"/>
            <p:cNvSpPr>
              <a:spLocks noChangeArrowheads="1"/>
            </p:cNvSpPr>
            <p:nvPr/>
          </p:nvSpPr>
          <p:spPr bwMode="auto">
            <a:xfrm>
              <a:off x="0" y="0"/>
              <a:ext cx="252000" cy="25200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4" name="矩形 30"/>
            <p:cNvSpPr>
              <a:spLocks noChangeArrowheads="1"/>
            </p:cNvSpPr>
            <p:nvPr/>
          </p:nvSpPr>
          <p:spPr bwMode="auto">
            <a:xfrm>
              <a:off x="122558" y="134067"/>
              <a:ext cx="180000" cy="180000"/>
            </a:xfrm>
            <a:prstGeom prst="rect">
              <a:avLst/>
            </a:prstGeom>
            <a:solidFill>
              <a:srgbClr val="0E90BE"/>
            </a:solidFill>
            <a:ln>
              <a:noFill/>
            </a:ln>
            <a:extLst>
              <a:ext uri="{91240B29-F687-4F45-9708-019B960494DF}">
                <a14:hiddenLine xmlns:a14="http://schemas.microsoft.com/office/drawing/2010/main" w="25400">
                  <a:solidFill>
                    <a:srgbClr val="395E8A"/>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sp>
        <p:nvSpPr>
          <p:cNvPr id="5" name="文本框 4"/>
          <p:cNvSpPr txBox="1"/>
          <p:nvPr/>
        </p:nvSpPr>
        <p:spPr>
          <a:xfrm>
            <a:off x="641350" y="2395220"/>
            <a:ext cx="1600835"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对比及选择</a:t>
            </a:r>
            <a:endParaRPr lang="zh-CN" altLang="en-US">
              <a:latin typeface="微软雅黑" panose="020B0503020204020204" pitchFamily="34" charset="-122"/>
              <a:ea typeface="微软雅黑" panose="020B0503020204020204" pitchFamily="34" charset="-122"/>
            </a:endParaRPr>
          </a:p>
        </p:txBody>
      </p:sp>
      <p:sp>
        <p:nvSpPr>
          <p:cNvPr id="7" name="文本框 6"/>
          <p:cNvSpPr txBox="1"/>
          <p:nvPr/>
        </p:nvSpPr>
        <p:spPr>
          <a:xfrm>
            <a:off x="677545" y="1654810"/>
            <a:ext cx="5324475" cy="337185"/>
          </a:xfrm>
          <a:prstGeom prst="rect">
            <a:avLst/>
          </a:prstGeom>
          <a:noFill/>
        </p:spPr>
        <p:txBody>
          <a:bodyPr wrap="square" rtlCol="0">
            <a:spAutoFit/>
          </a:bodyPr>
          <a:p>
            <a:r>
              <a:rPr lang="zh-CN" altLang="en-US" sz="1600">
                <a:solidFill>
                  <a:srgbClr val="000000"/>
                </a:solidFill>
                <a:latin typeface="微软雅黑" panose="020B0503020204020204" pitchFamily="34" charset="-122"/>
                <a:ea typeface="微软雅黑" panose="020B0503020204020204" pitchFamily="34" charset="-122"/>
              </a:rPr>
              <a:t>缺点： 无法</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转码、解码、美颜等功能。</a:t>
            </a:r>
            <a:endParaRPr lang="zh-CN" altLang="en-US" sz="16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6400"/>
                                        </p:tgtEl>
                                        <p:attrNameLst>
                                          <p:attrName>style.visibility</p:attrName>
                                        </p:attrNameLst>
                                      </p:cBhvr>
                                      <p:to>
                                        <p:strVal val="visible"/>
                                      </p:to>
                                    </p:set>
                                    <p:anim calcmode="lin" valueType="num">
                                      <p:cBhvr>
                                        <p:cTn id="7" dur="350" fill="hold"/>
                                        <p:tgtEl>
                                          <p:spTgt spid="16400"/>
                                        </p:tgtEl>
                                        <p:attrNameLst>
                                          <p:attrName>ppt_w</p:attrName>
                                        </p:attrNameLst>
                                      </p:cBhvr>
                                      <p:tavLst>
                                        <p:tav tm="0">
                                          <p:val>
                                            <p:fltVal val="0"/>
                                          </p:val>
                                        </p:tav>
                                        <p:tav tm="100000">
                                          <p:val>
                                            <p:strVal val="#ppt_w"/>
                                          </p:val>
                                        </p:tav>
                                      </p:tavLst>
                                    </p:anim>
                                    <p:anim calcmode="lin" valueType="num">
                                      <p:cBhvr>
                                        <p:cTn id="8" dur="350" fill="hold"/>
                                        <p:tgtEl>
                                          <p:spTgt spid="1640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6399"/>
                                        </p:tgtEl>
                                        <p:attrNameLst>
                                          <p:attrName>style.visibility</p:attrName>
                                        </p:attrNameLst>
                                      </p:cBhvr>
                                      <p:to>
                                        <p:strVal val="visible"/>
                                      </p:to>
                                    </p:set>
                                    <p:anim calcmode="lin" valueType="num">
                                      <p:cBhvr>
                                        <p:cTn id="12" dur="400" fill="hold"/>
                                        <p:tgtEl>
                                          <p:spTgt spid="1639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6399"/>
                                        </p:tgtEl>
                                        <p:attrNameLst>
                                          <p:attrName>ppt_y</p:attrName>
                                        </p:attrNameLst>
                                      </p:cBhvr>
                                      <p:tavLst>
                                        <p:tav tm="0">
                                          <p:val>
                                            <p:strVal val="#ppt_y"/>
                                          </p:val>
                                        </p:tav>
                                        <p:tav tm="100000">
                                          <p:val>
                                            <p:strVal val="#ppt_y"/>
                                          </p:val>
                                        </p:tav>
                                      </p:tavLst>
                                    </p:anim>
                                    <p:anim calcmode="lin" valueType="num">
                                      <p:cBhvr>
                                        <p:cTn id="14" dur="400" fill="hold"/>
                                        <p:tgtEl>
                                          <p:spTgt spid="1639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6399"/>
                                        </p:tgtEl>
                                        <p:attrNameLst>
                                          <p:attrName>ppt_w</p:attrName>
                                        </p:attrNameLst>
                                      </p:cBhvr>
                                      <p:tavLst>
                                        <p:tav tm="0">
                                          <p:val>
                                            <p:strVal val="#ppt_w/10"/>
                                          </p:val>
                                        </p:tav>
                                        <p:tav tm="50000">
                                          <p:val>
                                            <p:strVal val="#ppt_w+.01"/>
                                          </p:val>
                                        </p:tav>
                                        <p:tav tm="100000">
                                          <p:val>
                                            <p:strVal val="#ppt_w"/>
                                          </p:val>
                                        </p:tav>
                                      </p:tavLst>
                                    </p:anim>
                                    <p:animEffect>
                                      <p:cBhvr>
                                        <p:cTn id="16" dur="400" tmFilter="0,0; .5, 1; 1, 1"/>
                                        <p:tgtEl>
                                          <p:spTgt spid="16399"/>
                                        </p:tgtEl>
                                      </p:cBhvr>
                                    </p:animEffect>
                                  </p:childTnLst>
                                </p:cTn>
                              </p:par>
                            </p:childTnLst>
                          </p:cTn>
                        </p:par>
                        <p:par>
                          <p:cTn id="17" fill="hold">
                            <p:stCondLst>
                              <p:cond delay="720"/>
                            </p:stCondLst>
                            <p:childTnLst>
                              <p:par>
                                <p:cTn id="18" presetID="18" presetClass="entr" presetSubtype="6" fill="hold" nodeType="afterEffect">
                                  <p:stCondLst>
                                    <p:cond delay="0"/>
                                  </p:stCondLst>
                                  <p:childTnLst>
                                    <p:set>
                                      <p:cBhvr>
                                        <p:cTn id="19" dur="1" fill="hold">
                                          <p:stCondLst>
                                            <p:cond delay="0"/>
                                          </p:stCondLst>
                                        </p:cTn>
                                        <p:tgtEl>
                                          <p:spTgt spid="16386"/>
                                        </p:tgtEl>
                                        <p:attrNameLst>
                                          <p:attrName>style.visibility</p:attrName>
                                        </p:attrNameLst>
                                      </p:cBhvr>
                                      <p:to>
                                        <p:strVal val="visible"/>
                                      </p:to>
                                    </p:set>
                                    <p:animEffect>
                                      <p:cBhvr>
                                        <p:cTn id="20" dur="1000"/>
                                        <p:tgtEl>
                                          <p:spTgt spid="16386"/>
                                        </p:tgtEl>
                                      </p:cBhvr>
                                    </p:animEffect>
                                  </p:childTnLst>
                                </p:cTn>
                              </p:par>
                            </p:childTnLst>
                          </p:cTn>
                        </p:par>
                        <p:par>
                          <p:cTn id="21" fill="hold">
                            <p:stCondLst>
                              <p:cond delay="1720"/>
                            </p:stCondLst>
                            <p:childTnLst>
                              <p:par>
                                <p:cTn id="22" presetID="5" presetClass="entr" presetSubtype="10" fill="hold"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checkerboard(across)">
                                      <p:cBhvr>
                                        <p:cTn id="24" dur="500"/>
                                        <p:tgtEl>
                                          <p:spTgt spid="7">
                                            <p:txEl>
                                              <p:pRg st="0" end="0"/>
                                            </p:txEl>
                                          </p:spTgt>
                                        </p:tgtEl>
                                      </p:cBhvr>
                                    </p:animEffect>
                                  </p:childTnLst>
                                </p:cTn>
                              </p:par>
                            </p:childTnLst>
                          </p:cTn>
                        </p:par>
                        <p:par>
                          <p:cTn id="25" fill="hold">
                            <p:stCondLst>
                              <p:cond delay="2220"/>
                            </p:stCondLst>
                            <p:childTnLst>
                              <p:par>
                                <p:cTn id="26" presetID="4" presetClass="entr" presetSubtype="16" fill="hold"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box(in)">
                                      <p:cBhvr>
                                        <p:cTn id="28" dur="2000"/>
                                        <p:tgtEl>
                                          <p:spTgt spid="5">
                                            <p:txEl>
                                              <p:pRg st="0" end="0"/>
                                            </p:txEl>
                                          </p:spTgt>
                                        </p:tgtEl>
                                      </p:cBhvr>
                                    </p:animEffect>
                                  </p:childTnLst>
                                </p:cTn>
                              </p:par>
                              <p:par>
                                <p:cTn id="29" presetID="16" presetClass="entr" presetSubtype="37" fill="hold" nodeType="withEffect">
                                  <p:stCondLst>
                                    <p:cond delay="1000"/>
                                  </p:stCondLst>
                                  <p:childTnLst>
                                    <p:set>
                                      <p:cBhvr>
                                        <p:cTn id="30" dur="1" fill="hold">
                                          <p:stCondLst>
                                            <p:cond delay="0"/>
                                          </p:stCondLst>
                                        </p:cTn>
                                        <p:tgtEl>
                                          <p:spTgt spid="16389"/>
                                        </p:tgtEl>
                                        <p:attrNameLst>
                                          <p:attrName>style.visibility</p:attrName>
                                        </p:attrNameLst>
                                      </p:cBhvr>
                                      <p:to>
                                        <p:strVal val="visible"/>
                                      </p:to>
                                    </p:set>
                                    <p:animEffect>
                                      <p:cBhvr>
                                        <p:cTn id="31" dur="1000"/>
                                        <p:tgtEl>
                                          <p:spTgt spid="16389"/>
                                        </p:tgtEl>
                                      </p:cBhvr>
                                    </p:animEffect>
                                  </p:childTnLst>
                                </p:cTn>
                              </p:par>
                              <p:par>
                                <p:cTn id="32" presetID="23" presetClass="entr" presetSubtype="16"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350" fill="hold"/>
                                        <p:tgtEl>
                                          <p:spTgt spid="2"/>
                                        </p:tgtEl>
                                        <p:attrNameLst>
                                          <p:attrName>ppt_w</p:attrName>
                                        </p:attrNameLst>
                                      </p:cBhvr>
                                      <p:tavLst>
                                        <p:tav tm="0">
                                          <p:val>
                                            <p:fltVal val="0"/>
                                          </p:val>
                                        </p:tav>
                                        <p:tav tm="100000">
                                          <p:val>
                                            <p:strVal val="#ppt_w"/>
                                          </p:val>
                                        </p:tav>
                                      </p:tavLst>
                                    </p:anim>
                                    <p:anim calcmode="lin" valueType="num">
                                      <p:cBhvr>
                                        <p:cTn id="35" dur="35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9"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0" y="1350963"/>
            <a:ext cx="3228975" cy="118745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483" name="文本框 2"/>
          <p:cNvSpPr>
            <a:spLocks noChangeArrowheads="1"/>
          </p:cNvSpPr>
          <p:nvPr/>
        </p:nvSpPr>
        <p:spPr bwMode="auto">
          <a:xfrm>
            <a:off x="1352550" y="1663700"/>
            <a:ext cx="16779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第三部分</a:t>
            </a:r>
            <a:endParaRPr lang="zh-CN" altLang="en-US" sz="3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8" name="TextBox 23"/>
          <p:cNvSpPr>
            <a:spLocks noChangeArrowheads="1"/>
          </p:cNvSpPr>
          <p:nvPr/>
        </p:nvSpPr>
        <p:spPr bwMode="auto">
          <a:xfrm>
            <a:off x="3773488" y="1827213"/>
            <a:ext cx="1951990" cy="28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214630" indent="-2146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p"/>
            </a:pPr>
            <a:r>
              <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设置第三方推流地址</a:t>
            </a: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9" name="TextBox 24"/>
          <p:cNvSpPr>
            <a:spLocks noChangeArrowheads="1"/>
          </p:cNvSpPr>
          <p:nvPr/>
        </p:nvSpPr>
        <p:spPr bwMode="auto">
          <a:xfrm>
            <a:off x="3773488" y="2154238"/>
            <a:ext cx="707390" cy="28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214630" indent="-2146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p"/>
            </a:pPr>
            <a:r>
              <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截图</a:t>
            </a: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510" name="组合 11"/>
          <p:cNvGrpSpPr/>
          <p:nvPr/>
        </p:nvGrpSpPr>
        <p:grpSpPr bwMode="auto">
          <a:xfrm>
            <a:off x="3773805" y="1125220"/>
            <a:ext cx="3733799" cy="850900"/>
            <a:chOff x="0" y="0"/>
            <a:chExt cx="3064674" cy="1467128"/>
          </a:xfrm>
        </p:grpSpPr>
        <p:sp>
          <p:nvSpPr>
            <p:cNvPr id="20491" name="TextBox 4"/>
            <p:cNvSpPr>
              <a:spLocks noChangeArrowheads="1"/>
            </p:cNvSpPr>
            <p:nvPr/>
          </p:nvSpPr>
          <p:spPr bwMode="auto">
            <a:xfrm>
              <a:off x="0" y="0"/>
              <a:ext cx="264145"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3000">
                <a:solidFill>
                  <a:srgbClr val="0E90BE"/>
                </a:solidFill>
                <a:latin typeface="Impact" panose="020B0806030902050204" pitchFamily="34" charset="0"/>
                <a:sym typeface="Impact" panose="020B0806030902050204" pitchFamily="34" charset="0"/>
              </a:endParaRPr>
            </a:p>
          </p:txBody>
        </p:sp>
        <p:sp>
          <p:nvSpPr>
            <p:cNvPr id="20492" name="文本框 8"/>
            <p:cNvSpPr>
              <a:spLocks noChangeArrowheads="1"/>
            </p:cNvSpPr>
            <p:nvPr/>
          </p:nvSpPr>
          <p:spPr bwMode="auto">
            <a:xfrm>
              <a:off x="42217" y="181749"/>
              <a:ext cx="3022457" cy="128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buFont typeface="Arial" panose="020B0604020202020204" pitchFamily="34" charset="0"/>
                <a:buNone/>
              </a:pPr>
              <a:r>
                <a:rPr lang="zh-CN" altLang="en-US" sz="22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腾讯云视频技术服务分析</a:t>
              </a:r>
              <a:endParaRPr lang="zh-CN" altLang="en-US" sz="22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buFont typeface="Arial" panose="020B0604020202020204" pitchFamily="34" charset="0"/>
                <a:buNone/>
              </a:pPr>
              <a:endParaRPr lang="zh-CN" altLang="en-US" sz="22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1513" name="矩形 9"/>
          <p:cNvSpPr>
            <a:spLocks noChangeArrowheads="1"/>
          </p:cNvSpPr>
          <p:nvPr/>
        </p:nvSpPr>
        <p:spPr bwMode="auto">
          <a:xfrm>
            <a:off x="3825240" y="2851150"/>
            <a:ext cx="5318125" cy="200025"/>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1514" name="矩形 10"/>
          <p:cNvSpPr>
            <a:spLocks noChangeArrowheads="1"/>
          </p:cNvSpPr>
          <p:nvPr/>
        </p:nvSpPr>
        <p:spPr bwMode="auto">
          <a:xfrm>
            <a:off x="3302000" y="1350963"/>
            <a:ext cx="306388" cy="1187450"/>
          </a:xfrm>
          <a:prstGeom prst="rect">
            <a:avLst/>
          </a:prstGeom>
          <a:solidFill>
            <a:srgbClr val="414455"/>
          </a:solidFill>
          <a:ln>
            <a:noFill/>
          </a:ln>
          <a:extLst>
            <a:ext uri="{91240B29-F687-4F45-9708-019B960494DF}">
              <a14:hiddenLine xmlns:a14="http://schemas.microsoft.com/office/drawing/2010/main" w="25400">
                <a:solidFill>
                  <a:srgbClr val="395E8A"/>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1515" name="TextBox 23"/>
          <p:cNvSpPr>
            <a:spLocks noChangeArrowheads="1"/>
          </p:cNvSpPr>
          <p:nvPr/>
        </p:nvSpPr>
        <p:spPr bwMode="auto">
          <a:xfrm>
            <a:off x="5895975" y="1860550"/>
            <a:ext cx="1418590" cy="28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214630" indent="-2146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p"/>
            </a:pPr>
            <a:r>
              <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如何播放视频</a:t>
            </a: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6" name="TextBox 24"/>
          <p:cNvSpPr>
            <a:spLocks noChangeArrowheads="1"/>
          </p:cNvSpPr>
          <p:nvPr/>
        </p:nvSpPr>
        <p:spPr bwMode="auto">
          <a:xfrm>
            <a:off x="5895975" y="2187575"/>
            <a:ext cx="707390" cy="28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214630" indent="-2146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p"/>
            </a:pPr>
            <a:r>
              <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录像</a:t>
            </a:r>
            <a:endParaRPr lang="zh-CN" altLang="en-US" sz="1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animEffect>
                                      <p:cBhvr>
                                        <p:cTn id="7" dur="500"/>
                                        <p:tgtEl>
                                          <p:spTgt spid="21506"/>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21514"/>
                                        </p:tgtEl>
                                        <p:attrNameLst>
                                          <p:attrName>style.visibility</p:attrName>
                                        </p:attrNameLst>
                                      </p:cBhvr>
                                      <p:to>
                                        <p:strVal val="visible"/>
                                      </p:to>
                                    </p:set>
                                    <p:anim calcmode="lin" valueType="num">
                                      <p:cBhvr>
                                        <p:cTn id="10" dur="400" fill="hold"/>
                                        <p:tgtEl>
                                          <p:spTgt spid="21514"/>
                                        </p:tgtEl>
                                        <p:attrNameLst>
                                          <p:attrName>ppt_x</p:attrName>
                                        </p:attrNameLst>
                                      </p:cBhvr>
                                      <p:tavLst>
                                        <p:tav tm="0">
                                          <p:val>
                                            <p:strVal val="#ppt_x"/>
                                          </p:val>
                                        </p:tav>
                                        <p:tav tm="100000">
                                          <p:val>
                                            <p:strVal val="#ppt_x"/>
                                          </p:val>
                                        </p:tav>
                                      </p:tavLst>
                                    </p:anim>
                                    <p:anim calcmode="lin" valueType="num">
                                      <p:cBhvr>
                                        <p:cTn id="11" dur="400" fill="hold"/>
                                        <p:tgtEl>
                                          <p:spTgt spid="21514"/>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1510"/>
                                        </p:tgtEl>
                                        <p:attrNameLst>
                                          <p:attrName>style.visibility</p:attrName>
                                        </p:attrNameLst>
                                      </p:cBhvr>
                                      <p:to>
                                        <p:strVal val="visible"/>
                                      </p:to>
                                    </p:set>
                                    <p:animEffect>
                                      <p:cBhvr>
                                        <p:cTn id="15" dur="500"/>
                                        <p:tgtEl>
                                          <p:spTgt spid="21510"/>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21508"/>
                                        </p:tgtEl>
                                        <p:attrNameLst>
                                          <p:attrName>style.visibility</p:attrName>
                                        </p:attrNameLst>
                                      </p:cBhvr>
                                      <p:to>
                                        <p:strVal val="visible"/>
                                      </p:to>
                                    </p:set>
                                    <p:anim calcmode="lin" valueType="num">
                                      <p:cBhvr>
                                        <p:cTn id="19" dur="400" fill="hold"/>
                                        <p:tgtEl>
                                          <p:spTgt spid="21508"/>
                                        </p:tgtEl>
                                        <p:attrNameLst>
                                          <p:attrName>ppt_x</p:attrName>
                                        </p:attrNameLst>
                                      </p:cBhvr>
                                      <p:tavLst>
                                        <p:tav tm="0">
                                          <p:val>
                                            <p:strVal val="0-#ppt_w/2"/>
                                          </p:val>
                                        </p:tav>
                                        <p:tav tm="100000">
                                          <p:val>
                                            <p:strVal val="#ppt_x"/>
                                          </p:val>
                                        </p:tav>
                                      </p:tavLst>
                                    </p:anim>
                                    <p:anim calcmode="lin" valueType="num">
                                      <p:cBhvr>
                                        <p:cTn id="20" dur="400" fill="hold"/>
                                        <p:tgtEl>
                                          <p:spTgt spid="2150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100"/>
                                  </p:stCondLst>
                                  <p:childTnLst>
                                    <p:set>
                                      <p:cBhvr>
                                        <p:cTn id="22" dur="1" fill="hold">
                                          <p:stCondLst>
                                            <p:cond delay="0"/>
                                          </p:stCondLst>
                                        </p:cTn>
                                        <p:tgtEl>
                                          <p:spTgt spid="21509"/>
                                        </p:tgtEl>
                                        <p:attrNameLst>
                                          <p:attrName>style.visibility</p:attrName>
                                        </p:attrNameLst>
                                      </p:cBhvr>
                                      <p:to>
                                        <p:strVal val="visible"/>
                                      </p:to>
                                    </p:set>
                                    <p:anim calcmode="lin" valueType="num">
                                      <p:cBhvr>
                                        <p:cTn id="23" dur="400" fill="hold"/>
                                        <p:tgtEl>
                                          <p:spTgt spid="21509"/>
                                        </p:tgtEl>
                                        <p:attrNameLst>
                                          <p:attrName>ppt_x</p:attrName>
                                        </p:attrNameLst>
                                      </p:cBhvr>
                                      <p:tavLst>
                                        <p:tav tm="0">
                                          <p:val>
                                            <p:strVal val="0-#ppt_w/2"/>
                                          </p:val>
                                        </p:tav>
                                        <p:tav tm="100000">
                                          <p:val>
                                            <p:strVal val="#ppt_x"/>
                                          </p:val>
                                        </p:tav>
                                      </p:tavLst>
                                    </p:anim>
                                    <p:anim calcmode="lin" valueType="num">
                                      <p:cBhvr>
                                        <p:cTn id="24" dur="400" fill="hold"/>
                                        <p:tgtEl>
                                          <p:spTgt spid="21509"/>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300"/>
                                  </p:stCondLst>
                                  <p:childTnLst>
                                    <p:set>
                                      <p:cBhvr>
                                        <p:cTn id="26" dur="1" fill="hold">
                                          <p:stCondLst>
                                            <p:cond delay="0"/>
                                          </p:stCondLst>
                                        </p:cTn>
                                        <p:tgtEl>
                                          <p:spTgt spid="21515"/>
                                        </p:tgtEl>
                                        <p:attrNameLst>
                                          <p:attrName>style.visibility</p:attrName>
                                        </p:attrNameLst>
                                      </p:cBhvr>
                                      <p:to>
                                        <p:strVal val="visible"/>
                                      </p:to>
                                    </p:set>
                                    <p:anim calcmode="lin" valueType="num">
                                      <p:cBhvr>
                                        <p:cTn id="27" dur="400" fill="hold"/>
                                        <p:tgtEl>
                                          <p:spTgt spid="21515"/>
                                        </p:tgtEl>
                                        <p:attrNameLst>
                                          <p:attrName>ppt_x</p:attrName>
                                        </p:attrNameLst>
                                      </p:cBhvr>
                                      <p:tavLst>
                                        <p:tav tm="0">
                                          <p:val>
                                            <p:strVal val="0-#ppt_w/2"/>
                                          </p:val>
                                        </p:tav>
                                        <p:tav tm="100000">
                                          <p:val>
                                            <p:strVal val="#ppt_x"/>
                                          </p:val>
                                        </p:tav>
                                      </p:tavLst>
                                    </p:anim>
                                    <p:anim calcmode="lin" valueType="num">
                                      <p:cBhvr>
                                        <p:cTn id="28" dur="400" fill="hold"/>
                                        <p:tgtEl>
                                          <p:spTgt spid="21515"/>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400"/>
                                  </p:stCondLst>
                                  <p:childTnLst>
                                    <p:set>
                                      <p:cBhvr>
                                        <p:cTn id="30" dur="1" fill="hold">
                                          <p:stCondLst>
                                            <p:cond delay="0"/>
                                          </p:stCondLst>
                                        </p:cTn>
                                        <p:tgtEl>
                                          <p:spTgt spid="21516"/>
                                        </p:tgtEl>
                                        <p:attrNameLst>
                                          <p:attrName>style.visibility</p:attrName>
                                        </p:attrNameLst>
                                      </p:cBhvr>
                                      <p:to>
                                        <p:strVal val="visible"/>
                                      </p:to>
                                    </p:set>
                                    <p:anim calcmode="lin" valueType="num">
                                      <p:cBhvr>
                                        <p:cTn id="31" dur="400" fill="hold"/>
                                        <p:tgtEl>
                                          <p:spTgt spid="21516"/>
                                        </p:tgtEl>
                                        <p:attrNameLst>
                                          <p:attrName>ppt_x</p:attrName>
                                        </p:attrNameLst>
                                      </p:cBhvr>
                                      <p:tavLst>
                                        <p:tav tm="0">
                                          <p:val>
                                            <p:strVal val="0-#ppt_w/2"/>
                                          </p:val>
                                        </p:tav>
                                        <p:tav tm="100000">
                                          <p:val>
                                            <p:strVal val="#ppt_x"/>
                                          </p:val>
                                        </p:tav>
                                      </p:tavLst>
                                    </p:anim>
                                    <p:anim calcmode="lin" valueType="num">
                                      <p:cBhvr>
                                        <p:cTn id="32" dur="400" fill="hold"/>
                                        <p:tgtEl>
                                          <p:spTgt spid="21516"/>
                                        </p:tgtEl>
                                        <p:attrNameLst>
                                          <p:attrName>ppt_y</p:attrName>
                                        </p:attrNameLst>
                                      </p:cBhvr>
                                      <p:tavLst>
                                        <p:tav tm="0">
                                          <p:val>
                                            <p:strVal val="1+#ppt_h/2"/>
                                          </p:val>
                                        </p:tav>
                                        <p:tav tm="100000">
                                          <p:val>
                                            <p:strVal val="#ppt_y"/>
                                          </p:val>
                                        </p:tav>
                                      </p:tavLst>
                                    </p:anim>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21513"/>
                                        </p:tgtEl>
                                        <p:attrNameLst>
                                          <p:attrName>style.visibility</p:attrName>
                                        </p:attrNameLst>
                                      </p:cBhvr>
                                      <p:to>
                                        <p:strVal val="visible"/>
                                      </p:to>
                                    </p:set>
                                    <p:animEffect>
                                      <p:cBhvr>
                                        <p:cTn id="36"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ldLvl="0" animBg="1" autoUpdateAnimBg="0"/>
      <p:bldP spid="21508" grpId="0" bldLvl="0" autoUpdateAnimBg="0"/>
      <p:bldP spid="21509" grpId="0" bldLvl="0" autoUpdateAnimBg="0"/>
      <p:bldP spid="21513" grpId="0" bldLvl="0" animBg="1" autoUpdateAnimBg="0"/>
      <p:bldP spid="21514" grpId="0" bldLvl="0" animBg="1" autoUpdateAnimBg="0"/>
      <p:bldP spid="21515" grpId="0" bldLvl="0" autoUpdateAnimBg="0"/>
      <p:bldP spid="21516" grpId="0" bldLvl="0" autoUpdateAnimBg="0"/>
    </p:bld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1584</Words>
  <Application>WPS 演示</Application>
  <PresentationFormat>全屏显示(16:9)</PresentationFormat>
  <Paragraphs>126</Paragraphs>
  <Slides>15</Slides>
  <Notes>1</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Calibri</vt:lpstr>
      <vt:lpstr>微软雅黑</vt:lpstr>
      <vt:lpstr>Impact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joe</cp:lastModifiedBy>
  <cp:revision>8</cp:revision>
  <dcterms:created xsi:type="dcterms:W3CDTF">2018-03-04T07:01:00Z</dcterms:created>
  <dcterms:modified xsi:type="dcterms:W3CDTF">2018-03-05T06:02:27Z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