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30" r:id="rId3"/>
    <p:sldId id="2562" r:id="rId4"/>
    <p:sldId id="2583" r:id="rId5"/>
    <p:sldId id="2584" r:id="rId6"/>
    <p:sldId id="2585" r:id="rId7"/>
    <p:sldId id="2563" r:id="rId8"/>
    <p:sldId id="2558" r:id="rId9"/>
    <p:sldId id="2559" r:id="rId10"/>
    <p:sldId id="2560" r:id="rId11"/>
    <p:sldId id="2564" r:id="rId12"/>
    <p:sldId id="2565" r:id="rId13"/>
    <p:sldId id="2567" r:id="rId14"/>
    <p:sldId id="2587" r:id="rId15"/>
    <p:sldId id="2568" r:id="rId16"/>
    <p:sldId id="2569" r:id="rId17"/>
    <p:sldId id="2570" r:id="rId18"/>
    <p:sldId id="2586" r:id="rId19"/>
    <p:sldId id="2571" r:id="rId20"/>
    <p:sldId id="25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ive Wind" initials="DW" lastIdx="1" clrIdx="0">
    <p:extLst>
      <p:ext uri="{19B8F6BF-5375-455C-9EA6-DF929625EA0E}">
        <p15:presenceInfo xmlns:p15="http://schemas.microsoft.com/office/powerpoint/2012/main" userId="2d77a3d6b7f539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F6FC6"/>
    <a:srgbClr val="F4AF2E"/>
    <a:srgbClr val="FFFFFF"/>
    <a:srgbClr val="009DD9"/>
    <a:srgbClr val="10CF9B"/>
    <a:srgbClr val="0BD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6349" autoAdjust="0"/>
  </p:normalViewPr>
  <p:slideViewPr>
    <p:cSldViewPr snapToGrid="0">
      <p:cViewPr varScale="1">
        <p:scale>
          <a:sx n="82" d="100"/>
          <a:sy n="82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0D9C-1501-4816-8905-0F3ABE1706B5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D5226-1DE9-40F0-A37C-621F537EC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12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99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664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986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624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80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121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116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787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789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72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514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99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82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514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4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62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616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199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23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75613-91A1-491D-83BB-973CA004E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D390E-89BA-4DDA-B70B-A8674168E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98335-224B-4568-9113-2D32CDA8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6E0E-1B33-48E7-B718-F8F830E173B6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34A9F-6C2C-463E-A24F-FD9C1A3F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FE32C-E6DB-46E0-AD15-3A5F7FB3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BC81-1ECA-4EDF-8782-F0E1D785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3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F79F8-71D4-4FC4-9EF0-4D8AB8D0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336726-4343-48E7-A5D1-9DAD32C22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D3F0F-C2A4-433E-8018-E611775D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6E0E-1B33-48E7-B718-F8F830E173B6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157D0-0098-458F-9CCF-CA7DE48F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FB9BC-4DDB-47B1-BAA9-BD7BDF5F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BC81-1ECA-4EDF-8782-F0E1D785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49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B2262D-C15F-46C1-9462-6CBEE4CD6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20990C-4045-4897-8200-E49E07466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49359-49CD-4852-A4F2-9F4070BC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6E0E-1B33-48E7-B718-F8F830E173B6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57ED4-2F9D-4AD8-9505-03981CB8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DA025-CC48-495C-B935-4F8D3F38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BC81-1ECA-4EDF-8782-F0E1D785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28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2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1240E-1298-4A23-B2A3-8FDB10D4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C73C7-99DE-4803-AF4B-2A0F556BC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906B8-3C13-4973-8F88-D5008707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6E0E-1B33-48E7-B718-F8F830E173B6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D6DEC-792C-4EC5-AA20-FC4FED4A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EF839-05CA-4473-8593-D4B867A5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BC81-1ECA-4EDF-8782-F0E1D785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72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AFD64-C0D9-4FCD-B641-4F6394AC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C359A-0923-4E83-897F-1DEFD41B6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88FC7-FA2A-48BB-B308-C0ED9268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6E0E-1B33-48E7-B718-F8F830E173B6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231A8-9384-42CD-892C-05E9073B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95ED0-E0C0-4053-9929-01FE697B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BC81-1ECA-4EDF-8782-F0E1D785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4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46FBD-32FB-4DD4-9095-900893B2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BDE0F-4BA5-4708-9A9C-59B62B528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06C864-3E71-4C94-BCA4-A4301BB23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05661-26A0-4988-AFBA-6F550109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6E0E-1B33-48E7-B718-F8F830E173B6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11E2B-5402-46FE-8FD9-086594F7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56372-0F51-420F-BE25-1D8DCF67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BC81-1ECA-4EDF-8782-F0E1D785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21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FA53F-E89F-414F-9038-73F709EE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6E98C8-6600-49AC-B7B3-0D6204B83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D4B35A-5DB7-49E1-A17F-898270CF2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6CC1B6-0736-46A2-999E-C28840C80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853B52-6C2B-482C-9512-DC6DCD139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A171E7-8D44-4C05-8680-A49DB2B2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6E0E-1B33-48E7-B718-F8F830E173B6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74418E-C4F7-4959-86EA-ECBBDD09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0B7E5B-6B94-4864-BA78-A3F2FBD5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BC81-1ECA-4EDF-8782-F0E1D785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8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07E5D-009B-4FD9-A736-0F0F14D6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382DE3-3DC3-40A7-93B2-2E37A4AA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6E0E-1B33-48E7-B718-F8F830E173B6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C4FF80-3434-48C8-B4B9-9EB28FF7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CBE4B6-A909-4427-9BE4-E1052953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BC81-1ECA-4EDF-8782-F0E1D785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6F9A71-816D-4ABB-8E2D-2F70C30D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6E0E-1B33-48E7-B718-F8F830E173B6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BA78D1-EBF5-470B-BFA8-5F218B80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E67E4A-E3CA-4F50-9153-862D2A82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BC81-1ECA-4EDF-8782-F0E1D785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0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E08B1-4508-4817-990C-FFA5472C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29411-73CD-4AF1-8EC0-BA7EA0C19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AE7F8-0ADD-4FDA-BDC0-1AACBAB55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27C1E7-7B80-4A7C-AE46-C3B698B9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6E0E-1B33-48E7-B718-F8F830E173B6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BACAB-213C-4DE6-9AC9-AC8E3338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78AB8-8C26-4FA4-AD47-EF8FEC8C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BC81-1ECA-4EDF-8782-F0E1D785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6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74E9F-E408-4BBC-B51A-1353590F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048D94-1D71-4CAE-9D44-1DB5F7B3B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253BEE-48E8-4099-A844-BB4140406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892291-6840-478F-88F8-A293ACEA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6E0E-1B33-48E7-B718-F8F830E173B6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6E534-2AB3-4E44-AD19-85A0FA3A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1E9085-034E-4F20-8211-F6A14B28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BC81-1ECA-4EDF-8782-F0E1D785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73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6F8AD3-99A6-4653-9E10-01F41FD5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DCB2F-5C3B-4823-9CFE-5B1415FF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8120B-8FD6-45C4-8679-4A79B9469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06E0E-1B33-48E7-B718-F8F830E173B6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19DA8-B45F-48CC-9D56-E1883E84B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54957-81A1-4667-A7AB-186CB1624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1BC81-1ECA-4EDF-8782-F0E1D785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1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2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866943" rtl="0" eaLnBrk="1" latinLnBrk="0" hangingPunct="1">
        <a:lnSpc>
          <a:spcPct val="90000"/>
        </a:lnSpc>
        <a:spcBef>
          <a:spcPct val="0"/>
        </a:spcBef>
        <a:buNone/>
        <a:defRPr sz="41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736" indent="-216736" algn="l" defTabSz="866943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07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678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3pPr>
      <a:lvl4pPr marL="1517150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950621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384092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817564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251035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684506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4334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66943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00414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733885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167357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600828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034299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4677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1519092" y="1526770"/>
            <a:ext cx="3211200" cy="169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endParaRPr lang="en-US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/>
            <a:r>
              <a:rPr lang="zh-CN" altLang="en-US" sz="7199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感知机 </a:t>
            </a:r>
            <a:endParaRPr lang="zh-CN" altLang="en-US" sz="7199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19092" y="3313410"/>
            <a:ext cx="5219413" cy="1588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98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6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66"/>
              <p:cNvSpPr txBox="1">
                <a:spLocks noChangeArrowheads="1"/>
              </p:cNvSpPr>
              <p:nvPr/>
            </p:nvSpPr>
            <p:spPr bwMode="auto">
              <a:xfrm>
                <a:off x="389593" y="1365742"/>
                <a:ext cx="10778516" cy="34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eaLnBrk="1" hangingPunct="1">
                  <a:defRPr sz="4400">
                    <a:latin typeface="Simply City Light" panose="020B0303020202080204" pitchFamily="34" charset="0"/>
                    <a:ea typeface="SimSun-ExtB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marL="457200" indent="-457200"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800" b="1" dirty="0">
                    <a:solidFill>
                      <a:srgbClr val="0F6FC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定义：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假定输入空间（特征空间）是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，输出空间是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+1,−1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。输入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表示实例的特征向量，对应于输入空间的点；输出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表示实例的类别。由输入空间到输出空间的如下函数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sz="2400" dirty="0"/>
              </a:p>
              <a:p>
                <a:pPr defTabSz="866943" fontAlgn="base">
                  <a:lnSpc>
                    <a:spcPts val="56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被称为</a:t>
                </a:r>
                <a:r>
                  <a:rPr lang="zh-CN" altLang="en-US" sz="2400" b="1" dirty="0">
                    <a:solidFill>
                      <a:srgbClr val="0F6FC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感知机</a:t>
                </a:r>
                <a:endParaRPr lang="en-US" altLang="zh-CN" sz="2400" b="1" dirty="0">
                  <a:solidFill>
                    <a:srgbClr val="0F6F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866943" fontAlgn="base">
                  <a:lnSpc>
                    <a:spcPts val="56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其中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𝑠𝑖𝑔𝑛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+1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  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&amp;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 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为</a:t>
                </a:r>
                <a:r>
                  <a:rPr lang="zh-CN" altLang="en-US" sz="2400" b="1" dirty="0">
                    <a:solidFill>
                      <a:srgbClr val="0F6FC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符号函数</a:t>
                </a:r>
                <a:endParaRPr lang="en-US" altLang="zh-CN" sz="2400" b="1" dirty="0">
                  <a:solidFill>
                    <a:srgbClr val="0F6F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593" y="1365742"/>
                <a:ext cx="10778516" cy="3477875"/>
              </a:xfrm>
              <a:prstGeom prst="rect">
                <a:avLst/>
              </a:prstGeom>
              <a:blipFill>
                <a:blip r:embed="rId3"/>
                <a:stretch>
                  <a:fillRect l="-1018" t="-1226" r="-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0" y="567618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4232" fontAlgn="base">
              <a:spcBef>
                <a:spcPct val="0"/>
              </a:spcBef>
              <a:spcAft>
                <a:spcPct val="0"/>
              </a:spcAft>
            </a:pPr>
            <a:endParaRPr lang="zh-CN" altLang="en-US" sz="1867">
              <a:solidFill>
                <a:srgbClr val="E7E6E6">
                  <a:lumMod val="50000"/>
                </a:srgbClr>
              </a:solidFill>
              <a:latin typeface="Calibri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9593" y="476400"/>
            <a:ext cx="564699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3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感知机 </a:t>
            </a:r>
            <a:r>
              <a:rPr lang="en-US" altLang="zh-CN" sz="48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(Perceptron)</a:t>
            </a:r>
            <a:endParaRPr lang="zh-CN" altLang="en-US" sz="48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9EE341-1C66-4471-B10E-63C55EDE0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840" y="3897674"/>
            <a:ext cx="3683235" cy="17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9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66"/>
          <p:cNvSpPr txBox="1">
            <a:spLocks noChangeArrowheads="1"/>
          </p:cNvSpPr>
          <p:nvPr/>
        </p:nvSpPr>
        <p:spPr bwMode="auto">
          <a:xfrm>
            <a:off x="492315" y="1504119"/>
            <a:ext cx="5281793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marL="457200" indent="-457200" defTabSz="86694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感知机算法就是要找到一个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超平面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将我们的数据分为两部分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86694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超平面就是维度比我们当前维度空间小一个维度的空间， 例如：我们当前的维度是二维的空间（由数据维度确定，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有多少列就有多大的维度），那么超平面就是一维的，即一条直线。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567618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4232" fontAlgn="base">
              <a:spcBef>
                <a:spcPct val="0"/>
              </a:spcBef>
              <a:spcAft>
                <a:spcPct val="0"/>
              </a:spcAft>
            </a:pPr>
            <a:endParaRPr lang="zh-CN" altLang="en-US" sz="1867">
              <a:solidFill>
                <a:srgbClr val="E7E6E6">
                  <a:lumMod val="50000"/>
                </a:srgbClr>
              </a:solidFill>
              <a:latin typeface="Calibri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9593" y="476400"/>
            <a:ext cx="246221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3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几何解释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6E5D00D-EEAB-4FA5-9D1A-5D9917252C5C}"/>
              </a:ext>
            </a:extLst>
          </p:cNvPr>
          <p:cNvGrpSpPr/>
          <p:nvPr/>
        </p:nvGrpSpPr>
        <p:grpSpPr>
          <a:xfrm>
            <a:off x="6548846" y="1654629"/>
            <a:ext cx="4850080" cy="4596663"/>
            <a:chOff x="5873961" y="1350296"/>
            <a:chExt cx="5303024" cy="4574407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9AD7798D-B2CC-4A0C-9102-237C49582CD8}"/>
                </a:ext>
              </a:extLst>
            </p:cNvPr>
            <p:cNvGrpSpPr/>
            <p:nvPr/>
          </p:nvGrpSpPr>
          <p:grpSpPr>
            <a:xfrm>
              <a:off x="6550610" y="1350296"/>
              <a:ext cx="4626375" cy="4157408"/>
              <a:chOff x="6550610" y="1350296"/>
              <a:chExt cx="4626375" cy="41574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EB835659-F2C8-472D-A664-37F6FF9A4071}"/>
                  </a:ext>
                </a:extLst>
              </p:cNvPr>
              <p:cNvGrpSpPr/>
              <p:nvPr/>
            </p:nvGrpSpPr>
            <p:grpSpPr>
              <a:xfrm>
                <a:off x="6550610" y="1350296"/>
                <a:ext cx="4626375" cy="4157408"/>
                <a:chOff x="6967861" y="1215064"/>
                <a:chExt cx="4626375" cy="4157408"/>
              </a:xfrm>
            </p:grpSpPr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48C5E952-420C-4C3C-8263-41A330F55781}"/>
                    </a:ext>
                  </a:extLst>
                </p:cNvPr>
                <p:cNvGrpSpPr/>
                <p:nvPr/>
              </p:nvGrpSpPr>
              <p:grpSpPr>
                <a:xfrm>
                  <a:off x="6967861" y="1215064"/>
                  <a:ext cx="4626375" cy="4157408"/>
                  <a:chOff x="6381935" y="1350296"/>
                  <a:chExt cx="4626375" cy="4157408"/>
                </a:xfrm>
              </p:grpSpPr>
              <p:grpSp>
                <p:nvGrpSpPr>
                  <p:cNvPr id="9" name="组合 8">
                    <a:extLst>
                      <a:ext uri="{FF2B5EF4-FFF2-40B4-BE49-F238E27FC236}">
                        <a16:creationId xmlns:a16="http://schemas.microsoft.com/office/drawing/2014/main" id="{C4C91FF2-2D66-4B09-8E76-D78A0FBDA0AA}"/>
                      </a:ext>
                    </a:extLst>
                  </p:cNvPr>
                  <p:cNvGrpSpPr/>
                  <p:nvPr/>
                </p:nvGrpSpPr>
                <p:grpSpPr>
                  <a:xfrm>
                    <a:off x="6381935" y="1350296"/>
                    <a:ext cx="4626375" cy="4157408"/>
                    <a:chOff x="6577244" y="68364"/>
                    <a:chExt cx="4626375" cy="4157408"/>
                  </a:xfrm>
                </p:grpSpPr>
                <p:cxnSp>
                  <p:nvCxnSpPr>
                    <p:cNvPr id="7" name="直接箭头连接符 6">
                      <a:extLst>
                        <a:ext uri="{FF2B5EF4-FFF2-40B4-BE49-F238E27FC236}">
                          <a16:creationId xmlns:a16="http://schemas.microsoft.com/office/drawing/2014/main" id="{D0BE7F19-EA89-43E7-9AAF-CEF10230B04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96109" y="4225771"/>
                      <a:ext cx="4607510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箭头连接符 10">
                      <a:extLst>
                        <a:ext uri="{FF2B5EF4-FFF2-40B4-BE49-F238E27FC236}">
                          <a16:creationId xmlns:a16="http://schemas.microsoft.com/office/drawing/2014/main" id="{BFE594D7-6DA6-4A14-B4AB-B0ECB9672B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577244" y="68364"/>
                      <a:ext cx="18866" cy="4157408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" name="直接连接符 11">
                    <a:extLst>
                      <a:ext uri="{FF2B5EF4-FFF2-40B4-BE49-F238E27FC236}">
                        <a16:creationId xmlns:a16="http://schemas.microsoft.com/office/drawing/2014/main" id="{93F0EE65-1CDE-4326-96DC-8A1008D7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91368" y="2654424"/>
                    <a:ext cx="2869708" cy="2853279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CA949F77-54E9-4A1B-8C1C-4EA2C0CA31D5}"/>
                    </a:ext>
                  </a:extLst>
                </p:cNvPr>
                <p:cNvSpPr/>
                <p:nvPr/>
              </p:nvSpPr>
              <p:spPr>
                <a:xfrm>
                  <a:off x="7437257" y="270160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916C3F70-0865-46FE-80B2-75B987850F30}"/>
                    </a:ext>
                  </a:extLst>
                </p:cNvPr>
                <p:cNvSpPr/>
                <p:nvPr/>
              </p:nvSpPr>
              <p:spPr>
                <a:xfrm>
                  <a:off x="7880390" y="245424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4C89D9E6-3AF8-43C6-A97B-7DA89215AD42}"/>
                    </a:ext>
                  </a:extLst>
                </p:cNvPr>
                <p:cNvSpPr/>
                <p:nvPr/>
              </p:nvSpPr>
              <p:spPr>
                <a:xfrm>
                  <a:off x="7988390" y="310159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898722CA-BABF-4CF3-8CB1-EB870334CEA8}"/>
                    </a:ext>
                  </a:extLst>
                </p:cNvPr>
                <p:cNvSpPr/>
                <p:nvPr/>
              </p:nvSpPr>
              <p:spPr>
                <a:xfrm>
                  <a:off x="8553568" y="256224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D7DD5849-80DF-4349-892B-4F7E95FC7A8F}"/>
                    </a:ext>
                  </a:extLst>
                </p:cNvPr>
                <p:cNvSpPr/>
                <p:nvPr/>
              </p:nvSpPr>
              <p:spPr>
                <a:xfrm>
                  <a:off x="9155770" y="226285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4BAC4314-1921-48E1-884E-978C0FA47065}"/>
                    </a:ext>
                  </a:extLst>
                </p:cNvPr>
                <p:cNvSpPr/>
                <p:nvPr/>
              </p:nvSpPr>
              <p:spPr>
                <a:xfrm>
                  <a:off x="8607568" y="296929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E3767F62-0EB1-416C-9E0F-17D36DFCE071}"/>
                    </a:ext>
                  </a:extLst>
                </p:cNvPr>
                <p:cNvSpPr/>
                <p:nvPr/>
              </p:nvSpPr>
              <p:spPr>
                <a:xfrm>
                  <a:off x="8715568" y="371712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C15FF88A-7526-428A-BAE0-80FD31692669}"/>
                    </a:ext>
                  </a:extLst>
                </p:cNvPr>
                <p:cNvSpPr/>
                <p:nvPr/>
              </p:nvSpPr>
              <p:spPr>
                <a:xfrm>
                  <a:off x="9628114" y="284657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402E8F36-8A5C-4EF1-90BE-14F7487BCB15}"/>
                    </a:ext>
                  </a:extLst>
                </p:cNvPr>
                <p:cNvSpPr/>
                <p:nvPr/>
              </p:nvSpPr>
              <p:spPr>
                <a:xfrm>
                  <a:off x="9884727" y="350526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E8B2C7AE-10C6-4E3F-B9DA-A239727F1FA3}"/>
                    </a:ext>
                  </a:extLst>
                </p:cNvPr>
                <p:cNvSpPr/>
                <p:nvPr/>
              </p:nvSpPr>
              <p:spPr>
                <a:xfrm>
                  <a:off x="9307162" y="361326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4D970E45-D1A5-4EF1-B2FA-BEBDD19C9010}"/>
                    </a:ext>
                  </a:extLst>
                </p:cNvPr>
                <p:cNvSpPr/>
                <p:nvPr/>
              </p:nvSpPr>
              <p:spPr>
                <a:xfrm>
                  <a:off x="9520114" y="395845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0C73D011-B88F-482F-90F2-6174B7372196}"/>
                    </a:ext>
                  </a:extLst>
                </p:cNvPr>
                <p:cNvSpPr/>
                <p:nvPr/>
              </p:nvSpPr>
              <p:spPr>
                <a:xfrm>
                  <a:off x="9361180" y="443593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36A33145-94D0-479B-A463-3E5B5B48D35B}"/>
                    </a:ext>
                  </a:extLst>
                </p:cNvPr>
                <p:cNvSpPr/>
                <p:nvPr/>
              </p:nvSpPr>
              <p:spPr>
                <a:xfrm>
                  <a:off x="10593989" y="3911031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47B51155-CBD4-4F49-BBC7-1C2A6867E8CC}"/>
                    </a:ext>
                  </a:extLst>
                </p:cNvPr>
                <p:cNvSpPr/>
                <p:nvPr/>
              </p:nvSpPr>
              <p:spPr>
                <a:xfrm>
                  <a:off x="10221562" y="452766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992FF668-F7BD-4AC4-9715-C11943CCAE40}"/>
                    </a:ext>
                  </a:extLst>
                </p:cNvPr>
                <p:cNvSpPr/>
                <p:nvPr/>
              </p:nvSpPr>
              <p:spPr>
                <a:xfrm>
                  <a:off x="7250709" y="3342709"/>
                  <a:ext cx="108000" cy="108000"/>
                </a:xfrm>
                <a:prstGeom prst="ellipse">
                  <a:avLst/>
                </a:prstGeom>
                <a:solidFill>
                  <a:srgbClr val="F4AF2E"/>
                </a:solidFill>
                <a:ln>
                  <a:solidFill>
                    <a:srgbClr val="F4AF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E43FCCC9-2FBC-463B-B952-BB1390A88D2A}"/>
                    </a:ext>
                  </a:extLst>
                </p:cNvPr>
                <p:cNvSpPr/>
                <p:nvPr/>
              </p:nvSpPr>
              <p:spPr>
                <a:xfrm>
                  <a:off x="8196293" y="4301699"/>
                  <a:ext cx="108000" cy="108000"/>
                </a:xfrm>
                <a:prstGeom prst="ellipse">
                  <a:avLst/>
                </a:prstGeom>
                <a:solidFill>
                  <a:srgbClr val="F4AF2E"/>
                </a:solidFill>
                <a:ln>
                  <a:solidFill>
                    <a:srgbClr val="F4AF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81E2987D-6CEE-4967-979D-3ABDAE3ED069}"/>
                    </a:ext>
                  </a:extLst>
                </p:cNvPr>
                <p:cNvSpPr/>
                <p:nvPr/>
              </p:nvSpPr>
              <p:spPr>
                <a:xfrm>
                  <a:off x="8038944" y="5095980"/>
                  <a:ext cx="108000" cy="108000"/>
                </a:xfrm>
                <a:prstGeom prst="ellipse">
                  <a:avLst/>
                </a:prstGeom>
                <a:solidFill>
                  <a:srgbClr val="F4AF2E"/>
                </a:solidFill>
                <a:ln>
                  <a:solidFill>
                    <a:srgbClr val="F4AF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D417BE40-538E-40AA-919C-1176325D2C8C}"/>
                    </a:ext>
                  </a:extLst>
                </p:cNvPr>
                <p:cNvSpPr/>
                <p:nvPr/>
              </p:nvSpPr>
              <p:spPr>
                <a:xfrm>
                  <a:off x="7538594" y="4129033"/>
                  <a:ext cx="108000" cy="108000"/>
                </a:xfrm>
                <a:prstGeom prst="ellipse">
                  <a:avLst/>
                </a:prstGeom>
                <a:solidFill>
                  <a:srgbClr val="F4AF2E"/>
                </a:solidFill>
                <a:ln>
                  <a:solidFill>
                    <a:srgbClr val="F4AF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4E114E7A-9EE6-49DA-A97B-B033AACA1EDC}"/>
                    </a:ext>
                  </a:extLst>
                </p:cNvPr>
                <p:cNvSpPr/>
                <p:nvPr/>
              </p:nvSpPr>
              <p:spPr>
                <a:xfrm>
                  <a:off x="7919753" y="3780779"/>
                  <a:ext cx="108000" cy="108000"/>
                </a:xfrm>
                <a:prstGeom prst="ellipse">
                  <a:avLst/>
                </a:prstGeom>
                <a:solidFill>
                  <a:srgbClr val="F4AF2E"/>
                </a:solidFill>
                <a:ln>
                  <a:solidFill>
                    <a:srgbClr val="F4AF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D7088AB9-9B95-4D4E-9742-F0ACD8098661}"/>
                    </a:ext>
                  </a:extLst>
                </p:cNvPr>
                <p:cNvSpPr/>
                <p:nvPr/>
              </p:nvSpPr>
              <p:spPr>
                <a:xfrm>
                  <a:off x="7082421" y="3855154"/>
                  <a:ext cx="108000" cy="108000"/>
                </a:xfrm>
                <a:prstGeom prst="ellipse">
                  <a:avLst/>
                </a:prstGeom>
                <a:solidFill>
                  <a:srgbClr val="F4AF2E"/>
                </a:solidFill>
                <a:ln>
                  <a:solidFill>
                    <a:srgbClr val="F4AF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62083F74-D48F-4B95-92FA-59DE41855769}"/>
                    </a:ext>
                  </a:extLst>
                </p:cNvPr>
                <p:cNvSpPr/>
                <p:nvPr/>
              </p:nvSpPr>
              <p:spPr>
                <a:xfrm>
                  <a:off x="8538731" y="4779121"/>
                  <a:ext cx="108000" cy="108000"/>
                </a:xfrm>
                <a:prstGeom prst="ellipse">
                  <a:avLst/>
                </a:prstGeom>
                <a:solidFill>
                  <a:srgbClr val="F4AF2E"/>
                </a:solidFill>
                <a:ln>
                  <a:solidFill>
                    <a:srgbClr val="F4AF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3C6C4079-7B96-4A84-B8F0-6D3EDB7098B2}"/>
                    </a:ext>
                  </a:extLst>
                </p:cNvPr>
                <p:cNvSpPr/>
                <p:nvPr/>
              </p:nvSpPr>
              <p:spPr>
                <a:xfrm>
                  <a:off x="7383257" y="4927488"/>
                  <a:ext cx="108000" cy="108000"/>
                </a:xfrm>
                <a:prstGeom prst="ellipse">
                  <a:avLst/>
                </a:prstGeom>
                <a:solidFill>
                  <a:srgbClr val="F4AF2E"/>
                </a:solidFill>
                <a:ln>
                  <a:solidFill>
                    <a:srgbClr val="F4AF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34267ED4-D436-4CE9-8E68-185AA08AD87B}"/>
                    </a:ext>
                  </a:extLst>
                </p:cNvPr>
                <p:cNvSpPr/>
                <p:nvPr/>
              </p:nvSpPr>
              <p:spPr>
                <a:xfrm>
                  <a:off x="7820938" y="4639286"/>
                  <a:ext cx="108000" cy="108000"/>
                </a:xfrm>
                <a:prstGeom prst="ellipse">
                  <a:avLst/>
                </a:prstGeom>
                <a:solidFill>
                  <a:srgbClr val="F4AF2E"/>
                </a:solidFill>
                <a:ln>
                  <a:solidFill>
                    <a:srgbClr val="F4AF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04B0287B-CF8D-42EE-BCAB-326CB5B5C689}"/>
                    </a:ext>
                  </a:extLst>
                </p:cNvPr>
                <p:cNvSpPr/>
                <p:nvPr/>
              </p:nvSpPr>
              <p:spPr>
                <a:xfrm>
                  <a:off x="9209770" y="5180226"/>
                  <a:ext cx="108000" cy="108000"/>
                </a:xfrm>
                <a:prstGeom prst="ellipse">
                  <a:avLst/>
                </a:prstGeom>
                <a:solidFill>
                  <a:srgbClr val="F4AF2E"/>
                </a:solidFill>
                <a:ln>
                  <a:solidFill>
                    <a:srgbClr val="F4AF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D409F69C-8513-45C2-8540-A681F07C7E89}"/>
                    </a:ext>
                  </a:extLst>
                </p:cNvPr>
                <p:cNvSpPr/>
                <p:nvPr/>
              </p:nvSpPr>
              <p:spPr>
                <a:xfrm>
                  <a:off x="8646731" y="4489934"/>
                  <a:ext cx="108000" cy="108000"/>
                </a:xfrm>
                <a:prstGeom prst="ellipse">
                  <a:avLst/>
                </a:prstGeom>
                <a:solidFill>
                  <a:srgbClr val="F4AF2E"/>
                </a:solidFill>
                <a:ln>
                  <a:solidFill>
                    <a:srgbClr val="F4AF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A2D02992-68B8-41CD-82B4-B2B07EB2006F}"/>
                    </a:ext>
                  </a:extLst>
                </p:cNvPr>
                <p:cNvSpPr/>
                <p:nvPr/>
              </p:nvSpPr>
              <p:spPr>
                <a:xfrm>
                  <a:off x="8715568" y="4981488"/>
                  <a:ext cx="108000" cy="108000"/>
                </a:xfrm>
                <a:prstGeom prst="ellipse">
                  <a:avLst/>
                </a:prstGeom>
                <a:solidFill>
                  <a:srgbClr val="F4AF2E"/>
                </a:solidFill>
                <a:ln>
                  <a:solidFill>
                    <a:srgbClr val="F4AF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5242D90C-6153-4708-BC2F-6E108E7CB1C1}"/>
                      </a:ext>
                    </a:extLst>
                  </p:cNvPr>
                  <p:cNvSpPr txBox="1"/>
                  <p:nvPr/>
                </p:nvSpPr>
                <p:spPr>
                  <a:xfrm>
                    <a:off x="9429751" y="5086220"/>
                    <a:ext cx="13665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5242D90C-6153-4708-BC2F-6E108E7CB1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9751" y="5086220"/>
                    <a:ext cx="136659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86" r="-4018" b="-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C5971400-CE00-4C02-89AC-5CB4621D52E0}"/>
                    </a:ext>
                  </a:extLst>
                </p:cNvPr>
                <p:cNvSpPr txBox="1"/>
                <p:nvPr/>
              </p:nvSpPr>
              <p:spPr>
                <a:xfrm>
                  <a:off x="10582933" y="5531710"/>
                  <a:ext cx="426821" cy="3929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C5971400-CE00-4C02-89AC-5CB4621D52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2933" y="5531710"/>
                  <a:ext cx="426821" cy="392993"/>
                </a:xfrm>
                <a:prstGeom prst="rect">
                  <a:avLst/>
                </a:prstGeom>
                <a:blipFill>
                  <a:blip r:embed="rId7"/>
                  <a:stretch>
                    <a:fillRect r="-3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AC1D07AF-5A6C-4AE9-8A52-B158391069BA}"/>
                    </a:ext>
                  </a:extLst>
                </p:cNvPr>
                <p:cNvSpPr txBox="1"/>
                <p:nvPr/>
              </p:nvSpPr>
              <p:spPr>
                <a:xfrm>
                  <a:off x="5873961" y="1394922"/>
                  <a:ext cx="426822" cy="3929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AC1D07AF-5A6C-4AE9-8A52-B15839106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961" y="1394922"/>
                  <a:ext cx="426822" cy="392993"/>
                </a:xfrm>
                <a:prstGeom prst="rect">
                  <a:avLst/>
                </a:prstGeom>
                <a:blipFill>
                  <a:blip r:embed="rId8"/>
                  <a:stretch>
                    <a:fillRect r="-421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7313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66"/>
              <p:cNvSpPr txBox="1">
                <a:spLocks noChangeArrowheads="1"/>
              </p:cNvSpPr>
              <p:nvPr/>
            </p:nvSpPr>
            <p:spPr bwMode="auto">
              <a:xfrm>
                <a:off x="389593" y="1555858"/>
                <a:ext cx="10778516" cy="18107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eaLnBrk="1" hangingPunct="1">
                  <a:defRPr sz="4400">
                    <a:latin typeface="Simply City Light" panose="020B0303020202080204" pitchFamily="34" charset="0"/>
                    <a:ea typeface="SimSun-ExtB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marL="457200" indent="-457200"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800" b="1" dirty="0">
                    <a:solidFill>
                      <a:srgbClr val="0F6FC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学习策略：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感知机采用误分类点到超平面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的总距离作为损失函数，首先我们知道，输入空间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中任意一点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zh-CN" altLang="en-US" sz="2400" i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到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超平面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的距离为：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866943" fontAlgn="base">
                  <a:lnSpc>
                    <a:spcPts val="5800"/>
                  </a:lnSpc>
                  <a:spcBef>
                    <a:spcPct val="0"/>
                  </a:spcBef>
                  <a:spcAft>
                    <a:spcPts val="1200"/>
                  </a:spcAft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</m:t>
                            </m:r>
                          </m:e>
                        </m:d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𝑤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范数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593" y="1555858"/>
                <a:ext cx="10778516" cy="1810752"/>
              </a:xfrm>
              <a:prstGeom prst="rect">
                <a:avLst/>
              </a:prstGeom>
              <a:blipFill>
                <a:blip r:embed="rId3"/>
                <a:stretch>
                  <a:fillRect l="-1018" t="-2357" b="-3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0" y="567618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4232" fontAlgn="base">
              <a:spcBef>
                <a:spcPct val="0"/>
              </a:spcBef>
              <a:spcAft>
                <a:spcPct val="0"/>
              </a:spcAft>
            </a:pPr>
            <a:endParaRPr lang="zh-CN" altLang="en-US" sz="1867">
              <a:solidFill>
                <a:srgbClr val="E7E6E6">
                  <a:lumMod val="50000"/>
                </a:srgbClr>
              </a:solidFill>
              <a:latin typeface="Calibri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9593" y="476400"/>
            <a:ext cx="564699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3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感知机 </a:t>
            </a:r>
            <a:r>
              <a:rPr lang="en-US" altLang="zh-CN" sz="48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(Perceptron)</a:t>
            </a:r>
            <a:endParaRPr lang="zh-CN" altLang="en-US" sz="48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DEB8DB9D-BA84-44E0-B8BC-867FD09B0D66}"/>
              </a:ext>
            </a:extLst>
          </p:cNvPr>
          <p:cNvGrpSpPr/>
          <p:nvPr/>
        </p:nvGrpSpPr>
        <p:grpSpPr>
          <a:xfrm>
            <a:off x="4033934" y="3351323"/>
            <a:ext cx="3999086" cy="3490547"/>
            <a:chOff x="4033934" y="3351323"/>
            <a:chExt cx="3999086" cy="3490547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B435E105-C322-4E31-BF9B-4B9274843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2691" y="6008556"/>
              <a:ext cx="130954" cy="18439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123DDE3-6459-4A1E-80DF-361EF7F5C8C1}"/>
                </a:ext>
              </a:extLst>
            </p:cNvPr>
            <p:cNvGrpSpPr/>
            <p:nvPr/>
          </p:nvGrpSpPr>
          <p:grpSpPr>
            <a:xfrm>
              <a:off x="4033934" y="3351323"/>
              <a:ext cx="3999086" cy="3490547"/>
              <a:chOff x="8377033" y="1123847"/>
              <a:chExt cx="3999086" cy="349054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6DED46B4-CEDE-4553-99DA-9DE6AA4F4E3A}"/>
                  </a:ext>
                </a:extLst>
              </p:cNvPr>
              <p:cNvGrpSpPr/>
              <p:nvPr/>
            </p:nvGrpSpPr>
            <p:grpSpPr>
              <a:xfrm>
                <a:off x="8377033" y="1123847"/>
                <a:ext cx="3999086" cy="3490547"/>
                <a:chOff x="5846650" y="1350296"/>
                <a:chExt cx="5337467" cy="457440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01E6714F-C146-45FA-A57C-0B0185BA8DAF}"/>
                    </a:ext>
                  </a:extLst>
                </p:cNvPr>
                <p:cNvGrpSpPr/>
                <p:nvPr/>
              </p:nvGrpSpPr>
              <p:grpSpPr>
                <a:xfrm>
                  <a:off x="6550610" y="1350296"/>
                  <a:ext cx="4633507" cy="4157408"/>
                  <a:chOff x="6550610" y="1350296"/>
                  <a:chExt cx="4633507" cy="4157408"/>
                </a:xfrm>
              </p:grpSpPr>
              <p:grpSp>
                <p:nvGrpSpPr>
                  <p:cNvPr id="11" name="组合 10">
                    <a:extLst>
                      <a:ext uri="{FF2B5EF4-FFF2-40B4-BE49-F238E27FC236}">
                        <a16:creationId xmlns:a16="http://schemas.microsoft.com/office/drawing/2014/main" id="{FA03F141-B6C0-4155-81CF-C6F0E040B698}"/>
                      </a:ext>
                    </a:extLst>
                  </p:cNvPr>
                  <p:cNvGrpSpPr/>
                  <p:nvPr/>
                </p:nvGrpSpPr>
                <p:grpSpPr>
                  <a:xfrm>
                    <a:off x="6550610" y="1350296"/>
                    <a:ext cx="4626375" cy="4157408"/>
                    <a:chOff x="6967861" y="1215064"/>
                    <a:chExt cx="4626375" cy="4157408"/>
                  </a:xfrm>
                </p:grpSpPr>
                <p:grpSp>
                  <p:nvGrpSpPr>
                    <p:cNvPr id="46" name="组合 45">
                      <a:extLst>
                        <a:ext uri="{FF2B5EF4-FFF2-40B4-BE49-F238E27FC236}">
                          <a16:creationId xmlns:a16="http://schemas.microsoft.com/office/drawing/2014/main" id="{53B0C215-A8DA-4890-96C7-C6BE883AC6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67861" y="1215064"/>
                      <a:ext cx="4626375" cy="4157408"/>
                      <a:chOff x="6577244" y="68364"/>
                      <a:chExt cx="4626375" cy="4157408"/>
                    </a:xfrm>
                  </p:grpSpPr>
                  <p:cxnSp>
                    <p:nvCxnSpPr>
                      <p:cNvPr id="48" name="直接箭头连接符 47">
                        <a:extLst>
                          <a:ext uri="{FF2B5EF4-FFF2-40B4-BE49-F238E27FC236}">
                            <a16:creationId xmlns:a16="http://schemas.microsoft.com/office/drawing/2014/main" id="{D6685223-B9CF-4AE5-982A-C6E48FB152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596109" y="4225771"/>
                        <a:ext cx="4607510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直接箭头连接符 48">
                        <a:extLst>
                          <a:ext uri="{FF2B5EF4-FFF2-40B4-BE49-F238E27FC236}">
                            <a16:creationId xmlns:a16="http://schemas.microsoft.com/office/drawing/2014/main" id="{B0EFE06B-982C-4C92-996B-F751ED21447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6577244" y="68364"/>
                        <a:ext cx="18866" cy="415740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9" name="椭圆 18">
                      <a:extLst>
                        <a:ext uri="{FF2B5EF4-FFF2-40B4-BE49-F238E27FC236}">
                          <a16:creationId xmlns:a16="http://schemas.microsoft.com/office/drawing/2014/main" id="{04FE9B08-9C02-4CC3-8CAA-C22BA64ED3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1478" y="2541810"/>
                      <a:ext cx="108000" cy="1079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0" name="椭圆 19">
                      <a:extLst>
                        <a:ext uri="{FF2B5EF4-FFF2-40B4-BE49-F238E27FC236}">
                          <a16:creationId xmlns:a16="http://schemas.microsoft.com/office/drawing/2014/main" id="{A60D4658-0C64-4FC2-B60B-5119C3D72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0390" y="2454244"/>
                      <a:ext cx="108000" cy="108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1" name="椭圆 20">
                      <a:extLst>
                        <a:ext uri="{FF2B5EF4-FFF2-40B4-BE49-F238E27FC236}">
                          <a16:creationId xmlns:a16="http://schemas.microsoft.com/office/drawing/2014/main" id="{154D0BD1-6456-4106-93A5-29931E1988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8390" y="3101594"/>
                      <a:ext cx="108000" cy="108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2" name="椭圆 21">
                      <a:extLst>
                        <a:ext uri="{FF2B5EF4-FFF2-40B4-BE49-F238E27FC236}">
                          <a16:creationId xmlns:a16="http://schemas.microsoft.com/office/drawing/2014/main" id="{F3B179BF-887D-4E0F-B8A2-DBC2C58D7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3568" y="2562244"/>
                      <a:ext cx="108000" cy="108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4" name="椭圆 23">
                      <a:extLst>
                        <a:ext uri="{FF2B5EF4-FFF2-40B4-BE49-F238E27FC236}">
                          <a16:creationId xmlns:a16="http://schemas.microsoft.com/office/drawing/2014/main" id="{9F81ED3E-1DF3-41DB-8C71-A05CFC2F9F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55770" y="2262857"/>
                      <a:ext cx="108000" cy="108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5" name="椭圆 24">
                      <a:extLst>
                        <a:ext uri="{FF2B5EF4-FFF2-40B4-BE49-F238E27FC236}">
                          <a16:creationId xmlns:a16="http://schemas.microsoft.com/office/drawing/2014/main" id="{7648E8F2-73F0-4061-A171-70C7EE1AC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7568" y="2969295"/>
                      <a:ext cx="108000" cy="108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6" name="椭圆 25">
                      <a:extLst>
                        <a:ext uri="{FF2B5EF4-FFF2-40B4-BE49-F238E27FC236}">
                          <a16:creationId xmlns:a16="http://schemas.microsoft.com/office/drawing/2014/main" id="{1F634682-9FCD-4FF6-AA27-DDE9430A58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5568" y="3717124"/>
                      <a:ext cx="108000" cy="108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7" name="椭圆 26">
                      <a:extLst>
                        <a:ext uri="{FF2B5EF4-FFF2-40B4-BE49-F238E27FC236}">
                          <a16:creationId xmlns:a16="http://schemas.microsoft.com/office/drawing/2014/main" id="{DC0E991D-2DA5-49E1-A759-A23F563396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28114" y="2846574"/>
                      <a:ext cx="108000" cy="108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D3EE5798-C356-4C6E-876A-2E240BC51D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4727" y="3505269"/>
                      <a:ext cx="108000" cy="108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BC2A5B8D-E4C4-40AD-AA55-C082513406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07162" y="3613269"/>
                      <a:ext cx="108000" cy="108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CDC3A14D-8E79-4154-8BD8-9CF1C5A95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20114" y="3958458"/>
                      <a:ext cx="108000" cy="108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1" name="椭圆 30">
                      <a:extLst>
                        <a:ext uri="{FF2B5EF4-FFF2-40B4-BE49-F238E27FC236}">
                          <a16:creationId xmlns:a16="http://schemas.microsoft.com/office/drawing/2014/main" id="{23003F9B-5422-42B7-9129-9FC9B13039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63770" y="4927487"/>
                      <a:ext cx="108000" cy="107999"/>
                    </a:xfrm>
                    <a:prstGeom prst="ellips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2" name="椭圆 31">
                      <a:extLst>
                        <a:ext uri="{FF2B5EF4-FFF2-40B4-BE49-F238E27FC236}">
                          <a16:creationId xmlns:a16="http://schemas.microsoft.com/office/drawing/2014/main" id="{9B4EBC87-7A26-4249-A0AE-F5BE4C39A3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93989" y="3911031"/>
                      <a:ext cx="108000" cy="108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3" name="椭圆 32">
                      <a:extLst>
                        <a:ext uri="{FF2B5EF4-FFF2-40B4-BE49-F238E27FC236}">
                          <a16:creationId xmlns:a16="http://schemas.microsoft.com/office/drawing/2014/main" id="{F1A1AA5E-AA11-46B4-AE7E-CA72EC9AA3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21562" y="4527669"/>
                      <a:ext cx="108000" cy="108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4" name="椭圆 33">
                      <a:extLst>
                        <a:ext uri="{FF2B5EF4-FFF2-40B4-BE49-F238E27FC236}">
                          <a16:creationId xmlns:a16="http://schemas.microsoft.com/office/drawing/2014/main" id="{9AA77EE7-4103-4FAA-8CE3-E9DF652464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0709" y="3342709"/>
                      <a:ext cx="108000" cy="108000"/>
                    </a:xfrm>
                    <a:prstGeom prst="ellipse">
                      <a:avLst/>
                    </a:prstGeom>
                    <a:solidFill>
                      <a:srgbClr val="F4AF2E"/>
                    </a:solidFill>
                    <a:ln>
                      <a:solidFill>
                        <a:srgbClr val="F4AF2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5" name="椭圆 34">
                      <a:extLst>
                        <a:ext uri="{FF2B5EF4-FFF2-40B4-BE49-F238E27FC236}">
                          <a16:creationId xmlns:a16="http://schemas.microsoft.com/office/drawing/2014/main" id="{8F0FFDC9-941C-4BC6-AC2B-EA21D6D353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96293" y="4301699"/>
                      <a:ext cx="108000" cy="108000"/>
                    </a:xfrm>
                    <a:prstGeom prst="ellipse">
                      <a:avLst/>
                    </a:prstGeom>
                    <a:solidFill>
                      <a:srgbClr val="F4AF2E"/>
                    </a:solidFill>
                    <a:ln>
                      <a:solidFill>
                        <a:srgbClr val="F4AF2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6" name="椭圆 35">
                      <a:extLst>
                        <a:ext uri="{FF2B5EF4-FFF2-40B4-BE49-F238E27FC236}">
                          <a16:creationId xmlns:a16="http://schemas.microsoft.com/office/drawing/2014/main" id="{264C4130-89FD-458D-8213-6144ECBC0E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8944" y="5095980"/>
                      <a:ext cx="108000" cy="108000"/>
                    </a:xfrm>
                    <a:prstGeom prst="ellipse">
                      <a:avLst/>
                    </a:prstGeom>
                    <a:solidFill>
                      <a:srgbClr val="F4AF2E"/>
                    </a:solidFill>
                    <a:ln>
                      <a:solidFill>
                        <a:srgbClr val="F4AF2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7" name="椭圆 36">
                      <a:extLst>
                        <a:ext uri="{FF2B5EF4-FFF2-40B4-BE49-F238E27FC236}">
                          <a16:creationId xmlns:a16="http://schemas.microsoft.com/office/drawing/2014/main" id="{F1F5030C-658F-46BF-953E-9C5F4BA8E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594" y="4129033"/>
                      <a:ext cx="108000" cy="108000"/>
                    </a:xfrm>
                    <a:prstGeom prst="ellipse">
                      <a:avLst/>
                    </a:prstGeom>
                    <a:solidFill>
                      <a:srgbClr val="F4AF2E"/>
                    </a:solidFill>
                    <a:ln>
                      <a:solidFill>
                        <a:srgbClr val="F4AF2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8" name="椭圆 37">
                      <a:extLst>
                        <a:ext uri="{FF2B5EF4-FFF2-40B4-BE49-F238E27FC236}">
                          <a16:creationId xmlns:a16="http://schemas.microsoft.com/office/drawing/2014/main" id="{0C69BC3F-7C53-490E-872A-440DE89541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1478" y="3101594"/>
                      <a:ext cx="108000" cy="107999"/>
                    </a:xfrm>
                    <a:prstGeom prst="ellipse">
                      <a:avLst/>
                    </a:prstGeom>
                    <a:solidFill>
                      <a:srgbClr val="F4AF2E"/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9" name="椭圆 38">
                      <a:extLst>
                        <a:ext uri="{FF2B5EF4-FFF2-40B4-BE49-F238E27FC236}">
                          <a16:creationId xmlns:a16="http://schemas.microsoft.com/office/drawing/2014/main" id="{9CC7C5D1-ED6B-41AB-85D1-FF55C8D749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2421" y="3855154"/>
                      <a:ext cx="108000" cy="108000"/>
                    </a:xfrm>
                    <a:prstGeom prst="ellipse">
                      <a:avLst/>
                    </a:prstGeom>
                    <a:solidFill>
                      <a:srgbClr val="F4AF2E"/>
                    </a:solidFill>
                    <a:ln>
                      <a:solidFill>
                        <a:srgbClr val="F4AF2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40" name="椭圆 39">
                      <a:extLst>
                        <a:ext uri="{FF2B5EF4-FFF2-40B4-BE49-F238E27FC236}">
                          <a16:creationId xmlns:a16="http://schemas.microsoft.com/office/drawing/2014/main" id="{F5659122-B8CF-4E27-8171-CEA0C33B17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8731" y="4779121"/>
                      <a:ext cx="108000" cy="108000"/>
                    </a:xfrm>
                    <a:prstGeom prst="ellipse">
                      <a:avLst/>
                    </a:prstGeom>
                    <a:solidFill>
                      <a:srgbClr val="F4AF2E"/>
                    </a:solidFill>
                    <a:ln>
                      <a:solidFill>
                        <a:srgbClr val="F4AF2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41" name="椭圆 40">
                      <a:extLst>
                        <a:ext uri="{FF2B5EF4-FFF2-40B4-BE49-F238E27FC236}">
                          <a16:creationId xmlns:a16="http://schemas.microsoft.com/office/drawing/2014/main" id="{65B9A257-83C2-4E47-8561-BBD88ED4AF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83257" y="4927488"/>
                      <a:ext cx="108000" cy="108000"/>
                    </a:xfrm>
                    <a:prstGeom prst="ellipse">
                      <a:avLst/>
                    </a:prstGeom>
                    <a:solidFill>
                      <a:srgbClr val="F4AF2E"/>
                    </a:solidFill>
                    <a:ln>
                      <a:solidFill>
                        <a:srgbClr val="F4AF2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42" name="椭圆 41">
                      <a:extLst>
                        <a:ext uri="{FF2B5EF4-FFF2-40B4-BE49-F238E27FC236}">
                          <a16:creationId xmlns:a16="http://schemas.microsoft.com/office/drawing/2014/main" id="{3C7FE55D-87B3-4461-B213-88C6AC5B31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20938" y="4639286"/>
                      <a:ext cx="108000" cy="108000"/>
                    </a:xfrm>
                    <a:prstGeom prst="ellipse">
                      <a:avLst/>
                    </a:prstGeom>
                    <a:solidFill>
                      <a:srgbClr val="F4AF2E"/>
                    </a:solidFill>
                    <a:ln>
                      <a:solidFill>
                        <a:srgbClr val="F4AF2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43" name="椭圆 42">
                      <a:extLst>
                        <a:ext uri="{FF2B5EF4-FFF2-40B4-BE49-F238E27FC236}">
                          <a16:creationId xmlns:a16="http://schemas.microsoft.com/office/drawing/2014/main" id="{7E87313B-AD57-4257-9E39-CC963230E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90686" y="3878280"/>
                      <a:ext cx="108000" cy="107999"/>
                    </a:xfrm>
                    <a:prstGeom prst="ellipse">
                      <a:avLst/>
                    </a:prstGeom>
                    <a:solidFill>
                      <a:srgbClr val="F4AF2E"/>
                    </a:solidFill>
                    <a:ln>
                      <a:solidFill>
                        <a:srgbClr val="F4AF2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44" name="椭圆 43">
                      <a:extLst>
                        <a:ext uri="{FF2B5EF4-FFF2-40B4-BE49-F238E27FC236}">
                          <a16:creationId xmlns:a16="http://schemas.microsoft.com/office/drawing/2014/main" id="{2F8DCDA9-F07C-4059-856A-47E7657C6F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97334" y="4696393"/>
                      <a:ext cx="108000" cy="107999"/>
                    </a:xfrm>
                    <a:prstGeom prst="ellipse">
                      <a:avLst/>
                    </a:prstGeom>
                    <a:solidFill>
                      <a:srgbClr val="F4AF2E"/>
                    </a:solidFill>
                    <a:ln>
                      <a:solidFill>
                        <a:srgbClr val="F4AF2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45" name="椭圆 44">
                      <a:extLst>
                        <a:ext uri="{FF2B5EF4-FFF2-40B4-BE49-F238E27FC236}">
                          <a16:creationId xmlns:a16="http://schemas.microsoft.com/office/drawing/2014/main" id="{389BC050-6929-40A8-8FA7-B75F85AEC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5568" y="4981488"/>
                      <a:ext cx="108000" cy="108000"/>
                    </a:xfrm>
                    <a:prstGeom prst="ellipse">
                      <a:avLst/>
                    </a:prstGeom>
                    <a:solidFill>
                      <a:srgbClr val="F4AF2E"/>
                    </a:solidFill>
                    <a:ln>
                      <a:solidFill>
                        <a:srgbClr val="F4AF2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>
                        <a:extLst>
                          <a:ext uri="{FF2B5EF4-FFF2-40B4-BE49-F238E27FC236}">
                            <a16:creationId xmlns:a16="http://schemas.microsoft.com/office/drawing/2014/main" id="{1FFF7616-3537-4237-B03F-AD9D9C6F7E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17524" y="4843435"/>
                        <a:ext cx="13665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oMath>
                          </m:oMathPara>
                        </a14:m>
                        <a:endParaRPr lang="zh-CN" altLang="en-US" i="1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>
                        <a:extLst>
                          <a:ext uri="{FF2B5EF4-FFF2-40B4-BE49-F238E27FC236}">
                            <a16:creationId xmlns:a16="http://schemas.microsoft.com/office/drawing/2014/main" id="{1FFF7616-3537-4237-B03F-AD9D9C6F7EF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17524" y="4843435"/>
                        <a:ext cx="1366593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5952" r="-34524" b="-4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文本框 8">
                      <a:extLst>
                        <a:ext uri="{FF2B5EF4-FFF2-40B4-BE49-F238E27FC236}">
                          <a16:creationId xmlns:a16="http://schemas.microsoft.com/office/drawing/2014/main" id="{7249D854-D37D-4B52-B71C-6DE314C274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82933" y="5531710"/>
                      <a:ext cx="426821" cy="3929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68" name="文本框 67">
                      <a:extLst>
                        <a:ext uri="{FF2B5EF4-FFF2-40B4-BE49-F238E27FC236}">
                          <a16:creationId xmlns:a16="http://schemas.microsoft.com/office/drawing/2014/main" id="{C5971400-CE00-4C02-89AC-5CB4621D52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82933" y="5531710"/>
                      <a:ext cx="426821" cy="39299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4D7356BA-7B6A-420E-A414-1482A40032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6650" y="1390413"/>
                      <a:ext cx="426821" cy="3929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4D7356BA-7B6A-420E-A414-1482A40032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6650" y="1390413"/>
                      <a:ext cx="426821" cy="39299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73077" b="-102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F54258C4-35D5-4A0F-B760-5BF7C7A7A8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4474" y="2479142"/>
                <a:ext cx="2669149" cy="1817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2452091-5F9A-4BD8-A092-8324122D93FF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H="1">
              <a:off x="4971345" y="4861200"/>
              <a:ext cx="76616" cy="11015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35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66"/>
              <p:cNvSpPr txBox="1">
                <a:spLocks noChangeArrowheads="1"/>
              </p:cNvSpPr>
              <p:nvPr/>
            </p:nvSpPr>
            <p:spPr bwMode="auto">
              <a:xfrm>
                <a:off x="389593" y="1555858"/>
                <a:ext cx="10778516" cy="18107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eaLnBrk="1" hangingPunct="1">
                  <a:defRPr sz="4400">
                    <a:latin typeface="Simply City Light" panose="020B0303020202080204" pitchFamily="34" charset="0"/>
                    <a:ea typeface="SimSun-ExtB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marL="457200" indent="-457200"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800" b="1" dirty="0">
                    <a:solidFill>
                      <a:srgbClr val="0F6FC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学习策略：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感知机采用误分类点到超平面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的总距离作为损失函数，首先我们知道，输入空间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中任意一点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zh-CN" altLang="en-US" sz="2400" i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到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超平面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的距离为：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866943" fontAlgn="base">
                  <a:lnSpc>
                    <a:spcPts val="5800"/>
                  </a:lnSpc>
                  <a:spcBef>
                    <a:spcPct val="0"/>
                  </a:spcBef>
                  <a:spcAft>
                    <a:spcPts val="1200"/>
                  </a:spcAft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</m:t>
                            </m:r>
                          </m:e>
                        </m:d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𝑤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范数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593" y="1555858"/>
                <a:ext cx="10778516" cy="1810752"/>
              </a:xfrm>
              <a:prstGeom prst="rect">
                <a:avLst/>
              </a:prstGeom>
              <a:blipFill>
                <a:blip r:embed="rId3"/>
                <a:stretch>
                  <a:fillRect l="-1018" t="-2357" b="-3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0" y="567618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4232" fontAlgn="base">
              <a:spcBef>
                <a:spcPct val="0"/>
              </a:spcBef>
              <a:spcAft>
                <a:spcPct val="0"/>
              </a:spcAft>
            </a:pPr>
            <a:endParaRPr lang="zh-CN" altLang="en-US" sz="1867">
              <a:solidFill>
                <a:srgbClr val="E7E6E6">
                  <a:lumMod val="50000"/>
                </a:srgbClr>
              </a:solidFill>
              <a:latin typeface="Calibri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9593" y="476400"/>
            <a:ext cx="564699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3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感知机 </a:t>
            </a:r>
            <a:r>
              <a:rPr lang="en-US" altLang="zh-CN" sz="48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(Perceptron)</a:t>
            </a:r>
            <a:endParaRPr lang="zh-CN" altLang="en-US" sz="48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53A82E3-EE8F-4B51-B223-58E90D6B47D1}"/>
                  </a:ext>
                </a:extLst>
              </p:cNvPr>
              <p:cNvSpPr txBox="1"/>
              <p:nvPr/>
            </p:nvSpPr>
            <p:spPr>
              <a:xfrm>
                <a:off x="414629" y="3403812"/>
                <a:ext cx="11362741" cy="3272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其次，对于误分类数据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来说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algn="ctr" defTabSz="866943" fontAlgn="base">
                  <a:lnSpc>
                    <a:spcPts val="5800"/>
                  </a:lnSpc>
                  <a:spcBef>
                    <a:spcPct val="0"/>
                  </a:spcBef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sz="24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ts val="1200"/>
                  </a:spcAft>
                  <a:defRPr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恒成立，因为对于误分类数据，当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r>
                  <a:rPr lang="zh-CN" altLang="en-US" sz="24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=−1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r>
                  <a:rPr lang="zh-CN" altLang="en-US" sz="24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因此，所有误分类点集合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到超平面的总距离为：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algn="ctr" defTabSz="866943" fontAlgn="base">
                  <a:lnSpc>
                    <a:spcPts val="5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53A82E3-EE8F-4B51-B223-58E90D6B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9" y="3403812"/>
                <a:ext cx="11362741" cy="3272691"/>
              </a:xfrm>
              <a:prstGeom prst="rect">
                <a:avLst/>
              </a:prstGeom>
              <a:blipFill>
                <a:blip r:embed="rId9"/>
                <a:stretch>
                  <a:fillRect b="-54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02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66"/>
              <p:cNvSpPr txBox="1">
                <a:spLocks noChangeArrowheads="1"/>
              </p:cNvSpPr>
              <p:nvPr/>
            </p:nvSpPr>
            <p:spPr bwMode="auto">
              <a:xfrm>
                <a:off x="389593" y="1555858"/>
                <a:ext cx="10778516" cy="22980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eaLnBrk="1" hangingPunct="1">
                  <a:defRPr sz="4400">
                    <a:latin typeface="Simply City Light" panose="020B0303020202080204" pitchFamily="34" charset="0"/>
                    <a:ea typeface="SimSun-ExtB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marL="457200" indent="-457200"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800" b="1" dirty="0">
                    <a:solidFill>
                      <a:srgbClr val="0F6FC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损失函数：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给定数据集，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𝑇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={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,…,</m:t>
                    </m:r>
                    <m:r>
                      <m:rPr>
                        <m:nor/>
                      </m:rPr>
                      <a:rPr lang="en-US" altLang="zh-CN" sz="2400" dirty="0"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，其中，</a:t>
                </a:r>
                <a:b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={+1,−1}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。则感知机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学习的损失函数定义为：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866943" fontAlgn="base">
                  <a:lnSpc>
                    <a:spcPts val="5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𝑤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𝑏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593" y="1555858"/>
                <a:ext cx="10778516" cy="2298065"/>
              </a:xfrm>
              <a:prstGeom prst="rect">
                <a:avLst/>
              </a:prstGeom>
              <a:blipFill>
                <a:blip r:embed="rId3"/>
                <a:stretch>
                  <a:fillRect l="-1018" t="-1857" r="-509" b="-774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0" y="567618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4232" fontAlgn="base">
              <a:spcBef>
                <a:spcPct val="0"/>
              </a:spcBef>
              <a:spcAft>
                <a:spcPct val="0"/>
              </a:spcAft>
            </a:pPr>
            <a:endParaRPr lang="zh-CN" altLang="en-US" sz="1867">
              <a:solidFill>
                <a:srgbClr val="E7E6E6">
                  <a:lumMod val="50000"/>
                </a:srgbClr>
              </a:solidFill>
              <a:latin typeface="Calibri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9593" y="476400"/>
            <a:ext cx="564699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3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感知机 </a:t>
            </a:r>
            <a:r>
              <a:rPr lang="en-US" altLang="zh-CN" sz="48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(Perceptron)</a:t>
            </a:r>
            <a:endParaRPr lang="zh-CN" altLang="en-US" sz="48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C29A8094-9078-435A-9E1C-CC98CD9EEF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1933112"/>
                  </p:ext>
                </p:extLst>
              </p:nvPr>
            </p:nvGraphicFramePr>
            <p:xfrm>
              <a:off x="644435" y="4245758"/>
              <a:ext cx="7477140" cy="16159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43124">
                      <a:extLst>
                        <a:ext uri="{9D8B030D-6E8A-4147-A177-3AD203B41FA5}">
                          <a16:colId xmlns:a16="http://schemas.microsoft.com/office/drawing/2014/main" val="4208945957"/>
                        </a:ext>
                      </a:extLst>
                    </a:gridCol>
                    <a:gridCol w="4234016">
                      <a:extLst>
                        <a:ext uri="{9D8B030D-6E8A-4147-A177-3AD203B41FA5}">
                          <a16:colId xmlns:a16="http://schemas.microsoft.com/office/drawing/2014/main" val="39395205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误分类点集合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𝑀</m:t>
                              </m:r>
                            </m:oMath>
                          </a14:m>
                          <a:b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</a:br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到超平面</a:t>
                          </a:r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</a:t>
                          </a:r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的总距离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损失函数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0507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D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altLang="zh-CN" sz="180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𝑤</m:t>
                                    </m:r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=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6324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C29A8094-9078-435A-9E1C-CC98CD9EEF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1933112"/>
                  </p:ext>
                </p:extLst>
              </p:nvPr>
            </p:nvGraphicFramePr>
            <p:xfrm>
              <a:off x="644435" y="4245758"/>
              <a:ext cx="7477140" cy="16159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43124">
                      <a:extLst>
                        <a:ext uri="{9D8B030D-6E8A-4147-A177-3AD203B41FA5}">
                          <a16:colId xmlns:a16="http://schemas.microsoft.com/office/drawing/2014/main" val="4208945957"/>
                        </a:ext>
                      </a:extLst>
                    </a:gridCol>
                    <a:gridCol w="4234016">
                      <a:extLst>
                        <a:ext uri="{9D8B030D-6E8A-4147-A177-3AD203B41FA5}">
                          <a16:colId xmlns:a16="http://schemas.microsoft.com/office/drawing/2014/main" val="3939520559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8" t="-5926" r="-131144" b="-9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损失函数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0507370"/>
                      </a:ext>
                    </a:extLst>
                  </a:tr>
                  <a:tr h="79298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8" t="-109160" r="-131144" b="-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6835" t="-109160" r="-576" b="-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63241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158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66"/>
              <p:cNvSpPr txBox="1">
                <a:spLocks noChangeArrowheads="1"/>
              </p:cNvSpPr>
              <p:nvPr/>
            </p:nvSpPr>
            <p:spPr bwMode="auto">
              <a:xfrm>
                <a:off x="389593" y="1555858"/>
                <a:ext cx="10778516" cy="501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eaLnBrk="1" hangingPunct="1">
                  <a:defRPr sz="4400">
                    <a:latin typeface="Simply City Light" panose="020B0303020202080204" pitchFamily="34" charset="0"/>
                    <a:ea typeface="SimSun-ExtB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marL="457200" indent="-457200"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800" b="1">
                    <a:solidFill>
                      <a:srgbClr val="0F6FC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梯度下降：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在给定的误分类点集上，损失函数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  <m:d>
                      <m:d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的梯度则由：</a:t>
                </a:r>
                <a:endPara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86694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86694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866943" fontAlgn="base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defTabSz="86694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给出，而针对随机选取的误分类点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2400" i="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则如下对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进行更新：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algn="ctr" defTabSz="866943" fontAlgn="base">
                  <a:lnSpc>
                    <a:spcPts val="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𝑤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marL="457200" algn="ctr" defTabSz="866943" fontAlgn="base">
                  <a:lnSpc>
                    <a:spcPts val="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defTabSz="866943" fontAlgn="base">
                  <a:lnSpc>
                    <a:spcPts val="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(0&lt;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称为学习率（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learning rate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593" y="1555858"/>
                <a:ext cx="10778516" cy="5017656"/>
              </a:xfrm>
              <a:prstGeom prst="rect">
                <a:avLst/>
              </a:prstGeom>
              <a:blipFill>
                <a:blip r:embed="rId3"/>
                <a:stretch>
                  <a:fillRect l="-1018" t="-851" b="-1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0" y="567618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4232" fontAlgn="base">
              <a:spcBef>
                <a:spcPct val="0"/>
              </a:spcBef>
              <a:spcAft>
                <a:spcPct val="0"/>
              </a:spcAft>
            </a:pPr>
            <a:endParaRPr lang="zh-CN" altLang="en-US" sz="1867">
              <a:solidFill>
                <a:srgbClr val="E7E6E6">
                  <a:lumMod val="50000"/>
                </a:srgbClr>
              </a:solidFill>
              <a:latin typeface="Calibri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9593" y="476400"/>
            <a:ext cx="564699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3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感知机 </a:t>
            </a:r>
            <a:r>
              <a:rPr lang="en-US" altLang="zh-CN" sz="48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(Perceptron)</a:t>
            </a:r>
            <a:endParaRPr lang="zh-CN" altLang="en-US" sz="48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498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66"/>
          <p:cNvSpPr txBox="1">
            <a:spLocks noChangeArrowheads="1"/>
          </p:cNvSpPr>
          <p:nvPr/>
        </p:nvSpPr>
        <p:spPr bwMode="auto">
          <a:xfrm>
            <a:off x="389593" y="1363353"/>
            <a:ext cx="10778516" cy="5432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marL="457200" indent="-457200" defTabSz="866943" fontAlgn="base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算法描述：</a:t>
            </a:r>
            <a:endParaRPr lang="en-US" altLang="zh-CN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567618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4232" fontAlgn="base">
              <a:spcBef>
                <a:spcPct val="0"/>
              </a:spcBef>
              <a:spcAft>
                <a:spcPct val="0"/>
              </a:spcAft>
            </a:pPr>
            <a:endParaRPr lang="zh-CN" altLang="en-US" sz="1867">
              <a:solidFill>
                <a:srgbClr val="E7E6E6">
                  <a:lumMod val="50000"/>
                </a:srgbClr>
              </a:solidFill>
              <a:latin typeface="Calibri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9593" y="476400"/>
            <a:ext cx="564699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3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感知机 </a:t>
            </a:r>
            <a:r>
              <a:rPr lang="en-US" altLang="zh-CN" sz="48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(Perceptron)</a:t>
            </a:r>
            <a:endParaRPr lang="zh-CN" altLang="en-US" sz="48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66">
                <a:extLst>
                  <a:ext uri="{FF2B5EF4-FFF2-40B4-BE49-F238E27FC236}">
                    <a16:creationId xmlns:a16="http://schemas.microsoft.com/office/drawing/2014/main" id="{F079A17F-A187-4E92-BD99-D7FE6A62C4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6432" y="1953324"/>
                <a:ext cx="10778516" cy="4965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eaLnBrk="1" hangingPunct="1">
                  <a:defRPr sz="4400">
                    <a:latin typeface="Simply City Light" panose="020B0303020202080204" pitchFamily="34" charset="0"/>
                    <a:ea typeface="SimSun-ExtB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训练数据集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𝑇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={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,(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,…,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𝒴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={+1,−1}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学习率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zh-C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(0&lt;</m:t>
                    </m:r>
                    <m:r>
                      <a:rPr lang="zh-CN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zh-CN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输出：</a:t>
                </a:r>
                <a:r>
                  <a:rPr lang="en-US" altLang="zh-CN" sz="2400" b="1" dirty="0"/>
                  <a:t> </a:t>
                </a:r>
                <a:r>
                  <a:rPr lang="zh-CN" altLang="en-US" sz="2400" dirty="0"/>
                  <a:t>模型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参数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，构成感知机模型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)。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(1)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选取初值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在训练集中选取数据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  <a:p>
                <a:pPr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(3)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</a:p>
              <a:p>
                <a:pPr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dirty="0">
                    <a:ea typeface="微软雅黑" panose="020B0503020204020204" pitchFamily="34" charset="-122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(4)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转至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，直至训练集中不包含误分类点。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  <a:defRPr/>
                </a:pPr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66">
                <a:extLst>
                  <a:ext uri="{FF2B5EF4-FFF2-40B4-BE49-F238E27FC236}">
                    <a16:creationId xmlns:a16="http://schemas.microsoft.com/office/drawing/2014/main" id="{F079A17F-A187-4E92-BD99-D7FE6A62C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6432" y="1953324"/>
                <a:ext cx="10778516" cy="4965462"/>
              </a:xfrm>
              <a:prstGeom prst="rect">
                <a:avLst/>
              </a:prstGeom>
              <a:blipFill>
                <a:blip r:embed="rId3"/>
                <a:stretch>
                  <a:fillRect l="-8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16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66"/>
              <p:cNvSpPr txBox="1">
                <a:spLocks noChangeArrowheads="1"/>
              </p:cNvSpPr>
              <p:nvPr/>
            </p:nvSpPr>
            <p:spPr bwMode="auto">
              <a:xfrm>
                <a:off x="389593" y="22236"/>
                <a:ext cx="10778516" cy="807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eaLnBrk="1" hangingPunct="1">
                  <a:defRPr sz="4400">
                    <a:latin typeface="Simply City Light" panose="020B0303020202080204" pitchFamily="34" charset="0"/>
                    <a:ea typeface="SimSun-ExtB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defTabSz="866943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000" b="1" dirty="0">
                    <a:solidFill>
                      <a:srgbClr val="0F6FC6"/>
                    </a:solidFill>
                    <a:latin typeface="+mn-ea"/>
                    <a:ea typeface="+mn-ea"/>
                  </a:rPr>
                  <a:t>举例：</a:t>
                </a:r>
                <a:r>
                  <a:rPr lang="zh-CN" altLang="en-US" sz="2000" dirty="0">
                    <a:latin typeface="+mn-ea"/>
                    <a:ea typeface="+mn-ea"/>
                  </a:rPr>
                  <a:t>假定训练数据集中有三个样本，正例：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(3,3)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(4,3)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+mn-ea"/>
                    <a:ea typeface="+mn-ea"/>
                  </a:rPr>
                  <a:t>，负例：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+mn-ea"/>
                    <a:ea typeface="+mn-ea"/>
                  </a:rPr>
                  <a:t>，学习率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  <a:ea typeface="+mn-ea"/>
                      </a:rPr>
                      <m:t>𝜂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</m:oMath>
                </a14:m>
                <a:r>
                  <a:rPr lang="en-US" altLang="zh-CN" sz="2000" dirty="0">
                    <a:latin typeface="+mn-ea"/>
                    <a:ea typeface="+mn-ea"/>
                  </a:rPr>
                  <a:t>1</a:t>
                </a:r>
              </a:p>
              <a:p>
                <a:pPr defTabSz="866943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000" b="1" dirty="0">
                    <a:latin typeface="+mn-ea"/>
                    <a:ea typeface="+mn-ea"/>
                  </a:rPr>
                  <a:t>解</a:t>
                </a:r>
                <a:r>
                  <a:rPr lang="zh-CN" altLang="en-US" sz="2000" b="1" dirty="0">
                    <a:latin typeface="+mn-ea"/>
                    <a:ea typeface="+mn-ea"/>
                    <a:sym typeface="Wingdings" panose="05000000000000000000" pitchFamily="2" charset="2"/>
                  </a:rPr>
                  <a:t>：</a:t>
                </a:r>
                <a:r>
                  <a:rPr lang="zh-CN" altLang="en-US" sz="2000" dirty="0">
                    <a:latin typeface="+mn-ea"/>
                    <a:ea typeface="+mn-ea"/>
                    <a:sym typeface="Wingdings" panose="05000000000000000000" pitchFamily="2" charset="2"/>
                  </a:rPr>
                  <a:t> </a:t>
                </a:r>
                <a:endParaRPr lang="en-US" altLang="zh-CN" sz="2000" dirty="0">
                  <a:latin typeface="+mn-ea"/>
                  <a:ea typeface="+mn-ea"/>
                  <a:sym typeface="Wingdings" panose="05000000000000000000" pitchFamily="2" charset="2"/>
                </a:endParaRPr>
              </a:p>
              <a:p>
                <a:pPr defTabSz="866943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dirty="0">
                    <a:latin typeface="+mn-ea"/>
                    <a:ea typeface="+mn-ea"/>
                    <a:sym typeface="Wingdings" panose="05000000000000000000" pitchFamily="2" charset="2"/>
                  </a:rPr>
                  <a:t>(1)</a:t>
                </a:r>
                <a:r>
                  <a:rPr lang="zh-CN" altLang="en-US" sz="2000" dirty="0">
                    <a:latin typeface="+mn-ea"/>
                    <a:ea typeface="+mn-ea"/>
                  </a:rPr>
                  <a:t>取初值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+mn-ea"/>
                    <a:ea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latin typeface="+mn-ea"/>
                    <a:ea typeface="+mn-ea"/>
                  </a:rPr>
                  <a:t>0</a:t>
                </a:r>
              </a:p>
              <a:p>
                <a:pPr defTabSz="866943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dirty="0">
                    <a:latin typeface="+mn-ea"/>
                    <a:ea typeface="+mn-ea"/>
                  </a:rPr>
                  <a:t>(2)</a:t>
                </a:r>
                <a:r>
                  <a:rPr lang="zh-CN" altLang="en-US" sz="2000" dirty="0">
                    <a:latin typeface="+mn-ea"/>
                    <a:ea typeface="+mn-ea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(3,3,)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+mn-ea"/>
                    <a:ea typeface="+mn-ea"/>
                  </a:rPr>
                  <a:t>,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3,3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000" dirty="0">
                    <a:latin typeface="+mn-ea"/>
                    <a:ea typeface="+mn-ea"/>
                  </a:rPr>
                  <a:t>,</a:t>
                </a:r>
                <a:r>
                  <a:rPr lang="zh-CN" altLang="en-US" sz="2000" dirty="0">
                    <a:latin typeface="+mn-ea"/>
                    <a:ea typeface="+mn-ea"/>
                  </a:rPr>
                  <a:t>误分类点，更新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</m:oMath>
                </a14:m>
                <a:endParaRPr lang="en-US" altLang="zh-CN" sz="2000" dirty="0">
                  <a:latin typeface="+mn-ea"/>
                  <a:ea typeface="+mn-ea"/>
                </a:endParaRPr>
              </a:p>
              <a:p>
                <a:pPr defTabSz="866943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0+1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∙1∙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(3,3)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+mn-ea"/>
                  <a:ea typeface="+mn-ea"/>
                </a:endParaRPr>
              </a:p>
              <a:p>
                <a:pPr defTabSz="866943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0+1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∙1=1</m:t>
                      </m:r>
                    </m:oMath>
                  </m:oMathPara>
                </a14:m>
                <a:endParaRPr lang="en-US" altLang="zh-CN" sz="2000" dirty="0">
                  <a:latin typeface="+mn-ea"/>
                  <a:ea typeface="+mn-ea"/>
                </a:endParaRPr>
              </a:p>
              <a:p>
                <a:pPr defTabSz="866943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dirty="0">
                    <a:latin typeface="+mn-ea"/>
                    <a:ea typeface="+mn-ea"/>
                  </a:rPr>
                  <a:t>(3)</a:t>
                </a:r>
                <a:r>
                  <a:rPr lang="zh-CN" altLang="en-US" sz="2000" dirty="0">
                    <a:latin typeface="+mn-ea"/>
                    <a:ea typeface="+mn-ea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(4,3)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4,3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=22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latin typeface="+mn-ea"/>
                    <a:ea typeface="+mn-ea"/>
                  </a:rPr>
                  <a:t>，被正确分类</a:t>
                </a:r>
                <a:endParaRPr lang="en-US" altLang="zh-CN" sz="2000" dirty="0">
                  <a:latin typeface="+mn-ea"/>
                  <a:ea typeface="+mn-ea"/>
                </a:endParaRPr>
              </a:p>
              <a:p>
                <a:pPr defTabSz="866943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dirty="0">
                    <a:latin typeface="+mn-ea"/>
                    <a:ea typeface="+mn-ea"/>
                  </a:rPr>
                  <a:t>(4)</a:t>
                </a:r>
                <a:r>
                  <a:rPr lang="zh-CN" altLang="en-US" sz="2000" dirty="0">
                    <a:latin typeface="+mn-ea"/>
                    <a:ea typeface="+mn-ea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(1,1)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+mn-ea"/>
                    <a:ea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=−7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latin typeface="+mn-ea"/>
                    <a:ea typeface="+mn-ea"/>
                  </a:rPr>
                  <a:t>，误分类点，更新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>
                  <a:latin typeface="+mn-ea"/>
                </a:endParaRPr>
              </a:p>
              <a:p>
                <a:pPr defTabSz="866943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(−1)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(1,1)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+mn-ea"/>
                </a:endParaRPr>
              </a:p>
              <a:p>
                <a:pPr defTabSz="866943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(−1)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000" dirty="0">
                  <a:latin typeface="+mn-ea"/>
                </a:endParaRPr>
              </a:p>
              <a:p>
                <a:pPr defTabSz="866943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dirty="0">
                    <a:latin typeface="+mn-ea"/>
                  </a:rPr>
                  <a:t>(5)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回到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(3,3,)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+mn-ea"/>
                    <a:ea typeface="+mn-ea"/>
                  </a:rPr>
                  <a:t>，重复执行，直到某一轮遍历完所有样本，没有发现误分类点结束，得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US" altLang="zh-CN" sz="2000" dirty="0">
                    <a:latin typeface="+mn-ea"/>
                  </a:rPr>
                  <a:t>.</a:t>
                </a:r>
              </a:p>
              <a:p>
                <a:pPr defTabSz="866943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超平面为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𝟑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</m:oMath>
                </a14:m>
                <a:endParaRPr lang="en-US" altLang="zh-CN" sz="2000" b="1" dirty="0">
                  <a:latin typeface="+mn-ea"/>
                </a:endParaRPr>
              </a:p>
              <a:p>
                <a:pPr defTabSz="866943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sz="2000" dirty="0">
                  <a:latin typeface="+mn-ea"/>
                  <a:ea typeface="+mn-ea"/>
                </a:endParaRPr>
              </a:p>
              <a:p>
                <a:pPr defTabSz="866943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dirty="0">
                    <a:latin typeface="+mn-ea"/>
                    <a:ea typeface="+mn-ea"/>
                  </a:rPr>
                  <a:t>      </a:t>
                </a:r>
              </a:p>
              <a:p>
                <a:pPr defTabSz="866943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593" y="22236"/>
                <a:ext cx="10778516" cy="8074326"/>
              </a:xfrm>
              <a:prstGeom prst="rect">
                <a:avLst/>
              </a:prstGeom>
              <a:blipFill>
                <a:blip r:embed="rId3"/>
                <a:stretch>
                  <a:fillRect l="-6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812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320353" y="2582106"/>
            <a:ext cx="2517099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endParaRPr lang="en-US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6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实验</a:t>
            </a:r>
            <a:endParaRPr lang="en-US" altLang="zh-CN" sz="6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483581" y="2790903"/>
            <a:ext cx="5219413" cy="1588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98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199534" y="1658269"/>
            <a:ext cx="2919389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00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200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05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567618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4232" fontAlgn="base">
              <a:spcBef>
                <a:spcPct val="0"/>
              </a:spcBef>
              <a:spcAft>
                <a:spcPct val="0"/>
              </a:spcAft>
            </a:pPr>
            <a:endParaRPr lang="zh-CN" altLang="en-US" sz="1867">
              <a:solidFill>
                <a:srgbClr val="E7E6E6">
                  <a:lumMod val="50000"/>
                </a:srgbClr>
              </a:solidFill>
              <a:latin typeface="Calibri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9593" y="476400"/>
            <a:ext cx="123110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3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</a:t>
            </a:r>
            <a:endParaRPr lang="zh-CN" altLang="en-US" sz="48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66">
                <a:extLst>
                  <a:ext uri="{FF2B5EF4-FFF2-40B4-BE49-F238E27FC236}">
                    <a16:creationId xmlns:a16="http://schemas.microsoft.com/office/drawing/2014/main" id="{F079A17F-A187-4E92-BD99-D7FE6A62C4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6742" y="1873015"/>
                <a:ext cx="10778516" cy="3503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eaLnBrk="1" hangingPunct="1">
                  <a:defRPr sz="4400">
                    <a:latin typeface="Simply City Light" panose="020B0303020202080204" pitchFamily="34" charset="0"/>
                    <a:ea typeface="SimSun-ExtB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、给定鸢尾花数据集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Iris.txt</a:t>
                </a:r>
              </a:p>
              <a:p>
                <a:pPr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、将前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75%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的数据作为训练数据，剩余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25%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的数据作为测试数据，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利用感知机算法求出超平面，并根据测试结果计算模型预测的准确率。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参数设置：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(0,0)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=0,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=0.01</a:t>
                </a:r>
              </a:p>
              <a:p>
                <a:pPr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66">
                <a:extLst>
                  <a:ext uri="{FF2B5EF4-FFF2-40B4-BE49-F238E27FC236}">
                    <a16:creationId xmlns:a16="http://schemas.microsoft.com/office/drawing/2014/main" id="{F079A17F-A187-4E92-BD99-D7FE6A62C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6742" y="1873015"/>
                <a:ext cx="10778516" cy="3503523"/>
              </a:xfrm>
              <a:prstGeom prst="rect">
                <a:avLst/>
              </a:prstGeom>
              <a:blipFill>
                <a:blip r:embed="rId4"/>
                <a:stretch>
                  <a:fillRect l="-6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574996"/>
              </p:ext>
            </p:extLst>
          </p:nvPr>
        </p:nvGraphicFramePr>
        <p:xfrm>
          <a:off x="1157288" y="2714625"/>
          <a:ext cx="3492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5" imgW="348480" imgH="434160" progId="Package">
                  <p:embed/>
                </p:oleObj>
              </mc:Choice>
              <mc:Fallback>
                <p:oleObj name="包装程序外壳对象" showAsIcon="1" r:id="rId5" imgW="348480" imgH="434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7288" y="2714625"/>
                        <a:ext cx="349250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1167" y="401002"/>
            <a:ext cx="1495425" cy="2628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3805" y="224012"/>
            <a:ext cx="3989589" cy="30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8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1294621" y="2489267"/>
            <a:ext cx="4801379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endParaRPr lang="en-US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/>
            <a:r>
              <a:rPr lang="zh-CN" altLang="en-US" sz="60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机器学习简介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483581" y="2790903"/>
            <a:ext cx="5219413" cy="1588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98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199534" y="1658269"/>
            <a:ext cx="2536272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00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200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6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567618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4232" fontAlgn="base">
              <a:spcBef>
                <a:spcPct val="0"/>
              </a:spcBef>
              <a:spcAft>
                <a:spcPct val="0"/>
              </a:spcAft>
            </a:pPr>
            <a:endParaRPr lang="zh-CN" altLang="en-US" sz="1867">
              <a:solidFill>
                <a:srgbClr val="E7E6E6">
                  <a:lumMod val="50000"/>
                </a:srgbClr>
              </a:solidFill>
              <a:latin typeface="Calibri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9593" y="476400"/>
            <a:ext cx="871713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3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人工智能前沿技术</a:t>
            </a:r>
            <a:r>
              <a:rPr lang="en-US" altLang="zh-CN" sz="48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48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机器学习</a:t>
            </a:r>
            <a:endParaRPr lang="zh-CN" altLang="en-US" sz="48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9" y="2205446"/>
            <a:ext cx="8724900" cy="335280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499734"/>
              </p:ext>
            </p:extLst>
          </p:nvPr>
        </p:nvGraphicFramePr>
        <p:xfrm>
          <a:off x="9106723" y="2039012"/>
          <a:ext cx="2188294" cy="351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147">
                  <a:extLst>
                    <a:ext uri="{9D8B030D-6E8A-4147-A177-3AD203B41FA5}">
                      <a16:colId xmlns:a16="http://schemas.microsoft.com/office/drawing/2014/main" val="4087288718"/>
                    </a:ext>
                  </a:extLst>
                </a:gridCol>
                <a:gridCol w="1094147">
                  <a:extLst>
                    <a:ext uri="{9D8B030D-6E8A-4147-A177-3AD203B41FA5}">
                      <a16:colId xmlns:a16="http://schemas.microsoft.com/office/drawing/2014/main" val="972243386"/>
                    </a:ext>
                  </a:extLst>
                </a:gridCol>
              </a:tblGrid>
              <a:tr h="586539">
                <a:tc>
                  <a:txBody>
                    <a:bodyPr/>
                    <a:lstStyle/>
                    <a:p>
                      <a:r>
                        <a:rPr lang="zh-CN" altLang="en-US"/>
                        <a:t>图片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标签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171464"/>
                  </a:ext>
                </a:extLst>
              </a:tr>
              <a:tr h="586539">
                <a:tc>
                  <a:txBody>
                    <a:bodyPr/>
                    <a:lstStyle/>
                    <a:p>
                      <a:r>
                        <a:rPr lang="en-US" altLang="zh-CN"/>
                        <a:t>img1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75641"/>
                  </a:ext>
                </a:extLst>
              </a:tr>
              <a:tr h="586539">
                <a:tc>
                  <a:txBody>
                    <a:bodyPr/>
                    <a:lstStyle/>
                    <a:p>
                      <a:r>
                        <a:rPr lang="en-US" altLang="zh-CN"/>
                        <a:t>img2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647472"/>
                  </a:ext>
                </a:extLst>
              </a:tr>
              <a:tr h="586539">
                <a:tc>
                  <a:txBody>
                    <a:bodyPr/>
                    <a:lstStyle/>
                    <a:p>
                      <a:r>
                        <a:rPr lang="en-US" altLang="zh-CN"/>
                        <a:t>img3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942743"/>
                  </a:ext>
                </a:extLst>
              </a:tr>
              <a:tr h="586539">
                <a:tc>
                  <a:txBody>
                    <a:bodyPr/>
                    <a:lstStyle/>
                    <a:p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6415"/>
                  </a:ext>
                </a:extLst>
              </a:tr>
              <a:tr h="586539">
                <a:tc>
                  <a:txBody>
                    <a:bodyPr/>
                    <a:lstStyle/>
                    <a:p>
                      <a:r>
                        <a:rPr lang="en-US" altLang="zh-CN"/>
                        <a:t>img100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?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02910"/>
                  </a:ext>
                </a:extLst>
              </a:tr>
            </a:tbl>
          </a:graphicData>
        </a:graphic>
      </p:graphicFrame>
      <p:sp>
        <p:nvSpPr>
          <p:cNvPr id="4" name="云形 3"/>
          <p:cNvSpPr/>
          <p:nvPr/>
        </p:nvSpPr>
        <p:spPr>
          <a:xfrm>
            <a:off x="3335383" y="4937760"/>
            <a:ext cx="1645920" cy="949235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</a:p>
        </p:txBody>
      </p:sp>
      <p:sp>
        <p:nvSpPr>
          <p:cNvPr id="10" name="云形 9"/>
          <p:cNvSpPr/>
          <p:nvPr/>
        </p:nvSpPr>
        <p:spPr>
          <a:xfrm>
            <a:off x="6553606" y="2495005"/>
            <a:ext cx="1645920" cy="949235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212428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567618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4232" fontAlgn="base">
              <a:spcBef>
                <a:spcPct val="0"/>
              </a:spcBef>
              <a:spcAft>
                <a:spcPct val="0"/>
              </a:spcAft>
            </a:pPr>
            <a:endParaRPr lang="zh-CN" altLang="en-US" sz="1867">
              <a:solidFill>
                <a:srgbClr val="E7E6E6">
                  <a:lumMod val="50000"/>
                </a:srgbClr>
              </a:solidFill>
              <a:latin typeface="Calibri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9593" y="476400"/>
            <a:ext cx="492442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3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机器学习基本概念</a:t>
            </a:r>
            <a:endParaRPr lang="zh-CN" altLang="en-US" sz="48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D9021320-2B00-47B2-A166-6DA70275D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58268"/>
              </p:ext>
            </p:extLst>
          </p:nvPr>
        </p:nvGraphicFramePr>
        <p:xfrm>
          <a:off x="5251266" y="3261858"/>
          <a:ext cx="5190310" cy="249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062">
                  <a:extLst>
                    <a:ext uri="{9D8B030D-6E8A-4147-A177-3AD203B41FA5}">
                      <a16:colId xmlns:a16="http://schemas.microsoft.com/office/drawing/2014/main" val="3697389202"/>
                    </a:ext>
                  </a:extLst>
                </a:gridCol>
                <a:gridCol w="1038062">
                  <a:extLst>
                    <a:ext uri="{9D8B030D-6E8A-4147-A177-3AD203B41FA5}">
                      <a16:colId xmlns:a16="http://schemas.microsoft.com/office/drawing/2014/main" val="363950166"/>
                    </a:ext>
                  </a:extLst>
                </a:gridCol>
                <a:gridCol w="1038062">
                  <a:extLst>
                    <a:ext uri="{9D8B030D-6E8A-4147-A177-3AD203B41FA5}">
                      <a16:colId xmlns:a16="http://schemas.microsoft.com/office/drawing/2014/main" val="3279999737"/>
                    </a:ext>
                  </a:extLst>
                </a:gridCol>
                <a:gridCol w="1038062">
                  <a:extLst>
                    <a:ext uri="{9D8B030D-6E8A-4147-A177-3AD203B41FA5}">
                      <a16:colId xmlns:a16="http://schemas.microsoft.com/office/drawing/2014/main" val="1877200090"/>
                    </a:ext>
                  </a:extLst>
                </a:gridCol>
                <a:gridCol w="1038062">
                  <a:extLst>
                    <a:ext uri="{9D8B030D-6E8A-4147-A177-3AD203B41FA5}">
                      <a16:colId xmlns:a16="http://schemas.microsoft.com/office/drawing/2014/main" val="3950383377"/>
                    </a:ext>
                  </a:extLst>
                </a:gridCol>
              </a:tblGrid>
              <a:tr h="62362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色泽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根蒂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纹理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好瓜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78535"/>
                  </a:ext>
                </a:extLst>
              </a:tr>
              <a:tr h="6236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青绿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蜷缩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531974"/>
                  </a:ext>
                </a:extLst>
              </a:tr>
              <a:tr h="6236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蜷缩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224357"/>
                  </a:ext>
                </a:extLst>
              </a:tr>
              <a:tr h="6236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稍蜷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稍糊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612172"/>
                  </a:ext>
                </a:extLst>
              </a:tr>
            </a:tbl>
          </a:graphicData>
        </a:graphic>
      </p:graphicFrame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213349" y="1875955"/>
            <a:ext cx="2082621" cy="15542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marL="457200" indent="-457200" defTabSz="866943" fontAlgn="base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特征属性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866943" fontAlgn="base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866943" fontAlgn="base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样本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大括号 4"/>
          <p:cNvSpPr/>
          <p:nvPr/>
        </p:nvSpPr>
        <p:spPr>
          <a:xfrm rot="16200000">
            <a:off x="7591752" y="1811943"/>
            <a:ext cx="509339" cy="21833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16928" y="2064337"/>
            <a:ext cx="165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特征属性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901646" y="2700722"/>
            <a:ext cx="0" cy="56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391741" y="2064337"/>
            <a:ext cx="1019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标签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4728754" y="4255821"/>
            <a:ext cx="1682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708944" y="3985892"/>
            <a:ext cx="1019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样本</a:t>
            </a:r>
          </a:p>
        </p:txBody>
      </p:sp>
    </p:spTree>
    <p:extLst>
      <p:ext uri="{BB962C8B-B14F-4D97-AF65-F5344CB8AC3E}">
        <p14:creationId xmlns:p14="http://schemas.microsoft.com/office/powerpoint/2010/main" val="296511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567618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4232" fontAlgn="base">
              <a:spcBef>
                <a:spcPct val="0"/>
              </a:spcBef>
              <a:spcAft>
                <a:spcPct val="0"/>
              </a:spcAft>
            </a:pPr>
            <a:endParaRPr lang="zh-CN" altLang="en-US" sz="1867">
              <a:solidFill>
                <a:srgbClr val="E7E6E6">
                  <a:lumMod val="50000"/>
                </a:srgbClr>
              </a:solidFill>
              <a:latin typeface="Calibri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9593" y="476400"/>
            <a:ext cx="492442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3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机器学习基本概念</a:t>
            </a:r>
            <a:endParaRPr lang="zh-CN" altLang="en-US" sz="48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213349" y="1788412"/>
            <a:ext cx="11255506" cy="25288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866943" fontAlgn="base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监督学习：</a:t>
            </a:r>
            <a:r>
              <a:rPr lang="zh-CN" altLang="en-US" sz="2800"/>
              <a:t>给机器的训练数据拥有标记或标签的学习方式是监督学习，可分为分类问题和回归问题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66943" fontAlgn="base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66943" fontAlgn="base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无监督学习：</a:t>
            </a:r>
            <a:r>
              <a:rPr lang="zh-CN" altLang="en-US" sz="2800"/>
              <a:t>给机器的训练数据没有任何标记或标签，典型的是聚类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66943" fontAlgn="base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09" y="4317309"/>
            <a:ext cx="3189823" cy="23683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3" y="4317309"/>
            <a:ext cx="3771084" cy="24799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1714" y="4268309"/>
            <a:ext cx="3675017" cy="257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9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483581" y="2790903"/>
            <a:ext cx="5219413" cy="1588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98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199534" y="1658269"/>
            <a:ext cx="2847254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00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200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 Box 3"/>
          <p:cNvSpPr>
            <a:spLocks noChangeArrowheads="1"/>
          </p:cNvSpPr>
          <p:nvPr/>
        </p:nvSpPr>
        <p:spPr bwMode="auto">
          <a:xfrm>
            <a:off x="2034153" y="2539298"/>
            <a:ext cx="4759701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3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60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感知机</a:t>
            </a:r>
            <a:endParaRPr lang="en-US" altLang="zh-CN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60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(Perceptron)</a:t>
            </a:r>
          </a:p>
        </p:txBody>
      </p:sp>
    </p:spTree>
    <p:extLst>
      <p:ext uri="{BB962C8B-B14F-4D97-AF65-F5344CB8AC3E}">
        <p14:creationId xmlns:p14="http://schemas.microsoft.com/office/powerpoint/2010/main" val="175952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66"/>
          <p:cNvSpPr txBox="1">
            <a:spLocks noChangeArrowheads="1"/>
          </p:cNvSpPr>
          <p:nvPr/>
        </p:nvSpPr>
        <p:spPr bwMode="auto">
          <a:xfrm>
            <a:off x="213684" y="2345755"/>
            <a:ext cx="6674796" cy="35035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marL="457200" indent="-457200" defTabSz="866943" fontAlgn="base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感知机在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1957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Rosenblatt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提出，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是神经网络和支持向量机的基础。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866943" fontAlgn="base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866943" fontAlgn="base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866943" fontAlgn="base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感知机是受生物学上人脑的神经元工作机制的启发，也被称为感知准则函数。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567618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4232" fontAlgn="base">
              <a:spcBef>
                <a:spcPct val="0"/>
              </a:spcBef>
              <a:spcAft>
                <a:spcPct val="0"/>
              </a:spcAft>
            </a:pPr>
            <a:endParaRPr lang="zh-CN" altLang="en-US" sz="1867">
              <a:solidFill>
                <a:srgbClr val="E7E6E6">
                  <a:lumMod val="50000"/>
                </a:srgbClr>
              </a:solidFill>
              <a:latin typeface="Calibri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9593" y="476400"/>
            <a:ext cx="564699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3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感知机 </a:t>
            </a:r>
            <a:r>
              <a:rPr lang="en-US" altLang="zh-CN" sz="4800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(Perceptron)</a:t>
            </a:r>
            <a:endParaRPr lang="zh-CN" altLang="en-US" sz="48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192" y="1064642"/>
            <a:ext cx="3924300" cy="25622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9EE341-1C66-4471-B10E-63C55EDE0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192" y="4023737"/>
            <a:ext cx="4334054" cy="208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0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66"/>
              <p:cNvSpPr txBox="1">
                <a:spLocks noChangeArrowheads="1"/>
              </p:cNvSpPr>
              <p:nvPr/>
            </p:nvSpPr>
            <p:spPr bwMode="auto">
              <a:xfrm>
                <a:off x="673462" y="1706459"/>
                <a:ext cx="7666586" cy="3942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eaLnBrk="1" hangingPunct="1">
                  <a:defRPr sz="4400">
                    <a:latin typeface="Simply City Light" panose="020B0303020202080204" pitchFamily="34" charset="0"/>
                    <a:ea typeface="SimSun-ExtB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marL="457200" indent="-457200"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800" dirty="0">
                    <a:solidFill>
                      <a:srgbClr val="0F6FC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解决什么问题？</a:t>
                </a:r>
                <a:endParaRPr lang="en-US" altLang="zh-CN" sz="2800" dirty="0">
                  <a:solidFill>
                    <a:srgbClr val="0F6F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线性可分数据集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上的二分类问题。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800" dirty="0">
                    <a:solidFill>
                      <a:srgbClr val="0F6FC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输入是什么？</a:t>
                </a:r>
                <a:endParaRPr lang="en-US" altLang="zh-CN" sz="2800" dirty="0">
                  <a:solidFill>
                    <a:srgbClr val="0F6F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维特征空间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中的特征向量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𝓍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800" dirty="0">
                    <a:solidFill>
                      <a:srgbClr val="0F6FC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输出是什么？</a:t>
                </a:r>
                <a:endParaRPr lang="en-US" altLang="zh-CN" sz="2800" dirty="0">
                  <a:solidFill>
                    <a:srgbClr val="0F6F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defTabSz="866943" fontAlgn="base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实例的分类类别，具体的输出空间为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+1,−1</m:t>
                        </m:r>
                      </m:e>
                    </m:d>
                  </m:oMath>
                </a14:m>
                <a:r>
                  <a:rPr lang="zh-CN" altLang="en-US" sz="24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462" y="1706459"/>
                <a:ext cx="7666586" cy="3942233"/>
              </a:xfrm>
              <a:prstGeom prst="rect">
                <a:avLst/>
              </a:prstGeom>
              <a:blipFill>
                <a:blip r:embed="rId3"/>
                <a:stretch>
                  <a:fillRect l="-1431" t="-1236" r="-238" b="-2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0" y="567618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4232" fontAlgn="base">
              <a:spcBef>
                <a:spcPct val="0"/>
              </a:spcBef>
              <a:spcAft>
                <a:spcPct val="0"/>
              </a:spcAft>
            </a:pPr>
            <a:endParaRPr lang="zh-CN" altLang="en-US" sz="1867">
              <a:solidFill>
                <a:srgbClr val="E7E6E6">
                  <a:lumMod val="50000"/>
                </a:srgbClr>
              </a:solidFill>
              <a:latin typeface="Calibri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9593" y="476400"/>
            <a:ext cx="564699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3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感知机 </a:t>
            </a:r>
            <a:r>
              <a:rPr lang="en-US" altLang="zh-CN" sz="4800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(Perceptron)</a:t>
            </a:r>
            <a:endParaRPr lang="zh-CN" altLang="en-US" sz="48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9021320-2B00-47B2-A166-6DA70275D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13023"/>
              </p:ext>
            </p:extLst>
          </p:nvPr>
        </p:nvGraphicFramePr>
        <p:xfrm>
          <a:off x="8038169" y="1706459"/>
          <a:ext cx="33353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067">
                  <a:extLst>
                    <a:ext uri="{9D8B030D-6E8A-4147-A177-3AD203B41FA5}">
                      <a16:colId xmlns:a16="http://schemas.microsoft.com/office/drawing/2014/main" val="3697389202"/>
                    </a:ext>
                  </a:extLst>
                </a:gridCol>
                <a:gridCol w="667067">
                  <a:extLst>
                    <a:ext uri="{9D8B030D-6E8A-4147-A177-3AD203B41FA5}">
                      <a16:colId xmlns:a16="http://schemas.microsoft.com/office/drawing/2014/main" val="363950166"/>
                    </a:ext>
                  </a:extLst>
                </a:gridCol>
                <a:gridCol w="667067">
                  <a:extLst>
                    <a:ext uri="{9D8B030D-6E8A-4147-A177-3AD203B41FA5}">
                      <a16:colId xmlns:a16="http://schemas.microsoft.com/office/drawing/2014/main" val="3279999737"/>
                    </a:ext>
                  </a:extLst>
                </a:gridCol>
                <a:gridCol w="667067">
                  <a:extLst>
                    <a:ext uri="{9D8B030D-6E8A-4147-A177-3AD203B41FA5}">
                      <a16:colId xmlns:a16="http://schemas.microsoft.com/office/drawing/2014/main" val="1877200090"/>
                    </a:ext>
                  </a:extLst>
                </a:gridCol>
                <a:gridCol w="667067">
                  <a:extLst>
                    <a:ext uri="{9D8B030D-6E8A-4147-A177-3AD203B41FA5}">
                      <a16:colId xmlns:a16="http://schemas.microsoft.com/office/drawing/2014/main" val="3950383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色泽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根蒂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纹理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好瓜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7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青绿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蜷缩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53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蜷缩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22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稍蜷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稍糊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612172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73246CD4-D9F7-4997-8265-C79A7C118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169" y="3540986"/>
            <a:ext cx="3111036" cy="26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3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66"/>
          <p:cNvSpPr txBox="1">
            <a:spLocks noChangeArrowheads="1"/>
          </p:cNvSpPr>
          <p:nvPr/>
        </p:nvSpPr>
        <p:spPr bwMode="auto">
          <a:xfrm>
            <a:off x="564331" y="1514364"/>
            <a:ext cx="8340745" cy="17807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marL="457200" indent="-457200" defTabSz="86694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核心思想：</a:t>
            </a:r>
            <a:br>
              <a:rPr lang="en-US" altLang="zh-CN" sz="2800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基于误分类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的损失函数，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利用梯度下降法对损失函数进行极小化，求得感知机模型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567618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4232" fontAlgn="base">
              <a:spcBef>
                <a:spcPct val="0"/>
              </a:spcBef>
              <a:spcAft>
                <a:spcPct val="0"/>
              </a:spcAft>
            </a:pPr>
            <a:endParaRPr lang="zh-CN" altLang="en-US" sz="1867">
              <a:solidFill>
                <a:srgbClr val="E7E6E6">
                  <a:lumMod val="50000"/>
                </a:srgbClr>
              </a:solidFill>
              <a:latin typeface="Calibri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9593" y="476400"/>
            <a:ext cx="564699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3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感知机 </a:t>
            </a:r>
            <a:r>
              <a:rPr lang="en-US" altLang="zh-CN" sz="4800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(Perceptron)</a:t>
            </a:r>
            <a:endParaRPr lang="zh-CN" altLang="en-US" sz="48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534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1234</Words>
  <Application>Microsoft Office PowerPoint</Application>
  <PresentationFormat>宽屏</PresentationFormat>
  <Paragraphs>184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Simply City Light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Impact</vt:lpstr>
      <vt:lpstr>Office 主题​​</vt:lpstr>
      <vt:lpstr>自定义设计方案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Drive Wind</dc:creator>
  <cp:lastModifiedBy>杨 先生</cp:lastModifiedBy>
  <cp:revision>514</cp:revision>
  <dcterms:created xsi:type="dcterms:W3CDTF">2021-04-06T12:47:36Z</dcterms:created>
  <dcterms:modified xsi:type="dcterms:W3CDTF">2022-08-28T11:59:51Z</dcterms:modified>
</cp:coreProperties>
</file>