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6.xml" ContentType="application/vnd.openxmlformats-officedocument.presentationml.tags+xml"/>
  <Override PartName="/ppt/notesSlides/notesSlide45.xml" ContentType="application/vnd.openxmlformats-officedocument.presentationml.notesSlide+xml"/>
  <Override PartName="/ppt/tags/tag7.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6" r:id="rId2"/>
    <p:sldId id="2936" r:id="rId3"/>
    <p:sldId id="516" r:id="rId4"/>
    <p:sldId id="517" r:id="rId5"/>
    <p:sldId id="518" r:id="rId6"/>
    <p:sldId id="3116" r:id="rId7"/>
    <p:sldId id="2147474994" r:id="rId8"/>
    <p:sldId id="519" r:id="rId9"/>
    <p:sldId id="520" r:id="rId10"/>
    <p:sldId id="521" r:id="rId11"/>
    <p:sldId id="529" r:id="rId12"/>
    <p:sldId id="524" r:id="rId13"/>
    <p:sldId id="530" r:id="rId14"/>
    <p:sldId id="531" r:id="rId15"/>
    <p:sldId id="532" r:id="rId16"/>
    <p:sldId id="533" r:id="rId17"/>
    <p:sldId id="534" r:id="rId18"/>
    <p:sldId id="631" r:id="rId19"/>
    <p:sldId id="619" r:id="rId20"/>
    <p:sldId id="535" r:id="rId21"/>
    <p:sldId id="536" r:id="rId22"/>
    <p:sldId id="450" r:id="rId23"/>
    <p:sldId id="538" r:id="rId24"/>
    <p:sldId id="539" r:id="rId25"/>
    <p:sldId id="537" r:id="rId26"/>
    <p:sldId id="541" r:id="rId27"/>
    <p:sldId id="542" r:id="rId28"/>
    <p:sldId id="543" r:id="rId29"/>
    <p:sldId id="544" r:id="rId30"/>
    <p:sldId id="545" r:id="rId31"/>
    <p:sldId id="546" r:id="rId32"/>
    <p:sldId id="547" r:id="rId33"/>
    <p:sldId id="548" r:id="rId34"/>
    <p:sldId id="3122" r:id="rId35"/>
    <p:sldId id="3119" r:id="rId36"/>
    <p:sldId id="527" r:id="rId37"/>
    <p:sldId id="612" r:id="rId38"/>
    <p:sldId id="3123" r:id="rId39"/>
    <p:sldId id="528" r:id="rId40"/>
    <p:sldId id="2147474995" r:id="rId41"/>
    <p:sldId id="555" r:id="rId42"/>
    <p:sldId id="557" r:id="rId43"/>
    <p:sldId id="558" r:id="rId44"/>
    <p:sldId id="559" r:id="rId45"/>
    <p:sldId id="563" r:id="rId46"/>
    <p:sldId id="566" r:id="rId47"/>
    <p:sldId id="565" r:id="rId48"/>
    <p:sldId id="3127" r:id="rId49"/>
    <p:sldId id="568" r:id="rId50"/>
    <p:sldId id="569" r:id="rId51"/>
    <p:sldId id="570" r:id="rId52"/>
    <p:sldId id="571" r:id="rId53"/>
    <p:sldId id="572" r:id="rId54"/>
    <p:sldId id="573" r:id="rId55"/>
    <p:sldId id="623" r:id="rId56"/>
    <p:sldId id="624" r:id="rId57"/>
    <p:sldId id="625" r:id="rId58"/>
    <p:sldId id="622" r:id="rId59"/>
    <p:sldId id="2147474996" r:id="rId60"/>
    <p:sldId id="575" r:id="rId61"/>
    <p:sldId id="576" r:id="rId62"/>
    <p:sldId id="577" r:id="rId63"/>
    <p:sldId id="600" r:id="rId64"/>
    <p:sldId id="581" r:id="rId65"/>
    <p:sldId id="582" r:id="rId66"/>
    <p:sldId id="583" r:id="rId67"/>
    <p:sldId id="584" r:id="rId68"/>
    <p:sldId id="589" r:id="rId69"/>
    <p:sldId id="590" r:id="rId70"/>
    <p:sldId id="586" r:id="rId71"/>
    <p:sldId id="587" r:id="rId72"/>
    <p:sldId id="588" r:id="rId73"/>
    <p:sldId id="513" r:id="rId74"/>
    <p:sldId id="2147474997" r:id="rId75"/>
    <p:sldId id="591" r:id="rId76"/>
    <p:sldId id="592" r:id="rId77"/>
    <p:sldId id="593" r:id="rId78"/>
    <p:sldId id="618" r:id="rId79"/>
    <p:sldId id="630" r:id="rId80"/>
    <p:sldId id="594" r:id="rId81"/>
    <p:sldId id="597" r:id="rId82"/>
    <p:sldId id="599" r:id="rId83"/>
    <p:sldId id="598" r:id="rId84"/>
    <p:sldId id="629" r:id="rId85"/>
    <p:sldId id="596" r:id="rId86"/>
    <p:sldId id="495" r:id="rId87"/>
    <p:sldId id="2147474998" r:id="rId88"/>
    <p:sldId id="2147474992" r:id="rId89"/>
    <p:sldId id="2147474993" r:id="rId90"/>
  </p:sldIdLst>
  <p:sldSz cx="12192000" cy="6858000"/>
  <p:notesSz cx="6858000" cy="9144000"/>
  <p:custDataLst>
    <p:tags r:id="rId9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FBAA"/>
    <a:srgbClr val="C2C2C2"/>
    <a:srgbClr val="BAE8C5"/>
    <a:srgbClr val="0836BF"/>
    <a:srgbClr val="FFFFCC"/>
    <a:srgbClr val="7FD3FF"/>
    <a:srgbClr val="CBCBCB"/>
    <a:srgbClr val="7F7F7F"/>
    <a:srgbClr val="00365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0844" autoAdjust="0"/>
  </p:normalViewPr>
  <p:slideViewPr>
    <p:cSldViewPr snapToGrid="0" showGuides="1">
      <p:cViewPr varScale="1">
        <p:scale>
          <a:sx n="93" d="100"/>
          <a:sy n="93" d="100"/>
        </p:scale>
        <p:origin x="54" y="54"/>
      </p:cViewPr>
      <p:guideLst>
        <p:guide pos="416"/>
        <p:guide pos="7256"/>
        <p:guide orient="horz" pos="648"/>
        <p:guide orient="horz" pos="712"/>
        <p:guide orient="horz" pos="3928"/>
        <p:guide orient="horz" pos="386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2910"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4916D56-B34C-48E0-94A5-A318A876D7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8C0EEBC-8D23-4B3A-BD5E-A81F9343DB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785B-EA9D-4ECC-8D78-9CB3DD263E07}" type="datetimeFigureOut">
              <a:rPr lang="zh-CN" altLang="en-US" smtClean="0"/>
              <a:t>2023/8/28</a:t>
            </a:fld>
            <a:endParaRPr lang="zh-CN" altLang="en-US"/>
          </a:p>
        </p:txBody>
      </p:sp>
      <p:sp>
        <p:nvSpPr>
          <p:cNvPr id="4" name="页脚占位符 3">
            <a:extLst>
              <a:ext uri="{FF2B5EF4-FFF2-40B4-BE49-F238E27FC236}">
                <a16:creationId xmlns:a16="http://schemas.microsoft.com/office/drawing/2014/main" id="{86C98705-62AA-417E-A5F2-3387DFCC50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311FB48-8697-4A0F-80B5-D341836804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F758AB-0C22-4EBA-8BD0-2B470D05F7E5}" type="slidenum">
              <a:rPr lang="zh-CN" altLang="en-US" smtClean="0"/>
              <a:t>‹#›</a:t>
            </a:fld>
            <a:endParaRPr lang="zh-CN" altLang="en-US"/>
          </a:p>
        </p:txBody>
      </p:sp>
    </p:spTree>
    <p:extLst>
      <p:ext uri="{BB962C8B-B14F-4D97-AF65-F5344CB8AC3E}">
        <p14:creationId xmlns:p14="http://schemas.microsoft.com/office/powerpoint/2010/main" val="3671383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08345-5BC1-4279-8A0C-53C64F9A5A91}"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B845C-6718-4222-B43C-226B0389EACA}" type="slidenum">
              <a:rPr lang="en-US" smtClean="0"/>
              <a:t>‹#›</a:t>
            </a:fld>
            <a:endParaRPr lang="en-US"/>
          </a:p>
        </p:txBody>
      </p:sp>
    </p:spTree>
    <p:extLst>
      <p:ext uri="{BB962C8B-B14F-4D97-AF65-F5344CB8AC3E}">
        <p14:creationId xmlns:p14="http://schemas.microsoft.com/office/powerpoint/2010/main" val="1374225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BF0B14-AA45-445B-B0FA-054975AA7748}" type="slidenum">
              <a:rPr lang="en-US" altLang="zh-CN"/>
              <a:pPr/>
              <a:t>3</a:t>
            </a:fld>
            <a:endParaRPr lang="en-US" altLang="zh-CN"/>
          </a:p>
        </p:txBody>
      </p:sp>
      <p:sp>
        <p:nvSpPr>
          <p:cNvPr id="508930" name="Rectangle 2"/>
          <p:cNvSpPr>
            <a:spLocks noGrp="1" noRot="1" noChangeAspect="1" noChangeArrowheads="1" noTextEdit="1"/>
          </p:cNvSpPr>
          <p:nvPr>
            <p:ph type="sldImg"/>
          </p:nvPr>
        </p:nvSpPr>
        <p:spPr>
          <a:xfrm>
            <a:off x="304800" y="650875"/>
            <a:ext cx="5791200" cy="3257550"/>
          </a:xfrm>
          <a:ln/>
        </p:spPr>
      </p:sp>
      <p:sp>
        <p:nvSpPr>
          <p:cNvPr id="5089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83102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8FDE0-8B89-4661-8397-B97B16A5EB70}" type="slidenum">
              <a:rPr lang="en-US" altLang="zh-CN"/>
              <a:pPr/>
              <a:t>13</a:t>
            </a:fld>
            <a:endParaRPr lang="en-US" altLang="zh-CN"/>
          </a:p>
        </p:txBody>
      </p:sp>
      <p:sp>
        <p:nvSpPr>
          <p:cNvPr id="592898" name="Rectangle 2"/>
          <p:cNvSpPr>
            <a:spLocks noGrp="1" noRot="1" noChangeAspect="1" noChangeArrowheads="1" noTextEdit="1"/>
          </p:cNvSpPr>
          <p:nvPr>
            <p:ph type="sldImg"/>
          </p:nvPr>
        </p:nvSpPr>
        <p:spPr>
          <a:xfrm>
            <a:off x="304800" y="650875"/>
            <a:ext cx="5791200" cy="3257550"/>
          </a:xfrm>
          <a:ln/>
        </p:spPr>
      </p:sp>
      <p:sp>
        <p:nvSpPr>
          <p:cNvPr id="592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525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2C0AF-DFAB-4FC9-91B8-0E16F07AF626}" type="slidenum">
              <a:rPr lang="en-US" altLang="zh-CN"/>
              <a:pPr/>
              <a:t>14</a:t>
            </a:fld>
            <a:endParaRPr lang="en-US" altLang="zh-CN"/>
          </a:p>
        </p:txBody>
      </p:sp>
      <p:sp>
        <p:nvSpPr>
          <p:cNvPr id="539650" name="Rectangle 2"/>
          <p:cNvSpPr>
            <a:spLocks noGrp="1" noRot="1" noChangeAspect="1" noChangeArrowheads="1" noTextEdit="1"/>
          </p:cNvSpPr>
          <p:nvPr>
            <p:ph type="sldImg"/>
          </p:nvPr>
        </p:nvSpPr>
        <p:spPr>
          <a:xfrm>
            <a:off x="304800" y="650875"/>
            <a:ext cx="5791200" cy="3257550"/>
          </a:xfrm>
          <a:ln/>
        </p:spPr>
      </p:sp>
      <p:sp>
        <p:nvSpPr>
          <p:cNvPr id="539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44815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0E7BB-A343-46E5-A993-AAFF5294C3D9}" type="slidenum">
              <a:rPr lang="en-US" altLang="zh-CN"/>
              <a:pPr/>
              <a:t>15</a:t>
            </a:fld>
            <a:endParaRPr lang="en-US" altLang="zh-CN"/>
          </a:p>
        </p:txBody>
      </p:sp>
      <p:sp>
        <p:nvSpPr>
          <p:cNvPr id="593922" name="Rectangle 2"/>
          <p:cNvSpPr>
            <a:spLocks noGrp="1" noRot="1" noChangeAspect="1" noChangeArrowheads="1" noTextEdit="1"/>
          </p:cNvSpPr>
          <p:nvPr>
            <p:ph type="sldImg"/>
          </p:nvPr>
        </p:nvSpPr>
        <p:spPr>
          <a:xfrm>
            <a:off x="304800" y="650875"/>
            <a:ext cx="5791200" cy="3257550"/>
          </a:xfrm>
          <a:ln/>
        </p:spPr>
      </p:sp>
      <p:sp>
        <p:nvSpPr>
          <p:cNvPr id="593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5169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E3074-4AD2-4732-BAF2-65552CCCDC2B}" type="slidenum">
              <a:rPr lang="en-US" altLang="zh-CN"/>
              <a:pPr/>
              <a:t>16</a:t>
            </a:fld>
            <a:endParaRPr lang="en-US" altLang="zh-CN"/>
          </a:p>
        </p:txBody>
      </p:sp>
      <p:sp>
        <p:nvSpPr>
          <p:cNvPr id="540674" name="Rectangle 2"/>
          <p:cNvSpPr>
            <a:spLocks noGrp="1" noRot="1" noChangeAspect="1" noChangeArrowheads="1" noTextEdit="1"/>
          </p:cNvSpPr>
          <p:nvPr>
            <p:ph type="sldImg"/>
          </p:nvPr>
        </p:nvSpPr>
        <p:spPr>
          <a:xfrm>
            <a:off x="304800" y="650875"/>
            <a:ext cx="5791200" cy="3257550"/>
          </a:xfrm>
          <a:ln/>
        </p:spPr>
      </p:sp>
      <p:sp>
        <p:nvSpPr>
          <p:cNvPr id="54067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2359302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D6067-2CAD-4E0B-8E8C-8D7A80195AF9}" type="slidenum">
              <a:rPr lang="en-US" altLang="zh-CN"/>
              <a:pPr/>
              <a:t>17</a:t>
            </a:fld>
            <a:endParaRPr lang="en-US" altLang="zh-CN"/>
          </a:p>
        </p:txBody>
      </p:sp>
      <p:sp>
        <p:nvSpPr>
          <p:cNvPr id="541698" name="Rectangle 2"/>
          <p:cNvSpPr>
            <a:spLocks noGrp="1" noRot="1" noChangeAspect="1" noChangeArrowheads="1" noTextEdit="1"/>
          </p:cNvSpPr>
          <p:nvPr>
            <p:ph type="sldImg"/>
          </p:nvPr>
        </p:nvSpPr>
        <p:spPr>
          <a:xfrm>
            <a:off x="304800" y="650875"/>
            <a:ext cx="5791200" cy="3257550"/>
          </a:xfrm>
          <a:ln/>
        </p:spPr>
      </p:sp>
      <p:sp>
        <p:nvSpPr>
          <p:cNvPr id="5416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010407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917D50-9C63-402E-945A-CB97B269E200}" type="slidenum">
              <a:rPr lang="en-US" altLang="zh-CN"/>
              <a:pPr/>
              <a:t>18</a:t>
            </a:fld>
            <a:endParaRPr lang="en-US" altLang="zh-CN"/>
          </a:p>
        </p:txBody>
      </p:sp>
      <p:sp>
        <p:nvSpPr>
          <p:cNvPr id="457730" name="Rectangle 2"/>
          <p:cNvSpPr>
            <a:spLocks noGrp="1" noRot="1" noChangeAspect="1" noChangeArrowheads="1" noTextEdit="1"/>
          </p:cNvSpPr>
          <p:nvPr>
            <p:ph type="sldImg"/>
          </p:nvPr>
        </p:nvSpPr>
        <p:spPr>
          <a:xfrm>
            <a:off x="304800" y="650875"/>
            <a:ext cx="5791200" cy="3257550"/>
          </a:xfrm>
          <a:ln/>
        </p:spPr>
      </p:sp>
      <p:sp>
        <p:nvSpPr>
          <p:cNvPr id="457731" name="Rectangle 3"/>
          <p:cNvSpPr>
            <a:spLocks noGrp="1" noChangeArrowheads="1"/>
          </p:cNvSpPr>
          <p:nvPr>
            <p:ph type="body" idx="1"/>
          </p:nvPr>
        </p:nvSpPr>
        <p:spPr/>
        <p:txBody>
          <a:bodyPr/>
          <a:lstStyle/>
          <a:p>
            <a:pPr>
              <a:lnSpc>
                <a:spcPct val="90000"/>
              </a:lnSpc>
            </a:pPr>
            <a:endParaRPr lang="zh-CN" altLang="en-US" dirty="0"/>
          </a:p>
        </p:txBody>
      </p:sp>
    </p:spTree>
    <p:extLst>
      <p:ext uri="{BB962C8B-B14F-4D97-AF65-F5344CB8AC3E}">
        <p14:creationId xmlns:p14="http://schemas.microsoft.com/office/powerpoint/2010/main" val="87846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3C845F-6D14-483C-B01D-E0CC4123107B}" type="slidenum">
              <a:rPr lang="en-US" altLang="zh-CN"/>
              <a:pPr/>
              <a:t>19</a:t>
            </a:fld>
            <a:endParaRPr lang="en-US" altLang="zh-CN"/>
          </a:p>
        </p:txBody>
      </p:sp>
      <p:sp>
        <p:nvSpPr>
          <p:cNvPr id="563202" name="Rectangle 2"/>
          <p:cNvSpPr>
            <a:spLocks noGrp="1" noRot="1" noChangeAspect="1" noChangeArrowheads="1" noTextEdit="1"/>
          </p:cNvSpPr>
          <p:nvPr>
            <p:ph type="sldImg"/>
          </p:nvPr>
        </p:nvSpPr>
        <p:spPr>
          <a:xfrm>
            <a:off x="304800" y="650875"/>
            <a:ext cx="5791200" cy="3257550"/>
          </a:xfrm>
          <a:ln/>
        </p:spPr>
      </p:sp>
      <p:sp>
        <p:nvSpPr>
          <p:cNvPr id="563203"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92818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58E8F8-4C02-4C9E-9B8A-1070CFED8A60}" type="slidenum">
              <a:rPr lang="en-US" altLang="zh-CN"/>
              <a:pPr/>
              <a:t>20</a:t>
            </a:fld>
            <a:endParaRPr lang="en-US" altLang="zh-CN"/>
          </a:p>
        </p:txBody>
      </p:sp>
      <p:sp>
        <p:nvSpPr>
          <p:cNvPr id="594946" name="Rectangle 2"/>
          <p:cNvSpPr>
            <a:spLocks noGrp="1" noRot="1" noChangeAspect="1" noChangeArrowheads="1" noTextEdit="1"/>
          </p:cNvSpPr>
          <p:nvPr>
            <p:ph type="sldImg"/>
          </p:nvPr>
        </p:nvSpPr>
        <p:spPr>
          <a:xfrm>
            <a:off x="304800" y="650875"/>
            <a:ext cx="5791200" cy="3257550"/>
          </a:xfrm>
          <a:ln/>
        </p:spPr>
      </p:sp>
      <p:sp>
        <p:nvSpPr>
          <p:cNvPr id="5949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6237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499B4E-936D-4806-8840-5A3F95CCC01E}" type="slidenum">
              <a:rPr lang="en-US" altLang="zh-CN"/>
              <a:pPr/>
              <a:t>21</a:t>
            </a:fld>
            <a:endParaRPr lang="en-US" altLang="zh-CN"/>
          </a:p>
        </p:txBody>
      </p:sp>
      <p:sp>
        <p:nvSpPr>
          <p:cNvPr id="408578" name="Rectangle 2"/>
          <p:cNvSpPr>
            <a:spLocks noGrp="1" noRot="1" noChangeAspect="1" noChangeArrowheads="1" noTextEdit="1"/>
          </p:cNvSpPr>
          <p:nvPr>
            <p:ph type="sldImg"/>
          </p:nvPr>
        </p:nvSpPr>
        <p:spPr>
          <a:xfrm>
            <a:off x="304800" y="650875"/>
            <a:ext cx="5791200" cy="3257550"/>
          </a:xfrm>
          <a:ln/>
        </p:spPr>
      </p:sp>
      <p:sp>
        <p:nvSpPr>
          <p:cNvPr id="40857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12749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666BD4-9AA3-47C2-AA17-072C44939FE4}" type="slidenum">
              <a:rPr lang="en-US" altLang="zh-CN"/>
              <a:pPr/>
              <a:t>22</a:t>
            </a:fld>
            <a:endParaRPr lang="en-US" altLang="zh-CN"/>
          </a:p>
        </p:txBody>
      </p:sp>
      <p:sp>
        <p:nvSpPr>
          <p:cNvPr id="542722" name="Rectangle 2"/>
          <p:cNvSpPr>
            <a:spLocks noGrp="1" noRot="1" noChangeAspect="1" noChangeArrowheads="1" noTextEdit="1"/>
          </p:cNvSpPr>
          <p:nvPr>
            <p:ph type="sldImg"/>
          </p:nvPr>
        </p:nvSpPr>
        <p:spPr>
          <a:xfrm>
            <a:off x="304800" y="650875"/>
            <a:ext cx="5791200" cy="3257550"/>
          </a:xfrm>
          <a:ln/>
        </p:spPr>
      </p:sp>
      <p:sp>
        <p:nvSpPr>
          <p:cNvPr id="5427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9416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BA3A0E-81F5-4BE8-AB1A-C927D88DF363}" type="slidenum">
              <a:rPr lang="en-US" altLang="zh-CN"/>
              <a:pPr/>
              <a:t>4</a:t>
            </a:fld>
            <a:endParaRPr lang="en-US" altLang="zh-CN"/>
          </a:p>
        </p:txBody>
      </p:sp>
      <p:sp>
        <p:nvSpPr>
          <p:cNvPr id="388098" name="Rectangle 2"/>
          <p:cNvSpPr>
            <a:spLocks noGrp="1" noRot="1" noChangeAspect="1" noChangeArrowheads="1" noTextEdit="1"/>
          </p:cNvSpPr>
          <p:nvPr>
            <p:ph type="sldImg"/>
          </p:nvPr>
        </p:nvSpPr>
        <p:spPr>
          <a:xfrm>
            <a:off x="304800" y="650875"/>
            <a:ext cx="5791200" cy="3257550"/>
          </a:xfrm>
          <a:ln/>
        </p:spPr>
      </p:sp>
      <p:sp>
        <p:nvSpPr>
          <p:cNvPr id="388099"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541842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3C662-0268-4149-BD91-28DD14340C53}" type="slidenum">
              <a:rPr lang="en-US" altLang="zh-CN"/>
              <a:pPr/>
              <a:t>23</a:t>
            </a:fld>
            <a:endParaRPr lang="en-US" altLang="zh-CN"/>
          </a:p>
        </p:txBody>
      </p:sp>
      <p:sp>
        <p:nvSpPr>
          <p:cNvPr id="543746" name="Rectangle 2"/>
          <p:cNvSpPr>
            <a:spLocks noGrp="1" noRot="1" noChangeAspect="1" noChangeArrowheads="1" noTextEdit="1"/>
          </p:cNvSpPr>
          <p:nvPr>
            <p:ph type="sldImg"/>
          </p:nvPr>
        </p:nvSpPr>
        <p:spPr>
          <a:xfrm>
            <a:off x="304800" y="650875"/>
            <a:ext cx="5791200" cy="3257550"/>
          </a:xfrm>
          <a:ln/>
        </p:spPr>
      </p:sp>
      <p:sp>
        <p:nvSpPr>
          <p:cNvPr id="5437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89460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BD0E6-AA62-44F0-A846-E3C99871384E}" type="slidenum">
              <a:rPr lang="en-US" altLang="zh-CN"/>
              <a:pPr/>
              <a:t>24</a:t>
            </a:fld>
            <a:endParaRPr lang="en-US" altLang="zh-CN"/>
          </a:p>
        </p:txBody>
      </p:sp>
      <p:sp>
        <p:nvSpPr>
          <p:cNvPr id="544770" name="Rectangle 2"/>
          <p:cNvSpPr>
            <a:spLocks noGrp="1" noRot="1" noChangeAspect="1" noChangeArrowheads="1" noTextEdit="1"/>
          </p:cNvSpPr>
          <p:nvPr>
            <p:ph type="sldImg"/>
          </p:nvPr>
        </p:nvSpPr>
        <p:spPr>
          <a:xfrm>
            <a:off x="304800" y="650875"/>
            <a:ext cx="5791200" cy="3257550"/>
          </a:xfrm>
          <a:ln/>
        </p:spPr>
      </p:sp>
      <p:sp>
        <p:nvSpPr>
          <p:cNvPr id="5447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47318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7FB553-ADE3-481F-B314-13E3D5687010}" type="slidenum">
              <a:rPr lang="en-US" altLang="zh-CN"/>
              <a:pPr/>
              <a:t>25</a:t>
            </a:fld>
            <a:endParaRPr lang="en-US" altLang="zh-CN"/>
          </a:p>
        </p:txBody>
      </p:sp>
      <p:sp>
        <p:nvSpPr>
          <p:cNvPr id="529410" name="Rectangle 2"/>
          <p:cNvSpPr>
            <a:spLocks noGrp="1" noRot="1" noChangeAspect="1" noChangeArrowheads="1" noTextEdit="1"/>
          </p:cNvSpPr>
          <p:nvPr>
            <p:ph type="sldImg"/>
          </p:nvPr>
        </p:nvSpPr>
        <p:spPr>
          <a:xfrm>
            <a:off x="304800" y="650875"/>
            <a:ext cx="5791200" cy="3257550"/>
          </a:xfrm>
          <a:ln/>
        </p:spPr>
      </p:sp>
      <p:sp>
        <p:nvSpPr>
          <p:cNvPr id="529411"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65259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39EFC6-266E-49C0-BF1C-0DE27146801C}" type="slidenum">
              <a:rPr lang="en-US" altLang="zh-CN"/>
              <a:pPr/>
              <a:t>26</a:t>
            </a:fld>
            <a:endParaRPr lang="en-US" altLang="zh-CN"/>
          </a:p>
        </p:txBody>
      </p:sp>
      <p:sp>
        <p:nvSpPr>
          <p:cNvPr id="595970" name="Rectangle 2"/>
          <p:cNvSpPr>
            <a:spLocks noGrp="1" noRot="1" noChangeAspect="1" noChangeArrowheads="1" noTextEdit="1"/>
          </p:cNvSpPr>
          <p:nvPr>
            <p:ph type="sldImg"/>
          </p:nvPr>
        </p:nvSpPr>
        <p:spPr>
          <a:xfrm>
            <a:off x="304800" y="650875"/>
            <a:ext cx="5791200" cy="3257550"/>
          </a:xfrm>
          <a:ln/>
        </p:spPr>
      </p:sp>
      <p:sp>
        <p:nvSpPr>
          <p:cNvPr id="595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50763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10B2F-A12A-45D4-82F2-76E782F9EA14}" type="slidenum">
              <a:rPr lang="en-US" altLang="zh-CN"/>
              <a:pPr/>
              <a:t>27</a:t>
            </a:fld>
            <a:endParaRPr lang="en-US" altLang="zh-CN"/>
          </a:p>
        </p:txBody>
      </p:sp>
      <p:sp>
        <p:nvSpPr>
          <p:cNvPr id="596994" name="Rectangle 2"/>
          <p:cNvSpPr>
            <a:spLocks noGrp="1" noRot="1" noChangeAspect="1" noChangeArrowheads="1" noTextEdit="1"/>
          </p:cNvSpPr>
          <p:nvPr>
            <p:ph type="sldImg"/>
          </p:nvPr>
        </p:nvSpPr>
        <p:spPr>
          <a:xfrm>
            <a:off x="304800" y="650875"/>
            <a:ext cx="5791200" cy="3257550"/>
          </a:xfrm>
          <a:ln/>
        </p:spPr>
      </p:sp>
      <p:sp>
        <p:nvSpPr>
          <p:cNvPr id="5969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87418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3D2A8-41C6-457D-A4D9-EFDC79874376}" type="slidenum">
              <a:rPr lang="en-US" altLang="zh-CN"/>
              <a:pPr/>
              <a:t>28</a:t>
            </a:fld>
            <a:endParaRPr lang="en-US" altLang="zh-CN"/>
          </a:p>
        </p:txBody>
      </p:sp>
      <p:sp>
        <p:nvSpPr>
          <p:cNvPr id="598018" name="Rectangle 2"/>
          <p:cNvSpPr>
            <a:spLocks noGrp="1" noRot="1" noChangeAspect="1" noChangeArrowheads="1" noTextEdit="1"/>
          </p:cNvSpPr>
          <p:nvPr>
            <p:ph type="sldImg"/>
          </p:nvPr>
        </p:nvSpPr>
        <p:spPr>
          <a:xfrm>
            <a:off x="304800" y="650875"/>
            <a:ext cx="5791200" cy="3257550"/>
          </a:xfrm>
          <a:ln/>
        </p:spPr>
      </p:sp>
      <p:sp>
        <p:nvSpPr>
          <p:cNvPr id="598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50835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48AA7-331C-4F46-9DDD-F4F848D8191D}" type="slidenum">
              <a:rPr lang="en-US" altLang="zh-CN"/>
              <a:pPr/>
              <a:t>29</a:t>
            </a:fld>
            <a:endParaRPr lang="en-US" altLang="zh-CN"/>
          </a:p>
        </p:txBody>
      </p:sp>
      <p:sp>
        <p:nvSpPr>
          <p:cNvPr id="599042" name="Rectangle 2"/>
          <p:cNvSpPr>
            <a:spLocks noGrp="1" noRot="1" noChangeAspect="1" noChangeArrowheads="1" noTextEdit="1"/>
          </p:cNvSpPr>
          <p:nvPr>
            <p:ph type="sldImg"/>
          </p:nvPr>
        </p:nvSpPr>
        <p:spPr>
          <a:xfrm>
            <a:off x="304800" y="650875"/>
            <a:ext cx="5791200" cy="3257550"/>
          </a:xfrm>
          <a:ln/>
        </p:spPr>
      </p:sp>
      <p:sp>
        <p:nvSpPr>
          <p:cNvPr id="599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75007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C94EC-12DB-422C-A592-369B009F1008}" type="slidenum">
              <a:rPr lang="en-US" altLang="zh-CN"/>
              <a:pPr/>
              <a:t>30</a:t>
            </a:fld>
            <a:endParaRPr lang="en-US" altLang="zh-CN"/>
          </a:p>
        </p:txBody>
      </p:sp>
      <p:sp>
        <p:nvSpPr>
          <p:cNvPr id="600066" name="Rectangle 2"/>
          <p:cNvSpPr>
            <a:spLocks noGrp="1" noRot="1" noChangeAspect="1" noChangeArrowheads="1" noTextEdit="1"/>
          </p:cNvSpPr>
          <p:nvPr>
            <p:ph type="sldImg"/>
          </p:nvPr>
        </p:nvSpPr>
        <p:spPr>
          <a:xfrm>
            <a:off x="304800" y="650875"/>
            <a:ext cx="5791200" cy="3257550"/>
          </a:xfrm>
          <a:ln/>
        </p:spPr>
      </p:sp>
      <p:sp>
        <p:nvSpPr>
          <p:cNvPr id="600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12663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733B5-9834-45BD-8DAB-E7EEB9E448BC}" type="slidenum">
              <a:rPr lang="en-US" altLang="zh-CN"/>
              <a:pPr/>
              <a:t>31</a:t>
            </a:fld>
            <a:endParaRPr lang="en-US" altLang="zh-CN"/>
          </a:p>
        </p:txBody>
      </p:sp>
      <p:sp>
        <p:nvSpPr>
          <p:cNvPr id="601090" name="Rectangle 2"/>
          <p:cNvSpPr>
            <a:spLocks noGrp="1" noRot="1" noChangeAspect="1" noChangeArrowheads="1" noTextEdit="1"/>
          </p:cNvSpPr>
          <p:nvPr>
            <p:ph type="sldImg"/>
          </p:nvPr>
        </p:nvSpPr>
        <p:spPr>
          <a:xfrm>
            <a:off x="304800" y="650875"/>
            <a:ext cx="5791200" cy="3257550"/>
          </a:xfrm>
          <a:ln/>
        </p:spPr>
      </p:sp>
      <p:sp>
        <p:nvSpPr>
          <p:cNvPr id="601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7351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8B380-1E43-45E7-9890-A6B65F6E726D}" type="slidenum">
              <a:rPr lang="en-US" altLang="zh-CN"/>
              <a:pPr/>
              <a:t>32</a:t>
            </a:fld>
            <a:endParaRPr lang="en-US" altLang="zh-CN"/>
          </a:p>
        </p:txBody>
      </p:sp>
      <p:sp>
        <p:nvSpPr>
          <p:cNvPr id="602114" name="Rectangle 2"/>
          <p:cNvSpPr>
            <a:spLocks noGrp="1" noRot="1" noChangeAspect="1" noChangeArrowheads="1" noTextEdit="1"/>
          </p:cNvSpPr>
          <p:nvPr>
            <p:ph type="sldImg"/>
          </p:nvPr>
        </p:nvSpPr>
        <p:spPr>
          <a:xfrm>
            <a:off x="304800" y="650875"/>
            <a:ext cx="5791200" cy="3257550"/>
          </a:xfrm>
          <a:ln/>
        </p:spPr>
      </p:sp>
      <p:sp>
        <p:nvSpPr>
          <p:cNvPr id="602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579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D03A8-F761-496C-9D6A-6FC9DA05175B}" type="slidenum">
              <a:rPr lang="en-US" altLang="zh-CN"/>
              <a:pPr/>
              <a:t>5</a:t>
            </a:fld>
            <a:endParaRPr lang="en-US" altLang="zh-CN"/>
          </a:p>
        </p:txBody>
      </p:sp>
      <p:sp>
        <p:nvSpPr>
          <p:cNvPr id="527362" name="Rectangle 2"/>
          <p:cNvSpPr>
            <a:spLocks noGrp="1" noRot="1" noChangeAspect="1" noChangeArrowheads="1" noTextEdit="1"/>
          </p:cNvSpPr>
          <p:nvPr>
            <p:ph type="sldImg"/>
          </p:nvPr>
        </p:nvSpPr>
        <p:spPr>
          <a:xfrm>
            <a:off x="304800" y="650875"/>
            <a:ext cx="5791200" cy="3257550"/>
          </a:xfrm>
          <a:ln/>
        </p:spPr>
      </p:sp>
      <p:sp>
        <p:nvSpPr>
          <p:cNvPr id="527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493458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B7D191-C06E-4070-8FEB-D5D31DEBD715}" type="slidenum">
              <a:rPr lang="en-US" altLang="zh-CN"/>
              <a:pPr/>
              <a:t>33</a:t>
            </a:fld>
            <a:endParaRPr lang="en-US" altLang="zh-CN"/>
          </a:p>
        </p:txBody>
      </p:sp>
      <p:sp>
        <p:nvSpPr>
          <p:cNvPr id="603138" name="Rectangle 2"/>
          <p:cNvSpPr>
            <a:spLocks noGrp="1" noRot="1" noChangeAspect="1" noChangeArrowheads="1" noTextEdit="1"/>
          </p:cNvSpPr>
          <p:nvPr>
            <p:ph type="sldImg"/>
          </p:nvPr>
        </p:nvSpPr>
        <p:spPr>
          <a:xfrm>
            <a:off x="304800" y="650875"/>
            <a:ext cx="5791200" cy="3257550"/>
          </a:xfrm>
          <a:ln/>
        </p:spPr>
      </p:sp>
      <p:sp>
        <p:nvSpPr>
          <p:cNvPr id="603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67061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C0E68-6276-46DA-A311-B5835323B747}" type="slidenum">
              <a:rPr lang="en-US" altLang="zh-CN"/>
              <a:pPr/>
              <a:t>34</a:t>
            </a:fld>
            <a:endParaRPr lang="en-US" altLang="zh-CN"/>
          </a:p>
        </p:txBody>
      </p:sp>
      <p:sp>
        <p:nvSpPr>
          <p:cNvPr id="564226" name="Rectangle 2"/>
          <p:cNvSpPr>
            <a:spLocks noGrp="1" noRot="1" noChangeAspect="1" noChangeArrowheads="1" noTextEdit="1"/>
          </p:cNvSpPr>
          <p:nvPr>
            <p:ph type="sldImg"/>
          </p:nvPr>
        </p:nvSpPr>
        <p:spPr>
          <a:xfrm>
            <a:off x="304800" y="650875"/>
            <a:ext cx="5791200" cy="3257550"/>
          </a:xfrm>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57692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ED7CD-99EC-47F0-AD20-FFC7B66E15D4}" type="slidenum">
              <a:rPr lang="en-US" altLang="zh-CN"/>
              <a:pPr/>
              <a:t>35</a:t>
            </a:fld>
            <a:endParaRPr lang="en-US" altLang="zh-CN"/>
          </a:p>
        </p:txBody>
      </p:sp>
      <p:sp>
        <p:nvSpPr>
          <p:cNvPr id="512002" name="Rectangle 2"/>
          <p:cNvSpPr>
            <a:spLocks noGrp="1" noRot="1" noChangeAspect="1" noChangeArrowheads="1" noTextEdit="1"/>
          </p:cNvSpPr>
          <p:nvPr>
            <p:ph type="sldImg"/>
          </p:nvPr>
        </p:nvSpPr>
        <p:spPr>
          <a:xfrm>
            <a:off x="304800" y="650875"/>
            <a:ext cx="5791200" cy="3257550"/>
          </a:xfrm>
          <a:ln/>
        </p:spPr>
      </p:sp>
      <p:sp>
        <p:nvSpPr>
          <p:cNvPr id="512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26046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908700-F93C-4B8A-A90B-F94C7953F9C3}" type="slidenum">
              <a:rPr lang="en-US" altLang="zh-CN"/>
              <a:pPr/>
              <a:t>36</a:t>
            </a:fld>
            <a:endParaRPr lang="en-US" altLang="zh-CN"/>
          </a:p>
        </p:txBody>
      </p:sp>
      <p:sp>
        <p:nvSpPr>
          <p:cNvPr id="400386" name="Rectangle 2"/>
          <p:cNvSpPr>
            <a:spLocks noGrp="1" noRot="1" noChangeAspect="1" noChangeArrowheads="1" noTextEdit="1"/>
          </p:cNvSpPr>
          <p:nvPr>
            <p:ph type="sldImg"/>
          </p:nvPr>
        </p:nvSpPr>
        <p:spPr>
          <a:xfrm>
            <a:off x="304800" y="650875"/>
            <a:ext cx="5791200" cy="3257550"/>
          </a:xfrm>
          <a:ln/>
        </p:spPr>
      </p:sp>
      <p:sp>
        <p:nvSpPr>
          <p:cNvPr id="4003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757312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FF1FD-CB6B-4F03-87ED-DD64DD216EB5}" type="slidenum">
              <a:rPr lang="en-US" altLang="zh-CN"/>
              <a:pPr/>
              <a:t>37</a:t>
            </a:fld>
            <a:endParaRPr lang="en-US" altLang="zh-CN"/>
          </a:p>
        </p:txBody>
      </p:sp>
      <p:sp>
        <p:nvSpPr>
          <p:cNvPr id="532482" name="Rectangle 2"/>
          <p:cNvSpPr>
            <a:spLocks noGrp="1" noRot="1" noChangeAspect="1" noChangeArrowheads="1" noTextEdit="1"/>
          </p:cNvSpPr>
          <p:nvPr>
            <p:ph type="sldImg"/>
          </p:nvPr>
        </p:nvSpPr>
        <p:spPr>
          <a:xfrm>
            <a:off x="304800" y="650875"/>
            <a:ext cx="5791200" cy="3257550"/>
          </a:xfrm>
          <a:ln/>
        </p:spPr>
      </p:sp>
      <p:sp>
        <p:nvSpPr>
          <p:cNvPr id="5324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726904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77C25-A5A1-4DD6-A5E7-B27DE1CAF12F}" type="slidenum">
              <a:rPr lang="en-US" altLang="zh-CN"/>
              <a:pPr/>
              <a:t>39</a:t>
            </a:fld>
            <a:endParaRPr lang="en-US" altLang="zh-CN"/>
          </a:p>
        </p:txBody>
      </p:sp>
      <p:sp>
        <p:nvSpPr>
          <p:cNvPr id="480258" name="Rectangle 2"/>
          <p:cNvSpPr>
            <a:spLocks noGrp="1" noRot="1" noChangeAspect="1" noChangeArrowheads="1" noTextEdit="1"/>
          </p:cNvSpPr>
          <p:nvPr>
            <p:ph type="sldImg"/>
          </p:nvPr>
        </p:nvSpPr>
        <p:spPr>
          <a:xfrm>
            <a:off x="304800" y="650875"/>
            <a:ext cx="5791200" cy="3257550"/>
          </a:xfrm>
          <a:ln/>
        </p:spPr>
      </p:sp>
      <p:sp>
        <p:nvSpPr>
          <p:cNvPr id="4802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2912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7A61ED-EDB4-47A8-8955-94ACF9237EE5}" type="slidenum">
              <a:rPr lang="en-US" altLang="zh-CN"/>
              <a:pPr/>
              <a:t>47</a:t>
            </a:fld>
            <a:endParaRPr lang="en-US" altLang="zh-CN"/>
          </a:p>
        </p:txBody>
      </p:sp>
      <p:sp>
        <p:nvSpPr>
          <p:cNvPr id="571394" name="Rectangle 2"/>
          <p:cNvSpPr>
            <a:spLocks noGrp="1" noRot="1" noChangeAspect="1" noChangeArrowheads="1" noTextEdit="1"/>
          </p:cNvSpPr>
          <p:nvPr>
            <p:ph type="sldImg"/>
          </p:nvPr>
        </p:nvSpPr>
        <p:spPr>
          <a:xfrm>
            <a:off x="304800" y="650875"/>
            <a:ext cx="5791200" cy="3257550"/>
          </a:xfrm>
          <a:ln/>
        </p:spPr>
      </p:sp>
      <p:sp>
        <p:nvSpPr>
          <p:cNvPr id="5713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8209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3B8292-96BD-429D-B65F-CA0282A72F16}" type="slidenum">
              <a:rPr lang="en-US" altLang="zh-CN"/>
              <a:pPr/>
              <a:t>49</a:t>
            </a:fld>
            <a:endParaRPr lang="en-US" altLang="zh-CN"/>
          </a:p>
        </p:txBody>
      </p:sp>
      <p:sp>
        <p:nvSpPr>
          <p:cNvPr id="573442" name="Rectangle 2"/>
          <p:cNvSpPr>
            <a:spLocks noGrp="1" noRot="1" noChangeAspect="1" noChangeArrowheads="1" noTextEdit="1"/>
          </p:cNvSpPr>
          <p:nvPr>
            <p:ph type="sldImg"/>
          </p:nvPr>
        </p:nvSpPr>
        <p:spPr>
          <a:xfrm>
            <a:off x="304800" y="650875"/>
            <a:ext cx="5791200" cy="3257550"/>
          </a:xfrm>
          <a:ln/>
        </p:spPr>
      </p:sp>
      <p:sp>
        <p:nvSpPr>
          <p:cNvPr id="5734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787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D5AD6-7A53-4A75-80F2-2ED10ED4928E}" type="slidenum">
              <a:rPr lang="en-US" altLang="zh-CN"/>
              <a:pPr/>
              <a:t>50</a:t>
            </a:fld>
            <a:endParaRPr lang="en-US" altLang="zh-CN"/>
          </a:p>
        </p:txBody>
      </p:sp>
      <p:sp>
        <p:nvSpPr>
          <p:cNvPr id="574466" name="Rectangle 2"/>
          <p:cNvSpPr>
            <a:spLocks noGrp="1" noRot="1" noChangeAspect="1" noChangeArrowheads="1" noTextEdit="1"/>
          </p:cNvSpPr>
          <p:nvPr>
            <p:ph type="sldImg"/>
          </p:nvPr>
        </p:nvSpPr>
        <p:spPr>
          <a:xfrm>
            <a:off x="304800" y="650875"/>
            <a:ext cx="5791200" cy="3257550"/>
          </a:xfrm>
          <a:ln/>
        </p:spPr>
      </p:sp>
      <p:sp>
        <p:nvSpPr>
          <p:cNvPr id="574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1649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71262-0274-4607-B92C-152CD55F9DC2}" type="slidenum">
              <a:rPr lang="en-US" altLang="zh-CN"/>
              <a:pPr/>
              <a:t>51</a:t>
            </a:fld>
            <a:endParaRPr lang="en-US" altLang="zh-CN"/>
          </a:p>
        </p:txBody>
      </p:sp>
      <p:sp>
        <p:nvSpPr>
          <p:cNvPr id="575490" name="Rectangle 2"/>
          <p:cNvSpPr>
            <a:spLocks noGrp="1" noRot="1" noChangeAspect="1" noChangeArrowheads="1" noTextEdit="1"/>
          </p:cNvSpPr>
          <p:nvPr>
            <p:ph type="sldImg"/>
          </p:nvPr>
        </p:nvSpPr>
        <p:spPr>
          <a:xfrm>
            <a:off x="304800" y="650875"/>
            <a:ext cx="5791200" cy="3257550"/>
          </a:xfrm>
          <a:ln/>
        </p:spPr>
      </p:sp>
      <p:sp>
        <p:nvSpPr>
          <p:cNvPr id="5754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277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D03A8-F761-496C-9D6A-6FC9DA05175B}" type="slidenum">
              <a:rPr lang="en-US" altLang="zh-CN"/>
              <a:pPr/>
              <a:t>6</a:t>
            </a:fld>
            <a:endParaRPr lang="en-US" altLang="zh-CN"/>
          </a:p>
        </p:txBody>
      </p:sp>
      <p:sp>
        <p:nvSpPr>
          <p:cNvPr id="527362" name="Rectangle 2"/>
          <p:cNvSpPr>
            <a:spLocks noGrp="1" noRot="1" noChangeAspect="1" noChangeArrowheads="1" noTextEdit="1"/>
          </p:cNvSpPr>
          <p:nvPr>
            <p:ph type="sldImg"/>
          </p:nvPr>
        </p:nvSpPr>
        <p:spPr>
          <a:xfrm>
            <a:off x="304800" y="650875"/>
            <a:ext cx="5791200" cy="3257550"/>
          </a:xfrm>
          <a:ln/>
        </p:spPr>
      </p:sp>
      <p:sp>
        <p:nvSpPr>
          <p:cNvPr id="5273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463096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51BDFE-692C-48D9-9D0C-E2C7C350AA52}" type="slidenum">
              <a:rPr lang="en-US" altLang="zh-CN"/>
              <a:pPr/>
              <a:t>52</a:t>
            </a:fld>
            <a:endParaRPr lang="en-US" altLang="zh-CN"/>
          </a:p>
        </p:txBody>
      </p:sp>
      <p:sp>
        <p:nvSpPr>
          <p:cNvPr id="549890" name="Rectangle 2"/>
          <p:cNvSpPr>
            <a:spLocks noGrp="1" noRot="1" noChangeAspect="1" noChangeArrowheads="1" noTextEdit="1"/>
          </p:cNvSpPr>
          <p:nvPr>
            <p:ph type="sldImg"/>
          </p:nvPr>
        </p:nvSpPr>
        <p:spPr>
          <a:xfrm>
            <a:off x="304800" y="650875"/>
            <a:ext cx="5791200" cy="3257550"/>
          </a:xfrm>
          <a:ln/>
        </p:spPr>
      </p:sp>
      <p:sp>
        <p:nvSpPr>
          <p:cNvPr id="549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894366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CBC679-5D74-4BBC-9101-B8D9934A2AA1}" type="slidenum">
              <a:rPr lang="en-US" altLang="zh-CN"/>
              <a:pPr/>
              <a:t>53</a:t>
            </a:fld>
            <a:endParaRPr lang="en-US" altLang="zh-CN"/>
          </a:p>
        </p:txBody>
      </p:sp>
      <p:sp>
        <p:nvSpPr>
          <p:cNvPr id="460802" name="Rectangle 2"/>
          <p:cNvSpPr>
            <a:spLocks noGrp="1" noRot="1" noChangeAspect="1" noChangeArrowheads="1" noTextEdit="1"/>
          </p:cNvSpPr>
          <p:nvPr>
            <p:ph type="sldImg"/>
          </p:nvPr>
        </p:nvSpPr>
        <p:spPr>
          <a:xfrm>
            <a:off x="304800" y="650875"/>
            <a:ext cx="5791200" cy="3257550"/>
          </a:xfrm>
          <a:ln/>
        </p:spPr>
      </p:sp>
      <p:sp>
        <p:nvSpPr>
          <p:cNvPr id="460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629788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ACAE0-A52C-4F4C-BB9A-AF7C20139F5B}" type="slidenum">
              <a:rPr lang="en-US" altLang="zh-CN"/>
              <a:pPr/>
              <a:t>54</a:t>
            </a:fld>
            <a:endParaRPr lang="en-US" altLang="zh-CN"/>
          </a:p>
        </p:txBody>
      </p:sp>
      <p:sp>
        <p:nvSpPr>
          <p:cNvPr id="461826" name="Rectangle 2"/>
          <p:cNvSpPr>
            <a:spLocks noGrp="1" noRot="1" noChangeAspect="1" noChangeArrowheads="1" noTextEdit="1"/>
          </p:cNvSpPr>
          <p:nvPr>
            <p:ph type="sldImg"/>
          </p:nvPr>
        </p:nvSpPr>
        <p:spPr>
          <a:xfrm>
            <a:off x="304800" y="650875"/>
            <a:ext cx="5791200" cy="3257550"/>
          </a:xfrm>
          <a:ln/>
        </p:spPr>
      </p:sp>
      <p:sp>
        <p:nvSpPr>
          <p:cNvPr id="461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562579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45DA2-4183-4937-934B-36388E22572A}" type="slidenum">
              <a:rPr lang="en-US" altLang="zh-CN"/>
              <a:pPr/>
              <a:t>56</a:t>
            </a:fld>
            <a:endParaRPr lang="en-US" altLang="zh-CN"/>
          </a:p>
        </p:txBody>
      </p:sp>
      <p:sp>
        <p:nvSpPr>
          <p:cNvPr id="584706" name="Rectangle 2"/>
          <p:cNvSpPr>
            <a:spLocks noGrp="1" noRot="1" noChangeAspect="1" noChangeArrowheads="1" noTextEdit="1"/>
          </p:cNvSpPr>
          <p:nvPr>
            <p:ph type="sldImg"/>
          </p:nvPr>
        </p:nvSpPr>
        <p:spPr>
          <a:xfrm>
            <a:off x="304800" y="650875"/>
            <a:ext cx="5791200" cy="3257550"/>
          </a:xfrm>
          <a:ln/>
        </p:spPr>
      </p:sp>
      <p:sp>
        <p:nvSpPr>
          <p:cNvPr id="584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45440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CE703-6007-41A5-A622-0FFB7905E15D}" type="slidenum">
              <a:rPr lang="en-US" altLang="zh-CN"/>
              <a:pPr/>
              <a:t>58</a:t>
            </a:fld>
            <a:endParaRPr lang="en-US" altLang="zh-CN"/>
          </a:p>
        </p:txBody>
      </p:sp>
      <p:sp>
        <p:nvSpPr>
          <p:cNvPr id="576514" name="Rectangle 2"/>
          <p:cNvSpPr>
            <a:spLocks noGrp="1" noRot="1" noChangeAspect="1" noChangeArrowheads="1" noTextEdit="1"/>
          </p:cNvSpPr>
          <p:nvPr>
            <p:ph type="sldImg"/>
          </p:nvPr>
        </p:nvSpPr>
        <p:spPr>
          <a:xfrm>
            <a:off x="304800" y="650875"/>
            <a:ext cx="5791200" cy="3257550"/>
          </a:xfrm>
          <a:ln/>
        </p:spPr>
      </p:sp>
      <p:sp>
        <p:nvSpPr>
          <p:cNvPr id="576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430250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3923C-049E-4099-B3A2-D4E060B96904}" type="slidenum">
              <a:rPr lang="en-US" altLang="zh-CN"/>
              <a:pPr/>
              <a:t>62</a:t>
            </a:fld>
            <a:endParaRPr lang="en-US" altLang="zh-CN"/>
          </a:p>
        </p:txBody>
      </p:sp>
      <p:sp>
        <p:nvSpPr>
          <p:cNvPr id="553986" name="Rectangle 2"/>
          <p:cNvSpPr>
            <a:spLocks noGrp="1" noRot="1" noChangeAspect="1" noChangeArrowheads="1" noTextEdit="1"/>
          </p:cNvSpPr>
          <p:nvPr>
            <p:ph type="sldImg"/>
          </p:nvPr>
        </p:nvSpPr>
        <p:spPr>
          <a:xfrm>
            <a:off x="304800" y="650875"/>
            <a:ext cx="5791200" cy="3257550"/>
          </a:xfrm>
          <a:ln/>
        </p:spPr>
      </p:sp>
      <p:sp>
        <p:nvSpPr>
          <p:cNvPr id="5539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393450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D920B-9233-4E92-BC24-4C31C27E47F2}" type="slidenum">
              <a:rPr lang="en-US" altLang="zh-CN"/>
              <a:pPr/>
              <a:t>76</a:t>
            </a:fld>
            <a:endParaRPr lang="en-US" altLang="zh-CN"/>
          </a:p>
        </p:txBody>
      </p:sp>
      <p:sp>
        <p:nvSpPr>
          <p:cNvPr id="483330" name="Rectangle 2"/>
          <p:cNvSpPr>
            <a:spLocks noGrp="1" noRot="1" noChangeAspect="1" noChangeArrowheads="1" noTextEdit="1"/>
          </p:cNvSpPr>
          <p:nvPr>
            <p:ph type="sldImg"/>
          </p:nvPr>
        </p:nvSpPr>
        <p:spPr>
          <a:xfrm>
            <a:off x="304800" y="650875"/>
            <a:ext cx="5791200" cy="3257550"/>
          </a:xfrm>
          <a:ln/>
        </p:spPr>
      </p:sp>
      <p:sp>
        <p:nvSpPr>
          <p:cNvPr id="483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09129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1E75E-FFBA-48C9-8D70-B50243C7BE81}" type="slidenum">
              <a:rPr lang="en-US" altLang="zh-CN"/>
              <a:pPr/>
              <a:t>80</a:t>
            </a:fld>
            <a:endParaRPr lang="en-US" altLang="zh-CN"/>
          </a:p>
        </p:txBody>
      </p:sp>
      <p:sp>
        <p:nvSpPr>
          <p:cNvPr id="494594" name="Rectangle 2"/>
          <p:cNvSpPr>
            <a:spLocks noGrp="1" noRot="1" noChangeAspect="1" noChangeArrowheads="1" noTextEdit="1"/>
          </p:cNvSpPr>
          <p:nvPr>
            <p:ph type="sldImg"/>
          </p:nvPr>
        </p:nvSpPr>
        <p:spPr>
          <a:xfrm>
            <a:off x="304800" y="650875"/>
            <a:ext cx="5791200" cy="3257550"/>
          </a:xfrm>
          <a:ln/>
        </p:spPr>
      </p:sp>
      <p:sp>
        <p:nvSpPr>
          <p:cNvPr id="494595"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112194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EF1B1-D8FF-450C-AC99-33681D1F4E45}" type="slidenum">
              <a:rPr lang="en-US" altLang="zh-CN"/>
              <a:pPr/>
              <a:t>85</a:t>
            </a:fld>
            <a:endParaRPr lang="en-US" altLang="zh-CN"/>
          </a:p>
        </p:txBody>
      </p:sp>
      <p:sp>
        <p:nvSpPr>
          <p:cNvPr id="550914" name="Rectangle 2"/>
          <p:cNvSpPr>
            <a:spLocks noGrp="1" noRot="1" noChangeAspect="1" noChangeArrowheads="1" noTextEdit="1"/>
          </p:cNvSpPr>
          <p:nvPr>
            <p:ph type="sldImg"/>
          </p:nvPr>
        </p:nvSpPr>
        <p:spPr>
          <a:xfrm>
            <a:off x="304800" y="650875"/>
            <a:ext cx="5791200" cy="3257550"/>
          </a:xfrm>
          <a:ln/>
        </p:spPr>
      </p:sp>
      <p:sp>
        <p:nvSpPr>
          <p:cNvPr id="5509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79600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FCF0A6-B736-4EBA-9599-63732605CAF1}" type="slidenum">
              <a:rPr lang="en-US" altLang="zh-CN"/>
              <a:pPr/>
              <a:t>86</a:t>
            </a:fld>
            <a:endParaRPr lang="en-US" altLang="zh-CN"/>
          </a:p>
        </p:txBody>
      </p:sp>
      <p:sp>
        <p:nvSpPr>
          <p:cNvPr id="556034" name="Rectangle 2"/>
          <p:cNvSpPr>
            <a:spLocks noGrp="1" noRot="1" noChangeAspect="1" noChangeArrowheads="1" noTextEdit="1"/>
          </p:cNvSpPr>
          <p:nvPr>
            <p:ph type="sldImg"/>
          </p:nvPr>
        </p:nvSpPr>
        <p:spPr>
          <a:xfrm>
            <a:off x="304800" y="650875"/>
            <a:ext cx="5791200" cy="3257550"/>
          </a:xfrm>
          <a:ln/>
        </p:spPr>
      </p:sp>
      <p:sp>
        <p:nvSpPr>
          <p:cNvPr id="556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0197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223501-627E-4CA4-B729-B97C8CA6B26B}" type="slidenum">
              <a:rPr lang="en-US" altLang="zh-CN"/>
              <a:pPr/>
              <a:t>8</a:t>
            </a:fld>
            <a:endParaRPr lang="en-US" altLang="zh-CN"/>
          </a:p>
        </p:txBody>
      </p:sp>
      <p:sp>
        <p:nvSpPr>
          <p:cNvPr id="526338" name="Rectangle 2"/>
          <p:cNvSpPr>
            <a:spLocks noGrp="1" noRot="1" noChangeAspect="1" noChangeArrowheads="1" noTextEdit="1"/>
          </p:cNvSpPr>
          <p:nvPr>
            <p:ph type="sldImg"/>
          </p:nvPr>
        </p:nvSpPr>
        <p:spPr>
          <a:xfrm>
            <a:off x="304800" y="650875"/>
            <a:ext cx="5791200" cy="3257550"/>
          </a:xfrm>
          <a:ln/>
        </p:spPr>
      </p:sp>
      <p:sp>
        <p:nvSpPr>
          <p:cNvPr id="5263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66774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C0E68-6276-46DA-A311-B5835323B747}" type="slidenum">
              <a:rPr lang="en-US" altLang="zh-CN"/>
              <a:pPr/>
              <a:t>9</a:t>
            </a:fld>
            <a:endParaRPr lang="en-US" altLang="zh-CN"/>
          </a:p>
        </p:txBody>
      </p:sp>
      <p:sp>
        <p:nvSpPr>
          <p:cNvPr id="564226" name="Rectangle 2"/>
          <p:cNvSpPr>
            <a:spLocks noGrp="1" noRot="1" noChangeAspect="1" noChangeArrowheads="1" noTextEdit="1"/>
          </p:cNvSpPr>
          <p:nvPr>
            <p:ph type="sldImg"/>
          </p:nvPr>
        </p:nvSpPr>
        <p:spPr>
          <a:xfrm>
            <a:off x="304800" y="650875"/>
            <a:ext cx="5791200" cy="3257550"/>
          </a:xfrm>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1275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884255-7A36-48B5-A6C9-89984CC25465}" type="slidenum">
              <a:rPr lang="en-US" altLang="zh-CN"/>
              <a:pPr/>
              <a:t>10</a:t>
            </a:fld>
            <a:endParaRPr lang="en-US" altLang="zh-CN"/>
          </a:p>
        </p:txBody>
      </p:sp>
      <p:sp>
        <p:nvSpPr>
          <p:cNvPr id="528386" name="Rectangle 2"/>
          <p:cNvSpPr>
            <a:spLocks noGrp="1" noRot="1" noChangeAspect="1" noChangeArrowheads="1" noTextEdit="1"/>
          </p:cNvSpPr>
          <p:nvPr>
            <p:ph type="sldImg"/>
          </p:nvPr>
        </p:nvSpPr>
        <p:spPr>
          <a:xfrm>
            <a:off x="304800" y="650875"/>
            <a:ext cx="5791200" cy="3257550"/>
          </a:xfrm>
          <a:ln/>
        </p:spPr>
      </p:sp>
      <p:sp>
        <p:nvSpPr>
          <p:cNvPr id="528387" name="Rectangle 3"/>
          <p:cNvSpPr>
            <a:spLocks noGrp="1" noChangeArrowheads="1"/>
          </p:cNvSpPr>
          <p:nvPr>
            <p:ph type="body" idx="1"/>
          </p:nvPr>
        </p:nvSpPr>
        <p:spPr/>
        <p:txBody>
          <a:bodyPr/>
          <a:lstStyle/>
          <a:p>
            <a:endParaRPr lang="en-US" altLang="zh-CN"/>
          </a:p>
        </p:txBody>
      </p:sp>
    </p:spTree>
    <p:extLst>
      <p:ext uri="{BB962C8B-B14F-4D97-AF65-F5344CB8AC3E}">
        <p14:creationId xmlns:p14="http://schemas.microsoft.com/office/powerpoint/2010/main" val="4273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ED7CD-99EC-47F0-AD20-FFC7B66E15D4}" type="slidenum">
              <a:rPr lang="en-US" altLang="zh-CN"/>
              <a:pPr/>
              <a:t>11</a:t>
            </a:fld>
            <a:endParaRPr lang="en-US" altLang="zh-CN"/>
          </a:p>
        </p:txBody>
      </p:sp>
      <p:sp>
        <p:nvSpPr>
          <p:cNvPr id="512002" name="Rectangle 2"/>
          <p:cNvSpPr>
            <a:spLocks noGrp="1" noRot="1" noChangeAspect="1" noChangeArrowheads="1" noTextEdit="1"/>
          </p:cNvSpPr>
          <p:nvPr>
            <p:ph type="sldImg"/>
          </p:nvPr>
        </p:nvSpPr>
        <p:spPr>
          <a:xfrm>
            <a:off x="304800" y="650875"/>
            <a:ext cx="5791200" cy="3257550"/>
          </a:xfrm>
          <a:ln/>
        </p:spPr>
      </p:sp>
      <p:sp>
        <p:nvSpPr>
          <p:cNvPr id="5120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26046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30A01-9DD5-4A94-934E-5134BBFEE165}" type="slidenum">
              <a:rPr lang="en-US" altLang="zh-CN"/>
              <a:pPr/>
              <a:t>12</a:t>
            </a:fld>
            <a:endParaRPr lang="en-US" altLang="zh-CN"/>
          </a:p>
        </p:txBody>
      </p:sp>
      <p:sp>
        <p:nvSpPr>
          <p:cNvPr id="586754" name="Rectangle 2"/>
          <p:cNvSpPr>
            <a:spLocks noGrp="1" noRot="1" noChangeAspect="1" noChangeArrowheads="1" noTextEdit="1"/>
          </p:cNvSpPr>
          <p:nvPr>
            <p:ph type="sldImg"/>
          </p:nvPr>
        </p:nvSpPr>
        <p:spPr>
          <a:xfrm>
            <a:off x="304800" y="650875"/>
            <a:ext cx="5791200" cy="3257550"/>
          </a:xfrm>
          <a:ln/>
        </p:spPr>
      </p:sp>
      <p:sp>
        <p:nvSpPr>
          <p:cNvPr id="5867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7412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hasCustomPrompt="1"/>
          </p:nvPr>
        </p:nvSpPr>
        <p:spPr>
          <a:xfrm>
            <a:off x="5178285" y="2243897"/>
            <a:ext cx="6340615" cy="2370206"/>
          </a:xfrm>
        </p:spPr>
        <p:txBody>
          <a:bodyPr anchor="b">
            <a:normAutofit/>
          </a:bodyPr>
          <a:lstStyle>
            <a:lvl1pPr algn="l">
              <a:defRPr sz="5400">
                <a:solidFill>
                  <a:schemeClr val="accent2"/>
                </a:solidFill>
              </a:defRPr>
            </a:lvl1pPr>
          </a:lstStyle>
          <a:p>
            <a:r>
              <a:rPr lang="en-US" altLang="zh-CN"/>
              <a:t>Click to add title</a:t>
            </a:r>
            <a:endParaRPr lang="en-US" dirty="0"/>
          </a:p>
        </p:txBody>
      </p:sp>
      <p:sp>
        <p:nvSpPr>
          <p:cNvPr id="3" name="Subtitle 2"/>
          <p:cNvSpPr>
            <a:spLocks noGrp="1"/>
          </p:cNvSpPr>
          <p:nvPr>
            <p:ph type="subTitle" idx="1" hasCustomPrompt="1"/>
          </p:nvPr>
        </p:nvSpPr>
        <p:spPr>
          <a:xfrm>
            <a:off x="5178285" y="4614103"/>
            <a:ext cx="5914513" cy="508703"/>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add subtitle</a:t>
            </a:r>
            <a:endParaRPr lang="en-US" dirty="0"/>
          </a:p>
        </p:txBody>
      </p:sp>
      <p:sp>
        <p:nvSpPr>
          <p:cNvPr id="4" name="Text Placeholder 3"/>
          <p:cNvSpPr>
            <a:spLocks noGrp="1"/>
          </p:cNvSpPr>
          <p:nvPr>
            <p:ph type="body" sz="quarter" idx="13" hasCustomPrompt="1"/>
          </p:nvPr>
        </p:nvSpPr>
        <p:spPr>
          <a:xfrm>
            <a:off x="660400" y="5586374"/>
            <a:ext cx="4517887" cy="274320"/>
          </a:xfrm>
        </p:spPr>
        <p:txBody>
          <a:bodyPr anchor="ctr">
            <a:normAutofit/>
          </a:bodyPr>
          <a:lstStyle>
            <a:lvl1pPr marL="0" indent="0" algn="l">
              <a:lnSpc>
                <a:spcPct val="100000"/>
              </a:lnSpc>
              <a:buNone/>
              <a:defRPr sz="1200">
                <a:solidFill>
                  <a:schemeClr val="tx1"/>
                </a:solidFill>
              </a:defRPr>
            </a:lvl1pPr>
          </a:lstStyle>
          <a:p>
            <a:pPr lvl="0"/>
            <a:r>
              <a:rPr lang="en-US" altLang="zh-CN"/>
              <a:t>Presenter name</a:t>
            </a:r>
            <a:endParaRPr lang="en-US" dirty="0"/>
          </a:p>
        </p:txBody>
      </p:sp>
      <p:sp>
        <p:nvSpPr>
          <p:cNvPr id="6" name="Text Placeholder 4294967294"/>
          <p:cNvSpPr>
            <a:spLocks noGrp="1"/>
          </p:cNvSpPr>
          <p:nvPr>
            <p:ph type="body" sz="quarter" idx="14" hasCustomPrompt="1"/>
          </p:nvPr>
        </p:nvSpPr>
        <p:spPr>
          <a:xfrm>
            <a:off x="660398" y="5859780"/>
            <a:ext cx="4517887" cy="274320"/>
          </a:xfrm>
        </p:spPr>
        <p:txBody>
          <a:bodyPr anchor="ctr">
            <a:normAutofit/>
          </a:bodyPr>
          <a:lstStyle>
            <a:lvl1pPr marL="0" indent="0" algn="l">
              <a:lnSpc>
                <a:spcPct val="100000"/>
              </a:lnSpc>
              <a:buNone/>
              <a:defRPr sz="1200">
                <a:solidFill>
                  <a:schemeClr val="tx1"/>
                </a:solidFill>
              </a:defRPr>
            </a:lvl1pPr>
          </a:lstStyle>
          <a:p>
            <a:pPr lvl="0"/>
            <a:r>
              <a:rPr lang="en-US" altLang="zh-CN"/>
              <a:t>www.islide.cc</a:t>
            </a:r>
            <a:endParaRPr lang="en-US" dirty="0"/>
          </a:p>
        </p:txBody>
      </p:sp>
    </p:spTree>
  </p:cSld>
  <p:clrMapOvr>
    <a:overrideClrMapping bg1="dk1" tx1="lt1" bg2="dk2" tx2="lt2" accent1="accent1" accent2="accent2" accent3="accent3" accent4="accent4" accent5="accent5" accent6="accent6" hlink="hlink" folHlink="folHlink"/>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34434" y="1052514"/>
            <a:ext cx="5659967" cy="5437187"/>
          </a:xfrm>
        </p:spPr>
        <p:txBody>
          <a:bodyPr/>
          <a:lstStyle>
            <a:lvl1pPr>
              <a:defRPr sz="2800">
                <a:latin typeface="Times New Roman" panose="02020603050405020304" pitchFamily="18" charset="0"/>
                <a:ea typeface="微软雅黑" panose="020B0503020204020204" pitchFamily="34" charset="-122"/>
                <a:cs typeface="Times New Roman" panose="02020603050405020304" pitchFamily="18" charset="0"/>
              </a:defRPr>
            </a:lvl1pPr>
            <a:lvl2pPr>
              <a:defRPr sz="2400">
                <a:latin typeface="Times New Roman" panose="02020603050405020304" pitchFamily="18" charset="0"/>
                <a:ea typeface="微软雅黑" panose="020B0503020204020204" pitchFamily="34" charset="-122"/>
                <a:cs typeface="Times New Roman" panose="02020603050405020304" pitchFamily="18" charset="0"/>
              </a:defRPr>
            </a:lvl2pPr>
            <a:lvl3pPr>
              <a:defRPr sz="2000">
                <a:latin typeface="Times New Roman" panose="02020603050405020304" pitchFamily="18" charset="0"/>
                <a:ea typeface="微软雅黑" panose="020B0503020204020204" pitchFamily="34" charset="-122"/>
                <a:cs typeface="Times New Roman" panose="02020603050405020304" pitchFamily="18" charset="0"/>
              </a:defRPr>
            </a:lvl3pPr>
            <a:lvl4pPr>
              <a:defRPr sz="1800">
                <a:latin typeface="Times New Roman" panose="02020603050405020304" pitchFamily="18" charset="0"/>
                <a:ea typeface="微软雅黑" panose="020B0503020204020204" pitchFamily="34" charset="-122"/>
                <a:cs typeface="Times New Roman" panose="02020603050405020304" pitchFamily="18" charset="0"/>
              </a:defRPr>
            </a:lvl4pPr>
            <a:lvl5pPr>
              <a:defRPr sz="1800">
                <a:latin typeface="Times New Roman" panose="02020603050405020304" pitchFamily="18" charset="0"/>
                <a:ea typeface="微软雅黑" panose="020B0503020204020204"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1" y="1052514"/>
            <a:ext cx="5659967" cy="5437187"/>
          </a:xfrm>
        </p:spPr>
        <p:txBody>
          <a:bodyPr/>
          <a:lstStyle>
            <a:lvl1pPr>
              <a:defRPr sz="2800">
                <a:latin typeface="Times New Roman" panose="02020603050405020304" pitchFamily="18" charset="0"/>
                <a:ea typeface="微软雅黑" panose="020B0503020204020204" pitchFamily="34" charset="-122"/>
                <a:cs typeface="Times New Roman" panose="02020603050405020304" pitchFamily="18" charset="0"/>
              </a:defRPr>
            </a:lvl1pPr>
            <a:lvl2pPr>
              <a:defRPr sz="2400">
                <a:latin typeface="Times New Roman" panose="02020603050405020304" pitchFamily="18" charset="0"/>
                <a:ea typeface="微软雅黑" panose="020B0503020204020204" pitchFamily="34" charset="-122"/>
                <a:cs typeface="Times New Roman" panose="02020603050405020304" pitchFamily="18" charset="0"/>
              </a:defRPr>
            </a:lvl2pPr>
            <a:lvl3pPr>
              <a:defRPr sz="2000">
                <a:latin typeface="Times New Roman" panose="02020603050405020304" pitchFamily="18" charset="0"/>
                <a:ea typeface="微软雅黑" panose="020B0503020204020204" pitchFamily="34" charset="-122"/>
                <a:cs typeface="Times New Roman" panose="02020603050405020304" pitchFamily="18" charset="0"/>
              </a:defRPr>
            </a:lvl3pPr>
            <a:lvl4pPr>
              <a:defRPr sz="1800">
                <a:latin typeface="Times New Roman" panose="02020603050405020304" pitchFamily="18" charset="0"/>
                <a:ea typeface="微软雅黑" panose="020B0503020204020204" pitchFamily="34" charset="-122"/>
                <a:cs typeface="Times New Roman" panose="02020603050405020304" pitchFamily="18" charset="0"/>
              </a:defRPr>
            </a:lvl4pPr>
            <a:lvl5pPr>
              <a:defRPr sz="1800">
                <a:latin typeface="Times New Roman" panose="02020603050405020304" pitchFamily="18" charset="0"/>
                <a:ea typeface="微软雅黑" panose="020B0503020204020204" pitchFamily="34" charset="-122"/>
                <a:cs typeface="Times New Roman" panose="02020603050405020304" pitchFamily="18" charset="0"/>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154517" y="6453336"/>
            <a:ext cx="2844800" cy="206375"/>
          </a:xfrm>
          <a:ln/>
        </p:spPr>
        <p:txBody>
          <a:bodyPr/>
          <a:lstStyle>
            <a:lvl1pPr>
              <a:defRPr>
                <a:latin typeface="Times New Roman" panose="02020603050405020304" pitchFamily="18" charset="0"/>
                <a:cs typeface="Times New Roman" panose="02020603050405020304" pitchFamily="18" charset="0"/>
              </a:defRPr>
            </a:lvl1pPr>
          </a:lstStyle>
          <a:p>
            <a:pPr>
              <a:defRPr/>
            </a:pPr>
            <a:fld id="{74A4702B-75A0-4351-8445-3AAC53651245}" type="datetime1">
              <a:rPr lang="zh-CN" altLang="en-US" smtClean="0"/>
              <a:pPr>
                <a:defRPr/>
              </a:pPr>
              <a:t>2023/8/28</a:t>
            </a:fld>
            <a:endParaRPr lang="en-US" altLang="zh-CN"/>
          </a:p>
        </p:txBody>
      </p:sp>
      <p:sp>
        <p:nvSpPr>
          <p:cNvPr id="6" name="Rectangle 5"/>
          <p:cNvSpPr>
            <a:spLocks noGrp="1" noChangeArrowheads="1"/>
          </p:cNvSpPr>
          <p:nvPr>
            <p:ph type="ftr" sz="quarter" idx="11"/>
          </p:nvPr>
        </p:nvSpPr>
        <p:spPr>
          <a:xfrm>
            <a:off x="4165600" y="6453336"/>
            <a:ext cx="3860800" cy="206375"/>
          </a:xfrm>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7" name="Rectangle 6"/>
          <p:cNvSpPr>
            <a:spLocks noGrp="1" noChangeArrowheads="1"/>
          </p:cNvSpPr>
          <p:nvPr>
            <p:ph type="sldNum" sz="quarter" idx="12"/>
          </p:nvPr>
        </p:nvSpPr>
        <p:spPr>
          <a:xfrm>
            <a:off x="9192684" y="6453336"/>
            <a:ext cx="2844800" cy="206375"/>
          </a:xfrm>
          <a:ln/>
        </p:spPr>
        <p:txBody>
          <a:bodyPr/>
          <a:lstStyle>
            <a:lvl1pPr>
              <a:defRPr>
                <a:solidFill>
                  <a:schemeClr val="accent1">
                    <a:lumMod val="25000"/>
                  </a:schemeClr>
                </a:solidFill>
                <a:latin typeface="Times New Roman" panose="02020603050405020304" pitchFamily="18" charset="0"/>
                <a:cs typeface="Times New Roman" panose="02020603050405020304" pitchFamily="18" charset="0"/>
              </a:defRPr>
            </a:lvl1pPr>
          </a:lstStyle>
          <a:p>
            <a:pPr>
              <a:defRPr/>
            </a:pPr>
            <a:fld id="{5ACAED0A-32C0-459D-9CE5-9FDF4154FCB4}" type="slidenum">
              <a:rPr lang="en-US" altLang="zh-CN" smtClean="0"/>
              <a:pPr>
                <a:defRPr/>
              </a:pPr>
              <a:t>‹#›</a:t>
            </a:fld>
            <a:endParaRPr lang="en-US" altLang="zh-CN" dirty="0"/>
          </a:p>
        </p:txBody>
      </p:sp>
    </p:spTree>
    <p:extLst>
      <p:ext uri="{BB962C8B-B14F-4D97-AF65-F5344CB8AC3E}">
        <p14:creationId xmlns:p14="http://schemas.microsoft.com/office/powerpoint/2010/main" val="7643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31800" y="71438"/>
            <a:ext cx="11328400" cy="765175"/>
          </a:xfrm>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3" name="表格占位符 2"/>
          <p:cNvSpPr>
            <a:spLocks noGrp="1"/>
          </p:cNvSpPr>
          <p:nvPr>
            <p:ph type="tbl" idx="1"/>
          </p:nvPr>
        </p:nvSpPr>
        <p:spPr>
          <a:xfrm>
            <a:off x="334434" y="1052514"/>
            <a:ext cx="11523133" cy="5437187"/>
          </a:xfrm>
        </p:spPr>
        <p:txBody>
          <a:bodyPr/>
          <a:lstStyle>
            <a:lvl1pPr>
              <a:defRPr>
                <a:latin typeface="Times New Roman" panose="02020603050405020304" pitchFamily="18" charset="0"/>
                <a:cs typeface="Times New Roman" panose="02020603050405020304" pitchFamily="18" charset="0"/>
              </a:defRPr>
            </a:lvl1p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BA58DBD2-DAF7-4686-908D-FBE4A4C7898C}" type="datetime1">
              <a:rPr lang="zh-CN" altLang="en-US" smtClean="0"/>
              <a:pPr>
                <a:defRPr/>
              </a:pPr>
              <a:t>2023/8/28</a:t>
            </a:fld>
            <a:endParaRPr lang="en-US" altLang="zh-CN"/>
          </a:p>
        </p:txBody>
      </p:sp>
      <p:sp>
        <p:nvSpPr>
          <p:cNvPr id="5" name="Rectangle 5"/>
          <p:cNvSpPr>
            <a:spLocks noGrp="1" noChangeArrowheads="1"/>
          </p:cNvSpPr>
          <p:nvPr>
            <p:ph type="ftr" sz="quarter" idx="11"/>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atin typeface="Times New Roman" panose="02020603050405020304" pitchFamily="18" charset="0"/>
                <a:cs typeface="Times New Roman" panose="02020603050405020304" pitchFamily="18" charset="0"/>
              </a:defRPr>
            </a:lvl1pPr>
          </a:lstStyle>
          <a:p>
            <a:pPr>
              <a:defRPr/>
            </a:pPr>
            <a:fld id="{6E6425F8-8564-4543-A15C-E4EDED80C1B6}" type="slidenum">
              <a:rPr lang="en-US" altLang="zh-CN" smtClean="0"/>
              <a:pPr>
                <a:defRPr/>
              </a:pPr>
              <a:t>‹#›</a:t>
            </a:fld>
            <a:endParaRPr lang="en-US" altLang="zh-CN"/>
          </a:p>
        </p:txBody>
      </p:sp>
    </p:spTree>
    <p:extLst>
      <p:ext uri="{BB962C8B-B14F-4D97-AF65-F5344CB8AC3E}">
        <p14:creationId xmlns:p14="http://schemas.microsoft.com/office/powerpoint/2010/main" val="288498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a:t>Click to add title</a:t>
            </a:r>
            <a:endParaRPr lang="en-US" dirty="0"/>
          </a:p>
        </p:txBody>
      </p:sp>
      <p:sp>
        <p:nvSpPr>
          <p:cNvPr id="3" name="Content Placeholder 2"/>
          <p:cNvSpPr>
            <a:spLocks noGrp="1"/>
          </p:cNvSpPr>
          <p:nvPr>
            <p:ph idx="1" hasCustomPrompt="1"/>
          </p:nvPr>
        </p:nvSpPr>
        <p:spPr/>
        <p:txBody>
          <a:bodyPr/>
          <a:lstStyle/>
          <a:p>
            <a:pPr lvl="0"/>
            <a:r>
              <a:rPr lang="en-US" altLang="zh-CN"/>
              <a:t>Click to add text</a:t>
            </a:r>
            <a:endParaRPr lang="en-US" dirty="0"/>
          </a:p>
        </p:txBody>
      </p:sp>
      <p:sp>
        <p:nvSpPr>
          <p:cNvPr id="4" name="Date Placeholder 3"/>
          <p:cNvSpPr>
            <a:spLocks noGrp="1"/>
          </p:cNvSpPr>
          <p:nvPr>
            <p:ph type="dt" sz="half" idx="10"/>
          </p:nvPr>
        </p:nvSpPr>
        <p:spPr/>
        <p:txBody>
          <a:bodyPr/>
          <a:lstStyle/>
          <a:p>
            <a:fld id="{43A25592-9C3F-48AB-9A3F-F2A64B129A6F}"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0400" y="1500187"/>
            <a:ext cx="2836562" cy="915667"/>
          </a:xfrm>
        </p:spPr>
        <p:txBody>
          <a:bodyPr anchor="t">
            <a:normAutofit/>
          </a:bodyPr>
          <a:lstStyle>
            <a:lvl1pPr algn="r">
              <a:defRPr sz="2400"/>
            </a:lvl1pPr>
          </a:lstStyle>
          <a:p>
            <a:r>
              <a:rPr lang="en-US"/>
              <a:t>Agenda</a:t>
            </a:r>
            <a:endParaRPr lang="en-US" dirty="0"/>
          </a:p>
        </p:txBody>
      </p:sp>
      <p:sp>
        <p:nvSpPr>
          <p:cNvPr id="3" name="Content Placeholder 2"/>
          <p:cNvSpPr>
            <a:spLocks noGrp="1"/>
          </p:cNvSpPr>
          <p:nvPr>
            <p:ph sz="quarter" idx="1" hasCustomPrompt="1"/>
          </p:nvPr>
        </p:nvSpPr>
        <p:spPr>
          <a:xfrm>
            <a:off x="3745078" y="1500188"/>
            <a:ext cx="7773821" cy="4633912"/>
          </a:xfrm>
        </p:spPr>
        <p:txBody>
          <a:bodyPr/>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ltLang="zh-CN"/>
              <a:t>Click to add text</a:t>
            </a:r>
            <a:endParaRPr lang="en-US" dirty="0"/>
          </a:p>
        </p:txBody>
      </p:sp>
      <p:sp>
        <p:nvSpPr>
          <p:cNvPr id="5" name="Date Placeholder 4"/>
          <p:cNvSpPr>
            <a:spLocks noGrp="1"/>
          </p:cNvSpPr>
          <p:nvPr>
            <p:ph type="dt" sz="half" idx="10"/>
          </p:nvPr>
        </p:nvSpPr>
        <p:spPr/>
        <p:txBody>
          <a:bodyPr/>
          <a:lstStyle/>
          <a:p>
            <a:fld id="{43A25592-9C3F-48AB-9A3F-F2A64B129A6F}"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B1146-E542-4D4E-B8E9-6919A11DDD48}" type="slidenum">
              <a:rPr lang="en-US" smtClean="0"/>
              <a:t>‹#›</a:t>
            </a:fld>
            <a:endParaRPr lang="en-US"/>
          </a:p>
        </p:txBody>
      </p:sp>
      <p:cxnSp>
        <p:nvCxnSpPr>
          <p:cNvPr id="8" name="Straight Connector 7"/>
          <p:cNvCxnSpPr>
            <a:cxnSpLocks/>
          </p:cNvCxnSpPr>
          <p:nvPr/>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Freeform: Shape 8"/>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hasCustomPrompt="1"/>
          </p:nvPr>
        </p:nvSpPr>
        <p:spPr>
          <a:xfrm>
            <a:off x="6076950" y="2441601"/>
            <a:ext cx="5435600" cy="987399"/>
          </a:xfrm>
        </p:spPr>
        <p:txBody>
          <a:bodyPr anchor="b">
            <a:normAutofit/>
          </a:bodyPr>
          <a:lstStyle>
            <a:lvl1pPr>
              <a:defRPr sz="2400"/>
            </a:lvl1pPr>
          </a:lstStyle>
          <a:p>
            <a:r>
              <a:rPr lang="en-US" altLang="zh-CN"/>
              <a:t>Click to add title</a:t>
            </a:r>
            <a:endParaRPr lang="en-US" dirty="0"/>
          </a:p>
        </p:txBody>
      </p:sp>
      <p:sp>
        <p:nvSpPr>
          <p:cNvPr id="3" name="Text Placeholder 2"/>
          <p:cNvSpPr>
            <a:spLocks noGrp="1"/>
          </p:cNvSpPr>
          <p:nvPr>
            <p:ph type="body" idx="1" hasCustomPrompt="1"/>
          </p:nvPr>
        </p:nvSpPr>
        <p:spPr>
          <a:xfrm>
            <a:off x="6083300" y="3429000"/>
            <a:ext cx="5435600" cy="2705100"/>
          </a:xfrm>
        </p:spPr>
        <p:txBody>
          <a:bodyPr>
            <a:normAutofit/>
          </a:bodyPr>
          <a:lstStyle>
            <a:lvl1pPr marL="0" indent="0">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add text</a:t>
            </a:r>
            <a:endParaRPr lang="zh-CN" altLang="en-US"/>
          </a:p>
        </p:txBody>
      </p:sp>
      <p:sp>
        <p:nvSpPr>
          <p:cNvPr id="4" name="Date Placeholder 3"/>
          <p:cNvSpPr>
            <a:spLocks noGrp="1"/>
          </p:cNvSpPr>
          <p:nvPr>
            <p:ph type="dt" sz="half" idx="10"/>
          </p:nvPr>
        </p:nvSpPr>
        <p:spPr/>
        <p:txBody>
          <a:bodyPr/>
          <a:lstStyle/>
          <a:p>
            <a:fld id="{43A25592-9C3F-48AB-9A3F-F2A64B129A6F}" type="datetimeFigureOut">
              <a:rPr lang="en-US" smtClean="0"/>
              <a:t>8/28/2023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B1146-E542-4D4E-B8E9-6919A11DDD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ltLang="zh-CN"/>
              <a:t>Click to add title</a:t>
            </a:r>
            <a:endParaRPr lang="en-US" dirty="0"/>
          </a:p>
        </p:txBody>
      </p:sp>
      <p:sp>
        <p:nvSpPr>
          <p:cNvPr id="3" name="Date Placeholder 2"/>
          <p:cNvSpPr>
            <a:spLocks noGrp="1"/>
          </p:cNvSpPr>
          <p:nvPr>
            <p:ph type="dt" sz="half" idx="10"/>
          </p:nvPr>
        </p:nvSpPr>
        <p:spPr/>
        <p:txBody>
          <a:bodyPr/>
          <a:lstStyle/>
          <a:p>
            <a:fld id="{43A25592-9C3F-48AB-9A3F-F2A64B129A6F}"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25592-9C3F-48AB-9A3F-F2A64B129A6F}"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B1146-E542-4D4E-B8E9-6919A11DDD48}"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losing" preserve="1">
  <p:cSld name="Closing">
    <p:bg>
      <p:bgRef idx="1001">
        <a:schemeClr val="bg1"/>
      </p:bgRef>
    </p:bg>
    <p:spTree>
      <p:nvGrpSpPr>
        <p:cNvPr id="1" name=""/>
        <p:cNvGrpSpPr/>
        <p:nvPr/>
      </p:nvGrpSpPr>
      <p:grpSpPr>
        <a:xfrm>
          <a:off x="0" y="0"/>
          <a:ext cx="0" cy="0"/>
          <a:chOff x="0" y="0"/>
          <a:chExt cx="0" cy="0"/>
        </a:xfrm>
      </p:grpSpPr>
      <p:sp>
        <p:nvSpPr>
          <p:cNvPr id="3" name="Rectangle 2"/>
          <p:cNvSpPr/>
          <p:nvPr/>
        </p:nvSpPr>
        <p:spPr>
          <a:xfrm flipH="1">
            <a:off x="0" y="0"/>
            <a:ext cx="12192000"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hasCustomPrompt="1"/>
          </p:nvPr>
        </p:nvSpPr>
        <p:spPr>
          <a:xfrm>
            <a:off x="866877" y="2134685"/>
            <a:ext cx="6711244" cy="2689548"/>
          </a:xfrm>
        </p:spPr>
        <p:txBody>
          <a:bodyPr anchor="ctr">
            <a:normAutofit/>
          </a:bodyPr>
          <a:lstStyle>
            <a:lvl1pPr>
              <a:defRPr sz="6000">
                <a:solidFill>
                  <a:schemeClr val="accent2"/>
                </a:solidFill>
              </a:defRPr>
            </a:lvl1pPr>
          </a:lstStyle>
          <a:p>
            <a:r>
              <a:rPr lang="en-US" altLang="zh-CN"/>
              <a:t>Click to add title</a:t>
            </a:r>
            <a:endParaRPr lang="en-US" dirty="0"/>
          </a:p>
        </p:txBody>
      </p:sp>
      <p:sp>
        <p:nvSpPr>
          <p:cNvPr id="4" name="Text Placeholder 3"/>
          <p:cNvSpPr>
            <a:spLocks noGrp="1"/>
          </p:cNvSpPr>
          <p:nvPr>
            <p:ph type="body" sz="quarter" idx="13" hasCustomPrompt="1"/>
          </p:nvPr>
        </p:nvSpPr>
        <p:spPr>
          <a:xfrm>
            <a:off x="7001013" y="5570220"/>
            <a:ext cx="4517887" cy="274320"/>
          </a:xfrm>
        </p:spPr>
        <p:txBody>
          <a:bodyPr anchor="ctr">
            <a:normAutofit/>
          </a:bodyPr>
          <a:lstStyle>
            <a:lvl1pPr marL="0" indent="0" algn="r">
              <a:lnSpc>
                <a:spcPct val="100000"/>
              </a:lnSpc>
              <a:spcBef>
                <a:spcPts val="0"/>
              </a:spcBef>
              <a:buNone/>
              <a:defRPr lang="en-US" sz="1200" dirty="0">
                <a:solidFill>
                  <a:schemeClr val="tx1"/>
                </a:solidFill>
              </a:defRPr>
            </a:lvl1pPr>
          </a:lstStyle>
          <a:p>
            <a:pPr lvl="0"/>
            <a:r>
              <a:rPr lang="en-US" altLang="zh-CN"/>
              <a:t>Presenter name</a:t>
            </a:r>
            <a:endParaRPr lang="en-US" dirty="0"/>
          </a:p>
        </p:txBody>
      </p:sp>
      <p:sp>
        <p:nvSpPr>
          <p:cNvPr id="5" name="Text Placeholder 4"/>
          <p:cNvSpPr>
            <a:spLocks noGrp="1"/>
          </p:cNvSpPr>
          <p:nvPr>
            <p:ph type="body" sz="quarter" idx="14" hasCustomPrompt="1"/>
          </p:nvPr>
        </p:nvSpPr>
        <p:spPr>
          <a:xfrm>
            <a:off x="7001013" y="5844540"/>
            <a:ext cx="4517887" cy="274320"/>
          </a:xfrm>
        </p:spPr>
        <p:txBody>
          <a:bodyPr anchor="ctr">
            <a:normAutofit/>
          </a:bodyPr>
          <a:lstStyle>
            <a:lvl1pPr marL="0" indent="0" algn="r">
              <a:lnSpc>
                <a:spcPct val="100000"/>
              </a:lnSpc>
              <a:spcBef>
                <a:spcPts val="0"/>
              </a:spcBef>
              <a:buNone/>
              <a:defRPr lang="en-US" sz="1200" dirty="0">
                <a:solidFill>
                  <a:schemeClr val="tx1"/>
                </a:solidFill>
              </a:defRPr>
            </a:lvl1pPr>
          </a:lstStyle>
          <a:p>
            <a:pPr lvl="0"/>
            <a:r>
              <a:rPr lang="en-US" altLang="zh-CN"/>
              <a:t>www.islide.cc</a:t>
            </a:r>
            <a:endParaRPr lang="en-US" dirty="0"/>
          </a:p>
        </p:txBody>
      </p:sp>
    </p:spTree>
  </p:cSld>
  <p:clrMapOvr>
    <a:overrideClrMapping bg1="dk1" tx1="lt1" bg2="dk2" tx2="lt2" accent1="accent1" accent2="accent2" accent3="accent3" accent4="accent4" accent5="accent5" accent6="accent6" hlink="hlink" folHlink="folHlink"/>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2109954175"/>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3983029299"/>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altLang="zh-CN" dirty="0"/>
              <a:t>Click to add title</a:t>
            </a:r>
            <a:endParaRPr lang="en-US" dirty="0"/>
          </a:p>
        </p:txBody>
      </p:sp>
      <p:sp>
        <p:nvSpPr>
          <p:cNvPr id="3" name="Text Placeholder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add text</a:t>
            </a:r>
            <a:endParaRPr lang="en-US" dirty="0"/>
          </a:p>
        </p:txBody>
      </p:sp>
      <p:sp>
        <p:nvSpPr>
          <p:cNvPr id="4" name="Date Placeholder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43A25592-9C3F-48AB-9A3F-F2A64B129A6F}" type="datetimeFigureOut">
              <a:rPr lang="en-US" smtClean="0"/>
              <a:pPr/>
              <a:t>8/28/2023</a:t>
            </a:fld>
            <a:endParaRPr lang="en-US"/>
          </a:p>
        </p:txBody>
      </p:sp>
      <p:sp>
        <p:nvSpPr>
          <p:cNvPr id="5" name="Footer Placeholder 4"/>
          <p:cNvSpPr>
            <a:spLocks noGrp="1"/>
          </p:cNvSpPr>
          <p:nvPr>
            <p:ph type="ftr" sz="quarter" idx="3"/>
          </p:nvPr>
        </p:nvSpPr>
        <p:spPr>
          <a:xfrm>
            <a:off x="660399" y="6409690"/>
            <a:ext cx="3750733"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68168" y="6409690"/>
            <a:ext cx="3750732"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 id="2147483660" r:id="rId8"/>
    <p:sldLayoutId id="2147483661" r:id="rId9"/>
    <p:sldLayoutId id="2147483662" r:id="rId10"/>
    <p:sldLayoutId id="2147483663" r:id="rId11"/>
  </p:sldLayoutIdLst>
  <p:hf hdr="0" ftr="0" dt="0"/>
  <p:txStyles>
    <p:titleStyle>
      <a:lvl1pPr algn="l" defTabSz="914400" rtl="0" eaLnBrk="1" latinLnBrk="0" hangingPunct="1">
        <a:lnSpc>
          <a:spcPct val="100000"/>
        </a:lnSpc>
        <a:spcBef>
          <a:spcPct val="0"/>
        </a:spcBef>
        <a:buNone/>
        <a:defRPr sz="28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sv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29581-8E49-3187-0831-CA722CECBF42}"/>
              </a:ext>
            </a:extLst>
          </p:cNvPr>
          <p:cNvSpPr>
            <a:spLocks noGrp="1"/>
          </p:cNvSpPr>
          <p:nvPr>
            <p:ph type="ctrTitle"/>
          </p:nvPr>
        </p:nvSpPr>
        <p:spPr>
          <a:xfrm>
            <a:off x="5721210" y="2072447"/>
            <a:ext cx="6340615" cy="2370206"/>
          </a:xfrm>
        </p:spPr>
        <p:txBody>
          <a:bodyPr/>
          <a:lstStyle/>
          <a:p>
            <a:r>
              <a:rPr lang="zh-CN" altLang="en-US" dirty="0"/>
              <a:t>计算机网络</a:t>
            </a:r>
            <a:br>
              <a:rPr lang="en-US" altLang="zh-CN" dirty="0"/>
            </a:br>
            <a:r>
              <a:rPr lang="zh-CN" altLang="en-US" sz="4000" dirty="0"/>
              <a:t>第二章 数据通信基础</a:t>
            </a:r>
            <a:endParaRPr lang="en-US" dirty="0"/>
          </a:p>
        </p:txBody>
      </p:sp>
      <p:sp>
        <p:nvSpPr>
          <p:cNvPr id="5" name="Subtitle 4">
            <a:extLst>
              <a:ext uri="{FF2B5EF4-FFF2-40B4-BE49-F238E27FC236}">
                <a16:creationId xmlns:a16="http://schemas.microsoft.com/office/drawing/2014/main" id="{FEC47266-BDC5-AE9B-BF2E-B62F6C53A466}"/>
              </a:ext>
            </a:extLst>
          </p:cNvPr>
          <p:cNvSpPr>
            <a:spLocks noGrp="1"/>
          </p:cNvSpPr>
          <p:nvPr>
            <p:ph type="subTitle" idx="1"/>
          </p:nvPr>
        </p:nvSpPr>
        <p:spPr>
          <a:xfrm>
            <a:off x="5721210" y="4398083"/>
            <a:ext cx="6229196" cy="508703"/>
          </a:xfrm>
        </p:spPr>
        <p:txBody>
          <a:bodyPr/>
          <a:lstStyle/>
          <a:p>
            <a:r>
              <a:rPr lang="en-US" dirty="0"/>
              <a:t>2023</a:t>
            </a:r>
            <a:r>
              <a:rPr lang="zh-CN" altLang="en-US" dirty="0"/>
              <a:t>年</a:t>
            </a:r>
            <a:r>
              <a:rPr lang="en-US" altLang="zh-CN" dirty="0"/>
              <a:t>7</a:t>
            </a:r>
            <a:r>
              <a:rPr lang="zh-CN" altLang="en-US" dirty="0"/>
              <a:t>月</a:t>
            </a:r>
            <a:endParaRPr lang="en-US" dirty="0"/>
          </a:p>
        </p:txBody>
      </p:sp>
    </p:spTree>
    <p:custDataLst>
      <p:tags r:id="rId1"/>
    </p:custDataLst>
    <p:extLst>
      <p:ext uri="{BB962C8B-B14F-4D97-AF65-F5344CB8AC3E}">
        <p14:creationId xmlns:p14="http://schemas.microsoft.com/office/powerpoint/2010/main" val="323459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zh-CN" altLang="en-US"/>
              <a:t>简单模拟信号</a:t>
            </a:r>
          </a:p>
        </p:txBody>
      </p:sp>
      <p:sp>
        <p:nvSpPr>
          <p:cNvPr id="391171" name="Rectangle 3"/>
          <p:cNvSpPr>
            <a:spLocks noGrp="1" noChangeArrowheads="1"/>
          </p:cNvSpPr>
          <p:nvPr>
            <p:ph idx="1"/>
          </p:nvPr>
        </p:nvSpPr>
        <p:spPr>
          <a:xfrm>
            <a:off x="660400" y="1130300"/>
            <a:ext cx="10858500" cy="554039"/>
          </a:xfrm>
        </p:spPr>
        <p:txBody>
          <a:bodyPr>
            <a:normAutofit/>
          </a:bodyPr>
          <a:lstStyle/>
          <a:p>
            <a:pPr>
              <a:lnSpc>
                <a:spcPct val="90000"/>
              </a:lnSpc>
            </a:pPr>
            <a:r>
              <a:rPr lang="zh-CN" altLang="en-US" dirty="0"/>
              <a:t>正弦波信号</a:t>
            </a:r>
          </a:p>
          <a:p>
            <a:pPr marL="0" indent="0">
              <a:lnSpc>
                <a:spcPct val="90000"/>
              </a:lnSpc>
              <a:buNone/>
            </a:pPr>
            <a:endParaRPr lang="zh-CN" altLang="en-US" dirty="0"/>
          </a:p>
        </p:txBody>
      </p:sp>
      <p:sp>
        <p:nvSpPr>
          <p:cNvPr id="33" name="灯片编号占位符 5"/>
          <p:cNvSpPr>
            <a:spLocks noGrp="1"/>
          </p:cNvSpPr>
          <p:nvPr>
            <p:ph type="sldNum" sz="quarter" idx="12"/>
          </p:nvPr>
        </p:nvSpPr>
        <p:spPr/>
        <p:txBody>
          <a:bodyPr/>
          <a:lstStyle/>
          <a:p>
            <a:fld id="{F3938C80-B474-4F6D-9CD2-B179CA94C86E}" type="slidenum">
              <a:rPr lang="en-US" altLang="zh-CN"/>
              <a:pPr/>
              <a:t>10</a:t>
            </a:fld>
            <a:endParaRPr lang="en-US" altLang="zh-CN"/>
          </a:p>
        </p:txBody>
      </p:sp>
      <p:grpSp>
        <p:nvGrpSpPr>
          <p:cNvPr id="391172" name="Group 4"/>
          <p:cNvGrpSpPr>
            <a:grpSpLocks/>
          </p:cNvGrpSpPr>
          <p:nvPr/>
        </p:nvGrpSpPr>
        <p:grpSpPr bwMode="auto">
          <a:xfrm>
            <a:off x="3143251" y="1954214"/>
            <a:ext cx="106363" cy="2047875"/>
            <a:chOff x="884" y="1277"/>
            <a:chExt cx="67" cy="1290"/>
          </a:xfrm>
        </p:grpSpPr>
        <p:sp>
          <p:nvSpPr>
            <p:cNvPr id="391173" name="Line 5"/>
            <p:cNvSpPr>
              <a:spLocks noChangeShapeType="1"/>
            </p:cNvSpPr>
            <p:nvPr/>
          </p:nvSpPr>
          <p:spPr bwMode="auto">
            <a:xfrm flipV="1">
              <a:off x="915" y="1334"/>
              <a:ext cx="0" cy="123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4" name="Freeform 6"/>
            <p:cNvSpPr>
              <a:spLocks/>
            </p:cNvSpPr>
            <p:nvPr/>
          </p:nvSpPr>
          <p:spPr bwMode="auto">
            <a:xfrm>
              <a:off x="884" y="1277"/>
              <a:ext cx="67" cy="73"/>
            </a:xfrm>
            <a:custGeom>
              <a:avLst/>
              <a:gdLst>
                <a:gd name="T0" fmla="*/ 67 w 67"/>
                <a:gd name="T1" fmla="*/ 73 h 73"/>
                <a:gd name="T2" fmla="*/ 31 w 67"/>
                <a:gd name="T3" fmla="*/ 0 h 73"/>
                <a:gd name="T4" fmla="*/ 0 w 67"/>
                <a:gd name="T5" fmla="*/ 73 h 73"/>
                <a:gd name="T6" fmla="*/ 67 w 67"/>
                <a:gd name="T7" fmla="*/ 73 h 73"/>
              </a:gdLst>
              <a:ahLst/>
              <a:cxnLst>
                <a:cxn ang="0">
                  <a:pos x="T0" y="T1"/>
                </a:cxn>
                <a:cxn ang="0">
                  <a:pos x="T2" y="T3"/>
                </a:cxn>
                <a:cxn ang="0">
                  <a:pos x="T4" y="T5"/>
                </a:cxn>
                <a:cxn ang="0">
                  <a:pos x="T6" y="T7"/>
                </a:cxn>
              </a:cxnLst>
              <a:rect l="0" t="0" r="r" b="b"/>
              <a:pathLst>
                <a:path w="67" h="73">
                  <a:moveTo>
                    <a:pt x="67" y="73"/>
                  </a:moveTo>
                  <a:lnTo>
                    <a:pt x="31" y="0"/>
                  </a:lnTo>
                  <a:lnTo>
                    <a:pt x="0" y="73"/>
                  </a:lnTo>
                  <a:lnTo>
                    <a:pt x="67" y="73"/>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75" name="Group 7"/>
          <p:cNvGrpSpPr>
            <a:grpSpLocks/>
          </p:cNvGrpSpPr>
          <p:nvPr/>
        </p:nvGrpSpPr>
        <p:grpSpPr bwMode="auto">
          <a:xfrm>
            <a:off x="3192463" y="3052763"/>
            <a:ext cx="5981700" cy="106362"/>
            <a:chOff x="915" y="1969"/>
            <a:chExt cx="3768" cy="67"/>
          </a:xfrm>
        </p:grpSpPr>
        <p:sp>
          <p:nvSpPr>
            <p:cNvPr id="391176" name="Line 8"/>
            <p:cNvSpPr>
              <a:spLocks noChangeShapeType="1"/>
            </p:cNvSpPr>
            <p:nvPr/>
          </p:nvSpPr>
          <p:spPr bwMode="auto">
            <a:xfrm>
              <a:off x="915" y="2000"/>
              <a:ext cx="371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7" name="Freeform 9"/>
            <p:cNvSpPr>
              <a:spLocks/>
            </p:cNvSpPr>
            <p:nvPr/>
          </p:nvSpPr>
          <p:spPr bwMode="auto">
            <a:xfrm>
              <a:off x="4616" y="1969"/>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1178" name="Line 10"/>
          <p:cNvSpPr>
            <a:spLocks noChangeShapeType="1"/>
          </p:cNvSpPr>
          <p:nvPr/>
        </p:nvSpPr>
        <p:spPr bwMode="auto">
          <a:xfrm>
            <a:off x="5076825"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9" name="Line 11"/>
          <p:cNvSpPr>
            <a:spLocks noChangeShapeType="1"/>
          </p:cNvSpPr>
          <p:nvPr/>
        </p:nvSpPr>
        <p:spPr bwMode="auto">
          <a:xfrm>
            <a:off x="6961188"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0" name="Line 12"/>
          <p:cNvSpPr>
            <a:spLocks noChangeShapeType="1"/>
          </p:cNvSpPr>
          <p:nvPr/>
        </p:nvSpPr>
        <p:spPr bwMode="auto">
          <a:xfrm>
            <a:off x="8845550" y="3101976"/>
            <a:ext cx="0" cy="90011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1181" name="Group 13"/>
          <p:cNvGrpSpPr>
            <a:grpSpLocks/>
          </p:cNvGrpSpPr>
          <p:nvPr/>
        </p:nvGrpSpPr>
        <p:grpSpPr bwMode="auto">
          <a:xfrm>
            <a:off x="3192463" y="3789363"/>
            <a:ext cx="1884362" cy="106362"/>
            <a:chOff x="915" y="2433"/>
            <a:chExt cx="1187" cy="67"/>
          </a:xfrm>
        </p:grpSpPr>
        <p:sp>
          <p:nvSpPr>
            <p:cNvPr id="391182" name="Line 14"/>
            <p:cNvSpPr>
              <a:spLocks noChangeShapeType="1"/>
            </p:cNvSpPr>
            <p:nvPr/>
          </p:nvSpPr>
          <p:spPr bwMode="auto">
            <a:xfrm>
              <a:off x="972"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3" name="Freeform 15"/>
            <p:cNvSpPr>
              <a:spLocks/>
            </p:cNvSpPr>
            <p:nvPr/>
          </p:nvSpPr>
          <p:spPr bwMode="auto">
            <a:xfrm>
              <a:off x="915"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84" name="Freeform 16"/>
            <p:cNvSpPr>
              <a:spLocks/>
            </p:cNvSpPr>
            <p:nvPr/>
          </p:nvSpPr>
          <p:spPr bwMode="auto">
            <a:xfrm>
              <a:off x="2035"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85" name="Group 17"/>
          <p:cNvGrpSpPr>
            <a:grpSpLocks/>
          </p:cNvGrpSpPr>
          <p:nvPr/>
        </p:nvGrpSpPr>
        <p:grpSpPr bwMode="auto">
          <a:xfrm>
            <a:off x="5076826" y="3789363"/>
            <a:ext cx="1884363" cy="106362"/>
            <a:chOff x="2102" y="2433"/>
            <a:chExt cx="1187" cy="67"/>
          </a:xfrm>
        </p:grpSpPr>
        <p:sp>
          <p:nvSpPr>
            <p:cNvPr id="391186" name="Line 18"/>
            <p:cNvSpPr>
              <a:spLocks noChangeShapeType="1"/>
            </p:cNvSpPr>
            <p:nvPr/>
          </p:nvSpPr>
          <p:spPr bwMode="auto">
            <a:xfrm>
              <a:off x="2159"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7" name="Freeform 19"/>
            <p:cNvSpPr>
              <a:spLocks/>
            </p:cNvSpPr>
            <p:nvPr/>
          </p:nvSpPr>
          <p:spPr bwMode="auto">
            <a:xfrm>
              <a:off x="2102"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88" name="Freeform 20"/>
            <p:cNvSpPr>
              <a:spLocks/>
            </p:cNvSpPr>
            <p:nvPr/>
          </p:nvSpPr>
          <p:spPr bwMode="auto">
            <a:xfrm>
              <a:off x="3222"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1189" name="Group 21"/>
          <p:cNvGrpSpPr>
            <a:grpSpLocks/>
          </p:cNvGrpSpPr>
          <p:nvPr/>
        </p:nvGrpSpPr>
        <p:grpSpPr bwMode="auto">
          <a:xfrm>
            <a:off x="6961188" y="3789363"/>
            <a:ext cx="1884362" cy="106362"/>
            <a:chOff x="3289" y="2433"/>
            <a:chExt cx="1187" cy="67"/>
          </a:xfrm>
        </p:grpSpPr>
        <p:sp>
          <p:nvSpPr>
            <p:cNvPr id="391190" name="Line 22"/>
            <p:cNvSpPr>
              <a:spLocks noChangeShapeType="1"/>
            </p:cNvSpPr>
            <p:nvPr/>
          </p:nvSpPr>
          <p:spPr bwMode="auto">
            <a:xfrm>
              <a:off x="3346" y="2464"/>
              <a:ext cx="10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91" name="Freeform 23"/>
            <p:cNvSpPr>
              <a:spLocks/>
            </p:cNvSpPr>
            <p:nvPr/>
          </p:nvSpPr>
          <p:spPr bwMode="auto">
            <a:xfrm>
              <a:off x="3289" y="2433"/>
              <a:ext cx="72" cy="67"/>
            </a:xfrm>
            <a:custGeom>
              <a:avLst/>
              <a:gdLst>
                <a:gd name="T0" fmla="*/ 72 w 72"/>
                <a:gd name="T1" fmla="*/ 0 h 67"/>
                <a:gd name="T2" fmla="*/ 0 w 72"/>
                <a:gd name="T3" fmla="*/ 31 h 67"/>
                <a:gd name="T4" fmla="*/ 72 w 72"/>
                <a:gd name="T5" fmla="*/ 67 h 67"/>
                <a:gd name="T6" fmla="*/ 72 w 72"/>
                <a:gd name="T7" fmla="*/ 0 h 67"/>
              </a:gdLst>
              <a:ahLst/>
              <a:cxnLst>
                <a:cxn ang="0">
                  <a:pos x="T0" y="T1"/>
                </a:cxn>
                <a:cxn ang="0">
                  <a:pos x="T2" y="T3"/>
                </a:cxn>
                <a:cxn ang="0">
                  <a:pos x="T4" y="T5"/>
                </a:cxn>
                <a:cxn ang="0">
                  <a:pos x="T6" y="T7"/>
                </a:cxn>
              </a:cxnLst>
              <a:rect l="0" t="0" r="r" b="b"/>
              <a:pathLst>
                <a:path w="72" h="67">
                  <a:moveTo>
                    <a:pt x="72" y="0"/>
                  </a:moveTo>
                  <a:lnTo>
                    <a:pt x="0" y="31"/>
                  </a:lnTo>
                  <a:lnTo>
                    <a:pt x="72" y="67"/>
                  </a:lnTo>
                  <a:lnTo>
                    <a:pt x="72" y="0"/>
                  </a:lnTo>
                  <a:close/>
                </a:path>
              </a:pathLst>
            </a:custGeom>
            <a:solidFill>
              <a:srgbClr val="000000"/>
            </a:solidFill>
            <a:ln w="19050" cmpd="sng">
              <a:solidFill>
                <a:srgbClr val="000000"/>
              </a:solidFill>
              <a:round/>
              <a:headEnd/>
              <a:tailEnd/>
            </a:ln>
          </p:spPr>
          <p:txBody>
            <a:bodyPr/>
            <a:lstStyle/>
            <a:p>
              <a:endParaRPr lang="zh-CN" altLang="en-US"/>
            </a:p>
          </p:txBody>
        </p:sp>
        <p:sp>
          <p:nvSpPr>
            <p:cNvPr id="391192" name="Freeform 24"/>
            <p:cNvSpPr>
              <a:spLocks/>
            </p:cNvSpPr>
            <p:nvPr/>
          </p:nvSpPr>
          <p:spPr bwMode="auto">
            <a:xfrm>
              <a:off x="4409" y="2433"/>
              <a:ext cx="67" cy="67"/>
            </a:xfrm>
            <a:custGeom>
              <a:avLst/>
              <a:gdLst>
                <a:gd name="T0" fmla="*/ 0 w 67"/>
                <a:gd name="T1" fmla="*/ 67 h 67"/>
                <a:gd name="T2" fmla="*/ 67 w 67"/>
                <a:gd name="T3" fmla="*/ 31 h 67"/>
                <a:gd name="T4" fmla="*/ 0 w 67"/>
                <a:gd name="T5" fmla="*/ 0 h 67"/>
                <a:gd name="T6" fmla="*/ 0 w 67"/>
                <a:gd name="T7" fmla="*/ 67 h 67"/>
              </a:gdLst>
              <a:ahLst/>
              <a:cxnLst>
                <a:cxn ang="0">
                  <a:pos x="T0" y="T1"/>
                </a:cxn>
                <a:cxn ang="0">
                  <a:pos x="T2" y="T3"/>
                </a:cxn>
                <a:cxn ang="0">
                  <a:pos x="T4" y="T5"/>
                </a:cxn>
                <a:cxn ang="0">
                  <a:pos x="T6" y="T7"/>
                </a:cxn>
              </a:cxnLst>
              <a:rect l="0" t="0" r="r" b="b"/>
              <a:pathLst>
                <a:path w="67" h="67">
                  <a:moveTo>
                    <a:pt x="0" y="67"/>
                  </a:moveTo>
                  <a:lnTo>
                    <a:pt x="67" y="31"/>
                  </a:lnTo>
                  <a:lnTo>
                    <a:pt x="0" y="0"/>
                  </a:lnTo>
                  <a:lnTo>
                    <a:pt x="0" y="67"/>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1193" name="Freeform 25"/>
          <p:cNvSpPr>
            <a:spLocks/>
          </p:cNvSpPr>
          <p:nvPr/>
        </p:nvSpPr>
        <p:spPr bwMode="auto">
          <a:xfrm>
            <a:off x="3192464" y="2339975"/>
            <a:ext cx="5653087" cy="1524000"/>
          </a:xfrm>
          <a:custGeom>
            <a:avLst/>
            <a:gdLst>
              <a:gd name="T0" fmla="*/ 0 w 690"/>
              <a:gd name="T1" fmla="*/ 93 h 186"/>
              <a:gd name="T2" fmla="*/ 60 w 690"/>
              <a:gd name="T3" fmla="*/ 13 h 186"/>
              <a:gd name="T4" fmla="*/ 170 w 690"/>
              <a:gd name="T5" fmla="*/ 173 h 186"/>
              <a:gd name="T6" fmla="*/ 290 w 690"/>
              <a:gd name="T7" fmla="*/ 13 h 186"/>
              <a:gd name="T8" fmla="*/ 400 w 690"/>
              <a:gd name="T9" fmla="*/ 173 h 186"/>
              <a:gd name="T10" fmla="*/ 520 w 690"/>
              <a:gd name="T11" fmla="*/ 13 h 186"/>
              <a:gd name="T12" fmla="*/ 630 w 690"/>
              <a:gd name="T13" fmla="*/ 173 h 186"/>
              <a:gd name="T14" fmla="*/ 690 w 690"/>
              <a:gd name="T15" fmla="*/ 93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86">
                <a:moveTo>
                  <a:pt x="0" y="93"/>
                </a:moveTo>
                <a:cubicBezTo>
                  <a:pt x="16" y="46"/>
                  <a:pt x="32" y="0"/>
                  <a:pt x="60" y="13"/>
                </a:cubicBezTo>
                <a:cubicBezTo>
                  <a:pt x="88" y="26"/>
                  <a:pt x="132" y="173"/>
                  <a:pt x="170" y="173"/>
                </a:cubicBezTo>
                <a:cubicBezTo>
                  <a:pt x="208" y="173"/>
                  <a:pt x="252" y="13"/>
                  <a:pt x="290" y="13"/>
                </a:cubicBezTo>
                <a:cubicBezTo>
                  <a:pt x="328" y="13"/>
                  <a:pt x="362" y="173"/>
                  <a:pt x="400" y="173"/>
                </a:cubicBezTo>
                <a:cubicBezTo>
                  <a:pt x="438" y="173"/>
                  <a:pt x="482" y="13"/>
                  <a:pt x="520" y="13"/>
                </a:cubicBezTo>
                <a:cubicBezTo>
                  <a:pt x="558" y="13"/>
                  <a:pt x="602" y="160"/>
                  <a:pt x="630" y="173"/>
                </a:cubicBezTo>
                <a:cubicBezTo>
                  <a:pt x="658" y="186"/>
                  <a:pt x="674" y="140"/>
                  <a:pt x="690" y="93"/>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1194" name="Rectangle 26"/>
          <p:cNvSpPr>
            <a:spLocks noChangeArrowheads="1"/>
          </p:cNvSpPr>
          <p:nvPr/>
        </p:nvSpPr>
        <p:spPr bwMode="auto">
          <a:xfrm>
            <a:off x="2640013" y="1916114"/>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391195" name="Rectangle 27"/>
          <p:cNvSpPr>
            <a:spLocks noChangeArrowheads="1"/>
          </p:cNvSpPr>
          <p:nvPr/>
        </p:nvSpPr>
        <p:spPr bwMode="auto">
          <a:xfrm>
            <a:off x="8975725" y="3211514"/>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391196" name="Rectangle 28"/>
          <p:cNvSpPr>
            <a:spLocks noChangeArrowheads="1"/>
          </p:cNvSpPr>
          <p:nvPr/>
        </p:nvSpPr>
        <p:spPr bwMode="auto">
          <a:xfrm>
            <a:off x="3792538" y="3932239"/>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rPr>
              <a:t>周期</a:t>
            </a:r>
            <a:r>
              <a:rPr lang="en-US" altLang="zh-CN" dirty="0">
                <a:solidFill>
                  <a:schemeClr val="tx2"/>
                </a:solidFill>
                <a:latin typeface="Times New Roman" panose="02020603050405020304" pitchFamily="18" charset="0"/>
              </a:rPr>
              <a:t>T</a:t>
            </a:r>
          </a:p>
        </p:txBody>
      </p:sp>
      <p:sp>
        <p:nvSpPr>
          <p:cNvPr id="391197" name="Rectangle 29"/>
          <p:cNvSpPr>
            <a:spLocks noChangeArrowheads="1"/>
          </p:cNvSpPr>
          <p:nvPr/>
        </p:nvSpPr>
        <p:spPr bwMode="auto">
          <a:xfrm>
            <a:off x="5735638" y="3941764"/>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rPr>
              <a:t>周期</a:t>
            </a:r>
            <a:r>
              <a:rPr lang="en-US" altLang="zh-CN">
                <a:solidFill>
                  <a:schemeClr val="tx2"/>
                </a:solidFill>
                <a:latin typeface="Times New Roman" panose="02020603050405020304" pitchFamily="18" charset="0"/>
              </a:rPr>
              <a:t>T</a:t>
            </a:r>
          </a:p>
        </p:txBody>
      </p:sp>
      <p:sp>
        <p:nvSpPr>
          <p:cNvPr id="391198" name="Rectangle 30"/>
          <p:cNvSpPr>
            <a:spLocks noChangeArrowheads="1"/>
          </p:cNvSpPr>
          <p:nvPr/>
        </p:nvSpPr>
        <p:spPr bwMode="auto">
          <a:xfrm>
            <a:off x="7751763" y="3941764"/>
            <a:ext cx="6027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rPr>
              <a:t>周期</a:t>
            </a:r>
            <a:r>
              <a:rPr lang="en-US" altLang="zh-CN">
                <a:solidFill>
                  <a:schemeClr val="tx2"/>
                </a:solidFill>
                <a:latin typeface="Times New Roman" panose="02020603050405020304" pitchFamily="18" charset="0"/>
              </a:rPr>
              <a:t>T</a:t>
            </a:r>
          </a:p>
        </p:txBody>
      </p:sp>
      <p:sp>
        <p:nvSpPr>
          <p:cNvPr id="32" name="Rectangle 3">
            <a:extLst>
              <a:ext uri="{FF2B5EF4-FFF2-40B4-BE49-F238E27FC236}">
                <a16:creationId xmlns:a16="http://schemas.microsoft.com/office/drawing/2014/main" id="{28F6551D-60AA-4986-9DCE-8A8BAB5141F2}"/>
              </a:ext>
            </a:extLst>
          </p:cNvPr>
          <p:cNvSpPr txBox="1">
            <a:spLocks noChangeArrowheads="1"/>
          </p:cNvSpPr>
          <p:nvPr/>
        </p:nvSpPr>
        <p:spPr>
          <a:xfrm>
            <a:off x="660400" y="4438330"/>
            <a:ext cx="10858500" cy="981390"/>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Times New Roman" panose="02020603050405020304" pitchFamily="18" charset="0"/>
                <a:cs typeface="Times New Roman" panose="02020603050405020304" pitchFamily="18" charset="0"/>
              </a:rPr>
              <a:t>数学表达式：</a:t>
            </a:r>
            <a:r>
              <a:rPr lang="en-US" altLang="zh-CN" dirty="0">
                <a:latin typeface="Times New Roman" panose="02020603050405020304" pitchFamily="18" charset="0"/>
                <a:cs typeface="Times New Roman" panose="02020603050405020304" pitchFamily="18" charset="0"/>
              </a:rPr>
              <a:t>x(t)=</a:t>
            </a:r>
            <a:r>
              <a:rPr lang="en-US" altLang="zh-CN" dirty="0" err="1">
                <a:latin typeface="Times New Roman" panose="02020603050405020304" pitchFamily="18" charset="0"/>
                <a:cs typeface="Times New Roman" panose="02020603050405020304" pitchFamily="18" charset="0"/>
              </a:rPr>
              <a:t>Asin</a:t>
            </a:r>
            <a:r>
              <a:rPr lang="en-US" altLang="zh-CN"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ft+</a:t>
            </a:r>
            <a:r>
              <a:rPr lang="el-GR" altLang="zh-CN" dirty="0">
                <a:latin typeface="Times New Roman" panose="02020603050405020304" pitchFamily="18" charset="0"/>
                <a:cs typeface="Times New Roman" panose="02020603050405020304" pitchFamily="18" charset="0"/>
              </a:rPr>
              <a:t>φ</a:t>
            </a:r>
            <a:r>
              <a:rPr lang="en-US" altLang="zh-CN" dirty="0">
                <a:latin typeface="Times New Roman" panose="02020603050405020304" pitchFamily="18" charset="0"/>
                <a:cs typeface="Times New Roman" panose="02020603050405020304" pitchFamily="18" charset="0"/>
              </a:rPr>
              <a:t>)</a:t>
            </a:r>
            <a:endParaRPr lang="el-GR"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三个参数：振幅</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，频率</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，相位</a:t>
            </a:r>
            <a:r>
              <a:rPr lang="el-GR" altLang="zh-CN" dirty="0">
                <a:latin typeface="Times New Roman" panose="02020603050405020304" pitchFamily="18" charset="0"/>
                <a:cs typeface="Times New Roman" panose="02020603050405020304" pitchFamily="18" charset="0"/>
              </a:rPr>
              <a:t>φ</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61" name="Rectangle 201"/>
          <p:cNvSpPr>
            <a:spLocks noGrp="1" noChangeArrowheads="1"/>
          </p:cNvSpPr>
          <p:nvPr>
            <p:ph type="title"/>
          </p:nvPr>
        </p:nvSpPr>
        <p:spPr>
          <a:noFill/>
          <a:ln/>
        </p:spPr>
        <p:txBody>
          <a:bodyPr/>
          <a:lstStyle/>
          <a:p>
            <a:r>
              <a:rPr lang="zh-CN" altLang="en-US" dirty="0"/>
              <a:t>复杂模拟信号分解</a:t>
            </a:r>
          </a:p>
        </p:txBody>
      </p:sp>
      <p:sp>
        <p:nvSpPr>
          <p:cNvPr id="203" name="灯片编号占位符 5"/>
          <p:cNvSpPr>
            <a:spLocks noGrp="1"/>
          </p:cNvSpPr>
          <p:nvPr>
            <p:ph type="sldNum" sz="quarter" idx="12"/>
          </p:nvPr>
        </p:nvSpPr>
        <p:spPr/>
        <p:txBody>
          <a:bodyPr/>
          <a:lstStyle/>
          <a:p>
            <a:fld id="{66A52FBE-1301-4173-A0FB-5352BDAFEE13}" type="slidenum">
              <a:rPr lang="en-US" altLang="zh-CN"/>
              <a:pPr/>
              <a:t>11</a:t>
            </a:fld>
            <a:endParaRPr lang="en-US" altLang="zh-CN"/>
          </a:p>
        </p:txBody>
      </p:sp>
      <p:grpSp>
        <p:nvGrpSpPr>
          <p:cNvPr id="399364" name="Group 4"/>
          <p:cNvGrpSpPr>
            <a:grpSpLocks/>
          </p:cNvGrpSpPr>
          <p:nvPr/>
        </p:nvGrpSpPr>
        <p:grpSpPr bwMode="auto">
          <a:xfrm>
            <a:off x="3287713" y="1539875"/>
            <a:ext cx="5618142" cy="1452192"/>
            <a:chOff x="895" y="1639"/>
            <a:chExt cx="3585" cy="1193"/>
          </a:xfrm>
        </p:grpSpPr>
        <p:sp>
          <p:nvSpPr>
            <p:cNvPr id="399365" name="Rectangle 5"/>
            <p:cNvSpPr>
              <a:spLocks noChangeArrowheads="1"/>
            </p:cNvSpPr>
            <p:nvPr/>
          </p:nvSpPr>
          <p:spPr bwMode="auto">
            <a:xfrm>
              <a:off x="1087" y="1669"/>
              <a:ext cx="3378" cy="109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366" name="Line 6"/>
            <p:cNvSpPr>
              <a:spLocks noChangeShapeType="1"/>
            </p:cNvSpPr>
            <p:nvPr/>
          </p:nvSpPr>
          <p:spPr bwMode="auto">
            <a:xfrm>
              <a:off x="1087" y="276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7" name="Line 7"/>
            <p:cNvSpPr>
              <a:spLocks noChangeShapeType="1"/>
            </p:cNvSpPr>
            <p:nvPr/>
          </p:nvSpPr>
          <p:spPr bwMode="auto">
            <a:xfrm>
              <a:off x="1087" y="249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8" name="Line 8"/>
            <p:cNvSpPr>
              <a:spLocks noChangeShapeType="1"/>
            </p:cNvSpPr>
            <p:nvPr/>
          </p:nvSpPr>
          <p:spPr bwMode="auto">
            <a:xfrm>
              <a:off x="1087" y="194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9" name="Line 9"/>
            <p:cNvSpPr>
              <a:spLocks noChangeShapeType="1"/>
            </p:cNvSpPr>
            <p:nvPr/>
          </p:nvSpPr>
          <p:spPr bwMode="auto">
            <a:xfrm>
              <a:off x="1087" y="1669"/>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0" name="Rectangle 10"/>
            <p:cNvSpPr>
              <a:spLocks noChangeArrowheads="1"/>
            </p:cNvSpPr>
            <p:nvPr/>
          </p:nvSpPr>
          <p:spPr bwMode="auto">
            <a:xfrm>
              <a:off x="1087" y="1669"/>
              <a:ext cx="3378" cy="109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371" name="Line 11"/>
            <p:cNvSpPr>
              <a:spLocks noChangeShapeType="1"/>
            </p:cNvSpPr>
            <p:nvPr/>
          </p:nvSpPr>
          <p:spPr bwMode="auto">
            <a:xfrm>
              <a:off x="1087" y="1669"/>
              <a:ext cx="0" cy="10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2" name="Line 12"/>
            <p:cNvSpPr>
              <a:spLocks noChangeShapeType="1"/>
            </p:cNvSpPr>
            <p:nvPr/>
          </p:nvSpPr>
          <p:spPr bwMode="auto">
            <a:xfrm>
              <a:off x="1087" y="276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3" name="Line 13"/>
            <p:cNvSpPr>
              <a:spLocks noChangeShapeType="1"/>
            </p:cNvSpPr>
            <p:nvPr/>
          </p:nvSpPr>
          <p:spPr bwMode="auto">
            <a:xfrm>
              <a:off x="1087" y="249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4" name="Line 14"/>
            <p:cNvSpPr>
              <a:spLocks noChangeShapeType="1"/>
            </p:cNvSpPr>
            <p:nvPr/>
          </p:nvSpPr>
          <p:spPr bwMode="auto">
            <a:xfrm>
              <a:off x="1087" y="221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5" name="Line 15"/>
            <p:cNvSpPr>
              <a:spLocks noChangeShapeType="1"/>
            </p:cNvSpPr>
            <p:nvPr/>
          </p:nvSpPr>
          <p:spPr bwMode="auto">
            <a:xfrm>
              <a:off x="1087" y="194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6" name="Line 16"/>
            <p:cNvSpPr>
              <a:spLocks noChangeShapeType="1"/>
            </p:cNvSpPr>
            <p:nvPr/>
          </p:nvSpPr>
          <p:spPr bwMode="auto">
            <a:xfrm>
              <a:off x="1087" y="1669"/>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7" name="Line 17"/>
            <p:cNvSpPr>
              <a:spLocks noChangeShapeType="1"/>
            </p:cNvSpPr>
            <p:nvPr/>
          </p:nvSpPr>
          <p:spPr bwMode="auto">
            <a:xfrm>
              <a:off x="1087" y="221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8" name="Line 18"/>
            <p:cNvSpPr>
              <a:spLocks noChangeShapeType="1"/>
            </p:cNvSpPr>
            <p:nvPr/>
          </p:nvSpPr>
          <p:spPr bwMode="auto">
            <a:xfrm flipV="1">
              <a:off x="1087"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9" name="Line 19"/>
            <p:cNvSpPr>
              <a:spLocks noChangeShapeType="1"/>
            </p:cNvSpPr>
            <p:nvPr/>
          </p:nvSpPr>
          <p:spPr bwMode="auto">
            <a:xfrm flipV="1">
              <a:off x="1933"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0" name="Line 20"/>
            <p:cNvSpPr>
              <a:spLocks noChangeShapeType="1"/>
            </p:cNvSpPr>
            <p:nvPr/>
          </p:nvSpPr>
          <p:spPr bwMode="auto">
            <a:xfrm flipV="1">
              <a:off x="277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1" name="Line 21"/>
            <p:cNvSpPr>
              <a:spLocks noChangeShapeType="1"/>
            </p:cNvSpPr>
            <p:nvPr/>
          </p:nvSpPr>
          <p:spPr bwMode="auto">
            <a:xfrm flipV="1">
              <a:off x="361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2" name="Freeform 22"/>
            <p:cNvSpPr>
              <a:spLocks/>
            </p:cNvSpPr>
            <p:nvPr/>
          </p:nvSpPr>
          <p:spPr bwMode="auto">
            <a:xfrm>
              <a:off x="1087" y="2029"/>
              <a:ext cx="96" cy="186"/>
            </a:xfrm>
            <a:custGeom>
              <a:avLst/>
              <a:gdLst>
                <a:gd name="T0" fmla="*/ 0 w 96"/>
                <a:gd name="T1" fmla="*/ 186 h 186"/>
                <a:gd name="T2" fmla="*/ 48 w 96"/>
                <a:gd name="T3" fmla="*/ 90 h 186"/>
                <a:gd name="T4" fmla="*/ 96 w 96"/>
                <a:gd name="T5" fmla="*/ 0 h 186"/>
              </a:gdLst>
              <a:ahLst/>
              <a:cxnLst>
                <a:cxn ang="0">
                  <a:pos x="T0" y="T1"/>
                </a:cxn>
                <a:cxn ang="0">
                  <a:pos x="T2" y="T3"/>
                </a:cxn>
                <a:cxn ang="0">
                  <a:pos x="T4" y="T5"/>
                </a:cxn>
              </a:cxnLst>
              <a:rect l="0" t="0" r="r" b="b"/>
              <a:pathLst>
                <a:path w="96" h="186">
                  <a:moveTo>
                    <a:pt x="0" y="186"/>
                  </a:moveTo>
                  <a:lnTo>
                    <a:pt x="48" y="90"/>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3" name="Freeform 23"/>
            <p:cNvSpPr>
              <a:spLocks/>
            </p:cNvSpPr>
            <p:nvPr/>
          </p:nvSpPr>
          <p:spPr bwMode="auto">
            <a:xfrm>
              <a:off x="1183" y="1867"/>
              <a:ext cx="90" cy="162"/>
            </a:xfrm>
            <a:custGeom>
              <a:avLst/>
              <a:gdLst>
                <a:gd name="T0" fmla="*/ 0 w 90"/>
                <a:gd name="T1" fmla="*/ 162 h 162"/>
                <a:gd name="T2" fmla="*/ 42 w 90"/>
                <a:gd name="T3" fmla="*/ 78 h 162"/>
                <a:gd name="T4" fmla="*/ 90 w 90"/>
                <a:gd name="T5" fmla="*/ 0 h 162"/>
              </a:gdLst>
              <a:ahLst/>
              <a:cxnLst>
                <a:cxn ang="0">
                  <a:pos x="T0" y="T1"/>
                </a:cxn>
                <a:cxn ang="0">
                  <a:pos x="T2" y="T3"/>
                </a:cxn>
                <a:cxn ang="0">
                  <a:pos x="T4" y="T5"/>
                </a:cxn>
              </a:cxnLst>
              <a:rect l="0" t="0" r="r" b="b"/>
              <a:pathLst>
                <a:path w="90" h="162">
                  <a:moveTo>
                    <a:pt x="0" y="162"/>
                  </a:moveTo>
                  <a:lnTo>
                    <a:pt x="42" y="78"/>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4" name="Freeform 24"/>
            <p:cNvSpPr>
              <a:spLocks/>
            </p:cNvSpPr>
            <p:nvPr/>
          </p:nvSpPr>
          <p:spPr bwMode="auto">
            <a:xfrm>
              <a:off x="1273" y="1741"/>
              <a:ext cx="96" cy="126"/>
            </a:xfrm>
            <a:custGeom>
              <a:avLst/>
              <a:gdLst>
                <a:gd name="T0" fmla="*/ 0 w 96"/>
                <a:gd name="T1" fmla="*/ 126 h 126"/>
                <a:gd name="T2" fmla="*/ 48 w 96"/>
                <a:gd name="T3" fmla="*/ 54 h 126"/>
                <a:gd name="T4" fmla="*/ 72 w 96"/>
                <a:gd name="T5" fmla="*/ 24 h 126"/>
                <a:gd name="T6" fmla="*/ 96 w 96"/>
                <a:gd name="T7" fmla="*/ 0 h 126"/>
              </a:gdLst>
              <a:ahLst/>
              <a:cxnLst>
                <a:cxn ang="0">
                  <a:pos x="T0" y="T1"/>
                </a:cxn>
                <a:cxn ang="0">
                  <a:pos x="T2" y="T3"/>
                </a:cxn>
                <a:cxn ang="0">
                  <a:pos x="T4" y="T5"/>
                </a:cxn>
                <a:cxn ang="0">
                  <a:pos x="T6" y="T7"/>
                </a:cxn>
              </a:cxnLst>
              <a:rect l="0" t="0" r="r" b="b"/>
              <a:pathLst>
                <a:path w="96" h="126">
                  <a:moveTo>
                    <a:pt x="0" y="126"/>
                  </a:moveTo>
                  <a:lnTo>
                    <a:pt x="48" y="54"/>
                  </a:lnTo>
                  <a:lnTo>
                    <a:pt x="72" y="2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5" name="Freeform 25"/>
            <p:cNvSpPr>
              <a:spLocks/>
            </p:cNvSpPr>
            <p:nvPr/>
          </p:nvSpPr>
          <p:spPr bwMode="auto">
            <a:xfrm>
              <a:off x="1369"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6" name="Freeform 26"/>
            <p:cNvSpPr>
              <a:spLocks/>
            </p:cNvSpPr>
            <p:nvPr/>
          </p:nvSpPr>
          <p:spPr bwMode="auto">
            <a:xfrm>
              <a:off x="1465" y="1669"/>
              <a:ext cx="90" cy="6"/>
            </a:xfrm>
            <a:custGeom>
              <a:avLst/>
              <a:gdLst>
                <a:gd name="T0" fmla="*/ 0 w 90"/>
                <a:gd name="T1" fmla="*/ 6 h 6"/>
                <a:gd name="T2" fmla="*/ 42 w 90"/>
                <a:gd name="T3" fmla="*/ 0 h 6"/>
                <a:gd name="T4" fmla="*/ 90 w 90"/>
                <a:gd name="T5" fmla="*/ 6 h 6"/>
              </a:gdLst>
              <a:ahLst/>
              <a:cxnLst>
                <a:cxn ang="0">
                  <a:pos x="T0" y="T1"/>
                </a:cxn>
                <a:cxn ang="0">
                  <a:pos x="T2" y="T3"/>
                </a:cxn>
                <a:cxn ang="0">
                  <a:pos x="T4" y="T5"/>
                </a:cxn>
              </a:cxnLst>
              <a:rect l="0" t="0" r="r" b="b"/>
              <a:pathLst>
                <a:path w="90" h="6">
                  <a:moveTo>
                    <a:pt x="0" y="6"/>
                  </a:moveTo>
                  <a:lnTo>
                    <a:pt x="42" y="0"/>
                  </a:lnTo>
                  <a:lnTo>
                    <a:pt x="90"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7" name="Freeform 27"/>
            <p:cNvSpPr>
              <a:spLocks/>
            </p:cNvSpPr>
            <p:nvPr/>
          </p:nvSpPr>
          <p:spPr bwMode="auto">
            <a:xfrm>
              <a:off x="1555" y="1675"/>
              <a:ext cx="96" cy="66"/>
            </a:xfrm>
            <a:custGeom>
              <a:avLst/>
              <a:gdLst>
                <a:gd name="T0" fmla="*/ 0 w 96"/>
                <a:gd name="T1" fmla="*/ 0 h 66"/>
                <a:gd name="T2" fmla="*/ 24 w 96"/>
                <a:gd name="T3" fmla="*/ 12 h 66"/>
                <a:gd name="T4" fmla="*/ 48 w 96"/>
                <a:gd name="T5" fmla="*/ 24 h 66"/>
                <a:gd name="T6" fmla="*/ 96 w 96"/>
                <a:gd name="T7" fmla="*/ 66 h 66"/>
              </a:gdLst>
              <a:ahLst/>
              <a:cxnLst>
                <a:cxn ang="0">
                  <a:pos x="T0" y="T1"/>
                </a:cxn>
                <a:cxn ang="0">
                  <a:pos x="T2" y="T3"/>
                </a:cxn>
                <a:cxn ang="0">
                  <a:pos x="T4" y="T5"/>
                </a:cxn>
                <a:cxn ang="0">
                  <a:pos x="T6" y="T7"/>
                </a:cxn>
              </a:cxnLst>
              <a:rect l="0" t="0" r="r" b="b"/>
              <a:pathLst>
                <a:path w="96" h="66">
                  <a:moveTo>
                    <a:pt x="0" y="0"/>
                  </a:moveTo>
                  <a:lnTo>
                    <a:pt x="24" y="12"/>
                  </a:lnTo>
                  <a:lnTo>
                    <a:pt x="48" y="2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8" name="Freeform 28"/>
            <p:cNvSpPr>
              <a:spLocks/>
            </p:cNvSpPr>
            <p:nvPr/>
          </p:nvSpPr>
          <p:spPr bwMode="auto">
            <a:xfrm>
              <a:off x="1651" y="1741"/>
              <a:ext cx="90" cy="126"/>
            </a:xfrm>
            <a:custGeom>
              <a:avLst/>
              <a:gdLst>
                <a:gd name="T0" fmla="*/ 0 w 90"/>
                <a:gd name="T1" fmla="*/ 0 h 126"/>
                <a:gd name="T2" fmla="*/ 24 w 90"/>
                <a:gd name="T3" fmla="*/ 24 h 126"/>
                <a:gd name="T4" fmla="*/ 42 w 90"/>
                <a:gd name="T5" fmla="*/ 54 h 126"/>
                <a:gd name="T6" fmla="*/ 90 w 90"/>
                <a:gd name="T7" fmla="*/ 126 h 126"/>
              </a:gdLst>
              <a:ahLst/>
              <a:cxnLst>
                <a:cxn ang="0">
                  <a:pos x="T0" y="T1"/>
                </a:cxn>
                <a:cxn ang="0">
                  <a:pos x="T2" y="T3"/>
                </a:cxn>
                <a:cxn ang="0">
                  <a:pos x="T4" y="T5"/>
                </a:cxn>
                <a:cxn ang="0">
                  <a:pos x="T6" y="T7"/>
                </a:cxn>
              </a:cxnLst>
              <a:rect l="0" t="0" r="r" b="b"/>
              <a:pathLst>
                <a:path w="90" h="126">
                  <a:moveTo>
                    <a:pt x="0" y="0"/>
                  </a:moveTo>
                  <a:lnTo>
                    <a:pt x="24" y="24"/>
                  </a:lnTo>
                  <a:lnTo>
                    <a:pt x="42" y="54"/>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9" name="Freeform 29"/>
            <p:cNvSpPr>
              <a:spLocks/>
            </p:cNvSpPr>
            <p:nvPr/>
          </p:nvSpPr>
          <p:spPr bwMode="auto">
            <a:xfrm>
              <a:off x="1741"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0" name="Freeform 30"/>
            <p:cNvSpPr>
              <a:spLocks/>
            </p:cNvSpPr>
            <p:nvPr/>
          </p:nvSpPr>
          <p:spPr bwMode="auto">
            <a:xfrm>
              <a:off x="1837" y="2029"/>
              <a:ext cx="96" cy="186"/>
            </a:xfrm>
            <a:custGeom>
              <a:avLst/>
              <a:gdLst>
                <a:gd name="T0" fmla="*/ 0 w 96"/>
                <a:gd name="T1" fmla="*/ 0 h 186"/>
                <a:gd name="T2" fmla="*/ 48 w 96"/>
                <a:gd name="T3" fmla="*/ 90 h 186"/>
                <a:gd name="T4" fmla="*/ 96 w 96"/>
                <a:gd name="T5" fmla="*/ 186 h 186"/>
              </a:gdLst>
              <a:ahLst/>
              <a:cxnLst>
                <a:cxn ang="0">
                  <a:pos x="T0" y="T1"/>
                </a:cxn>
                <a:cxn ang="0">
                  <a:pos x="T2" y="T3"/>
                </a:cxn>
                <a:cxn ang="0">
                  <a:pos x="T4" y="T5"/>
                </a:cxn>
              </a:cxnLst>
              <a:rect l="0" t="0" r="r" b="b"/>
              <a:pathLst>
                <a:path w="96" h="186">
                  <a:moveTo>
                    <a:pt x="0" y="0"/>
                  </a:moveTo>
                  <a:lnTo>
                    <a:pt x="48" y="90"/>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1" name="Freeform 31"/>
            <p:cNvSpPr>
              <a:spLocks/>
            </p:cNvSpPr>
            <p:nvPr/>
          </p:nvSpPr>
          <p:spPr bwMode="auto">
            <a:xfrm>
              <a:off x="1933" y="2215"/>
              <a:ext cx="90" cy="186"/>
            </a:xfrm>
            <a:custGeom>
              <a:avLst/>
              <a:gdLst>
                <a:gd name="T0" fmla="*/ 0 w 90"/>
                <a:gd name="T1" fmla="*/ 0 h 186"/>
                <a:gd name="T2" fmla="*/ 42 w 90"/>
                <a:gd name="T3" fmla="*/ 96 h 186"/>
                <a:gd name="T4" fmla="*/ 90 w 90"/>
                <a:gd name="T5" fmla="*/ 186 h 186"/>
              </a:gdLst>
              <a:ahLst/>
              <a:cxnLst>
                <a:cxn ang="0">
                  <a:pos x="T0" y="T1"/>
                </a:cxn>
                <a:cxn ang="0">
                  <a:pos x="T2" y="T3"/>
                </a:cxn>
                <a:cxn ang="0">
                  <a:pos x="T4" y="T5"/>
                </a:cxn>
              </a:cxnLst>
              <a:rect l="0" t="0" r="r" b="b"/>
              <a:pathLst>
                <a:path w="90" h="186">
                  <a:moveTo>
                    <a:pt x="0" y="0"/>
                  </a:moveTo>
                  <a:lnTo>
                    <a:pt x="42" y="96"/>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2" name="Freeform 32"/>
            <p:cNvSpPr>
              <a:spLocks/>
            </p:cNvSpPr>
            <p:nvPr/>
          </p:nvSpPr>
          <p:spPr bwMode="auto">
            <a:xfrm>
              <a:off x="2023"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3" name="Freeform 33"/>
            <p:cNvSpPr>
              <a:spLocks/>
            </p:cNvSpPr>
            <p:nvPr/>
          </p:nvSpPr>
          <p:spPr bwMode="auto">
            <a:xfrm>
              <a:off x="2119" y="2563"/>
              <a:ext cx="96" cy="126"/>
            </a:xfrm>
            <a:custGeom>
              <a:avLst/>
              <a:gdLst>
                <a:gd name="T0" fmla="*/ 0 w 96"/>
                <a:gd name="T1" fmla="*/ 0 h 126"/>
                <a:gd name="T2" fmla="*/ 48 w 96"/>
                <a:gd name="T3" fmla="*/ 72 h 126"/>
                <a:gd name="T4" fmla="*/ 72 w 96"/>
                <a:gd name="T5" fmla="*/ 102 h 126"/>
                <a:gd name="T6" fmla="*/ 96 w 96"/>
                <a:gd name="T7" fmla="*/ 126 h 126"/>
              </a:gdLst>
              <a:ahLst/>
              <a:cxnLst>
                <a:cxn ang="0">
                  <a:pos x="T0" y="T1"/>
                </a:cxn>
                <a:cxn ang="0">
                  <a:pos x="T2" y="T3"/>
                </a:cxn>
                <a:cxn ang="0">
                  <a:pos x="T4" y="T5"/>
                </a:cxn>
                <a:cxn ang="0">
                  <a:pos x="T6" y="T7"/>
                </a:cxn>
              </a:cxnLst>
              <a:rect l="0" t="0" r="r" b="b"/>
              <a:pathLst>
                <a:path w="96" h="126">
                  <a:moveTo>
                    <a:pt x="0" y="0"/>
                  </a:moveTo>
                  <a:lnTo>
                    <a:pt x="48" y="72"/>
                  </a:lnTo>
                  <a:lnTo>
                    <a:pt x="72" y="102"/>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4" name="Freeform 34"/>
            <p:cNvSpPr>
              <a:spLocks/>
            </p:cNvSpPr>
            <p:nvPr/>
          </p:nvSpPr>
          <p:spPr bwMode="auto">
            <a:xfrm>
              <a:off x="2215" y="2689"/>
              <a:ext cx="90" cy="66"/>
            </a:xfrm>
            <a:custGeom>
              <a:avLst/>
              <a:gdLst>
                <a:gd name="T0" fmla="*/ 0 w 90"/>
                <a:gd name="T1" fmla="*/ 0 h 66"/>
                <a:gd name="T2" fmla="*/ 42 w 90"/>
                <a:gd name="T3" fmla="*/ 42 h 66"/>
                <a:gd name="T4" fmla="*/ 66 w 90"/>
                <a:gd name="T5" fmla="*/ 54 h 66"/>
                <a:gd name="T6" fmla="*/ 90 w 90"/>
                <a:gd name="T7" fmla="*/ 66 h 66"/>
              </a:gdLst>
              <a:ahLst/>
              <a:cxnLst>
                <a:cxn ang="0">
                  <a:pos x="T0" y="T1"/>
                </a:cxn>
                <a:cxn ang="0">
                  <a:pos x="T2" y="T3"/>
                </a:cxn>
                <a:cxn ang="0">
                  <a:pos x="T4" y="T5"/>
                </a:cxn>
                <a:cxn ang="0">
                  <a:pos x="T6" y="T7"/>
                </a:cxn>
              </a:cxnLst>
              <a:rect l="0" t="0" r="r" b="b"/>
              <a:pathLst>
                <a:path w="90" h="66">
                  <a:moveTo>
                    <a:pt x="0" y="0"/>
                  </a:moveTo>
                  <a:lnTo>
                    <a:pt x="42" y="42"/>
                  </a:lnTo>
                  <a:lnTo>
                    <a:pt x="66" y="5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5" name="Freeform 35"/>
            <p:cNvSpPr>
              <a:spLocks/>
            </p:cNvSpPr>
            <p:nvPr/>
          </p:nvSpPr>
          <p:spPr bwMode="auto">
            <a:xfrm>
              <a:off x="2305" y="2755"/>
              <a:ext cx="96" cy="6"/>
            </a:xfrm>
            <a:custGeom>
              <a:avLst/>
              <a:gdLst>
                <a:gd name="T0" fmla="*/ 0 w 96"/>
                <a:gd name="T1" fmla="*/ 0 h 6"/>
                <a:gd name="T2" fmla="*/ 48 w 96"/>
                <a:gd name="T3" fmla="*/ 6 h 6"/>
                <a:gd name="T4" fmla="*/ 96 w 96"/>
                <a:gd name="T5" fmla="*/ 0 h 6"/>
              </a:gdLst>
              <a:ahLst/>
              <a:cxnLst>
                <a:cxn ang="0">
                  <a:pos x="T0" y="T1"/>
                </a:cxn>
                <a:cxn ang="0">
                  <a:pos x="T2" y="T3"/>
                </a:cxn>
                <a:cxn ang="0">
                  <a:pos x="T4" y="T5"/>
                </a:cxn>
              </a:cxnLst>
              <a:rect l="0" t="0" r="r" b="b"/>
              <a:pathLst>
                <a:path w="96" h="6">
                  <a:moveTo>
                    <a:pt x="0" y="0"/>
                  </a:moveTo>
                  <a:lnTo>
                    <a:pt x="48" y="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6" name="Freeform 36"/>
            <p:cNvSpPr>
              <a:spLocks/>
            </p:cNvSpPr>
            <p:nvPr/>
          </p:nvSpPr>
          <p:spPr bwMode="auto">
            <a:xfrm>
              <a:off x="2401"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7" name="Freeform 37"/>
            <p:cNvSpPr>
              <a:spLocks/>
            </p:cNvSpPr>
            <p:nvPr/>
          </p:nvSpPr>
          <p:spPr bwMode="auto">
            <a:xfrm>
              <a:off x="2497" y="2563"/>
              <a:ext cx="90" cy="126"/>
            </a:xfrm>
            <a:custGeom>
              <a:avLst/>
              <a:gdLst>
                <a:gd name="T0" fmla="*/ 0 w 90"/>
                <a:gd name="T1" fmla="*/ 126 h 126"/>
                <a:gd name="T2" fmla="*/ 24 w 90"/>
                <a:gd name="T3" fmla="*/ 102 h 126"/>
                <a:gd name="T4" fmla="*/ 42 w 90"/>
                <a:gd name="T5" fmla="*/ 72 h 126"/>
                <a:gd name="T6" fmla="*/ 90 w 90"/>
                <a:gd name="T7" fmla="*/ 0 h 126"/>
              </a:gdLst>
              <a:ahLst/>
              <a:cxnLst>
                <a:cxn ang="0">
                  <a:pos x="T0" y="T1"/>
                </a:cxn>
                <a:cxn ang="0">
                  <a:pos x="T2" y="T3"/>
                </a:cxn>
                <a:cxn ang="0">
                  <a:pos x="T4" y="T5"/>
                </a:cxn>
                <a:cxn ang="0">
                  <a:pos x="T6" y="T7"/>
                </a:cxn>
              </a:cxnLst>
              <a:rect l="0" t="0" r="r" b="b"/>
              <a:pathLst>
                <a:path w="90" h="126">
                  <a:moveTo>
                    <a:pt x="0" y="126"/>
                  </a:moveTo>
                  <a:lnTo>
                    <a:pt x="24" y="102"/>
                  </a:lnTo>
                  <a:lnTo>
                    <a:pt x="42" y="72"/>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8" name="Freeform 38"/>
            <p:cNvSpPr>
              <a:spLocks/>
            </p:cNvSpPr>
            <p:nvPr/>
          </p:nvSpPr>
          <p:spPr bwMode="auto">
            <a:xfrm>
              <a:off x="2587" y="2401"/>
              <a:ext cx="96" cy="162"/>
            </a:xfrm>
            <a:custGeom>
              <a:avLst/>
              <a:gdLst>
                <a:gd name="T0" fmla="*/ 0 w 96"/>
                <a:gd name="T1" fmla="*/ 162 h 162"/>
                <a:gd name="T2" fmla="*/ 48 w 96"/>
                <a:gd name="T3" fmla="*/ 84 h 162"/>
                <a:gd name="T4" fmla="*/ 96 w 96"/>
                <a:gd name="T5" fmla="*/ 0 h 162"/>
              </a:gdLst>
              <a:ahLst/>
              <a:cxnLst>
                <a:cxn ang="0">
                  <a:pos x="T0" y="T1"/>
                </a:cxn>
                <a:cxn ang="0">
                  <a:pos x="T2" y="T3"/>
                </a:cxn>
                <a:cxn ang="0">
                  <a:pos x="T4" y="T5"/>
                </a:cxn>
              </a:cxnLst>
              <a:rect l="0" t="0" r="r" b="b"/>
              <a:pathLst>
                <a:path w="96" h="162">
                  <a:moveTo>
                    <a:pt x="0" y="162"/>
                  </a:moveTo>
                  <a:lnTo>
                    <a:pt x="48" y="8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9" name="Freeform 39"/>
            <p:cNvSpPr>
              <a:spLocks/>
            </p:cNvSpPr>
            <p:nvPr/>
          </p:nvSpPr>
          <p:spPr bwMode="auto">
            <a:xfrm>
              <a:off x="2683"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0" name="Freeform 40"/>
            <p:cNvSpPr>
              <a:spLocks/>
            </p:cNvSpPr>
            <p:nvPr/>
          </p:nvSpPr>
          <p:spPr bwMode="auto">
            <a:xfrm>
              <a:off x="2779" y="2029"/>
              <a:ext cx="90" cy="186"/>
            </a:xfrm>
            <a:custGeom>
              <a:avLst/>
              <a:gdLst>
                <a:gd name="T0" fmla="*/ 0 w 90"/>
                <a:gd name="T1" fmla="*/ 186 h 186"/>
                <a:gd name="T2" fmla="*/ 42 w 90"/>
                <a:gd name="T3" fmla="*/ 90 h 186"/>
                <a:gd name="T4" fmla="*/ 90 w 90"/>
                <a:gd name="T5" fmla="*/ 0 h 186"/>
              </a:gdLst>
              <a:ahLst/>
              <a:cxnLst>
                <a:cxn ang="0">
                  <a:pos x="T0" y="T1"/>
                </a:cxn>
                <a:cxn ang="0">
                  <a:pos x="T2" y="T3"/>
                </a:cxn>
                <a:cxn ang="0">
                  <a:pos x="T4" y="T5"/>
                </a:cxn>
              </a:cxnLst>
              <a:rect l="0" t="0" r="r" b="b"/>
              <a:pathLst>
                <a:path w="90" h="186">
                  <a:moveTo>
                    <a:pt x="0" y="186"/>
                  </a:moveTo>
                  <a:lnTo>
                    <a:pt x="42" y="90"/>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1" name="Freeform 41"/>
            <p:cNvSpPr>
              <a:spLocks/>
            </p:cNvSpPr>
            <p:nvPr/>
          </p:nvSpPr>
          <p:spPr bwMode="auto">
            <a:xfrm>
              <a:off x="2869" y="1867"/>
              <a:ext cx="96" cy="162"/>
            </a:xfrm>
            <a:custGeom>
              <a:avLst/>
              <a:gdLst>
                <a:gd name="T0" fmla="*/ 0 w 96"/>
                <a:gd name="T1" fmla="*/ 162 h 162"/>
                <a:gd name="T2" fmla="*/ 48 w 96"/>
                <a:gd name="T3" fmla="*/ 78 h 162"/>
                <a:gd name="T4" fmla="*/ 96 w 96"/>
                <a:gd name="T5" fmla="*/ 0 h 162"/>
              </a:gdLst>
              <a:ahLst/>
              <a:cxnLst>
                <a:cxn ang="0">
                  <a:pos x="T0" y="T1"/>
                </a:cxn>
                <a:cxn ang="0">
                  <a:pos x="T2" y="T3"/>
                </a:cxn>
                <a:cxn ang="0">
                  <a:pos x="T4" y="T5"/>
                </a:cxn>
              </a:cxnLst>
              <a:rect l="0" t="0" r="r" b="b"/>
              <a:pathLst>
                <a:path w="96" h="162">
                  <a:moveTo>
                    <a:pt x="0" y="162"/>
                  </a:moveTo>
                  <a:lnTo>
                    <a:pt x="48" y="78"/>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2" name="Freeform 42"/>
            <p:cNvSpPr>
              <a:spLocks/>
            </p:cNvSpPr>
            <p:nvPr/>
          </p:nvSpPr>
          <p:spPr bwMode="auto">
            <a:xfrm>
              <a:off x="2965" y="1741"/>
              <a:ext cx="90" cy="126"/>
            </a:xfrm>
            <a:custGeom>
              <a:avLst/>
              <a:gdLst>
                <a:gd name="T0" fmla="*/ 0 w 90"/>
                <a:gd name="T1" fmla="*/ 126 h 126"/>
                <a:gd name="T2" fmla="*/ 42 w 90"/>
                <a:gd name="T3" fmla="*/ 54 h 126"/>
                <a:gd name="T4" fmla="*/ 66 w 90"/>
                <a:gd name="T5" fmla="*/ 24 h 126"/>
                <a:gd name="T6" fmla="*/ 90 w 90"/>
                <a:gd name="T7" fmla="*/ 0 h 126"/>
              </a:gdLst>
              <a:ahLst/>
              <a:cxnLst>
                <a:cxn ang="0">
                  <a:pos x="T0" y="T1"/>
                </a:cxn>
                <a:cxn ang="0">
                  <a:pos x="T2" y="T3"/>
                </a:cxn>
                <a:cxn ang="0">
                  <a:pos x="T4" y="T5"/>
                </a:cxn>
                <a:cxn ang="0">
                  <a:pos x="T6" y="T7"/>
                </a:cxn>
              </a:cxnLst>
              <a:rect l="0" t="0" r="r" b="b"/>
              <a:pathLst>
                <a:path w="90" h="126">
                  <a:moveTo>
                    <a:pt x="0" y="126"/>
                  </a:moveTo>
                  <a:lnTo>
                    <a:pt x="42" y="54"/>
                  </a:lnTo>
                  <a:lnTo>
                    <a:pt x="66" y="2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3" name="Freeform 43"/>
            <p:cNvSpPr>
              <a:spLocks/>
            </p:cNvSpPr>
            <p:nvPr/>
          </p:nvSpPr>
          <p:spPr bwMode="auto">
            <a:xfrm>
              <a:off x="3055"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4" name="Freeform 44"/>
            <p:cNvSpPr>
              <a:spLocks/>
            </p:cNvSpPr>
            <p:nvPr/>
          </p:nvSpPr>
          <p:spPr bwMode="auto">
            <a:xfrm>
              <a:off x="3151" y="1669"/>
              <a:ext cx="96" cy="6"/>
            </a:xfrm>
            <a:custGeom>
              <a:avLst/>
              <a:gdLst>
                <a:gd name="T0" fmla="*/ 0 w 96"/>
                <a:gd name="T1" fmla="*/ 6 h 6"/>
                <a:gd name="T2" fmla="*/ 48 w 96"/>
                <a:gd name="T3" fmla="*/ 0 h 6"/>
                <a:gd name="T4" fmla="*/ 96 w 96"/>
                <a:gd name="T5" fmla="*/ 6 h 6"/>
              </a:gdLst>
              <a:ahLst/>
              <a:cxnLst>
                <a:cxn ang="0">
                  <a:pos x="T0" y="T1"/>
                </a:cxn>
                <a:cxn ang="0">
                  <a:pos x="T2" y="T3"/>
                </a:cxn>
                <a:cxn ang="0">
                  <a:pos x="T4" y="T5"/>
                </a:cxn>
              </a:cxnLst>
              <a:rect l="0" t="0" r="r" b="b"/>
              <a:pathLst>
                <a:path w="96" h="6">
                  <a:moveTo>
                    <a:pt x="0" y="6"/>
                  </a:moveTo>
                  <a:lnTo>
                    <a:pt x="48" y="0"/>
                  </a:lnTo>
                  <a:lnTo>
                    <a:pt x="96"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5" name="Freeform 45"/>
            <p:cNvSpPr>
              <a:spLocks/>
            </p:cNvSpPr>
            <p:nvPr/>
          </p:nvSpPr>
          <p:spPr bwMode="auto">
            <a:xfrm>
              <a:off x="3247" y="1675"/>
              <a:ext cx="90" cy="66"/>
            </a:xfrm>
            <a:custGeom>
              <a:avLst/>
              <a:gdLst>
                <a:gd name="T0" fmla="*/ 0 w 90"/>
                <a:gd name="T1" fmla="*/ 0 h 66"/>
                <a:gd name="T2" fmla="*/ 24 w 90"/>
                <a:gd name="T3" fmla="*/ 12 h 66"/>
                <a:gd name="T4" fmla="*/ 42 w 90"/>
                <a:gd name="T5" fmla="*/ 24 h 66"/>
                <a:gd name="T6" fmla="*/ 90 w 90"/>
                <a:gd name="T7" fmla="*/ 66 h 66"/>
              </a:gdLst>
              <a:ahLst/>
              <a:cxnLst>
                <a:cxn ang="0">
                  <a:pos x="T0" y="T1"/>
                </a:cxn>
                <a:cxn ang="0">
                  <a:pos x="T2" y="T3"/>
                </a:cxn>
                <a:cxn ang="0">
                  <a:pos x="T4" y="T5"/>
                </a:cxn>
                <a:cxn ang="0">
                  <a:pos x="T6" y="T7"/>
                </a:cxn>
              </a:cxnLst>
              <a:rect l="0" t="0" r="r" b="b"/>
              <a:pathLst>
                <a:path w="90" h="66">
                  <a:moveTo>
                    <a:pt x="0" y="0"/>
                  </a:moveTo>
                  <a:lnTo>
                    <a:pt x="24" y="12"/>
                  </a:lnTo>
                  <a:lnTo>
                    <a:pt x="42" y="2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6" name="Freeform 46"/>
            <p:cNvSpPr>
              <a:spLocks/>
            </p:cNvSpPr>
            <p:nvPr/>
          </p:nvSpPr>
          <p:spPr bwMode="auto">
            <a:xfrm>
              <a:off x="3337" y="1741"/>
              <a:ext cx="96" cy="126"/>
            </a:xfrm>
            <a:custGeom>
              <a:avLst/>
              <a:gdLst>
                <a:gd name="T0" fmla="*/ 0 w 96"/>
                <a:gd name="T1" fmla="*/ 0 h 126"/>
                <a:gd name="T2" fmla="*/ 24 w 96"/>
                <a:gd name="T3" fmla="*/ 24 h 126"/>
                <a:gd name="T4" fmla="*/ 48 w 96"/>
                <a:gd name="T5" fmla="*/ 54 h 126"/>
                <a:gd name="T6" fmla="*/ 96 w 96"/>
                <a:gd name="T7" fmla="*/ 126 h 126"/>
              </a:gdLst>
              <a:ahLst/>
              <a:cxnLst>
                <a:cxn ang="0">
                  <a:pos x="T0" y="T1"/>
                </a:cxn>
                <a:cxn ang="0">
                  <a:pos x="T2" y="T3"/>
                </a:cxn>
                <a:cxn ang="0">
                  <a:pos x="T4" y="T5"/>
                </a:cxn>
                <a:cxn ang="0">
                  <a:pos x="T6" y="T7"/>
                </a:cxn>
              </a:cxnLst>
              <a:rect l="0" t="0" r="r" b="b"/>
              <a:pathLst>
                <a:path w="96" h="126">
                  <a:moveTo>
                    <a:pt x="0" y="0"/>
                  </a:moveTo>
                  <a:lnTo>
                    <a:pt x="24" y="24"/>
                  </a:lnTo>
                  <a:lnTo>
                    <a:pt x="48" y="54"/>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7" name="Freeform 47"/>
            <p:cNvSpPr>
              <a:spLocks/>
            </p:cNvSpPr>
            <p:nvPr/>
          </p:nvSpPr>
          <p:spPr bwMode="auto">
            <a:xfrm>
              <a:off x="3433"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8" name="Freeform 48"/>
            <p:cNvSpPr>
              <a:spLocks/>
            </p:cNvSpPr>
            <p:nvPr/>
          </p:nvSpPr>
          <p:spPr bwMode="auto">
            <a:xfrm>
              <a:off x="3529" y="2029"/>
              <a:ext cx="90" cy="186"/>
            </a:xfrm>
            <a:custGeom>
              <a:avLst/>
              <a:gdLst>
                <a:gd name="T0" fmla="*/ 0 w 90"/>
                <a:gd name="T1" fmla="*/ 0 h 186"/>
                <a:gd name="T2" fmla="*/ 42 w 90"/>
                <a:gd name="T3" fmla="*/ 90 h 186"/>
                <a:gd name="T4" fmla="*/ 90 w 90"/>
                <a:gd name="T5" fmla="*/ 186 h 186"/>
              </a:gdLst>
              <a:ahLst/>
              <a:cxnLst>
                <a:cxn ang="0">
                  <a:pos x="T0" y="T1"/>
                </a:cxn>
                <a:cxn ang="0">
                  <a:pos x="T2" y="T3"/>
                </a:cxn>
                <a:cxn ang="0">
                  <a:pos x="T4" y="T5"/>
                </a:cxn>
              </a:cxnLst>
              <a:rect l="0" t="0" r="r" b="b"/>
              <a:pathLst>
                <a:path w="90" h="186">
                  <a:moveTo>
                    <a:pt x="0" y="0"/>
                  </a:moveTo>
                  <a:lnTo>
                    <a:pt x="42" y="90"/>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9" name="Freeform 49"/>
            <p:cNvSpPr>
              <a:spLocks/>
            </p:cNvSpPr>
            <p:nvPr/>
          </p:nvSpPr>
          <p:spPr bwMode="auto">
            <a:xfrm>
              <a:off x="3619" y="2215"/>
              <a:ext cx="96" cy="186"/>
            </a:xfrm>
            <a:custGeom>
              <a:avLst/>
              <a:gdLst>
                <a:gd name="T0" fmla="*/ 0 w 96"/>
                <a:gd name="T1" fmla="*/ 0 h 186"/>
                <a:gd name="T2" fmla="*/ 48 w 96"/>
                <a:gd name="T3" fmla="*/ 96 h 186"/>
                <a:gd name="T4" fmla="*/ 96 w 96"/>
                <a:gd name="T5" fmla="*/ 186 h 186"/>
              </a:gdLst>
              <a:ahLst/>
              <a:cxnLst>
                <a:cxn ang="0">
                  <a:pos x="T0" y="T1"/>
                </a:cxn>
                <a:cxn ang="0">
                  <a:pos x="T2" y="T3"/>
                </a:cxn>
                <a:cxn ang="0">
                  <a:pos x="T4" y="T5"/>
                </a:cxn>
              </a:cxnLst>
              <a:rect l="0" t="0" r="r" b="b"/>
              <a:pathLst>
                <a:path w="96" h="186">
                  <a:moveTo>
                    <a:pt x="0" y="0"/>
                  </a:moveTo>
                  <a:lnTo>
                    <a:pt x="48" y="96"/>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0" name="Freeform 50"/>
            <p:cNvSpPr>
              <a:spLocks/>
            </p:cNvSpPr>
            <p:nvPr/>
          </p:nvSpPr>
          <p:spPr bwMode="auto">
            <a:xfrm>
              <a:off x="3715"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1" name="Freeform 51"/>
            <p:cNvSpPr>
              <a:spLocks/>
            </p:cNvSpPr>
            <p:nvPr/>
          </p:nvSpPr>
          <p:spPr bwMode="auto">
            <a:xfrm>
              <a:off x="3811" y="2563"/>
              <a:ext cx="90" cy="126"/>
            </a:xfrm>
            <a:custGeom>
              <a:avLst/>
              <a:gdLst>
                <a:gd name="T0" fmla="*/ 0 w 90"/>
                <a:gd name="T1" fmla="*/ 0 h 126"/>
                <a:gd name="T2" fmla="*/ 42 w 90"/>
                <a:gd name="T3" fmla="*/ 72 h 126"/>
                <a:gd name="T4" fmla="*/ 66 w 90"/>
                <a:gd name="T5" fmla="*/ 102 h 126"/>
                <a:gd name="T6" fmla="*/ 90 w 90"/>
                <a:gd name="T7" fmla="*/ 126 h 126"/>
              </a:gdLst>
              <a:ahLst/>
              <a:cxnLst>
                <a:cxn ang="0">
                  <a:pos x="T0" y="T1"/>
                </a:cxn>
                <a:cxn ang="0">
                  <a:pos x="T2" y="T3"/>
                </a:cxn>
                <a:cxn ang="0">
                  <a:pos x="T4" y="T5"/>
                </a:cxn>
                <a:cxn ang="0">
                  <a:pos x="T6" y="T7"/>
                </a:cxn>
              </a:cxnLst>
              <a:rect l="0" t="0" r="r" b="b"/>
              <a:pathLst>
                <a:path w="90" h="126">
                  <a:moveTo>
                    <a:pt x="0" y="0"/>
                  </a:moveTo>
                  <a:lnTo>
                    <a:pt x="42" y="72"/>
                  </a:lnTo>
                  <a:lnTo>
                    <a:pt x="66" y="102"/>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2" name="Freeform 52"/>
            <p:cNvSpPr>
              <a:spLocks/>
            </p:cNvSpPr>
            <p:nvPr/>
          </p:nvSpPr>
          <p:spPr bwMode="auto">
            <a:xfrm>
              <a:off x="3901" y="2689"/>
              <a:ext cx="96" cy="66"/>
            </a:xfrm>
            <a:custGeom>
              <a:avLst/>
              <a:gdLst>
                <a:gd name="T0" fmla="*/ 0 w 96"/>
                <a:gd name="T1" fmla="*/ 0 h 66"/>
                <a:gd name="T2" fmla="*/ 48 w 96"/>
                <a:gd name="T3" fmla="*/ 42 h 66"/>
                <a:gd name="T4" fmla="*/ 72 w 96"/>
                <a:gd name="T5" fmla="*/ 54 h 66"/>
                <a:gd name="T6" fmla="*/ 96 w 96"/>
                <a:gd name="T7" fmla="*/ 66 h 66"/>
              </a:gdLst>
              <a:ahLst/>
              <a:cxnLst>
                <a:cxn ang="0">
                  <a:pos x="T0" y="T1"/>
                </a:cxn>
                <a:cxn ang="0">
                  <a:pos x="T2" y="T3"/>
                </a:cxn>
                <a:cxn ang="0">
                  <a:pos x="T4" y="T5"/>
                </a:cxn>
                <a:cxn ang="0">
                  <a:pos x="T6" y="T7"/>
                </a:cxn>
              </a:cxnLst>
              <a:rect l="0" t="0" r="r" b="b"/>
              <a:pathLst>
                <a:path w="96" h="66">
                  <a:moveTo>
                    <a:pt x="0" y="0"/>
                  </a:moveTo>
                  <a:lnTo>
                    <a:pt x="48" y="42"/>
                  </a:lnTo>
                  <a:lnTo>
                    <a:pt x="72" y="5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3" name="Freeform 53"/>
            <p:cNvSpPr>
              <a:spLocks/>
            </p:cNvSpPr>
            <p:nvPr/>
          </p:nvSpPr>
          <p:spPr bwMode="auto">
            <a:xfrm>
              <a:off x="3997" y="2755"/>
              <a:ext cx="90" cy="6"/>
            </a:xfrm>
            <a:custGeom>
              <a:avLst/>
              <a:gdLst>
                <a:gd name="T0" fmla="*/ 0 w 90"/>
                <a:gd name="T1" fmla="*/ 0 h 6"/>
                <a:gd name="T2" fmla="*/ 42 w 90"/>
                <a:gd name="T3" fmla="*/ 6 h 6"/>
                <a:gd name="T4" fmla="*/ 90 w 90"/>
                <a:gd name="T5" fmla="*/ 0 h 6"/>
              </a:gdLst>
              <a:ahLst/>
              <a:cxnLst>
                <a:cxn ang="0">
                  <a:pos x="T0" y="T1"/>
                </a:cxn>
                <a:cxn ang="0">
                  <a:pos x="T2" y="T3"/>
                </a:cxn>
                <a:cxn ang="0">
                  <a:pos x="T4" y="T5"/>
                </a:cxn>
              </a:cxnLst>
              <a:rect l="0" t="0" r="r" b="b"/>
              <a:pathLst>
                <a:path w="90" h="6">
                  <a:moveTo>
                    <a:pt x="0" y="0"/>
                  </a:moveTo>
                  <a:lnTo>
                    <a:pt x="42" y="6"/>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4" name="Freeform 54"/>
            <p:cNvSpPr>
              <a:spLocks/>
            </p:cNvSpPr>
            <p:nvPr/>
          </p:nvSpPr>
          <p:spPr bwMode="auto">
            <a:xfrm>
              <a:off x="4087"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5" name="Freeform 55"/>
            <p:cNvSpPr>
              <a:spLocks/>
            </p:cNvSpPr>
            <p:nvPr/>
          </p:nvSpPr>
          <p:spPr bwMode="auto">
            <a:xfrm>
              <a:off x="4183" y="2563"/>
              <a:ext cx="96" cy="126"/>
            </a:xfrm>
            <a:custGeom>
              <a:avLst/>
              <a:gdLst>
                <a:gd name="T0" fmla="*/ 0 w 96"/>
                <a:gd name="T1" fmla="*/ 126 h 126"/>
                <a:gd name="T2" fmla="*/ 24 w 96"/>
                <a:gd name="T3" fmla="*/ 102 h 126"/>
                <a:gd name="T4" fmla="*/ 48 w 96"/>
                <a:gd name="T5" fmla="*/ 72 h 126"/>
                <a:gd name="T6" fmla="*/ 96 w 96"/>
                <a:gd name="T7" fmla="*/ 0 h 126"/>
              </a:gdLst>
              <a:ahLst/>
              <a:cxnLst>
                <a:cxn ang="0">
                  <a:pos x="T0" y="T1"/>
                </a:cxn>
                <a:cxn ang="0">
                  <a:pos x="T2" y="T3"/>
                </a:cxn>
                <a:cxn ang="0">
                  <a:pos x="T4" y="T5"/>
                </a:cxn>
                <a:cxn ang="0">
                  <a:pos x="T6" y="T7"/>
                </a:cxn>
              </a:cxnLst>
              <a:rect l="0" t="0" r="r" b="b"/>
              <a:pathLst>
                <a:path w="96" h="126">
                  <a:moveTo>
                    <a:pt x="0" y="126"/>
                  </a:moveTo>
                  <a:lnTo>
                    <a:pt x="24" y="102"/>
                  </a:lnTo>
                  <a:lnTo>
                    <a:pt x="48" y="7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6" name="Freeform 56"/>
            <p:cNvSpPr>
              <a:spLocks/>
            </p:cNvSpPr>
            <p:nvPr/>
          </p:nvSpPr>
          <p:spPr bwMode="auto">
            <a:xfrm>
              <a:off x="4279" y="2401"/>
              <a:ext cx="90" cy="162"/>
            </a:xfrm>
            <a:custGeom>
              <a:avLst/>
              <a:gdLst>
                <a:gd name="T0" fmla="*/ 0 w 90"/>
                <a:gd name="T1" fmla="*/ 162 h 162"/>
                <a:gd name="T2" fmla="*/ 42 w 90"/>
                <a:gd name="T3" fmla="*/ 84 h 162"/>
                <a:gd name="T4" fmla="*/ 90 w 90"/>
                <a:gd name="T5" fmla="*/ 0 h 162"/>
              </a:gdLst>
              <a:ahLst/>
              <a:cxnLst>
                <a:cxn ang="0">
                  <a:pos x="T0" y="T1"/>
                </a:cxn>
                <a:cxn ang="0">
                  <a:pos x="T2" y="T3"/>
                </a:cxn>
                <a:cxn ang="0">
                  <a:pos x="T4" y="T5"/>
                </a:cxn>
              </a:cxnLst>
              <a:rect l="0" t="0" r="r" b="b"/>
              <a:pathLst>
                <a:path w="90" h="162">
                  <a:moveTo>
                    <a:pt x="0" y="162"/>
                  </a:moveTo>
                  <a:lnTo>
                    <a:pt x="42" y="8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7" name="Freeform 57"/>
            <p:cNvSpPr>
              <a:spLocks/>
            </p:cNvSpPr>
            <p:nvPr/>
          </p:nvSpPr>
          <p:spPr bwMode="auto">
            <a:xfrm>
              <a:off x="4369"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8" name="Rectangle 58"/>
            <p:cNvSpPr>
              <a:spLocks noChangeArrowheads="1"/>
            </p:cNvSpPr>
            <p:nvPr/>
          </p:nvSpPr>
          <p:spPr bwMode="auto">
            <a:xfrm>
              <a:off x="967" y="2731"/>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19" name="Rectangle 59"/>
            <p:cNvSpPr>
              <a:spLocks noChangeArrowheads="1"/>
            </p:cNvSpPr>
            <p:nvPr/>
          </p:nvSpPr>
          <p:spPr bwMode="auto">
            <a:xfrm>
              <a:off x="895" y="2461"/>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0" name="Rectangle 60"/>
            <p:cNvSpPr>
              <a:spLocks noChangeArrowheads="1"/>
            </p:cNvSpPr>
            <p:nvPr/>
          </p:nvSpPr>
          <p:spPr bwMode="auto">
            <a:xfrm>
              <a:off x="1003" y="218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1" name="Rectangle 61"/>
            <p:cNvSpPr>
              <a:spLocks noChangeArrowheads="1"/>
            </p:cNvSpPr>
            <p:nvPr/>
          </p:nvSpPr>
          <p:spPr bwMode="auto">
            <a:xfrm>
              <a:off x="931" y="1916"/>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2" name="Rectangle 62"/>
            <p:cNvSpPr>
              <a:spLocks noChangeArrowheads="1"/>
            </p:cNvSpPr>
            <p:nvPr/>
          </p:nvSpPr>
          <p:spPr bwMode="auto">
            <a:xfrm>
              <a:off x="1003" y="1639"/>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3" name="Rectangle 63"/>
            <p:cNvSpPr>
              <a:spLocks noChangeArrowheads="1"/>
            </p:cNvSpPr>
            <p:nvPr/>
          </p:nvSpPr>
          <p:spPr bwMode="auto">
            <a:xfrm>
              <a:off x="1069"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4" name="Rectangle 64"/>
            <p:cNvSpPr>
              <a:spLocks noChangeArrowheads="1"/>
            </p:cNvSpPr>
            <p:nvPr/>
          </p:nvSpPr>
          <p:spPr bwMode="auto">
            <a:xfrm>
              <a:off x="1879"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5" name="Rectangle 65"/>
            <p:cNvSpPr>
              <a:spLocks noChangeArrowheads="1"/>
            </p:cNvSpPr>
            <p:nvPr/>
          </p:nvSpPr>
          <p:spPr bwMode="auto">
            <a:xfrm>
              <a:off x="2761"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6" name="Rectangle 66"/>
            <p:cNvSpPr>
              <a:spLocks noChangeArrowheads="1"/>
            </p:cNvSpPr>
            <p:nvPr/>
          </p:nvSpPr>
          <p:spPr bwMode="auto">
            <a:xfrm>
              <a:off x="3565"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27" name="Rectangle 67"/>
            <p:cNvSpPr>
              <a:spLocks noChangeArrowheads="1"/>
            </p:cNvSpPr>
            <p:nvPr/>
          </p:nvSpPr>
          <p:spPr bwMode="auto">
            <a:xfrm>
              <a:off x="4447"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28" name="Group 68"/>
          <p:cNvGrpSpPr>
            <a:grpSpLocks/>
          </p:cNvGrpSpPr>
          <p:nvPr/>
        </p:nvGrpSpPr>
        <p:grpSpPr bwMode="auto">
          <a:xfrm>
            <a:off x="3287714" y="4924426"/>
            <a:ext cx="5616575" cy="1444255"/>
            <a:chOff x="941" y="414"/>
            <a:chExt cx="3512" cy="1187"/>
          </a:xfrm>
        </p:grpSpPr>
        <p:sp>
          <p:nvSpPr>
            <p:cNvPr id="399429" name="Rectangle 69"/>
            <p:cNvSpPr>
              <a:spLocks noChangeArrowheads="1"/>
            </p:cNvSpPr>
            <p:nvPr/>
          </p:nvSpPr>
          <p:spPr bwMode="auto">
            <a:xfrm>
              <a:off x="1133" y="444"/>
              <a:ext cx="3306"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30" name="Line 70"/>
            <p:cNvSpPr>
              <a:spLocks noChangeShapeType="1"/>
            </p:cNvSpPr>
            <p:nvPr/>
          </p:nvSpPr>
          <p:spPr bwMode="auto">
            <a:xfrm>
              <a:off x="1133" y="153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1" name="Line 71"/>
            <p:cNvSpPr>
              <a:spLocks noChangeShapeType="1"/>
            </p:cNvSpPr>
            <p:nvPr/>
          </p:nvSpPr>
          <p:spPr bwMode="auto">
            <a:xfrm>
              <a:off x="1133" y="126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2" name="Line 72"/>
            <p:cNvSpPr>
              <a:spLocks noChangeShapeType="1"/>
            </p:cNvSpPr>
            <p:nvPr/>
          </p:nvSpPr>
          <p:spPr bwMode="auto">
            <a:xfrm>
              <a:off x="1133" y="71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3" name="Line 73"/>
            <p:cNvSpPr>
              <a:spLocks noChangeShapeType="1"/>
            </p:cNvSpPr>
            <p:nvPr/>
          </p:nvSpPr>
          <p:spPr bwMode="auto">
            <a:xfrm>
              <a:off x="1133" y="44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4" name="Rectangle 74"/>
            <p:cNvSpPr>
              <a:spLocks noChangeArrowheads="1"/>
            </p:cNvSpPr>
            <p:nvPr/>
          </p:nvSpPr>
          <p:spPr bwMode="auto">
            <a:xfrm>
              <a:off x="1133" y="444"/>
              <a:ext cx="3306"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435" name="Line 75"/>
            <p:cNvSpPr>
              <a:spLocks noChangeShapeType="1"/>
            </p:cNvSpPr>
            <p:nvPr/>
          </p:nvSpPr>
          <p:spPr bwMode="auto">
            <a:xfrm>
              <a:off x="1133" y="444"/>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6" name="Line 76"/>
            <p:cNvSpPr>
              <a:spLocks noChangeShapeType="1"/>
            </p:cNvSpPr>
            <p:nvPr/>
          </p:nvSpPr>
          <p:spPr bwMode="auto">
            <a:xfrm>
              <a:off x="1133" y="153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7" name="Line 77"/>
            <p:cNvSpPr>
              <a:spLocks noChangeShapeType="1"/>
            </p:cNvSpPr>
            <p:nvPr/>
          </p:nvSpPr>
          <p:spPr bwMode="auto">
            <a:xfrm>
              <a:off x="1133" y="126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8" name="Line 78"/>
            <p:cNvSpPr>
              <a:spLocks noChangeShapeType="1"/>
            </p:cNvSpPr>
            <p:nvPr/>
          </p:nvSpPr>
          <p:spPr bwMode="auto">
            <a:xfrm>
              <a:off x="1133" y="99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9" name="Line 79"/>
            <p:cNvSpPr>
              <a:spLocks noChangeShapeType="1"/>
            </p:cNvSpPr>
            <p:nvPr/>
          </p:nvSpPr>
          <p:spPr bwMode="auto">
            <a:xfrm>
              <a:off x="1133" y="71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0" name="Line 80"/>
            <p:cNvSpPr>
              <a:spLocks noChangeShapeType="1"/>
            </p:cNvSpPr>
            <p:nvPr/>
          </p:nvSpPr>
          <p:spPr bwMode="auto">
            <a:xfrm>
              <a:off x="1133" y="4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1" name="Line 81"/>
            <p:cNvSpPr>
              <a:spLocks noChangeShapeType="1"/>
            </p:cNvSpPr>
            <p:nvPr/>
          </p:nvSpPr>
          <p:spPr bwMode="auto">
            <a:xfrm>
              <a:off x="1133" y="99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2" name="Line 82"/>
            <p:cNvSpPr>
              <a:spLocks noChangeShapeType="1"/>
            </p:cNvSpPr>
            <p:nvPr/>
          </p:nvSpPr>
          <p:spPr bwMode="auto">
            <a:xfrm flipV="1">
              <a:off x="1133"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3" name="Line 83"/>
            <p:cNvSpPr>
              <a:spLocks noChangeShapeType="1"/>
            </p:cNvSpPr>
            <p:nvPr/>
          </p:nvSpPr>
          <p:spPr bwMode="auto">
            <a:xfrm flipV="1">
              <a:off x="196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4" name="Line 84"/>
            <p:cNvSpPr>
              <a:spLocks noChangeShapeType="1"/>
            </p:cNvSpPr>
            <p:nvPr/>
          </p:nvSpPr>
          <p:spPr bwMode="auto">
            <a:xfrm flipV="1">
              <a:off x="278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5" name="Line 85"/>
            <p:cNvSpPr>
              <a:spLocks noChangeShapeType="1"/>
            </p:cNvSpPr>
            <p:nvPr/>
          </p:nvSpPr>
          <p:spPr bwMode="auto">
            <a:xfrm flipV="1">
              <a:off x="361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6" name="Line 86"/>
            <p:cNvSpPr>
              <a:spLocks noChangeShapeType="1"/>
            </p:cNvSpPr>
            <p:nvPr/>
          </p:nvSpPr>
          <p:spPr bwMode="auto">
            <a:xfrm flipV="1">
              <a:off x="443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7" name="Freeform 87"/>
            <p:cNvSpPr>
              <a:spLocks/>
            </p:cNvSpPr>
            <p:nvPr/>
          </p:nvSpPr>
          <p:spPr bwMode="auto">
            <a:xfrm>
              <a:off x="1133" y="642"/>
              <a:ext cx="90" cy="348"/>
            </a:xfrm>
            <a:custGeom>
              <a:avLst/>
              <a:gdLst>
                <a:gd name="T0" fmla="*/ 0 w 90"/>
                <a:gd name="T1" fmla="*/ 348 h 348"/>
                <a:gd name="T2" fmla="*/ 24 w 90"/>
                <a:gd name="T3" fmla="*/ 258 h 348"/>
                <a:gd name="T4" fmla="*/ 42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2"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8" name="Freeform 88"/>
            <p:cNvSpPr>
              <a:spLocks/>
            </p:cNvSpPr>
            <p:nvPr/>
          </p:nvSpPr>
          <p:spPr bwMode="auto">
            <a:xfrm>
              <a:off x="1223" y="480"/>
              <a:ext cx="96" cy="162"/>
            </a:xfrm>
            <a:custGeom>
              <a:avLst/>
              <a:gdLst>
                <a:gd name="T0" fmla="*/ 0 w 96"/>
                <a:gd name="T1" fmla="*/ 162 h 162"/>
                <a:gd name="T2" fmla="*/ 24 w 96"/>
                <a:gd name="T3" fmla="*/ 102 h 162"/>
                <a:gd name="T4" fmla="*/ 48 w 96"/>
                <a:gd name="T5" fmla="*/ 60 h 162"/>
                <a:gd name="T6" fmla="*/ 72 w 96"/>
                <a:gd name="T7" fmla="*/ 24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02"/>
                  </a:lnTo>
                  <a:lnTo>
                    <a:pt x="48" y="60"/>
                  </a:lnTo>
                  <a:lnTo>
                    <a:pt x="72" y="24"/>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9" name="Freeform 89"/>
            <p:cNvSpPr>
              <a:spLocks/>
            </p:cNvSpPr>
            <p:nvPr/>
          </p:nvSpPr>
          <p:spPr bwMode="auto">
            <a:xfrm>
              <a:off x="1319" y="474"/>
              <a:ext cx="90" cy="42"/>
            </a:xfrm>
            <a:custGeom>
              <a:avLst/>
              <a:gdLst>
                <a:gd name="T0" fmla="*/ 0 w 90"/>
                <a:gd name="T1" fmla="*/ 6 h 42"/>
                <a:gd name="T2" fmla="*/ 12 w 90"/>
                <a:gd name="T3" fmla="*/ 0 h 42"/>
                <a:gd name="T4" fmla="*/ 24 w 90"/>
                <a:gd name="T5" fmla="*/ 0 h 42"/>
                <a:gd name="T6" fmla="*/ 48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8"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0" name="Freeform 90"/>
            <p:cNvSpPr>
              <a:spLocks/>
            </p:cNvSpPr>
            <p:nvPr/>
          </p:nvSpPr>
          <p:spPr bwMode="auto">
            <a:xfrm>
              <a:off x="1409" y="516"/>
              <a:ext cx="90" cy="90"/>
            </a:xfrm>
            <a:custGeom>
              <a:avLst/>
              <a:gdLst>
                <a:gd name="T0" fmla="*/ 0 w 90"/>
                <a:gd name="T1" fmla="*/ 0 h 90"/>
                <a:gd name="T2" fmla="*/ 24 w 90"/>
                <a:gd name="T3" fmla="*/ 18 h 90"/>
                <a:gd name="T4" fmla="*/ 42 w 90"/>
                <a:gd name="T5" fmla="*/ 48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2" y="48"/>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1" name="Freeform 91"/>
            <p:cNvSpPr>
              <a:spLocks/>
            </p:cNvSpPr>
            <p:nvPr/>
          </p:nvSpPr>
          <p:spPr bwMode="auto">
            <a:xfrm>
              <a:off x="1499" y="606"/>
              <a:ext cx="96" cy="12"/>
            </a:xfrm>
            <a:custGeom>
              <a:avLst/>
              <a:gdLst>
                <a:gd name="T0" fmla="*/ 0 w 96"/>
                <a:gd name="T1" fmla="*/ 0 h 12"/>
                <a:gd name="T2" fmla="*/ 24 w 96"/>
                <a:gd name="T3" fmla="*/ 6 h 12"/>
                <a:gd name="T4" fmla="*/ 48 w 96"/>
                <a:gd name="T5" fmla="*/ 12 h 12"/>
                <a:gd name="T6" fmla="*/ 72 w 96"/>
                <a:gd name="T7" fmla="*/ 6 h 12"/>
                <a:gd name="T8" fmla="*/ 96 w 96"/>
                <a:gd name="T9" fmla="*/ 0 h 12"/>
              </a:gdLst>
              <a:ahLst/>
              <a:cxnLst>
                <a:cxn ang="0">
                  <a:pos x="T0" y="T1"/>
                </a:cxn>
                <a:cxn ang="0">
                  <a:pos x="T2" y="T3"/>
                </a:cxn>
                <a:cxn ang="0">
                  <a:pos x="T4" y="T5"/>
                </a:cxn>
                <a:cxn ang="0">
                  <a:pos x="T6" y="T7"/>
                </a:cxn>
                <a:cxn ang="0">
                  <a:pos x="T8" y="T9"/>
                </a:cxn>
              </a:cxnLst>
              <a:rect l="0" t="0" r="r" b="b"/>
              <a:pathLst>
                <a:path w="96" h="12">
                  <a:moveTo>
                    <a:pt x="0" y="0"/>
                  </a:moveTo>
                  <a:lnTo>
                    <a:pt x="24" y="6"/>
                  </a:lnTo>
                  <a:lnTo>
                    <a:pt x="48" y="12"/>
                  </a:lnTo>
                  <a:lnTo>
                    <a:pt x="72" y="6"/>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2" name="Freeform 92"/>
            <p:cNvSpPr>
              <a:spLocks/>
            </p:cNvSpPr>
            <p:nvPr/>
          </p:nvSpPr>
          <p:spPr bwMode="auto">
            <a:xfrm>
              <a:off x="1595" y="516"/>
              <a:ext cx="90" cy="90"/>
            </a:xfrm>
            <a:custGeom>
              <a:avLst/>
              <a:gdLst>
                <a:gd name="T0" fmla="*/ 0 w 90"/>
                <a:gd name="T1" fmla="*/ 90 h 90"/>
                <a:gd name="T2" fmla="*/ 24 w 90"/>
                <a:gd name="T3" fmla="*/ 72 h 90"/>
                <a:gd name="T4" fmla="*/ 48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3" name="Freeform 93"/>
            <p:cNvSpPr>
              <a:spLocks/>
            </p:cNvSpPr>
            <p:nvPr/>
          </p:nvSpPr>
          <p:spPr bwMode="auto">
            <a:xfrm>
              <a:off x="1685" y="474"/>
              <a:ext cx="90" cy="42"/>
            </a:xfrm>
            <a:custGeom>
              <a:avLst/>
              <a:gdLst>
                <a:gd name="T0" fmla="*/ 0 w 90"/>
                <a:gd name="T1" fmla="*/ 42 h 42"/>
                <a:gd name="T2" fmla="*/ 24 w 90"/>
                <a:gd name="T3" fmla="*/ 24 h 42"/>
                <a:gd name="T4" fmla="*/ 42 w 90"/>
                <a:gd name="T5" fmla="*/ 6 h 42"/>
                <a:gd name="T6" fmla="*/ 66 w 90"/>
                <a:gd name="T7" fmla="*/ 0 h 42"/>
                <a:gd name="T8" fmla="*/ 78 w 90"/>
                <a:gd name="T9" fmla="*/ 0 h 42"/>
                <a:gd name="T10" fmla="*/ 90 w 90"/>
                <a:gd name="T11" fmla="*/ 6 h 42"/>
              </a:gdLst>
              <a:ahLst/>
              <a:cxnLst>
                <a:cxn ang="0">
                  <a:pos x="T0" y="T1"/>
                </a:cxn>
                <a:cxn ang="0">
                  <a:pos x="T2" y="T3"/>
                </a:cxn>
                <a:cxn ang="0">
                  <a:pos x="T4" y="T5"/>
                </a:cxn>
                <a:cxn ang="0">
                  <a:pos x="T6" y="T7"/>
                </a:cxn>
                <a:cxn ang="0">
                  <a:pos x="T8" y="T9"/>
                </a:cxn>
                <a:cxn ang="0">
                  <a:pos x="T10" y="T11"/>
                </a:cxn>
              </a:cxnLst>
              <a:rect l="0" t="0" r="r" b="b"/>
              <a:pathLst>
                <a:path w="90" h="42">
                  <a:moveTo>
                    <a:pt x="0" y="42"/>
                  </a:moveTo>
                  <a:lnTo>
                    <a:pt x="24" y="24"/>
                  </a:lnTo>
                  <a:lnTo>
                    <a:pt x="42" y="6"/>
                  </a:lnTo>
                  <a:lnTo>
                    <a:pt x="66" y="0"/>
                  </a:lnTo>
                  <a:lnTo>
                    <a:pt x="78" y="0"/>
                  </a:lnTo>
                  <a:lnTo>
                    <a:pt x="90"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4" name="Freeform 94"/>
            <p:cNvSpPr>
              <a:spLocks/>
            </p:cNvSpPr>
            <p:nvPr/>
          </p:nvSpPr>
          <p:spPr bwMode="auto">
            <a:xfrm>
              <a:off x="1775" y="480"/>
              <a:ext cx="90" cy="162"/>
            </a:xfrm>
            <a:custGeom>
              <a:avLst/>
              <a:gdLst>
                <a:gd name="T0" fmla="*/ 0 w 90"/>
                <a:gd name="T1" fmla="*/ 0 h 162"/>
                <a:gd name="T2" fmla="*/ 24 w 90"/>
                <a:gd name="T3" fmla="*/ 24 h 162"/>
                <a:gd name="T4" fmla="*/ 42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2"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5" name="Freeform 95"/>
            <p:cNvSpPr>
              <a:spLocks/>
            </p:cNvSpPr>
            <p:nvPr/>
          </p:nvSpPr>
          <p:spPr bwMode="auto">
            <a:xfrm>
              <a:off x="1865" y="642"/>
              <a:ext cx="96" cy="342"/>
            </a:xfrm>
            <a:custGeom>
              <a:avLst/>
              <a:gdLst>
                <a:gd name="T0" fmla="*/ 0 w 96"/>
                <a:gd name="T1" fmla="*/ 0 h 342"/>
                <a:gd name="T2" fmla="*/ 12 w 96"/>
                <a:gd name="T3" fmla="*/ 36 h 342"/>
                <a:gd name="T4" fmla="*/ 24 w 96"/>
                <a:gd name="T5" fmla="*/ 72 h 342"/>
                <a:gd name="T6" fmla="*/ 48 w 96"/>
                <a:gd name="T7" fmla="*/ 162 h 342"/>
                <a:gd name="T8" fmla="*/ 72 w 96"/>
                <a:gd name="T9" fmla="*/ 252 h 342"/>
                <a:gd name="T10" fmla="*/ 96 w 96"/>
                <a:gd name="T11" fmla="*/ 342 h 342"/>
              </a:gdLst>
              <a:ahLst/>
              <a:cxnLst>
                <a:cxn ang="0">
                  <a:pos x="T0" y="T1"/>
                </a:cxn>
                <a:cxn ang="0">
                  <a:pos x="T2" y="T3"/>
                </a:cxn>
                <a:cxn ang="0">
                  <a:pos x="T4" y="T5"/>
                </a:cxn>
                <a:cxn ang="0">
                  <a:pos x="T6" y="T7"/>
                </a:cxn>
                <a:cxn ang="0">
                  <a:pos x="T8" y="T9"/>
                </a:cxn>
                <a:cxn ang="0">
                  <a:pos x="T10" y="T11"/>
                </a:cxn>
              </a:cxnLst>
              <a:rect l="0" t="0" r="r" b="b"/>
              <a:pathLst>
                <a:path w="96" h="342">
                  <a:moveTo>
                    <a:pt x="0" y="0"/>
                  </a:moveTo>
                  <a:lnTo>
                    <a:pt x="12" y="36"/>
                  </a:lnTo>
                  <a:lnTo>
                    <a:pt x="24" y="72"/>
                  </a:lnTo>
                  <a:lnTo>
                    <a:pt x="48" y="162"/>
                  </a:lnTo>
                  <a:lnTo>
                    <a:pt x="72" y="252"/>
                  </a:lnTo>
                  <a:lnTo>
                    <a:pt x="96"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6" name="Freeform 96"/>
            <p:cNvSpPr>
              <a:spLocks/>
            </p:cNvSpPr>
            <p:nvPr/>
          </p:nvSpPr>
          <p:spPr bwMode="auto">
            <a:xfrm>
              <a:off x="1961" y="984"/>
              <a:ext cx="90" cy="348"/>
            </a:xfrm>
            <a:custGeom>
              <a:avLst/>
              <a:gdLst>
                <a:gd name="T0" fmla="*/ 0 w 90"/>
                <a:gd name="T1" fmla="*/ 0 h 348"/>
                <a:gd name="T2" fmla="*/ 24 w 90"/>
                <a:gd name="T3" fmla="*/ 90 h 348"/>
                <a:gd name="T4" fmla="*/ 48 w 90"/>
                <a:gd name="T5" fmla="*/ 186 h 348"/>
                <a:gd name="T6" fmla="*/ 66 w 90"/>
                <a:gd name="T7" fmla="*/ 276 h 348"/>
                <a:gd name="T8" fmla="*/ 78 w 90"/>
                <a:gd name="T9" fmla="*/ 312 h 348"/>
                <a:gd name="T10" fmla="*/ 90 w 90"/>
                <a:gd name="T11" fmla="*/ 348 h 348"/>
              </a:gdLst>
              <a:ahLst/>
              <a:cxnLst>
                <a:cxn ang="0">
                  <a:pos x="T0" y="T1"/>
                </a:cxn>
                <a:cxn ang="0">
                  <a:pos x="T2" y="T3"/>
                </a:cxn>
                <a:cxn ang="0">
                  <a:pos x="T4" y="T5"/>
                </a:cxn>
                <a:cxn ang="0">
                  <a:pos x="T6" y="T7"/>
                </a:cxn>
                <a:cxn ang="0">
                  <a:pos x="T8" y="T9"/>
                </a:cxn>
                <a:cxn ang="0">
                  <a:pos x="T10" y="T11"/>
                </a:cxn>
              </a:cxnLst>
              <a:rect l="0" t="0" r="r" b="b"/>
              <a:pathLst>
                <a:path w="90" h="348">
                  <a:moveTo>
                    <a:pt x="0" y="0"/>
                  </a:moveTo>
                  <a:lnTo>
                    <a:pt x="24" y="90"/>
                  </a:lnTo>
                  <a:lnTo>
                    <a:pt x="48" y="186"/>
                  </a:lnTo>
                  <a:lnTo>
                    <a:pt x="66" y="276"/>
                  </a:lnTo>
                  <a:lnTo>
                    <a:pt x="78" y="312"/>
                  </a:lnTo>
                  <a:lnTo>
                    <a:pt x="90"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7" name="Freeform 97"/>
            <p:cNvSpPr>
              <a:spLocks/>
            </p:cNvSpPr>
            <p:nvPr/>
          </p:nvSpPr>
          <p:spPr bwMode="auto">
            <a:xfrm>
              <a:off x="2051" y="1332"/>
              <a:ext cx="90" cy="162"/>
            </a:xfrm>
            <a:custGeom>
              <a:avLst/>
              <a:gdLst>
                <a:gd name="T0" fmla="*/ 0 w 90"/>
                <a:gd name="T1" fmla="*/ 0 h 162"/>
                <a:gd name="T2" fmla="*/ 24 w 90"/>
                <a:gd name="T3" fmla="*/ 60 h 162"/>
                <a:gd name="T4" fmla="*/ 42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2"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8" name="Freeform 98"/>
            <p:cNvSpPr>
              <a:spLocks/>
            </p:cNvSpPr>
            <p:nvPr/>
          </p:nvSpPr>
          <p:spPr bwMode="auto">
            <a:xfrm>
              <a:off x="2141" y="1458"/>
              <a:ext cx="96" cy="42"/>
            </a:xfrm>
            <a:custGeom>
              <a:avLst/>
              <a:gdLst>
                <a:gd name="T0" fmla="*/ 0 w 96"/>
                <a:gd name="T1" fmla="*/ 36 h 42"/>
                <a:gd name="T2" fmla="*/ 12 w 96"/>
                <a:gd name="T3" fmla="*/ 42 h 42"/>
                <a:gd name="T4" fmla="*/ 24 w 96"/>
                <a:gd name="T5" fmla="*/ 42 h 42"/>
                <a:gd name="T6" fmla="*/ 48 w 96"/>
                <a:gd name="T7" fmla="*/ 36 h 42"/>
                <a:gd name="T8" fmla="*/ 72 w 96"/>
                <a:gd name="T9" fmla="*/ 18 h 42"/>
                <a:gd name="T10" fmla="*/ 96 w 96"/>
                <a:gd name="T11" fmla="*/ 0 h 42"/>
              </a:gdLst>
              <a:ahLst/>
              <a:cxnLst>
                <a:cxn ang="0">
                  <a:pos x="T0" y="T1"/>
                </a:cxn>
                <a:cxn ang="0">
                  <a:pos x="T2" y="T3"/>
                </a:cxn>
                <a:cxn ang="0">
                  <a:pos x="T4" y="T5"/>
                </a:cxn>
                <a:cxn ang="0">
                  <a:pos x="T6" y="T7"/>
                </a:cxn>
                <a:cxn ang="0">
                  <a:pos x="T8" y="T9"/>
                </a:cxn>
                <a:cxn ang="0">
                  <a:pos x="T10" y="T11"/>
                </a:cxn>
              </a:cxnLst>
              <a:rect l="0" t="0" r="r" b="b"/>
              <a:pathLst>
                <a:path w="96" h="42">
                  <a:moveTo>
                    <a:pt x="0" y="36"/>
                  </a:moveTo>
                  <a:lnTo>
                    <a:pt x="12" y="42"/>
                  </a:lnTo>
                  <a:lnTo>
                    <a:pt x="24" y="42"/>
                  </a:lnTo>
                  <a:lnTo>
                    <a:pt x="48" y="36"/>
                  </a:lnTo>
                  <a:lnTo>
                    <a:pt x="72" y="18"/>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9" name="Freeform 99"/>
            <p:cNvSpPr>
              <a:spLocks/>
            </p:cNvSpPr>
            <p:nvPr/>
          </p:nvSpPr>
          <p:spPr bwMode="auto">
            <a:xfrm>
              <a:off x="2237" y="1368"/>
              <a:ext cx="90" cy="90"/>
            </a:xfrm>
            <a:custGeom>
              <a:avLst/>
              <a:gdLst>
                <a:gd name="T0" fmla="*/ 0 w 90"/>
                <a:gd name="T1" fmla="*/ 90 h 90"/>
                <a:gd name="T2" fmla="*/ 24 w 90"/>
                <a:gd name="T3" fmla="*/ 72 h 90"/>
                <a:gd name="T4" fmla="*/ 48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0" name="Freeform 100"/>
            <p:cNvSpPr>
              <a:spLocks/>
            </p:cNvSpPr>
            <p:nvPr/>
          </p:nvSpPr>
          <p:spPr bwMode="auto">
            <a:xfrm>
              <a:off x="2327" y="1356"/>
              <a:ext cx="90" cy="12"/>
            </a:xfrm>
            <a:custGeom>
              <a:avLst/>
              <a:gdLst>
                <a:gd name="T0" fmla="*/ 0 w 90"/>
                <a:gd name="T1" fmla="*/ 12 h 12"/>
                <a:gd name="T2" fmla="*/ 24 w 90"/>
                <a:gd name="T3" fmla="*/ 6 h 12"/>
                <a:gd name="T4" fmla="*/ 42 w 90"/>
                <a:gd name="T5" fmla="*/ 0 h 12"/>
                <a:gd name="T6" fmla="*/ 66 w 90"/>
                <a:gd name="T7" fmla="*/ 6 h 12"/>
                <a:gd name="T8" fmla="*/ 90 w 90"/>
                <a:gd name="T9" fmla="*/ 12 h 12"/>
              </a:gdLst>
              <a:ahLst/>
              <a:cxnLst>
                <a:cxn ang="0">
                  <a:pos x="T0" y="T1"/>
                </a:cxn>
                <a:cxn ang="0">
                  <a:pos x="T2" y="T3"/>
                </a:cxn>
                <a:cxn ang="0">
                  <a:pos x="T4" y="T5"/>
                </a:cxn>
                <a:cxn ang="0">
                  <a:pos x="T6" y="T7"/>
                </a:cxn>
                <a:cxn ang="0">
                  <a:pos x="T8" y="T9"/>
                </a:cxn>
              </a:cxnLst>
              <a:rect l="0" t="0" r="r" b="b"/>
              <a:pathLst>
                <a:path w="90" h="12">
                  <a:moveTo>
                    <a:pt x="0" y="12"/>
                  </a:moveTo>
                  <a:lnTo>
                    <a:pt x="24" y="6"/>
                  </a:lnTo>
                  <a:lnTo>
                    <a:pt x="42" y="0"/>
                  </a:lnTo>
                  <a:lnTo>
                    <a:pt x="66" y="6"/>
                  </a:lnTo>
                  <a:lnTo>
                    <a:pt x="90"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1" name="Freeform 101"/>
            <p:cNvSpPr>
              <a:spLocks/>
            </p:cNvSpPr>
            <p:nvPr/>
          </p:nvSpPr>
          <p:spPr bwMode="auto">
            <a:xfrm>
              <a:off x="2417" y="1368"/>
              <a:ext cx="96" cy="90"/>
            </a:xfrm>
            <a:custGeom>
              <a:avLst/>
              <a:gdLst>
                <a:gd name="T0" fmla="*/ 0 w 96"/>
                <a:gd name="T1" fmla="*/ 0 h 90"/>
                <a:gd name="T2" fmla="*/ 24 w 96"/>
                <a:gd name="T3" fmla="*/ 18 h 90"/>
                <a:gd name="T4" fmla="*/ 48 w 96"/>
                <a:gd name="T5" fmla="*/ 42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2"/>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2" name="Freeform 102"/>
            <p:cNvSpPr>
              <a:spLocks/>
            </p:cNvSpPr>
            <p:nvPr/>
          </p:nvSpPr>
          <p:spPr bwMode="auto">
            <a:xfrm>
              <a:off x="2513" y="1458"/>
              <a:ext cx="90" cy="42"/>
            </a:xfrm>
            <a:custGeom>
              <a:avLst/>
              <a:gdLst>
                <a:gd name="T0" fmla="*/ 0 w 90"/>
                <a:gd name="T1" fmla="*/ 0 h 42"/>
                <a:gd name="T2" fmla="*/ 24 w 90"/>
                <a:gd name="T3" fmla="*/ 18 h 42"/>
                <a:gd name="T4" fmla="*/ 48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8"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3" name="Freeform 103"/>
            <p:cNvSpPr>
              <a:spLocks/>
            </p:cNvSpPr>
            <p:nvPr/>
          </p:nvSpPr>
          <p:spPr bwMode="auto">
            <a:xfrm>
              <a:off x="2603" y="1332"/>
              <a:ext cx="90" cy="162"/>
            </a:xfrm>
            <a:custGeom>
              <a:avLst/>
              <a:gdLst>
                <a:gd name="T0" fmla="*/ 0 w 90"/>
                <a:gd name="T1" fmla="*/ 162 h 162"/>
                <a:gd name="T2" fmla="*/ 24 w 90"/>
                <a:gd name="T3" fmla="*/ 138 h 162"/>
                <a:gd name="T4" fmla="*/ 42 w 90"/>
                <a:gd name="T5" fmla="*/ 102 h 162"/>
                <a:gd name="T6" fmla="*/ 66 w 90"/>
                <a:gd name="T7" fmla="*/ 60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38"/>
                  </a:lnTo>
                  <a:lnTo>
                    <a:pt x="42" y="102"/>
                  </a:lnTo>
                  <a:lnTo>
                    <a:pt x="66" y="6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4" name="Freeform 104"/>
            <p:cNvSpPr>
              <a:spLocks/>
            </p:cNvSpPr>
            <p:nvPr/>
          </p:nvSpPr>
          <p:spPr bwMode="auto">
            <a:xfrm>
              <a:off x="2693" y="990"/>
              <a:ext cx="96" cy="342"/>
            </a:xfrm>
            <a:custGeom>
              <a:avLst/>
              <a:gdLst>
                <a:gd name="T0" fmla="*/ 0 w 96"/>
                <a:gd name="T1" fmla="*/ 342 h 342"/>
                <a:gd name="T2" fmla="*/ 12 w 96"/>
                <a:gd name="T3" fmla="*/ 306 h 342"/>
                <a:gd name="T4" fmla="*/ 24 w 96"/>
                <a:gd name="T5" fmla="*/ 270 h 342"/>
                <a:gd name="T6" fmla="*/ 48 w 96"/>
                <a:gd name="T7" fmla="*/ 180 h 342"/>
                <a:gd name="T8" fmla="*/ 72 w 96"/>
                <a:gd name="T9" fmla="*/ 90 h 342"/>
                <a:gd name="T10" fmla="*/ 96 w 96"/>
                <a:gd name="T11" fmla="*/ 0 h 342"/>
              </a:gdLst>
              <a:ahLst/>
              <a:cxnLst>
                <a:cxn ang="0">
                  <a:pos x="T0" y="T1"/>
                </a:cxn>
                <a:cxn ang="0">
                  <a:pos x="T2" y="T3"/>
                </a:cxn>
                <a:cxn ang="0">
                  <a:pos x="T4" y="T5"/>
                </a:cxn>
                <a:cxn ang="0">
                  <a:pos x="T6" y="T7"/>
                </a:cxn>
                <a:cxn ang="0">
                  <a:pos x="T8" y="T9"/>
                </a:cxn>
                <a:cxn ang="0">
                  <a:pos x="T10" y="T11"/>
                </a:cxn>
              </a:cxnLst>
              <a:rect l="0" t="0" r="r" b="b"/>
              <a:pathLst>
                <a:path w="96" h="342">
                  <a:moveTo>
                    <a:pt x="0" y="342"/>
                  </a:moveTo>
                  <a:lnTo>
                    <a:pt x="12" y="306"/>
                  </a:lnTo>
                  <a:lnTo>
                    <a:pt x="24" y="270"/>
                  </a:lnTo>
                  <a:lnTo>
                    <a:pt x="48" y="180"/>
                  </a:lnTo>
                  <a:lnTo>
                    <a:pt x="72" y="9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5" name="Freeform 105"/>
            <p:cNvSpPr>
              <a:spLocks/>
            </p:cNvSpPr>
            <p:nvPr/>
          </p:nvSpPr>
          <p:spPr bwMode="auto">
            <a:xfrm>
              <a:off x="2789" y="642"/>
              <a:ext cx="90" cy="348"/>
            </a:xfrm>
            <a:custGeom>
              <a:avLst/>
              <a:gdLst>
                <a:gd name="T0" fmla="*/ 0 w 90"/>
                <a:gd name="T1" fmla="*/ 348 h 348"/>
                <a:gd name="T2" fmla="*/ 24 w 90"/>
                <a:gd name="T3" fmla="*/ 258 h 348"/>
                <a:gd name="T4" fmla="*/ 48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8"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6" name="Freeform 106"/>
            <p:cNvSpPr>
              <a:spLocks/>
            </p:cNvSpPr>
            <p:nvPr/>
          </p:nvSpPr>
          <p:spPr bwMode="auto">
            <a:xfrm>
              <a:off x="2879" y="480"/>
              <a:ext cx="90" cy="162"/>
            </a:xfrm>
            <a:custGeom>
              <a:avLst/>
              <a:gdLst>
                <a:gd name="T0" fmla="*/ 0 w 90"/>
                <a:gd name="T1" fmla="*/ 162 h 162"/>
                <a:gd name="T2" fmla="*/ 24 w 90"/>
                <a:gd name="T3" fmla="*/ 102 h 162"/>
                <a:gd name="T4" fmla="*/ 42 w 90"/>
                <a:gd name="T5" fmla="*/ 60 h 162"/>
                <a:gd name="T6" fmla="*/ 66 w 90"/>
                <a:gd name="T7" fmla="*/ 24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02"/>
                  </a:lnTo>
                  <a:lnTo>
                    <a:pt x="42" y="60"/>
                  </a:lnTo>
                  <a:lnTo>
                    <a:pt x="66" y="24"/>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7" name="Freeform 107"/>
            <p:cNvSpPr>
              <a:spLocks/>
            </p:cNvSpPr>
            <p:nvPr/>
          </p:nvSpPr>
          <p:spPr bwMode="auto">
            <a:xfrm>
              <a:off x="2969" y="474"/>
              <a:ext cx="90" cy="42"/>
            </a:xfrm>
            <a:custGeom>
              <a:avLst/>
              <a:gdLst>
                <a:gd name="T0" fmla="*/ 0 w 90"/>
                <a:gd name="T1" fmla="*/ 6 h 42"/>
                <a:gd name="T2" fmla="*/ 12 w 90"/>
                <a:gd name="T3" fmla="*/ 0 h 42"/>
                <a:gd name="T4" fmla="*/ 24 w 90"/>
                <a:gd name="T5" fmla="*/ 0 h 42"/>
                <a:gd name="T6" fmla="*/ 42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2"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8" name="Freeform 108"/>
            <p:cNvSpPr>
              <a:spLocks/>
            </p:cNvSpPr>
            <p:nvPr/>
          </p:nvSpPr>
          <p:spPr bwMode="auto">
            <a:xfrm>
              <a:off x="3059" y="516"/>
              <a:ext cx="96" cy="90"/>
            </a:xfrm>
            <a:custGeom>
              <a:avLst/>
              <a:gdLst>
                <a:gd name="T0" fmla="*/ 0 w 96"/>
                <a:gd name="T1" fmla="*/ 0 h 90"/>
                <a:gd name="T2" fmla="*/ 24 w 96"/>
                <a:gd name="T3" fmla="*/ 18 h 90"/>
                <a:gd name="T4" fmla="*/ 48 w 96"/>
                <a:gd name="T5" fmla="*/ 48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8"/>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9" name="Freeform 109"/>
            <p:cNvSpPr>
              <a:spLocks/>
            </p:cNvSpPr>
            <p:nvPr/>
          </p:nvSpPr>
          <p:spPr bwMode="auto">
            <a:xfrm>
              <a:off x="3155" y="606"/>
              <a:ext cx="90" cy="12"/>
            </a:xfrm>
            <a:custGeom>
              <a:avLst/>
              <a:gdLst>
                <a:gd name="T0" fmla="*/ 0 w 90"/>
                <a:gd name="T1" fmla="*/ 0 h 12"/>
                <a:gd name="T2" fmla="*/ 24 w 90"/>
                <a:gd name="T3" fmla="*/ 6 h 12"/>
                <a:gd name="T4" fmla="*/ 48 w 90"/>
                <a:gd name="T5" fmla="*/ 12 h 12"/>
                <a:gd name="T6" fmla="*/ 66 w 90"/>
                <a:gd name="T7" fmla="*/ 6 h 12"/>
                <a:gd name="T8" fmla="*/ 90 w 90"/>
                <a:gd name="T9" fmla="*/ 0 h 12"/>
              </a:gdLst>
              <a:ahLst/>
              <a:cxnLst>
                <a:cxn ang="0">
                  <a:pos x="T0" y="T1"/>
                </a:cxn>
                <a:cxn ang="0">
                  <a:pos x="T2" y="T3"/>
                </a:cxn>
                <a:cxn ang="0">
                  <a:pos x="T4" y="T5"/>
                </a:cxn>
                <a:cxn ang="0">
                  <a:pos x="T6" y="T7"/>
                </a:cxn>
                <a:cxn ang="0">
                  <a:pos x="T8" y="T9"/>
                </a:cxn>
              </a:cxnLst>
              <a:rect l="0" t="0" r="r" b="b"/>
              <a:pathLst>
                <a:path w="90" h="12">
                  <a:moveTo>
                    <a:pt x="0" y="0"/>
                  </a:moveTo>
                  <a:lnTo>
                    <a:pt x="24" y="6"/>
                  </a:lnTo>
                  <a:lnTo>
                    <a:pt x="48" y="12"/>
                  </a:lnTo>
                  <a:lnTo>
                    <a:pt x="66" y="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0" name="Freeform 110"/>
            <p:cNvSpPr>
              <a:spLocks/>
            </p:cNvSpPr>
            <p:nvPr/>
          </p:nvSpPr>
          <p:spPr bwMode="auto">
            <a:xfrm>
              <a:off x="3245" y="516"/>
              <a:ext cx="90" cy="90"/>
            </a:xfrm>
            <a:custGeom>
              <a:avLst/>
              <a:gdLst>
                <a:gd name="T0" fmla="*/ 0 w 90"/>
                <a:gd name="T1" fmla="*/ 90 h 90"/>
                <a:gd name="T2" fmla="*/ 24 w 90"/>
                <a:gd name="T3" fmla="*/ 72 h 90"/>
                <a:gd name="T4" fmla="*/ 42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1" name="Freeform 111"/>
            <p:cNvSpPr>
              <a:spLocks/>
            </p:cNvSpPr>
            <p:nvPr/>
          </p:nvSpPr>
          <p:spPr bwMode="auto">
            <a:xfrm>
              <a:off x="3335" y="474"/>
              <a:ext cx="96" cy="42"/>
            </a:xfrm>
            <a:custGeom>
              <a:avLst/>
              <a:gdLst>
                <a:gd name="T0" fmla="*/ 0 w 96"/>
                <a:gd name="T1" fmla="*/ 42 h 42"/>
                <a:gd name="T2" fmla="*/ 24 w 96"/>
                <a:gd name="T3" fmla="*/ 24 h 42"/>
                <a:gd name="T4" fmla="*/ 48 w 96"/>
                <a:gd name="T5" fmla="*/ 6 h 42"/>
                <a:gd name="T6" fmla="*/ 72 w 96"/>
                <a:gd name="T7" fmla="*/ 0 h 42"/>
                <a:gd name="T8" fmla="*/ 84 w 96"/>
                <a:gd name="T9" fmla="*/ 0 h 42"/>
                <a:gd name="T10" fmla="*/ 96 w 96"/>
                <a:gd name="T11" fmla="*/ 6 h 42"/>
              </a:gdLst>
              <a:ahLst/>
              <a:cxnLst>
                <a:cxn ang="0">
                  <a:pos x="T0" y="T1"/>
                </a:cxn>
                <a:cxn ang="0">
                  <a:pos x="T2" y="T3"/>
                </a:cxn>
                <a:cxn ang="0">
                  <a:pos x="T4" y="T5"/>
                </a:cxn>
                <a:cxn ang="0">
                  <a:pos x="T6" y="T7"/>
                </a:cxn>
                <a:cxn ang="0">
                  <a:pos x="T8" y="T9"/>
                </a:cxn>
                <a:cxn ang="0">
                  <a:pos x="T10" y="T11"/>
                </a:cxn>
              </a:cxnLst>
              <a:rect l="0" t="0" r="r" b="b"/>
              <a:pathLst>
                <a:path w="96" h="42">
                  <a:moveTo>
                    <a:pt x="0" y="42"/>
                  </a:moveTo>
                  <a:lnTo>
                    <a:pt x="24" y="24"/>
                  </a:lnTo>
                  <a:lnTo>
                    <a:pt x="48" y="6"/>
                  </a:lnTo>
                  <a:lnTo>
                    <a:pt x="72" y="0"/>
                  </a:lnTo>
                  <a:lnTo>
                    <a:pt x="84" y="0"/>
                  </a:lnTo>
                  <a:lnTo>
                    <a:pt x="96"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2" name="Freeform 112"/>
            <p:cNvSpPr>
              <a:spLocks/>
            </p:cNvSpPr>
            <p:nvPr/>
          </p:nvSpPr>
          <p:spPr bwMode="auto">
            <a:xfrm>
              <a:off x="3431" y="480"/>
              <a:ext cx="90" cy="162"/>
            </a:xfrm>
            <a:custGeom>
              <a:avLst/>
              <a:gdLst>
                <a:gd name="T0" fmla="*/ 0 w 90"/>
                <a:gd name="T1" fmla="*/ 0 h 162"/>
                <a:gd name="T2" fmla="*/ 24 w 90"/>
                <a:gd name="T3" fmla="*/ 24 h 162"/>
                <a:gd name="T4" fmla="*/ 48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8"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3" name="Freeform 113"/>
            <p:cNvSpPr>
              <a:spLocks/>
            </p:cNvSpPr>
            <p:nvPr/>
          </p:nvSpPr>
          <p:spPr bwMode="auto">
            <a:xfrm>
              <a:off x="3521" y="642"/>
              <a:ext cx="90" cy="342"/>
            </a:xfrm>
            <a:custGeom>
              <a:avLst/>
              <a:gdLst>
                <a:gd name="T0" fmla="*/ 0 w 90"/>
                <a:gd name="T1" fmla="*/ 0 h 342"/>
                <a:gd name="T2" fmla="*/ 12 w 90"/>
                <a:gd name="T3" fmla="*/ 36 h 342"/>
                <a:gd name="T4" fmla="*/ 24 w 90"/>
                <a:gd name="T5" fmla="*/ 72 h 342"/>
                <a:gd name="T6" fmla="*/ 42 w 90"/>
                <a:gd name="T7" fmla="*/ 162 h 342"/>
                <a:gd name="T8" fmla="*/ 66 w 90"/>
                <a:gd name="T9" fmla="*/ 252 h 342"/>
                <a:gd name="T10" fmla="*/ 90 w 90"/>
                <a:gd name="T11" fmla="*/ 342 h 342"/>
              </a:gdLst>
              <a:ahLst/>
              <a:cxnLst>
                <a:cxn ang="0">
                  <a:pos x="T0" y="T1"/>
                </a:cxn>
                <a:cxn ang="0">
                  <a:pos x="T2" y="T3"/>
                </a:cxn>
                <a:cxn ang="0">
                  <a:pos x="T4" y="T5"/>
                </a:cxn>
                <a:cxn ang="0">
                  <a:pos x="T6" y="T7"/>
                </a:cxn>
                <a:cxn ang="0">
                  <a:pos x="T8" y="T9"/>
                </a:cxn>
                <a:cxn ang="0">
                  <a:pos x="T10" y="T11"/>
                </a:cxn>
              </a:cxnLst>
              <a:rect l="0" t="0" r="r" b="b"/>
              <a:pathLst>
                <a:path w="90" h="342">
                  <a:moveTo>
                    <a:pt x="0" y="0"/>
                  </a:moveTo>
                  <a:lnTo>
                    <a:pt x="12" y="36"/>
                  </a:lnTo>
                  <a:lnTo>
                    <a:pt x="24" y="72"/>
                  </a:lnTo>
                  <a:lnTo>
                    <a:pt x="42" y="162"/>
                  </a:lnTo>
                  <a:lnTo>
                    <a:pt x="66" y="252"/>
                  </a:lnTo>
                  <a:lnTo>
                    <a:pt x="90"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4" name="Freeform 114"/>
            <p:cNvSpPr>
              <a:spLocks/>
            </p:cNvSpPr>
            <p:nvPr/>
          </p:nvSpPr>
          <p:spPr bwMode="auto">
            <a:xfrm>
              <a:off x="3611" y="984"/>
              <a:ext cx="96" cy="348"/>
            </a:xfrm>
            <a:custGeom>
              <a:avLst/>
              <a:gdLst>
                <a:gd name="T0" fmla="*/ 0 w 96"/>
                <a:gd name="T1" fmla="*/ 0 h 348"/>
                <a:gd name="T2" fmla="*/ 24 w 96"/>
                <a:gd name="T3" fmla="*/ 90 h 348"/>
                <a:gd name="T4" fmla="*/ 48 w 96"/>
                <a:gd name="T5" fmla="*/ 186 h 348"/>
                <a:gd name="T6" fmla="*/ 72 w 96"/>
                <a:gd name="T7" fmla="*/ 276 h 348"/>
                <a:gd name="T8" fmla="*/ 84 w 96"/>
                <a:gd name="T9" fmla="*/ 312 h 348"/>
                <a:gd name="T10" fmla="*/ 96 w 96"/>
                <a:gd name="T11" fmla="*/ 348 h 348"/>
              </a:gdLst>
              <a:ahLst/>
              <a:cxnLst>
                <a:cxn ang="0">
                  <a:pos x="T0" y="T1"/>
                </a:cxn>
                <a:cxn ang="0">
                  <a:pos x="T2" y="T3"/>
                </a:cxn>
                <a:cxn ang="0">
                  <a:pos x="T4" y="T5"/>
                </a:cxn>
                <a:cxn ang="0">
                  <a:pos x="T6" y="T7"/>
                </a:cxn>
                <a:cxn ang="0">
                  <a:pos x="T8" y="T9"/>
                </a:cxn>
                <a:cxn ang="0">
                  <a:pos x="T10" y="T11"/>
                </a:cxn>
              </a:cxnLst>
              <a:rect l="0" t="0" r="r" b="b"/>
              <a:pathLst>
                <a:path w="96" h="348">
                  <a:moveTo>
                    <a:pt x="0" y="0"/>
                  </a:moveTo>
                  <a:lnTo>
                    <a:pt x="24" y="90"/>
                  </a:lnTo>
                  <a:lnTo>
                    <a:pt x="48" y="186"/>
                  </a:lnTo>
                  <a:lnTo>
                    <a:pt x="72" y="276"/>
                  </a:lnTo>
                  <a:lnTo>
                    <a:pt x="84" y="312"/>
                  </a:lnTo>
                  <a:lnTo>
                    <a:pt x="96"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5" name="Freeform 115"/>
            <p:cNvSpPr>
              <a:spLocks/>
            </p:cNvSpPr>
            <p:nvPr/>
          </p:nvSpPr>
          <p:spPr bwMode="auto">
            <a:xfrm>
              <a:off x="3707" y="1332"/>
              <a:ext cx="90" cy="162"/>
            </a:xfrm>
            <a:custGeom>
              <a:avLst/>
              <a:gdLst>
                <a:gd name="T0" fmla="*/ 0 w 90"/>
                <a:gd name="T1" fmla="*/ 0 h 162"/>
                <a:gd name="T2" fmla="*/ 24 w 90"/>
                <a:gd name="T3" fmla="*/ 60 h 162"/>
                <a:gd name="T4" fmla="*/ 48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8"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6" name="Freeform 116"/>
            <p:cNvSpPr>
              <a:spLocks/>
            </p:cNvSpPr>
            <p:nvPr/>
          </p:nvSpPr>
          <p:spPr bwMode="auto">
            <a:xfrm>
              <a:off x="3797" y="1458"/>
              <a:ext cx="90" cy="42"/>
            </a:xfrm>
            <a:custGeom>
              <a:avLst/>
              <a:gdLst>
                <a:gd name="T0" fmla="*/ 0 w 90"/>
                <a:gd name="T1" fmla="*/ 36 h 42"/>
                <a:gd name="T2" fmla="*/ 12 w 90"/>
                <a:gd name="T3" fmla="*/ 42 h 42"/>
                <a:gd name="T4" fmla="*/ 24 w 90"/>
                <a:gd name="T5" fmla="*/ 42 h 42"/>
                <a:gd name="T6" fmla="*/ 42 w 90"/>
                <a:gd name="T7" fmla="*/ 36 h 42"/>
                <a:gd name="T8" fmla="*/ 66 w 90"/>
                <a:gd name="T9" fmla="*/ 18 h 42"/>
                <a:gd name="T10" fmla="*/ 90 w 90"/>
                <a:gd name="T11" fmla="*/ 0 h 42"/>
              </a:gdLst>
              <a:ahLst/>
              <a:cxnLst>
                <a:cxn ang="0">
                  <a:pos x="T0" y="T1"/>
                </a:cxn>
                <a:cxn ang="0">
                  <a:pos x="T2" y="T3"/>
                </a:cxn>
                <a:cxn ang="0">
                  <a:pos x="T4" y="T5"/>
                </a:cxn>
                <a:cxn ang="0">
                  <a:pos x="T6" y="T7"/>
                </a:cxn>
                <a:cxn ang="0">
                  <a:pos x="T8" y="T9"/>
                </a:cxn>
                <a:cxn ang="0">
                  <a:pos x="T10" y="T11"/>
                </a:cxn>
              </a:cxnLst>
              <a:rect l="0" t="0" r="r" b="b"/>
              <a:pathLst>
                <a:path w="90" h="42">
                  <a:moveTo>
                    <a:pt x="0" y="36"/>
                  </a:moveTo>
                  <a:lnTo>
                    <a:pt x="12" y="42"/>
                  </a:lnTo>
                  <a:lnTo>
                    <a:pt x="24" y="42"/>
                  </a:lnTo>
                  <a:lnTo>
                    <a:pt x="42" y="36"/>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7" name="Freeform 117"/>
            <p:cNvSpPr>
              <a:spLocks/>
            </p:cNvSpPr>
            <p:nvPr/>
          </p:nvSpPr>
          <p:spPr bwMode="auto">
            <a:xfrm>
              <a:off x="3887" y="1368"/>
              <a:ext cx="90" cy="90"/>
            </a:xfrm>
            <a:custGeom>
              <a:avLst/>
              <a:gdLst>
                <a:gd name="T0" fmla="*/ 0 w 90"/>
                <a:gd name="T1" fmla="*/ 90 h 90"/>
                <a:gd name="T2" fmla="*/ 24 w 90"/>
                <a:gd name="T3" fmla="*/ 72 h 90"/>
                <a:gd name="T4" fmla="*/ 42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8" name="Freeform 118"/>
            <p:cNvSpPr>
              <a:spLocks/>
            </p:cNvSpPr>
            <p:nvPr/>
          </p:nvSpPr>
          <p:spPr bwMode="auto">
            <a:xfrm>
              <a:off x="3977" y="1356"/>
              <a:ext cx="96" cy="12"/>
            </a:xfrm>
            <a:custGeom>
              <a:avLst/>
              <a:gdLst>
                <a:gd name="T0" fmla="*/ 0 w 96"/>
                <a:gd name="T1" fmla="*/ 12 h 12"/>
                <a:gd name="T2" fmla="*/ 24 w 96"/>
                <a:gd name="T3" fmla="*/ 6 h 12"/>
                <a:gd name="T4" fmla="*/ 48 w 96"/>
                <a:gd name="T5" fmla="*/ 0 h 12"/>
                <a:gd name="T6" fmla="*/ 72 w 96"/>
                <a:gd name="T7" fmla="*/ 6 h 12"/>
                <a:gd name="T8" fmla="*/ 96 w 96"/>
                <a:gd name="T9" fmla="*/ 12 h 12"/>
              </a:gdLst>
              <a:ahLst/>
              <a:cxnLst>
                <a:cxn ang="0">
                  <a:pos x="T0" y="T1"/>
                </a:cxn>
                <a:cxn ang="0">
                  <a:pos x="T2" y="T3"/>
                </a:cxn>
                <a:cxn ang="0">
                  <a:pos x="T4" y="T5"/>
                </a:cxn>
                <a:cxn ang="0">
                  <a:pos x="T6" y="T7"/>
                </a:cxn>
                <a:cxn ang="0">
                  <a:pos x="T8" y="T9"/>
                </a:cxn>
              </a:cxnLst>
              <a:rect l="0" t="0" r="r" b="b"/>
              <a:pathLst>
                <a:path w="96" h="12">
                  <a:moveTo>
                    <a:pt x="0" y="12"/>
                  </a:moveTo>
                  <a:lnTo>
                    <a:pt x="24" y="6"/>
                  </a:lnTo>
                  <a:lnTo>
                    <a:pt x="48" y="0"/>
                  </a:lnTo>
                  <a:lnTo>
                    <a:pt x="72" y="6"/>
                  </a:lnTo>
                  <a:lnTo>
                    <a:pt x="96"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9" name="Freeform 119"/>
            <p:cNvSpPr>
              <a:spLocks/>
            </p:cNvSpPr>
            <p:nvPr/>
          </p:nvSpPr>
          <p:spPr bwMode="auto">
            <a:xfrm>
              <a:off x="4073" y="1368"/>
              <a:ext cx="90" cy="90"/>
            </a:xfrm>
            <a:custGeom>
              <a:avLst/>
              <a:gdLst>
                <a:gd name="T0" fmla="*/ 0 w 90"/>
                <a:gd name="T1" fmla="*/ 0 h 90"/>
                <a:gd name="T2" fmla="*/ 24 w 90"/>
                <a:gd name="T3" fmla="*/ 18 h 90"/>
                <a:gd name="T4" fmla="*/ 48 w 90"/>
                <a:gd name="T5" fmla="*/ 42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8" y="42"/>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0" name="Freeform 120"/>
            <p:cNvSpPr>
              <a:spLocks/>
            </p:cNvSpPr>
            <p:nvPr/>
          </p:nvSpPr>
          <p:spPr bwMode="auto">
            <a:xfrm>
              <a:off x="4163" y="1458"/>
              <a:ext cx="90" cy="42"/>
            </a:xfrm>
            <a:custGeom>
              <a:avLst/>
              <a:gdLst>
                <a:gd name="T0" fmla="*/ 0 w 90"/>
                <a:gd name="T1" fmla="*/ 0 h 42"/>
                <a:gd name="T2" fmla="*/ 24 w 90"/>
                <a:gd name="T3" fmla="*/ 18 h 42"/>
                <a:gd name="T4" fmla="*/ 42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2"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1" name="Freeform 121"/>
            <p:cNvSpPr>
              <a:spLocks/>
            </p:cNvSpPr>
            <p:nvPr/>
          </p:nvSpPr>
          <p:spPr bwMode="auto">
            <a:xfrm>
              <a:off x="4253" y="1332"/>
              <a:ext cx="96" cy="162"/>
            </a:xfrm>
            <a:custGeom>
              <a:avLst/>
              <a:gdLst>
                <a:gd name="T0" fmla="*/ 0 w 96"/>
                <a:gd name="T1" fmla="*/ 162 h 162"/>
                <a:gd name="T2" fmla="*/ 24 w 96"/>
                <a:gd name="T3" fmla="*/ 138 h 162"/>
                <a:gd name="T4" fmla="*/ 48 w 96"/>
                <a:gd name="T5" fmla="*/ 102 h 162"/>
                <a:gd name="T6" fmla="*/ 72 w 96"/>
                <a:gd name="T7" fmla="*/ 60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38"/>
                  </a:lnTo>
                  <a:lnTo>
                    <a:pt x="48" y="102"/>
                  </a:lnTo>
                  <a:lnTo>
                    <a:pt x="72" y="6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2" name="Freeform 122"/>
            <p:cNvSpPr>
              <a:spLocks/>
            </p:cNvSpPr>
            <p:nvPr/>
          </p:nvSpPr>
          <p:spPr bwMode="auto">
            <a:xfrm>
              <a:off x="4349" y="990"/>
              <a:ext cx="90" cy="342"/>
            </a:xfrm>
            <a:custGeom>
              <a:avLst/>
              <a:gdLst>
                <a:gd name="T0" fmla="*/ 0 w 90"/>
                <a:gd name="T1" fmla="*/ 342 h 342"/>
                <a:gd name="T2" fmla="*/ 12 w 90"/>
                <a:gd name="T3" fmla="*/ 306 h 342"/>
                <a:gd name="T4" fmla="*/ 24 w 90"/>
                <a:gd name="T5" fmla="*/ 270 h 342"/>
                <a:gd name="T6" fmla="*/ 48 w 90"/>
                <a:gd name="T7" fmla="*/ 180 h 342"/>
                <a:gd name="T8" fmla="*/ 66 w 90"/>
                <a:gd name="T9" fmla="*/ 90 h 342"/>
                <a:gd name="T10" fmla="*/ 90 w 90"/>
                <a:gd name="T11" fmla="*/ 0 h 342"/>
              </a:gdLst>
              <a:ahLst/>
              <a:cxnLst>
                <a:cxn ang="0">
                  <a:pos x="T0" y="T1"/>
                </a:cxn>
                <a:cxn ang="0">
                  <a:pos x="T2" y="T3"/>
                </a:cxn>
                <a:cxn ang="0">
                  <a:pos x="T4" y="T5"/>
                </a:cxn>
                <a:cxn ang="0">
                  <a:pos x="T6" y="T7"/>
                </a:cxn>
                <a:cxn ang="0">
                  <a:pos x="T8" y="T9"/>
                </a:cxn>
                <a:cxn ang="0">
                  <a:pos x="T10" y="T11"/>
                </a:cxn>
              </a:cxnLst>
              <a:rect l="0" t="0" r="r" b="b"/>
              <a:pathLst>
                <a:path w="90" h="342">
                  <a:moveTo>
                    <a:pt x="0" y="342"/>
                  </a:moveTo>
                  <a:lnTo>
                    <a:pt x="12" y="306"/>
                  </a:lnTo>
                  <a:lnTo>
                    <a:pt x="24" y="270"/>
                  </a:lnTo>
                  <a:lnTo>
                    <a:pt x="48" y="180"/>
                  </a:lnTo>
                  <a:lnTo>
                    <a:pt x="66" y="9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3" name="Rectangle 123"/>
            <p:cNvSpPr>
              <a:spLocks noChangeArrowheads="1"/>
            </p:cNvSpPr>
            <p:nvPr/>
          </p:nvSpPr>
          <p:spPr bwMode="auto">
            <a:xfrm>
              <a:off x="1013" y="1500"/>
              <a:ext cx="6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4" name="Rectangle 124"/>
            <p:cNvSpPr>
              <a:spLocks noChangeArrowheads="1"/>
            </p:cNvSpPr>
            <p:nvPr/>
          </p:nvSpPr>
          <p:spPr bwMode="auto">
            <a:xfrm>
              <a:off x="941" y="1230"/>
              <a:ext cx="1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5" name="Rectangle 125"/>
            <p:cNvSpPr>
              <a:spLocks noChangeArrowheads="1"/>
            </p:cNvSpPr>
            <p:nvPr/>
          </p:nvSpPr>
          <p:spPr bwMode="auto">
            <a:xfrm>
              <a:off x="1049" y="96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6" name="Rectangle 126"/>
            <p:cNvSpPr>
              <a:spLocks noChangeArrowheads="1"/>
            </p:cNvSpPr>
            <p:nvPr/>
          </p:nvSpPr>
          <p:spPr bwMode="auto">
            <a:xfrm>
              <a:off x="977" y="684"/>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7" name="Rectangle 127"/>
            <p:cNvSpPr>
              <a:spLocks noChangeArrowheads="1"/>
            </p:cNvSpPr>
            <p:nvPr/>
          </p:nvSpPr>
          <p:spPr bwMode="auto">
            <a:xfrm>
              <a:off x="1049" y="414"/>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8" name="Rectangle 128"/>
            <p:cNvSpPr>
              <a:spLocks noChangeArrowheads="1"/>
            </p:cNvSpPr>
            <p:nvPr/>
          </p:nvSpPr>
          <p:spPr bwMode="auto">
            <a:xfrm>
              <a:off x="1115"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9" name="Rectangle 129"/>
            <p:cNvSpPr>
              <a:spLocks noChangeArrowheads="1"/>
            </p:cNvSpPr>
            <p:nvPr/>
          </p:nvSpPr>
          <p:spPr bwMode="auto">
            <a:xfrm>
              <a:off x="190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90" name="Rectangle 130"/>
            <p:cNvSpPr>
              <a:spLocks noChangeArrowheads="1"/>
            </p:cNvSpPr>
            <p:nvPr/>
          </p:nvSpPr>
          <p:spPr bwMode="auto">
            <a:xfrm>
              <a:off x="277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91" name="Rectangle 131"/>
            <p:cNvSpPr>
              <a:spLocks noChangeArrowheads="1"/>
            </p:cNvSpPr>
            <p:nvPr/>
          </p:nvSpPr>
          <p:spPr bwMode="auto">
            <a:xfrm>
              <a:off x="355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92" name="Rectangle 132"/>
            <p:cNvSpPr>
              <a:spLocks noChangeArrowheads="1"/>
            </p:cNvSpPr>
            <p:nvPr/>
          </p:nvSpPr>
          <p:spPr bwMode="auto">
            <a:xfrm>
              <a:off x="442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93" name="Group 133"/>
          <p:cNvGrpSpPr>
            <a:grpSpLocks/>
          </p:cNvGrpSpPr>
          <p:nvPr/>
        </p:nvGrpSpPr>
        <p:grpSpPr bwMode="auto">
          <a:xfrm>
            <a:off x="3287714" y="3203577"/>
            <a:ext cx="5618145" cy="1444255"/>
            <a:chOff x="895" y="2728"/>
            <a:chExt cx="3579" cy="1187"/>
          </a:xfrm>
        </p:grpSpPr>
        <p:sp>
          <p:nvSpPr>
            <p:cNvPr id="399494" name="Rectangle 134"/>
            <p:cNvSpPr>
              <a:spLocks noChangeArrowheads="1"/>
            </p:cNvSpPr>
            <p:nvPr/>
          </p:nvSpPr>
          <p:spPr bwMode="auto">
            <a:xfrm>
              <a:off x="1087" y="2758"/>
              <a:ext cx="3372"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95" name="Line 135"/>
            <p:cNvSpPr>
              <a:spLocks noChangeShapeType="1"/>
            </p:cNvSpPr>
            <p:nvPr/>
          </p:nvSpPr>
          <p:spPr bwMode="auto">
            <a:xfrm>
              <a:off x="1087" y="384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6" name="Line 136"/>
            <p:cNvSpPr>
              <a:spLocks noChangeShapeType="1"/>
            </p:cNvSpPr>
            <p:nvPr/>
          </p:nvSpPr>
          <p:spPr bwMode="auto">
            <a:xfrm>
              <a:off x="1087" y="357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7" name="Line 137"/>
            <p:cNvSpPr>
              <a:spLocks noChangeShapeType="1"/>
            </p:cNvSpPr>
            <p:nvPr/>
          </p:nvSpPr>
          <p:spPr bwMode="auto">
            <a:xfrm>
              <a:off x="1087" y="302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8" name="Line 138"/>
            <p:cNvSpPr>
              <a:spLocks noChangeShapeType="1"/>
            </p:cNvSpPr>
            <p:nvPr/>
          </p:nvSpPr>
          <p:spPr bwMode="auto">
            <a:xfrm>
              <a:off x="1087" y="275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9" name="Rectangle 139"/>
            <p:cNvSpPr>
              <a:spLocks noChangeArrowheads="1"/>
            </p:cNvSpPr>
            <p:nvPr/>
          </p:nvSpPr>
          <p:spPr bwMode="auto">
            <a:xfrm>
              <a:off x="1087" y="2758"/>
              <a:ext cx="3372"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500" name="Line 140"/>
            <p:cNvSpPr>
              <a:spLocks noChangeShapeType="1"/>
            </p:cNvSpPr>
            <p:nvPr/>
          </p:nvSpPr>
          <p:spPr bwMode="auto">
            <a:xfrm>
              <a:off x="1087" y="2758"/>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1" name="Line 141"/>
            <p:cNvSpPr>
              <a:spLocks noChangeShapeType="1"/>
            </p:cNvSpPr>
            <p:nvPr/>
          </p:nvSpPr>
          <p:spPr bwMode="auto">
            <a:xfrm>
              <a:off x="1087" y="38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2" name="Line 142"/>
            <p:cNvSpPr>
              <a:spLocks noChangeShapeType="1"/>
            </p:cNvSpPr>
            <p:nvPr/>
          </p:nvSpPr>
          <p:spPr bwMode="auto">
            <a:xfrm>
              <a:off x="1087" y="357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3" name="Line 143"/>
            <p:cNvSpPr>
              <a:spLocks noChangeShapeType="1"/>
            </p:cNvSpPr>
            <p:nvPr/>
          </p:nvSpPr>
          <p:spPr bwMode="auto">
            <a:xfrm>
              <a:off x="1087" y="330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4" name="Line 144"/>
            <p:cNvSpPr>
              <a:spLocks noChangeShapeType="1"/>
            </p:cNvSpPr>
            <p:nvPr/>
          </p:nvSpPr>
          <p:spPr bwMode="auto">
            <a:xfrm>
              <a:off x="1087" y="302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5" name="Line 145"/>
            <p:cNvSpPr>
              <a:spLocks noChangeShapeType="1"/>
            </p:cNvSpPr>
            <p:nvPr/>
          </p:nvSpPr>
          <p:spPr bwMode="auto">
            <a:xfrm>
              <a:off x="1087" y="275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6" name="Line 146"/>
            <p:cNvSpPr>
              <a:spLocks noChangeShapeType="1"/>
            </p:cNvSpPr>
            <p:nvPr/>
          </p:nvSpPr>
          <p:spPr bwMode="auto">
            <a:xfrm>
              <a:off x="1087" y="330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7" name="Line 147"/>
            <p:cNvSpPr>
              <a:spLocks noChangeShapeType="1"/>
            </p:cNvSpPr>
            <p:nvPr/>
          </p:nvSpPr>
          <p:spPr bwMode="auto">
            <a:xfrm flipV="1">
              <a:off x="1087"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8" name="Line 148"/>
            <p:cNvSpPr>
              <a:spLocks noChangeShapeType="1"/>
            </p:cNvSpPr>
            <p:nvPr/>
          </p:nvSpPr>
          <p:spPr bwMode="auto">
            <a:xfrm flipV="1">
              <a:off x="193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9" name="Line 149"/>
            <p:cNvSpPr>
              <a:spLocks noChangeShapeType="1"/>
            </p:cNvSpPr>
            <p:nvPr/>
          </p:nvSpPr>
          <p:spPr bwMode="auto">
            <a:xfrm flipV="1">
              <a:off x="277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0" name="Line 150"/>
            <p:cNvSpPr>
              <a:spLocks noChangeShapeType="1"/>
            </p:cNvSpPr>
            <p:nvPr/>
          </p:nvSpPr>
          <p:spPr bwMode="auto">
            <a:xfrm flipV="1">
              <a:off x="361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1" name="Line 151"/>
            <p:cNvSpPr>
              <a:spLocks noChangeShapeType="1"/>
            </p:cNvSpPr>
            <p:nvPr/>
          </p:nvSpPr>
          <p:spPr bwMode="auto">
            <a:xfrm flipV="1">
              <a:off x="445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2" name="Freeform 152"/>
            <p:cNvSpPr>
              <a:spLocks/>
            </p:cNvSpPr>
            <p:nvPr/>
          </p:nvSpPr>
          <p:spPr bwMode="auto">
            <a:xfrm>
              <a:off x="1087"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3" name="Freeform 153"/>
            <p:cNvSpPr>
              <a:spLocks/>
            </p:cNvSpPr>
            <p:nvPr/>
          </p:nvSpPr>
          <p:spPr bwMode="auto">
            <a:xfrm>
              <a:off x="1183" y="3124"/>
              <a:ext cx="90" cy="18"/>
            </a:xfrm>
            <a:custGeom>
              <a:avLst/>
              <a:gdLst>
                <a:gd name="T0" fmla="*/ 0 w 90"/>
                <a:gd name="T1" fmla="*/ 18 h 18"/>
                <a:gd name="T2" fmla="*/ 24 w 90"/>
                <a:gd name="T3" fmla="*/ 0 h 18"/>
                <a:gd name="T4" fmla="*/ 42 w 90"/>
                <a:gd name="T5" fmla="*/ 0 h 18"/>
                <a:gd name="T6" fmla="*/ 66 w 90"/>
                <a:gd name="T7" fmla="*/ 0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0"/>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4" name="Freeform 154"/>
            <p:cNvSpPr>
              <a:spLocks/>
            </p:cNvSpPr>
            <p:nvPr/>
          </p:nvSpPr>
          <p:spPr bwMode="auto">
            <a:xfrm>
              <a:off x="1273" y="3142"/>
              <a:ext cx="96" cy="162"/>
            </a:xfrm>
            <a:custGeom>
              <a:avLst/>
              <a:gdLst>
                <a:gd name="T0" fmla="*/ 0 w 96"/>
                <a:gd name="T1" fmla="*/ 0 h 162"/>
                <a:gd name="T2" fmla="*/ 12 w 96"/>
                <a:gd name="T3" fmla="*/ 12 h 162"/>
                <a:gd name="T4" fmla="*/ 24 w 96"/>
                <a:gd name="T5" fmla="*/ 30 h 162"/>
                <a:gd name="T6" fmla="*/ 48 w 96"/>
                <a:gd name="T7" fmla="*/ 72 h 162"/>
                <a:gd name="T8" fmla="*/ 72 w 96"/>
                <a:gd name="T9" fmla="*/ 12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12" y="12"/>
                  </a:lnTo>
                  <a:lnTo>
                    <a:pt x="24" y="30"/>
                  </a:lnTo>
                  <a:lnTo>
                    <a:pt x="48" y="72"/>
                  </a:lnTo>
                  <a:lnTo>
                    <a:pt x="72" y="12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5" name="Freeform 155"/>
            <p:cNvSpPr>
              <a:spLocks/>
            </p:cNvSpPr>
            <p:nvPr/>
          </p:nvSpPr>
          <p:spPr bwMode="auto">
            <a:xfrm>
              <a:off x="1369" y="3304"/>
              <a:ext cx="90" cy="156"/>
            </a:xfrm>
            <a:custGeom>
              <a:avLst/>
              <a:gdLst>
                <a:gd name="T0" fmla="*/ 0 w 90"/>
                <a:gd name="T1" fmla="*/ 0 h 156"/>
                <a:gd name="T2" fmla="*/ 24 w 90"/>
                <a:gd name="T3" fmla="*/ 42 h 156"/>
                <a:gd name="T4" fmla="*/ 42 w 90"/>
                <a:gd name="T5" fmla="*/ 90 h 156"/>
                <a:gd name="T6" fmla="*/ 66 w 90"/>
                <a:gd name="T7" fmla="*/ 126 h 156"/>
                <a:gd name="T8" fmla="*/ 78 w 90"/>
                <a:gd name="T9" fmla="*/ 14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24" y="42"/>
                  </a:lnTo>
                  <a:lnTo>
                    <a:pt x="42" y="90"/>
                  </a:lnTo>
                  <a:lnTo>
                    <a:pt x="66" y="126"/>
                  </a:lnTo>
                  <a:lnTo>
                    <a:pt x="78" y="14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6" name="Freeform 156"/>
            <p:cNvSpPr>
              <a:spLocks/>
            </p:cNvSpPr>
            <p:nvPr/>
          </p:nvSpPr>
          <p:spPr bwMode="auto">
            <a:xfrm>
              <a:off x="1459" y="3460"/>
              <a:ext cx="96" cy="18"/>
            </a:xfrm>
            <a:custGeom>
              <a:avLst/>
              <a:gdLst>
                <a:gd name="T0" fmla="*/ 0 w 96"/>
                <a:gd name="T1" fmla="*/ 0 h 18"/>
                <a:gd name="T2" fmla="*/ 24 w 96"/>
                <a:gd name="T3" fmla="*/ 12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2"/>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7" name="Freeform 157"/>
            <p:cNvSpPr>
              <a:spLocks/>
            </p:cNvSpPr>
            <p:nvPr/>
          </p:nvSpPr>
          <p:spPr bwMode="auto">
            <a:xfrm>
              <a:off x="1555"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8" name="Freeform 158"/>
            <p:cNvSpPr>
              <a:spLocks/>
            </p:cNvSpPr>
            <p:nvPr/>
          </p:nvSpPr>
          <p:spPr bwMode="auto">
            <a:xfrm>
              <a:off x="1651"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9" name="Freeform 159"/>
            <p:cNvSpPr>
              <a:spLocks/>
            </p:cNvSpPr>
            <p:nvPr/>
          </p:nvSpPr>
          <p:spPr bwMode="auto">
            <a:xfrm>
              <a:off x="174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0" name="Freeform 160"/>
            <p:cNvSpPr>
              <a:spLocks/>
            </p:cNvSpPr>
            <p:nvPr/>
          </p:nvSpPr>
          <p:spPr bwMode="auto">
            <a:xfrm>
              <a:off x="1837"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1" name="Freeform 161"/>
            <p:cNvSpPr>
              <a:spLocks/>
            </p:cNvSpPr>
            <p:nvPr/>
          </p:nvSpPr>
          <p:spPr bwMode="auto">
            <a:xfrm>
              <a:off x="1933"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2" name="Freeform 162"/>
            <p:cNvSpPr>
              <a:spLocks/>
            </p:cNvSpPr>
            <p:nvPr/>
          </p:nvSpPr>
          <p:spPr bwMode="auto">
            <a:xfrm>
              <a:off x="2023"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3" name="Freeform 163"/>
            <p:cNvSpPr>
              <a:spLocks/>
            </p:cNvSpPr>
            <p:nvPr/>
          </p:nvSpPr>
          <p:spPr bwMode="auto">
            <a:xfrm>
              <a:off x="2119"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4" name="Freeform 164"/>
            <p:cNvSpPr>
              <a:spLocks/>
            </p:cNvSpPr>
            <p:nvPr/>
          </p:nvSpPr>
          <p:spPr bwMode="auto">
            <a:xfrm>
              <a:off x="2209"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5" name="Freeform 165"/>
            <p:cNvSpPr>
              <a:spLocks/>
            </p:cNvSpPr>
            <p:nvPr/>
          </p:nvSpPr>
          <p:spPr bwMode="auto">
            <a:xfrm>
              <a:off x="2305"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6" name="Freeform 166"/>
            <p:cNvSpPr>
              <a:spLocks/>
            </p:cNvSpPr>
            <p:nvPr/>
          </p:nvSpPr>
          <p:spPr bwMode="auto">
            <a:xfrm>
              <a:off x="2401"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7" name="Freeform 167"/>
            <p:cNvSpPr>
              <a:spLocks/>
            </p:cNvSpPr>
            <p:nvPr/>
          </p:nvSpPr>
          <p:spPr bwMode="auto">
            <a:xfrm>
              <a:off x="2491"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8" name="Freeform 168"/>
            <p:cNvSpPr>
              <a:spLocks/>
            </p:cNvSpPr>
            <p:nvPr/>
          </p:nvSpPr>
          <p:spPr bwMode="auto">
            <a:xfrm>
              <a:off x="2587"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9" name="Freeform 169"/>
            <p:cNvSpPr>
              <a:spLocks/>
            </p:cNvSpPr>
            <p:nvPr/>
          </p:nvSpPr>
          <p:spPr bwMode="auto">
            <a:xfrm>
              <a:off x="2677"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0" name="Freeform 170"/>
            <p:cNvSpPr>
              <a:spLocks/>
            </p:cNvSpPr>
            <p:nvPr/>
          </p:nvSpPr>
          <p:spPr bwMode="auto">
            <a:xfrm>
              <a:off x="2773"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1" name="Freeform 171"/>
            <p:cNvSpPr>
              <a:spLocks/>
            </p:cNvSpPr>
            <p:nvPr/>
          </p:nvSpPr>
          <p:spPr bwMode="auto">
            <a:xfrm>
              <a:off x="2869" y="3124"/>
              <a:ext cx="90" cy="18"/>
            </a:xfrm>
            <a:custGeom>
              <a:avLst/>
              <a:gdLst>
                <a:gd name="T0" fmla="*/ 0 w 90"/>
                <a:gd name="T1" fmla="*/ 18 h 18"/>
                <a:gd name="T2" fmla="*/ 24 w 90"/>
                <a:gd name="T3" fmla="*/ 0 h 18"/>
                <a:gd name="T4" fmla="*/ 42 w 90"/>
                <a:gd name="T5" fmla="*/ 0 h 18"/>
                <a:gd name="T6" fmla="*/ 66 w 90"/>
                <a:gd name="T7" fmla="*/ 6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6"/>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2" name="Freeform 172"/>
            <p:cNvSpPr>
              <a:spLocks/>
            </p:cNvSpPr>
            <p:nvPr/>
          </p:nvSpPr>
          <p:spPr bwMode="auto">
            <a:xfrm>
              <a:off x="2959"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3" name="Freeform 173"/>
            <p:cNvSpPr>
              <a:spLocks/>
            </p:cNvSpPr>
            <p:nvPr/>
          </p:nvSpPr>
          <p:spPr bwMode="auto">
            <a:xfrm>
              <a:off x="3055"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4" name="Freeform 174"/>
            <p:cNvSpPr>
              <a:spLocks/>
            </p:cNvSpPr>
            <p:nvPr/>
          </p:nvSpPr>
          <p:spPr bwMode="auto">
            <a:xfrm>
              <a:off x="3145"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5" name="Freeform 175"/>
            <p:cNvSpPr>
              <a:spLocks/>
            </p:cNvSpPr>
            <p:nvPr/>
          </p:nvSpPr>
          <p:spPr bwMode="auto">
            <a:xfrm>
              <a:off x="3241"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6" name="Freeform 176"/>
            <p:cNvSpPr>
              <a:spLocks/>
            </p:cNvSpPr>
            <p:nvPr/>
          </p:nvSpPr>
          <p:spPr bwMode="auto">
            <a:xfrm>
              <a:off x="3337"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7" name="Freeform 177"/>
            <p:cNvSpPr>
              <a:spLocks/>
            </p:cNvSpPr>
            <p:nvPr/>
          </p:nvSpPr>
          <p:spPr bwMode="auto">
            <a:xfrm>
              <a:off x="3427"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8" name="Freeform 178"/>
            <p:cNvSpPr>
              <a:spLocks/>
            </p:cNvSpPr>
            <p:nvPr/>
          </p:nvSpPr>
          <p:spPr bwMode="auto">
            <a:xfrm>
              <a:off x="3523"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9" name="Freeform 179"/>
            <p:cNvSpPr>
              <a:spLocks/>
            </p:cNvSpPr>
            <p:nvPr/>
          </p:nvSpPr>
          <p:spPr bwMode="auto">
            <a:xfrm>
              <a:off x="3619"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0" name="Freeform 180"/>
            <p:cNvSpPr>
              <a:spLocks/>
            </p:cNvSpPr>
            <p:nvPr/>
          </p:nvSpPr>
          <p:spPr bwMode="auto">
            <a:xfrm>
              <a:off x="3709"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1" name="Freeform 181"/>
            <p:cNvSpPr>
              <a:spLocks/>
            </p:cNvSpPr>
            <p:nvPr/>
          </p:nvSpPr>
          <p:spPr bwMode="auto">
            <a:xfrm>
              <a:off x="3805"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2" name="Freeform 182"/>
            <p:cNvSpPr>
              <a:spLocks/>
            </p:cNvSpPr>
            <p:nvPr/>
          </p:nvSpPr>
          <p:spPr bwMode="auto">
            <a:xfrm>
              <a:off x="3895"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3" name="Freeform 183"/>
            <p:cNvSpPr>
              <a:spLocks/>
            </p:cNvSpPr>
            <p:nvPr/>
          </p:nvSpPr>
          <p:spPr bwMode="auto">
            <a:xfrm>
              <a:off x="399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4" name="Freeform 184"/>
            <p:cNvSpPr>
              <a:spLocks/>
            </p:cNvSpPr>
            <p:nvPr/>
          </p:nvSpPr>
          <p:spPr bwMode="auto">
            <a:xfrm>
              <a:off x="4087"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5" name="Freeform 185"/>
            <p:cNvSpPr>
              <a:spLocks/>
            </p:cNvSpPr>
            <p:nvPr/>
          </p:nvSpPr>
          <p:spPr bwMode="auto">
            <a:xfrm>
              <a:off x="4177"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6" name="Freeform 186"/>
            <p:cNvSpPr>
              <a:spLocks/>
            </p:cNvSpPr>
            <p:nvPr/>
          </p:nvSpPr>
          <p:spPr bwMode="auto">
            <a:xfrm>
              <a:off x="4273"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7" name="Freeform 187"/>
            <p:cNvSpPr>
              <a:spLocks/>
            </p:cNvSpPr>
            <p:nvPr/>
          </p:nvSpPr>
          <p:spPr bwMode="auto">
            <a:xfrm>
              <a:off x="4363"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8" name="Rectangle 188"/>
            <p:cNvSpPr>
              <a:spLocks noChangeArrowheads="1"/>
            </p:cNvSpPr>
            <p:nvPr/>
          </p:nvSpPr>
          <p:spPr bwMode="auto">
            <a:xfrm>
              <a:off x="967" y="3814"/>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49" name="Rectangle 189"/>
            <p:cNvSpPr>
              <a:spLocks noChangeArrowheads="1"/>
            </p:cNvSpPr>
            <p:nvPr/>
          </p:nvSpPr>
          <p:spPr bwMode="auto">
            <a:xfrm>
              <a:off x="895" y="3544"/>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0" name="Rectangle 190"/>
            <p:cNvSpPr>
              <a:spLocks noChangeArrowheads="1"/>
            </p:cNvSpPr>
            <p:nvPr/>
          </p:nvSpPr>
          <p:spPr bwMode="auto">
            <a:xfrm>
              <a:off x="1003" y="3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1" name="Rectangle 191"/>
            <p:cNvSpPr>
              <a:spLocks noChangeArrowheads="1"/>
            </p:cNvSpPr>
            <p:nvPr/>
          </p:nvSpPr>
          <p:spPr bwMode="auto">
            <a:xfrm>
              <a:off x="931" y="2998"/>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2" name="Rectangle 192"/>
            <p:cNvSpPr>
              <a:spLocks noChangeArrowheads="1"/>
            </p:cNvSpPr>
            <p:nvPr/>
          </p:nvSpPr>
          <p:spPr bwMode="auto">
            <a:xfrm>
              <a:off x="1003" y="2728"/>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3" name="Rectangle 193"/>
            <p:cNvSpPr>
              <a:spLocks noChangeArrowheads="1"/>
            </p:cNvSpPr>
            <p:nvPr/>
          </p:nvSpPr>
          <p:spPr bwMode="auto">
            <a:xfrm>
              <a:off x="1069"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4" name="Rectangle 194"/>
            <p:cNvSpPr>
              <a:spLocks noChangeArrowheads="1"/>
            </p:cNvSpPr>
            <p:nvPr/>
          </p:nvSpPr>
          <p:spPr bwMode="auto">
            <a:xfrm>
              <a:off x="1879"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5" name="Rectangle 195"/>
            <p:cNvSpPr>
              <a:spLocks noChangeArrowheads="1"/>
            </p:cNvSpPr>
            <p:nvPr/>
          </p:nvSpPr>
          <p:spPr bwMode="auto">
            <a:xfrm>
              <a:off x="2755"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6" name="Rectangle 196"/>
            <p:cNvSpPr>
              <a:spLocks noChangeArrowheads="1"/>
            </p:cNvSpPr>
            <p:nvPr/>
          </p:nvSpPr>
          <p:spPr bwMode="auto">
            <a:xfrm>
              <a:off x="3565"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557" name="Rectangle 197"/>
            <p:cNvSpPr>
              <a:spLocks noChangeArrowheads="1"/>
            </p:cNvSpPr>
            <p:nvPr/>
          </p:nvSpPr>
          <p:spPr bwMode="auto">
            <a:xfrm>
              <a:off x="4441"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sp>
        <p:nvSpPr>
          <p:cNvPr id="399558" name="Text Box 198"/>
          <p:cNvSpPr txBox="1">
            <a:spLocks noChangeArrowheads="1"/>
          </p:cNvSpPr>
          <p:nvPr/>
        </p:nvSpPr>
        <p:spPr bwMode="auto">
          <a:xfrm>
            <a:off x="5662613" y="2843213"/>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latin typeface="Times New Roman" panose="02020603050405020304" pitchFamily="18" charset="0"/>
              </a:rPr>
              <a:t>S(t)=sin(2</a:t>
            </a:r>
            <a:r>
              <a:rPr lang="en-US" altLang="zh-CN" dirty="0">
                <a:solidFill>
                  <a:schemeClr val="tx2"/>
                </a:solidFill>
                <a:latin typeface="Times New Roman" panose="02020603050405020304" pitchFamily="18" charset="0"/>
                <a:sym typeface="Symbol" panose="05050102010706020507" pitchFamily="18" charset="2"/>
              </a:rPr>
              <a:t></a:t>
            </a:r>
            <a:r>
              <a:rPr lang="en-US" altLang="zh-CN" dirty="0">
                <a:solidFill>
                  <a:schemeClr val="tx2"/>
                </a:solidFill>
                <a:latin typeface="Times New Roman" panose="02020603050405020304" pitchFamily="18" charset="0"/>
              </a:rPr>
              <a:t>ft)</a:t>
            </a:r>
          </a:p>
        </p:txBody>
      </p:sp>
      <p:sp>
        <p:nvSpPr>
          <p:cNvPr id="399559" name="Text Box 199"/>
          <p:cNvSpPr txBox="1">
            <a:spLocks noChangeArrowheads="1"/>
          </p:cNvSpPr>
          <p:nvPr/>
        </p:nvSpPr>
        <p:spPr bwMode="auto">
          <a:xfrm>
            <a:off x="5446713" y="4572001"/>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99560" name="Text Box 200"/>
          <p:cNvSpPr txBox="1">
            <a:spLocks noChangeArrowheads="1"/>
          </p:cNvSpPr>
          <p:nvPr/>
        </p:nvSpPr>
        <p:spPr bwMode="auto">
          <a:xfrm>
            <a:off x="5038725" y="6230938"/>
            <a:ext cx="31406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ft)+ 1/3*sin(2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 name="内容占位符 2">
            <a:extLst>
              <a:ext uri="{FF2B5EF4-FFF2-40B4-BE49-F238E27FC236}">
                <a16:creationId xmlns:a16="http://schemas.microsoft.com/office/drawing/2014/main" id="{F1B00953-2F90-4DEF-AD77-711C10315783}"/>
              </a:ext>
            </a:extLst>
          </p:cNvPr>
          <p:cNvSpPr>
            <a:spLocks noGrp="1"/>
          </p:cNvSpPr>
          <p:nvPr>
            <p:ph idx="1"/>
          </p:nvPr>
        </p:nvSpPr>
        <p:spPr/>
        <p:txBody>
          <a:bodyPr/>
          <a:lstStyle/>
          <a:p>
            <a:r>
              <a:rPr lang="zh-CN" altLang="en-US" dirty="0"/>
              <a:t>复杂模拟信号可以被分解为多个正弦波的迭加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99" name="Rectangle 59"/>
          <p:cNvSpPr>
            <a:spLocks noGrp="1" noChangeArrowheads="1"/>
          </p:cNvSpPr>
          <p:nvPr>
            <p:ph type="title"/>
          </p:nvPr>
        </p:nvSpPr>
        <p:spPr>
          <a:noFill/>
          <a:ln/>
        </p:spPr>
        <p:txBody>
          <a:bodyPr/>
          <a:lstStyle/>
          <a:p>
            <a:r>
              <a:rPr lang="zh-CN" altLang="en-US" dirty="0"/>
              <a:t>数字信号</a:t>
            </a:r>
          </a:p>
        </p:txBody>
      </p:sp>
      <p:sp>
        <p:nvSpPr>
          <p:cNvPr id="58" name="灯片编号占位符 5"/>
          <p:cNvSpPr>
            <a:spLocks noGrp="1"/>
          </p:cNvSpPr>
          <p:nvPr>
            <p:ph type="sldNum" sz="quarter" idx="12"/>
          </p:nvPr>
        </p:nvSpPr>
        <p:spPr/>
        <p:txBody>
          <a:bodyPr/>
          <a:lstStyle/>
          <a:p>
            <a:fld id="{BB7BFB82-F746-45B0-BC17-F1A2849B1CA8}" type="slidenum">
              <a:rPr lang="en-US" altLang="zh-CN"/>
              <a:pPr/>
              <a:t>12</a:t>
            </a:fld>
            <a:endParaRPr lang="en-US" altLang="zh-CN"/>
          </a:p>
        </p:txBody>
      </p:sp>
      <p:sp>
        <p:nvSpPr>
          <p:cNvPr id="394275" name="AutoShape 35"/>
          <p:cNvSpPr>
            <a:spLocks noChangeArrowheads="1"/>
          </p:cNvSpPr>
          <p:nvPr/>
        </p:nvSpPr>
        <p:spPr bwMode="auto">
          <a:xfrm>
            <a:off x="3432176" y="4581526"/>
            <a:ext cx="1439863" cy="504825"/>
          </a:xfrm>
          <a:prstGeom prst="wedgeRoundRectCallout">
            <a:avLst>
              <a:gd name="adj1" fmla="val -37764"/>
              <a:gd name="adj2" fmla="val -96227"/>
              <a:gd name="adj3" fmla="val 16667"/>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比特间隙</a:t>
            </a:r>
          </a:p>
        </p:txBody>
      </p:sp>
      <p:grpSp>
        <p:nvGrpSpPr>
          <p:cNvPr id="394295" name="Group 55"/>
          <p:cNvGrpSpPr>
            <a:grpSpLocks/>
          </p:cNvGrpSpPr>
          <p:nvPr/>
        </p:nvGrpSpPr>
        <p:grpSpPr bwMode="auto">
          <a:xfrm>
            <a:off x="2640013" y="1844675"/>
            <a:ext cx="7226300" cy="2736850"/>
            <a:chOff x="703" y="1751"/>
            <a:chExt cx="4552" cy="1724"/>
          </a:xfrm>
        </p:grpSpPr>
        <p:grpSp>
          <p:nvGrpSpPr>
            <p:cNvPr id="394244" name="Group 4"/>
            <p:cNvGrpSpPr>
              <a:grpSpLocks/>
            </p:cNvGrpSpPr>
            <p:nvPr/>
          </p:nvGrpSpPr>
          <p:grpSpPr bwMode="auto">
            <a:xfrm>
              <a:off x="1071" y="3272"/>
              <a:ext cx="498" cy="73"/>
              <a:chOff x="708" y="3091"/>
              <a:chExt cx="498" cy="73"/>
            </a:xfrm>
          </p:grpSpPr>
          <p:sp>
            <p:nvSpPr>
              <p:cNvPr id="394245" name="Line 5"/>
              <p:cNvSpPr>
                <a:spLocks noChangeShapeType="1"/>
              </p:cNvSpPr>
              <p:nvPr/>
            </p:nvSpPr>
            <p:spPr bwMode="auto">
              <a:xfrm>
                <a:off x="776" y="3125"/>
                <a:ext cx="3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46" name="Freeform 6"/>
              <p:cNvSpPr>
                <a:spLocks/>
              </p:cNvSpPr>
              <p:nvPr/>
            </p:nvSpPr>
            <p:spPr bwMode="auto">
              <a:xfrm>
                <a:off x="708" y="3091"/>
                <a:ext cx="87" cy="73"/>
              </a:xfrm>
              <a:custGeom>
                <a:avLst/>
                <a:gdLst>
                  <a:gd name="T0" fmla="*/ 87 w 87"/>
                  <a:gd name="T1" fmla="*/ 0 h 73"/>
                  <a:gd name="T2" fmla="*/ 0 w 87"/>
                  <a:gd name="T3" fmla="*/ 34 h 73"/>
                  <a:gd name="T4" fmla="*/ 87 w 87"/>
                  <a:gd name="T5" fmla="*/ 73 h 73"/>
                  <a:gd name="T6" fmla="*/ 87 w 87"/>
                  <a:gd name="T7" fmla="*/ 0 h 73"/>
                </a:gdLst>
                <a:ahLst/>
                <a:cxnLst>
                  <a:cxn ang="0">
                    <a:pos x="T0" y="T1"/>
                  </a:cxn>
                  <a:cxn ang="0">
                    <a:pos x="T2" y="T3"/>
                  </a:cxn>
                  <a:cxn ang="0">
                    <a:pos x="T4" y="T5"/>
                  </a:cxn>
                  <a:cxn ang="0">
                    <a:pos x="T6" y="T7"/>
                  </a:cxn>
                </a:cxnLst>
                <a:rect l="0" t="0" r="r" b="b"/>
                <a:pathLst>
                  <a:path w="87" h="73">
                    <a:moveTo>
                      <a:pt x="87" y="0"/>
                    </a:moveTo>
                    <a:lnTo>
                      <a:pt x="0" y="34"/>
                    </a:lnTo>
                    <a:lnTo>
                      <a:pt x="87" y="73"/>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4247" name="Freeform 7"/>
              <p:cNvSpPr>
                <a:spLocks/>
              </p:cNvSpPr>
              <p:nvPr/>
            </p:nvSpPr>
            <p:spPr bwMode="auto">
              <a:xfrm>
                <a:off x="1125" y="3091"/>
                <a:ext cx="81" cy="73"/>
              </a:xfrm>
              <a:custGeom>
                <a:avLst/>
                <a:gdLst>
                  <a:gd name="T0" fmla="*/ 0 w 81"/>
                  <a:gd name="T1" fmla="*/ 73 h 73"/>
                  <a:gd name="T2" fmla="*/ 81 w 81"/>
                  <a:gd name="T3" fmla="*/ 34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4"/>
                    </a:lnTo>
                    <a:lnTo>
                      <a:pt x="0" y="0"/>
                    </a:lnTo>
                    <a:lnTo>
                      <a:pt x="0"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4248" name="Group 8"/>
            <p:cNvGrpSpPr>
              <a:grpSpLocks/>
            </p:cNvGrpSpPr>
            <p:nvPr/>
          </p:nvGrpSpPr>
          <p:grpSpPr bwMode="auto">
            <a:xfrm>
              <a:off x="1071" y="2032"/>
              <a:ext cx="3737" cy="73"/>
              <a:chOff x="708" y="1851"/>
              <a:chExt cx="3737" cy="73"/>
            </a:xfrm>
          </p:grpSpPr>
          <p:sp>
            <p:nvSpPr>
              <p:cNvPr id="394249" name="Line 9"/>
              <p:cNvSpPr>
                <a:spLocks noChangeShapeType="1"/>
              </p:cNvSpPr>
              <p:nvPr/>
            </p:nvSpPr>
            <p:spPr bwMode="auto">
              <a:xfrm>
                <a:off x="776" y="1885"/>
                <a:ext cx="36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0" name="Freeform 10"/>
              <p:cNvSpPr>
                <a:spLocks/>
              </p:cNvSpPr>
              <p:nvPr/>
            </p:nvSpPr>
            <p:spPr bwMode="auto">
              <a:xfrm>
                <a:off x="708" y="1851"/>
                <a:ext cx="87" cy="73"/>
              </a:xfrm>
              <a:custGeom>
                <a:avLst/>
                <a:gdLst>
                  <a:gd name="T0" fmla="*/ 87 w 87"/>
                  <a:gd name="T1" fmla="*/ 0 h 73"/>
                  <a:gd name="T2" fmla="*/ 0 w 87"/>
                  <a:gd name="T3" fmla="*/ 34 h 73"/>
                  <a:gd name="T4" fmla="*/ 87 w 87"/>
                  <a:gd name="T5" fmla="*/ 73 h 73"/>
                  <a:gd name="T6" fmla="*/ 87 w 87"/>
                  <a:gd name="T7" fmla="*/ 0 h 73"/>
                </a:gdLst>
                <a:ahLst/>
                <a:cxnLst>
                  <a:cxn ang="0">
                    <a:pos x="T0" y="T1"/>
                  </a:cxn>
                  <a:cxn ang="0">
                    <a:pos x="T2" y="T3"/>
                  </a:cxn>
                  <a:cxn ang="0">
                    <a:pos x="T4" y="T5"/>
                  </a:cxn>
                  <a:cxn ang="0">
                    <a:pos x="T6" y="T7"/>
                  </a:cxn>
                </a:cxnLst>
                <a:rect l="0" t="0" r="r" b="b"/>
                <a:pathLst>
                  <a:path w="87" h="73">
                    <a:moveTo>
                      <a:pt x="87" y="0"/>
                    </a:moveTo>
                    <a:lnTo>
                      <a:pt x="0" y="34"/>
                    </a:lnTo>
                    <a:lnTo>
                      <a:pt x="87" y="73"/>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4251" name="Freeform 11"/>
              <p:cNvSpPr>
                <a:spLocks/>
              </p:cNvSpPr>
              <p:nvPr/>
            </p:nvSpPr>
            <p:spPr bwMode="auto">
              <a:xfrm>
                <a:off x="4364" y="1851"/>
                <a:ext cx="81" cy="73"/>
              </a:xfrm>
              <a:custGeom>
                <a:avLst/>
                <a:gdLst>
                  <a:gd name="T0" fmla="*/ 0 w 81"/>
                  <a:gd name="T1" fmla="*/ 73 h 73"/>
                  <a:gd name="T2" fmla="*/ 81 w 81"/>
                  <a:gd name="T3" fmla="*/ 34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4"/>
                    </a:lnTo>
                    <a:lnTo>
                      <a:pt x="0" y="0"/>
                    </a:lnTo>
                    <a:lnTo>
                      <a:pt x="0"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94252" name="Group 12"/>
            <p:cNvGrpSpPr>
              <a:grpSpLocks/>
            </p:cNvGrpSpPr>
            <p:nvPr/>
          </p:nvGrpSpPr>
          <p:grpSpPr bwMode="auto">
            <a:xfrm>
              <a:off x="1071" y="2517"/>
              <a:ext cx="3737" cy="563"/>
              <a:chOff x="708" y="2336"/>
              <a:chExt cx="3737" cy="563"/>
            </a:xfrm>
          </p:grpSpPr>
          <p:sp>
            <p:nvSpPr>
              <p:cNvPr id="394253" name="Line 13"/>
              <p:cNvSpPr>
                <a:spLocks noChangeShapeType="1"/>
              </p:cNvSpPr>
              <p:nvPr/>
            </p:nvSpPr>
            <p:spPr bwMode="auto">
              <a:xfrm>
                <a:off x="708"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394254" name="Line 14"/>
              <p:cNvSpPr>
                <a:spLocks noChangeShapeType="1"/>
              </p:cNvSpPr>
              <p:nvPr/>
            </p:nvSpPr>
            <p:spPr bwMode="auto">
              <a:xfrm>
                <a:off x="1206"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5" name="Line 15"/>
              <p:cNvSpPr>
                <a:spLocks noChangeShapeType="1"/>
              </p:cNvSpPr>
              <p:nvPr/>
            </p:nvSpPr>
            <p:spPr bwMode="auto">
              <a:xfrm>
                <a:off x="1206" y="2899"/>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6" name="Line 16"/>
              <p:cNvSpPr>
                <a:spLocks noChangeShapeType="1"/>
              </p:cNvSpPr>
              <p:nvPr/>
            </p:nvSpPr>
            <p:spPr bwMode="auto">
              <a:xfrm>
                <a:off x="1642"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7" name="Line 17"/>
              <p:cNvSpPr>
                <a:spLocks noChangeShapeType="1"/>
              </p:cNvSpPr>
              <p:nvPr/>
            </p:nvSpPr>
            <p:spPr bwMode="auto">
              <a:xfrm>
                <a:off x="1642" y="2336"/>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8" name="Line 18"/>
              <p:cNvSpPr>
                <a:spLocks noChangeShapeType="1"/>
              </p:cNvSpPr>
              <p:nvPr/>
            </p:nvSpPr>
            <p:spPr bwMode="auto">
              <a:xfrm>
                <a:off x="2078"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59" name="Line 19"/>
              <p:cNvSpPr>
                <a:spLocks noChangeShapeType="1"/>
              </p:cNvSpPr>
              <p:nvPr/>
            </p:nvSpPr>
            <p:spPr bwMode="auto">
              <a:xfrm>
                <a:off x="2078" y="2899"/>
                <a:ext cx="1371"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0" name="Line 20"/>
              <p:cNvSpPr>
                <a:spLocks noChangeShapeType="1"/>
              </p:cNvSpPr>
              <p:nvPr/>
            </p:nvSpPr>
            <p:spPr bwMode="auto">
              <a:xfrm>
                <a:off x="3449"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1" name="Line 21"/>
              <p:cNvSpPr>
                <a:spLocks noChangeShapeType="1"/>
              </p:cNvSpPr>
              <p:nvPr/>
            </p:nvSpPr>
            <p:spPr bwMode="auto">
              <a:xfrm>
                <a:off x="3449"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2" name="Line 22"/>
              <p:cNvSpPr>
                <a:spLocks noChangeShapeType="1"/>
              </p:cNvSpPr>
              <p:nvPr/>
            </p:nvSpPr>
            <p:spPr bwMode="auto">
              <a:xfrm>
                <a:off x="3947"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3" name="Line 23"/>
              <p:cNvSpPr>
                <a:spLocks noChangeShapeType="1"/>
              </p:cNvSpPr>
              <p:nvPr/>
            </p:nvSpPr>
            <p:spPr bwMode="auto">
              <a:xfrm>
                <a:off x="3947" y="2899"/>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4264" name="Rectangle 24"/>
            <p:cNvSpPr>
              <a:spLocks noChangeArrowheads="1"/>
            </p:cNvSpPr>
            <p:nvPr/>
          </p:nvSpPr>
          <p:spPr bwMode="auto">
            <a:xfrm>
              <a:off x="2200" y="1842"/>
              <a:ext cx="18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宋体" panose="02010600030101010101" pitchFamily="2" charset="-122"/>
                </a:rPr>
                <a:t>1s=8</a:t>
              </a:r>
              <a:r>
                <a:rPr lang="zh-CN" altLang="en-US">
                  <a:solidFill>
                    <a:schemeClr val="tx2"/>
                  </a:solidFill>
                  <a:latin typeface="宋体" panose="02010600030101010101" pitchFamily="2" charset="-122"/>
                </a:rPr>
                <a:t>比特间隙，比特率</a:t>
              </a:r>
              <a:r>
                <a:rPr lang="en-US" altLang="zh-CN">
                  <a:solidFill>
                    <a:schemeClr val="tx2"/>
                  </a:solidFill>
                  <a:latin typeface="宋体" panose="02010600030101010101" pitchFamily="2" charset="-122"/>
                </a:rPr>
                <a:t>=8bps</a:t>
              </a:r>
            </a:p>
          </p:txBody>
        </p:sp>
        <p:sp>
          <p:nvSpPr>
            <p:cNvPr id="394265" name="Rectangle 25"/>
            <p:cNvSpPr>
              <a:spLocks noChangeArrowheads="1"/>
            </p:cNvSpPr>
            <p:nvPr/>
          </p:nvSpPr>
          <p:spPr bwMode="auto">
            <a:xfrm>
              <a:off x="2927" y="2111"/>
              <a:ext cx="1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chemeClr val="tx2"/>
                  </a:solidFill>
                  <a:latin typeface="Times New Roman" panose="02020603050405020304" pitchFamily="18" charset="0"/>
                </a:rPr>
                <a:t>1s</a:t>
              </a:r>
              <a:endParaRPr lang="en-US" altLang="zh-CN">
                <a:solidFill>
                  <a:schemeClr val="tx2"/>
                </a:solidFill>
              </a:endParaRPr>
            </a:p>
          </p:txBody>
        </p:sp>
        <p:grpSp>
          <p:nvGrpSpPr>
            <p:cNvPr id="394266" name="Group 26"/>
            <p:cNvGrpSpPr>
              <a:grpSpLocks/>
            </p:cNvGrpSpPr>
            <p:nvPr/>
          </p:nvGrpSpPr>
          <p:grpSpPr bwMode="auto">
            <a:xfrm>
              <a:off x="703" y="1751"/>
              <a:ext cx="4552" cy="1724"/>
              <a:chOff x="340" y="1570"/>
              <a:chExt cx="4552" cy="1724"/>
            </a:xfrm>
          </p:grpSpPr>
          <p:grpSp>
            <p:nvGrpSpPr>
              <p:cNvPr id="394267" name="Group 27"/>
              <p:cNvGrpSpPr>
                <a:grpSpLocks/>
              </p:cNvGrpSpPr>
              <p:nvPr/>
            </p:nvGrpSpPr>
            <p:grpSpPr bwMode="auto">
              <a:xfrm>
                <a:off x="671" y="1603"/>
                <a:ext cx="80" cy="1691"/>
                <a:chOff x="671" y="1603"/>
                <a:chExt cx="80" cy="1691"/>
              </a:xfrm>
            </p:grpSpPr>
            <p:sp>
              <p:nvSpPr>
                <p:cNvPr id="394268" name="Line 28"/>
                <p:cNvSpPr>
                  <a:spLocks noChangeShapeType="1"/>
                </p:cNvSpPr>
                <p:nvPr/>
              </p:nvSpPr>
              <p:spPr bwMode="auto">
                <a:xfrm flipV="1">
                  <a:off x="708" y="1665"/>
                  <a:ext cx="0" cy="16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69" name="Freeform 29"/>
                <p:cNvSpPr>
                  <a:spLocks/>
                </p:cNvSpPr>
                <p:nvPr/>
              </p:nvSpPr>
              <p:spPr bwMode="auto">
                <a:xfrm>
                  <a:off x="671" y="1603"/>
                  <a:ext cx="80" cy="79"/>
                </a:xfrm>
                <a:custGeom>
                  <a:avLst/>
                  <a:gdLst>
                    <a:gd name="T0" fmla="*/ 80 w 80"/>
                    <a:gd name="T1" fmla="*/ 79 h 79"/>
                    <a:gd name="T2" fmla="*/ 37 w 80"/>
                    <a:gd name="T3" fmla="*/ 0 h 79"/>
                    <a:gd name="T4" fmla="*/ 0 w 80"/>
                    <a:gd name="T5" fmla="*/ 79 h 79"/>
                    <a:gd name="T6" fmla="*/ 80 w 80"/>
                    <a:gd name="T7" fmla="*/ 79 h 79"/>
                  </a:gdLst>
                  <a:ahLst/>
                  <a:cxnLst>
                    <a:cxn ang="0">
                      <a:pos x="T0" y="T1"/>
                    </a:cxn>
                    <a:cxn ang="0">
                      <a:pos x="T2" y="T3"/>
                    </a:cxn>
                    <a:cxn ang="0">
                      <a:pos x="T4" y="T5"/>
                    </a:cxn>
                    <a:cxn ang="0">
                      <a:pos x="T6" y="T7"/>
                    </a:cxn>
                  </a:cxnLst>
                  <a:rect l="0" t="0" r="r" b="b"/>
                  <a:pathLst>
                    <a:path w="80" h="79">
                      <a:moveTo>
                        <a:pt x="80" y="79"/>
                      </a:moveTo>
                      <a:lnTo>
                        <a:pt x="37" y="0"/>
                      </a:lnTo>
                      <a:lnTo>
                        <a:pt x="0" y="79"/>
                      </a:lnTo>
                      <a:lnTo>
                        <a:pt x="80" y="79"/>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394270" name="Group 30"/>
              <p:cNvGrpSpPr>
                <a:grpSpLocks/>
              </p:cNvGrpSpPr>
              <p:nvPr/>
            </p:nvGrpSpPr>
            <p:grpSpPr bwMode="auto">
              <a:xfrm>
                <a:off x="708" y="2866"/>
                <a:ext cx="4049" cy="73"/>
                <a:chOff x="708" y="2866"/>
                <a:chExt cx="4049" cy="73"/>
              </a:xfrm>
            </p:grpSpPr>
            <p:sp>
              <p:nvSpPr>
                <p:cNvPr id="394271" name="Line 31"/>
                <p:cNvSpPr>
                  <a:spLocks noChangeShapeType="1"/>
                </p:cNvSpPr>
                <p:nvPr/>
              </p:nvSpPr>
              <p:spPr bwMode="auto">
                <a:xfrm>
                  <a:off x="708" y="2899"/>
                  <a:ext cx="3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72" name="Freeform 32"/>
                <p:cNvSpPr>
                  <a:spLocks/>
                </p:cNvSpPr>
                <p:nvPr/>
              </p:nvSpPr>
              <p:spPr bwMode="auto">
                <a:xfrm>
                  <a:off x="4676" y="2866"/>
                  <a:ext cx="81" cy="73"/>
                </a:xfrm>
                <a:custGeom>
                  <a:avLst/>
                  <a:gdLst>
                    <a:gd name="T0" fmla="*/ 0 w 81"/>
                    <a:gd name="T1" fmla="*/ 73 h 73"/>
                    <a:gd name="T2" fmla="*/ 81 w 81"/>
                    <a:gd name="T3" fmla="*/ 33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3"/>
                      </a:lnTo>
                      <a:lnTo>
                        <a:pt x="0" y="0"/>
                      </a:lnTo>
                      <a:lnTo>
                        <a:pt x="0" y="73"/>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394273" name="Rectangle 33"/>
              <p:cNvSpPr>
                <a:spLocks noChangeArrowheads="1"/>
              </p:cNvSpPr>
              <p:nvPr/>
            </p:nvSpPr>
            <p:spPr bwMode="auto">
              <a:xfrm>
                <a:off x="340" y="1570"/>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394274" name="Rectangle 34"/>
              <p:cNvSpPr>
                <a:spLocks noChangeArrowheads="1"/>
              </p:cNvSpPr>
              <p:nvPr/>
            </p:nvSpPr>
            <p:spPr bwMode="auto">
              <a:xfrm>
                <a:off x="4604" y="297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grpSp>
          <p:nvGrpSpPr>
            <p:cNvPr id="394276" name="Group 36"/>
            <p:cNvGrpSpPr>
              <a:grpSpLocks/>
            </p:cNvGrpSpPr>
            <p:nvPr/>
          </p:nvGrpSpPr>
          <p:grpSpPr bwMode="auto">
            <a:xfrm>
              <a:off x="1293" y="2314"/>
              <a:ext cx="3347" cy="184"/>
              <a:chOff x="930" y="2133"/>
              <a:chExt cx="3347" cy="184"/>
            </a:xfrm>
          </p:grpSpPr>
          <p:sp>
            <p:nvSpPr>
              <p:cNvPr id="394277" name="Rectangle 37"/>
              <p:cNvSpPr>
                <a:spLocks noChangeArrowheads="1"/>
              </p:cNvSpPr>
              <p:nvPr/>
            </p:nvSpPr>
            <p:spPr bwMode="auto">
              <a:xfrm>
                <a:off x="93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78" name="Rectangle 38"/>
              <p:cNvSpPr>
                <a:spLocks noChangeArrowheads="1"/>
              </p:cNvSpPr>
              <p:nvPr/>
            </p:nvSpPr>
            <p:spPr bwMode="auto">
              <a:xfrm>
                <a:off x="183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79" name="Rectangle 39"/>
              <p:cNvSpPr>
                <a:spLocks noChangeArrowheads="1"/>
              </p:cNvSpPr>
              <p:nvPr/>
            </p:nvSpPr>
            <p:spPr bwMode="auto">
              <a:xfrm>
                <a:off x="3702"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394280" name="Rectangle 40"/>
              <p:cNvSpPr>
                <a:spLocks noChangeArrowheads="1"/>
              </p:cNvSpPr>
              <p:nvPr/>
            </p:nvSpPr>
            <p:spPr bwMode="auto">
              <a:xfrm>
                <a:off x="1397"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1" name="Rectangle 41"/>
              <p:cNvSpPr>
                <a:spLocks noChangeArrowheads="1"/>
              </p:cNvSpPr>
              <p:nvPr/>
            </p:nvSpPr>
            <p:spPr bwMode="auto">
              <a:xfrm>
                <a:off x="420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2" name="Rectangle 42"/>
              <p:cNvSpPr>
                <a:spLocks noChangeArrowheads="1"/>
              </p:cNvSpPr>
              <p:nvPr/>
            </p:nvSpPr>
            <p:spPr bwMode="auto">
              <a:xfrm>
                <a:off x="2269"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3" name="Rectangle 43"/>
              <p:cNvSpPr>
                <a:spLocks noChangeArrowheads="1"/>
              </p:cNvSpPr>
              <p:nvPr/>
            </p:nvSpPr>
            <p:spPr bwMode="auto">
              <a:xfrm>
                <a:off x="2705"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394284" name="Rectangle 44"/>
              <p:cNvSpPr>
                <a:spLocks noChangeArrowheads="1"/>
              </p:cNvSpPr>
              <p:nvPr/>
            </p:nvSpPr>
            <p:spPr bwMode="auto">
              <a:xfrm>
                <a:off x="320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grpSp>
        <p:grpSp>
          <p:nvGrpSpPr>
            <p:cNvPr id="394285" name="Group 45"/>
            <p:cNvGrpSpPr>
              <a:grpSpLocks/>
            </p:cNvGrpSpPr>
            <p:nvPr/>
          </p:nvGrpSpPr>
          <p:grpSpPr bwMode="auto">
            <a:xfrm>
              <a:off x="1569" y="1784"/>
              <a:ext cx="3239" cy="1691"/>
              <a:chOff x="1206" y="1603"/>
              <a:chExt cx="3239" cy="1691"/>
            </a:xfrm>
          </p:grpSpPr>
          <p:sp>
            <p:nvSpPr>
              <p:cNvPr id="394286" name="Line 46"/>
              <p:cNvSpPr>
                <a:spLocks noChangeShapeType="1"/>
              </p:cNvSpPr>
              <p:nvPr/>
            </p:nvSpPr>
            <p:spPr bwMode="auto">
              <a:xfrm>
                <a:off x="1206"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7" name="Line 47"/>
              <p:cNvSpPr>
                <a:spLocks noChangeShapeType="1"/>
              </p:cNvSpPr>
              <p:nvPr/>
            </p:nvSpPr>
            <p:spPr bwMode="auto">
              <a:xfrm>
                <a:off x="1642"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8" name="Line 48"/>
              <p:cNvSpPr>
                <a:spLocks noChangeShapeType="1"/>
              </p:cNvSpPr>
              <p:nvPr/>
            </p:nvSpPr>
            <p:spPr bwMode="auto">
              <a:xfrm>
                <a:off x="2078"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89" name="Line 49"/>
              <p:cNvSpPr>
                <a:spLocks noChangeShapeType="1"/>
              </p:cNvSpPr>
              <p:nvPr/>
            </p:nvSpPr>
            <p:spPr bwMode="auto">
              <a:xfrm>
                <a:off x="2514"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0" name="Line 50"/>
              <p:cNvSpPr>
                <a:spLocks noChangeShapeType="1"/>
              </p:cNvSpPr>
              <p:nvPr/>
            </p:nvSpPr>
            <p:spPr bwMode="auto">
              <a:xfrm>
                <a:off x="2950"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1" name="Line 51"/>
              <p:cNvSpPr>
                <a:spLocks noChangeShapeType="1"/>
              </p:cNvSpPr>
              <p:nvPr/>
            </p:nvSpPr>
            <p:spPr bwMode="auto">
              <a:xfrm>
                <a:off x="3947"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2" name="Line 52"/>
              <p:cNvSpPr>
                <a:spLocks noChangeShapeType="1"/>
              </p:cNvSpPr>
              <p:nvPr/>
            </p:nvSpPr>
            <p:spPr bwMode="auto">
              <a:xfrm>
                <a:off x="3449" y="2167"/>
                <a:ext cx="0" cy="1127"/>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4293" name="Line 53"/>
              <p:cNvSpPr>
                <a:spLocks noChangeShapeType="1"/>
              </p:cNvSpPr>
              <p:nvPr/>
            </p:nvSpPr>
            <p:spPr bwMode="auto">
              <a:xfrm>
                <a:off x="4445" y="1603"/>
                <a:ext cx="0" cy="169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7" name="内容占位符 2">
            <a:extLst>
              <a:ext uri="{FF2B5EF4-FFF2-40B4-BE49-F238E27FC236}">
                <a16:creationId xmlns:a16="http://schemas.microsoft.com/office/drawing/2014/main" id="{80A3B14D-C18D-4368-BE29-3B95B7597F38}"/>
              </a:ext>
            </a:extLst>
          </p:cNvPr>
          <p:cNvSpPr>
            <a:spLocks noGrp="1"/>
          </p:cNvSpPr>
          <p:nvPr>
            <p:ph idx="1"/>
          </p:nvPr>
        </p:nvSpPr>
        <p:spPr>
          <a:xfrm>
            <a:off x="660401" y="1132417"/>
            <a:ext cx="10858500" cy="686594"/>
          </a:xfrm>
        </p:spPr>
        <p:txBody>
          <a:bodyPr vert="horz" lIns="91440" tIns="45720" rIns="91440" bIns="45720" rtlCol="0">
            <a:normAutofit/>
          </a:bodyPr>
          <a:lstStyle/>
          <a:p>
            <a:pPr>
              <a:lnSpc>
                <a:spcPct val="90000"/>
              </a:lnSpc>
            </a:pPr>
            <a:r>
              <a:rPr lang="zh-CN" altLang="en-US" dirty="0"/>
              <a:t>离散的、值的变化是瞬时发生的信号</a:t>
            </a:r>
          </a:p>
        </p:txBody>
      </p:sp>
      <p:sp>
        <p:nvSpPr>
          <p:cNvPr id="59" name="内容占位符 2">
            <a:extLst>
              <a:ext uri="{FF2B5EF4-FFF2-40B4-BE49-F238E27FC236}">
                <a16:creationId xmlns:a16="http://schemas.microsoft.com/office/drawing/2014/main" id="{BFD8BE16-0B7C-4BB7-A30A-76AD599211F5}"/>
              </a:ext>
            </a:extLst>
          </p:cNvPr>
          <p:cNvSpPr txBox="1">
            <a:spLocks/>
          </p:cNvSpPr>
          <p:nvPr/>
        </p:nvSpPr>
        <p:spPr bwMode="auto">
          <a:xfrm>
            <a:off x="660400" y="5232125"/>
            <a:ext cx="10858500" cy="11467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比特间隙：发送</a:t>
            </a:r>
            <a:r>
              <a:rPr lang="en-US" altLang="zh-CN" dirty="0"/>
              <a:t>1</a:t>
            </a:r>
            <a:r>
              <a:rPr lang="zh-CN" altLang="en-US" dirty="0"/>
              <a:t>比特所用时间</a:t>
            </a:r>
          </a:p>
          <a:p>
            <a:r>
              <a:rPr lang="zh-CN" altLang="en-US" dirty="0"/>
              <a:t>比特率：每秒钟发送的比特数</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en-US"/>
              <a:t>信息编码</a:t>
            </a:r>
          </a:p>
        </p:txBody>
      </p:sp>
      <p:sp>
        <p:nvSpPr>
          <p:cNvPr id="401411" name="Rectangle 3"/>
          <p:cNvSpPr>
            <a:spLocks noGrp="1" noChangeArrowheads="1"/>
          </p:cNvSpPr>
          <p:nvPr>
            <p:ph idx="1"/>
          </p:nvPr>
        </p:nvSpPr>
        <p:spPr/>
        <p:txBody>
          <a:bodyPr/>
          <a:lstStyle/>
          <a:p>
            <a:r>
              <a:rPr lang="zh-CN" altLang="en-US" dirty="0"/>
              <a:t>编码：信息用信号来表示的方法</a:t>
            </a:r>
          </a:p>
          <a:p>
            <a:r>
              <a:rPr lang="zh-CN" altLang="en-US" dirty="0"/>
              <a:t>信息有模拟信息和数字信息</a:t>
            </a:r>
            <a:endParaRPr lang="en-US" altLang="zh-CN" dirty="0"/>
          </a:p>
          <a:p>
            <a:r>
              <a:rPr lang="zh-CN" altLang="en-US" dirty="0"/>
              <a:t>信号有模拟信号和数字信号</a:t>
            </a:r>
            <a:endParaRPr lang="en-US" altLang="zh-CN" dirty="0"/>
          </a:p>
          <a:p>
            <a:r>
              <a:rPr lang="zh-CN" altLang="en-US" dirty="0"/>
              <a:t>编码的四种方式：</a:t>
            </a:r>
          </a:p>
          <a:p>
            <a:pPr lvl="1"/>
            <a:r>
              <a:rPr lang="zh-CN" altLang="en-US" dirty="0"/>
              <a:t>数字</a:t>
            </a:r>
            <a:r>
              <a:rPr lang="zh-CN" altLang="en-US" dirty="0">
                <a:sym typeface="Symbol" panose="05050102010706020507" pitchFamily="18" charset="2"/>
              </a:rPr>
              <a:t></a:t>
            </a:r>
            <a:r>
              <a:rPr lang="zh-CN" altLang="en-US" dirty="0"/>
              <a:t>数字</a:t>
            </a:r>
          </a:p>
          <a:p>
            <a:pPr lvl="1"/>
            <a:r>
              <a:rPr lang="zh-CN" altLang="en-US" dirty="0"/>
              <a:t>数字</a:t>
            </a:r>
            <a:r>
              <a:rPr lang="zh-CN" altLang="en-US" dirty="0">
                <a:sym typeface="Symbol" panose="05050102010706020507" pitchFamily="18" charset="2"/>
              </a:rPr>
              <a:t></a:t>
            </a:r>
            <a:r>
              <a:rPr lang="zh-CN" altLang="en-US" dirty="0"/>
              <a:t>模拟</a:t>
            </a:r>
          </a:p>
          <a:p>
            <a:pPr lvl="1"/>
            <a:r>
              <a:rPr lang="zh-CN" altLang="en-US" dirty="0"/>
              <a:t>模拟</a:t>
            </a:r>
            <a:r>
              <a:rPr lang="zh-CN" altLang="en-US" dirty="0">
                <a:sym typeface="Symbol" panose="05050102010706020507" pitchFamily="18" charset="2"/>
              </a:rPr>
              <a:t></a:t>
            </a:r>
            <a:r>
              <a:rPr lang="zh-CN" altLang="en-US" dirty="0"/>
              <a:t>数字</a:t>
            </a:r>
          </a:p>
          <a:p>
            <a:pPr lvl="1"/>
            <a:r>
              <a:rPr lang="zh-CN" altLang="en-US" dirty="0"/>
              <a:t>模拟</a:t>
            </a:r>
            <a:r>
              <a:rPr lang="zh-CN" altLang="en-US" dirty="0">
                <a:sym typeface="Symbol" panose="05050102010706020507" pitchFamily="18" charset="2"/>
              </a:rPr>
              <a:t></a:t>
            </a:r>
            <a:r>
              <a:rPr lang="zh-CN" altLang="en-US" dirty="0"/>
              <a:t>模拟</a:t>
            </a:r>
          </a:p>
        </p:txBody>
      </p:sp>
      <p:sp>
        <p:nvSpPr>
          <p:cNvPr id="6" name="灯片编号占位符 5"/>
          <p:cNvSpPr>
            <a:spLocks noGrp="1"/>
          </p:cNvSpPr>
          <p:nvPr>
            <p:ph type="sldNum" sz="quarter" idx="12"/>
          </p:nvPr>
        </p:nvSpPr>
        <p:spPr/>
        <p:txBody>
          <a:bodyPr/>
          <a:lstStyle/>
          <a:p>
            <a:fld id="{26CD9318-CB1B-4667-9971-5A98722F7CE4}" type="slidenum">
              <a:rPr lang="en-US" altLang="zh-CN"/>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dirty="0"/>
              <a:t>数字</a:t>
            </a:r>
            <a:r>
              <a:rPr lang="en-US" altLang="zh-CN" dirty="0"/>
              <a:t>—</a:t>
            </a:r>
            <a:r>
              <a:rPr lang="zh-CN" altLang="en-US" dirty="0"/>
              <a:t>数字编码</a:t>
            </a:r>
          </a:p>
        </p:txBody>
      </p:sp>
      <p:sp>
        <p:nvSpPr>
          <p:cNvPr id="402435" name="Rectangle 3"/>
          <p:cNvSpPr>
            <a:spLocks noGrp="1" noChangeArrowheads="1"/>
          </p:cNvSpPr>
          <p:nvPr>
            <p:ph idx="1"/>
          </p:nvPr>
        </p:nvSpPr>
        <p:spPr/>
        <p:txBody>
          <a:bodyPr/>
          <a:lstStyle/>
          <a:p>
            <a:r>
              <a:rPr lang="zh-CN" altLang="en-US" dirty="0"/>
              <a:t>数字</a:t>
            </a:r>
            <a:r>
              <a:rPr lang="en-US" altLang="zh-CN" dirty="0"/>
              <a:t>—</a:t>
            </a:r>
            <a:r>
              <a:rPr lang="zh-CN" altLang="en-US" dirty="0"/>
              <a:t>数字编码：用数字信号来表示数字信息。</a:t>
            </a:r>
          </a:p>
          <a:p>
            <a:r>
              <a:rPr lang="zh-CN" altLang="en-US" dirty="0"/>
              <a:t>计算机产生的</a:t>
            </a:r>
            <a:r>
              <a:rPr lang="en-US" altLang="zh-CN" dirty="0"/>
              <a:t>0</a:t>
            </a:r>
            <a:r>
              <a:rPr lang="zh-CN" altLang="en-US" dirty="0"/>
              <a:t>、</a:t>
            </a:r>
            <a:r>
              <a:rPr lang="en-US" altLang="zh-CN" dirty="0"/>
              <a:t>1</a:t>
            </a:r>
            <a:r>
              <a:rPr lang="zh-CN" altLang="en-US" dirty="0"/>
              <a:t>比特序列被转换成一串可以在导线上传输的脉冲电压（有两种电压值）</a:t>
            </a:r>
          </a:p>
          <a:p>
            <a:r>
              <a:rPr lang="zh-CN" altLang="en-US" dirty="0"/>
              <a:t>数字</a:t>
            </a:r>
            <a:r>
              <a:rPr lang="en-US" altLang="zh-CN" dirty="0"/>
              <a:t>—</a:t>
            </a:r>
            <a:r>
              <a:rPr lang="zh-CN" altLang="en-US" dirty="0"/>
              <a:t>数字编码常见方案：</a:t>
            </a:r>
          </a:p>
          <a:p>
            <a:pPr lvl="1"/>
            <a:r>
              <a:rPr lang="zh-CN" altLang="en-US" dirty="0"/>
              <a:t>单极性编码</a:t>
            </a:r>
          </a:p>
          <a:p>
            <a:pPr lvl="1"/>
            <a:r>
              <a:rPr lang="zh-CN" altLang="en-US" dirty="0"/>
              <a:t>极化编码</a:t>
            </a:r>
          </a:p>
          <a:p>
            <a:pPr lvl="1"/>
            <a:r>
              <a:rPr lang="zh-CN" altLang="en-US" dirty="0"/>
              <a:t>双极性编码</a:t>
            </a:r>
          </a:p>
        </p:txBody>
      </p:sp>
      <p:sp>
        <p:nvSpPr>
          <p:cNvPr id="6" name="灯片编号占位符 5"/>
          <p:cNvSpPr>
            <a:spLocks noGrp="1"/>
          </p:cNvSpPr>
          <p:nvPr>
            <p:ph type="sldNum" sz="quarter" idx="12"/>
          </p:nvPr>
        </p:nvSpPr>
        <p:spPr/>
        <p:txBody>
          <a:bodyPr/>
          <a:lstStyle/>
          <a:p>
            <a:fld id="{EACE89D1-CF33-4E45-903F-7C5E7FF3274A}" type="slidenum">
              <a:rPr lang="en-US" altLang="zh-CN"/>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zh-CN" altLang="en-US"/>
              <a:t>单极性编码</a:t>
            </a:r>
          </a:p>
        </p:txBody>
      </p:sp>
      <p:sp>
        <p:nvSpPr>
          <p:cNvPr id="44" name="灯片编号占位符 5"/>
          <p:cNvSpPr>
            <a:spLocks noGrp="1"/>
          </p:cNvSpPr>
          <p:nvPr>
            <p:ph type="sldNum" sz="quarter" idx="12"/>
          </p:nvPr>
        </p:nvSpPr>
        <p:spPr/>
        <p:txBody>
          <a:bodyPr/>
          <a:lstStyle/>
          <a:p>
            <a:fld id="{64AB2BE7-3357-4BEB-AB75-008B144EB37D}" type="slidenum">
              <a:rPr lang="en-US" altLang="zh-CN"/>
              <a:pPr/>
              <a:t>15</a:t>
            </a:fld>
            <a:endParaRPr lang="en-US" altLang="zh-CN"/>
          </a:p>
        </p:txBody>
      </p:sp>
      <p:grpSp>
        <p:nvGrpSpPr>
          <p:cNvPr id="403470" name="Group 14"/>
          <p:cNvGrpSpPr>
            <a:grpSpLocks/>
          </p:cNvGrpSpPr>
          <p:nvPr/>
        </p:nvGrpSpPr>
        <p:grpSpPr bwMode="auto">
          <a:xfrm>
            <a:off x="3001590" y="3754251"/>
            <a:ext cx="5932487" cy="893762"/>
            <a:chOff x="708" y="2336"/>
            <a:chExt cx="3737" cy="563"/>
          </a:xfrm>
        </p:grpSpPr>
        <p:sp>
          <p:nvSpPr>
            <p:cNvPr id="403471" name="Line 15"/>
            <p:cNvSpPr>
              <a:spLocks noChangeShapeType="1"/>
            </p:cNvSpPr>
            <p:nvPr/>
          </p:nvSpPr>
          <p:spPr bwMode="auto">
            <a:xfrm>
              <a:off x="708"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2" name="Line 16"/>
            <p:cNvSpPr>
              <a:spLocks noChangeShapeType="1"/>
            </p:cNvSpPr>
            <p:nvPr/>
          </p:nvSpPr>
          <p:spPr bwMode="auto">
            <a:xfrm>
              <a:off x="1206"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3" name="Line 17"/>
            <p:cNvSpPr>
              <a:spLocks noChangeShapeType="1"/>
            </p:cNvSpPr>
            <p:nvPr/>
          </p:nvSpPr>
          <p:spPr bwMode="auto">
            <a:xfrm>
              <a:off x="1206" y="2899"/>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4" name="Line 18"/>
            <p:cNvSpPr>
              <a:spLocks noChangeShapeType="1"/>
            </p:cNvSpPr>
            <p:nvPr/>
          </p:nvSpPr>
          <p:spPr bwMode="auto">
            <a:xfrm>
              <a:off x="1642"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5" name="Line 19"/>
            <p:cNvSpPr>
              <a:spLocks noChangeShapeType="1"/>
            </p:cNvSpPr>
            <p:nvPr/>
          </p:nvSpPr>
          <p:spPr bwMode="auto">
            <a:xfrm>
              <a:off x="1642" y="2336"/>
              <a:ext cx="436"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6" name="Line 20"/>
            <p:cNvSpPr>
              <a:spLocks noChangeShapeType="1"/>
            </p:cNvSpPr>
            <p:nvPr/>
          </p:nvSpPr>
          <p:spPr bwMode="auto">
            <a:xfrm>
              <a:off x="2078"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7" name="Line 21"/>
            <p:cNvSpPr>
              <a:spLocks noChangeShapeType="1"/>
            </p:cNvSpPr>
            <p:nvPr/>
          </p:nvSpPr>
          <p:spPr bwMode="auto">
            <a:xfrm>
              <a:off x="2078" y="2899"/>
              <a:ext cx="1371"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8" name="Line 22"/>
            <p:cNvSpPr>
              <a:spLocks noChangeShapeType="1"/>
            </p:cNvSpPr>
            <p:nvPr/>
          </p:nvSpPr>
          <p:spPr bwMode="auto">
            <a:xfrm>
              <a:off x="3449"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79" name="Line 23"/>
            <p:cNvSpPr>
              <a:spLocks noChangeShapeType="1"/>
            </p:cNvSpPr>
            <p:nvPr/>
          </p:nvSpPr>
          <p:spPr bwMode="auto">
            <a:xfrm>
              <a:off x="3449" y="2336"/>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0" name="Line 24"/>
            <p:cNvSpPr>
              <a:spLocks noChangeShapeType="1"/>
            </p:cNvSpPr>
            <p:nvPr/>
          </p:nvSpPr>
          <p:spPr bwMode="auto">
            <a:xfrm>
              <a:off x="3947" y="2336"/>
              <a:ext cx="0" cy="563"/>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1" name="Line 25"/>
            <p:cNvSpPr>
              <a:spLocks noChangeShapeType="1"/>
            </p:cNvSpPr>
            <p:nvPr/>
          </p:nvSpPr>
          <p:spPr bwMode="auto">
            <a:xfrm>
              <a:off x="3947" y="2899"/>
              <a:ext cx="498" cy="0"/>
            </a:xfrm>
            <a:prstGeom prst="line">
              <a:avLst/>
            </a:prstGeom>
            <a:noFill/>
            <a:ln w="4921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3484" name="Group 28"/>
          <p:cNvGrpSpPr>
            <a:grpSpLocks/>
          </p:cNvGrpSpPr>
          <p:nvPr/>
        </p:nvGrpSpPr>
        <p:grpSpPr bwMode="auto">
          <a:xfrm>
            <a:off x="2417389" y="2898588"/>
            <a:ext cx="7231063" cy="2305050"/>
            <a:chOff x="340" y="1570"/>
            <a:chExt cx="4555" cy="1724"/>
          </a:xfrm>
        </p:grpSpPr>
        <p:grpSp>
          <p:nvGrpSpPr>
            <p:cNvPr id="403485" name="Group 29"/>
            <p:cNvGrpSpPr>
              <a:grpSpLocks/>
            </p:cNvGrpSpPr>
            <p:nvPr/>
          </p:nvGrpSpPr>
          <p:grpSpPr bwMode="auto">
            <a:xfrm>
              <a:off x="671" y="1603"/>
              <a:ext cx="80" cy="1691"/>
              <a:chOff x="671" y="1603"/>
              <a:chExt cx="80" cy="1691"/>
            </a:xfrm>
          </p:grpSpPr>
          <p:sp>
            <p:nvSpPr>
              <p:cNvPr id="403486" name="Line 30"/>
              <p:cNvSpPr>
                <a:spLocks noChangeShapeType="1"/>
              </p:cNvSpPr>
              <p:nvPr/>
            </p:nvSpPr>
            <p:spPr bwMode="auto">
              <a:xfrm flipV="1">
                <a:off x="708" y="1665"/>
                <a:ext cx="0" cy="16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87" name="Freeform 31"/>
              <p:cNvSpPr>
                <a:spLocks/>
              </p:cNvSpPr>
              <p:nvPr/>
            </p:nvSpPr>
            <p:spPr bwMode="auto">
              <a:xfrm>
                <a:off x="671" y="1603"/>
                <a:ext cx="80" cy="79"/>
              </a:xfrm>
              <a:custGeom>
                <a:avLst/>
                <a:gdLst>
                  <a:gd name="T0" fmla="*/ 80 w 80"/>
                  <a:gd name="T1" fmla="*/ 79 h 79"/>
                  <a:gd name="T2" fmla="*/ 37 w 80"/>
                  <a:gd name="T3" fmla="*/ 0 h 79"/>
                  <a:gd name="T4" fmla="*/ 0 w 80"/>
                  <a:gd name="T5" fmla="*/ 79 h 79"/>
                  <a:gd name="T6" fmla="*/ 80 w 80"/>
                  <a:gd name="T7" fmla="*/ 79 h 79"/>
                </a:gdLst>
                <a:ahLst/>
                <a:cxnLst>
                  <a:cxn ang="0">
                    <a:pos x="T0" y="T1"/>
                  </a:cxn>
                  <a:cxn ang="0">
                    <a:pos x="T2" y="T3"/>
                  </a:cxn>
                  <a:cxn ang="0">
                    <a:pos x="T4" y="T5"/>
                  </a:cxn>
                  <a:cxn ang="0">
                    <a:pos x="T6" y="T7"/>
                  </a:cxn>
                </a:cxnLst>
                <a:rect l="0" t="0" r="r" b="b"/>
                <a:pathLst>
                  <a:path w="80" h="79">
                    <a:moveTo>
                      <a:pt x="80" y="79"/>
                    </a:moveTo>
                    <a:lnTo>
                      <a:pt x="37" y="0"/>
                    </a:lnTo>
                    <a:lnTo>
                      <a:pt x="0" y="79"/>
                    </a:lnTo>
                    <a:lnTo>
                      <a:pt x="80" y="79"/>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03488" name="Group 32"/>
            <p:cNvGrpSpPr>
              <a:grpSpLocks/>
            </p:cNvGrpSpPr>
            <p:nvPr/>
          </p:nvGrpSpPr>
          <p:grpSpPr bwMode="auto">
            <a:xfrm>
              <a:off x="708" y="2866"/>
              <a:ext cx="4049" cy="73"/>
              <a:chOff x="708" y="2866"/>
              <a:chExt cx="4049" cy="73"/>
            </a:xfrm>
          </p:grpSpPr>
          <p:sp>
            <p:nvSpPr>
              <p:cNvPr id="403489" name="Line 33"/>
              <p:cNvSpPr>
                <a:spLocks noChangeShapeType="1"/>
              </p:cNvSpPr>
              <p:nvPr/>
            </p:nvSpPr>
            <p:spPr bwMode="auto">
              <a:xfrm>
                <a:off x="708" y="2899"/>
                <a:ext cx="39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490" name="Freeform 34"/>
              <p:cNvSpPr>
                <a:spLocks/>
              </p:cNvSpPr>
              <p:nvPr/>
            </p:nvSpPr>
            <p:spPr bwMode="auto">
              <a:xfrm>
                <a:off x="4676" y="2866"/>
                <a:ext cx="81" cy="73"/>
              </a:xfrm>
              <a:custGeom>
                <a:avLst/>
                <a:gdLst>
                  <a:gd name="T0" fmla="*/ 0 w 81"/>
                  <a:gd name="T1" fmla="*/ 73 h 73"/>
                  <a:gd name="T2" fmla="*/ 81 w 81"/>
                  <a:gd name="T3" fmla="*/ 33 h 73"/>
                  <a:gd name="T4" fmla="*/ 0 w 81"/>
                  <a:gd name="T5" fmla="*/ 0 h 73"/>
                  <a:gd name="T6" fmla="*/ 0 w 81"/>
                  <a:gd name="T7" fmla="*/ 73 h 73"/>
                </a:gdLst>
                <a:ahLst/>
                <a:cxnLst>
                  <a:cxn ang="0">
                    <a:pos x="T0" y="T1"/>
                  </a:cxn>
                  <a:cxn ang="0">
                    <a:pos x="T2" y="T3"/>
                  </a:cxn>
                  <a:cxn ang="0">
                    <a:pos x="T4" y="T5"/>
                  </a:cxn>
                  <a:cxn ang="0">
                    <a:pos x="T6" y="T7"/>
                  </a:cxn>
                </a:cxnLst>
                <a:rect l="0" t="0" r="r" b="b"/>
                <a:pathLst>
                  <a:path w="81" h="73">
                    <a:moveTo>
                      <a:pt x="0" y="73"/>
                    </a:moveTo>
                    <a:lnTo>
                      <a:pt x="81" y="33"/>
                    </a:lnTo>
                    <a:lnTo>
                      <a:pt x="0" y="0"/>
                    </a:lnTo>
                    <a:lnTo>
                      <a:pt x="0" y="73"/>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03491" name="Rectangle 35"/>
            <p:cNvSpPr>
              <a:spLocks noChangeArrowheads="1"/>
            </p:cNvSpPr>
            <p:nvPr/>
          </p:nvSpPr>
          <p:spPr bwMode="auto">
            <a:xfrm>
              <a:off x="340" y="1570"/>
              <a:ext cx="29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03492" name="Rectangle 36"/>
            <p:cNvSpPr>
              <a:spLocks noChangeArrowheads="1"/>
            </p:cNvSpPr>
            <p:nvPr/>
          </p:nvSpPr>
          <p:spPr bwMode="auto">
            <a:xfrm>
              <a:off x="4604" y="2976"/>
              <a:ext cx="29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grpSp>
        <p:nvGrpSpPr>
          <p:cNvPr id="403493" name="Group 37"/>
          <p:cNvGrpSpPr>
            <a:grpSpLocks/>
          </p:cNvGrpSpPr>
          <p:nvPr/>
        </p:nvGrpSpPr>
        <p:grpSpPr bwMode="auto">
          <a:xfrm>
            <a:off x="3354015" y="3431988"/>
            <a:ext cx="5313363" cy="292100"/>
            <a:chOff x="930" y="2133"/>
            <a:chExt cx="3347" cy="184"/>
          </a:xfrm>
        </p:grpSpPr>
        <p:sp>
          <p:nvSpPr>
            <p:cNvPr id="403494" name="Rectangle 38"/>
            <p:cNvSpPr>
              <a:spLocks noChangeArrowheads="1"/>
            </p:cNvSpPr>
            <p:nvPr/>
          </p:nvSpPr>
          <p:spPr bwMode="auto">
            <a:xfrm>
              <a:off x="93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5" name="Rectangle 39"/>
            <p:cNvSpPr>
              <a:spLocks noChangeArrowheads="1"/>
            </p:cNvSpPr>
            <p:nvPr/>
          </p:nvSpPr>
          <p:spPr bwMode="auto">
            <a:xfrm>
              <a:off x="183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6" name="Rectangle 40"/>
            <p:cNvSpPr>
              <a:spLocks noChangeArrowheads="1"/>
            </p:cNvSpPr>
            <p:nvPr/>
          </p:nvSpPr>
          <p:spPr bwMode="auto">
            <a:xfrm>
              <a:off x="3702"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1</a:t>
              </a:r>
              <a:endParaRPr lang="en-US" altLang="zh-CN"/>
            </a:p>
          </p:txBody>
        </p:sp>
        <p:sp>
          <p:nvSpPr>
            <p:cNvPr id="403497" name="Rectangle 41"/>
            <p:cNvSpPr>
              <a:spLocks noChangeArrowheads="1"/>
            </p:cNvSpPr>
            <p:nvPr/>
          </p:nvSpPr>
          <p:spPr bwMode="auto">
            <a:xfrm>
              <a:off x="1397"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498" name="Rectangle 42"/>
            <p:cNvSpPr>
              <a:spLocks noChangeArrowheads="1"/>
            </p:cNvSpPr>
            <p:nvPr/>
          </p:nvSpPr>
          <p:spPr bwMode="auto">
            <a:xfrm>
              <a:off x="4200"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499" name="Rectangle 43"/>
            <p:cNvSpPr>
              <a:spLocks noChangeArrowheads="1"/>
            </p:cNvSpPr>
            <p:nvPr/>
          </p:nvSpPr>
          <p:spPr bwMode="auto">
            <a:xfrm>
              <a:off x="2269"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500" name="Rectangle 44"/>
            <p:cNvSpPr>
              <a:spLocks noChangeArrowheads="1"/>
            </p:cNvSpPr>
            <p:nvPr/>
          </p:nvSpPr>
          <p:spPr bwMode="auto">
            <a:xfrm>
              <a:off x="2705"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sp>
          <p:nvSpPr>
            <p:cNvPr id="403501" name="Rectangle 45"/>
            <p:cNvSpPr>
              <a:spLocks noChangeArrowheads="1"/>
            </p:cNvSpPr>
            <p:nvPr/>
          </p:nvSpPr>
          <p:spPr bwMode="auto">
            <a:xfrm>
              <a:off x="3203" y="2133"/>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900">
                  <a:solidFill>
                    <a:srgbClr val="000000"/>
                  </a:solidFill>
                  <a:latin typeface="Times New Roman" panose="02020603050405020304" pitchFamily="18" charset="0"/>
                </a:rPr>
                <a:t>0</a:t>
              </a:r>
              <a:endParaRPr lang="en-US" altLang="zh-CN"/>
            </a:p>
          </p:txBody>
        </p:sp>
      </p:grpSp>
      <p:sp>
        <p:nvSpPr>
          <p:cNvPr id="403503" name="Line 47"/>
          <p:cNvSpPr>
            <a:spLocks noChangeShapeType="1"/>
          </p:cNvSpPr>
          <p:nvPr/>
        </p:nvSpPr>
        <p:spPr bwMode="auto">
          <a:xfrm>
            <a:off x="37921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4" name="Line 48"/>
          <p:cNvSpPr>
            <a:spLocks noChangeShapeType="1"/>
          </p:cNvSpPr>
          <p:nvPr/>
        </p:nvSpPr>
        <p:spPr bwMode="auto">
          <a:xfrm>
            <a:off x="448431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5" name="Line 49"/>
          <p:cNvSpPr>
            <a:spLocks noChangeShapeType="1"/>
          </p:cNvSpPr>
          <p:nvPr/>
        </p:nvSpPr>
        <p:spPr bwMode="auto">
          <a:xfrm>
            <a:off x="51764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6" name="Line 50"/>
          <p:cNvSpPr>
            <a:spLocks noChangeShapeType="1"/>
          </p:cNvSpPr>
          <p:nvPr/>
        </p:nvSpPr>
        <p:spPr bwMode="auto">
          <a:xfrm>
            <a:off x="586861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7" name="Line 51"/>
          <p:cNvSpPr>
            <a:spLocks noChangeShapeType="1"/>
          </p:cNvSpPr>
          <p:nvPr/>
        </p:nvSpPr>
        <p:spPr bwMode="auto">
          <a:xfrm>
            <a:off x="6560764"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8" name="Line 52"/>
          <p:cNvSpPr>
            <a:spLocks noChangeShapeType="1"/>
          </p:cNvSpPr>
          <p:nvPr/>
        </p:nvSpPr>
        <p:spPr bwMode="auto">
          <a:xfrm>
            <a:off x="8143501"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09" name="Line 53"/>
          <p:cNvSpPr>
            <a:spLocks noChangeShapeType="1"/>
          </p:cNvSpPr>
          <p:nvPr/>
        </p:nvSpPr>
        <p:spPr bwMode="auto">
          <a:xfrm>
            <a:off x="7352926" y="3485964"/>
            <a:ext cx="0" cy="1789113"/>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3510" name="Line 54"/>
          <p:cNvSpPr>
            <a:spLocks noChangeShapeType="1"/>
          </p:cNvSpPr>
          <p:nvPr/>
        </p:nvSpPr>
        <p:spPr bwMode="auto">
          <a:xfrm flipH="1">
            <a:off x="8934076" y="3495488"/>
            <a:ext cx="0" cy="177958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内容占位符 2">
            <a:extLst>
              <a:ext uri="{FF2B5EF4-FFF2-40B4-BE49-F238E27FC236}">
                <a16:creationId xmlns:a16="http://schemas.microsoft.com/office/drawing/2014/main" id="{B9BFA9FE-6C2E-4078-8EE7-A4FDE017E818}"/>
              </a:ext>
            </a:extLst>
          </p:cNvPr>
          <p:cNvSpPr>
            <a:spLocks noGrp="1"/>
          </p:cNvSpPr>
          <p:nvPr>
            <p:ph idx="1"/>
          </p:nvPr>
        </p:nvSpPr>
        <p:spPr/>
        <p:txBody>
          <a:bodyPr/>
          <a:lstStyle/>
          <a:p>
            <a:pPr>
              <a:lnSpc>
                <a:spcPct val="90000"/>
              </a:lnSpc>
            </a:pPr>
            <a:r>
              <a:rPr lang="zh-CN" altLang="en-US" dirty="0"/>
              <a:t>电压是单极性，高电平表示</a:t>
            </a:r>
            <a:r>
              <a:rPr lang="en-US" altLang="zh-CN" dirty="0"/>
              <a:t>1</a:t>
            </a:r>
            <a:r>
              <a:rPr lang="zh-CN" altLang="en-US" dirty="0"/>
              <a:t>、低电平表示</a:t>
            </a:r>
            <a:r>
              <a:rPr lang="en-US" altLang="zh-CN" dirty="0"/>
              <a:t>0</a:t>
            </a:r>
            <a:r>
              <a:rPr lang="zh-CN" altLang="en-US" dirty="0"/>
              <a:t>。</a:t>
            </a:r>
          </a:p>
          <a:p>
            <a:pPr>
              <a:lnSpc>
                <a:spcPct val="90000"/>
              </a:lnSpc>
            </a:pPr>
            <a:r>
              <a:rPr lang="zh-CN" altLang="en-US" dirty="0"/>
              <a:t>缺点：</a:t>
            </a:r>
          </a:p>
          <a:p>
            <a:pPr lvl="1">
              <a:lnSpc>
                <a:spcPct val="90000"/>
              </a:lnSpc>
            </a:pPr>
            <a:r>
              <a:rPr lang="zh-CN" altLang="en-US" dirty="0"/>
              <a:t>有直流电平，要求带宽高</a:t>
            </a:r>
          </a:p>
          <a:p>
            <a:pPr lvl="1">
              <a:lnSpc>
                <a:spcPct val="90000"/>
              </a:lnSpc>
            </a:pPr>
            <a:r>
              <a:rPr lang="zh-CN" altLang="en-US" dirty="0"/>
              <a:t>无法同步，需依赖附加线。</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a:t>极化编码</a:t>
            </a:r>
          </a:p>
        </p:txBody>
      </p:sp>
      <p:sp>
        <p:nvSpPr>
          <p:cNvPr id="404483" name="Rectangle 3"/>
          <p:cNvSpPr>
            <a:spLocks noGrp="1" noChangeArrowheads="1"/>
          </p:cNvSpPr>
          <p:nvPr>
            <p:ph idx="1"/>
          </p:nvPr>
        </p:nvSpPr>
        <p:spPr/>
        <p:txBody>
          <a:bodyPr/>
          <a:lstStyle/>
          <a:p>
            <a:r>
              <a:rPr lang="zh-CN" altLang="en-US" dirty="0"/>
              <a:t>编码采用两个电压：正、负电压</a:t>
            </a:r>
          </a:p>
          <a:p>
            <a:pPr lvl="1"/>
            <a:r>
              <a:rPr lang="zh-CN" altLang="en-US" dirty="0"/>
              <a:t>减轻了单极性编码中的直流分量问题</a:t>
            </a:r>
          </a:p>
          <a:p>
            <a:r>
              <a:rPr lang="zh-CN" altLang="en-US" dirty="0"/>
              <a:t>常见极化编码</a:t>
            </a:r>
          </a:p>
          <a:p>
            <a:pPr lvl="1"/>
            <a:r>
              <a:rPr lang="en-US" altLang="zh-CN" dirty="0"/>
              <a:t> </a:t>
            </a:r>
            <a:r>
              <a:rPr lang="zh-CN" altLang="en-US" dirty="0"/>
              <a:t>非归零编码</a:t>
            </a:r>
            <a:r>
              <a:rPr lang="en-US" altLang="zh-CN" dirty="0"/>
              <a:t>(Non-Return to Zero</a:t>
            </a:r>
            <a:r>
              <a:rPr lang="zh-CN" altLang="en-US" dirty="0"/>
              <a:t>，</a:t>
            </a:r>
            <a:r>
              <a:rPr lang="en-US" altLang="zh-CN" dirty="0"/>
              <a:t>NRZ)</a:t>
            </a:r>
          </a:p>
          <a:p>
            <a:pPr lvl="2"/>
            <a:r>
              <a:rPr lang="zh-CN" altLang="en-US" dirty="0"/>
              <a:t>非归零电平编码</a:t>
            </a:r>
          </a:p>
          <a:p>
            <a:pPr lvl="2"/>
            <a:r>
              <a:rPr lang="zh-CN" altLang="en-US" dirty="0"/>
              <a:t>非归零反相编码</a:t>
            </a:r>
            <a:endParaRPr lang="en-US" altLang="zh-CN" dirty="0"/>
          </a:p>
          <a:p>
            <a:pPr lvl="1"/>
            <a:r>
              <a:rPr lang="en-US" altLang="zh-CN" dirty="0"/>
              <a:t> </a:t>
            </a:r>
            <a:r>
              <a:rPr lang="zh-CN" altLang="en-US" dirty="0"/>
              <a:t>归零编码</a:t>
            </a:r>
            <a:r>
              <a:rPr lang="en-US" altLang="zh-CN" dirty="0"/>
              <a:t>(Return to Zero</a:t>
            </a:r>
            <a:r>
              <a:rPr lang="zh-CN" altLang="en-US" dirty="0"/>
              <a:t>，</a:t>
            </a:r>
            <a:r>
              <a:rPr lang="en-US" altLang="zh-CN" dirty="0"/>
              <a:t>RZ)</a:t>
            </a:r>
          </a:p>
          <a:p>
            <a:pPr lvl="1"/>
            <a:r>
              <a:rPr lang="zh-CN" altLang="en-US" dirty="0"/>
              <a:t>双相位编码</a:t>
            </a:r>
            <a:endParaRPr lang="en-US" altLang="zh-CN" dirty="0"/>
          </a:p>
          <a:p>
            <a:pPr lvl="2"/>
            <a:r>
              <a:rPr lang="zh-CN" altLang="en-US" dirty="0"/>
              <a:t>曼彻斯特编码</a:t>
            </a:r>
          </a:p>
          <a:p>
            <a:pPr lvl="2"/>
            <a:r>
              <a:rPr lang="zh-CN" altLang="en-US" dirty="0"/>
              <a:t>差分曼彻斯特编码</a:t>
            </a:r>
          </a:p>
          <a:p>
            <a:pPr lvl="2"/>
            <a:endParaRPr lang="zh-CN" altLang="en-US" dirty="0"/>
          </a:p>
        </p:txBody>
      </p:sp>
      <p:sp>
        <p:nvSpPr>
          <p:cNvPr id="10" name="灯片编号占位符 5"/>
          <p:cNvSpPr>
            <a:spLocks noGrp="1"/>
          </p:cNvSpPr>
          <p:nvPr>
            <p:ph type="sldNum" sz="quarter" idx="12"/>
          </p:nvPr>
        </p:nvSpPr>
        <p:spPr/>
        <p:txBody>
          <a:bodyPr/>
          <a:lstStyle/>
          <a:p>
            <a:fld id="{4BFA6874-7C1C-4F39-A87A-89192FCD9FB3}" type="slidenum">
              <a:rPr lang="en-US" altLang="zh-CN"/>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zh-CN" altLang="en-US" dirty="0"/>
              <a:t>非归零编码</a:t>
            </a:r>
            <a:endParaRPr lang="en-US" altLang="zh-CN" dirty="0"/>
          </a:p>
        </p:txBody>
      </p:sp>
      <p:sp>
        <p:nvSpPr>
          <p:cNvPr id="65" name="灯片编号占位符 5"/>
          <p:cNvSpPr>
            <a:spLocks noGrp="1"/>
          </p:cNvSpPr>
          <p:nvPr>
            <p:ph type="sldNum" sz="quarter" idx="12"/>
          </p:nvPr>
        </p:nvSpPr>
        <p:spPr/>
        <p:txBody>
          <a:bodyPr/>
          <a:lstStyle/>
          <a:p>
            <a:fld id="{9D69D59A-9B99-422D-9ED8-603F65723853}" type="slidenum">
              <a:rPr lang="en-US" altLang="zh-CN"/>
              <a:pPr/>
              <a:t>17</a:t>
            </a:fld>
            <a:endParaRPr lang="en-US" altLang="zh-CN"/>
          </a:p>
        </p:txBody>
      </p:sp>
      <p:grpSp>
        <p:nvGrpSpPr>
          <p:cNvPr id="405508" name="Group 4"/>
          <p:cNvGrpSpPr>
            <a:grpSpLocks/>
          </p:cNvGrpSpPr>
          <p:nvPr/>
        </p:nvGrpSpPr>
        <p:grpSpPr bwMode="auto">
          <a:xfrm>
            <a:off x="3774236" y="2399486"/>
            <a:ext cx="111125" cy="1409700"/>
            <a:chOff x="1273" y="1579"/>
            <a:chExt cx="70" cy="888"/>
          </a:xfrm>
        </p:grpSpPr>
        <p:sp>
          <p:nvSpPr>
            <p:cNvPr id="405509" name="Line 5"/>
            <p:cNvSpPr>
              <a:spLocks noChangeShapeType="1"/>
            </p:cNvSpPr>
            <p:nvPr/>
          </p:nvSpPr>
          <p:spPr bwMode="auto">
            <a:xfrm flipV="1">
              <a:off x="1305" y="1638"/>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0" name="Freeform 6"/>
            <p:cNvSpPr>
              <a:spLocks/>
            </p:cNvSpPr>
            <p:nvPr/>
          </p:nvSpPr>
          <p:spPr bwMode="auto">
            <a:xfrm>
              <a:off x="1273" y="1579"/>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11" name="Group 7"/>
          <p:cNvGrpSpPr>
            <a:grpSpLocks/>
          </p:cNvGrpSpPr>
          <p:nvPr/>
        </p:nvGrpSpPr>
        <p:grpSpPr bwMode="auto">
          <a:xfrm>
            <a:off x="3698035" y="3147199"/>
            <a:ext cx="5529262" cy="111125"/>
            <a:chOff x="1225" y="2050"/>
            <a:chExt cx="3483" cy="70"/>
          </a:xfrm>
        </p:grpSpPr>
        <p:sp>
          <p:nvSpPr>
            <p:cNvPr id="405512" name="Line 8"/>
            <p:cNvSpPr>
              <a:spLocks noChangeShapeType="1"/>
            </p:cNvSpPr>
            <p:nvPr/>
          </p:nvSpPr>
          <p:spPr bwMode="auto">
            <a:xfrm>
              <a:off x="1225" y="2082"/>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13" name="Freeform 9"/>
            <p:cNvSpPr>
              <a:spLocks/>
            </p:cNvSpPr>
            <p:nvPr/>
          </p:nvSpPr>
          <p:spPr bwMode="auto">
            <a:xfrm>
              <a:off x="4633" y="2050"/>
              <a:ext cx="75" cy="70"/>
            </a:xfrm>
            <a:custGeom>
              <a:avLst/>
              <a:gdLst>
                <a:gd name="T0" fmla="*/ 0 w 75"/>
                <a:gd name="T1" fmla="*/ 70 h 70"/>
                <a:gd name="T2" fmla="*/ 75 w 75"/>
                <a:gd name="T3" fmla="*/ 32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2"/>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14" name="Group 10"/>
          <p:cNvGrpSpPr>
            <a:grpSpLocks/>
          </p:cNvGrpSpPr>
          <p:nvPr/>
        </p:nvGrpSpPr>
        <p:grpSpPr bwMode="auto">
          <a:xfrm>
            <a:off x="4190161" y="2467748"/>
            <a:ext cx="4573587" cy="274638"/>
            <a:chOff x="1535" y="1622"/>
            <a:chExt cx="2881" cy="173"/>
          </a:xfrm>
        </p:grpSpPr>
        <p:sp>
          <p:nvSpPr>
            <p:cNvPr id="405515" name="Rectangle 11"/>
            <p:cNvSpPr>
              <a:spLocks noChangeArrowheads="1"/>
            </p:cNvSpPr>
            <p:nvPr/>
          </p:nvSpPr>
          <p:spPr bwMode="auto">
            <a:xfrm>
              <a:off x="1535"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6" name="Rectangle 12"/>
            <p:cNvSpPr>
              <a:spLocks noChangeArrowheads="1"/>
            </p:cNvSpPr>
            <p:nvPr/>
          </p:nvSpPr>
          <p:spPr bwMode="auto">
            <a:xfrm>
              <a:off x="2311"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7" name="Rectangle 13"/>
            <p:cNvSpPr>
              <a:spLocks noChangeArrowheads="1"/>
            </p:cNvSpPr>
            <p:nvPr/>
          </p:nvSpPr>
          <p:spPr bwMode="auto">
            <a:xfrm>
              <a:off x="3916"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p>
          </p:txBody>
        </p:sp>
        <p:sp>
          <p:nvSpPr>
            <p:cNvPr id="405518" name="Rectangle 14"/>
            <p:cNvSpPr>
              <a:spLocks noChangeArrowheads="1"/>
            </p:cNvSpPr>
            <p:nvPr/>
          </p:nvSpPr>
          <p:spPr bwMode="auto">
            <a:xfrm>
              <a:off x="1937"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19" name="Rectangle 15"/>
            <p:cNvSpPr>
              <a:spLocks noChangeArrowheads="1"/>
            </p:cNvSpPr>
            <p:nvPr/>
          </p:nvSpPr>
          <p:spPr bwMode="auto">
            <a:xfrm>
              <a:off x="4344"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0" name="Rectangle 16"/>
            <p:cNvSpPr>
              <a:spLocks noChangeArrowheads="1"/>
            </p:cNvSpPr>
            <p:nvPr/>
          </p:nvSpPr>
          <p:spPr bwMode="auto">
            <a:xfrm>
              <a:off x="2686"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1" name="Rectangle 17"/>
            <p:cNvSpPr>
              <a:spLocks noChangeArrowheads="1"/>
            </p:cNvSpPr>
            <p:nvPr/>
          </p:nvSpPr>
          <p:spPr bwMode="auto">
            <a:xfrm>
              <a:off x="3060"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sp>
          <p:nvSpPr>
            <p:cNvPr id="405522" name="Rectangle 18"/>
            <p:cNvSpPr>
              <a:spLocks noChangeArrowheads="1"/>
            </p:cNvSpPr>
            <p:nvPr/>
          </p:nvSpPr>
          <p:spPr bwMode="auto">
            <a:xfrm>
              <a:off x="3488" y="162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p>
          </p:txBody>
        </p:sp>
      </p:grpSp>
      <p:grpSp>
        <p:nvGrpSpPr>
          <p:cNvPr id="405523" name="Group 19"/>
          <p:cNvGrpSpPr>
            <a:grpSpLocks/>
          </p:cNvGrpSpPr>
          <p:nvPr/>
        </p:nvGrpSpPr>
        <p:grpSpPr bwMode="auto">
          <a:xfrm>
            <a:off x="4504485" y="2518549"/>
            <a:ext cx="4418012" cy="3108325"/>
            <a:chOff x="1733" y="1654"/>
            <a:chExt cx="2783" cy="1958"/>
          </a:xfrm>
        </p:grpSpPr>
        <p:sp>
          <p:nvSpPr>
            <p:cNvPr id="405524" name="Line 20"/>
            <p:cNvSpPr>
              <a:spLocks noChangeShapeType="1"/>
            </p:cNvSpPr>
            <p:nvPr/>
          </p:nvSpPr>
          <p:spPr bwMode="auto">
            <a:xfrm>
              <a:off x="1733"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5" name="Line 21"/>
            <p:cNvSpPr>
              <a:spLocks noChangeShapeType="1"/>
            </p:cNvSpPr>
            <p:nvPr/>
          </p:nvSpPr>
          <p:spPr bwMode="auto">
            <a:xfrm>
              <a:off x="2108"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6" name="Line 22"/>
            <p:cNvSpPr>
              <a:spLocks noChangeShapeType="1"/>
            </p:cNvSpPr>
            <p:nvPr/>
          </p:nvSpPr>
          <p:spPr bwMode="auto">
            <a:xfrm>
              <a:off x="2482"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7" name="Line 23"/>
            <p:cNvSpPr>
              <a:spLocks noChangeShapeType="1"/>
            </p:cNvSpPr>
            <p:nvPr/>
          </p:nvSpPr>
          <p:spPr bwMode="auto">
            <a:xfrm>
              <a:off x="2857"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8" name="Line 24"/>
            <p:cNvSpPr>
              <a:spLocks noChangeShapeType="1"/>
            </p:cNvSpPr>
            <p:nvPr/>
          </p:nvSpPr>
          <p:spPr bwMode="auto">
            <a:xfrm>
              <a:off x="3231"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29" name="Line 25"/>
            <p:cNvSpPr>
              <a:spLocks noChangeShapeType="1"/>
            </p:cNvSpPr>
            <p:nvPr/>
          </p:nvSpPr>
          <p:spPr bwMode="auto">
            <a:xfrm>
              <a:off x="4088"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0" name="Line 26"/>
            <p:cNvSpPr>
              <a:spLocks noChangeShapeType="1"/>
            </p:cNvSpPr>
            <p:nvPr/>
          </p:nvSpPr>
          <p:spPr bwMode="auto">
            <a:xfrm>
              <a:off x="3660"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1" name="Line 27"/>
            <p:cNvSpPr>
              <a:spLocks noChangeShapeType="1"/>
            </p:cNvSpPr>
            <p:nvPr/>
          </p:nvSpPr>
          <p:spPr bwMode="auto">
            <a:xfrm>
              <a:off x="4516" y="1654"/>
              <a:ext cx="0" cy="1958"/>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5532" name="Rectangle 28"/>
          <p:cNvSpPr>
            <a:spLocks noChangeArrowheads="1"/>
          </p:cNvSpPr>
          <p:nvPr/>
        </p:nvSpPr>
        <p:spPr bwMode="auto">
          <a:xfrm>
            <a:off x="3237662" y="2165131"/>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ea typeface="黑体" panose="02010609060101010101" pitchFamily="49" charset="-122"/>
              </a:rPr>
              <a:t>振幅</a:t>
            </a:r>
            <a:endParaRPr lang="zh-CN" altLang="en-US" dirty="0">
              <a:solidFill>
                <a:schemeClr val="tx2"/>
              </a:solidFill>
              <a:ea typeface="黑体" panose="02010609060101010101" pitchFamily="49" charset="-122"/>
            </a:endParaRPr>
          </a:p>
        </p:txBody>
      </p:sp>
      <p:sp>
        <p:nvSpPr>
          <p:cNvPr id="405533" name="Rectangle 29"/>
          <p:cNvSpPr>
            <a:spLocks noChangeArrowheads="1"/>
          </p:cNvSpPr>
          <p:nvPr/>
        </p:nvSpPr>
        <p:spPr bwMode="auto">
          <a:xfrm>
            <a:off x="9205072" y="3250387"/>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grpSp>
        <p:nvGrpSpPr>
          <p:cNvPr id="405534" name="Group 30"/>
          <p:cNvGrpSpPr>
            <a:grpSpLocks/>
          </p:cNvGrpSpPr>
          <p:nvPr/>
        </p:nvGrpSpPr>
        <p:grpSpPr bwMode="auto">
          <a:xfrm>
            <a:off x="3774236" y="4217173"/>
            <a:ext cx="111125" cy="1409700"/>
            <a:chOff x="1273" y="2724"/>
            <a:chExt cx="70" cy="888"/>
          </a:xfrm>
        </p:grpSpPr>
        <p:sp>
          <p:nvSpPr>
            <p:cNvPr id="405535" name="Line 31"/>
            <p:cNvSpPr>
              <a:spLocks noChangeShapeType="1"/>
            </p:cNvSpPr>
            <p:nvPr/>
          </p:nvSpPr>
          <p:spPr bwMode="auto">
            <a:xfrm flipV="1">
              <a:off x="1305" y="2783"/>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6" name="Freeform 32"/>
            <p:cNvSpPr>
              <a:spLocks/>
            </p:cNvSpPr>
            <p:nvPr/>
          </p:nvSpPr>
          <p:spPr bwMode="auto">
            <a:xfrm>
              <a:off x="1273" y="2724"/>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5537" name="Group 33"/>
          <p:cNvGrpSpPr>
            <a:grpSpLocks/>
          </p:cNvGrpSpPr>
          <p:nvPr/>
        </p:nvGrpSpPr>
        <p:grpSpPr bwMode="auto">
          <a:xfrm>
            <a:off x="3698035" y="4929962"/>
            <a:ext cx="5529262" cy="111125"/>
            <a:chOff x="1225" y="3173"/>
            <a:chExt cx="3483" cy="70"/>
          </a:xfrm>
        </p:grpSpPr>
        <p:sp>
          <p:nvSpPr>
            <p:cNvPr id="405538" name="Line 34"/>
            <p:cNvSpPr>
              <a:spLocks noChangeShapeType="1"/>
            </p:cNvSpPr>
            <p:nvPr/>
          </p:nvSpPr>
          <p:spPr bwMode="auto">
            <a:xfrm>
              <a:off x="1225" y="3206"/>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39" name="Freeform 35"/>
            <p:cNvSpPr>
              <a:spLocks/>
            </p:cNvSpPr>
            <p:nvPr/>
          </p:nvSpPr>
          <p:spPr bwMode="auto">
            <a:xfrm>
              <a:off x="4633" y="3173"/>
              <a:ext cx="75" cy="70"/>
            </a:xfrm>
            <a:custGeom>
              <a:avLst/>
              <a:gdLst>
                <a:gd name="T0" fmla="*/ 0 w 75"/>
                <a:gd name="T1" fmla="*/ 70 h 70"/>
                <a:gd name="T2" fmla="*/ 75 w 75"/>
                <a:gd name="T3" fmla="*/ 33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3"/>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5540" name="Rectangle 36"/>
          <p:cNvSpPr>
            <a:spLocks noChangeArrowheads="1"/>
          </p:cNvSpPr>
          <p:nvPr/>
        </p:nvSpPr>
        <p:spPr bwMode="auto">
          <a:xfrm>
            <a:off x="9252697" y="5050612"/>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05541" name="Rectangle 37"/>
          <p:cNvSpPr>
            <a:spLocks noChangeArrowheads="1"/>
          </p:cNvSpPr>
          <p:nvPr/>
        </p:nvSpPr>
        <p:spPr bwMode="auto">
          <a:xfrm>
            <a:off x="1808629" y="2850337"/>
            <a:ext cx="19079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dirty="0">
                <a:solidFill>
                  <a:schemeClr val="tx2"/>
                </a:solidFill>
                <a:latin typeface="宋体" panose="02010600030101010101" pitchFamily="2" charset="-122"/>
                <a:ea typeface="黑体" panose="02010609060101010101" pitchFamily="49" charset="-122"/>
              </a:rPr>
              <a:t>非归零</a:t>
            </a:r>
            <a:r>
              <a:rPr lang="zh-CN" altLang="en-US" dirty="0">
                <a:solidFill>
                  <a:schemeClr val="tx2"/>
                </a:solidFill>
                <a:ea typeface="黑体" panose="02010609060101010101" pitchFamily="49" charset="-122"/>
              </a:rPr>
              <a:t>电平编码</a:t>
            </a:r>
            <a:endParaRPr lang="en-US" altLang="zh-CN" dirty="0">
              <a:solidFill>
                <a:schemeClr val="tx2"/>
              </a:solidFill>
              <a:ea typeface="黑体" panose="02010609060101010101" pitchFamily="49" charset="-122"/>
            </a:endParaRPr>
          </a:p>
          <a:p>
            <a:pPr algn="r"/>
            <a:r>
              <a:rPr lang="en-US" altLang="zh-CN" dirty="0">
                <a:solidFill>
                  <a:schemeClr val="tx2"/>
                </a:solidFill>
              </a:rPr>
              <a:t>NRZ-L</a:t>
            </a:r>
            <a:endParaRPr lang="zh-CN" altLang="en-US" dirty="0">
              <a:solidFill>
                <a:schemeClr val="tx2"/>
              </a:solidFill>
              <a:ea typeface="黑体" panose="02010609060101010101" pitchFamily="49" charset="-122"/>
            </a:endParaRPr>
          </a:p>
        </p:txBody>
      </p:sp>
      <p:sp>
        <p:nvSpPr>
          <p:cNvPr id="405542" name="Rectangle 38"/>
          <p:cNvSpPr>
            <a:spLocks noChangeArrowheads="1"/>
          </p:cNvSpPr>
          <p:nvPr/>
        </p:nvSpPr>
        <p:spPr bwMode="auto">
          <a:xfrm>
            <a:off x="1808629" y="4598371"/>
            <a:ext cx="17965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dirty="0">
                <a:solidFill>
                  <a:schemeClr val="tx2"/>
                </a:solidFill>
                <a:latin typeface="宋体" panose="02010600030101010101" pitchFamily="2" charset="-122"/>
                <a:ea typeface="黑体" panose="02010609060101010101" pitchFamily="49" charset="-122"/>
              </a:rPr>
              <a:t>非归零</a:t>
            </a:r>
            <a:r>
              <a:rPr lang="zh-CN" altLang="en-US" dirty="0">
                <a:solidFill>
                  <a:schemeClr val="tx2"/>
                </a:solidFill>
                <a:ea typeface="黑体" panose="02010609060101010101" pitchFamily="49" charset="-122"/>
              </a:rPr>
              <a:t>反相编码</a:t>
            </a:r>
            <a:endParaRPr lang="en-US" altLang="zh-CN" dirty="0">
              <a:solidFill>
                <a:schemeClr val="tx2"/>
              </a:solidFill>
              <a:ea typeface="黑体" panose="02010609060101010101" pitchFamily="49" charset="-122"/>
            </a:endParaRPr>
          </a:p>
          <a:p>
            <a:pPr algn="r"/>
            <a:r>
              <a:rPr lang="en-US" altLang="zh-CN" dirty="0">
                <a:solidFill>
                  <a:schemeClr val="tx2"/>
                </a:solidFill>
              </a:rPr>
              <a:t>NRZ-I</a:t>
            </a:r>
            <a:endParaRPr lang="zh-CN" altLang="en-US" dirty="0">
              <a:solidFill>
                <a:schemeClr val="tx2"/>
              </a:solidFill>
              <a:ea typeface="黑体" panose="02010609060101010101" pitchFamily="49" charset="-122"/>
            </a:endParaRPr>
          </a:p>
        </p:txBody>
      </p:sp>
      <p:grpSp>
        <p:nvGrpSpPr>
          <p:cNvPr id="405543" name="Group 39"/>
          <p:cNvGrpSpPr>
            <a:grpSpLocks/>
          </p:cNvGrpSpPr>
          <p:nvPr/>
        </p:nvGrpSpPr>
        <p:grpSpPr bwMode="auto">
          <a:xfrm>
            <a:off x="3820273" y="2850336"/>
            <a:ext cx="5097463" cy="849312"/>
            <a:chOff x="1305" y="1815"/>
            <a:chExt cx="3211" cy="535"/>
          </a:xfrm>
        </p:grpSpPr>
        <p:sp>
          <p:nvSpPr>
            <p:cNvPr id="405544" name="Line 40"/>
            <p:cNvSpPr>
              <a:spLocks noChangeShapeType="1"/>
            </p:cNvSpPr>
            <p:nvPr/>
          </p:nvSpPr>
          <p:spPr bwMode="auto">
            <a:xfrm>
              <a:off x="1305" y="1815"/>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5" name="Line 41"/>
            <p:cNvSpPr>
              <a:spLocks noChangeShapeType="1"/>
            </p:cNvSpPr>
            <p:nvPr/>
          </p:nvSpPr>
          <p:spPr bwMode="auto">
            <a:xfrm>
              <a:off x="1733"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6" name="Line 42"/>
            <p:cNvSpPr>
              <a:spLocks noChangeShapeType="1"/>
            </p:cNvSpPr>
            <p:nvPr/>
          </p:nvSpPr>
          <p:spPr bwMode="auto">
            <a:xfrm>
              <a:off x="1733" y="2350"/>
              <a:ext cx="375"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7" name="Line 43"/>
            <p:cNvSpPr>
              <a:spLocks noChangeShapeType="1"/>
            </p:cNvSpPr>
            <p:nvPr/>
          </p:nvSpPr>
          <p:spPr bwMode="auto">
            <a:xfrm>
              <a:off x="2108"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8" name="Line 44"/>
            <p:cNvSpPr>
              <a:spLocks noChangeShapeType="1"/>
            </p:cNvSpPr>
            <p:nvPr/>
          </p:nvSpPr>
          <p:spPr bwMode="auto">
            <a:xfrm>
              <a:off x="2108" y="1815"/>
              <a:ext cx="374"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49" name="Line 45"/>
            <p:cNvSpPr>
              <a:spLocks noChangeShapeType="1"/>
            </p:cNvSpPr>
            <p:nvPr/>
          </p:nvSpPr>
          <p:spPr bwMode="auto">
            <a:xfrm>
              <a:off x="2482"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0" name="Line 46"/>
            <p:cNvSpPr>
              <a:spLocks noChangeShapeType="1"/>
            </p:cNvSpPr>
            <p:nvPr/>
          </p:nvSpPr>
          <p:spPr bwMode="auto">
            <a:xfrm>
              <a:off x="2482" y="2350"/>
              <a:ext cx="117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1" name="Line 47"/>
            <p:cNvSpPr>
              <a:spLocks noChangeShapeType="1"/>
            </p:cNvSpPr>
            <p:nvPr/>
          </p:nvSpPr>
          <p:spPr bwMode="auto">
            <a:xfrm>
              <a:off x="3660"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2" name="Line 48"/>
            <p:cNvSpPr>
              <a:spLocks noChangeShapeType="1"/>
            </p:cNvSpPr>
            <p:nvPr/>
          </p:nvSpPr>
          <p:spPr bwMode="auto">
            <a:xfrm>
              <a:off x="3660" y="1815"/>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3" name="Line 49"/>
            <p:cNvSpPr>
              <a:spLocks noChangeShapeType="1"/>
            </p:cNvSpPr>
            <p:nvPr/>
          </p:nvSpPr>
          <p:spPr bwMode="auto">
            <a:xfrm>
              <a:off x="4088" y="1815"/>
              <a:ext cx="0" cy="535"/>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4" name="Line 50"/>
            <p:cNvSpPr>
              <a:spLocks noChangeShapeType="1"/>
            </p:cNvSpPr>
            <p:nvPr/>
          </p:nvSpPr>
          <p:spPr bwMode="auto">
            <a:xfrm>
              <a:off x="4088" y="2350"/>
              <a:ext cx="428"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5555" name="Group 51"/>
          <p:cNvGrpSpPr>
            <a:grpSpLocks/>
          </p:cNvGrpSpPr>
          <p:nvPr/>
        </p:nvGrpSpPr>
        <p:grpSpPr bwMode="auto">
          <a:xfrm>
            <a:off x="3820273" y="4548961"/>
            <a:ext cx="5097463" cy="933450"/>
            <a:chOff x="1305" y="2885"/>
            <a:chExt cx="3211" cy="588"/>
          </a:xfrm>
        </p:grpSpPr>
        <p:sp>
          <p:nvSpPr>
            <p:cNvPr id="405556" name="Line 52"/>
            <p:cNvSpPr>
              <a:spLocks noChangeShapeType="1"/>
            </p:cNvSpPr>
            <p:nvPr/>
          </p:nvSpPr>
          <p:spPr bwMode="auto">
            <a:xfrm>
              <a:off x="1305" y="2885"/>
              <a:ext cx="803"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7" name="Line 53"/>
            <p:cNvSpPr>
              <a:spLocks noChangeShapeType="1"/>
            </p:cNvSpPr>
            <p:nvPr/>
          </p:nvSpPr>
          <p:spPr bwMode="auto">
            <a:xfrm>
              <a:off x="2108"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8" name="Line 54"/>
            <p:cNvSpPr>
              <a:spLocks noChangeShapeType="1"/>
            </p:cNvSpPr>
            <p:nvPr/>
          </p:nvSpPr>
          <p:spPr bwMode="auto">
            <a:xfrm>
              <a:off x="2108" y="3473"/>
              <a:ext cx="1552"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59" name="Line 55"/>
            <p:cNvSpPr>
              <a:spLocks noChangeShapeType="1"/>
            </p:cNvSpPr>
            <p:nvPr/>
          </p:nvSpPr>
          <p:spPr bwMode="auto">
            <a:xfrm flipV="1">
              <a:off x="3660"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60" name="Line 56"/>
            <p:cNvSpPr>
              <a:spLocks noChangeShapeType="1"/>
            </p:cNvSpPr>
            <p:nvPr/>
          </p:nvSpPr>
          <p:spPr bwMode="auto">
            <a:xfrm>
              <a:off x="3660" y="2885"/>
              <a:ext cx="856" cy="0"/>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5561" name="Line 57"/>
            <p:cNvSpPr>
              <a:spLocks noChangeShapeType="1"/>
            </p:cNvSpPr>
            <p:nvPr/>
          </p:nvSpPr>
          <p:spPr bwMode="auto">
            <a:xfrm flipV="1">
              <a:off x="1305" y="2885"/>
              <a:ext cx="0" cy="588"/>
            </a:xfrm>
            <a:prstGeom prst="line">
              <a:avLst/>
            </a:prstGeom>
            <a:noFill/>
            <a:ln w="42863">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5562" name="Oval 58"/>
          <p:cNvSpPr>
            <a:spLocks noChangeArrowheads="1"/>
          </p:cNvSpPr>
          <p:nvPr/>
        </p:nvSpPr>
        <p:spPr bwMode="auto">
          <a:xfrm>
            <a:off x="5172823" y="3826649"/>
            <a:ext cx="2443163" cy="714375"/>
          </a:xfrm>
          <a:prstGeom prst="ellipse">
            <a:avLst/>
          </a:prstGeom>
          <a:solidFill>
            <a:srgbClr val="FFFFFF"/>
          </a:solidFill>
          <a:ln w="9525">
            <a:solidFill>
              <a:srgbClr val="000000"/>
            </a:solidFill>
            <a:round/>
            <a:headEnd/>
            <a:tailEnd/>
          </a:ln>
        </p:spPr>
        <p:txBody>
          <a:bodyPr/>
          <a:lstStyle/>
          <a:p>
            <a:r>
              <a:rPr lang="zh-CN" altLang="en-US" sz="1600"/>
              <a:t>下一比特为</a:t>
            </a:r>
            <a:r>
              <a:rPr lang="en-US" altLang="zh-CN" sz="1600"/>
              <a:t>1</a:t>
            </a:r>
            <a:r>
              <a:rPr lang="zh-CN" altLang="en-US" sz="1600"/>
              <a:t>，</a:t>
            </a:r>
          </a:p>
          <a:p>
            <a:r>
              <a:rPr lang="zh-CN" altLang="en-US" sz="1600"/>
              <a:t>发生电平翻转</a:t>
            </a:r>
          </a:p>
        </p:txBody>
      </p:sp>
      <p:sp>
        <p:nvSpPr>
          <p:cNvPr id="405564" name="Line 60"/>
          <p:cNvSpPr>
            <a:spLocks noChangeShapeType="1"/>
          </p:cNvSpPr>
          <p:nvPr/>
        </p:nvSpPr>
        <p:spPr bwMode="auto">
          <a:xfrm flipH="1">
            <a:off x="3837735" y="4274324"/>
            <a:ext cx="1370012" cy="5746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67" name="Line 63"/>
          <p:cNvSpPr>
            <a:spLocks noChangeShapeType="1"/>
          </p:cNvSpPr>
          <p:nvPr/>
        </p:nvSpPr>
        <p:spPr bwMode="auto">
          <a:xfrm flipH="1">
            <a:off x="5101385" y="4502923"/>
            <a:ext cx="728662" cy="331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70" name="Line 66"/>
          <p:cNvSpPr>
            <a:spLocks noChangeShapeType="1"/>
          </p:cNvSpPr>
          <p:nvPr/>
        </p:nvSpPr>
        <p:spPr bwMode="auto">
          <a:xfrm>
            <a:off x="6974636" y="4499748"/>
            <a:ext cx="574675" cy="406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5572" name="Rectangle 68"/>
          <p:cNvSpPr>
            <a:spLocks noChangeArrowheads="1"/>
          </p:cNvSpPr>
          <p:nvPr/>
        </p:nvSpPr>
        <p:spPr bwMode="auto">
          <a:xfrm>
            <a:off x="3255600" y="402349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dirty="0">
                <a:solidFill>
                  <a:schemeClr val="tx2"/>
                </a:solidFill>
                <a:latin typeface="宋体" panose="02010600030101010101" pitchFamily="2" charset="-122"/>
                <a:ea typeface="黑体" panose="02010609060101010101" pitchFamily="49" charset="-122"/>
              </a:rPr>
              <a:t>振幅</a:t>
            </a:r>
            <a:endParaRPr lang="zh-CN" altLang="en-US" dirty="0">
              <a:solidFill>
                <a:schemeClr val="tx2"/>
              </a:solidFill>
              <a:ea typeface="黑体" panose="02010609060101010101" pitchFamily="49" charset="-122"/>
            </a:endParaRPr>
          </a:p>
        </p:txBody>
      </p:sp>
      <p:sp>
        <p:nvSpPr>
          <p:cNvPr id="3" name="内容占位符 2">
            <a:extLst>
              <a:ext uri="{FF2B5EF4-FFF2-40B4-BE49-F238E27FC236}">
                <a16:creationId xmlns:a16="http://schemas.microsoft.com/office/drawing/2014/main" id="{F1AAD908-D8B1-4486-94AD-73585BEA081A}"/>
              </a:ext>
            </a:extLst>
          </p:cNvPr>
          <p:cNvSpPr>
            <a:spLocks noGrp="1"/>
          </p:cNvSpPr>
          <p:nvPr>
            <p:ph idx="1"/>
          </p:nvPr>
        </p:nvSpPr>
        <p:spPr/>
        <p:txBody>
          <a:bodyPr/>
          <a:lstStyle/>
          <a:p>
            <a:r>
              <a:rPr lang="en-US" altLang="zh-CN" dirty="0"/>
              <a:t>NRZ-L</a:t>
            </a:r>
            <a:r>
              <a:rPr lang="zh-CN" altLang="en-US" dirty="0"/>
              <a:t>：信号的电平代表比特</a:t>
            </a:r>
          </a:p>
          <a:p>
            <a:r>
              <a:rPr lang="en-US" altLang="zh-CN" dirty="0"/>
              <a:t>NRZ-I</a:t>
            </a:r>
            <a:r>
              <a:rPr lang="zh-CN" altLang="en-US" dirty="0"/>
              <a:t>：电平翻转代表</a:t>
            </a:r>
            <a:r>
              <a:rPr lang="en-US" altLang="zh-CN" dirty="0"/>
              <a:t>1</a:t>
            </a:r>
            <a:r>
              <a:rPr lang="zh-CN" altLang="en-US" dirty="0"/>
              <a:t>，否则代表</a:t>
            </a:r>
            <a:r>
              <a:rPr lang="en-US" altLang="zh-CN" dirty="0"/>
              <a:t>0</a:t>
            </a:r>
          </a:p>
          <a:p>
            <a:pPr marL="0" indent="0">
              <a:buNone/>
            </a:pP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en-US" altLang="zh-CN"/>
              <a:t>4B/5B</a:t>
            </a:r>
            <a:r>
              <a:rPr lang="zh-CN" altLang="en-US"/>
              <a:t>编码</a:t>
            </a:r>
          </a:p>
        </p:txBody>
      </p:sp>
      <p:sp>
        <p:nvSpPr>
          <p:cNvPr id="7" name="灯片编号占位符 5"/>
          <p:cNvSpPr>
            <a:spLocks noGrp="1"/>
          </p:cNvSpPr>
          <p:nvPr>
            <p:ph type="sldNum" sz="quarter" idx="12"/>
          </p:nvPr>
        </p:nvSpPr>
        <p:spPr/>
        <p:txBody>
          <a:bodyPr/>
          <a:lstStyle/>
          <a:p>
            <a:fld id="{16D39E08-3E63-4FC7-8F59-DC9D5A87073C}" type="slidenum">
              <a:rPr lang="en-US" altLang="zh-CN"/>
              <a:pPr/>
              <a:t>18</a:t>
            </a:fld>
            <a:endParaRPr lang="en-US" altLang="zh-CN"/>
          </a:p>
        </p:txBody>
      </p:sp>
      <p:pic>
        <p:nvPicPr>
          <p:cNvPr id="456709" name="Picture 5" descr="562315_201008242215181DR8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055" y="1065690"/>
            <a:ext cx="4227194" cy="5132546"/>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0C46C695-A2F2-4608-883B-F0EE032DEE64}"/>
              </a:ext>
            </a:extLst>
          </p:cNvPr>
          <p:cNvSpPr>
            <a:spLocks noGrp="1"/>
          </p:cNvSpPr>
          <p:nvPr>
            <p:ph idx="1"/>
          </p:nvPr>
        </p:nvSpPr>
        <p:spPr>
          <a:xfrm>
            <a:off x="660399" y="1130301"/>
            <a:ext cx="5435601" cy="5003800"/>
          </a:xfrm>
        </p:spPr>
        <p:txBody>
          <a:bodyPr>
            <a:normAutofit/>
          </a:bodyPr>
          <a:lstStyle/>
          <a:p>
            <a:r>
              <a:rPr lang="zh-CN" altLang="en-US" sz="2000" dirty="0"/>
              <a:t>解决</a:t>
            </a:r>
            <a:r>
              <a:rPr lang="en-US" altLang="zh-CN" sz="2000" dirty="0"/>
              <a:t>NRZ-I</a:t>
            </a:r>
            <a:r>
              <a:rPr lang="zh-CN" altLang="en-US" sz="2000" dirty="0"/>
              <a:t>同步丢失的问题</a:t>
            </a:r>
            <a:endParaRPr lang="en-US" altLang="zh-CN" sz="2000" dirty="0"/>
          </a:p>
          <a:p>
            <a:r>
              <a:rPr lang="zh-CN" altLang="en-US" sz="2000" dirty="0"/>
              <a:t>用</a:t>
            </a:r>
            <a:r>
              <a:rPr lang="en-US" altLang="zh-CN" sz="2000" dirty="0"/>
              <a:t>5bit</a:t>
            </a:r>
            <a:r>
              <a:rPr lang="zh-CN" altLang="en-US" sz="2000" dirty="0"/>
              <a:t>的二进制数来表示</a:t>
            </a:r>
            <a:r>
              <a:rPr lang="en-US" altLang="zh-CN" sz="2000" dirty="0"/>
              <a:t>4bit</a:t>
            </a:r>
            <a:r>
              <a:rPr lang="zh-CN" altLang="en-US" sz="2000" dirty="0"/>
              <a:t>二进制数，映射方式如右表所示</a:t>
            </a:r>
          </a:p>
          <a:p>
            <a:r>
              <a:rPr lang="en-US" altLang="zh-CN" sz="2000" dirty="0"/>
              <a:t>4</a:t>
            </a:r>
            <a:r>
              <a:rPr lang="zh-CN" altLang="en-US" sz="2000" dirty="0"/>
              <a:t>位</a:t>
            </a:r>
            <a:r>
              <a:rPr lang="en-US" altLang="zh-CN" sz="2000" dirty="0"/>
              <a:t>16</a:t>
            </a:r>
            <a:r>
              <a:rPr lang="zh-CN" altLang="en-US" sz="2000" dirty="0"/>
              <a:t>种组合，</a:t>
            </a:r>
            <a:r>
              <a:rPr lang="en-US" altLang="zh-CN" sz="2000" dirty="0"/>
              <a:t>5</a:t>
            </a:r>
            <a:r>
              <a:rPr lang="zh-CN" altLang="en-US" sz="2000" dirty="0"/>
              <a:t>位</a:t>
            </a:r>
            <a:r>
              <a:rPr lang="en-US" altLang="zh-CN" sz="2000" dirty="0"/>
              <a:t>32</a:t>
            </a:r>
            <a:r>
              <a:rPr lang="zh-CN" altLang="en-US" sz="2000" dirty="0"/>
              <a:t>种组合</a:t>
            </a:r>
            <a:endParaRPr lang="en-US" altLang="zh-CN" sz="2000" dirty="0"/>
          </a:p>
          <a:p>
            <a:r>
              <a:rPr lang="zh-CN" altLang="en-US" sz="2000" dirty="0"/>
              <a:t>如何从</a:t>
            </a:r>
            <a:r>
              <a:rPr lang="en-US" altLang="zh-CN" sz="2000" dirty="0"/>
              <a:t>32</a:t>
            </a:r>
            <a:r>
              <a:rPr lang="zh-CN" altLang="en-US" sz="2000" dirty="0"/>
              <a:t>种组合种选取</a:t>
            </a:r>
            <a:r>
              <a:rPr lang="en-US" altLang="zh-CN" sz="2000" dirty="0"/>
              <a:t>16</a:t>
            </a:r>
            <a:r>
              <a:rPr lang="zh-CN" altLang="en-US" sz="2000" dirty="0"/>
              <a:t>种</a:t>
            </a:r>
          </a:p>
          <a:p>
            <a:pPr lvl="1"/>
            <a:r>
              <a:rPr lang="zh-CN" altLang="en-US" sz="1800" dirty="0"/>
              <a:t>每个</a:t>
            </a:r>
            <a:r>
              <a:rPr lang="en-US" altLang="zh-CN" sz="1800" dirty="0"/>
              <a:t>5</a:t>
            </a:r>
            <a:r>
              <a:rPr lang="zh-CN" altLang="en-US" sz="1800" dirty="0"/>
              <a:t>比特码组中不含多于</a:t>
            </a:r>
            <a:r>
              <a:rPr lang="en-US" altLang="zh-CN" sz="1800" dirty="0"/>
              <a:t>3</a:t>
            </a:r>
            <a:r>
              <a:rPr lang="zh-CN" altLang="en-US" sz="1800" dirty="0"/>
              <a:t>个“</a:t>
            </a:r>
            <a:r>
              <a:rPr lang="en-US" altLang="zh-CN" sz="1800" dirty="0"/>
              <a:t>0”</a:t>
            </a:r>
          </a:p>
          <a:p>
            <a:pPr lvl="1"/>
            <a:r>
              <a:rPr lang="zh-CN" altLang="en-US" sz="1800" dirty="0"/>
              <a:t>或者</a:t>
            </a:r>
            <a:r>
              <a:rPr lang="en-US" altLang="zh-CN" sz="1800" dirty="0"/>
              <a:t>5</a:t>
            </a:r>
            <a:r>
              <a:rPr lang="zh-CN" altLang="en-US" sz="1800" dirty="0"/>
              <a:t>比特码组中包含不少于</a:t>
            </a:r>
            <a:r>
              <a:rPr lang="en-US" altLang="zh-CN" sz="1800" dirty="0"/>
              <a:t>2</a:t>
            </a:r>
            <a:r>
              <a:rPr lang="zh-CN" altLang="en-US" sz="1800" dirty="0"/>
              <a:t>个“</a:t>
            </a:r>
            <a:r>
              <a:rPr lang="en-US" altLang="zh-CN" sz="1800" dirty="0"/>
              <a:t>1”</a:t>
            </a:r>
          </a:p>
          <a:p>
            <a:endParaRPr lang="zh-CN" altLang="en-US" sz="1400" dirty="0"/>
          </a:p>
        </p:txBody>
      </p:sp>
    </p:spTree>
    <p:extLst>
      <p:ext uri="{BB962C8B-B14F-4D97-AF65-F5344CB8AC3E}">
        <p14:creationId xmlns:p14="http://schemas.microsoft.com/office/powerpoint/2010/main" val="3509074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zh-CN" altLang="en-US" dirty="0"/>
              <a:t>归零编码</a:t>
            </a:r>
            <a:endParaRPr lang="en-US" altLang="zh-CN" dirty="0"/>
          </a:p>
        </p:txBody>
      </p:sp>
      <p:sp>
        <p:nvSpPr>
          <p:cNvPr id="42" name="灯片编号占位符 5"/>
          <p:cNvSpPr>
            <a:spLocks noGrp="1"/>
          </p:cNvSpPr>
          <p:nvPr>
            <p:ph type="sldNum" sz="quarter" idx="12"/>
          </p:nvPr>
        </p:nvSpPr>
        <p:spPr/>
        <p:txBody>
          <a:bodyPr/>
          <a:lstStyle/>
          <a:p>
            <a:fld id="{81E3FCAB-AF6D-445D-A753-36BBE76F8AC7}" type="slidenum">
              <a:rPr lang="en-US" altLang="zh-CN"/>
              <a:pPr/>
              <a:t>19</a:t>
            </a:fld>
            <a:endParaRPr lang="en-US" altLang="zh-CN"/>
          </a:p>
        </p:txBody>
      </p:sp>
      <p:grpSp>
        <p:nvGrpSpPr>
          <p:cNvPr id="561156" name="Group 4"/>
          <p:cNvGrpSpPr>
            <a:grpSpLocks/>
          </p:cNvGrpSpPr>
          <p:nvPr/>
        </p:nvGrpSpPr>
        <p:grpSpPr bwMode="auto">
          <a:xfrm>
            <a:off x="3225879" y="3023870"/>
            <a:ext cx="6048375" cy="2232025"/>
            <a:chOff x="748" y="1661"/>
            <a:chExt cx="3483" cy="888"/>
          </a:xfrm>
        </p:grpSpPr>
        <p:grpSp>
          <p:nvGrpSpPr>
            <p:cNvPr id="561157" name="Group 5"/>
            <p:cNvGrpSpPr>
              <a:grpSpLocks/>
            </p:cNvGrpSpPr>
            <p:nvPr/>
          </p:nvGrpSpPr>
          <p:grpSpPr bwMode="auto">
            <a:xfrm>
              <a:off x="796" y="1661"/>
              <a:ext cx="70" cy="888"/>
              <a:chOff x="1273" y="1579"/>
              <a:chExt cx="70" cy="888"/>
            </a:xfrm>
          </p:grpSpPr>
          <p:sp>
            <p:nvSpPr>
              <p:cNvPr id="561158" name="Line 6"/>
              <p:cNvSpPr>
                <a:spLocks noChangeShapeType="1"/>
              </p:cNvSpPr>
              <p:nvPr/>
            </p:nvSpPr>
            <p:spPr bwMode="auto">
              <a:xfrm flipV="1">
                <a:off x="1305" y="1638"/>
                <a:ext cx="0" cy="8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59" name="Freeform 7"/>
              <p:cNvSpPr>
                <a:spLocks/>
              </p:cNvSpPr>
              <p:nvPr/>
            </p:nvSpPr>
            <p:spPr bwMode="auto">
              <a:xfrm>
                <a:off x="1273" y="1579"/>
                <a:ext cx="70" cy="75"/>
              </a:xfrm>
              <a:custGeom>
                <a:avLst/>
                <a:gdLst>
                  <a:gd name="T0" fmla="*/ 70 w 70"/>
                  <a:gd name="T1" fmla="*/ 75 h 75"/>
                  <a:gd name="T2" fmla="*/ 32 w 70"/>
                  <a:gd name="T3" fmla="*/ 0 h 75"/>
                  <a:gd name="T4" fmla="*/ 0 w 70"/>
                  <a:gd name="T5" fmla="*/ 75 h 75"/>
                  <a:gd name="T6" fmla="*/ 70 w 70"/>
                  <a:gd name="T7" fmla="*/ 75 h 75"/>
                </a:gdLst>
                <a:ahLst/>
                <a:cxnLst>
                  <a:cxn ang="0">
                    <a:pos x="T0" y="T1"/>
                  </a:cxn>
                  <a:cxn ang="0">
                    <a:pos x="T2" y="T3"/>
                  </a:cxn>
                  <a:cxn ang="0">
                    <a:pos x="T4" y="T5"/>
                  </a:cxn>
                  <a:cxn ang="0">
                    <a:pos x="T6" y="T7"/>
                  </a:cxn>
                </a:cxnLst>
                <a:rect l="0" t="0" r="r" b="b"/>
                <a:pathLst>
                  <a:path w="70" h="75">
                    <a:moveTo>
                      <a:pt x="70" y="75"/>
                    </a:moveTo>
                    <a:lnTo>
                      <a:pt x="32" y="0"/>
                    </a:lnTo>
                    <a:lnTo>
                      <a:pt x="0" y="75"/>
                    </a:lnTo>
                    <a:lnTo>
                      <a:pt x="7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61160" name="Group 8"/>
            <p:cNvGrpSpPr>
              <a:grpSpLocks/>
            </p:cNvGrpSpPr>
            <p:nvPr/>
          </p:nvGrpSpPr>
          <p:grpSpPr bwMode="auto">
            <a:xfrm>
              <a:off x="748" y="2132"/>
              <a:ext cx="3483" cy="70"/>
              <a:chOff x="1225" y="2050"/>
              <a:chExt cx="3483" cy="70"/>
            </a:xfrm>
          </p:grpSpPr>
          <p:sp>
            <p:nvSpPr>
              <p:cNvPr id="561161" name="Line 9"/>
              <p:cNvSpPr>
                <a:spLocks noChangeShapeType="1"/>
              </p:cNvSpPr>
              <p:nvPr/>
            </p:nvSpPr>
            <p:spPr bwMode="auto">
              <a:xfrm>
                <a:off x="1225" y="2082"/>
                <a:ext cx="3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2" name="Freeform 10"/>
              <p:cNvSpPr>
                <a:spLocks/>
              </p:cNvSpPr>
              <p:nvPr/>
            </p:nvSpPr>
            <p:spPr bwMode="auto">
              <a:xfrm>
                <a:off x="4633" y="2050"/>
                <a:ext cx="75" cy="70"/>
              </a:xfrm>
              <a:custGeom>
                <a:avLst/>
                <a:gdLst>
                  <a:gd name="T0" fmla="*/ 0 w 75"/>
                  <a:gd name="T1" fmla="*/ 70 h 70"/>
                  <a:gd name="T2" fmla="*/ 75 w 75"/>
                  <a:gd name="T3" fmla="*/ 32 h 70"/>
                  <a:gd name="T4" fmla="*/ 0 w 75"/>
                  <a:gd name="T5" fmla="*/ 0 h 70"/>
                  <a:gd name="T6" fmla="*/ 0 w 75"/>
                  <a:gd name="T7" fmla="*/ 70 h 70"/>
                </a:gdLst>
                <a:ahLst/>
                <a:cxnLst>
                  <a:cxn ang="0">
                    <a:pos x="T0" y="T1"/>
                  </a:cxn>
                  <a:cxn ang="0">
                    <a:pos x="T2" y="T3"/>
                  </a:cxn>
                  <a:cxn ang="0">
                    <a:pos x="T4" y="T5"/>
                  </a:cxn>
                  <a:cxn ang="0">
                    <a:pos x="T6" y="T7"/>
                  </a:cxn>
                </a:cxnLst>
                <a:rect l="0" t="0" r="r" b="b"/>
                <a:pathLst>
                  <a:path w="75" h="70">
                    <a:moveTo>
                      <a:pt x="0" y="70"/>
                    </a:moveTo>
                    <a:lnTo>
                      <a:pt x="75" y="32"/>
                    </a:lnTo>
                    <a:lnTo>
                      <a:pt x="0"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61163" name="Group 11"/>
          <p:cNvGrpSpPr>
            <a:grpSpLocks/>
          </p:cNvGrpSpPr>
          <p:nvPr/>
        </p:nvGrpSpPr>
        <p:grpSpPr bwMode="auto">
          <a:xfrm>
            <a:off x="4018041" y="3455670"/>
            <a:ext cx="4418013" cy="1655763"/>
            <a:chOff x="1733" y="1654"/>
            <a:chExt cx="2783" cy="1958"/>
          </a:xfrm>
        </p:grpSpPr>
        <p:sp>
          <p:nvSpPr>
            <p:cNvPr id="561164" name="Line 12"/>
            <p:cNvSpPr>
              <a:spLocks noChangeShapeType="1"/>
            </p:cNvSpPr>
            <p:nvPr/>
          </p:nvSpPr>
          <p:spPr bwMode="auto">
            <a:xfrm>
              <a:off x="1733"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5" name="Line 13"/>
            <p:cNvSpPr>
              <a:spLocks noChangeShapeType="1"/>
            </p:cNvSpPr>
            <p:nvPr/>
          </p:nvSpPr>
          <p:spPr bwMode="auto">
            <a:xfrm>
              <a:off x="2108"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6" name="Line 14"/>
            <p:cNvSpPr>
              <a:spLocks noChangeShapeType="1"/>
            </p:cNvSpPr>
            <p:nvPr/>
          </p:nvSpPr>
          <p:spPr bwMode="auto">
            <a:xfrm>
              <a:off x="2482"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7" name="Line 15"/>
            <p:cNvSpPr>
              <a:spLocks noChangeShapeType="1"/>
            </p:cNvSpPr>
            <p:nvPr/>
          </p:nvSpPr>
          <p:spPr bwMode="auto">
            <a:xfrm>
              <a:off x="2857"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8" name="Line 16"/>
            <p:cNvSpPr>
              <a:spLocks noChangeShapeType="1"/>
            </p:cNvSpPr>
            <p:nvPr/>
          </p:nvSpPr>
          <p:spPr bwMode="auto">
            <a:xfrm>
              <a:off x="3231"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69" name="Line 17"/>
            <p:cNvSpPr>
              <a:spLocks noChangeShapeType="1"/>
            </p:cNvSpPr>
            <p:nvPr/>
          </p:nvSpPr>
          <p:spPr bwMode="auto">
            <a:xfrm>
              <a:off x="4088"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70" name="Line 18"/>
            <p:cNvSpPr>
              <a:spLocks noChangeShapeType="1"/>
            </p:cNvSpPr>
            <p:nvPr/>
          </p:nvSpPr>
          <p:spPr bwMode="auto">
            <a:xfrm>
              <a:off x="3660"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1171" name="Line 19"/>
            <p:cNvSpPr>
              <a:spLocks noChangeShapeType="1"/>
            </p:cNvSpPr>
            <p:nvPr/>
          </p:nvSpPr>
          <p:spPr bwMode="auto">
            <a:xfrm>
              <a:off x="4516" y="1654"/>
              <a:ext cx="0" cy="195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1172" name="Freeform 20"/>
          <p:cNvSpPr>
            <a:spLocks/>
          </p:cNvSpPr>
          <p:nvPr/>
        </p:nvSpPr>
        <p:spPr bwMode="auto">
          <a:xfrm>
            <a:off x="3370340" y="3671570"/>
            <a:ext cx="5068888" cy="1223963"/>
          </a:xfrm>
          <a:custGeom>
            <a:avLst/>
            <a:gdLst>
              <a:gd name="T0" fmla="*/ 0 w 3193"/>
              <a:gd name="T1" fmla="*/ 2 h 1050"/>
              <a:gd name="T2" fmla="*/ 205 w 3193"/>
              <a:gd name="T3" fmla="*/ 2 h 1050"/>
              <a:gd name="T4" fmla="*/ 205 w 3193"/>
              <a:gd name="T5" fmla="*/ 524 h 1050"/>
              <a:gd name="T6" fmla="*/ 409 w 3193"/>
              <a:gd name="T7" fmla="*/ 524 h 1050"/>
              <a:gd name="T8" fmla="*/ 409 w 3193"/>
              <a:gd name="T9" fmla="*/ 1041 h 1050"/>
              <a:gd name="T10" fmla="*/ 601 w 3193"/>
              <a:gd name="T11" fmla="*/ 1042 h 1050"/>
              <a:gd name="T12" fmla="*/ 601 w 3193"/>
              <a:gd name="T13" fmla="*/ 528 h 1050"/>
              <a:gd name="T14" fmla="*/ 781 w 3193"/>
              <a:gd name="T15" fmla="*/ 528 h 1050"/>
              <a:gd name="T16" fmla="*/ 784 w 3193"/>
              <a:gd name="T17" fmla="*/ 6 h 1050"/>
              <a:gd name="T18" fmla="*/ 985 w 3193"/>
              <a:gd name="T19" fmla="*/ 6 h 1050"/>
              <a:gd name="T20" fmla="*/ 985 w 3193"/>
              <a:gd name="T21" fmla="*/ 522 h 1050"/>
              <a:gd name="T22" fmla="*/ 1159 w 3193"/>
              <a:gd name="T23" fmla="*/ 522 h 1050"/>
              <a:gd name="T24" fmla="*/ 1159 w 3193"/>
              <a:gd name="T25" fmla="*/ 1044 h 1050"/>
              <a:gd name="T26" fmla="*/ 1357 w 3193"/>
              <a:gd name="T27" fmla="*/ 1044 h 1050"/>
              <a:gd name="T28" fmla="*/ 1357 w 3193"/>
              <a:gd name="T29" fmla="*/ 524 h 1050"/>
              <a:gd name="T30" fmla="*/ 1533 w 3193"/>
              <a:gd name="T31" fmla="*/ 524 h 1050"/>
              <a:gd name="T32" fmla="*/ 1533 w 3193"/>
              <a:gd name="T33" fmla="*/ 1044 h 1050"/>
              <a:gd name="T34" fmla="*/ 1739 w 3193"/>
              <a:gd name="T35" fmla="*/ 1044 h 1050"/>
              <a:gd name="T36" fmla="*/ 1741 w 3193"/>
              <a:gd name="T37" fmla="*/ 1050 h 1050"/>
              <a:gd name="T38" fmla="*/ 1741 w 3193"/>
              <a:gd name="T39" fmla="*/ 522 h 1050"/>
              <a:gd name="T40" fmla="*/ 1907 w 3193"/>
              <a:gd name="T41" fmla="*/ 522 h 1050"/>
              <a:gd name="T42" fmla="*/ 1903 w 3193"/>
              <a:gd name="T43" fmla="*/ 1050 h 1050"/>
              <a:gd name="T44" fmla="*/ 2119 w 3193"/>
              <a:gd name="T45" fmla="*/ 1050 h 1050"/>
              <a:gd name="T46" fmla="*/ 2119 w 3193"/>
              <a:gd name="T47" fmla="*/ 522 h 1050"/>
              <a:gd name="T48" fmla="*/ 2335 w 3193"/>
              <a:gd name="T49" fmla="*/ 522 h 1050"/>
              <a:gd name="T50" fmla="*/ 2333 w 3193"/>
              <a:gd name="T51" fmla="*/ 0 h 1050"/>
              <a:gd name="T52" fmla="*/ 2569 w 3193"/>
              <a:gd name="T53" fmla="*/ 0 h 1050"/>
              <a:gd name="T54" fmla="*/ 2569 w 3193"/>
              <a:gd name="T55" fmla="*/ 524 h 1050"/>
              <a:gd name="T56" fmla="*/ 2761 w 3193"/>
              <a:gd name="T57" fmla="*/ 524 h 1050"/>
              <a:gd name="T58" fmla="*/ 2761 w 3193"/>
              <a:gd name="T59" fmla="*/ 1044 h 1050"/>
              <a:gd name="T60" fmla="*/ 2983 w 3193"/>
              <a:gd name="T61" fmla="*/ 1044 h 1050"/>
              <a:gd name="T62" fmla="*/ 2983 w 3193"/>
              <a:gd name="T63" fmla="*/ 522 h 1050"/>
              <a:gd name="T64" fmla="*/ 3193 w 3193"/>
              <a:gd name="T65" fmla="*/ 52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93" h="1050">
                <a:moveTo>
                  <a:pt x="0" y="2"/>
                </a:moveTo>
                <a:lnTo>
                  <a:pt x="205" y="2"/>
                </a:lnTo>
                <a:lnTo>
                  <a:pt x="205" y="524"/>
                </a:lnTo>
                <a:lnTo>
                  <a:pt x="409" y="524"/>
                </a:lnTo>
                <a:lnTo>
                  <a:pt x="409" y="1041"/>
                </a:lnTo>
                <a:lnTo>
                  <a:pt x="601" y="1042"/>
                </a:lnTo>
                <a:lnTo>
                  <a:pt x="601" y="528"/>
                </a:lnTo>
                <a:lnTo>
                  <a:pt x="781" y="528"/>
                </a:lnTo>
                <a:lnTo>
                  <a:pt x="784" y="6"/>
                </a:lnTo>
                <a:lnTo>
                  <a:pt x="985" y="6"/>
                </a:lnTo>
                <a:lnTo>
                  <a:pt x="985" y="522"/>
                </a:lnTo>
                <a:lnTo>
                  <a:pt x="1159" y="522"/>
                </a:lnTo>
                <a:lnTo>
                  <a:pt x="1159" y="1044"/>
                </a:lnTo>
                <a:lnTo>
                  <a:pt x="1357" y="1044"/>
                </a:lnTo>
                <a:lnTo>
                  <a:pt x="1357" y="524"/>
                </a:lnTo>
                <a:lnTo>
                  <a:pt x="1533" y="524"/>
                </a:lnTo>
                <a:lnTo>
                  <a:pt x="1533" y="1044"/>
                </a:lnTo>
                <a:lnTo>
                  <a:pt x="1739" y="1044"/>
                </a:lnTo>
                <a:lnTo>
                  <a:pt x="1741" y="1050"/>
                </a:lnTo>
                <a:lnTo>
                  <a:pt x="1741" y="522"/>
                </a:lnTo>
                <a:lnTo>
                  <a:pt x="1907" y="522"/>
                </a:lnTo>
                <a:lnTo>
                  <a:pt x="1903" y="1050"/>
                </a:lnTo>
                <a:lnTo>
                  <a:pt x="2119" y="1050"/>
                </a:lnTo>
                <a:lnTo>
                  <a:pt x="2119" y="522"/>
                </a:lnTo>
                <a:lnTo>
                  <a:pt x="2335" y="522"/>
                </a:lnTo>
                <a:lnTo>
                  <a:pt x="2333" y="0"/>
                </a:lnTo>
                <a:lnTo>
                  <a:pt x="2569" y="0"/>
                </a:lnTo>
                <a:lnTo>
                  <a:pt x="2569" y="524"/>
                </a:lnTo>
                <a:lnTo>
                  <a:pt x="2761" y="524"/>
                </a:lnTo>
                <a:lnTo>
                  <a:pt x="2761" y="1044"/>
                </a:lnTo>
                <a:lnTo>
                  <a:pt x="2983" y="1044"/>
                </a:lnTo>
                <a:lnTo>
                  <a:pt x="2983" y="522"/>
                </a:lnTo>
                <a:lnTo>
                  <a:pt x="3193" y="522"/>
                </a:lnTo>
              </a:path>
            </a:pathLst>
          </a:custGeom>
          <a:noFill/>
          <a:ln w="28575"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73" name="Text Box 21"/>
          <p:cNvSpPr txBox="1">
            <a:spLocks noChangeArrowheads="1"/>
          </p:cNvSpPr>
          <p:nvPr/>
        </p:nvSpPr>
        <p:spPr bwMode="auto">
          <a:xfrm>
            <a:off x="35656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74" name="Text Box 22"/>
          <p:cNvSpPr txBox="1">
            <a:spLocks noChangeArrowheads="1"/>
          </p:cNvSpPr>
          <p:nvPr/>
        </p:nvSpPr>
        <p:spPr bwMode="auto">
          <a:xfrm>
            <a:off x="41625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5" name="Text Box 23"/>
          <p:cNvSpPr txBox="1">
            <a:spLocks noChangeArrowheads="1"/>
          </p:cNvSpPr>
          <p:nvPr/>
        </p:nvSpPr>
        <p:spPr bwMode="auto">
          <a:xfrm>
            <a:off x="4738765"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76" name="Text Box 24"/>
          <p:cNvSpPr txBox="1">
            <a:spLocks noChangeArrowheads="1"/>
          </p:cNvSpPr>
          <p:nvPr/>
        </p:nvSpPr>
        <p:spPr bwMode="auto">
          <a:xfrm>
            <a:off x="53150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7" name="Text Box 25"/>
          <p:cNvSpPr txBox="1">
            <a:spLocks noChangeArrowheads="1"/>
          </p:cNvSpPr>
          <p:nvPr/>
        </p:nvSpPr>
        <p:spPr bwMode="auto">
          <a:xfrm>
            <a:off x="588970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8" name="Text Box 26"/>
          <p:cNvSpPr txBox="1">
            <a:spLocks noChangeArrowheads="1"/>
          </p:cNvSpPr>
          <p:nvPr/>
        </p:nvSpPr>
        <p:spPr bwMode="auto">
          <a:xfrm>
            <a:off x="66104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79" name="Text Box 27"/>
          <p:cNvSpPr txBox="1">
            <a:spLocks noChangeArrowheads="1"/>
          </p:cNvSpPr>
          <p:nvPr/>
        </p:nvSpPr>
        <p:spPr bwMode="auto">
          <a:xfrm>
            <a:off x="7258128"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561180" name="Text Box 28"/>
          <p:cNvSpPr txBox="1">
            <a:spLocks noChangeArrowheads="1"/>
          </p:cNvSpPr>
          <p:nvPr/>
        </p:nvSpPr>
        <p:spPr bwMode="auto">
          <a:xfrm>
            <a:off x="7978853" y="295084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561181" name="Text Box 29"/>
          <p:cNvSpPr txBox="1">
            <a:spLocks noChangeArrowheads="1"/>
          </p:cNvSpPr>
          <p:nvPr/>
        </p:nvSpPr>
        <p:spPr bwMode="auto">
          <a:xfrm>
            <a:off x="2571828" y="295084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振幅</a:t>
            </a:r>
          </a:p>
        </p:txBody>
      </p:sp>
      <p:sp>
        <p:nvSpPr>
          <p:cNvPr id="561182" name="Text Box 30"/>
          <p:cNvSpPr txBox="1">
            <a:spLocks noChangeArrowheads="1"/>
          </p:cNvSpPr>
          <p:nvPr/>
        </p:nvSpPr>
        <p:spPr bwMode="auto">
          <a:xfrm>
            <a:off x="8842453" y="4463732"/>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时间</a:t>
            </a:r>
          </a:p>
        </p:txBody>
      </p:sp>
      <p:sp>
        <p:nvSpPr>
          <p:cNvPr id="561183" name="Line 31"/>
          <p:cNvSpPr>
            <a:spLocks noChangeShapeType="1"/>
          </p:cNvSpPr>
          <p:nvPr/>
        </p:nvSpPr>
        <p:spPr bwMode="auto">
          <a:xfrm>
            <a:off x="3724353" y="3958908"/>
            <a:ext cx="1014412" cy="1512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4" name="Line 32"/>
          <p:cNvSpPr>
            <a:spLocks noChangeShapeType="1"/>
          </p:cNvSpPr>
          <p:nvPr/>
        </p:nvSpPr>
        <p:spPr bwMode="auto">
          <a:xfrm>
            <a:off x="4306965" y="4539932"/>
            <a:ext cx="719138"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5" name="Line 33"/>
          <p:cNvSpPr>
            <a:spLocks noChangeShapeType="1"/>
          </p:cNvSpPr>
          <p:nvPr/>
        </p:nvSpPr>
        <p:spPr bwMode="auto">
          <a:xfrm>
            <a:off x="4948315" y="3887469"/>
            <a:ext cx="431800" cy="17287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6" name="Line 34"/>
          <p:cNvSpPr>
            <a:spLocks noChangeShapeType="1"/>
          </p:cNvSpPr>
          <p:nvPr/>
        </p:nvSpPr>
        <p:spPr bwMode="auto">
          <a:xfrm flipH="1">
            <a:off x="6826328" y="3958908"/>
            <a:ext cx="569912" cy="1512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7" name="Line 35"/>
          <p:cNvSpPr>
            <a:spLocks noChangeShapeType="1"/>
          </p:cNvSpPr>
          <p:nvPr/>
        </p:nvSpPr>
        <p:spPr bwMode="auto">
          <a:xfrm flipH="1">
            <a:off x="7115253" y="4539932"/>
            <a:ext cx="1008062"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8" name="Line 36"/>
          <p:cNvSpPr>
            <a:spLocks noChangeShapeType="1"/>
          </p:cNvSpPr>
          <p:nvPr/>
        </p:nvSpPr>
        <p:spPr bwMode="auto">
          <a:xfrm flipH="1">
            <a:off x="6538990" y="4539932"/>
            <a:ext cx="215900"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89" name="Line 37"/>
          <p:cNvSpPr>
            <a:spLocks noChangeShapeType="1"/>
          </p:cNvSpPr>
          <p:nvPr/>
        </p:nvSpPr>
        <p:spPr bwMode="auto">
          <a:xfrm>
            <a:off x="5530928" y="4539932"/>
            <a:ext cx="215900"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90" name="Line 38"/>
          <p:cNvSpPr>
            <a:spLocks noChangeShapeType="1"/>
          </p:cNvSpPr>
          <p:nvPr/>
        </p:nvSpPr>
        <p:spPr bwMode="auto">
          <a:xfrm>
            <a:off x="6105604" y="4539932"/>
            <a:ext cx="73025" cy="9318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1191" name="Text Box 39"/>
          <p:cNvSpPr txBox="1">
            <a:spLocks noChangeArrowheads="1"/>
          </p:cNvSpPr>
          <p:nvPr/>
        </p:nvSpPr>
        <p:spPr bwMode="auto">
          <a:xfrm>
            <a:off x="4449841" y="5327333"/>
            <a:ext cx="3260725" cy="37623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bg1"/>
                </a:solidFill>
              </a:rPr>
              <a:t>跳变用于同步</a:t>
            </a:r>
          </a:p>
        </p:txBody>
      </p:sp>
      <p:sp>
        <p:nvSpPr>
          <p:cNvPr id="3" name="内容占位符 2">
            <a:extLst>
              <a:ext uri="{FF2B5EF4-FFF2-40B4-BE49-F238E27FC236}">
                <a16:creationId xmlns:a16="http://schemas.microsoft.com/office/drawing/2014/main" id="{84BDB3F1-AAE9-4A07-A850-195EECA5B7B4}"/>
              </a:ext>
            </a:extLst>
          </p:cNvPr>
          <p:cNvSpPr>
            <a:spLocks noGrp="1"/>
          </p:cNvSpPr>
          <p:nvPr>
            <p:ph idx="1"/>
          </p:nvPr>
        </p:nvSpPr>
        <p:spPr/>
        <p:txBody>
          <a:bodyPr/>
          <a:lstStyle/>
          <a:p>
            <a:r>
              <a:rPr lang="zh-CN" altLang="en-US" dirty="0"/>
              <a:t>使用</a:t>
            </a:r>
            <a:r>
              <a:rPr lang="en-US" altLang="zh-CN" dirty="0"/>
              <a:t>3</a:t>
            </a:r>
            <a:r>
              <a:rPr lang="zh-CN" altLang="en-US" dirty="0"/>
              <a:t>个电平：正电平、负电平和零</a:t>
            </a:r>
          </a:p>
          <a:p>
            <a:r>
              <a:rPr lang="zh-CN" altLang="en-US" dirty="0"/>
              <a:t>在每个比特间隙的中间，信号将归零</a:t>
            </a:r>
          </a:p>
          <a:p>
            <a:r>
              <a:rPr lang="zh-CN" altLang="en-US" dirty="0"/>
              <a:t>正电压到零的跳变代表</a:t>
            </a:r>
            <a:r>
              <a:rPr lang="en-US" altLang="zh-CN" dirty="0"/>
              <a:t>1</a:t>
            </a:r>
            <a:r>
              <a:rPr lang="zh-CN" altLang="en-US" dirty="0"/>
              <a:t>，负电压到零的跳变代表</a:t>
            </a:r>
            <a:r>
              <a:rPr lang="en-US" altLang="zh-CN" dirty="0"/>
              <a:t>0</a:t>
            </a:r>
            <a:r>
              <a:rPr lang="zh-CN" altLang="en-US" dirty="0"/>
              <a:t>，比特中间的跳变可用于同步</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b="1"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09335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zh-CN" altLang="en-US"/>
              <a:t>双相位编码</a:t>
            </a:r>
          </a:p>
        </p:txBody>
      </p:sp>
      <p:sp>
        <p:nvSpPr>
          <p:cNvPr id="406531" name="Rectangle 3"/>
          <p:cNvSpPr>
            <a:spLocks noGrp="1" noChangeArrowheads="1"/>
          </p:cNvSpPr>
          <p:nvPr>
            <p:ph idx="1"/>
          </p:nvPr>
        </p:nvSpPr>
        <p:spPr/>
        <p:txBody>
          <a:bodyPr/>
          <a:lstStyle/>
          <a:p>
            <a:r>
              <a:rPr lang="zh-CN" altLang="en-US" dirty="0"/>
              <a:t>信号在每比特间隙的中间发生改变但并不归零，转为相反的一极</a:t>
            </a:r>
            <a:endParaRPr lang="en-US" altLang="zh-CN" dirty="0"/>
          </a:p>
          <a:p>
            <a:r>
              <a:rPr lang="zh-CN" altLang="en-US" dirty="0"/>
              <a:t>每个比特中间的跳变可用于同步</a:t>
            </a:r>
          </a:p>
          <a:p>
            <a:r>
              <a:rPr lang="zh-CN" altLang="en-US" dirty="0"/>
              <a:t>双相位编码两种方式：</a:t>
            </a:r>
          </a:p>
          <a:p>
            <a:pPr lvl="1"/>
            <a:r>
              <a:rPr lang="zh-CN" altLang="en-US" dirty="0"/>
              <a:t>曼彻斯特编码</a:t>
            </a:r>
          </a:p>
          <a:p>
            <a:pPr lvl="1"/>
            <a:r>
              <a:rPr lang="zh-CN" altLang="en-US" dirty="0"/>
              <a:t>差分曼彻斯特编码</a:t>
            </a:r>
          </a:p>
        </p:txBody>
      </p:sp>
      <p:sp>
        <p:nvSpPr>
          <p:cNvPr id="6" name="灯片编号占位符 5"/>
          <p:cNvSpPr>
            <a:spLocks noGrp="1"/>
          </p:cNvSpPr>
          <p:nvPr>
            <p:ph type="sldNum" sz="quarter" idx="12"/>
          </p:nvPr>
        </p:nvSpPr>
        <p:spPr/>
        <p:txBody>
          <a:bodyPr/>
          <a:lstStyle/>
          <a:p>
            <a:fld id="{50A6D200-0239-4200-AFB4-31DC9D1929DD}" type="slidenum">
              <a:rPr lang="en-US" altLang="zh-CN"/>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en-US" dirty="0"/>
              <a:t>曼彻斯特编码、差分曼彻斯特编码</a:t>
            </a:r>
          </a:p>
        </p:txBody>
      </p:sp>
      <p:sp>
        <p:nvSpPr>
          <p:cNvPr id="407555" name="Rectangle 3"/>
          <p:cNvSpPr>
            <a:spLocks noGrp="1" noChangeArrowheads="1"/>
          </p:cNvSpPr>
          <p:nvPr>
            <p:ph idx="1"/>
          </p:nvPr>
        </p:nvSpPr>
        <p:spPr/>
        <p:txBody>
          <a:bodyPr/>
          <a:lstStyle/>
          <a:p>
            <a:r>
              <a:rPr lang="zh-CN" altLang="en-US" dirty="0"/>
              <a:t>曼彻斯特编码</a:t>
            </a:r>
            <a:r>
              <a:rPr lang="en-US" altLang="zh-CN" dirty="0"/>
              <a:t>(MPE)</a:t>
            </a:r>
          </a:p>
          <a:p>
            <a:pPr lvl="1"/>
            <a:r>
              <a:rPr lang="zh-CN" altLang="en-US" dirty="0"/>
              <a:t>在每个比特间隙中间引入跳变来表示不同的比特和同步信息。</a:t>
            </a:r>
          </a:p>
          <a:p>
            <a:pPr lvl="1"/>
            <a:r>
              <a:rPr lang="zh-CN" altLang="en-US" dirty="0"/>
              <a:t>一个负电平到正电平的跳变代表比特</a:t>
            </a:r>
            <a:r>
              <a:rPr lang="en-US" altLang="zh-CN" dirty="0"/>
              <a:t>1</a:t>
            </a:r>
            <a:r>
              <a:rPr lang="zh-CN" altLang="en-US" dirty="0"/>
              <a:t>，一个正电平到负电平的跳变代表比特</a:t>
            </a:r>
            <a:r>
              <a:rPr lang="en-US" altLang="zh-CN" dirty="0"/>
              <a:t>0</a:t>
            </a:r>
          </a:p>
          <a:p>
            <a:r>
              <a:rPr lang="zh-CN" altLang="en-US" dirty="0"/>
              <a:t>差分曼彻斯特编码</a:t>
            </a:r>
            <a:r>
              <a:rPr lang="en-US" altLang="zh-CN" dirty="0"/>
              <a:t>(DME)</a:t>
            </a:r>
          </a:p>
          <a:p>
            <a:pPr lvl="1"/>
            <a:r>
              <a:rPr lang="zh-CN" altLang="en-US" dirty="0"/>
              <a:t>比特间隙中间的跳变用于携带同步信息。</a:t>
            </a:r>
          </a:p>
          <a:p>
            <a:pPr lvl="1"/>
            <a:r>
              <a:rPr lang="zh-CN" altLang="en-US" dirty="0"/>
              <a:t>每个比特间隙的开始位置有跳变代表比特</a:t>
            </a:r>
            <a:r>
              <a:rPr lang="en-US" altLang="zh-CN" dirty="0"/>
              <a:t>0</a:t>
            </a:r>
            <a:r>
              <a:rPr lang="zh-CN" altLang="en-US" dirty="0"/>
              <a:t>，没有跳变则代表比特</a:t>
            </a:r>
            <a:r>
              <a:rPr lang="en-US" altLang="zh-CN" dirty="0"/>
              <a:t>1</a:t>
            </a:r>
            <a:endParaRPr lang="zh-CN" altLang="en-US" dirty="0"/>
          </a:p>
        </p:txBody>
      </p:sp>
      <p:sp>
        <p:nvSpPr>
          <p:cNvPr id="6" name="灯片编号占位符 5"/>
          <p:cNvSpPr>
            <a:spLocks noGrp="1"/>
          </p:cNvSpPr>
          <p:nvPr>
            <p:ph type="sldNum" sz="quarter" idx="12"/>
          </p:nvPr>
        </p:nvSpPr>
        <p:spPr/>
        <p:txBody>
          <a:bodyPr/>
          <a:lstStyle/>
          <a:p>
            <a:fld id="{A612D620-59E9-489C-809B-F27D1877036B}" type="slidenum">
              <a:rPr lang="en-US" altLang="zh-CN"/>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639" name="Rectangle 111"/>
          <p:cNvSpPr>
            <a:spLocks noGrp="1" noChangeArrowheads="1"/>
          </p:cNvSpPr>
          <p:nvPr>
            <p:ph type="title"/>
          </p:nvPr>
        </p:nvSpPr>
        <p:spPr>
          <a:noFill/>
          <a:ln/>
        </p:spPr>
        <p:txBody>
          <a:bodyPr/>
          <a:lstStyle/>
          <a:p>
            <a:r>
              <a:rPr lang="en-US" altLang="zh-CN"/>
              <a:t>MPE &amp;DME</a:t>
            </a:r>
          </a:p>
        </p:txBody>
      </p:sp>
      <p:sp>
        <p:nvSpPr>
          <p:cNvPr id="97" name="灯片编号占位符 5"/>
          <p:cNvSpPr>
            <a:spLocks noGrp="1"/>
          </p:cNvSpPr>
          <p:nvPr>
            <p:ph type="sldNum" sz="quarter" idx="12"/>
          </p:nvPr>
        </p:nvSpPr>
        <p:spPr/>
        <p:txBody>
          <a:bodyPr/>
          <a:lstStyle/>
          <a:p>
            <a:fld id="{5B9235A4-3C85-4F95-9115-3AEDAD73C645}" type="slidenum">
              <a:rPr lang="en-US" altLang="zh-CN"/>
              <a:pPr/>
              <a:t>22</a:t>
            </a:fld>
            <a:endParaRPr lang="en-US" altLang="zh-CN"/>
          </a:p>
        </p:txBody>
      </p:sp>
      <p:sp>
        <p:nvSpPr>
          <p:cNvPr id="278535" name="Line 7"/>
          <p:cNvSpPr>
            <a:spLocks noChangeShapeType="1"/>
          </p:cNvSpPr>
          <p:nvPr/>
        </p:nvSpPr>
        <p:spPr bwMode="auto">
          <a:xfrm flipV="1">
            <a:off x="2993651" y="1319688"/>
            <a:ext cx="0" cy="50403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8561" name="Group 33"/>
          <p:cNvGrpSpPr>
            <a:grpSpLocks/>
          </p:cNvGrpSpPr>
          <p:nvPr/>
        </p:nvGrpSpPr>
        <p:grpSpPr bwMode="auto">
          <a:xfrm>
            <a:off x="2993652" y="2543650"/>
            <a:ext cx="6335713" cy="1008062"/>
            <a:chOff x="930" y="1525"/>
            <a:chExt cx="3991" cy="635"/>
          </a:xfrm>
        </p:grpSpPr>
        <p:sp>
          <p:nvSpPr>
            <p:cNvPr id="278538" name="Line 10"/>
            <p:cNvSpPr>
              <a:spLocks noChangeShapeType="1"/>
            </p:cNvSpPr>
            <p:nvPr/>
          </p:nvSpPr>
          <p:spPr bwMode="auto">
            <a:xfrm>
              <a:off x="930" y="1525"/>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39" name="Line 11"/>
            <p:cNvSpPr>
              <a:spLocks noChangeShapeType="1"/>
            </p:cNvSpPr>
            <p:nvPr/>
          </p:nvSpPr>
          <p:spPr bwMode="auto">
            <a:xfrm>
              <a:off x="1202"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0" name="Line 12"/>
            <p:cNvSpPr>
              <a:spLocks noChangeShapeType="1"/>
            </p:cNvSpPr>
            <p:nvPr/>
          </p:nvSpPr>
          <p:spPr bwMode="auto">
            <a:xfrm>
              <a:off x="1202" y="2160"/>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1" name="Line 13"/>
            <p:cNvSpPr>
              <a:spLocks noChangeShapeType="1"/>
            </p:cNvSpPr>
            <p:nvPr/>
          </p:nvSpPr>
          <p:spPr bwMode="auto">
            <a:xfrm flipV="1">
              <a:off x="1701"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2" name="Line 14"/>
            <p:cNvSpPr>
              <a:spLocks noChangeShapeType="1"/>
            </p:cNvSpPr>
            <p:nvPr/>
          </p:nvSpPr>
          <p:spPr bwMode="auto">
            <a:xfrm>
              <a:off x="1701" y="1525"/>
              <a:ext cx="22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3" name="Line 15"/>
            <p:cNvSpPr>
              <a:spLocks noChangeShapeType="1"/>
            </p:cNvSpPr>
            <p:nvPr/>
          </p:nvSpPr>
          <p:spPr bwMode="auto">
            <a:xfrm>
              <a:off x="1927"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4" name="Line 16"/>
            <p:cNvSpPr>
              <a:spLocks noChangeShapeType="1"/>
            </p:cNvSpPr>
            <p:nvPr/>
          </p:nvSpPr>
          <p:spPr bwMode="auto">
            <a:xfrm>
              <a:off x="1927" y="2160"/>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5" name="Line 17"/>
            <p:cNvSpPr>
              <a:spLocks noChangeShapeType="1"/>
            </p:cNvSpPr>
            <p:nvPr/>
          </p:nvSpPr>
          <p:spPr bwMode="auto">
            <a:xfrm flipV="1">
              <a:off x="215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6" name="Line 18"/>
            <p:cNvSpPr>
              <a:spLocks noChangeShapeType="1"/>
            </p:cNvSpPr>
            <p:nvPr/>
          </p:nvSpPr>
          <p:spPr bwMode="auto">
            <a:xfrm>
              <a:off x="2154" y="1525"/>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7" name="Line 19"/>
            <p:cNvSpPr>
              <a:spLocks noChangeShapeType="1"/>
            </p:cNvSpPr>
            <p:nvPr/>
          </p:nvSpPr>
          <p:spPr bwMode="auto">
            <a:xfrm>
              <a:off x="2653"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8" name="Line 20"/>
            <p:cNvSpPr>
              <a:spLocks noChangeShapeType="1"/>
            </p:cNvSpPr>
            <p:nvPr/>
          </p:nvSpPr>
          <p:spPr bwMode="auto">
            <a:xfrm>
              <a:off x="2653" y="2160"/>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9" name="Line 21"/>
            <p:cNvSpPr>
              <a:spLocks noChangeShapeType="1"/>
            </p:cNvSpPr>
            <p:nvPr/>
          </p:nvSpPr>
          <p:spPr bwMode="auto">
            <a:xfrm flipV="1">
              <a:off x="2925"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Line 22"/>
            <p:cNvSpPr>
              <a:spLocks noChangeShapeType="1"/>
            </p:cNvSpPr>
            <p:nvPr/>
          </p:nvSpPr>
          <p:spPr bwMode="auto">
            <a:xfrm>
              <a:off x="2925" y="1525"/>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1" name="Line 23"/>
            <p:cNvSpPr>
              <a:spLocks noChangeShapeType="1"/>
            </p:cNvSpPr>
            <p:nvPr/>
          </p:nvSpPr>
          <p:spPr bwMode="auto">
            <a:xfrm>
              <a:off x="3152"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2" name="Line 24"/>
            <p:cNvSpPr>
              <a:spLocks noChangeShapeType="1"/>
            </p:cNvSpPr>
            <p:nvPr/>
          </p:nvSpPr>
          <p:spPr bwMode="auto">
            <a:xfrm>
              <a:off x="3152" y="2160"/>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3" name="Line 25"/>
            <p:cNvSpPr>
              <a:spLocks noChangeShapeType="1"/>
            </p:cNvSpPr>
            <p:nvPr/>
          </p:nvSpPr>
          <p:spPr bwMode="auto">
            <a:xfrm flipV="1">
              <a:off x="342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4" name="Line 26"/>
            <p:cNvSpPr>
              <a:spLocks noChangeShapeType="1"/>
            </p:cNvSpPr>
            <p:nvPr/>
          </p:nvSpPr>
          <p:spPr bwMode="auto">
            <a:xfrm>
              <a:off x="3424" y="1525"/>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5" name="Line 27"/>
            <p:cNvSpPr>
              <a:spLocks noChangeShapeType="1"/>
            </p:cNvSpPr>
            <p:nvPr/>
          </p:nvSpPr>
          <p:spPr bwMode="auto">
            <a:xfrm>
              <a:off x="3651"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6" name="Line 28"/>
            <p:cNvSpPr>
              <a:spLocks noChangeShapeType="1"/>
            </p:cNvSpPr>
            <p:nvPr/>
          </p:nvSpPr>
          <p:spPr bwMode="auto">
            <a:xfrm>
              <a:off x="3651" y="2160"/>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7" name="Line 29"/>
            <p:cNvSpPr>
              <a:spLocks noChangeShapeType="1"/>
            </p:cNvSpPr>
            <p:nvPr/>
          </p:nvSpPr>
          <p:spPr bwMode="auto">
            <a:xfrm flipV="1">
              <a:off x="4195"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8" name="Line 30"/>
            <p:cNvSpPr>
              <a:spLocks noChangeShapeType="1"/>
            </p:cNvSpPr>
            <p:nvPr/>
          </p:nvSpPr>
          <p:spPr bwMode="auto">
            <a:xfrm>
              <a:off x="4195" y="1525"/>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9" name="Line 31"/>
            <p:cNvSpPr>
              <a:spLocks noChangeShapeType="1"/>
            </p:cNvSpPr>
            <p:nvPr/>
          </p:nvSpPr>
          <p:spPr bwMode="auto">
            <a:xfrm>
              <a:off x="4694" y="1525"/>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0" name="Line 32"/>
            <p:cNvSpPr>
              <a:spLocks noChangeShapeType="1"/>
            </p:cNvSpPr>
            <p:nvPr/>
          </p:nvSpPr>
          <p:spPr bwMode="auto">
            <a:xfrm>
              <a:off x="4694" y="2160"/>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536" name="Line 8"/>
          <p:cNvSpPr>
            <a:spLocks noChangeShapeType="1"/>
          </p:cNvSpPr>
          <p:nvPr/>
        </p:nvSpPr>
        <p:spPr bwMode="auto">
          <a:xfrm>
            <a:off x="2993652" y="3046887"/>
            <a:ext cx="655161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8" name="Line 60"/>
          <p:cNvSpPr>
            <a:spLocks noChangeShapeType="1"/>
          </p:cNvSpPr>
          <p:nvPr/>
        </p:nvSpPr>
        <p:spPr bwMode="auto">
          <a:xfrm>
            <a:off x="385725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9" name="Line 61"/>
          <p:cNvSpPr>
            <a:spLocks noChangeShapeType="1"/>
          </p:cNvSpPr>
          <p:nvPr/>
        </p:nvSpPr>
        <p:spPr bwMode="auto">
          <a:xfrm>
            <a:off x="4576389"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0" name="Line 62"/>
          <p:cNvSpPr>
            <a:spLocks noChangeShapeType="1"/>
          </p:cNvSpPr>
          <p:nvPr/>
        </p:nvSpPr>
        <p:spPr bwMode="auto">
          <a:xfrm>
            <a:off x="536855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1" name="Line 63"/>
          <p:cNvSpPr>
            <a:spLocks noChangeShapeType="1"/>
          </p:cNvSpPr>
          <p:nvPr/>
        </p:nvSpPr>
        <p:spPr bwMode="auto">
          <a:xfrm>
            <a:off x="6160714"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2" name="Line 64"/>
          <p:cNvSpPr>
            <a:spLocks noChangeShapeType="1"/>
          </p:cNvSpPr>
          <p:nvPr/>
        </p:nvSpPr>
        <p:spPr bwMode="auto">
          <a:xfrm>
            <a:off x="6952876"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3" name="Line 65"/>
          <p:cNvSpPr>
            <a:spLocks noChangeShapeType="1"/>
          </p:cNvSpPr>
          <p:nvPr/>
        </p:nvSpPr>
        <p:spPr bwMode="auto">
          <a:xfrm>
            <a:off x="7745039"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4" name="Line 66"/>
          <p:cNvSpPr>
            <a:spLocks noChangeShapeType="1"/>
          </p:cNvSpPr>
          <p:nvPr/>
        </p:nvSpPr>
        <p:spPr bwMode="auto">
          <a:xfrm>
            <a:off x="8537201"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5" name="Line 67"/>
          <p:cNvSpPr>
            <a:spLocks noChangeShapeType="1"/>
          </p:cNvSpPr>
          <p:nvPr/>
        </p:nvSpPr>
        <p:spPr bwMode="auto">
          <a:xfrm>
            <a:off x="9329364" y="1751488"/>
            <a:ext cx="0" cy="410527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8636" name="Group 108"/>
          <p:cNvGrpSpPr>
            <a:grpSpLocks/>
          </p:cNvGrpSpPr>
          <p:nvPr/>
        </p:nvGrpSpPr>
        <p:grpSpPr bwMode="auto">
          <a:xfrm>
            <a:off x="3333376" y="1643538"/>
            <a:ext cx="5803900" cy="366713"/>
            <a:chOff x="1144" y="958"/>
            <a:chExt cx="3656" cy="231"/>
          </a:xfrm>
        </p:grpSpPr>
        <p:sp>
          <p:nvSpPr>
            <p:cNvPr id="278599" name="Text Box 71"/>
            <p:cNvSpPr txBox="1">
              <a:spLocks noChangeArrowheads="1"/>
            </p:cNvSpPr>
            <p:nvPr/>
          </p:nvSpPr>
          <p:spPr bwMode="auto">
            <a:xfrm>
              <a:off x="114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0" name="Text Box 72"/>
            <p:cNvSpPr txBox="1">
              <a:spLocks noChangeArrowheads="1"/>
            </p:cNvSpPr>
            <p:nvPr/>
          </p:nvSpPr>
          <p:spPr bwMode="auto">
            <a:xfrm>
              <a:off x="161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1" name="Text Box 73"/>
            <p:cNvSpPr txBox="1">
              <a:spLocks noChangeArrowheads="1"/>
            </p:cNvSpPr>
            <p:nvPr/>
          </p:nvSpPr>
          <p:spPr bwMode="auto">
            <a:xfrm>
              <a:off x="206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2" name="Text Box 74"/>
            <p:cNvSpPr txBox="1">
              <a:spLocks noChangeArrowheads="1"/>
            </p:cNvSpPr>
            <p:nvPr/>
          </p:nvSpPr>
          <p:spPr bwMode="auto">
            <a:xfrm>
              <a:off x="4105"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278603" name="Text Box 75"/>
            <p:cNvSpPr txBox="1">
              <a:spLocks noChangeArrowheads="1"/>
            </p:cNvSpPr>
            <p:nvPr/>
          </p:nvSpPr>
          <p:spPr bwMode="auto">
            <a:xfrm>
              <a:off x="2608"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4" name="Text Box 76"/>
            <p:cNvSpPr txBox="1">
              <a:spLocks noChangeArrowheads="1"/>
            </p:cNvSpPr>
            <p:nvPr/>
          </p:nvSpPr>
          <p:spPr bwMode="auto">
            <a:xfrm>
              <a:off x="3061"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5" name="Text Box 77"/>
            <p:cNvSpPr txBox="1">
              <a:spLocks noChangeArrowheads="1"/>
            </p:cNvSpPr>
            <p:nvPr/>
          </p:nvSpPr>
          <p:spPr bwMode="auto">
            <a:xfrm>
              <a:off x="356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278606" name="Text Box 78"/>
            <p:cNvSpPr txBox="1">
              <a:spLocks noChangeArrowheads="1"/>
            </p:cNvSpPr>
            <p:nvPr/>
          </p:nvSpPr>
          <p:spPr bwMode="auto">
            <a:xfrm>
              <a:off x="460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grpSp>
      <p:sp>
        <p:nvSpPr>
          <p:cNvPr id="278607" name="Text Box 79"/>
          <p:cNvSpPr txBox="1">
            <a:spLocks noChangeArrowheads="1"/>
          </p:cNvSpPr>
          <p:nvPr/>
        </p:nvSpPr>
        <p:spPr bwMode="auto">
          <a:xfrm>
            <a:off x="9402389" y="3094513"/>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278608" name="Text Box 80"/>
          <p:cNvSpPr txBox="1">
            <a:spLocks noChangeArrowheads="1"/>
          </p:cNvSpPr>
          <p:nvPr/>
        </p:nvSpPr>
        <p:spPr bwMode="auto">
          <a:xfrm>
            <a:off x="9402389" y="467883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grpSp>
        <p:nvGrpSpPr>
          <p:cNvPr id="278611" name="Group 83"/>
          <p:cNvGrpSpPr>
            <a:grpSpLocks/>
          </p:cNvGrpSpPr>
          <p:nvPr/>
        </p:nvGrpSpPr>
        <p:grpSpPr bwMode="auto">
          <a:xfrm>
            <a:off x="2993652" y="4127975"/>
            <a:ext cx="6335713" cy="1008062"/>
            <a:chOff x="930" y="2523"/>
            <a:chExt cx="3991" cy="635"/>
          </a:xfrm>
        </p:grpSpPr>
        <p:sp>
          <p:nvSpPr>
            <p:cNvPr id="278565" name="Line 37"/>
            <p:cNvSpPr>
              <a:spLocks noChangeShapeType="1"/>
            </p:cNvSpPr>
            <p:nvPr/>
          </p:nvSpPr>
          <p:spPr bwMode="auto">
            <a:xfrm flipV="1">
              <a:off x="930" y="3158"/>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6" name="Line 38"/>
            <p:cNvSpPr>
              <a:spLocks noChangeShapeType="1"/>
            </p:cNvSpPr>
            <p:nvPr/>
          </p:nvSpPr>
          <p:spPr bwMode="auto">
            <a:xfrm flipV="1">
              <a:off x="120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7" name="Line 39"/>
            <p:cNvSpPr>
              <a:spLocks noChangeShapeType="1"/>
            </p:cNvSpPr>
            <p:nvPr/>
          </p:nvSpPr>
          <p:spPr bwMode="auto">
            <a:xfrm flipV="1">
              <a:off x="1202" y="2523"/>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8" name="Line 40"/>
            <p:cNvSpPr>
              <a:spLocks noChangeShapeType="1"/>
            </p:cNvSpPr>
            <p:nvPr/>
          </p:nvSpPr>
          <p:spPr bwMode="auto">
            <a:xfrm>
              <a:off x="1701"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69" name="Line 41"/>
            <p:cNvSpPr>
              <a:spLocks noChangeShapeType="1"/>
            </p:cNvSpPr>
            <p:nvPr/>
          </p:nvSpPr>
          <p:spPr bwMode="auto">
            <a:xfrm flipV="1">
              <a:off x="1701" y="3158"/>
              <a:ext cx="453"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0" name="Line 42"/>
            <p:cNvSpPr>
              <a:spLocks noChangeShapeType="1"/>
            </p:cNvSpPr>
            <p:nvPr/>
          </p:nvSpPr>
          <p:spPr bwMode="auto">
            <a:xfrm flipV="1">
              <a:off x="215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1" name="Line 43"/>
            <p:cNvSpPr>
              <a:spLocks noChangeShapeType="1"/>
            </p:cNvSpPr>
            <p:nvPr/>
          </p:nvSpPr>
          <p:spPr bwMode="auto">
            <a:xfrm flipV="1">
              <a:off x="2154"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2" name="Line 44"/>
            <p:cNvSpPr>
              <a:spLocks noChangeShapeType="1"/>
            </p:cNvSpPr>
            <p:nvPr/>
          </p:nvSpPr>
          <p:spPr bwMode="auto">
            <a:xfrm>
              <a:off x="2426"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3" name="Line 45"/>
            <p:cNvSpPr>
              <a:spLocks noChangeShapeType="1"/>
            </p:cNvSpPr>
            <p:nvPr/>
          </p:nvSpPr>
          <p:spPr bwMode="auto">
            <a:xfrm flipV="1">
              <a:off x="2426"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4" name="Line 46"/>
            <p:cNvSpPr>
              <a:spLocks noChangeShapeType="1"/>
            </p:cNvSpPr>
            <p:nvPr/>
          </p:nvSpPr>
          <p:spPr bwMode="auto">
            <a:xfrm flipV="1">
              <a:off x="2653"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5" name="Line 47"/>
            <p:cNvSpPr>
              <a:spLocks noChangeShapeType="1"/>
            </p:cNvSpPr>
            <p:nvPr/>
          </p:nvSpPr>
          <p:spPr bwMode="auto">
            <a:xfrm flipV="1">
              <a:off x="2653"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6" name="Line 48"/>
            <p:cNvSpPr>
              <a:spLocks noChangeShapeType="1"/>
            </p:cNvSpPr>
            <p:nvPr/>
          </p:nvSpPr>
          <p:spPr bwMode="auto">
            <a:xfrm>
              <a:off x="2925"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7" name="Line 49"/>
            <p:cNvSpPr>
              <a:spLocks noChangeShapeType="1"/>
            </p:cNvSpPr>
            <p:nvPr/>
          </p:nvSpPr>
          <p:spPr bwMode="auto">
            <a:xfrm flipV="1">
              <a:off x="2925"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8" name="Line 50"/>
            <p:cNvSpPr>
              <a:spLocks noChangeShapeType="1"/>
            </p:cNvSpPr>
            <p:nvPr/>
          </p:nvSpPr>
          <p:spPr bwMode="auto">
            <a:xfrm flipV="1">
              <a:off x="315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9" name="Line 51"/>
            <p:cNvSpPr>
              <a:spLocks noChangeShapeType="1"/>
            </p:cNvSpPr>
            <p:nvPr/>
          </p:nvSpPr>
          <p:spPr bwMode="auto">
            <a:xfrm flipV="1">
              <a:off x="3152"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0" name="Line 52"/>
            <p:cNvSpPr>
              <a:spLocks noChangeShapeType="1"/>
            </p:cNvSpPr>
            <p:nvPr/>
          </p:nvSpPr>
          <p:spPr bwMode="auto">
            <a:xfrm>
              <a:off x="342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1" name="Line 53"/>
            <p:cNvSpPr>
              <a:spLocks noChangeShapeType="1"/>
            </p:cNvSpPr>
            <p:nvPr/>
          </p:nvSpPr>
          <p:spPr bwMode="auto">
            <a:xfrm flipV="1">
              <a:off x="3424"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2" name="Line 54"/>
            <p:cNvSpPr>
              <a:spLocks noChangeShapeType="1"/>
            </p:cNvSpPr>
            <p:nvPr/>
          </p:nvSpPr>
          <p:spPr bwMode="auto">
            <a:xfrm flipV="1">
              <a:off x="3651"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3" name="Line 55"/>
            <p:cNvSpPr>
              <a:spLocks noChangeShapeType="1"/>
            </p:cNvSpPr>
            <p:nvPr/>
          </p:nvSpPr>
          <p:spPr bwMode="auto">
            <a:xfrm flipV="1">
              <a:off x="3651" y="2523"/>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4" name="Line 56"/>
            <p:cNvSpPr>
              <a:spLocks noChangeShapeType="1"/>
            </p:cNvSpPr>
            <p:nvPr/>
          </p:nvSpPr>
          <p:spPr bwMode="auto">
            <a:xfrm>
              <a:off x="4195"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5" name="Line 57"/>
            <p:cNvSpPr>
              <a:spLocks noChangeShapeType="1"/>
            </p:cNvSpPr>
            <p:nvPr/>
          </p:nvSpPr>
          <p:spPr bwMode="auto">
            <a:xfrm flipV="1">
              <a:off x="4195"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6" name="Line 58"/>
            <p:cNvSpPr>
              <a:spLocks noChangeShapeType="1"/>
            </p:cNvSpPr>
            <p:nvPr/>
          </p:nvSpPr>
          <p:spPr bwMode="auto">
            <a:xfrm flipV="1">
              <a:off x="4422"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87" name="Line 59"/>
            <p:cNvSpPr>
              <a:spLocks noChangeShapeType="1"/>
            </p:cNvSpPr>
            <p:nvPr/>
          </p:nvSpPr>
          <p:spPr bwMode="auto">
            <a:xfrm flipV="1">
              <a:off x="4422" y="2523"/>
              <a:ext cx="272"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96" name="Line 68"/>
            <p:cNvSpPr>
              <a:spLocks noChangeShapeType="1"/>
            </p:cNvSpPr>
            <p:nvPr/>
          </p:nvSpPr>
          <p:spPr bwMode="auto">
            <a:xfrm flipV="1">
              <a:off x="930"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09" name="Line 81"/>
            <p:cNvSpPr>
              <a:spLocks noChangeShapeType="1"/>
            </p:cNvSpPr>
            <p:nvPr/>
          </p:nvSpPr>
          <p:spPr bwMode="auto">
            <a:xfrm flipV="1">
              <a:off x="4694" y="2523"/>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0" name="Line 82"/>
            <p:cNvSpPr>
              <a:spLocks noChangeShapeType="1"/>
            </p:cNvSpPr>
            <p:nvPr/>
          </p:nvSpPr>
          <p:spPr bwMode="auto">
            <a:xfrm flipV="1">
              <a:off x="4694" y="3158"/>
              <a:ext cx="227"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612" name="Text Box 84"/>
          <p:cNvSpPr txBox="1">
            <a:spLocks noChangeArrowheads="1"/>
          </p:cNvSpPr>
          <p:nvPr/>
        </p:nvSpPr>
        <p:spPr bwMode="auto">
          <a:xfrm>
            <a:off x="2272926" y="1149826"/>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振幅</a:t>
            </a:r>
          </a:p>
        </p:txBody>
      </p:sp>
      <p:grpSp>
        <p:nvGrpSpPr>
          <p:cNvPr id="278620" name="Group 92"/>
          <p:cNvGrpSpPr>
            <a:grpSpLocks/>
          </p:cNvGrpSpPr>
          <p:nvPr/>
        </p:nvGrpSpPr>
        <p:grpSpPr bwMode="auto">
          <a:xfrm>
            <a:off x="5368551" y="1175225"/>
            <a:ext cx="431800" cy="431800"/>
            <a:chOff x="2154" y="663"/>
            <a:chExt cx="272" cy="272"/>
          </a:xfrm>
        </p:grpSpPr>
        <p:sp>
          <p:nvSpPr>
            <p:cNvPr id="278613" name="Line 85"/>
            <p:cNvSpPr>
              <a:spLocks noChangeShapeType="1"/>
            </p:cNvSpPr>
            <p:nvPr/>
          </p:nvSpPr>
          <p:spPr bwMode="auto">
            <a:xfrm>
              <a:off x="2154" y="663"/>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4" name="Line 86"/>
            <p:cNvSpPr>
              <a:spLocks noChangeShapeType="1"/>
            </p:cNvSpPr>
            <p:nvPr/>
          </p:nvSpPr>
          <p:spPr bwMode="auto">
            <a:xfrm>
              <a:off x="2290" y="663"/>
              <a:ext cx="0" cy="27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15" name="Line 87"/>
            <p:cNvSpPr>
              <a:spLocks noChangeShapeType="1"/>
            </p:cNvSpPr>
            <p:nvPr/>
          </p:nvSpPr>
          <p:spPr bwMode="auto">
            <a:xfrm>
              <a:off x="2290" y="935"/>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78621" name="Group 93"/>
          <p:cNvGrpSpPr>
            <a:grpSpLocks/>
          </p:cNvGrpSpPr>
          <p:nvPr/>
        </p:nvGrpSpPr>
        <p:grpSpPr bwMode="auto">
          <a:xfrm flipV="1">
            <a:off x="6952876" y="1175225"/>
            <a:ext cx="431800" cy="431800"/>
            <a:chOff x="2154" y="663"/>
            <a:chExt cx="272" cy="272"/>
          </a:xfrm>
        </p:grpSpPr>
        <p:sp>
          <p:nvSpPr>
            <p:cNvPr id="278622" name="Line 94"/>
            <p:cNvSpPr>
              <a:spLocks noChangeShapeType="1"/>
            </p:cNvSpPr>
            <p:nvPr/>
          </p:nvSpPr>
          <p:spPr bwMode="auto">
            <a:xfrm>
              <a:off x="2154" y="663"/>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3" name="Line 95"/>
            <p:cNvSpPr>
              <a:spLocks noChangeShapeType="1"/>
            </p:cNvSpPr>
            <p:nvPr/>
          </p:nvSpPr>
          <p:spPr bwMode="auto">
            <a:xfrm>
              <a:off x="2290" y="663"/>
              <a:ext cx="0" cy="27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4" name="Line 96"/>
            <p:cNvSpPr>
              <a:spLocks noChangeShapeType="1"/>
            </p:cNvSpPr>
            <p:nvPr/>
          </p:nvSpPr>
          <p:spPr bwMode="auto">
            <a:xfrm>
              <a:off x="2290" y="935"/>
              <a:ext cx="136"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8625" name="Text Box 97"/>
          <p:cNvSpPr txBox="1">
            <a:spLocks noChangeArrowheads="1"/>
          </p:cNvSpPr>
          <p:nvPr/>
        </p:nvSpPr>
        <p:spPr bwMode="auto">
          <a:xfrm>
            <a:off x="4844676" y="120697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t>0</a:t>
            </a:r>
            <a:endParaRPr lang="zh-CN" altLang="en-US" dirty="0"/>
          </a:p>
        </p:txBody>
      </p:sp>
      <p:sp>
        <p:nvSpPr>
          <p:cNvPr id="278626" name="Text Box 98"/>
          <p:cNvSpPr txBox="1">
            <a:spLocks noChangeArrowheads="1"/>
          </p:cNvSpPr>
          <p:nvPr/>
        </p:nvSpPr>
        <p:spPr bwMode="auto">
          <a:xfrm>
            <a:off x="6376614" y="1206975"/>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t>1</a:t>
            </a:r>
            <a:endParaRPr lang="zh-CN" altLang="en-US" dirty="0"/>
          </a:p>
        </p:txBody>
      </p:sp>
      <p:sp>
        <p:nvSpPr>
          <p:cNvPr id="278627" name="Line 99"/>
          <p:cNvSpPr>
            <a:spLocks noChangeShapeType="1"/>
          </p:cNvSpPr>
          <p:nvPr/>
        </p:nvSpPr>
        <p:spPr bwMode="auto">
          <a:xfrm flipH="1" flipV="1">
            <a:off x="2993652" y="4847112"/>
            <a:ext cx="16557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8" name="Line 100"/>
          <p:cNvSpPr>
            <a:spLocks noChangeShapeType="1"/>
          </p:cNvSpPr>
          <p:nvPr/>
        </p:nvSpPr>
        <p:spPr bwMode="auto">
          <a:xfrm flipH="1" flipV="1">
            <a:off x="5368552" y="4847112"/>
            <a:ext cx="5762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29" name="Line 101"/>
          <p:cNvSpPr>
            <a:spLocks noChangeShapeType="1"/>
          </p:cNvSpPr>
          <p:nvPr/>
        </p:nvSpPr>
        <p:spPr bwMode="auto">
          <a:xfrm flipH="1" flipV="1">
            <a:off x="6160714" y="4847112"/>
            <a:ext cx="576262"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0" name="Line 102"/>
          <p:cNvSpPr>
            <a:spLocks noChangeShapeType="1"/>
          </p:cNvSpPr>
          <p:nvPr/>
        </p:nvSpPr>
        <p:spPr bwMode="auto">
          <a:xfrm flipV="1">
            <a:off x="8105401" y="4847112"/>
            <a:ext cx="431800"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1" name="Line 103"/>
          <p:cNvSpPr>
            <a:spLocks noChangeShapeType="1"/>
          </p:cNvSpPr>
          <p:nvPr/>
        </p:nvSpPr>
        <p:spPr bwMode="auto">
          <a:xfrm flipH="1" flipV="1">
            <a:off x="6952877" y="4847112"/>
            <a:ext cx="576263" cy="1009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2" name="Text Box 104"/>
          <p:cNvSpPr txBox="1">
            <a:spLocks noChangeArrowheads="1"/>
          </p:cNvSpPr>
          <p:nvPr/>
        </p:nvSpPr>
        <p:spPr bwMode="auto">
          <a:xfrm>
            <a:off x="2128465" y="2830988"/>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MPE</a:t>
            </a:r>
          </a:p>
        </p:txBody>
      </p:sp>
      <p:sp>
        <p:nvSpPr>
          <p:cNvPr id="278633" name="Text Box 105"/>
          <p:cNvSpPr txBox="1">
            <a:spLocks noChangeArrowheads="1"/>
          </p:cNvSpPr>
          <p:nvPr/>
        </p:nvSpPr>
        <p:spPr bwMode="auto">
          <a:xfrm>
            <a:off x="2128465" y="4415313"/>
            <a:ext cx="776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DME</a:t>
            </a:r>
          </a:p>
        </p:txBody>
      </p:sp>
      <p:sp>
        <p:nvSpPr>
          <p:cNvPr id="278635" name="Line 107"/>
          <p:cNvSpPr>
            <a:spLocks noChangeShapeType="1"/>
          </p:cNvSpPr>
          <p:nvPr/>
        </p:nvSpPr>
        <p:spPr bwMode="auto">
          <a:xfrm>
            <a:off x="2993652" y="4704237"/>
            <a:ext cx="6551613"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638" name="AutoShape 110"/>
          <p:cNvSpPr>
            <a:spLocks noChangeArrowheads="1"/>
          </p:cNvSpPr>
          <p:nvPr/>
        </p:nvSpPr>
        <p:spPr bwMode="auto">
          <a:xfrm>
            <a:off x="4433514" y="5856762"/>
            <a:ext cx="3960812" cy="4318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dirty="0">
                <a:solidFill>
                  <a:schemeClr val="bg1"/>
                </a:solidFill>
              </a:rPr>
              <a:t>比特间隙</a:t>
            </a:r>
            <a:r>
              <a:rPr lang="zh-CN" altLang="en-US" dirty="0">
                <a:solidFill>
                  <a:schemeClr val="bg1"/>
                </a:solidFill>
                <a:ea typeface="黑体" panose="02010609060101010101" pitchFamily="49" charset="-122"/>
              </a:rPr>
              <a:t>开始</a:t>
            </a:r>
            <a:r>
              <a:rPr lang="zh-CN" altLang="en-US" dirty="0">
                <a:solidFill>
                  <a:schemeClr val="bg1"/>
                </a:solidFill>
              </a:rPr>
              <a:t>时刻发生跳变代表</a:t>
            </a:r>
            <a:r>
              <a:rPr lang="en-US" altLang="zh-CN" dirty="0">
                <a:solidFill>
                  <a:schemeClr val="bg1"/>
                </a:solidFill>
              </a:rPr>
              <a:t>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a:t>双极性编码</a:t>
            </a:r>
          </a:p>
        </p:txBody>
      </p:sp>
      <p:sp>
        <p:nvSpPr>
          <p:cNvPr id="410627" name="Rectangle 3"/>
          <p:cNvSpPr>
            <a:spLocks noGrp="1" noChangeArrowheads="1"/>
          </p:cNvSpPr>
          <p:nvPr>
            <p:ph idx="1"/>
          </p:nvPr>
        </p:nvSpPr>
        <p:spPr/>
        <p:txBody>
          <a:bodyPr/>
          <a:lstStyle/>
          <a:p>
            <a:r>
              <a:rPr lang="zh-CN" altLang="en-US" dirty="0"/>
              <a:t>使用</a:t>
            </a:r>
            <a:r>
              <a:rPr lang="en-US" altLang="zh-CN" dirty="0"/>
              <a:t>3</a:t>
            </a:r>
            <a:r>
              <a:rPr lang="zh-CN" altLang="en-US" dirty="0"/>
              <a:t>个电平值：正、负和零</a:t>
            </a:r>
          </a:p>
          <a:p>
            <a:r>
              <a:rPr lang="zh-CN" altLang="en-US" dirty="0"/>
              <a:t>电平</a:t>
            </a:r>
            <a:r>
              <a:rPr lang="en-US" altLang="zh-CN" dirty="0"/>
              <a:t>0</a:t>
            </a:r>
            <a:r>
              <a:rPr lang="zh-CN" altLang="en-US" dirty="0"/>
              <a:t>代表比特</a:t>
            </a:r>
            <a:r>
              <a:rPr lang="en-US" altLang="zh-CN" dirty="0"/>
              <a:t>0</a:t>
            </a:r>
            <a:r>
              <a:rPr lang="zh-CN" altLang="en-US" dirty="0"/>
              <a:t>，正负电平交替代表比特</a:t>
            </a:r>
            <a:r>
              <a:rPr lang="en-US" altLang="zh-CN" dirty="0"/>
              <a:t>1</a:t>
            </a:r>
          </a:p>
          <a:p>
            <a:r>
              <a:rPr lang="zh-CN" altLang="en-US" dirty="0"/>
              <a:t>有三种类型</a:t>
            </a:r>
          </a:p>
          <a:p>
            <a:pPr lvl="1"/>
            <a:r>
              <a:rPr lang="zh-CN" altLang="en-US" dirty="0"/>
              <a:t>信号交替反转码</a:t>
            </a:r>
            <a:r>
              <a:rPr lang="en-US" altLang="zh-CN" dirty="0"/>
              <a:t>(AMI)</a:t>
            </a:r>
          </a:p>
          <a:p>
            <a:pPr lvl="1"/>
            <a:r>
              <a:rPr lang="en-US" altLang="zh-CN" dirty="0"/>
              <a:t>8</a:t>
            </a:r>
            <a:r>
              <a:rPr lang="zh-CN" altLang="en-US" dirty="0"/>
              <a:t>零替换吗</a:t>
            </a:r>
            <a:r>
              <a:rPr lang="en-US" altLang="zh-CN" dirty="0"/>
              <a:t>(B8ZS)</a:t>
            </a:r>
          </a:p>
          <a:p>
            <a:pPr lvl="1"/>
            <a:r>
              <a:rPr lang="zh-CN" altLang="en-US" dirty="0"/>
              <a:t>高密度双极性</a:t>
            </a:r>
            <a:r>
              <a:rPr lang="en-US" altLang="zh-CN" dirty="0"/>
              <a:t>3</a:t>
            </a:r>
            <a:r>
              <a:rPr lang="zh-CN" altLang="en-US" dirty="0"/>
              <a:t>零编码</a:t>
            </a:r>
            <a:r>
              <a:rPr lang="en-US" altLang="zh-CN" dirty="0"/>
              <a:t>(HDB3)</a:t>
            </a:r>
          </a:p>
        </p:txBody>
      </p:sp>
      <p:sp>
        <p:nvSpPr>
          <p:cNvPr id="6" name="灯片编号占位符 5"/>
          <p:cNvSpPr>
            <a:spLocks noGrp="1"/>
          </p:cNvSpPr>
          <p:nvPr>
            <p:ph type="sldNum" sz="quarter" idx="12"/>
          </p:nvPr>
        </p:nvSpPr>
        <p:spPr/>
        <p:txBody>
          <a:bodyPr/>
          <a:lstStyle/>
          <a:p>
            <a:fld id="{5F6F001E-7119-4E85-B8BB-ED35766E682D}" type="slidenum">
              <a:rPr lang="en-US" altLang="zh-CN"/>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zh-CN" altLang="en-US" dirty="0"/>
              <a:t>信号交替反转码</a:t>
            </a:r>
            <a:endParaRPr lang="en-US" altLang="zh-CN" dirty="0"/>
          </a:p>
        </p:txBody>
      </p:sp>
      <p:sp>
        <p:nvSpPr>
          <p:cNvPr id="44" name="灯片编号占位符 5"/>
          <p:cNvSpPr>
            <a:spLocks noGrp="1"/>
          </p:cNvSpPr>
          <p:nvPr>
            <p:ph type="sldNum" sz="quarter" idx="12"/>
          </p:nvPr>
        </p:nvSpPr>
        <p:spPr/>
        <p:txBody>
          <a:bodyPr/>
          <a:lstStyle/>
          <a:p>
            <a:fld id="{6BD3846C-2736-4C32-82B0-F2AE28EE4D03}" type="slidenum">
              <a:rPr lang="en-US" altLang="zh-CN"/>
              <a:pPr/>
              <a:t>24</a:t>
            </a:fld>
            <a:endParaRPr lang="en-US" altLang="zh-CN"/>
          </a:p>
        </p:txBody>
      </p:sp>
      <p:sp>
        <p:nvSpPr>
          <p:cNvPr id="411652" name="Line 4"/>
          <p:cNvSpPr>
            <a:spLocks noChangeShapeType="1"/>
          </p:cNvSpPr>
          <p:nvPr/>
        </p:nvSpPr>
        <p:spPr bwMode="auto">
          <a:xfrm flipV="1">
            <a:off x="2928142" y="2536825"/>
            <a:ext cx="0" cy="30702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7" name="Line 29"/>
          <p:cNvSpPr>
            <a:spLocks noChangeShapeType="1"/>
          </p:cNvSpPr>
          <p:nvPr/>
        </p:nvSpPr>
        <p:spPr bwMode="auto">
          <a:xfrm>
            <a:off x="2928143" y="4264024"/>
            <a:ext cx="6551613"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1744" name="Group 96"/>
          <p:cNvGrpSpPr>
            <a:grpSpLocks/>
          </p:cNvGrpSpPr>
          <p:nvPr/>
        </p:nvGrpSpPr>
        <p:grpSpPr bwMode="auto">
          <a:xfrm>
            <a:off x="3791743" y="2968625"/>
            <a:ext cx="5472113" cy="2566987"/>
            <a:chOff x="1474" y="1632"/>
            <a:chExt cx="3447" cy="2586"/>
          </a:xfrm>
        </p:grpSpPr>
        <p:sp>
          <p:nvSpPr>
            <p:cNvPr id="411678" name="Line 30"/>
            <p:cNvSpPr>
              <a:spLocks noChangeShapeType="1"/>
            </p:cNvSpPr>
            <p:nvPr/>
          </p:nvSpPr>
          <p:spPr bwMode="auto">
            <a:xfrm>
              <a:off x="1474"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9" name="Line 31"/>
            <p:cNvSpPr>
              <a:spLocks noChangeShapeType="1"/>
            </p:cNvSpPr>
            <p:nvPr/>
          </p:nvSpPr>
          <p:spPr bwMode="auto">
            <a:xfrm>
              <a:off x="1927"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0" name="Line 32"/>
            <p:cNvSpPr>
              <a:spLocks noChangeShapeType="1"/>
            </p:cNvSpPr>
            <p:nvPr/>
          </p:nvSpPr>
          <p:spPr bwMode="auto">
            <a:xfrm>
              <a:off x="2426"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1" name="Line 33"/>
            <p:cNvSpPr>
              <a:spLocks noChangeShapeType="1"/>
            </p:cNvSpPr>
            <p:nvPr/>
          </p:nvSpPr>
          <p:spPr bwMode="auto">
            <a:xfrm>
              <a:off x="2925"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2" name="Line 34"/>
            <p:cNvSpPr>
              <a:spLocks noChangeShapeType="1"/>
            </p:cNvSpPr>
            <p:nvPr/>
          </p:nvSpPr>
          <p:spPr bwMode="auto">
            <a:xfrm>
              <a:off x="3424"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3" name="Line 35"/>
            <p:cNvSpPr>
              <a:spLocks noChangeShapeType="1"/>
            </p:cNvSpPr>
            <p:nvPr/>
          </p:nvSpPr>
          <p:spPr bwMode="auto">
            <a:xfrm>
              <a:off x="3923"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4" name="Line 36"/>
            <p:cNvSpPr>
              <a:spLocks noChangeShapeType="1"/>
            </p:cNvSpPr>
            <p:nvPr/>
          </p:nvSpPr>
          <p:spPr bwMode="auto">
            <a:xfrm>
              <a:off x="4422"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85" name="Line 37"/>
            <p:cNvSpPr>
              <a:spLocks noChangeShapeType="1"/>
            </p:cNvSpPr>
            <p:nvPr/>
          </p:nvSpPr>
          <p:spPr bwMode="auto">
            <a:xfrm>
              <a:off x="4921" y="1632"/>
              <a:ext cx="0" cy="2586"/>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1686" name="Group 38"/>
          <p:cNvGrpSpPr>
            <a:grpSpLocks/>
          </p:cNvGrpSpPr>
          <p:nvPr/>
        </p:nvGrpSpPr>
        <p:grpSpPr bwMode="auto">
          <a:xfrm>
            <a:off x="3267867" y="2860674"/>
            <a:ext cx="5803900" cy="366712"/>
            <a:chOff x="1144" y="958"/>
            <a:chExt cx="3656" cy="231"/>
          </a:xfrm>
        </p:grpSpPr>
        <p:sp>
          <p:nvSpPr>
            <p:cNvPr id="411687" name="Text Box 39"/>
            <p:cNvSpPr txBox="1">
              <a:spLocks noChangeArrowheads="1"/>
            </p:cNvSpPr>
            <p:nvPr/>
          </p:nvSpPr>
          <p:spPr bwMode="auto">
            <a:xfrm>
              <a:off x="114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88" name="Text Box 40"/>
            <p:cNvSpPr txBox="1">
              <a:spLocks noChangeArrowheads="1"/>
            </p:cNvSpPr>
            <p:nvPr/>
          </p:nvSpPr>
          <p:spPr bwMode="auto">
            <a:xfrm>
              <a:off x="161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89" name="Text Box 41"/>
            <p:cNvSpPr txBox="1">
              <a:spLocks noChangeArrowheads="1"/>
            </p:cNvSpPr>
            <p:nvPr/>
          </p:nvSpPr>
          <p:spPr bwMode="auto">
            <a:xfrm>
              <a:off x="206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0" name="Text Box 42"/>
            <p:cNvSpPr txBox="1">
              <a:spLocks noChangeArrowheads="1"/>
            </p:cNvSpPr>
            <p:nvPr/>
          </p:nvSpPr>
          <p:spPr bwMode="auto">
            <a:xfrm>
              <a:off x="4105"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1" name="Text Box 43"/>
            <p:cNvSpPr txBox="1">
              <a:spLocks noChangeArrowheads="1"/>
            </p:cNvSpPr>
            <p:nvPr/>
          </p:nvSpPr>
          <p:spPr bwMode="auto">
            <a:xfrm>
              <a:off x="2608"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92" name="Text Box 44"/>
            <p:cNvSpPr txBox="1">
              <a:spLocks noChangeArrowheads="1"/>
            </p:cNvSpPr>
            <p:nvPr/>
          </p:nvSpPr>
          <p:spPr bwMode="auto">
            <a:xfrm>
              <a:off x="3061"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11693" name="Text Box 45"/>
            <p:cNvSpPr txBox="1">
              <a:spLocks noChangeArrowheads="1"/>
            </p:cNvSpPr>
            <p:nvPr/>
          </p:nvSpPr>
          <p:spPr bwMode="auto">
            <a:xfrm>
              <a:off x="3560"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sp>
          <p:nvSpPr>
            <p:cNvPr id="411694" name="Text Box 46"/>
            <p:cNvSpPr txBox="1">
              <a:spLocks noChangeArrowheads="1"/>
            </p:cNvSpPr>
            <p:nvPr/>
          </p:nvSpPr>
          <p:spPr bwMode="auto">
            <a:xfrm>
              <a:off x="4604" y="95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0</a:t>
              </a:r>
            </a:p>
          </p:txBody>
        </p:sp>
      </p:grpSp>
      <p:sp>
        <p:nvSpPr>
          <p:cNvPr id="411695" name="Text Box 47"/>
          <p:cNvSpPr txBox="1">
            <a:spLocks noChangeArrowheads="1"/>
          </p:cNvSpPr>
          <p:nvPr/>
        </p:nvSpPr>
        <p:spPr bwMode="auto">
          <a:xfrm>
            <a:off x="9336880" y="431165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411724" name="Text Box 76"/>
          <p:cNvSpPr txBox="1">
            <a:spLocks noChangeArrowheads="1"/>
          </p:cNvSpPr>
          <p:nvPr/>
        </p:nvSpPr>
        <p:spPr bwMode="auto">
          <a:xfrm>
            <a:off x="2207417" y="2366962"/>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振幅</a:t>
            </a:r>
          </a:p>
        </p:txBody>
      </p:sp>
      <p:grpSp>
        <p:nvGrpSpPr>
          <p:cNvPr id="411748" name="Group 100"/>
          <p:cNvGrpSpPr>
            <a:grpSpLocks/>
          </p:cNvGrpSpPr>
          <p:nvPr/>
        </p:nvGrpSpPr>
        <p:grpSpPr bwMode="auto">
          <a:xfrm>
            <a:off x="2928143" y="3429000"/>
            <a:ext cx="6335713" cy="1673225"/>
            <a:chOff x="930" y="2630"/>
            <a:chExt cx="3991" cy="636"/>
          </a:xfrm>
        </p:grpSpPr>
        <p:sp>
          <p:nvSpPr>
            <p:cNvPr id="411655" name="Line 7"/>
            <p:cNvSpPr>
              <a:spLocks noChangeShapeType="1"/>
            </p:cNvSpPr>
            <p:nvPr/>
          </p:nvSpPr>
          <p:spPr bwMode="auto">
            <a:xfrm>
              <a:off x="1474" y="2631"/>
              <a:ext cx="0" cy="31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58" name="Line 10"/>
            <p:cNvSpPr>
              <a:spLocks noChangeShapeType="1"/>
            </p:cNvSpPr>
            <p:nvPr/>
          </p:nvSpPr>
          <p:spPr bwMode="auto">
            <a:xfrm flipV="1">
              <a:off x="1474" y="2630"/>
              <a:ext cx="453"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59" name="Line 11"/>
            <p:cNvSpPr>
              <a:spLocks noChangeShapeType="1"/>
            </p:cNvSpPr>
            <p:nvPr/>
          </p:nvSpPr>
          <p:spPr bwMode="auto">
            <a:xfrm>
              <a:off x="1927" y="2630"/>
              <a:ext cx="0" cy="63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0" name="Line 12"/>
            <p:cNvSpPr>
              <a:spLocks noChangeShapeType="1"/>
            </p:cNvSpPr>
            <p:nvPr/>
          </p:nvSpPr>
          <p:spPr bwMode="auto">
            <a:xfrm>
              <a:off x="1927" y="3265"/>
              <a:ext cx="499"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1" name="Line 13"/>
            <p:cNvSpPr>
              <a:spLocks noChangeShapeType="1"/>
            </p:cNvSpPr>
            <p:nvPr/>
          </p:nvSpPr>
          <p:spPr bwMode="auto">
            <a:xfrm flipV="1">
              <a:off x="2426" y="2949"/>
              <a:ext cx="0" cy="31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4" name="Line 16"/>
            <p:cNvSpPr>
              <a:spLocks noChangeShapeType="1"/>
            </p:cNvSpPr>
            <p:nvPr/>
          </p:nvSpPr>
          <p:spPr bwMode="auto">
            <a:xfrm>
              <a:off x="2426"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5" name="Line 17"/>
            <p:cNvSpPr>
              <a:spLocks noChangeShapeType="1"/>
            </p:cNvSpPr>
            <p:nvPr/>
          </p:nvSpPr>
          <p:spPr bwMode="auto">
            <a:xfrm flipV="1">
              <a:off x="2925" y="2630"/>
              <a:ext cx="0" cy="31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6" name="Line 18"/>
            <p:cNvSpPr>
              <a:spLocks noChangeShapeType="1"/>
            </p:cNvSpPr>
            <p:nvPr/>
          </p:nvSpPr>
          <p:spPr bwMode="auto">
            <a:xfrm>
              <a:off x="2925" y="2630"/>
              <a:ext cx="499"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69" name="Line 21"/>
            <p:cNvSpPr>
              <a:spLocks noChangeShapeType="1"/>
            </p:cNvSpPr>
            <p:nvPr/>
          </p:nvSpPr>
          <p:spPr bwMode="auto">
            <a:xfrm flipV="1">
              <a:off x="3424" y="2630"/>
              <a:ext cx="0" cy="31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0" name="Line 22"/>
            <p:cNvSpPr>
              <a:spLocks noChangeShapeType="1"/>
            </p:cNvSpPr>
            <p:nvPr/>
          </p:nvSpPr>
          <p:spPr bwMode="auto">
            <a:xfrm>
              <a:off x="3424"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1" name="Line 23"/>
            <p:cNvSpPr>
              <a:spLocks noChangeShapeType="1"/>
            </p:cNvSpPr>
            <p:nvPr/>
          </p:nvSpPr>
          <p:spPr bwMode="auto">
            <a:xfrm>
              <a:off x="3923" y="2949"/>
              <a:ext cx="0" cy="31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2" name="Line 24"/>
            <p:cNvSpPr>
              <a:spLocks noChangeShapeType="1"/>
            </p:cNvSpPr>
            <p:nvPr/>
          </p:nvSpPr>
          <p:spPr bwMode="auto">
            <a:xfrm>
              <a:off x="3923" y="3266"/>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3" name="Line 25"/>
            <p:cNvSpPr>
              <a:spLocks noChangeShapeType="1"/>
            </p:cNvSpPr>
            <p:nvPr/>
          </p:nvSpPr>
          <p:spPr bwMode="auto">
            <a:xfrm flipV="1">
              <a:off x="4422" y="2949"/>
              <a:ext cx="0" cy="31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674" name="Line 26"/>
            <p:cNvSpPr>
              <a:spLocks noChangeShapeType="1"/>
            </p:cNvSpPr>
            <p:nvPr/>
          </p:nvSpPr>
          <p:spPr bwMode="auto">
            <a:xfrm>
              <a:off x="4422" y="2949"/>
              <a:ext cx="499"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747" name="Line 99"/>
            <p:cNvSpPr>
              <a:spLocks noChangeShapeType="1"/>
            </p:cNvSpPr>
            <p:nvPr/>
          </p:nvSpPr>
          <p:spPr bwMode="auto">
            <a:xfrm>
              <a:off x="930" y="2949"/>
              <a:ext cx="544"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内容占位符 2">
            <a:extLst>
              <a:ext uri="{FF2B5EF4-FFF2-40B4-BE49-F238E27FC236}">
                <a16:creationId xmlns:a16="http://schemas.microsoft.com/office/drawing/2014/main" id="{50876C27-5A0B-4BA4-BAB1-23E2FF89D2B9}"/>
              </a:ext>
            </a:extLst>
          </p:cNvPr>
          <p:cNvSpPr>
            <a:spLocks noGrp="1"/>
          </p:cNvSpPr>
          <p:nvPr>
            <p:ph idx="1"/>
          </p:nvPr>
        </p:nvSpPr>
        <p:spPr/>
        <p:txBody>
          <a:bodyPr/>
          <a:lstStyle/>
          <a:p>
            <a:r>
              <a:rPr lang="en-US" altLang="zh-CN" dirty="0"/>
              <a:t>0</a:t>
            </a:r>
            <a:r>
              <a:rPr lang="zh-CN" altLang="en-US" dirty="0"/>
              <a:t>电平代表比特</a:t>
            </a:r>
            <a:r>
              <a:rPr lang="en-US" altLang="zh-CN" dirty="0"/>
              <a:t>0</a:t>
            </a:r>
            <a:r>
              <a:rPr lang="zh-CN" altLang="en-US" dirty="0"/>
              <a:t>，</a:t>
            </a:r>
          </a:p>
          <a:p>
            <a:r>
              <a:rPr lang="zh-CN" altLang="en-US" dirty="0"/>
              <a:t>比特</a:t>
            </a:r>
            <a:r>
              <a:rPr lang="en-US" altLang="zh-CN" dirty="0"/>
              <a:t>1</a:t>
            </a:r>
            <a:r>
              <a:rPr lang="zh-CN" altLang="en-US" dirty="0"/>
              <a:t>由交替的正负电平代表</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zh-CN" altLang="en-US" dirty="0"/>
              <a:t>数字</a:t>
            </a:r>
            <a:r>
              <a:rPr lang="en-US" altLang="zh-CN" dirty="0"/>
              <a:t>—</a:t>
            </a:r>
            <a:r>
              <a:rPr lang="zh-CN" altLang="en-US" dirty="0"/>
              <a:t>模拟编码</a:t>
            </a:r>
          </a:p>
        </p:txBody>
      </p:sp>
      <p:sp>
        <p:nvSpPr>
          <p:cNvPr id="409603" name="Rectangle 3"/>
          <p:cNvSpPr>
            <a:spLocks noGrp="1" noChangeArrowheads="1"/>
          </p:cNvSpPr>
          <p:nvPr>
            <p:ph idx="1"/>
          </p:nvPr>
        </p:nvSpPr>
        <p:spPr/>
        <p:txBody>
          <a:bodyPr>
            <a:normAutofit/>
          </a:bodyPr>
          <a:lstStyle/>
          <a:p>
            <a:r>
              <a:rPr lang="zh-CN" altLang="en-US" sz="2000" dirty="0"/>
              <a:t>利用模拟信号表示数字信息的技术</a:t>
            </a:r>
            <a:endParaRPr lang="en-US" altLang="zh-CN" sz="2000" dirty="0"/>
          </a:p>
          <a:p>
            <a:pPr lvl="1"/>
            <a:r>
              <a:rPr lang="zh-CN" altLang="en-US" sz="1800" dirty="0"/>
              <a:t>为什么用模拟信号传递数字信息</a:t>
            </a:r>
            <a:r>
              <a:rPr lang="en-US" altLang="zh-CN" sz="1800" dirty="0"/>
              <a:t>?</a:t>
            </a:r>
            <a:endParaRPr lang="zh-CN" altLang="en-US" sz="2000" dirty="0"/>
          </a:p>
          <a:p>
            <a:r>
              <a:rPr lang="zh-CN" altLang="en-US" sz="2000" dirty="0"/>
              <a:t>技术：用模拟信号的幅值、频率、相位来代替数字</a:t>
            </a:r>
            <a:r>
              <a:rPr lang="en-US" altLang="zh-CN" sz="2000" dirty="0"/>
              <a:t>1</a:t>
            </a:r>
            <a:r>
              <a:rPr lang="zh-CN" altLang="en-US" sz="2000" dirty="0"/>
              <a:t>和</a:t>
            </a:r>
            <a:r>
              <a:rPr lang="en-US" altLang="zh-CN" sz="2000" dirty="0"/>
              <a:t>0</a:t>
            </a:r>
            <a:endParaRPr lang="zh-CN" altLang="en-US" sz="2000" dirty="0"/>
          </a:p>
          <a:p>
            <a:r>
              <a:rPr lang="zh-CN" altLang="en-US" sz="2000" dirty="0"/>
              <a:t>四种常用编码机制：</a:t>
            </a:r>
          </a:p>
          <a:p>
            <a:pPr lvl="1"/>
            <a:r>
              <a:rPr lang="zh-CN" altLang="en-US" sz="1800" dirty="0"/>
              <a:t>幅移键控</a:t>
            </a:r>
            <a:r>
              <a:rPr lang="en-US" altLang="zh-CN" sz="1800" dirty="0"/>
              <a:t>(Amplitude Shift Key</a:t>
            </a:r>
            <a:r>
              <a:rPr lang="zh-CN" altLang="en-US" sz="1800" dirty="0"/>
              <a:t>，</a:t>
            </a:r>
            <a:r>
              <a:rPr lang="en-US" altLang="zh-CN" sz="1800" dirty="0"/>
              <a:t>ASK)</a:t>
            </a:r>
          </a:p>
          <a:p>
            <a:pPr lvl="1"/>
            <a:r>
              <a:rPr lang="zh-CN" altLang="en-US" sz="1800" dirty="0"/>
              <a:t>频移键控</a:t>
            </a:r>
            <a:r>
              <a:rPr lang="en-US" altLang="zh-CN" sz="1800" dirty="0"/>
              <a:t>(Frequency Shift Key</a:t>
            </a:r>
            <a:r>
              <a:rPr lang="zh-CN" altLang="en-US" sz="1800" dirty="0"/>
              <a:t>，</a:t>
            </a:r>
            <a:r>
              <a:rPr lang="en-US" altLang="zh-CN" sz="1800" dirty="0"/>
              <a:t>FSK)</a:t>
            </a:r>
          </a:p>
          <a:p>
            <a:pPr lvl="1"/>
            <a:r>
              <a:rPr lang="zh-CN" altLang="en-US" sz="1800" dirty="0"/>
              <a:t>相移键控</a:t>
            </a:r>
            <a:r>
              <a:rPr lang="en-US" altLang="zh-CN" sz="1800" dirty="0"/>
              <a:t>(Phase Shift Key</a:t>
            </a:r>
            <a:r>
              <a:rPr lang="zh-CN" altLang="en-US" sz="1800" dirty="0"/>
              <a:t>，</a:t>
            </a:r>
            <a:r>
              <a:rPr lang="en-US" altLang="zh-CN" sz="1800" dirty="0"/>
              <a:t>PSK)</a:t>
            </a:r>
          </a:p>
          <a:p>
            <a:pPr lvl="1"/>
            <a:r>
              <a:rPr lang="zh-CN" altLang="en-US" sz="1800" dirty="0"/>
              <a:t>正交调幅</a:t>
            </a:r>
            <a:r>
              <a:rPr lang="en-US" altLang="zh-CN" sz="1800" dirty="0"/>
              <a:t>(Quadrature Amplitude Modulation</a:t>
            </a:r>
            <a:r>
              <a:rPr lang="zh-CN" altLang="en-US" sz="1800" dirty="0"/>
              <a:t>，</a:t>
            </a:r>
            <a:r>
              <a:rPr lang="en-US" altLang="zh-CN" sz="1800" dirty="0"/>
              <a:t>QAM)</a:t>
            </a:r>
          </a:p>
        </p:txBody>
      </p:sp>
      <p:sp>
        <p:nvSpPr>
          <p:cNvPr id="6" name="灯片编号占位符 5"/>
          <p:cNvSpPr>
            <a:spLocks noGrp="1"/>
          </p:cNvSpPr>
          <p:nvPr>
            <p:ph type="sldNum" sz="quarter" idx="12"/>
          </p:nvPr>
        </p:nvSpPr>
        <p:spPr/>
        <p:txBody>
          <a:bodyPr/>
          <a:lstStyle/>
          <a:p>
            <a:fld id="{D76E7AEF-0A6A-4E87-A9FE-F573F5B18671}" type="slidenum">
              <a:rPr lang="en-US" altLang="zh-CN"/>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77" name="Rectangle 81"/>
          <p:cNvSpPr>
            <a:spLocks noGrp="1" noChangeArrowheads="1"/>
          </p:cNvSpPr>
          <p:nvPr>
            <p:ph type="title"/>
          </p:nvPr>
        </p:nvSpPr>
        <p:spPr>
          <a:noFill/>
          <a:ln/>
        </p:spPr>
        <p:txBody>
          <a:bodyPr/>
          <a:lstStyle/>
          <a:p>
            <a:r>
              <a:rPr lang="zh-CN" altLang="en-US"/>
              <a:t>正弦波的参数变化</a:t>
            </a:r>
          </a:p>
        </p:txBody>
      </p:sp>
      <p:sp>
        <p:nvSpPr>
          <p:cNvPr id="60" name="灯片编号占位符 5"/>
          <p:cNvSpPr>
            <a:spLocks noGrp="1"/>
          </p:cNvSpPr>
          <p:nvPr>
            <p:ph type="sldNum" sz="quarter" idx="12"/>
          </p:nvPr>
        </p:nvSpPr>
        <p:spPr/>
        <p:txBody>
          <a:bodyPr/>
          <a:lstStyle/>
          <a:p>
            <a:fld id="{29E6DA26-7799-44C6-A5BB-76ADB8258452}" type="slidenum">
              <a:rPr lang="en-US" altLang="zh-CN"/>
              <a:pPr/>
              <a:t>26</a:t>
            </a:fld>
            <a:endParaRPr lang="en-US" altLang="zh-CN"/>
          </a:p>
        </p:txBody>
      </p:sp>
      <p:grpSp>
        <p:nvGrpSpPr>
          <p:cNvPr id="413698" name="Group 2"/>
          <p:cNvGrpSpPr>
            <a:grpSpLocks/>
          </p:cNvGrpSpPr>
          <p:nvPr/>
        </p:nvGrpSpPr>
        <p:grpSpPr bwMode="auto">
          <a:xfrm>
            <a:off x="3133725" y="1239838"/>
            <a:ext cx="101600" cy="2006600"/>
            <a:chOff x="948" y="518"/>
            <a:chExt cx="64" cy="1264"/>
          </a:xfrm>
        </p:grpSpPr>
        <p:sp>
          <p:nvSpPr>
            <p:cNvPr id="413699" name="Line 3"/>
            <p:cNvSpPr>
              <a:spLocks noChangeShapeType="1"/>
            </p:cNvSpPr>
            <p:nvPr/>
          </p:nvSpPr>
          <p:spPr bwMode="auto">
            <a:xfrm flipV="1">
              <a:off x="977" y="57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00" name="Freeform 4"/>
            <p:cNvSpPr>
              <a:spLocks/>
            </p:cNvSpPr>
            <p:nvPr/>
          </p:nvSpPr>
          <p:spPr bwMode="auto">
            <a:xfrm>
              <a:off x="948" y="51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01" name="Freeform 5"/>
          <p:cNvSpPr>
            <a:spLocks/>
          </p:cNvSpPr>
          <p:nvPr/>
        </p:nvSpPr>
        <p:spPr bwMode="auto">
          <a:xfrm>
            <a:off x="3179764" y="1481138"/>
            <a:ext cx="858837" cy="722312"/>
          </a:xfrm>
          <a:custGeom>
            <a:avLst/>
            <a:gdLst>
              <a:gd name="T0" fmla="*/ 0 w 110"/>
              <a:gd name="T1" fmla="*/ 90 h 90"/>
              <a:gd name="T2" fmla="*/ 53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3"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2" name="Freeform 6"/>
          <p:cNvSpPr>
            <a:spLocks/>
          </p:cNvSpPr>
          <p:nvPr/>
        </p:nvSpPr>
        <p:spPr bwMode="auto">
          <a:xfrm>
            <a:off x="4038600" y="2203451"/>
            <a:ext cx="858838" cy="722313"/>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6" y="90"/>
                  <a:pt x="57" y="90"/>
                </a:cubicBezTo>
                <a:cubicBezTo>
                  <a:pt x="39" y="90"/>
                  <a:pt x="10"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3" name="Freeform 7"/>
          <p:cNvSpPr>
            <a:spLocks/>
          </p:cNvSpPr>
          <p:nvPr/>
        </p:nvSpPr>
        <p:spPr bwMode="auto">
          <a:xfrm>
            <a:off x="7143750" y="1481138"/>
            <a:ext cx="858838" cy="722312"/>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04" name="Freeform 8"/>
          <p:cNvSpPr>
            <a:spLocks/>
          </p:cNvSpPr>
          <p:nvPr/>
        </p:nvSpPr>
        <p:spPr bwMode="auto">
          <a:xfrm>
            <a:off x="8002589" y="2203451"/>
            <a:ext cx="858837" cy="722313"/>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3706" name="Group 10"/>
          <p:cNvGrpSpPr>
            <a:grpSpLocks/>
          </p:cNvGrpSpPr>
          <p:nvPr/>
        </p:nvGrpSpPr>
        <p:grpSpPr bwMode="auto">
          <a:xfrm>
            <a:off x="3133725" y="3959226"/>
            <a:ext cx="101600" cy="2006600"/>
            <a:chOff x="948" y="2308"/>
            <a:chExt cx="64" cy="1264"/>
          </a:xfrm>
        </p:grpSpPr>
        <p:sp>
          <p:nvSpPr>
            <p:cNvPr id="413707" name="Line 11"/>
            <p:cNvSpPr>
              <a:spLocks noChangeShapeType="1"/>
            </p:cNvSpPr>
            <p:nvPr/>
          </p:nvSpPr>
          <p:spPr bwMode="auto">
            <a:xfrm flipV="1">
              <a:off x="977"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08" name="Freeform 12"/>
            <p:cNvSpPr>
              <a:spLocks/>
            </p:cNvSpPr>
            <p:nvPr/>
          </p:nvSpPr>
          <p:spPr bwMode="auto">
            <a:xfrm>
              <a:off x="948"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12" name="Group 16"/>
          <p:cNvGrpSpPr>
            <a:grpSpLocks/>
          </p:cNvGrpSpPr>
          <p:nvPr/>
        </p:nvGrpSpPr>
        <p:grpSpPr bwMode="auto">
          <a:xfrm>
            <a:off x="7507288" y="3959226"/>
            <a:ext cx="101600" cy="2006600"/>
            <a:chOff x="3703" y="2308"/>
            <a:chExt cx="64" cy="1264"/>
          </a:xfrm>
        </p:grpSpPr>
        <p:sp>
          <p:nvSpPr>
            <p:cNvPr id="413713" name="Line 17"/>
            <p:cNvSpPr>
              <a:spLocks noChangeShapeType="1"/>
            </p:cNvSpPr>
            <p:nvPr/>
          </p:nvSpPr>
          <p:spPr bwMode="auto">
            <a:xfrm flipV="1">
              <a:off x="3732"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14" name="Freeform 18"/>
            <p:cNvSpPr>
              <a:spLocks/>
            </p:cNvSpPr>
            <p:nvPr/>
          </p:nvSpPr>
          <p:spPr bwMode="auto">
            <a:xfrm>
              <a:off x="3703"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21" name="Group 25"/>
          <p:cNvGrpSpPr>
            <a:grpSpLocks/>
          </p:cNvGrpSpPr>
          <p:nvPr/>
        </p:nvGrpSpPr>
        <p:grpSpPr bwMode="auto">
          <a:xfrm>
            <a:off x="2495551" y="2154239"/>
            <a:ext cx="3433763" cy="104775"/>
            <a:chOff x="274" y="1094"/>
            <a:chExt cx="2435" cy="66"/>
          </a:xfrm>
        </p:grpSpPr>
        <p:sp>
          <p:nvSpPr>
            <p:cNvPr id="413722" name="Line 26"/>
            <p:cNvSpPr>
              <a:spLocks noChangeShapeType="1"/>
            </p:cNvSpPr>
            <p:nvPr/>
          </p:nvSpPr>
          <p:spPr bwMode="auto">
            <a:xfrm>
              <a:off x="274" y="112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23" name="Freeform 27"/>
            <p:cNvSpPr>
              <a:spLocks/>
            </p:cNvSpPr>
            <p:nvPr/>
          </p:nvSpPr>
          <p:spPr bwMode="auto">
            <a:xfrm>
              <a:off x="2645" y="1094"/>
              <a:ext cx="64" cy="66"/>
            </a:xfrm>
            <a:custGeom>
              <a:avLst/>
              <a:gdLst>
                <a:gd name="T0" fmla="*/ 0 w 64"/>
                <a:gd name="T1" fmla="*/ 66 h 66"/>
                <a:gd name="T2" fmla="*/ 64 w 64"/>
                <a:gd name="T3" fmla="*/ 31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24" name="Group 28"/>
          <p:cNvGrpSpPr>
            <a:grpSpLocks/>
          </p:cNvGrpSpPr>
          <p:nvPr/>
        </p:nvGrpSpPr>
        <p:grpSpPr bwMode="auto">
          <a:xfrm>
            <a:off x="2566989" y="4954589"/>
            <a:ext cx="3362325" cy="104775"/>
            <a:chOff x="274" y="2935"/>
            <a:chExt cx="2435" cy="66"/>
          </a:xfrm>
        </p:grpSpPr>
        <p:sp>
          <p:nvSpPr>
            <p:cNvPr id="413725" name="Line 29"/>
            <p:cNvSpPr>
              <a:spLocks noChangeShapeType="1"/>
            </p:cNvSpPr>
            <p:nvPr/>
          </p:nvSpPr>
          <p:spPr bwMode="auto">
            <a:xfrm>
              <a:off x="274" y="296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26" name="Freeform 30"/>
            <p:cNvSpPr>
              <a:spLocks/>
            </p:cNvSpPr>
            <p:nvPr/>
          </p:nvSpPr>
          <p:spPr bwMode="auto">
            <a:xfrm>
              <a:off x="2645" y="2935"/>
              <a:ext cx="64" cy="66"/>
            </a:xfrm>
            <a:custGeom>
              <a:avLst/>
              <a:gdLst>
                <a:gd name="T0" fmla="*/ 0 w 64"/>
                <a:gd name="T1" fmla="*/ 66 h 66"/>
                <a:gd name="T2" fmla="*/ 64 w 64"/>
                <a:gd name="T3" fmla="*/ 30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0"/>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15" name="Group 19"/>
          <p:cNvGrpSpPr>
            <a:grpSpLocks/>
          </p:cNvGrpSpPr>
          <p:nvPr/>
        </p:nvGrpSpPr>
        <p:grpSpPr bwMode="auto">
          <a:xfrm>
            <a:off x="6959601" y="4954589"/>
            <a:ext cx="2936875" cy="104775"/>
            <a:chOff x="2773" y="2935"/>
            <a:chExt cx="2435" cy="66"/>
          </a:xfrm>
        </p:grpSpPr>
        <p:sp>
          <p:nvSpPr>
            <p:cNvPr id="413716" name="Line 20"/>
            <p:cNvSpPr>
              <a:spLocks noChangeShapeType="1"/>
            </p:cNvSpPr>
            <p:nvPr/>
          </p:nvSpPr>
          <p:spPr bwMode="auto">
            <a:xfrm>
              <a:off x="2773" y="296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17" name="Freeform 21"/>
            <p:cNvSpPr>
              <a:spLocks/>
            </p:cNvSpPr>
            <p:nvPr/>
          </p:nvSpPr>
          <p:spPr bwMode="auto">
            <a:xfrm>
              <a:off x="5144" y="2935"/>
              <a:ext cx="64" cy="66"/>
            </a:xfrm>
            <a:custGeom>
              <a:avLst/>
              <a:gdLst>
                <a:gd name="T0" fmla="*/ 0 w 64"/>
                <a:gd name="T1" fmla="*/ 66 h 66"/>
                <a:gd name="T2" fmla="*/ 64 w 64"/>
                <a:gd name="T3" fmla="*/ 30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0"/>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76" name="Group 80"/>
          <p:cNvGrpSpPr>
            <a:grpSpLocks/>
          </p:cNvGrpSpPr>
          <p:nvPr/>
        </p:nvGrpSpPr>
        <p:grpSpPr bwMode="auto">
          <a:xfrm>
            <a:off x="7558088" y="4279902"/>
            <a:ext cx="1733550" cy="1444625"/>
            <a:chOff x="3875" y="2596"/>
            <a:chExt cx="1388" cy="910"/>
          </a:xfrm>
        </p:grpSpPr>
        <p:sp>
          <p:nvSpPr>
            <p:cNvPr id="413718" name="Freeform 22"/>
            <p:cNvSpPr>
              <a:spLocks/>
            </p:cNvSpPr>
            <p:nvPr/>
          </p:nvSpPr>
          <p:spPr bwMode="auto">
            <a:xfrm>
              <a:off x="4222" y="3051"/>
              <a:ext cx="347"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19" name="Freeform 23"/>
            <p:cNvSpPr>
              <a:spLocks/>
            </p:cNvSpPr>
            <p:nvPr/>
          </p:nvSpPr>
          <p:spPr bwMode="auto">
            <a:xfrm>
              <a:off x="4569" y="2596"/>
              <a:ext cx="347" cy="455"/>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20" name="Freeform 24"/>
            <p:cNvSpPr>
              <a:spLocks/>
            </p:cNvSpPr>
            <p:nvPr/>
          </p:nvSpPr>
          <p:spPr bwMode="auto">
            <a:xfrm>
              <a:off x="4916" y="3051"/>
              <a:ext cx="347"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5" y="90"/>
                    <a:pt x="57" y="90"/>
                  </a:cubicBezTo>
                  <a:cubicBezTo>
                    <a:pt x="39" y="90"/>
                    <a:pt x="9"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27" name="Freeform 31"/>
            <p:cNvSpPr>
              <a:spLocks/>
            </p:cNvSpPr>
            <p:nvPr/>
          </p:nvSpPr>
          <p:spPr bwMode="auto">
            <a:xfrm>
              <a:off x="3875" y="2596"/>
              <a:ext cx="347" cy="455"/>
            </a:xfrm>
            <a:custGeom>
              <a:avLst/>
              <a:gdLst>
                <a:gd name="T0" fmla="*/ 0 w 110"/>
                <a:gd name="T1" fmla="*/ 90 h 90"/>
                <a:gd name="T2" fmla="*/ 52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2"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3728" name="Group 32"/>
          <p:cNvGrpSpPr>
            <a:grpSpLocks/>
          </p:cNvGrpSpPr>
          <p:nvPr/>
        </p:nvGrpSpPr>
        <p:grpSpPr bwMode="auto">
          <a:xfrm>
            <a:off x="6743701" y="2154239"/>
            <a:ext cx="3152775" cy="104775"/>
            <a:chOff x="2773" y="1094"/>
            <a:chExt cx="2435" cy="66"/>
          </a:xfrm>
        </p:grpSpPr>
        <p:sp>
          <p:nvSpPr>
            <p:cNvPr id="413729" name="Line 33"/>
            <p:cNvSpPr>
              <a:spLocks noChangeShapeType="1"/>
            </p:cNvSpPr>
            <p:nvPr/>
          </p:nvSpPr>
          <p:spPr bwMode="auto">
            <a:xfrm>
              <a:off x="2773" y="1125"/>
              <a:ext cx="23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0" name="Freeform 34"/>
            <p:cNvSpPr>
              <a:spLocks/>
            </p:cNvSpPr>
            <p:nvPr/>
          </p:nvSpPr>
          <p:spPr bwMode="auto">
            <a:xfrm>
              <a:off x="5144" y="1094"/>
              <a:ext cx="64" cy="66"/>
            </a:xfrm>
            <a:custGeom>
              <a:avLst/>
              <a:gdLst>
                <a:gd name="T0" fmla="*/ 0 w 64"/>
                <a:gd name="T1" fmla="*/ 66 h 66"/>
                <a:gd name="T2" fmla="*/ 64 w 64"/>
                <a:gd name="T3" fmla="*/ 31 h 66"/>
                <a:gd name="T4" fmla="*/ 0 w 64"/>
                <a:gd name="T5" fmla="*/ 0 h 66"/>
                <a:gd name="T6" fmla="*/ 0 w 64"/>
                <a:gd name="T7" fmla="*/ 66 h 66"/>
              </a:gdLst>
              <a:ahLst/>
              <a:cxnLst>
                <a:cxn ang="0">
                  <a:pos x="T0" y="T1"/>
                </a:cxn>
                <a:cxn ang="0">
                  <a:pos x="T2" y="T3"/>
                </a:cxn>
                <a:cxn ang="0">
                  <a:pos x="T4" y="T5"/>
                </a:cxn>
                <a:cxn ang="0">
                  <a:pos x="T6" y="T7"/>
                </a:cxn>
              </a:cxnLst>
              <a:rect l="0" t="0" r="r" b="b"/>
              <a:pathLst>
                <a:path w="64" h="66">
                  <a:moveTo>
                    <a:pt x="0" y="66"/>
                  </a:moveTo>
                  <a:lnTo>
                    <a:pt x="64"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31" name="Line 35"/>
          <p:cNvSpPr>
            <a:spLocks noChangeShapeType="1"/>
          </p:cNvSpPr>
          <p:nvPr/>
        </p:nvSpPr>
        <p:spPr bwMode="auto">
          <a:xfrm>
            <a:off x="7137400" y="2203450"/>
            <a:ext cx="0" cy="10429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3734" name="Group 38"/>
          <p:cNvGrpSpPr>
            <a:grpSpLocks/>
          </p:cNvGrpSpPr>
          <p:nvPr/>
        </p:nvGrpSpPr>
        <p:grpSpPr bwMode="auto">
          <a:xfrm>
            <a:off x="6850063" y="2876551"/>
            <a:ext cx="266700" cy="104775"/>
            <a:chOff x="3289" y="1549"/>
            <a:chExt cx="168" cy="66"/>
          </a:xfrm>
        </p:grpSpPr>
        <p:sp>
          <p:nvSpPr>
            <p:cNvPr id="413735" name="Line 39"/>
            <p:cNvSpPr>
              <a:spLocks noChangeShapeType="1"/>
            </p:cNvSpPr>
            <p:nvPr/>
          </p:nvSpPr>
          <p:spPr bwMode="auto">
            <a:xfrm>
              <a:off x="3289" y="1580"/>
              <a:ext cx="1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6" name="Freeform 40"/>
            <p:cNvSpPr>
              <a:spLocks/>
            </p:cNvSpPr>
            <p:nvPr/>
          </p:nvSpPr>
          <p:spPr bwMode="auto">
            <a:xfrm>
              <a:off x="3388" y="1549"/>
              <a:ext cx="69" cy="66"/>
            </a:xfrm>
            <a:custGeom>
              <a:avLst/>
              <a:gdLst>
                <a:gd name="T0" fmla="*/ 0 w 69"/>
                <a:gd name="T1" fmla="*/ 66 h 66"/>
                <a:gd name="T2" fmla="*/ 69 w 69"/>
                <a:gd name="T3" fmla="*/ 31 h 66"/>
                <a:gd name="T4" fmla="*/ 0 w 69"/>
                <a:gd name="T5" fmla="*/ 0 h 66"/>
                <a:gd name="T6" fmla="*/ 0 w 69"/>
                <a:gd name="T7" fmla="*/ 66 h 66"/>
              </a:gdLst>
              <a:ahLst/>
              <a:cxnLst>
                <a:cxn ang="0">
                  <a:pos x="T0" y="T1"/>
                </a:cxn>
                <a:cxn ang="0">
                  <a:pos x="T2" y="T3"/>
                </a:cxn>
                <a:cxn ang="0">
                  <a:pos x="T4" y="T5"/>
                </a:cxn>
                <a:cxn ang="0">
                  <a:pos x="T6" y="T7"/>
                </a:cxn>
              </a:cxnLst>
              <a:rect l="0" t="0" r="r" b="b"/>
              <a:pathLst>
                <a:path w="69" h="66">
                  <a:moveTo>
                    <a:pt x="0" y="66"/>
                  </a:moveTo>
                  <a:lnTo>
                    <a:pt x="69" y="31"/>
                  </a:lnTo>
                  <a:lnTo>
                    <a:pt x="0" y="0"/>
                  </a:lnTo>
                  <a:lnTo>
                    <a:pt x="0" y="66"/>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37" name="Group 41"/>
          <p:cNvGrpSpPr>
            <a:grpSpLocks/>
          </p:cNvGrpSpPr>
          <p:nvPr/>
        </p:nvGrpSpPr>
        <p:grpSpPr bwMode="auto">
          <a:xfrm>
            <a:off x="7553326" y="2876551"/>
            <a:ext cx="352425" cy="104775"/>
            <a:chOff x="3732" y="1549"/>
            <a:chExt cx="222" cy="66"/>
          </a:xfrm>
        </p:grpSpPr>
        <p:sp>
          <p:nvSpPr>
            <p:cNvPr id="413738" name="Line 42"/>
            <p:cNvSpPr>
              <a:spLocks noChangeShapeType="1"/>
            </p:cNvSpPr>
            <p:nvPr/>
          </p:nvSpPr>
          <p:spPr bwMode="auto">
            <a:xfrm flipH="1">
              <a:off x="3786" y="1580"/>
              <a:ext cx="1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39" name="Freeform 43"/>
            <p:cNvSpPr>
              <a:spLocks/>
            </p:cNvSpPr>
            <p:nvPr/>
          </p:nvSpPr>
          <p:spPr bwMode="auto">
            <a:xfrm>
              <a:off x="3732" y="1549"/>
              <a:ext cx="69" cy="66"/>
            </a:xfrm>
            <a:custGeom>
              <a:avLst/>
              <a:gdLst>
                <a:gd name="T0" fmla="*/ 69 w 69"/>
                <a:gd name="T1" fmla="*/ 0 h 66"/>
                <a:gd name="T2" fmla="*/ 0 w 69"/>
                <a:gd name="T3" fmla="*/ 31 h 66"/>
                <a:gd name="T4" fmla="*/ 69 w 69"/>
                <a:gd name="T5" fmla="*/ 66 h 66"/>
                <a:gd name="T6" fmla="*/ 69 w 69"/>
                <a:gd name="T7" fmla="*/ 0 h 66"/>
              </a:gdLst>
              <a:ahLst/>
              <a:cxnLst>
                <a:cxn ang="0">
                  <a:pos x="T0" y="T1"/>
                </a:cxn>
                <a:cxn ang="0">
                  <a:pos x="T2" y="T3"/>
                </a:cxn>
                <a:cxn ang="0">
                  <a:pos x="T4" y="T5"/>
                </a:cxn>
                <a:cxn ang="0">
                  <a:pos x="T6" y="T7"/>
                </a:cxn>
              </a:cxnLst>
              <a:rect l="0" t="0" r="r" b="b"/>
              <a:pathLst>
                <a:path w="69" h="66">
                  <a:moveTo>
                    <a:pt x="69" y="0"/>
                  </a:moveTo>
                  <a:lnTo>
                    <a:pt x="0" y="31"/>
                  </a:lnTo>
                  <a:lnTo>
                    <a:pt x="69" y="66"/>
                  </a:lnTo>
                  <a:lnTo>
                    <a:pt x="69" y="0"/>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13752" name="Group 56"/>
          <p:cNvGrpSpPr>
            <a:grpSpLocks/>
          </p:cNvGrpSpPr>
          <p:nvPr/>
        </p:nvGrpSpPr>
        <p:grpSpPr bwMode="auto">
          <a:xfrm>
            <a:off x="7496175" y="1254125"/>
            <a:ext cx="101600" cy="2006600"/>
            <a:chOff x="3703" y="2308"/>
            <a:chExt cx="64" cy="1264"/>
          </a:xfrm>
        </p:grpSpPr>
        <p:sp>
          <p:nvSpPr>
            <p:cNvPr id="413753" name="Line 57"/>
            <p:cNvSpPr>
              <a:spLocks noChangeShapeType="1"/>
            </p:cNvSpPr>
            <p:nvPr/>
          </p:nvSpPr>
          <p:spPr bwMode="auto">
            <a:xfrm flipV="1">
              <a:off x="3732" y="2364"/>
              <a:ext cx="0" cy="12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3754" name="Freeform 58"/>
            <p:cNvSpPr>
              <a:spLocks/>
            </p:cNvSpPr>
            <p:nvPr/>
          </p:nvSpPr>
          <p:spPr bwMode="auto">
            <a:xfrm>
              <a:off x="3703" y="2308"/>
              <a:ext cx="64" cy="71"/>
            </a:xfrm>
            <a:custGeom>
              <a:avLst/>
              <a:gdLst>
                <a:gd name="T0" fmla="*/ 64 w 64"/>
                <a:gd name="T1" fmla="*/ 71 h 71"/>
                <a:gd name="T2" fmla="*/ 29 w 64"/>
                <a:gd name="T3" fmla="*/ 0 h 71"/>
                <a:gd name="T4" fmla="*/ 0 w 64"/>
                <a:gd name="T5" fmla="*/ 71 h 71"/>
                <a:gd name="T6" fmla="*/ 64 w 64"/>
                <a:gd name="T7" fmla="*/ 71 h 71"/>
              </a:gdLst>
              <a:ahLst/>
              <a:cxnLst>
                <a:cxn ang="0">
                  <a:pos x="T0" y="T1"/>
                </a:cxn>
                <a:cxn ang="0">
                  <a:pos x="T2" y="T3"/>
                </a:cxn>
                <a:cxn ang="0">
                  <a:pos x="T4" y="T5"/>
                </a:cxn>
                <a:cxn ang="0">
                  <a:pos x="T6" y="T7"/>
                </a:cxn>
              </a:cxnLst>
              <a:rect l="0" t="0" r="r" b="b"/>
              <a:pathLst>
                <a:path w="64" h="71">
                  <a:moveTo>
                    <a:pt x="64" y="71"/>
                  </a:moveTo>
                  <a:lnTo>
                    <a:pt x="29" y="0"/>
                  </a:lnTo>
                  <a:lnTo>
                    <a:pt x="0" y="71"/>
                  </a:lnTo>
                  <a:lnTo>
                    <a:pt x="64" y="71"/>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13755" name="Text Box 59"/>
          <p:cNvSpPr txBox="1">
            <a:spLocks noChangeArrowheads="1"/>
          </p:cNvSpPr>
          <p:nvPr/>
        </p:nvSpPr>
        <p:spPr bwMode="auto">
          <a:xfrm>
            <a:off x="2535238" y="3862389"/>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6" name="Text Box 60"/>
          <p:cNvSpPr txBox="1">
            <a:spLocks noChangeArrowheads="1"/>
          </p:cNvSpPr>
          <p:nvPr/>
        </p:nvSpPr>
        <p:spPr bwMode="auto">
          <a:xfrm>
            <a:off x="2528888" y="11096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7" name="Text Box 61"/>
          <p:cNvSpPr txBox="1">
            <a:spLocks noChangeArrowheads="1"/>
          </p:cNvSpPr>
          <p:nvPr/>
        </p:nvSpPr>
        <p:spPr bwMode="auto">
          <a:xfrm>
            <a:off x="6854825" y="11096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8" name="Text Box 62"/>
          <p:cNvSpPr txBox="1">
            <a:spLocks noChangeArrowheads="1"/>
          </p:cNvSpPr>
          <p:nvPr/>
        </p:nvSpPr>
        <p:spPr bwMode="auto">
          <a:xfrm>
            <a:off x="6927850" y="3868739"/>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振幅</a:t>
            </a:r>
          </a:p>
        </p:txBody>
      </p:sp>
      <p:sp>
        <p:nvSpPr>
          <p:cNvPr id="413759" name="Text Box 63"/>
          <p:cNvSpPr txBox="1">
            <a:spLocks noChangeArrowheads="1"/>
          </p:cNvSpPr>
          <p:nvPr/>
        </p:nvSpPr>
        <p:spPr bwMode="auto">
          <a:xfrm>
            <a:off x="5414963" y="22621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0" name="Text Box 64"/>
          <p:cNvSpPr txBox="1">
            <a:spLocks noChangeArrowheads="1"/>
          </p:cNvSpPr>
          <p:nvPr/>
        </p:nvSpPr>
        <p:spPr bwMode="auto">
          <a:xfrm>
            <a:off x="9440863" y="2262188"/>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1" name="Text Box 65"/>
          <p:cNvSpPr txBox="1">
            <a:spLocks noChangeArrowheads="1"/>
          </p:cNvSpPr>
          <p:nvPr/>
        </p:nvSpPr>
        <p:spPr bwMode="auto">
          <a:xfrm>
            <a:off x="9585325" y="5092701"/>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2" name="Text Box 66"/>
          <p:cNvSpPr txBox="1">
            <a:spLocks noChangeArrowheads="1"/>
          </p:cNvSpPr>
          <p:nvPr/>
        </p:nvSpPr>
        <p:spPr bwMode="auto">
          <a:xfrm>
            <a:off x="5414963" y="5019676"/>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tx2"/>
                </a:solidFill>
                <a:ea typeface="黑体" panose="02010609060101010101" pitchFamily="49" charset="-122"/>
              </a:rPr>
              <a:t>时间</a:t>
            </a:r>
          </a:p>
        </p:txBody>
      </p:sp>
      <p:sp>
        <p:nvSpPr>
          <p:cNvPr id="413764" name="Text Box 68"/>
          <p:cNvSpPr txBox="1">
            <a:spLocks noChangeArrowheads="1"/>
          </p:cNvSpPr>
          <p:nvPr/>
        </p:nvSpPr>
        <p:spPr bwMode="auto">
          <a:xfrm>
            <a:off x="7418388" y="3278188"/>
            <a:ext cx="1873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相位偏移</a:t>
            </a:r>
            <a:r>
              <a:rPr lang="en-US" altLang="zh-CN"/>
              <a:t>1/4</a:t>
            </a:r>
            <a:r>
              <a:rPr lang="zh-CN" altLang="en-US"/>
              <a:t>周期</a:t>
            </a:r>
          </a:p>
        </p:txBody>
      </p:sp>
      <p:sp>
        <p:nvSpPr>
          <p:cNvPr id="413767" name="Rectangle 71"/>
          <p:cNvSpPr>
            <a:spLocks noChangeArrowheads="1"/>
          </p:cNvSpPr>
          <p:nvPr/>
        </p:nvSpPr>
        <p:spPr bwMode="auto">
          <a:xfrm>
            <a:off x="3025775" y="3278188"/>
            <a:ext cx="180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i="1">
                <a:latin typeface="Times New Roman" panose="02020603050405020304" pitchFamily="18" charset="0"/>
              </a:rPr>
              <a:t>x</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sin(2</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ft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grpSp>
        <p:nvGrpSpPr>
          <p:cNvPr id="413771" name="Group 75"/>
          <p:cNvGrpSpPr>
            <a:grpSpLocks/>
          </p:cNvGrpSpPr>
          <p:nvPr/>
        </p:nvGrpSpPr>
        <p:grpSpPr bwMode="auto">
          <a:xfrm>
            <a:off x="3175001" y="4575176"/>
            <a:ext cx="1717675" cy="863600"/>
            <a:chOff x="1114" y="2567"/>
            <a:chExt cx="1082" cy="910"/>
          </a:xfrm>
        </p:grpSpPr>
        <p:sp>
          <p:nvSpPr>
            <p:cNvPr id="413769" name="Freeform 73"/>
            <p:cNvSpPr>
              <a:spLocks/>
            </p:cNvSpPr>
            <p:nvPr/>
          </p:nvSpPr>
          <p:spPr bwMode="auto">
            <a:xfrm>
              <a:off x="1114" y="2567"/>
              <a:ext cx="541" cy="455"/>
            </a:xfrm>
            <a:custGeom>
              <a:avLst/>
              <a:gdLst>
                <a:gd name="T0" fmla="*/ 0 w 110"/>
                <a:gd name="T1" fmla="*/ 90 h 90"/>
                <a:gd name="T2" fmla="*/ 53 w 110"/>
                <a:gd name="T3" fmla="*/ 0 h 90"/>
                <a:gd name="T4" fmla="*/ 110 w 110"/>
                <a:gd name="T5" fmla="*/ 90 h 90"/>
              </a:gdLst>
              <a:ahLst/>
              <a:cxnLst>
                <a:cxn ang="0">
                  <a:pos x="T0" y="T1"/>
                </a:cxn>
                <a:cxn ang="0">
                  <a:pos x="T2" y="T3"/>
                </a:cxn>
                <a:cxn ang="0">
                  <a:pos x="T4" y="T5"/>
                </a:cxn>
              </a:cxnLst>
              <a:rect l="0" t="0" r="r" b="b"/>
              <a:pathLst>
                <a:path w="110" h="90">
                  <a:moveTo>
                    <a:pt x="0" y="90"/>
                  </a:moveTo>
                  <a:cubicBezTo>
                    <a:pt x="17" y="45"/>
                    <a:pt x="34" y="0"/>
                    <a:pt x="53" y="0"/>
                  </a:cubicBezTo>
                  <a:cubicBezTo>
                    <a:pt x="71" y="0"/>
                    <a:pt x="100" y="75"/>
                    <a:pt x="110" y="9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3770" name="Freeform 74"/>
            <p:cNvSpPr>
              <a:spLocks/>
            </p:cNvSpPr>
            <p:nvPr/>
          </p:nvSpPr>
          <p:spPr bwMode="auto">
            <a:xfrm>
              <a:off x="1655" y="3022"/>
              <a:ext cx="541" cy="455"/>
            </a:xfrm>
            <a:custGeom>
              <a:avLst/>
              <a:gdLst>
                <a:gd name="T0" fmla="*/ 110 w 110"/>
                <a:gd name="T1" fmla="*/ 0 h 90"/>
                <a:gd name="T2" fmla="*/ 57 w 110"/>
                <a:gd name="T3" fmla="*/ 90 h 90"/>
                <a:gd name="T4" fmla="*/ 0 w 110"/>
                <a:gd name="T5" fmla="*/ 0 h 90"/>
              </a:gdLst>
              <a:ahLst/>
              <a:cxnLst>
                <a:cxn ang="0">
                  <a:pos x="T0" y="T1"/>
                </a:cxn>
                <a:cxn ang="0">
                  <a:pos x="T2" y="T3"/>
                </a:cxn>
                <a:cxn ang="0">
                  <a:pos x="T4" y="T5"/>
                </a:cxn>
              </a:cxnLst>
              <a:rect l="0" t="0" r="r" b="b"/>
              <a:pathLst>
                <a:path w="110" h="90">
                  <a:moveTo>
                    <a:pt x="110" y="0"/>
                  </a:moveTo>
                  <a:cubicBezTo>
                    <a:pt x="93" y="45"/>
                    <a:pt x="76" y="90"/>
                    <a:pt x="57" y="90"/>
                  </a:cubicBezTo>
                  <a:cubicBezTo>
                    <a:pt x="39" y="90"/>
                    <a:pt x="10" y="15"/>
                    <a:pt x="0" y="0"/>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13773" name="Text Box 77"/>
          <p:cNvSpPr txBox="1">
            <a:spLocks noChangeArrowheads="1"/>
          </p:cNvSpPr>
          <p:nvPr/>
        </p:nvSpPr>
        <p:spPr bwMode="auto">
          <a:xfrm>
            <a:off x="3025775" y="6035676"/>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振幅减小一半</a:t>
            </a:r>
          </a:p>
        </p:txBody>
      </p:sp>
      <p:sp>
        <p:nvSpPr>
          <p:cNvPr id="413774" name="Text Box 78"/>
          <p:cNvSpPr txBox="1">
            <a:spLocks noChangeArrowheads="1"/>
          </p:cNvSpPr>
          <p:nvPr/>
        </p:nvSpPr>
        <p:spPr bwMode="auto">
          <a:xfrm>
            <a:off x="7418388" y="5964239"/>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t>频率提高一倍</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dirty="0"/>
              <a:t>幅移键控</a:t>
            </a:r>
            <a:endParaRPr lang="en-US" altLang="zh-CN" dirty="0"/>
          </a:p>
        </p:txBody>
      </p:sp>
      <p:sp>
        <p:nvSpPr>
          <p:cNvPr id="414723" name="Rectangle 3"/>
          <p:cNvSpPr>
            <a:spLocks noGrp="1" noChangeArrowheads="1"/>
          </p:cNvSpPr>
          <p:nvPr>
            <p:ph idx="1"/>
          </p:nvPr>
        </p:nvSpPr>
        <p:spPr>
          <a:xfrm>
            <a:off x="660400" y="1125539"/>
            <a:ext cx="10858500" cy="1223962"/>
          </a:xfrm>
        </p:spPr>
        <p:txBody>
          <a:bodyPr/>
          <a:lstStyle/>
          <a:p>
            <a:r>
              <a:rPr lang="zh-CN" altLang="en-US" dirty="0"/>
              <a:t>用载波的不同幅度代替数字</a:t>
            </a:r>
            <a:r>
              <a:rPr lang="en-US" altLang="zh-CN" dirty="0"/>
              <a:t>0</a:t>
            </a:r>
            <a:r>
              <a:rPr lang="zh-CN" altLang="en-US" dirty="0"/>
              <a:t>，</a:t>
            </a:r>
            <a:r>
              <a:rPr lang="en-US" altLang="zh-CN" dirty="0"/>
              <a:t>1</a:t>
            </a:r>
          </a:p>
          <a:p>
            <a:pPr lvl="1"/>
            <a:r>
              <a:rPr lang="zh-CN" altLang="en-US" dirty="0"/>
              <a:t>例如：高幅表示</a:t>
            </a:r>
            <a:r>
              <a:rPr lang="en-US" altLang="zh-CN" dirty="0"/>
              <a:t>0</a:t>
            </a:r>
            <a:r>
              <a:rPr lang="zh-CN" altLang="en-US" dirty="0"/>
              <a:t>，低幅表示</a:t>
            </a:r>
            <a:r>
              <a:rPr lang="en-US" altLang="zh-CN" dirty="0"/>
              <a:t>1</a:t>
            </a:r>
            <a:endParaRPr lang="zh-CN" altLang="en-US" dirty="0"/>
          </a:p>
        </p:txBody>
      </p:sp>
      <p:sp>
        <p:nvSpPr>
          <p:cNvPr id="24" name="灯片编号占位符 5"/>
          <p:cNvSpPr>
            <a:spLocks noGrp="1"/>
          </p:cNvSpPr>
          <p:nvPr>
            <p:ph type="sldNum" sz="quarter" idx="12"/>
          </p:nvPr>
        </p:nvSpPr>
        <p:spPr/>
        <p:txBody>
          <a:bodyPr/>
          <a:lstStyle/>
          <a:p>
            <a:fld id="{AD0512C9-81BC-49E8-8200-AABBA59E2B42}" type="slidenum">
              <a:rPr lang="en-US" altLang="zh-CN"/>
              <a:pPr/>
              <a:t>27</a:t>
            </a:fld>
            <a:endParaRPr lang="en-US" altLang="zh-CN"/>
          </a:p>
        </p:txBody>
      </p:sp>
      <p:sp>
        <p:nvSpPr>
          <p:cNvPr id="414737" name="Freeform 17"/>
          <p:cNvSpPr>
            <a:spLocks/>
          </p:cNvSpPr>
          <p:nvPr/>
        </p:nvSpPr>
        <p:spPr bwMode="auto">
          <a:xfrm>
            <a:off x="2711450" y="327501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4745" name="Group 25"/>
          <p:cNvGrpSpPr>
            <a:grpSpLocks/>
          </p:cNvGrpSpPr>
          <p:nvPr/>
        </p:nvGrpSpPr>
        <p:grpSpPr bwMode="auto">
          <a:xfrm>
            <a:off x="4254501" y="2492375"/>
            <a:ext cx="4627563" cy="2203450"/>
            <a:chOff x="1475" y="1639"/>
            <a:chExt cx="2915" cy="1388"/>
          </a:xfrm>
        </p:grpSpPr>
        <p:sp>
          <p:nvSpPr>
            <p:cNvPr id="414746" name="Line 2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7" name="Line 2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8" name="Line 2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4749" name="Line 2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4750" name="Rectangle 30"/>
          <p:cNvSpPr>
            <a:spLocks noChangeArrowheads="1"/>
          </p:cNvSpPr>
          <p:nvPr/>
        </p:nvSpPr>
        <p:spPr bwMode="auto">
          <a:xfrm>
            <a:off x="2135188" y="2535239"/>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4751" name="Rectangle 31"/>
          <p:cNvSpPr>
            <a:spLocks noChangeArrowheads="1"/>
          </p:cNvSpPr>
          <p:nvPr/>
        </p:nvSpPr>
        <p:spPr bwMode="auto">
          <a:xfrm>
            <a:off x="9455150" y="37592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4752" name="Freeform 32"/>
          <p:cNvSpPr>
            <a:spLocks/>
          </p:cNvSpPr>
          <p:nvPr/>
        </p:nvSpPr>
        <p:spPr bwMode="auto">
          <a:xfrm>
            <a:off x="7339013" y="2822575"/>
            <a:ext cx="1543050" cy="18732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3" name="Freeform 33"/>
          <p:cNvSpPr>
            <a:spLocks/>
          </p:cNvSpPr>
          <p:nvPr/>
        </p:nvSpPr>
        <p:spPr bwMode="auto">
          <a:xfrm>
            <a:off x="4254500" y="2746376"/>
            <a:ext cx="1543050" cy="1871663"/>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4" name="Freeform 34"/>
          <p:cNvSpPr>
            <a:spLocks/>
          </p:cNvSpPr>
          <p:nvPr/>
        </p:nvSpPr>
        <p:spPr bwMode="auto">
          <a:xfrm>
            <a:off x="5797551" y="3275014"/>
            <a:ext cx="1541463"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4755" name="Line 35"/>
          <p:cNvSpPr>
            <a:spLocks noChangeShapeType="1"/>
          </p:cNvSpPr>
          <p:nvPr/>
        </p:nvSpPr>
        <p:spPr bwMode="auto">
          <a:xfrm flipV="1">
            <a:off x="2711450" y="2608264"/>
            <a:ext cx="0" cy="2160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56" name="Line 36"/>
          <p:cNvSpPr>
            <a:spLocks noChangeShapeType="1"/>
          </p:cNvSpPr>
          <p:nvPr/>
        </p:nvSpPr>
        <p:spPr bwMode="auto">
          <a:xfrm>
            <a:off x="2711450" y="368776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4757" name="Rectangle 37"/>
          <p:cNvSpPr>
            <a:spLocks noChangeArrowheads="1"/>
          </p:cNvSpPr>
          <p:nvPr/>
        </p:nvSpPr>
        <p:spPr bwMode="auto">
          <a:xfrm>
            <a:off x="3354388"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4758" name="Rectangle 38"/>
          <p:cNvSpPr>
            <a:spLocks noChangeArrowheads="1"/>
          </p:cNvSpPr>
          <p:nvPr/>
        </p:nvSpPr>
        <p:spPr bwMode="auto">
          <a:xfrm>
            <a:off x="8037513"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4759" name="Rectangle 39"/>
          <p:cNvSpPr>
            <a:spLocks noChangeArrowheads="1"/>
          </p:cNvSpPr>
          <p:nvPr/>
        </p:nvSpPr>
        <p:spPr bwMode="auto">
          <a:xfrm>
            <a:off x="4897438"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4760" name="Rectangle 40"/>
          <p:cNvSpPr>
            <a:spLocks noChangeArrowheads="1"/>
          </p:cNvSpPr>
          <p:nvPr/>
        </p:nvSpPr>
        <p:spPr bwMode="auto">
          <a:xfrm>
            <a:off x="6494463" y="25447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23" name="Rectangle 3">
            <a:extLst>
              <a:ext uri="{FF2B5EF4-FFF2-40B4-BE49-F238E27FC236}">
                <a16:creationId xmlns:a16="http://schemas.microsoft.com/office/drawing/2014/main" id="{3F18D90D-3B94-40DE-95F5-76252B5ADAD1}"/>
              </a:ext>
            </a:extLst>
          </p:cNvPr>
          <p:cNvSpPr txBox="1">
            <a:spLocks noChangeArrowheads="1"/>
          </p:cNvSpPr>
          <p:nvPr/>
        </p:nvSpPr>
        <p:spPr>
          <a:xfrm>
            <a:off x="660400" y="4802282"/>
            <a:ext cx="10858500" cy="12239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调幅收音机</a:t>
            </a:r>
            <a:r>
              <a:rPr lang="en-US" altLang="zh-CN" dirty="0"/>
              <a:t>AM</a:t>
            </a:r>
            <a:r>
              <a:rPr lang="zh-CN" altLang="en-US" dirty="0"/>
              <a:t>是</a:t>
            </a:r>
            <a:r>
              <a:rPr lang="en-US" altLang="zh-CN" dirty="0"/>
              <a:t>ASK</a:t>
            </a:r>
            <a:r>
              <a:rPr lang="zh-CN" altLang="en-US" dirty="0"/>
              <a:t>的例子</a:t>
            </a:r>
          </a:p>
          <a:p>
            <a:r>
              <a:rPr lang="zh-CN" altLang="en-US" dirty="0"/>
              <a:t>缺点是抗干扰能力差</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dirty="0"/>
              <a:t>频移键控</a:t>
            </a:r>
            <a:endParaRPr lang="en-US" altLang="zh-CN" dirty="0"/>
          </a:p>
        </p:txBody>
      </p:sp>
      <p:sp>
        <p:nvSpPr>
          <p:cNvPr id="415747" name="Rectangle 3"/>
          <p:cNvSpPr>
            <a:spLocks noGrp="1" noChangeArrowheads="1"/>
          </p:cNvSpPr>
          <p:nvPr>
            <p:ph idx="1"/>
          </p:nvPr>
        </p:nvSpPr>
        <p:spPr>
          <a:xfrm>
            <a:off x="660400" y="1130300"/>
            <a:ext cx="10858493" cy="927102"/>
          </a:xfrm>
        </p:spPr>
        <p:txBody>
          <a:bodyPr vert="horz" lIns="91440" tIns="45720" rIns="91440" bIns="45720" rtlCol="0">
            <a:normAutofit/>
          </a:bodyPr>
          <a:lstStyle/>
          <a:p>
            <a:r>
              <a:rPr lang="zh-CN" altLang="en-US" dirty="0"/>
              <a:t>用载波的不同频率表示</a:t>
            </a:r>
            <a:r>
              <a:rPr lang="en-US" altLang="zh-CN" dirty="0"/>
              <a:t>0</a:t>
            </a:r>
            <a:r>
              <a:rPr lang="zh-CN" altLang="en-US" dirty="0"/>
              <a:t>和</a:t>
            </a:r>
            <a:r>
              <a:rPr lang="en-US" altLang="zh-CN" dirty="0"/>
              <a:t>1</a:t>
            </a:r>
          </a:p>
          <a:p>
            <a:pPr lvl="1"/>
            <a:r>
              <a:rPr lang="zh-CN" altLang="en-US" dirty="0"/>
              <a:t>例如</a:t>
            </a:r>
            <a:r>
              <a:rPr lang="en-US" altLang="zh-CN" dirty="0"/>
              <a:t>:</a:t>
            </a:r>
            <a:r>
              <a:rPr lang="zh-CN" altLang="en-US" dirty="0"/>
              <a:t>高频表示</a:t>
            </a:r>
            <a:r>
              <a:rPr lang="en-US" altLang="zh-CN" dirty="0"/>
              <a:t>0</a:t>
            </a:r>
            <a:r>
              <a:rPr lang="zh-CN" altLang="en-US" dirty="0"/>
              <a:t>，低频表示</a:t>
            </a:r>
            <a:r>
              <a:rPr lang="en-US" altLang="zh-CN" dirty="0"/>
              <a:t>1</a:t>
            </a:r>
          </a:p>
        </p:txBody>
      </p:sp>
      <p:sp>
        <p:nvSpPr>
          <p:cNvPr id="26" name="灯片编号占位符 5"/>
          <p:cNvSpPr>
            <a:spLocks noGrp="1"/>
          </p:cNvSpPr>
          <p:nvPr>
            <p:ph type="sldNum" sz="quarter" idx="12"/>
          </p:nvPr>
        </p:nvSpPr>
        <p:spPr/>
        <p:txBody>
          <a:bodyPr/>
          <a:lstStyle/>
          <a:p>
            <a:fld id="{34AC486B-5EBB-49AF-87B3-2E563D989A10}" type="slidenum">
              <a:rPr lang="en-US" altLang="zh-CN"/>
              <a:pPr/>
              <a:t>28</a:t>
            </a:fld>
            <a:endParaRPr lang="en-US" altLang="zh-CN"/>
          </a:p>
        </p:txBody>
      </p:sp>
      <p:sp>
        <p:nvSpPr>
          <p:cNvPr id="415749" name="Freeform 5"/>
          <p:cNvSpPr>
            <a:spLocks/>
          </p:cNvSpPr>
          <p:nvPr/>
        </p:nvSpPr>
        <p:spPr bwMode="auto">
          <a:xfrm>
            <a:off x="2711450" y="32305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5750" name="Group 6"/>
          <p:cNvGrpSpPr>
            <a:grpSpLocks/>
          </p:cNvGrpSpPr>
          <p:nvPr/>
        </p:nvGrpSpPr>
        <p:grpSpPr bwMode="auto">
          <a:xfrm>
            <a:off x="4254501" y="2447925"/>
            <a:ext cx="4627563" cy="2203450"/>
            <a:chOff x="1475" y="1639"/>
            <a:chExt cx="2915" cy="1388"/>
          </a:xfrm>
        </p:grpSpPr>
        <p:sp>
          <p:nvSpPr>
            <p:cNvPr id="415751" name="Line 7"/>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2" name="Line 8"/>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3" name="Line 9"/>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54" name="Line 10"/>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5755" name="Rectangle 11"/>
          <p:cNvSpPr>
            <a:spLocks noChangeArrowheads="1"/>
          </p:cNvSpPr>
          <p:nvPr/>
        </p:nvSpPr>
        <p:spPr bwMode="auto">
          <a:xfrm>
            <a:off x="2135188" y="2490789"/>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5756" name="Rectangle 12"/>
          <p:cNvSpPr>
            <a:spLocks noChangeArrowheads="1"/>
          </p:cNvSpPr>
          <p:nvPr/>
        </p:nvSpPr>
        <p:spPr bwMode="auto">
          <a:xfrm>
            <a:off x="9455150" y="37147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5758" name="Freeform 14"/>
          <p:cNvSpPr>
            <a:spLocks/>
          </p:cNvSpPr>
          <p:nvPr/>
        </p:nvSpPr>
        <p:spPr bwMode="auto">
          <a:xfrm>
            <a:off x="425450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59" name="Freeform 15"/>
          <p:cNvSpPr>
            <a:spLocks/>
          </p:cNvSpPr>
          <p:nvPr/>
        </p:nvSpPr>
        <p:spPr bwMode="auto">
          <a:xfrm>
            <a:off x="5797551" y="3230564"/>
            <a:ext cx="1541463"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0" name="Line 16"/>
          <p:cNvSpPr>
            <a:spLocks noChangeShapeType="1"/>
          </p:cNvSpPr>
          <p:nvPr/>
        </p:nvSpPr>
        <p:spPr bwMode="auto">
          <a:xfrm flipV="1">
            <a:off x="2711450" y="2563814"/>
            <a:ext cx="0" cy="216058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61" name="Line 17"/>
          <p:cNvSpPr>
            <a:spLocks noChangeShapeType="1"/>
          </p:cNvSpPr>
          <p:nvPr/>
        </p:nvSpPr>
        <p:spPr bwMode="auto">
          <a:xfrm>
            <a:off x="2711450" y="364331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5762" name="Rectangle 18"/>
          <p:cNvSpPr>
            <a:spLocks noChangeArrowheads="1"/>
          </p:cNvSpPr>
          <p:nvPr/>
        </p:nvSpPr>
        <p:spPr bwMode="auto">
          <a:xfrm>
            <a:off x="3354388"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5763" name="Rectangle 19"/>
          <p:cNvSpPr>
            <a:spLocks noChangeArrowheads="1"/>
          </p:cNvSpPr>
          <p:nvPr/>
        </p:nvSpPr>
        <p:spPr bwMode="auto">
          <a:xfrm>
            <a:off x="8037513"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5764" name="Rectangle 20"/>
          <p:cNvSpPr>
            <a:spLocks noChangeArrowheads="1"/>
          </p:cNvSpPr>
          <p:nvPr/>
        </p:nvSpPr>
        <p:spPr bwMode="auto">
          <a:xfrm>
            <a:off x="4897438"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5765" name="Rectangle 21"/>
          <p:cNvSpPr>
            <a:spLocks noChangeArrowheads="1"/>
          </p:cNvSpPr>
          <p:nvPr/>
        </p:nvSpPr>
        <p:spPr bwMode="auto">
          <a:xfrm>
            <a:off x="6494463" y="25003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5767" name="Freeform 23"/>
          <p:cNvSpPr>
            <a:spLocks/>
          </p:cNvSpPr>
          <p:nvPr/>
        </p:nvSpPr>
        <p:spPr bwMode="auto">
          <a:xfrm>
            <a:off x="501650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8" name="Freeform 24"/>
          <p:cNvSpPr>
            <a:spLocks/>
          </p:cNvSpPr>
          <p:nvPr/>
        </p:nvSpPr>
        <p:spPr bwMode="auto">
          <a:xfrm>
            <a:off x="734695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5769" name="Freeform 25"/>
          <p:cNvSpPr>
            <a:spLocks/>
          </p:cNvSpPr>
          <p:nvPr/>
        </p:nvSpPr>
        <p:spPr bwMode="auto">
          <a:xfrm>
            <a:off x="8108950" y="3240088"/>
            <a:ext cx="762000" cy="793750"/>
          </a:xfrm>
          <a:custGeom>
            <a:avLst/>
            <a:gdLst>
              <a:gd name="T0" fmla="*/ 0 w 140"/>
              <a:gd name="T1" fmla="*/ 85 h 170"/>
              <a:gd name="T2" fmla="*/ 12 w 140"/>
              <a:gd name="T3" fmla="*/ 12 h 170"/>
              <a:gd name="T4" fmla="*/ 34 w 140"/>
              <a:gd name="T5" fmla="*/ 158 h 170"/>
              <a:gd name="T6" fmla="*/ 59 w 140"/>
              <a:gd name="T7" fmla="*/ 12 h 170"/>
              <a:gd name="T8" fmla="*/ 81 w 140"/>
              <a:gd name="T9" fmla="*/ 158 h 170"/>
              <a:gd name="T10" fmla="*/ 106 w 140"/>
              <a:gd name="T11" fmla="*/ 12 h 170"/>
              <a:gd name="T12" fmla="*/ 128 w 140"/>
              <a:gd name="T13" fmla="*/ 158 h 170"/>
              <a:gd name="T14" fmla="*/ 140 w 140"/>
              <a:gd name="T15" fmla="*/ 85 h 1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70">
                <a:moveTo>
                  <a:pt x="0" y="85"/>
                </a:moveTo>
                <a:cubicBezTo>
                  <a:pt x="3" y="42"/>
                  <a:pt x="6" y="0"/>
                  <a:pt x="12" y="12"/>
                </a:cubicBezTo>
                <a:cubicBezTo>
                  <a:pt x="18" y="24"/>
                  <a:pt x="27" y="158"/>
                  <a:pt x="34" y="158"/>
                </a:cubicBezTo>
                <a:cubicBezTo>
                  <a:pt x="42" y="158"/>
                  <a:pt x="51" y="12"/>
                  <a:pt x="59" y="12"/>
                </a:cubicBezTo>
                <a:cubicBezTo>
                  <a:pt x="67" y="12"/>
                  <a:pt x="73" y="158"/>
                  <a:pt x="81" y="158"/>
                </a:cubicBezTo>
                <a:cubicBezTo>
                  <a:pt x="89" y="158"/>
                  <a:pt x="98" y="12"/>
                  <a:pt x="106" y="12"/>
                </a:cubicBezTo>
                <a:cubicBezTo>
                  <a:pt x="113" y="12"/>
                  <a:pt x="122" y="146"/>
                  <a:pt x="128" y="158"/>
                </a:cubicBezTo>
                <a:cubicBezTo>
                  <a:pt x="134" y="170"/>
                  <a:pt x="137" y="127"/>
                  <a:pt x="140" y="85"/>
                </a:cubicBezTo>
              </a:path>
            </a:pathLst>
          </a:custGeom>
          <a:noFill/>
          <a:ln w="19050" cap="flat" cmpd="sng">
            <a:solidFill>
              <a:schemeClr val="hlink"/>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Rectangle 3">
            <a:extLst>
              <a:ext uri="{FF2B5EF4-FFF2-40B4-BE49-F238E27FC236}">
                <a16:creationId xmlns:a16="http://schemas.microsoft.com/office/drawing/2014/main" id="{5543A245-70D6-44E3-A874-93BC03D97C87}"/>
              </a:ext>
            </a:extLst>
          </p:cNvPr>
          <p:cNvSpPr txBox="1">
            <a:spLocks noChangeArrowheads="1"/>
          </p:cNvSpPr>
          <p:nvPr/>
        </p:nvSpPr>
        <p:spPr>
          <a:xfrm>
            <a:off x="660399" y="4854574"/>
            <a:ext cx="10858493" cy="9271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rPr>
              <a:t>调频收音机是</a:t>
            </a:r>
            <a:r>
              <a:rPr lang="en-US" altLang="zh-CN" dirty="0">
                <a:latin typeface="+mn-ea"/>
              </a:rPr>
              <a:t>FSK</a:t>
            </a:r>
            <a:r>
              <a:rPr lang="zh-CN" altLang="en-US" dirty="0">
                <a:latin typeface="+mn-ea"/>
              </a:rPr>
              <a:t>的例子</a:t>
            </a:r>
          </a:p>
          <a:p>
            <a:r>
              <a:rPr lang="zh-CN" altLang="en-US" dirty="0">
                <a:latin typeface="+mn-ea"/>
              </a:rPr>
              <a:t>优点是抗干扰能力比</a:t>
            </a:r>
            <a:r>
              <a:rPr lang="en-US" altLang="zh-CN" dirty="0">
                <a:latin typeface="+mn-ea"/>
              </a:rPr>
              <a:t>ASK</a:t>
            </a:r>
            <a:r>
              <a:rPr lang="zh-CN" altLang="en-US" dirty="0">
                <a:latin typeface="+mn-ea"/>
              </a:rPr>
              <a:t>好</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dirty="0"/>
              <a:t>相移键控</a:t>
            </a:r>
            <a:endParaRPr lang="en-US" altLang="zh-CN" dirty="0"/>
          </a:p>
        </p:txBody>
      </p:sp>
      <p:sp>
        <p:nvSpPr>
          <p:cNvPr id="416771" name="Rectangle 3"/>
          <p:cNvSpPr>
            <a:spLocks noGrp="1" noChangeArrowheads="1"/>
          </p:cNvSpPr>
          <p:nvPr>
            <p:ph idx="1"/>
          </p:nvPr>
        </p:nvSpPr>
        <p:spPr>
          <a:xfrm>
            <a:off x="660400" y="1130306"/>
            <a:ext cx="10858496" cy="1260467"/>
          </a:xfrm>
        </p:spPr>
        <p:txBody>
          <a:bodyPr vert="horz" lIns="91440" tIns="45720" rIns="91440" bIns="45720" rtlCol="0">
            <a:normAutofit/>
          </a:bodyPr>
          <a:lstStyle/>
          <a:p>
            <a:r>
              <a:rPr lang="zh-CN" altLang="en-US" dirty="0"/>
              <a:t>调制载波的相位：不同的相位表示</a:t>
            </a:r>
            <a:r>
              <a:rPr lang="en-US" altLang="zh-CN" dirty="0"/>
              <a:t>0</a:t>
            </a:r>
            <a:r>
              <a:rPr lang="zh-CN" altLang="en-US" dirty="0"/>
              <a:t>和</a:t>
            </a:r>
            <a:r>
              <a:rPr lang="en-US" altLang="zh-CN" dirty="0"/>
              <a:t>1</a:t>
            </a:r>
            <a:r>
              <a:rPr lang="zh-CN" altLang="en-US" dirty="0"/>
              <a:t>。</a:t>
            </a:r>
          </a:p>
          <a:p>
            <a:pPr lvl="1"/>
            <a:r>
              <a:rPr lang="zh-CN" altLang="en-US" dirty="0"/>
              <a:t>例如：相位</a:t>
            </a:r>
            <a:r>
              <a:rPr lang="en-US" altLang="zh-CN" dirty="0"/>
              <a:t>0</a:t>
            </a:r>
            <a:r>
              <a:rPr lang="zh-CN" altLang="en-US" dirty="0"/>
              <a:t>标示</a:t>
            </a:r>
            <a:r>
              <a:rPr lang="en-US" altLang="zh-CN" dirty="0"/>
              <a:t>0</a:t>
            </a:r>
            <a:r>
              <a:rPr lang="zh-CN" altLang="en-US" dirty="0"/>
              <a:t>，相位</a:t>
            </a:r>
            <a:r>
              <a:rPr lang="en-US" altLang="zh-CN" dirty="0"/>
              <a:t>180</a:t>
            </a:r>
            <a:r>
              <a:rPr lang="zh-CN" altLang="en-US" dirty="0"/>
              <a:t>表示</a:t>
            </a:r>
            <a:r>
              <a:rPr lang="en-US" altLang="zh-CN" dirty="0"/>
              <a:t>1</a:t>
            </a:r>
          </a:p>
        </p:txBody>
      </p:sp>
      <p:sp>
        <p:nvSpPr>
          <p:cNvPr id="23" name="灯片编号占位符 5"/>
          <p:cNvSpPr>
            <a:spLocks noGrp="1"/>
          </p:cNvSpPr>
          <p:nvPr>
            <p:ph type="sldNum" sz="quarter" idx="12"/>
          </p:nvPr>
        </p:nvSpPr>
        <p:spPr/>
        <p:txBody>
          <a:bodyPr/>
          <a:lstStyle/>
          <a:p>
            <a:fld id="{2C01F6E4-E558-43DE-9477-BB45EC065861}" type="slidenum">
              <a:rPr lang="en-US" altLang="zh-CN"/>
              <a:pPr/>
              <a:t>29</a:t>
            </a:fld>
            <a:endParaRPr lang="en-US" altLang="zh-CN"/>
          </a:p>
        </p:txBody>
      </p:sp>
      <p:sp>
        <p:nvSpPr>
          <p:cNvPr id="416772" name="Freeform 4"/>
          <p:cNvSpPr>
            <a:spLocks/>
          </p:cNvSpPr>
          <p:nvPr/>
        </p:nvSpPr>
        <p:spPr bwMode="auto">
          <a:xfrm flipV="1">
            <a:off x="2711450" y="31162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6773" name="Group 5"/>
          <p:cNvGrpSpPr>
            <a:grpSpLocks/>
          </p:cNvGrpSpPr>
          <p:nvPr/>
        </p:nvGrpSpPr>
        <p:grpSpPr bwMode="auto">
          <a:xfrm>
            <a:off x="4254501" y="2665414"/>
            <a:ext cx="4627563" cy="1539875"/>
            <a:chOff x="1475" y="1639"/>
            <a:chExt cx="2915" cy="1388"/>
          </a:xfrm>
        </p:grpSpPr>
        <p:sp>
          <p:nvSpPr>
            <p:cNvPr id="416774" name="Line 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5" name="Line 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6" name="Line 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777" name="Line 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6778" name="Rectangle 10"/>
          <p:cNvSpPr>
            <a:spLocks noChangeArrowheads="1"/>
          </p:cNvSpPr>
          <p:nvPr/>
        </p:nvSpPr>
        <p:spPr bwMode="auto">
          <a:xfrm>
            <a:off x="2135188" y="256222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6779" name="Rectangle 11"/>
          <p:cNvSpPr>
            <a:spLocks noChangeArrowheads="1"/>
          </p:cNvSpPr>
          <p:nvPr/>
        </p:nvSpPr>
        <p:spPr bwMode="auto">
          <a:xfrm>
            <a:off x="9455150" y="360045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6783" name="Line 15"/>
          <p:cNvSpPr>
            <a:spLocks noChangeShapeType="1"/>
          </p:cNvSpPr>
          <p:nvPr/>
        </p:nvSpPr>
        <p:spPr bwMode="auto">
          <a:xfrm flipV="1">
            <a:off x="2711450" y="2620963"/>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84" name="Line 16"/>
          <p:cNvSpPr>
            <a:spLocks noChangeShapeType="1"/>
          </p:cNvSpPr>
          <p:nvPr/>
        </p:nvSpPr>
        <p:spPr bwMode="auto">
          <a:xfrm>
            <a:off x="2711450" y="352901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785" name="Rectangle 17"/>
          <p:cNvSpPr>
            <a:spLocks noChangeArrowheads="1"/>
          </p:cNvSpPr>
          <p:nvPr/>
        </p:nvSpPr>
        <p:spPr bwMode="auto">
          <a:xfrm>
            <a:off x="3354388"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6786" name="Rectangle 18"/>
          <p:cNvSpPr>
            <a:spLocks noChangeArrowheads="1"/>
          </p:cNvSpPr>
          <p:nvPr/>
        </p:nvSpPr>
        <p:spPr bwMode="auto">
          <a:xfrm>
            <a:off x="8037513"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6787" name="Rectangle 19"/>
          <p:cNvSpPr>
            <a:spLocks noChangeArrowheads="1"/>
          </p:cNvSpPr>
          <p:nvPr/>
        </p:nvSpPr>
        <p:spPr bwMode="auto">
          <a:xfrm>
            <a:off x="4897438"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a:t>
            </a:r>
          </a:p>
        </p:txBody>
      </p:sp>
      <p:sp>
        <p:nvSpPr>
          <p:cNvPr id="416788" name="Rectangle 20"/>
          <p:cNvSpPr>
            <a:spLocks noChangeArrowheads="1"/>
          </p:cNvSpPr>
          <p:nvPr/>
        </p:nvSpPr>
        <p:spPr bwMode="auto">
          <a:xfrm>
            <a:off x="6494463" y="2635250"/>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a:t>
            </a:r>
          </a:p>
        </p:txBody>
      </p:sp>
      <p:sp>
        <p:nvSpPr>
          <p:cNvPr id="416789" name="Freeform 21"/>
          <p:cNvSpPr>
            <a:spLocks/>
          </p:cNvSpPr>
          <p:nvPr/>
        </p:nvSpPr>
        <p:spPr bwMode="auto">
          <a:xfrm>
            <a:off x="4257675" y="3125789"/>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6790" name="Freeform 22"/>
          <p:cNvSpPr>
            <a:spLocks/>
          </p:cNvSpPr>
          <p:nvPr/>
        </p:nvSpPr>
        <p:spPr bwMode="auto">
          <a:xfrm flipV="1">
            <a:off x="5797550" y="3116264"/>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6791" name="Freeform 23"/>
          <p:cNvSpPr>
            <a:spLocks/>
          </p:cNvSpPr>
          <p:nvPr/>
        </p:nvSpPr>
        <p:spPr bwMode="auto">
          <a:xfrm>
            <a:off x="7343775" y="3125789"/>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dirty="0"/>
              <a:t>数据通信系统</a:t>
            </a:r>
          </a:p>
        </p:txBody>
      </p:sp>
      <p:sp>
        <p:nvSpPr>
          <p:cNvPr id="385027" name="Rectangle 3"/>
          <p:cNvSpPr>
            <a:spLocks noGrp="1" noChangeArrowheads="1"/>
          </p:cNvSpPr>
          <p:nvPr>
            <p:ph idx="1"/>
          </p:nvPr>
        </p:nvSpPr>
        <p:spPr/>
        <p:txBody>
          <a:bodyPr/>
          <a:lstStyle/>
          <a:p>
            <a:endParaRPr lang="zh-CN" altLang="en-US" dirty="0"/>
          </a:p>
        </p:txBody>
      </p:sp>
      <p:sp>
        <p:nvSpPr>
          <p:cNvPr id="14" name="灯片编号占位符 5"/>
          <p:cNvSpPr>
            <a:spLocks noGrp="1"/>
          </p:cNvSpPr>
          <p:nvPr>
            <p:ph type="sldNum" sz="quarter" idx="12"/>
          </p:nvPr>
        </p:nvSpPr>
        <p:spPr/>
        <p:txBody>
          <a:bodyPr/>
          <a:lstStyle/>
          <a:p>
            <a:fld id="{FC0D8B17-BCCD-4E9B-8828-7E788278DE86}" type="slidenum">
              <a:rPr lang="en-US" altLang="zh-CN"/>
              <a:pPr/>
              <a:t>3</a:t>
            </a:fld>
            <a:endParaRPr lang="en-US" altLang="zh-CN"/>
          </a:p>
        </p:txBody>
      </p:sp>
      <p:sp>
        <p:nvSpPr>
          <p:cNvPr id="385031" name="Oval 7"/>
          <p:cNvSpPr>
            <a:spLocks noChangeAspect="1" noChangeArrowheads="1"/>
          </p:cNvSpPr>
          <p:nvPr/>
        </p:nvSpPr>
        <p:spPr bwMode="auto">
          <a:xfrm>
            <a:off x="3543886" y="1700306"/>
            <a:ext cx="2789238" cy="2789237"/>
          </a:xfrm>
          <a:prstGeom prst="ellipse">
            <a:avLst/>
          </a:prstGeom>
          <a:solidFill>
            <a:schemeClr val="accent4">
              <a:lumMod val="50000"/>
              <a:alpha val="50000"/>
            </a:schemeClr>
          </a:solidFill>
          <a:ln w="9525" algn="ctr">
            <a:solidFill>
              <a:schemeClr val="tx1"/>
            </a:solidFill>
            <a:round/>
            <a:headEnd/>
            <a:tailEnd/>
          </a:ln>
          <a:effectLst/>
        </p:spPr>
        <p:txBody>
          <a:bodyPr wrap="none" anchor="ctr"/>
          <a:lstStyle/>
          <a:p>
            <a:endParaRPr lang="zh-CN" altLang="zh-CN" sz="4000">
              <a:ea typeface="黑体" panose="02010609060101010101" pitchFamily="49" charset="-122"/>
            </a:endParaRPr>
          </a:p>
        </p:txBody>
      </p:sp>
      <p:sp>
        <p:nvSpPr>
          <p:cNvPr id="385032" name="Oval 8"/>
          <p:cNvSpPr>
            <a:spLocks noChangeAspect="1" noChangeArrowheads="1"/>
          </p:cNvSpPr>
          <p:nvPr/>
        </p:nvSpPr>
        <p:spPr bwMode="auto">
          <a:xfrm>
            <a:off x="5702886" y="1700306"/>
            <a:ext cx="2789238" cy="2789237"/>
          </a:xfrm>
          <a:prstGeom prst="ellipse">
            <a:avLst/>
          </a:prstGeom>
          <a:solidFill>
            <a:schemeClr val="folHlink">
              <a:alpha val="50000"/>
            </a:scheme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ea typeface="黑体" panose="02010609060101010101" pitchFamily="49" charset="-122"/>
            </a:endParaRPr>
          </a:p>
        </p:txBody>
      </p:sp>
      <p:sp>
        <p:nvSpPr>
          <p:cNvPr id="385033" name="Oval 9"/>
          <p:cNvSpPr>
            <a:spLocks noChangeAspect="1" noChangeArrowheads="1"/>
          </p:cNvSpPr>
          <p:nvPr/>
        </p:nvSpPr>
        <p:spPr bwMode="auto">
          <a:xfrm>
            <a:off x="4623386" y="3068731"/>
            <a:ext cx="2789238" cy="2789237"/>
          </a:xfrm>
          <a:prstGeom prst="ellipse">
            <a:avLst/>
          </a:prstGeom>
          <a:solidFill>
            <a:srgbClr val="00B050">
              <a:alpha val="50000"/>
            </a:srgbClr>
          </a:solidFill>
          <a:ln w="9525" algn="ctr">
            <a:solidFill>
              <a:schemeClr val="tx1"/>
            </a:solidFill>
            <a:round/>
            <a:headEnd/>
            <a:tailEnd/>
          </a:ln>
          <a:effectLst/>
        </p:spPr>
        <p:txBody>
          <a:bodyPr wrap="none" anchor="ctr"/>
          <a:lstStyle/>
          <a:p>
            <a:endParaRPr lang="zh-CN" altLang="zh-CN" sz="4000">
              <a:ea typeface="黑体" panose="02010609060101010101" pitchFamily="49" charset="-122"/>
            </a:endParaRPr>
          </a:p>
        </p:txBody>
      </p:sp>
      <p:sp>
        <p:nvSpPr>
          <p:cNvPr id="385034" name="Text Box 10"/>
          <p:cNvSpPr txBox="1">
            <a:spLocks noChangeArrowheads="1"/>
          </p:cNvSpPr>
          <p:nvPr/>
        </p:nvSpPr>
        <p:spPr bwMode="auto">
          <a:xfrm>
            <a:off x="5486986" y="4686392"/>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数学</a:t>
            </a:r>
          </a:p>
        </p:txBody>
      </p:sp>
      <p:sp>
        <p:nvSpPr>
          <p:cNvPr id="385035" name="Text Box 11"/>
          <p:cNvSpPr txBox="1">
            <a:spLocks noChangeArrowheads="1"/>
          </p:cNvSpPr>
          <p:nvPr/>
        </p:nvSpPr>
        <p:spPr bwMode="auto">
          <a:xfrm>
            <a:off x="3904249" y="2525805"/>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物理学</a:t>
            </a:r>
          </a:p>
        </p:txBody>
      </p:sp>
      <p:sp>
        <p:nvSpPr>
          <p:cNvPr id="385036" name="Text Box 12"/>
          <p:cNvSpPr txBox="1">
            <a:spLocks noChangeArrowheads="1"/>
          </p:cNvSpPr>
          <p:nvPr/>
        </p:nvSpPr>
        <p:spPr bwMode="auto">
          <a:xfrm>
            <a:off x="6423611" y="2525805"/>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电气工程</a:t>
            </a:r>
          </a:p>
        </p:txBody>
      </p:sp>
      <p:sp>
        <p:nvSpPr>
          <p:cNvPr id="385037" name="Line 13"/>
          <p:cNvSpPr>
            <a:spLocks noChangeShapeType="1"/>
          </p:cNvSpPr>
          <p:nvPr/>
        </p:nvSpPr>
        <p:spPr bwMode="auto">
          <a:xfrm flipH="1" flipV="1">
            <a:off x="6063249" y="3554506"/>
            <a:ext cx="2449512" cy="1366837"/>
          </a:xfrm>
          <a:prstGeom prst="line">
            <a:avLst/>
          </a:prstGeom>
          <a:noFill/>
          <a:ln w="38100">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85038" name="Text Box 14"/>
          <p:cNvSpPr txBox="1">
            <a:spLocks noChangeArrowheads="1"/>
          </p:cNvSpPr>
          <p:nvPr/>
        </p:nvSpPr>
        <p:spPr bwMode="auto">
          <a:xfrm>
            <a:off x="7860299" y="4921342"/>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3600">
                <a:ea typeface="黑体" panose="02010609060101010101" pitchFamily="49" charset="-122"/>
              </a:rPr>
              <a:t>数据通信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a:t>PSK</a:t>
            </a:r>
          </a:p>
        </p:txBody>
      </p:sp>
      <p:sp>
        <p:nvSpPr>
          <p:cNvPr id="417795" name="Rectangle 3"/>
          <p:cNvSpPr>
            <a:spLocks noGrp="1" noChangeArrowheads="1"/>
          </p:cNvSpPr>
          <p:nvPr>
            <p:ph idx="1"/>
          </p:nvPr>
        </p:nvSpPr>
        <p:spPr>
          <a:xfrm>
            <a:off x="660400" y="1130303"/>
            <a:ext cx="10858498" cy="1367469"/>
          </a:xfrm>
        </p:spPr>
        <p:txBody>
          <a:bodyPr vert="horz" lIns="91440" tIns="45720" rIns="91440" bIns="45720" rtlCol="0">
            <a:normAutofit/>
          </a:bodyPr>
          <a:lstStyle/>
          <a:p>
            <a:r>
              <a:rPr lang="en-US" altLang="zh-CN" dirty="0"/>
              <a:t>PSK</a:t>
            </a:r>
            <a:r>
              <a:rPr lang="zh-CN" altLang="en-US" dirty="0"/>
              <a:t>可以用更多的状态表示二进制位，是主要的调制技术</a:t>
            </a:r>
          </a:p>
          <a:p>
            <a:pPr lvl="1"/>
            <a:r>
              <a:rPr lang="zh-CN" altLang="en-US" dirty="0"/>
              <a:t>用</a:t>
            </a:r>
            <a:r>
              <a:rPr lang="en-US" altLang="zh-CN" dirty="0"/>
              <a:t>0</a:t>
            </a:r>
            <a:r>
              <a:rPr lang="en-US" altLang="zh-CN" dirty="0">
                <a:sym typeface="Symbol" panose="05050102010706020507" pitchFamily="18" charset="2"/>
              </a:rPr>
              <a:t></a:t>
            </a:r>
            <a:r>
              <a:rPr lang="zh-CN" altLang="en-US" dirty="0"/>
              <a:t>相位代表</a:t>
            </a:r>
            <a:r>
              <a:rPr lang="en-US" altLang="zh-CN" dirty="0"/>
              <a:t>00</a:t>
            </a:r>
            <a:r>
              <a:rPr lang="zh-CN" altLang="en-US" dirty="0"/>
              <a:t>，用</a:t>
            </a:r>
            <a:r>
              <a:rPr lang="en-US" altLang="zh-CN" dirty="0"/>
              <a:t>90 </a:t>
            </a:r>
            <a:r>
              <a:rPr lang="en-US" altLang="zh-CN" dirty="0">
                <a:sym typeface="Symbol" panose="05050102010706020507" pitchFamily="18" charset="2"/>
              </a:rPr>
              <a:t></a:t>
            </a:r>
            <a:r>
              <a:rPr lang="zh-CN" altLang="en-US" dirty="0"/>
              <a:t>相位表示</a:t>
            </a:r>
            <a:r>
              <a:rPr lang="en-US" altLang="zh-CN" dirty="0"/>
              <a:t>01</a:t>
            </a:r>
            <a:r>
              <a:rPr lang="zh-CN" altLang="en-US" dirty="0"/>
              <a:t>，用</a:t>
            </a:r>
            <a:r>
              <a:rPr lang="en-US" altLang="zh-CN" dirty="0"/>
              <a:t>180 </a:t>
            </a:r>
            <a:r>
              <a:rPr lang="en-US" altLang="zh-CN" dirty="0">
                <a:sym typeface="Symbol" panose="05050102010706020507" pitchFamily="18" charset="2"/>
              </a:rPr>
              <a:t></a:t>
            </a:r>
            <a:r>
              <a:rPr lang="zh-CN" altLang="en-US" dirty="0"/>
              <a:t>相位代表</a:t>
            </a:r>
            <a:r>
              <a:rPr lang="en-US" altLang="zh-CN" dirty="0"/>
              <a:t>10</a:t>
            </a:r>
            <a:r>
              <a:rPr lang="zh-CN" altLang="en-US" dirty="0"/>
              <a:t>，用</a:t>
            </a:r>
            <a:r>
              <a:rPr lang="en-US" altLang="zh-CN" dirty="0"/>
              <a:t>270 </a:t>
            </a:r>
            <a:r>
              <a:rPr lang="en-US" altLang="zh-CN" dirty="0">
                <a:sym typeface="Symbol" panose="05050102010706020507" pitchFamily="18" charset="2"/>
              </a:rPr>
              <a:t></a:t>
            </a:r>
            <a:r>
              <a:rPr lang="zh-CN" altLang="en-US" dirty="0"/>
              <a:t>相位表示</a:t>
            </a:r>
            <a:r>
              <a:rPr lang="en-US" altLang="zh-CN" dirty="0"/>
              <a:t>11</a:t>
            </a:r>
          </a:p>
          <a:p>
            <a:pPr lvl="1"/>
            <a:r>
              <a:rPr lang="zh-CN" altLang="en-US" dirty="0"/>
              <a:t>每种相位的正弦信号可以表示两位二进制信息 </a:t>
            </a:r>
          </a:p>
        </p:txBody>
      </p:sp>
      <p:sp>
        <p:nvSpPr>
          <p:cNvPr id="23" name="灯片编号占位符 5"/>
          <p:cNvSpPr>
            <a:spLocks noGrp="1"/>
          </p:cNvSpPr>
          <p:nvPr>
            <p:ph type="sldNum" sz="quarter" idx="12"/>
          </p:nvPr>
        </p:nvSpPr>
        <p:spPr/>
        <p:txBody>
          <a:bodyPr/>
          <a:lstStyle/>
          <a:p>
            <a:fld id="{8D672C5A-F320-4CC4-97EE-D14546D8CCCC}" type="slidenum">
              <a:rPr lang="en-US" altLang="zh-CN"/>
              <a:pPr/>
              <a:t>30</a:t>
            </a:fld>
            <a:endParaRPr lang="en-US" altLang="zh-CN"/>
          </a:p>
        </p:txBody>
      </p:sp>
      <p:sp>
        <p:nvSpPr>
          <p:cNvPr id="417796" name="Freeform 4"/>
          <p:cNvSpPr>
            <a:spLocks/>
          </p:cNvSpPr>
          <p:nvPr/>
        </p:nvSpPr>
        <p:spPr bwMode="auto">
          <a:xfrm>
            <a:off x="2896254" y="3324693"/>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7797" name="Group 5"/>
          <p:cNvGrpSpPr>
            <a:grpSpLocks/>
          </p:cNvGrpSpPr>
          <p:nvPr/>
        </p:nvGrpSpPr>
        <p:grpSpPr bwMode="auto">
          <a:xfrm>
            <a:off x="4439304" y="2873843"/>
            <a:ext cx="4627562" cy="1539875"/>
            <a:chOff x="1475" y="1639"/>
            <a:chExt cx="2915" cy="1388"/>
          </a:xfrm>
        </p:grpSpPr>
        <p:sp>
          <p:nvSpPr>
            <p:cNvPr id="417798" name="Line 6"/>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799" name="Line 7"/>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00" name="Line 8"/>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7801" name="Line 9"/>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7802" name="Rectangle 10"/>
          <p:cNvSpPr>
            <a:spLocks noChangeArrowheads="1"/>
          </p:cNvSpPr>
          <p:nvPr/>
        </p:nvSpPr>
        <p:spPr bwMode="auto">
          <a:xfrm>
            <a:off x="2319991" y="2770654"/>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7803" name="Rectangle 11"/>
          <p:cNvSpPr>
            <a:spLocks noChangeArrowheads="1"/>
          </p:cNvSpPr>
          <p:nvPr/>
        </p:nvSpPr>
        <p:spPr bwMode="auto">
          <a:xfrm>
            <a:off x="9639954" y="380887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7804" name="Line 12"/>
          <p:cNvSpPr>
            <a:spLocks noChangeShapeType="1"/>
          </p:cNvSpPr>
          <p:nvPr/>
        </p:nvSpPr>
        <p:spPr bwMode="auto">
          <a:xfrm flipV="1">
            <a:off x="2896254" y="2829392"/>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805" name="Line 13"/>
          <p:cNvSpPr>
            <a:spLocks noChangeShapeType="1"/>
          </p:cNvSpPr>
          <p:nvPr/>
        </p:nvSpPr>
        <p:spPr bwMode="auto">
          <a:xfrm>
            <a:off x="2896254" y="3737442"/>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7806" name="Rectangle 14"/>
          <p:cNvSpPr>
            <a:spLocks noChangeArrowheads="1"/>
          </p:cNvSpPr>
          <p:nvPr/>
        </p:nvSpPr>
        <p:spPr bwMode="auto">
          <a:xfrm>
            <a:off x="3539191"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a:t>
            </a:r>
          </a:p>
        </p:txBody>
      </p:sp>
      <p:sp>
        <p:nvSpPr>
          <p:cNvPr id="417807" name="Rectangle 15"/>
          <p:cNvSpPr>
            <a:spLocks noChangeArrowheads="1"/>
          </p:cNvSpPr>
          <p:nvPr/>
        </p:nvSpPr>
        <p:spPr bwMode="auto">
          <a:xfrm>
            <a:off x="8222316"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a:t>
            </a:r>
          </a:p>
        </p:txBody>
      </p:sp>
      <p:sp>
        <p:nvSpPr>
          <p:cNvPr id="417808" name="Rectangle 16"/>
          <p:cNvSpPr>
            <a:spLocks noChangeArrowheads="1"/>
          </p:cNvSpPr>
          <p:nvPr/>
        </p:nvSpPr>
        <p:spPr bwMode="auto">
          <a:xfrm>
            <a:off x="5082241"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a:t>
            </a:r>
          </a:p>
        </p:txBody>
      </p:sp>
      <p:sp>
        <p:nvSpPr>
          <p:cNvPr id="417809" name="Rectangle 17"/>
          <p:cNvSpPr>
            <a:spLocks noChangeArrowheads="1"/>
          </p:cNvSpPr>
          <p:nvPr/>
        </p:nvSpPr>
        <p:spPr bwMode="auto">
          <a:xfrm>
            <a:off x="6679266" y="2843679"/>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a:t>
            </a:r>
          </a:p>
        </p:txBody>
      </p:sp>
      <p:sp>
        <p:nvSpPr>
          <p:cNvPr id="417810" name="Freeform 18"/>
          <p:cNvSpPr>
            <a:spLocks/>
          </p:cNvSpPr>
          <p:nvPr/>
        </p:nvSpPr>
        <p:spPr bwMode="auto">
          <a:xfrm>
            <a:off x="4445655" y="3375492"/>
            <a:ext cx="1533525"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7811" name="Freeform 19"/>
          <p:cNvSpPr>
            <a:spLocks/>
          </p:cNvSpPr>
          <p:nvPr/>
        </p:nvSpPr>
        <p:spPr bwMode="auto">
          <a:xfrm flipV="1">
            <a:off x="5982354" y="3324693"/>
            <a:ext cx="15430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7813" name="Freeform 21"/>
          <p:cNvSpPr>
            <a:spLocks/>
          </p:cNvSpPr>
          <p:nvPr/>
        </p:nvSpPr>
        <p:spPr bwMode="auto">
          <a:xfrm flipV="1">
            <a:off x="7504767" y="3350092"/>
            <a:ext cx="1533525"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a:t>星座表</a:t>
            </a:r>
            <a:r>
              <a:rPr lang="en-US" altLang="zh-CN"/>
              <a:t>(</a:t>
            </a:r>
            <a:r>
              <a:rPr lang="zh-CN" altLang="en-US"/>
              <a:t>相位状态图</a:t>
            </a:r>
            <a:r>
              <a:rPr lang="en-US" altLang="zh-CN"/>
              <a:t>)</a:t>
            </a:r>
          </a:p>
        </p:txBody>
      </p:sp>
      <p:sp>
        <p:nvSpPr>
          <p:cNvPr id="32" name="灯片编号占位符 5"/>
          <p:cNvSpPr>
            <a:spLocks noGrp="1"/>
          </p:cNvSpPr>
          <p:nvPr>
            <p:ph type="sldNum" sz="quarter" idx="12"/>
          </p:nvPr>
        </p:nvSpPr>
        <p:spPr/>
        <p:txBody>
          <a:bodyPr/>
          <a:lstStyle/>
          <a:p>
            <a:fld id="{0270955C-0657-42A3-AFA2-0B44878B96B2}" type="slidenum">
              <a:rPr lang="en-US" altLang="zh-CN"/>
              <a:pPr/>
              <a:t>31</a:t>
            </a:fld>
            <a:endParaRPr lang="en-US" altLang="zh-CN"/>
          </a:p>
        </p:txBody>
      </p:sp>
      <p:sp>
        <p:nvSpPr>
          <p:cNvPr id="418823" name="Rectangle 7"/>
          <p:cNvSpPr>
            <a:spLocks noChangeArrowheads="1"/>
          </p:cNvSpPr>
          <p:nvPr/>
        </p:nvSpPr>
        <p:spPr bwMode="auto">
          <a:xfrm>
            <a:off x="2911475"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2-PSK</a:t>
            </a:r>
            <a:endParaRPr lang="en-US" altLang="zh-CN">
              <a:latin typeface="Times New Roman" panose="02020603050405020304" pitchFamily="18" charset="0"/>
            </a:endParaRPr>
          </a:p>
        </p:txBody>
      </p:sp>
      <p:sp>
        <p:nvSpPr>
          <p:cNvPr id="418824" name="Rectangle 8"/>
          <p:cNvSpPr>
            <a:spLocks noChangeArrowheads="1"/>
          </p:cNvSpPr>
          <p:nvPr/>
        </p:nvSpPr>
        <p:spPr bwMode="auto">
          <a:xfrm>
            <a:off x="2081213" y="3354389"/>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418825" name="Rectangle 9"/>
          <p:cNvSpPr>
            <a:spLocks noChangeArrowheads="1"/>
          </p:cNvSpPr>
          <p:nvPr/>
        </p:nvSpPr>
        <p:spPr bwMode="auto">
          <a:xfrm>
            <a:off x="4241800" y="3354389"/>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418829" name="Rectangle 13"/>
          <p:cNvSpPr>
            <a:spLocks noChangeArrowheads="1"/>
          </p:cNvSpPr>
          <p:nvPr/>
        </p:nvSpPr>
        <p:spPr bwMode="auto">
          <a:xfrm>
            <a:off x="5503863"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4-PSK</a:t>
            </a:r>
            <a:endParaRPr lang="en-US" altLang="zh-CN">
              <a:latin typeface="Times New Roman" panose="02020603050405020304" pitchFamily="18" charset="0"/>
            </a:endParaRPr>
          </a:p>
        </p:txBody>
      </p:sp>
      <p:sp>
        <p:nvSpPr>
          <p:cNvPr id="418830" name="Rectangle 14"/>
          <p:cNvSpPr>
            <a:spLocks noChangeArrowheads="1"/>
          </p:cNvSpPr>
          <p:nvPr/>
        </p:nvSpPr>
        <p:spPr bwMode="auto">
          <a:xfrm>
            <a:off x="4529138" y="335438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a:t>
            </a:r>
            <a:endParaRPr lang="en-US" altLang="zh-CN">
              <a:latin typeface="Times New Roman" panose="02020603050405020304" pitchFamily="18" charset="0"/>
            </a:endParaRPr>
          </a:p>
        </p:txBody>
      </p:sp>
      <p:sp>
        <p:nvSpPr>
          <p:cNvPr id="418831" name="Rectangle 15"/>
          <p:cNvSpPr>
            <a:spLocks noChangeArrowheads="1"/>
          </p:cNvSpPr>
          <p:nvPr/>
        </p:nvSpPr>
        <p:spPr bwMode="auto">
          <a:xfrm>
            <a:off x="6761163" y="335438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a:t>
            </a:r>
            <a:endParaRPr lang="en-US" altLang="zh-CN">
              <a:latin typeface="Times New Roman" panose="02020603050405020304" pitchFamily="18" charset="0"/>
            </a:endParaRPr>
          </a:p>
        </p:txBody>
      </p:sp>
      <p:sp>
        <p:nvSpPr>
          <p:cNvPr id="418832" name="Rectangle 16"/>
          <p:cNvSpPr>
            <a:spLocks noChangeArrowheads="1"/>
          </p:cNvSpPr>
          <p:nvPr/>
        </p:nvSpPr>
        <p:spPr bwMode="auto">
          <a:xfrm>
            <a:off x="5651500" y="2201864"/>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a:t>
            </a:r>
            <a:endParaRPr lang="en-US" altLang="zh-CN">
              <a:latin typeface="Times New Roman" panose="02020603050405020304" pitchFamily="18" charset="0"/>
            </a:endParaRPr>
          </a:p>
        </p:txBody>
      </p:sp>
      <p:sp>
        <p:nvSpPr>
          <p:cNvPr id="418833" name="Rectangle 17"/>
          <p:cNvSpPr>
            <a:spLocks noChangeArrowheads="1"/>
          </p:cNvSpPr>
          <p:nvPr/>
        </p:nvSpPr>
        <p:spPr bwMode="auto">
          <a:xfrm>
            <a:off x="5667375" y="4376739"/>
            <a:ext cx="228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a:t>
            </a:r>
            <a:endParaRPr lang="en-US" altLang="zh-CN">
              <a:latin typeface="Times New Roman" panose="02020603050405020304" pitchFamily="18" charset="0"/>
            </a:endParaRPr>
          </a:p>
        </p:txBody>
      </p:sp>
      <p:sp>
        <p:nvSpPr>
          <p:cNvPr id="418837" name="Rectangle 21"/>
          <p:cNvSpPr>
            <a:spLocks noChangeArrowheads="1"/>
          </p:cNvSpPr>
          <p:nvPr/>
        </p:nvSpPr>
        <p:spPr bwMode="auto">
          <a:xfrm>
            <a:off x="8489950" y="4738689"/>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8-PSK</a:t>
            </a:r>
            <a:endParaRPr lang="en-US" altLang="zh-CN">
              <a:latin typeface="Times New Roman" panose="02020603050405020304" pitchFamily="18" charset="0"/>
            </a:endParaRPr>
          </a:p>
        </p:txBody>
      </p:sp>
      <p:sp>
        <p:nvSpPr>
          <p:cNvPr id="418838" name="Rectangle 22"/>
          <p:cNvSpPr>
            <a:spLocks noChangeArrowheads="1"/>
          </p:cNvSpPr>
          <p:nvPr/>
        </p:nvSpPr>
        <p:spPr bwMode="auto">
          <a:xfrm>
            <a:off x="7337425" y="33543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100</a:t>
            </a:r>
            <a:endParaRPr lang="en-US" altLang="zh-CN">
              <a:latin typeface="Times New Roman" panose="02020603050405020304" pitchFamily="18" charset="0"/>
            </a:endParaRPr>
          </a:p>
        </p:txBody>
      </p:sp>
      <p:sp>
        <p:nvSpPr>
          <p:cNvPr id="418839" name="Rectangle 23"/>
          <p:cNvSpPr>
            <a:spLocks noChangeArrowheads="1"/>
          </p:cNvSpPr>
          <p:nvPr/>
        </p:nvSpPr>
        <p:spPr bwMode="auto">
          <a:xfrm>
            <a:off x="9713913" y="33543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000</a:t>
            </a:r>
            <a:endParaRPr lang="en-US" altLang="zh-CN">
              <a:latin typeface="Times New Roman" panose="02020603050405020304" pitchFamily="18" charset="0"/>
            </a:endParaRPr>
          </a:p>
        </p:txBody>
      </p:sp>
      <p:sp>
        <p:nvSpPr>
          <p:cNvPr id="418840" name="Rectangle 24"/>
          <p:cNvSpPr>
            <a:spLocks noChangeArrowheads="1"/>
          </p:cNvSpPr>
          <p:nvPr/>
        </p:nvSpPr>
        <p:spPr bwMode="auto">
          <a:xfrm>
            <a:off x="8520113" y="218440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010</a:t>
            </a:r>
            <a:endParaRPr lang="en-US" altLang="zh-CN">
              <a:latin typeface="Times New Roman" panose="02020603050405020304" pitchFamily="18" charset="0"/>
            </a:endParaRPr>
          </a:p>
        </p:txBody>
      </p:sp>
      <p:sp>
        <p:nvSpPr>
          <p:cNvPr id="418841" name="Rectangle 25"/>
          <p:cNvSpPr>
            <a:spLocks noChangeArrowheads="1"/>
          </p:cNvSpPr>
          <p:nvPr/>
        </p:nvSpPr>
        <p:spPr bwMode="auto">
          <a:xfrm>
            <a:off x="8543925" y="436562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110</a:t>
            </a:r>
            <a:endParaRPr lang="en-US" altLang="zh-CN">
              <a:latin typeface="Times New Roman" panose="02020603050405020304" pitchFamily="18" charset="0"/>
            </a:endParaRPr>
          </a:p>
        </p:txBody>
      </p:sp>
      <p:sp>
        <p:nvSpPr>
          <p:cNvPr id="418844" name="Rectangle 28"/>
          <p:cNvSpPr>
            <a:spLocks noChangeArrowheads="1"/>
          </p:cNvSpPr>
          <p:nvPr/>
        </p:nvSpPr>
        <p:spPr bwMode="auto">
          <a:xfrm>
            <a:off x="9426575" y="2562225"/>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001</a:t>
            </a:r>
            <a:endParaRPr lang="en-US" altLang="zh-CN">
              <a:latin typeface="Times New Roman" panose="02020603050405020304" pitchFamily="18" charset="0"/>
            </a:endParaRPr>
          </a:p>
        </p:txBody>
      </p:sp>
      <p:sp>
        <p:nvSpPr>
          <p:cNvPr id="418845" name="Rectangle 29"/>
          <p:cNvSpPr>
            <a:spLocks noChangeArrowheads="1"/>
          </p:cNvSpPr>
          <p:nvPr/>
        </p:nvSpPr>
        <p:spPr bwMode="auto">
          <a:xfrm>
            <a:off x="7626350" y="2490789"/>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011</a:t>
            </a:r>
            <a:endParaRPr lang="en-US" altLang="zh-CN">
              <a:latin typeface="Times New Roman" panose="02020603050405020304" pitchFamily="18" charset="0"/>
            </a:endParaRPr>
          </a:p>
        </p:txBody>
      </p:sp>
      <p:sp>
        <p:nvSpPr>
          <p:cNvPr id="418846" name="Rectangle 30"/>
          <p:cNvSpPr>
            <a:spLocks noChangeArrowheads="1"/>
          </p:cNvSpPr>
          <p:nvPr/>
        </p:nvSpPr>
        <p:spPr bwMode="auto">
          <a:xfrm>
            <a:off x="7626350" y="4146550"/>
            <a:ext cx="342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101</a:t>
            </a:r>
            <a:endParaRPr lang="en-US" altLang="zh-CN">
              <a:latin typeface="Times New Roman" panose="02020603050405020304" pitchFamily="18" charset="0"/>
            </a:endParaRPr>
          </a:p>
        </p:txBody>
      </p:sp>
      <p:sp>
        <p:nvSpPr>
          <p:cNvPr id="418847" name="Rectangle 31"/>
          <p:cNvSpPr>
            <a:spLocks noChangeArrowheads="1"/>
          </p:cNvSpPr>
          <p:nvPr/>
        </p:nvSpPr>
        <p:spPr bwMode="auto">
          <a:xfrm>
            <a:off x="9353550" y="4075114"/>
            <a:ext cx="329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rgbClr val="000000"/>
                </a:solidFill>
                <a:latin typeface="Times New Roman" panose="02020603050405020304" pitchFamily="18" charset="0"/>
              </a:rPr>
              <a:t>111</a:t>
            </a:r>
            <a:endParaRPr lang="en-US" altLang="zh-CN">
              <a:latin typeface="Times New Roman" panose="02020603050405020304" pitchFamily="18" charset="0"/>
            </a:endParaRPr>
          </a:p>
        </p:txBody>
      </p:sp>
      <p:sp>
        <p:nvSpPr>
          <p:cNvPr id="418848" name="Line 32"/>
          <p:cNvSpPr>
            <a:spLocks noChangeShapeType="1"/>
          </p:cNvSpPr>
          <p:nvPr/>
        </p:nvSpPr>
        <p:spPr bwMode="auto">
          <a:xfrm>
            <a:off x="2297113" y="3498850"/>
            <a:ext cx="1871662"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49" name="Line 33"/>
          <p:cNvSpPr>
            <a:spLocks noChangeShapeType="1"/>
          </p:cNvSpPr>
          <p:nvPr/>
        </p:nvSpPr>
        <p:spPr bwMode="auto">
          <a:xfrm rot="-5400000">
            <a:off x="2297907" y="3426619"/>
            <a:ext cx="1871662"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0" name="Line 34"/>
          <p:cNvSpPr>
            <a:spLocks noChangeShapeType="1"/>
          </p:cNvSpPr>
          <p:nvPr/>
        </p:nvSpPr>
        <p:spPr bwMode="auto">
          <a:xfrm>
            <a:off x="4816476" y="3498850"/>
            <a:ext cx="1871663"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1" name="Line 35"/>
          <p:cNvSpPr>
            <a:spLocks noChangeShapeType="1"/>
          </p:cNvSpPr>
          <p:nvPr/>
        </p:nvSpPr>
        <p:spPr bwMode="auto">
          <a:xfrm rot="-5400000">
            <a:off x="4817269" y="3426619"/>
            <a:ext cx="1871662"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8855" name="Group 39"/>
          <p:cNvGrpSpPr>
            <a:grpSpLocks/>
          </p:cNvGrpSpPr>
          <p:nvPr/>
        </p:nvGrpSpPr>
        <p:grpSpPr bwMode="auto">
          <a:xfrm>
            <a:off x="7769226" y="2490788"/>
            <a:ext cx="1871663" cy="1871662"/>
            <a:chOff x="3923" y="1888"/>
            <a:chExt cx="1179" cy="1179"/>
          </a:xfrm>
        </p:grpSpPr>
        <p:sp>
          <p:nvSpPr>
            <p:cNvPr id="418852" name="Line 36"/>
            <p:cNvSpPr>
              <a:spLocks noChangeShapeType="1"/>
            </p:cNvSpPr>
            <p:nvPr/>
          </p:nvSpPr>
          <p:spPr bwMode="auto">
            <a:xfrm>
              <a:off x="3923" y="2523"/>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3" name="Line 37"/>
            <p:cNvSpPr>
              <a:spLocks noChangeShapeType="1"/>
            </p:cNvSpPr>
            <p:nvPr/>
          </p:nvSpPr>
          <p:spPr bwMode="auto">
            <a:xfrm rot="-5400000">
              <a:off x="3923" y="2478"/>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8856" name="Group 40"/>
          <p:cNvGrpSpPr>
            <a:grpSpLocks/>
          </p:cNvGrpSpPr>
          <p:nvPr/>
        </p:nvGrpSpPr>
        <p:grpSpPr bwMode="auto">
          <a:xfrm rot="-2711047">
            <a:off x="7721601" y="2509838"/>
            <a:ext cx="1871662" cy="1871663"/>
            <a:chOff x="3923" y="1888"/>
            <a:chExt cx="1179" cy="1179"/>
          </a:xfrm>
        </p:grpSpPr>
        <p:sp>
          <p:nvSpPr>
            <p:cNvPr id="418857" name="Line 41"/>
            <p:cNvSpPr>
              <a:spLocks noChangeShapeType="1"/>
            </p:cNvSpPr>
            <p:nvPr/>
          </p:nvSpPr>
          <p:spPr bwMode="auto">
            <a:xfrm>
              <a:off x="3923" y="2523"/>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58" name="Line 42"/>
            <p:cNvSpPr>
              <a:spLocks noChangeShapeType="1"/>
            </p:cNvSpPr>
            <p:nvPr/>
          </p:nvSpPr>
          <p:spPr bwMode="auto">
            <a:xfrm rot="-5400000">
              <a:off x="3923" y="2478"/>
              <a:ext cx="1179" cy="0"/>
            </a:xfrm>
            <a:prstGeom prst="line">
              <a:avLst/>
            </a:prstGeom>
            <a:noFill/>
            <a:ln w="12700">
              <a:solidFill>
                <a:schemeClr val="hlink"/>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dirty="0"/>
              <a:t>正交调幅</a:t>
            </a:r>
            <a:endParaRPr lang="en-US" altLang="zh-CN" dirty="0"/>
          </a:p>
        </p:txBody>
      </p:sp>
      <p:sp>
        <p:nvSpPr>
          <p:cNvPr id="419843" name="Rectangle 3"/>
          <p:cNvSpPr>
            <a:spLocks noGrp="1" noChangeArrowheads="1"/>
          </p:cNvSpPr>
          <p:nvPr>
            <p:ph idx="1"/>
          </p:nvPr>
        </p:nvSpPr>
        <p:spPr>
          <a:xfrm>
            <a:off x="668338" y="1139823"/>
            <a:ext cx="8642350" cy="730250"/>
          </a:xfrm>
        </p:spPr>
        <p:txBody>
          <a:bodyPr vert="horz" lIns="91440" tIns="45720" rIns="91440" bIns="45720" rtlCol="0">
            <a:normAutofit/>
          </a:bodyPr>
          <a:lstStyle/>
          <a:p>
            <a:r>
              <a:rPr lang="zh-CN" altLang="en-US" dirty="0"/>
              <a:t>正交调幅：</a:t>
            </a:r>
            <a:r>
              <a:rPr lang="en-US" altLang="zh-CN" dirty="0"/>
              <a:t>ASK</a:t>
            </a:r>
            <a:r>
              <a:rPr lang="zh-CN" altLang="en-US" dirty="0"/>
              <a:t>和</a:t>
            </a:r>
            <a:r>
              <a:rPr lang="en-US" altLang="zh-CN" dirty="0"/>
              <a:t>PSK</a:t>
            </a:r>
            <a:r>
              <a:rPr lang="zh-CN" altLang="en-US" dirty="0"/>
              <a:t>结合起来的编码方法</a:t>
            </a:r>
          </a:p>
        </p:txBody>
      </p:sp>
      <p:sp>
        <p:nvSpPr>
          <p:cNvPr id="36" name="灯片编号占位符 5"/>
          <p:cNvSpPr>
            <a:spLocks noGrp="1"/>
          </p:cNvSpPr>
          <p:nvPr>
            <p:ph type="sldNum" sz="quarter" idx="12"/>
          </p:nvPr>
        </p:nvSpPr>
        <p:spPr/>
        <p:txBody>
          <a:bodyPr/>
          <a:lstStyle/>
          <a:p>
            <a:fld id="{8B485F1A-5E4E-4A1A-9D21-823A36E293EE}" type="slidenum">
              <a:rPr lang="en-US" altLang="zh-CN"/>
              <a:pPr/>
              <a:t>32</a:t>
            </a:fld>
            <a:endParaRPr lang="en-US" altLang="zh-CN"/>
          </a:p>
        </p:txBody>
      </p:sp>
      <p:sp>
        <p:nvSpPr>
          <p:cNvPr id="419861" name="Freeform 21"/>
          <p:cNvSpPr>
            <a:spLocks/>
          </p:cNvSpPr>
          <p:nvPr/>
        </p:nvSpPr>
        <p:spPr bwMode="auto">
          <a:xfrm>
            <a:off x="2855914" y="3376614"/>
            <a:ext cx="782637"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862" name="Group 22"/>
          <p:cNvGrpSpPr>
            <a:grpSpLocks/>
          </p:cNvGrpSpPr>
          <p:nvPr/>
        </p:nvGrpSpPr>
        <p:grpSpPr bwMode="auto">
          <a:xfrm>
            <a:off x="4402139" y="2925764"/>
            <a:ext cx="4668837" cy="1747837"/>
            <a:chOff x="1475" y="1639"/>
            <a:chExt cx="2915" cy="1388"/>
          </a:xfrm>
        </p:grpSpPr>
        <p:sp>
          <p:nvSpPr>
            <p:cNvPr id="419863" name="Line 23"/>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4" name="Line 24"/>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5" name="Line 25"/>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66" name="Line 26"/>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867" name="Rectangle 27"/>
          <p:cNvSpPr>
            <a:spLocks noChangeArrowheads="1"/>
          </p:cNvSpPr>
          <p:nvPr/>
        </p:nvSpPr>
        <p:spPr bwMode="auto">
          <a:xfrm>
            <a:off x="2279650" y="2822575"/>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振幅</a:t>
            </a:r>
            <a:endParaRPr lang="zh-CN" altLang="en-US">
              <a:solidFill>
                <a:schemeClr val="tx2"/>
              </a:solidFill>
              <a:ea typeface="黑体" panose="02010609060101010101" pitchFamily="49" charset="-122"/>
            </a:endParaRPr>
          </a:p>
        </p:txBody>
      </p:sp>
      <p:sp>
        <p:nvSpPr>
          <p:cNvPr id="419868" name="Rectangle 28"/>
          <p:cNvSpPr>
            <a:spLocks noChangeArrowheads="1"/>
          </p:cNvSpPr>
          <p:nvPr/>
        </p:nvSpPr>
        <p:spPr bwMode="auto">
          <a:xfrm>
            <a:off x="9599613" y="38608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a:solidFill>
                  <a:schemeClr val="tx2"/>
                </a:solidFill>
                <a:latin typeface="宋体" panose="02010600030101010101" pitchFamily="2" charset="-122"/>
                <a:ea typeface="黑体" panose="02010609060101010101" pitchFamily="49" charset="-122"/>
              </a:rPr>
              <a:t>时间</a:t>
            </a:r>
            <a:endParaRPr lang="zh-CN" altLang="en-US">
              <a:solidFill>
                <a:schemeClr val="tx2"/>
              </a:solidFill>
              <a:ea typeface="黑体" panose="02010609060101010101" pitchFamily="49" charset="-122"/>
            </a:endParaRPr>
          </a:p>
        </p:txBody>
      </p:sp>
      <p:sp>
        <p:nvSpPr>
          <p:cNvPr id="419869" name="Line 29"/>
          <p:cNvSpPr>
            <a:spLocks noChangeShapeType="1"/>
          </p:cNvSpPr>
          <p:nvPr/>
        </p:nvSpPr>
        <p:spPr bwMode="auto">
          <a:xfrm flipV="1">
            <a:off x="2855913" y="2881313"/>
            <a:ext cx="0" cy="18161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70" name="Line 30"/>
          <p:cNvSpPr>
            <a:spLocks noChangeShapeType="1"/>
          </p:cNvSpPr>
          <p:nvPr/>
        </p:nvSpPr>
        <p:spPr bwMode="auto">
          <a:xfrm>
            <a:off x="2855913" y="3789363"/>
            <a:ext cx="72009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871" name="Rectangle 31"/>
          <p:cNvSpPr>
            <a:spLocks noChangeArrowheads="1"/>
          </p:cNvSpPr>
          <p:nvPr/>
        </p:nvSpPr>
        <p:spPr bwMode="auto">
          <a:xfrm>
            <a:off x="310356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000</a:t>
            </a:r>
          </a:p>
        </p:txBody>
      </p:sp>
      <p:sp>
        <p:nvSpPr>
          <p:cNvPr id="419872" name="Rectangle 32"/>
          <p:cNvSpPr>
            <a:spLocks noChangeArrowheads="1"/>
          </p:cNvSpPr>
          <p:nvPr/>
        </p:nvSpPr>
        <p:spPr bwMode="auto">
          <a:xfrm>
            <a:off x="7742238"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110</a:t>
            </a:r>
          </a:p>
        </p:txBody>
      </p:sp>
      <p:sp>
        <p:nvSpPr>
          <p:cNvPr id="419873" name="Rectangle 33"/>
          <p:cNvSpPr>
            <a:spLocks noChangeArrowheads="1"/>
          </p:cNvSpPr>
          <p:nvPr/>
        </p:nvSpPr>
        <p:spPr bwMode="auto">
          <a:xfrm>
            <a:off x="464661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010</a:t>
            </a:r>
          </a:p>
        </p:txBody>
      </p:sp>
      <p:sp>
        <p:nvSpPr>
          <p:cNvPr id="419874" name="Rectangle 34"/>
          <p:cNvSpPr>
            <a:spLocks noChangeArrowheads="1"/>
          </p:cNvSpPr>
          <p:nvPr/>
        </p:nvSpPr>
        <p:spPr bwMode="auto">
          <a:xfrm>
            <a:off x="6157913"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100</a:t>
            </a:r>
          </a:p>
        </p:txBody>
      </p:sp>
      <p:sp>
        <p:nvSpPr>
          <p:cNvPr id="419875" name="Freeform 35"/>
          <p:cNvSpPr>
            <a:spLocks/>
          </p:cNvSpPr>
          <p:nvPr/>
        </p:nvSpPr>
        <p:spPr bwMode="auto">
          <a:xfrm>
            <a:off x="4405313" y="3427413"/>
            <a:ext cx="773112"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76" name="Freeform 36"/>
          <p:cNvSpPr>
            <a:spLocks/>
          </p:cNvSpPr>
          <p:nvPr/>
        </p:nvSpPr>
        <p:spPr bwMode="auto">
          <a:xfrm flipV="1">
            <a:off x="5962650" y="3376614"/>
            <a:ext cx="755650" cy="814387"/>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77" name="Freeform 37"/>
          <p:cNvSpPr>
            <a:spLocks/>
          </p:cNvSpPr>
          <p:nvPr/>
        </p:nvSpPr>
        <p:spPr bwMode="auto">
          <a:xfrm flipV="1">
            <a:off x="7512051" y="3402013"/>
            <a:ext cx="754063" cy="760412"/>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19878" name="Group 38"/>
          <p:cNvGrpSpPr>
            <a:grpSpLocks/>
          </p:cNvGrpSpPr>
          <p:nvPr/>
        </p:nvGrpSpPr>
        <p:grpSpPr bwMode="auto">
          <a:xfrm>
            <a:off x="3638551" y="2917826"/>
            <a:ext cx="4627563" cy="1755775"/>
            <a:chOff x="1475" y="1639"/>
            <a:chExt cx="2915" cy="1388"/>
          </a:xfrm>
        </p:grpSpPr>
        <p:sp>
          <p:nvSpPr>
            <p:cNvPr id="419879" name="Line 39"/>
            <p:cNvSpPr>
              <a:spLocks noChangeShapeType="1"/>
            </p:cNvSpPr>
            <p:nvPr/>
          </p:nvSpPr>
          <p:spPr bwMode="auto">
            <a:xfrm>
              <a:off x="1475"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0" name="Line 40"/>
            <p:cNvSpPr>
              <a:spLocks noChangeShapeType="1"/>
            </p:cNvSpPr>
            <p:nvPr/>
          </p:nvSpPr>
          <p:spPr bwMode="auto">
            <a:xfrm>
              <a:off x="2447"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1" name="Line 41"/>
            <p:cNvSpPr>
              <a:spLocks noChangeShapeType="1"/>
            </p:cNvSpPr>
            <p:nvPr/>
          </p:nvSpPr>
          <p:spPr bwMode="auto">
            <a:xfrm>
              <a:off x="3418"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2" name="Line 42"/>
            <p:cNvSpPr>
              <a:spLocks noChangeShapeType="1"/>
            </p:cNvSpPr>
            <p:nvPr/>
          </p:nvSpPr>
          <p:spPr bwMode="auto">
            <a:xfrm>
              <a:off x="4390" y="1639"/>
              <a:ext cx="0" cy="1388"/>
            </a:xfrm>
            <a:prstGeom prst="line">
              <a:avLst/>
            </a:prstGeom>
            <a:noFill/>
            <a:ln w="11113">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883" name="Freeform 43"/>
          <p:cNvSpPr>
            <a:spLocks/>
          </p:cNvSpPr>
          <p:nvPr/>
        </p:nvSpPr>
        <p:spPr bwMode="auto">
          <a:xfrm>
            <a:off x="3638551" y="2873376"/>
            <a:ext cx="754063" cy="1819275"/>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4" name="Freeform 44"/>
          <p:cNvSpPr>
            <a:spLocks/>
          </p:cNvSpPr>
          <p:nvPr/>
        </p:nvSpPr>
        <p:spPr bwMode="auto">
          <a:xfrm>
            <a:off x="5178426" y="2965450"/>
            <a:ext cx="773113" cy="1708150"/>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5" name="Freeform 45"/>
          <p:cNvSpPr>
            <a:spLocks/>
          </p:cNvSpPr>
          <p:nvPr/>
        </p:nvSpPr>
        <p:spPr bwMode="auto">
          <a:xfrm flipV="1">
            <a:off x="6724651" y="2873376"/>
            <a:ext cx="784225" cy="1819275"/>
          </a:xfrm>
          <a:custGeom>
            <a:avLst/>
            <a:gdLst>
              <a:gd name="T0" fmla="*/ 0 w 140"/>
              <a:gd name="T1" fmla="*/ 37 h 74"/>
              <a:gd name="T2" fmla="*/ 12 w 140"/>
              <a:gd name="T3" fmla="*/ 5 h 74"/>
              <a:gd name="T4" fmla="*/ 34 w 140"/>
              <a:gd name="T5" fmla="*/ 68 h 74"/>
              <a:gd name="T6" fmla="*/ 59 w 140"/>
              <a:gd name="T7" fmla="*/ 5 h 74"/>
              <a:gd name="T8" fmla="*/ 81 w 140"/>
              <a:gd name="T9" fmla="*/ 68 h 74"/>
              <a:gd name="T10" fmla="*/ 106 w 140"/>
              <a:gd name="T11" fmla="*/ 5 h 74"/>
              <a:gd name="T12" fmla="*/ 128 w 140"/>
              <a:gd name="T13" fmla="*/ 68 h 74"/>
              <a:gd name="T14" fmla="*/ 140 w 140"/>
              <a:gd name="T15" fmla="*/ 37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74">
                <a:moveTo>
                  <a:pt x="0" y="37"/>
                </a:moveTo>
                <a:cubicBezTo>
                  <a:pt x="3" y="19"/>
                  <a:pt x="6" y="0"/>
                  <a:pt x="12" y="5"/>
                </a:cubicBezTo>
                <a:cubicBezTo>
                  <a:pt x="18" y="11"/>
                  <a:pt x="27" y="68"/>
                  <a:pt x="34" y="68"/>
                </a:cubicBezTo>
                <a:cubicBezTo>
                  <a:pt x="42" y="68"/>
                  <a:pt x="51" y="5"/>
                  <a:pt x="59" y="5"/>
                </a:cubicBezTo>
                <a:cubicBezTo>
                  <a:pt x="67" y="5"/>
                  <a:pt x="73" y="68"/>
                  <a:pt x="81" y="68"/>
                </a:cubicBezTo>
                <a:cubicBezTo>
                  <a:pt x="89" y="68"/>
                  <a:pt x="98" y="5"/>
                  <a:pt x="106" y="5"/>
                </a:cubicBezTo>
                <a:cubicBezTo>
                  <a:pt x="113" y="5"/>
                  <a:pt x="122" y="63"/>
                  <a:pt x="128" y="68"/>
                </a:cubicBezTo>
                <a:cubicBezTo>
                  <a:pt x="134" y="74"/>
                  <a:pt x="137" y="55"/>
                  <a:pt x="140" y="37"/>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6" name="Freeform 46"/>
          <p:cNvSpPr>
            <a:spLocks/>
          </p:cNvSpPr>
          <p:nvPr/>
        </p:nvSpPr>
        <p:spPr bwMode="auto">
          <a:xfrm flipV="1">
            <a:off x="8270875" y="2873375"/>
            <a:ext cx="793750" cy="1765300"/>
          </a:xfrm>
          <a:custGeom>
            <a:avLst/>
            <a:gdLst>
              <a:gd name="T0" fmla="*/ 0 w 966"/>
              <a:gd name="T1" fmla="*/ 3 h 479"/>
              <a:gd name="T2" fmla="*/ 165 w 966"/>
              <a:gd name="T3" fmla="*/ 445 h 479"/>
              <a:gd name="T4" fmla="*/ 339 w 966"/>
              <a:gd name="T5" fmla="*/ 9 h 479"/>
              <a:gd name="T6" fmla="*/ 491 w 966"/>
              <a:gd name="T7" fmla="*/ 445 h 479"/>
              <a:gd name="T8" fmla="*/ 665 w 966"/>
              <a:gd name="T9" fmla="*/ 9 h 479"/>
              <a:gd name="T10" fmla="*/ 818 w 966"/>
              <a:gd name="T11" fmla="*/ 445 h 479"/>
              <a:gd name="T12" fmla="*/ 898 w 966"/>
              <a:gd name="T13" fmla="*/ 227 h 479"/>
              <a:gd name="T14" fmla="*/ 933 w 966"/>
              <a:gd name="T15" fmla="*/ 45 h 479"/>
              <a:gd name="T16" fmla="*/ 966 w 966"/>
              <a:gd name="T17" fmla="*/ 11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6" h="479">
                <a:moveTo>
                  <a:pt x="0" y="3"/>
                </a:moveTo>
                <a:cubicBezTo>
                  <a:pt x="60" y="0"/>
                  <a:pt x="116" y="445"/>
                  <a:pt x="165" y="445"/>
                </a:cubicBezTo>
                <a:cubicBezTo>
                  <a:pt x="221" y="445"/>
                  <a:pt x="283" y="9"/>
                  <a:pt x="339" y="9"/>
                </a:cubicBezTo>
                <a:cubicBezTo>
                  <a:pt x="394" y="9"/>
                  <a:pt x="436" y="445"/>
                  <a:pt x="491" y="445"/>
                </a:cubicBezTo>
                <a:cubicBezTo>
                  <a:pt x="547" y="445"/>
                  <a:pt x="609" y="9"/>
                  <a:pt x="665" y="9"/>
                </a:cubicBezTo>
                <a:cubicBezTo>
                  <a:pt x="714" y="9"/>
                  <a:pt x="776" y="411"/>
                  <a:pt x="818" y="445"/>
                </a:cubicBezTo>
                <a:cubicBezTo>
                  <a:pt x="857" y="479"/>
                  <a:pt x="886" y="295"/>
                  <a:pt x="898" y="227"/>
                </a:cubicBezTo>
                <a:cubicBezTo>
                  <a:pt x="910" y="159"/>
                  <a:pt x="923" y="81"/>
                  <a:pt x="933" y="45"/>
                </a:cubicBezTo>
                <a:cubicBezTo>
                  <a:pt x="944" y="9"/>
                  <a:pt x="961" y="18"/>
                  <a:pt x="966" y="11"/>
                </a:cubicBez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9888" name="Rectangle 48"/>
          <p:cNvSpPr>
            <a:spLocks noChangeArrowheads="1"/>
          </p:cNvSpPr>
          <p:nvPr/>
        </p:nvSpPr>
        <p:spPr bwMode="auto">
          <a:xfrm>
            <a:off x="3798888"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001</a:t>
            </a:r>
          </a:p>
        </p:txBody>
      </p:sp>
      <p:sp>
        <p:nvSpPr>
          <p:cNvPr id="419889" name="Rectangle 49"/>
          <p:cNvSpPr>
            <a:spLocks noChangeArrowheads="1"/>
          </p:cNvSpPr>
          <p:nvPr/>
        </p:nvSpPr>
        <p:spPr bwMode="auto">
          <a:xfrm>
            <a:off x="8462963" y="2728914"/>
            <a:ext cx="32906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111</a:t>
            </a:r>
          </a:p>
        </p:txBody>
      </p:sp>
      <p:sp>
        <p:nvSpPr>
          <p:cNvPr id="419890" name="Rectangle 50"/>
          <p:cNvSpPr>
            <a:spLocks noChangeArrowheads="1"/>
          </p:cNvSpPr>
          <p:nvPr/>
        </p:nvSpPr>
        <p:spPr bwMode="auto">
          <a:xfrm>
            <a:off x="5438775"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011</a:t>
            </a:r>
          </a:p>
        </p:txBody>
      </p:sp>
      <p:sp>
        <p:nvSpPr>
          <p:cNvPr id="419891" name="Rectangle 51"/>
          <p:cNvSpPr>
            <a:spLocks noChangeArrowheads="1"/>
          </p:cNvSpPr>
          <p:nvPr/>
        </p:nvSpPr>
        <p:spPr bwMode="auto">
          <a:xfrm>
            <a:off x="6950075" y="2728914"/>
            <a:ext cx="342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a:solidFill>
                  <a:schemeClr val="tx2"/>
                </a:solidFill>
                <a:latin typeface="Times New Roman" panose="02020603050405020304" pitchFamily="18" charset="0"/>
              </a:rPr>
              <a:t>101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a:t>星座表</a:t>
            </a:r>
            <a:r>
              <a:rPr lang="en-US" altLang="zh-CN"/>
              <a:t>(</a:t>
            </a:r>
            <a:r>
              <a:rPr lang="zh-CN" altLang="en-US"/>
              <a:t>相位状态图</a:t>
            </a:r>
            <a:r>
              <a:rPr lang="en-US" altLang="zh-CN"/>
              <a:t>)</a:t>
            </a:r>
          </a:p>
        </p:txBody>
      </p:sp>
      <p:sp>
        <p:nvSpPr>
          <p:cNvPr id="57" name="灯片编号占位符 5"/>
          <p:cNvSpPr>
            <a:spLocks noGrp="1"/>
          </p:cNvSpPr>
          <p:nvPr>
            <p:ph type="sldNum" sz="quarter" idx="12"/>
          </p:nvPr>
        </p:nvSpPr>
        <p:spPr/>
        <p:txBody>
          <a:bodyPr/>
          <a:lstStyle/>
          <a:p>
            <a:fld id="{D27B2D57-6BA8-49D3-8CDF-DBD09477179B}" type="slidenum">
              <a:rPr lang="en-US" altLang="zh-CN"/>
              <a:pPr/>
              <a:t>33</a:t>
            </a:fld>
            <a:endParaRPr lang="en-US" altLang="zh-CN"/>
          </a:p>
        </p:txBody>
      </p:sp>
      <p:grpSp>
        <p:nvGrpSpPr>
          <p:cNvPr id="420868" name="Group 4"/>
          <p:cNvGrpSpPr>
            <a:grpSpLocks/>
          </p:cNvGrpSpPr>
          <p:nvPr/>
        </p:nvGrpSpPr>
        <p:grpSpPr bwMode="auto">
          <a:xfrm>
            <a:off x="2495551" y="1909764"/>
            <a:ext cx="3540125" cy="3144837"/>
            <a:chOff x="436" y="1167"/>
            <a:chExt cx="2230" cy="1981"/>
          </a:xfrm>
        </p:grpSpPr>
        <p:sp>
          <p:nvSpPr>
            <p:cNvPr id="420869" name="Rectangle 5"/>
            <p:cNvSpPr>
              <a:spLocks noChangeArrowheads="1"/>
            </p:cNvSpPr>
            <p:nvPr/>
          </p:nvSpPr>
          <p:spPr bwMode="auto">
            <a:xfrm>
              <a:off x="618" y="1421"/>
              <a:ext cx="1711" cy="160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70" name="Rectangle 6"/>
            <p:cNvSpPr>
              <a:spLocks noChangeArrowheads="1"/>
            </p:cNvSpPr>
            <p:nvPr/>
          </p:nvSpPr>
          <p:spPr bwMode="auto">
            <a:xfrm>
              <a:off x="903" y="1680"/>
              <a:ext cx="1140" cy="1083"/>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71" name="Rectangle 7"/>
            <p:cNvSpPr>
              <a:spLocks noChangeArrowheads="1"/>
            </p:cNvSpPr>
            <p:nvPr/>
          </p:nvSpPr>
          <p:spPr bwMode="auto">
            <a:xfrm>
              <a:off x="1214" y="1960"/>
              <a:ext cx="518" cy="528"/>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grpSp>
          <p:nvGrpSpPr>
            <p:cNvPr id="420872" name="Group 8"/>
            <p:cNvGrpSpPr>
              <a:grpSpLocks/>
            </p:cNvGrpSpPr>
            <p:nvPr/>
          </p:nvGrpSpPr>
          <p:grpSpPr bwMode="auto">
            <a:xfrm>
              <a:off x="436" y="2192"/>
              <a:ext cx="2230" cy="69"/>
              <a:chOff x="436" y="2192"/>
              <a:chExt cx="2230" cy="69"/>
            </a:xfrm>
          </p:grpSpPr>
          <p:sp>
            <p:nvSpPr>
              <p:cNvPr id="420873" name="Line 9"/>
              <p:cNvSpPr>
                <a:spLocks noChangeShapeType="1"/>
              </p:cNvSpPr>
              <p:nvPr/>
            </p:nvSpPr>
            <p:spPr bwMode="auto">
              <a:xfrm>
                <a:off x="436" y="2224"/>
                <a:ext cx="2173"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4" name="Freeform 10"/>
              <p:cNvSpPr>
                <a:spLocks/>
              </p:cNvSpPr>
              <p:nvPr/>
            </p:nvSpPr>
            <p:spPr bwMode="auto">
              <a:xfrm>
                <a:off x="2598" y="2192"/>
                <a:ext cx="68" cy="69"/>
              </a:xfrm>
              <a:custGeom>
                <a:avLst/>
                <a:gdLst>
                  <a:gd name="T0" fmla="*/ 0 w 68"/>
                  <a:gd name="T1" fmla="*/ 69 h 69"/>
                  <a:gd name="T2" fmla="*/ 68 w 68"/>
                  <a:gd name="T3" fmla="*/ 32 h 69"/>
                  <a:gd name="T4" fmla="*/ 0 w 68"/>
                  <a:gd name="T5" fmla="*/ 0 h 69"/>
                  <a:gd name="T6" fmla="*/ 0 w 68"/>
                  <a:gd name="T7" fmla="*/ 69 h 69"/>
                </a:gdLst>
                <a:ahLst/>
                <a:cxnLst>
                  <a:cxn ang="0">
                    <a:pos x="T0" y="T1"/>
                  </a:cxn>
                  <a:cxn ang="0">
                    <a:pos x="T2" y="T3"/>
                  </a:cxn>
                  <a:cxn ang="0">
                    <a:pos x="T4" y="T5"/>
                  </a:cxn>
                  <a:cxn ang="0">
                    <a:pos x="T6" y="T7"/>
                  </a:cxn>
                </a:cxnLst>
                <a:rect l="0" t="0" r="r" b="b"/>
                <a:pathLst>
                  <a:path w="68" h="69">
                    <a:moveTo>
                      <a:pt x="0" y="69"/>
                    </a:moveTo>
                    <a:lnTo>
                      <a:pt x="68" y="32"/>
                    </a:lnTo>
                    <a:lnTo>
                      <a:pt x="0"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875" name="Group 11"/>
            <p:cNvGrpSpPr>
              <a:grpSpLocks/>
            </p:cNvGrpSpPr>
            <p:nvPr/>
          </p:nvGrpSpPr>
          <p:grpSpPr bwMode="auto">
            <a:xfrm>
              <a:off x="1442" y="1167"/>
              <a:ext cx="67" cy="1981"/>
              <a:chOff x="1442" y="1167"/>
              <a:chExt cx="67" cy="1981"/>
            </a:xfrm>
          </p:grpSpPr>
          <p:sp>
            <p:nvSpPr>
              <p:cNvPr id="420876" name="Line 12"/>
              <p:cNvSpPr>
                <a:spLocks noChangeShapeType="1"/>
              </p:cNvSpPr>
              <p:nvPr/>
            </p:nvSpPr>
            <p:spPr bwMode="auto">
              <a:xfrm flipV="1">
                <a:off x="1473" y="1225"/>
                <a:ext cx="0" cy="192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77" name="Freeform 13"/>
              <p:cNvSpPr>
                <a:spLocks/>
              </p:cNvSpPr>
              <p:nvPr/>
            </p:nvSpPr>
            <p:spPr bwMode="auto">
              <a:xfrm>
                <a:off x="1442" y="1167"/>
                <a:ext cx="67" cy="74"/>
              </a:xfrm>
              <a:custGeom>
                <a:avLst/>
                <a:gdLst>
                  <a:gd name="T0" fmla="*/ 67 w 67"/>
                  <a:gd name="T1" fmla="*/ 74 h 74"/>
                  <a:gd name="T2" fmla="*/ 31 w 67"/>
                  <a:gd name="T3" fmla="*/ 0 h 74"/>
                  <a:gd name="T4" fmla="*/ 0 w 67"/>
                  <a:gd name="T5" fmla="*/ 74 h 74"/>
                  <a:gd name="T6" fmla="*/ 67 w 67"/>
                  <a:gd name="T7" fmla="*/ 74 h 74"/>
                </a:gdLst>
                <a:ahLst/>
                <a:cxnLst>
                  <a:cxn ang="0">
                    <a:pos x="T0" y="T1"/>
                  </a:cxn>
                  <a:cxn ang="0">
                    <a:pos x="T2" y="T3"/>
                  </a:cxn>
                  <a:cxn ang="0">
                    <a:pos x="T4" y="T5"/>
                  </a:cxn>
                  <a:cxn ang="0">
                    <a:pos x="T6" y="T7"/>
                  </a:cxn>
                </a:cxnLst>
                <a:rect l="0" t="0" r="r" b="b"/>
                <a:pathLst>
                  <a:path w="67" h="74">
                    <a:moveTo>
                      <a:pt x="67" y="74"/>
                    </a:moveTo>
                    <a:lnTo>
                      <a:pt x="31" y="0"/>
                    </a:lnTo>
                    <a:lnTo>
                      <a:pt x="0" y="74"/>
                    </a:lnTo>
                    <a:lnTo>
                      <a:pt x="6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878" name="Oval 14"/>
            <p:cNvSpPr>
              <a:spLocks noChangeArrowheads="1"/>
            </p:cNvSpPr>
            <p:nvPr/>
          </p:nvSpPr>
          <p:spPr bwMode="auto">
            <a:xfrm>
              <a:off x="1691" y="1917"/>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79" name="Oval 15"/>
            <p:cNvSpPr>
              <a:spLocks noChangeArrowheads="1"/>
            </p:cNvSpPr>
            <p:nvPr/>
          </p:nvSpPr>
          <p:spPr bwMode="auto">
            <a:xfrm>
              <a:off x="1691" y="2419"/>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0" name="Oval 16"/>
            <p:cNvSpPr>
              <a:spLocks noChangeArrowheads="1"/>
            </p:cNvSpPr>
            <p:nvPr/>
          </p:nvSpPr>
          <p:spPr bwMode="auto">
            <a:xfrm>
              <a:off x="1172" y="244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1" name="Oval 17"/>
            <p:cNvSpPr>
              <a:spLocks noChangeArrowheads="1"/>
            </p:cNvSpPr>
            <p:nvPr/>
          </p:nvSpPr>
          <p:spPr bwMode="auto">
            <a:xfrm>
              <a:off x="1172" y="1917"/>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2" name="Oval 18"/>
            <p:cNvSpPr>
              <a:spLocks noChangeArrowheads="1"/>
            </p:cNvSpPr>
            <p:nvPr/>
          </p:nvSpPr>
          <p:spPr bwMode="auto">
            <a:xfrm>
              <a:off x="2002" y="272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3" name="Oval 19"/>
            <p:cNvSpPr>
              <a:spLocks noChangeArrowheads="1"/>
            </p:cNvSpPr>
            <p:nvPr/>
          </p:nvSpPr>
          <p:spPr bwMode="auto">
            <a:xfrm>
              <a:off x="2002"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4" name="Oval 20"/>
            <p:cNvSpPr>
              <a:spLocks noChangeArrowheads="1"/>
            </p:cNvSpPr>
            <p:nvPr/>
          </p:nvSpPr>
          <p:spPr bwMode="auto">
            <a:xfrm>
              <a:off x="2002" y="1643"/>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5" name="Oval 21"/>
            <p:cNvSpPr>
              <a:spLocks noChangeArrowheads="1"/>
            </p:cNvSpPr>
            <p:nvPr/>
          </p:nvSpPr>
          <p:spPr bwMode="auto">
            <a:xfrm>
              <a:off x="1432" y="2726"/>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6" name="Oval 22"/>
            <p:cNvSpPr>
              <a:spLocks noChangeArrowheads="1"/>
            </p:cNvSpPr>
            <p:nvPr/>
          </p:nvSpPr>
          <p:spPr bwMode="auto">
            <a:xfrm>
              <a:off x="861" y="2726"/>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7" name="Oval 23"/>
            <p:cNvSpPr>
              <a:spLocks noChangeArrowheads="1"/>
            </p:cNvSpPr>
            <p:nvPr/>
          </p:nvSpPr>
          <p:spPr bwMode="auto">
            <a:xfrm>
              <a:off x="861" y="1643"/>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8" name="Oval 24"/>
            <p:cNvSpPr>
              <a:spLocks noChangeArrowheads="1"/>
            </p:cNvSpPr>
            <p:nvPr/>
          </p:nvSpPr>
          <p:spPr bwMode="auto">
            <a:xfrm>
              <a:off x="1432" y="1643"/>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89" name="Oval 25"/>
            <p:cNvSpPr>
              <a:spLocks noChangeArrowheads="1"/>
            </p:cNvSpPr>
            <p:nvPr/>
          </p:nvSpPr>
          <p:spPr bwMode="auto">
            <a:xfrm>
              <a:off x="861"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0" name="Oval 26"/>
            <p:cNvSpPr>
              <a:spLocks noChangeArrowheads="1"/>
            </p:cNvSpPr>
            <p:nvPr/>
          </p:nvSpPr>
          <p:spPr bwMode="auto">
            <a:xfrm>
              <a:off x="2287"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1" name="Oval 27"/>
            <p:cNvSpPr>
              <a:spLocks noChangeArrowheads="1"/>
            </p:cNvSpPr>
            <p:nvPr/>
          </p:nvSpPr>
          <p:spPr bwMode="auto">
            <a:xfrm>
              <a:off x="1432" y="2985"/>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2" name="Oval 28"/>
            <p:cNvSpPr>
              <a:spLocks noChangeArrowheads="1"/>
            </p:cNvSpPr>
            <p:nvPr/>
          </p:nvSpPr>
          <p:spPr bwMode="auto">
            <a:xfrm>
              <a:off x="1432" y="1384"/>
              <a:ext cx="77"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893" name="Oval 29"/>
            <p:cNvSpPr>
              <a:spLocks noChangeArrowheads="1"/>
            </p:cNvSpPr>
            <p:nvPr/>
          </p:nvSpPr>
          <p:spPr bwMode="auto">
            <a:xfrm>
              <a:off x="576" y="2182"/>
              <a:ext cx="78" cy="79"/>
            </a:xfrm>
            <a:prstGeom prst="ellipse">
              <a:avLst/>
            </a:prstGeom>
            <a:solidFill>
              <a:srgbClr val="00CC99"/>
            </a:solidFill>
            <a:ln w="7938">
              <a:solidFill>
                <a:srgbClr val="000000"/>
              </a:solidFill>
              <a:round/>
              <a:headEnd/>
              <a:tailEnd/>
            </a:ln>
          </p:spPr>
          <p:txBody>
            <a:bodyPr/>
            <a:lstStyle/>
            <a:p>
              <a:pPr algn="l"/>
              <a:endParaRPr lang="zh-CN" altLang="zh-CN"/>
            </a:p>
          </p:txBody>
        </p:sp>
      </p:grpSp>
      <p:grpSp>
        <p:nvGrpSpPr>
          <p:cNvPr id="420894" name="Group 30"/>
          <p:cNvGrpSpPr>
            <a:grpSpLocks/>
          </p:cNvGrpSpPr>
          <p:nvPr/>
        </p:nvGrpSpPr>
        <p:grpSpPr bwMode="auto">
          <a:xfrm>
            <a:off x="6446839" y="1909764"/>
            <a:ext cx="3538537" cy="3144837"/>
            <a:chOff x="2925" y="1207"/>
            <a:chExt cx="2229" cy="1981"/>
          </a:xfrm>
        </p:grpSpPr>
        <p:sp>
          <p:nvSpPr>
            <p:cNvPr id="420895" name="Rectangle 31"/>
            <p:cNvSpPr>
              <a:spLocks noChangeArrowheads="1"/>
            </p:cNvSpPr>
            <p:nvPr/>
          </p:nvSpPr>
          <p:spPr bwMode="auto">
            <a:xfrm>
              <a:off x="3065" y="1458"/>
              <a:ext cx="1711" cy="160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sp>
          <p:nvSpPr>
            <p:cNvPr id="420896" name="Rectangle 32"/>
            <p:cNvSpPr>
              <a:spLocks noChangeArrowheads="1"/>
            </p:cNvSpPr>
            <p:nvPr/>
          </p:nvSpPr>
          <p:spPr bwMode="auto">
            <a:xfrm>
              <a:off x="3568" y="1917"/>
              <a:ext cx="788" cy="766"/>
            </a:xfrm>
            <a:prstGeom prst="rect">
              <a:avLst/>
            </a:prstGeom>
            <a:solidFill>
              <a:srgbClr val="FFFFFF"/>
            </a:solidFill>
            <a:ln w="7938">
              <a:solidFill>
                <a:srgbClr val="000000"/>
              </a:solidFill>
              <a:prstDash val="sysDot"/>
              <a:miter lim="800000"/>
              <a:headEnd/>
              <a:tailEnd/>
            </a:ln>
          </p:spPr>
          <p:txBody>
            <a:bodyPr/>
            <a:lstStyle/>
            <a:p>
              <a:pPr algn="l"/>
              <a:endParaRPr lang="zh-CN" altLang="zh-CN"/>
            </a:p>
          </p:txBody>
        </p:sp>
        <p:grpSp>
          <p:nvGrpSpPr>
            <p:cNvPr id="420897" name="Group 33"/>
            <p:cNvGrpSpPr>
              <a:grpSpLocks/>
            </p:cNvGrpSpPr>
            <p:nvPr/>
          </p:nvGrpSpPr>
          <p:grpSpPr bwMode="auto">
            <a:xfrm>
              <a:off x="2925" y="2246"/>
              <a:ext cx="2229" cy="68"/>
              <a:chOff x="2925" y="2256"/>
              <a:chExt cx="2229" cy="68"/>
            </a:xfrm>
          </p:grpSpPr>
          <p:sp>
            <p:nvSpPr>
              <p:cNvPr id="420898" name="Line 34"/>
              <p:cNvSpPr>
                <a:spLocks noChangeShapeType="1"/>
              </p:cNvSpPr>
              <p:nvPr/>
            </p:nvSpPr>
            <p:spPr bwMode="auto">
              <a:xfrm>
                <a:off x="2925" y="2287"/>
                <a:ext cx="2172"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99" name="Freeform 35"/>
              <p:cNvSpPr>
                <a:spLocks/>
              </p:cNvSpPr>
              <p:nvPr/>
            </p:nvSpPr>
            <p:spPr bwMode="auto">
              <a:xfrm>
                <a:off x="5087" y="2256"/>
                <a:ext cx="67" cy="68"/>
              </a:xfrm>
              <a:custGeom>
                <a:avLst/>
                <a:gdLst>
                  <a:gd name="T0" fmla="*/ 0 w 67"/>
                  <a:gd name="T1" fmla="*/ 68 h 68"/>
                  <a:gd name="T2" fmla="*/ 67 w 67"/>
                  <a:gd name="T3" fmla="*/ 31 h 68"/>
                  <a:gd name="T4" fmla="*/ 0 w 67"/>
                  <a:gd name="T5" fmla="*/ 0 h 68"/>
                  <a:gd name="T6" fmla="*/ 0 w 67"/>
                  <a:gd name="T7" fmla="*/ 68 h 68"/>
                </a:gdLst>
                <a:ahLst/>
                <a:cxnLst>
                  <a:cxn ang="0">
                    <a:pos x="T0" y="T1"/>
                  </a:cxn>
                  <a:cxn ang="0">
                    <a:pos x="T2" y="T3"/>
                  </a:cxn>
                  <a:cxn ang="0">
                    <a:pos x="T4" y="T5"/>
                  </a:cxn>
                  <a:cxn ang="0">
                    <a:pos x="T6" y="T7"/>
                  </a:cxn>
                </a:cxnLst>
                <a:rect l="0" t="0" r="r" b="b"/>
                <a:pathLst>
                  <a:path w="67" h="68">
                    <a:moveTo>
                      <a:pt x="0" y="68"/>
                    </a:moveTo>
                    <a:lnTo>
                      <a:pt x="67" y="31"/>
                    </a:lnTo>
                    <a:lnTo>
                      <a:pt x="0" y="0"/>
                    </a:lnTo>
                    <a:lnTo>
                      <a:pt x="0"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900" name="Group 36"/>
            <p:cNvGrpSpPr>
              <a:grpSpLocks/>
            </p:cNvGrpSpPr>
            <p:nvPr/>
          </p:nvGrpSpPr>
          <p:grpSpPr bwMode="auto">
            <a:xfrm>
              <a:off x="3931" y="1207"/>
              <a:ext cx="67" cy="1981"/>
              <a:chOff x="3931" y="1231"/>
              <a:chExt cx="67" cy="1981"/>
            </a:xfrm>
          </p:grpSpPr>
          <p:sp>
            <p:nvSpPr>
              <p:cNvPr id="420901" name="Line 37"/>
              <p:cNvSpPr>
                <a:spLocks noChangeShapeType="1"/>
              </p:cNvSpPr>
              <p:nvPr/>
            </p:nvSpPr>
            <p:spPr bwMode="auto">
              <a:xfrm flipV="1">
                <a:off x="3962" y="1289"/>
                <a:ext cx="0" cy="192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2" name="Freeform 38"/>
              <p:cNvSpPr>
                <a:spLocks/>
              </p:cNvSpPr>
              <p:nvPr/>
            </p:nvSpPr>
            <p:spPr bwMode="auto">
              <a:xfrm>
                <a:off x="3931" y="1231"/>
                <a:ext cx="67" cy="74"/>
              </a:xfrm>
              <a:custGeom>
                <a:avLst/>
                <a:gdLst>
                  <a:gd name="T0" fmla="*/ 67 w 67"/>
                  <a:gd name="T1" fmla="*/ 74 h 74"/>
                  <a:gd name="T2" fmla="*/ 31 w 67"/>
                  <a:gd name="T3" fmla="*/ 0 h 74"/>
                  <a:gd name="T4" fmla="*/ 0 w 67"/>
                  <a:gd name="T5" fmla="*/ 74 h 74"/>
                  <a:gd name="T6" fmla="*/ 67 w 67"/>
                  <a:gd name="T7" fmla="*/ 74 h 74"/>
                </a:gdLst>
                <a:ahLst/>
                <a:cxnLst>
                  <a:cxn ang="0">
                    <a:pos x="T0" y="T1"/>
                  </a:cxn>
                  <a:cxn ang="0">
                    <a:pos x="T2" y="T3"/>
                  </a:cxn>
                  <a:cxn ang="0">
                    <a:pos x="T4" y="T5"/>
                  </a:cxn>
                  <a:cxn ang="0">
                    <a:pos x="T6" y="T7"/>
                  </a:cxn>
                </a:cxnLst>
                <a:rect l="0" t="0" r="r" b="b"/>
                <a:pathLst>
                  <a:path w="67" h="74">
                    <a:moveTo>
                      <a:pt x="67" y="74"/>
                    </a:moveTo>
                    <a:lnTo>
                      <a:pt x="31" y="0"/>
                    </a:lnTo>
                    <a:lnTo>
                      <a:pt x="0" y="74"/>
                    </a:lnTo>
                    <a:lnTo>
                      <a:pt x="67"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903" name="Oval 39"/>
            <p:cNvSpPr>
              <a:spLocks noChangeArrowheads="1"/>
            </p:cNvSpPr>
            <p:nvPr/>
          </p:nvSpPr>
          <p:spPr bwMode="auto">
            <a:xfrm>
              <a:off x="4319"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4" name="Oval 40"/>
            <p:cNvSpPr>
              <a:spLocks noChangeArrowheads="1"/>
            </p:cNvSpPr>
            <p:nvPr/>
          </p:nvSpPr>
          <p:spPr bwMode="auto">
            <a:xfrm>
              <a:off x="4319" y="263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5" name="Oval 41"/>
            <p:cNvSpPr>
              <a:spLocks noChangeArrowheads="1"/>
            </p:cNvSpPr>
            <p:nvPr/>
          </p:nvSpPr>
          <p:spPr bwMode="auto">
            <a:xfrm>
              <a:off x="3526" y="264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6" name="Oval 42"/>
            <p:cNvSpPr>
              <a:spLocks noChangeArrowheads="1"/>
            </p:cNvSpPr>
            <p:nvPr/>
          </p:nvSpPr>
          <p:spPr bwMode="auto">
            <a:xfrm>
              <a:off x="3526"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7" name="Oval 43"/>
            <p:cNvSpPr>
              <a:spLocks noChangeArrowheads="1"/>
            </p:cNvSpPr>
            <p:nvPr/>
          </p:nvSpPr>
          <p:spPr bwMode="auto">
            <a:xfrm>
              <a:off x="4739"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8" name="Oval 44"/>
            <p:cNvSpPr>
              <a:spLocks noChangeArrowheads="1"/>
            </p:cNvSpPr>
            <p:nvPr/>
          </p:nvSpPr>
          <p:spPr bwMode="auto">
            <a:xfrm>
              <a:off x="4319"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09" name="Oval 45"/>
            <p:cNvSpPr>
              <a:spLocks noChangeArrowheads="1"/>
            </p:cNvSpPr>
            <p:nvPr/>
          </p:nvSpPr>
          <p:spPr bwMode="auto">
            <a:xfrm>
              <a:off x="4739"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0" name="Oval 46"/>
            <p:cNvSpPr>
              <a:spLocks noChangeArrowheads="1"/>
            </p:cNvSpPr>
            <p:nvPr/>
          </p:nvSpPr>
          <p:spPr bwMode="auto">
            <a:xfrm>
              <a:off x="3920"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1" name="Oval 47"/>
            <p:cNvSpPr>
              <a:spLocks noChangeArrowheads="1"/>
            </p:cNvSpPr>
            <p:nvPr/>
          </p:nvSpPr>
          <p:spPr bwMode="auto">
            <a:xfrm>
              <a:off x="3028" y="3022"/>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2" name="Oval 48"/>
            <p:cNvSpPr>
              <a:spLocks noChangeArrowheads="1"/>
            </p:cNvSpPr>
            <p:nvPr/>
          </p:nvSpPr>
          <p:spPr bwMode="auto">
            <a:xfrm>
              <a:off x="3028"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3" name="Oval 49"/>
            <p:cNvSpPr>
              <a:spLocks noChangeArrowheads="1"/>
            </p:cNvSpPr>
            <p:nvPr/>
          </p:nvSpPr>
          <p:spPr bwMode="auto">
            <a:xfrm>
              <a:off x="3920" y="142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4" name="Oval 50"/>
            <p:cNvSpPr>
              <a:spLocks noChangeArrowheads="1"/>
            </p:cNvSpPr>
            <p:nvPr/>
          </p:nvSpPr>
          <p:spPr bwMode="auto">
            <a:xfrm>
              <a:off x="3028"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5" name="Oval 51"/>
            <p:cNvSpPr>
              <a:spLocks noChangeArrowheads="1"/>
            </p:cNvSpPr>
            <p:nvPr/>
          </p:nvSpPr>
          <p:spPr bwMode="auto">
            <a:xfrm>
              <a:off x="4739"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6" name="Oval 52"/>
            <p:cNvSpPr>
              <a:spLocks noChangeArrowheads="1"/>
            </p:cNvSpPr>
            <p:nvPr/>
          </p:nvSpPr>
          <p:spPr bwMode="auto">
            <a:xfrm>
              <a:off x="3920" y="2641"/>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7" name="Oval 53"/>
            <p:cNvSpPr>
              <a:spLocks noChangeArrowheads="1"/>
            </p:cNvSpPr>
            <p:nvPr/>
          </p:nvSpPr>
          <p:spPr bwMode="auto">
            <a:xfrm>
              <a:off x="3920" y="1875"/>
              <a:ext cx="78" cy="79"/>
            </a:xfrm>
            <a:prstGeom prst="ellipse">
              <a:avLst/>
            </a:prstGeom>
            <a:solidFill>
              <a:srgbClr val="00CC99"/>
            </a:solidFill>
            <a:ln w="7938">
              <a:solidFill>
                <a:srgbClr val="000000"/>
              </a:solidFill>
              <a:round/>
              <a:headEnd/>
              <a:tailEnd/>
            </a:ln>
          </p:spPr>
          <p:txBody>
            <a:bodyPr/>
            <a:lstStyle/>
            <a:p>
              <a:pPr algn="l"/>
              <a:endParaRPr lang="zh-CN" altLang="zh-CN"/>
            </a:p>
          </p:txBody>
        </p:sp>
        <p:sp>
          <p:nvSpPr>
            <p:cNvPr id="420918" name="Oval 54"/>
            <p:cNvSpPr>
              <a:spLocks noChangeArrowheads="1"/>
            </p:cNvSpPr>
            <p:nvPr/>
          </p:nvSpPr>
          <p:spPr bwMode="auto">
            <a:xfrm>
              <a:off x="3526" y="2240"/>
              <a:ext cx="78" cy="80"/>
            </a:xfrm>
            <a:prstGeom prst="ellipse">
              <a:avLst/>
            </a:prstGeom>
            <a:solidFill>
              <a:srgbClr val="00CC99"/>
            </a:solidFill>
            <a:ln w="7938">
              <a:solidFill>
                <a:srgbClr val="000000"/>
              </a:solidFill>
              <a:round/>
              <a:headEnd/>
              <a:tailEnd/>
            </a:ln>
          </p:spPr>
          <p:txBody>
            <a:bodyPr/>
            <a:lstStyle/>
            <a:p>
              <a:pPr algn="l"/>
              <a:endParaRPr lang="zh-CN" altLang="zh-CN"/>
            </a:p>
          </p:txBody>
        </p:sp>
      </p:grpSp>
      <p:sp>
        <p:nvSpPr>
          <p:cNvPr id="420919" name="Text Box 55"/>
          <p:cNvSpPr txBox="1">
            <a:spLocks noChangeArrowheads="1"/>
          </p:cNvSpPr>
          <p:nvPr/>
        </p:nvSpPr>
        <p:spPr bwMode="auto">
          <a:xfrm>
            <a:off x="4665841" y="5265709"/>
            <a:ext cx="2836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chemeClr val="tx2"/>
                </a:solidFill>
                <a:latin typeface="Times New Roman" panose="02020603050405020304" pitchFamily="18" charset="0"/>
                <a:ea typeface="黑体" panose="02010609060101010101" pitchFamily="49" charset="-122"/>
              </a:rPr>
              <a:t>两种</a:t>
            </a:r>
            <a:r>
              <a:rPr lang="en-US" altLang="zh-CN" sz="2000" dirty="0">
                <a:solidFill>
                  <a:schemeClr val="tx2"/>
                </a:solidFill>
                <a:latin typeface="Times New Roman" panose="02020603050405020304" pitchFamily="18" charset="0"/>
                <a:ea typeface="黑体" panose="02010609060101010101" pitchFamily="49" charset="-122"/>
              </a:rPr>
              <a:t>16</a:t>
            </a:r>
            <a:r>
              <a:rPr lang="zh-CN" altLang="en-US" sz="2000" dirty="0">
                <a:solidFill>
                  <a:schemeClr val="tx2"/>
                </a:solidFill>
                <a:latin typeface="Times New Roman" panose="02020603050405020304" pitchFamily="18" charset="0"/>
                <a:ea typeface="黑体" panose="02010609060101010101" pitchFamily="49" charset="-122"/>
              </a:rPr>
              <a:t>相位</a:t>
            </a:r>
            <a:r>
              <a:rPr lang="en-US" altLang="zh-CN" sz="2000" dirty="0">
                <a:solidFill>
                  <a:schemeClr val="tx2"/>
                </a:solidFill>
                <a:latin typeface="Times New Roman" panose="02020603050405020304" pitchFamily="18" charset="0"/>
                <a:ea typeface="黑体" panose="02010609060101010101" pitchFamily="49" charset="-122"/>
              </a:rPr>
              <a:t>QAM</a:t>
            </a:r>
            <a:r>
              <a:rPr lang="zh-CN" altLang="en-US" sz="2000" dirty="0">
                <a:solidFill>
                  <a:schemeClr val="tx2"/>
                </a:solidFill>
                <a:latin typeface="Times New Roman" panose="02020603050405020304" pitchFamily="18" charset="0"/>
                <a:ea typeface="黑体" panose="02010609060101010101" pitchFamily="49" charset="-122"/>
              </a:rPr>
              <a:t>星座图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傅里叶分析</a:t>
            </a:r>
          </a:p>
        </p:txBody>
      </p:sp>
      <p:sp>
        <p:nvSpPr>
          <p:cNvPr id="390147" name="Rectangle 3"/>
          <p:cNvSpPr>
            <a:spLocks noGrp="1" noChangeArrowheads="1"/>
          </p:cNvSpPr>
          <p:nvPr>
            <p:ph idx="1"/>
          </p:nvPr>
        </p:nvSpPr>
        <p:spPr/>
        <p:txBody>
          <a:bodyPr/>
          <a:lstStyle/>
          <a:p>
            <a:pPr>
              <a:lnSpc>
                <a:spcPct val="90000"/>
              </a:lnSpc>
            </a:pPr>
            <a:endParaRPr lang="zh-CN" altLang="en-US" dirty="0"/>
          </a:p>
        </p:txBody>
      </p:sp>
      <p:sp>
        <p:nvSpPr>
          <p:cNvPr id="12" name="灯片编号占位符 5"/>
          <p:cNvSpPr>
            <a:spLocks noGrp="1"/>
          </p:cNvSpPr>
          <p:nvPr>
            <p:ph type="sldNum" sz="quarter" idx="12"/>
          </p:nvPr>
        </p:nvSpPr>
        <p:spPr/>
        <p:txBody>
          <a:bodyPr/>
          <a:lstStyle/>
          <a:p>
            <a:fld id="{AB0C3F63-A086-46D1-810A-2C25BA224F77}" type="slidenum">
              <a:rPr lang="en-US" altLang="zh-CN"/>
              <a:pPr/>
              <a:t>34</a:t>
            </a:fld>
            <a:endParaRPr lang="en-US" altLang="zh-CN"/>
          </a:p>
        </p:txBody>
      </p:sp>
      <p:sp>
        <p:nvSpPr>
          <p:cNvPr id="390148" name="Line 4"/>
          <p:cNvSpPr>
            <a:spLocks noChangeShapeType="1"/>
          </p:cNvSpPr>
          <p:nvPr/>
        </p:nvSpPr>
        <p:spPr bwMode="auto">
          <a:xfrm>
            <a:off x="3170238" y="3094038"/>
            <a:ext cx="61214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49" name="Line 5"/>
          <p:cNvSpPr>
            <a:spLocks noChangeShapeType="1"/>
          </p:cNvSpPr>
          <p:nvPr/>
        </p:nvSpPr>
        <p:spPr bwMode="auto">
          <a:xfrm flipV="1">
            <a:off x="3170238" y="1797051"/>
            <a:ext cx="0" cy="24495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50" name="Text Box 6"/>
          <p:cNvSpPr txBox="1">
            <a:spLocks noChangeArrowheads="1"/>
          </p:cNvSpPr>
          <p:nvPr/>
        </p:nvSpPr>
        <p:spPr bwMode="auto">
          <a:xfrm>
            <a:off x="8883650" y="3073401"/>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390151" name="Text Box 7"/>
          <p:cNvSpPr txBox="1">
            <a:spLocks noChangeArrowheads="1"/>
          </p:cNvSpPr>
          <p:nvPr/>
        </p:nvSpPr>
        <p:spPr bwMode="auto">
          <a:xfrm>
            <a:off x="2279650" y="162877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信号值</a:t>
            </a:r>
          </a:p>
        </p:txBody>
      </p:sp>
      <p:sp>
        <p:nvSpPr>
          <p:cNvPr id="390152" name="Freeform 8"/>
          <p:cNvSpPr>
            <a:spLocks/>
          </p:cNvSpPr>
          <p:nvPr/>
        </p:nvSpPr>
        <p:spPr bwMode="auto">
          <a:xfrm>
            <a:off x="3178175" y="2195513"/>
            <a:ext cx="5291138" cy="1617662"/>
          </a:xfrm>
          <a:custGeom>
            <a:avLst/>
            <a:gdLst>
              <a:gd name="T0" fmla="*/ 0 w 3333"/>
              <a:gd name="T1" fmla="*/ 846 h 1019"/>
              <a:gd name="T2" fmla="*/ 296 w 3333"/>
              <a:gd name="T3" fmla="*/ 21 h 1019"/>
              <a:gd name="T4" fmla="*/ 749 w 3333"/>
              <a:gd name="T5" fmla="*/ 974 h 1019"/>
              <a:gd name="T6" fmla="*/ 1248 w 3333"/>
              <a:gd name="T7" fmla="*/ 294 h 1019"/>
              <a:gd name="T8" fmla="*/ 1793 w 3333"/>
              <a:gd name="T9" fmla="*/ 883 h 1019"/>
              <a:gd name="T10" fmla="*/ 2051 w 3333"/>
              <a:gd name="T11" fmla="*/ 380 h 1019"/>
              <a:gd name="T12" fmla="*/ 2382 w 3333"/>
              <a:gd name="T13" fmla="*/ 793 h 1019"/>
              <a:gd name="T14" fmla="*/ 2564 w 3333"/>
              <a:gd name="T15" fmla="*/ 203 h 1019"/>
              <a:gd name="T16" fmla="*/ 2836 w 3333"/>
              <a:gd name="T17" fmla="*/ 883 h 1019"/>
              <a:gd name="T18" fmla="*/ 3108 w 3333"/>
              <a:gd name="T19" fmla="*/ 67 h 1019"/>
              <a:gd name="T20" fmla="*/ 3333 w 3333"/>
              <a:gd name="T21" fmla="*/ 661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3" h="1019">
                <a:moveTo>
                  <a:pt x="0" y="846"/>
                </a:moveTo>
                <a:cubicBezTo>
                  <a:pt x="50" y="709"/>
                  <a:pt x="171" y="0"/>
                  <a:pt x="296" y="21"/>
                </a:cubicBezTo>
                <a:cubicBezTo>
                  <a:pt x="421" y="42"/>
                  <a:pt x="590" y="929"/>
                  <a:pt x="749" y="974"/>
                </a:cubicBezTo>
                <a:cubicBezTo>
                  <a:pt x="908" y="1019"/>
                  <a:pt x="1074" y="309"/>
                  <a:pt x="1248" y="294"/>
                </a:cubicBezTo>
                <a:cubicBezTo>
                  <a:pt x="1422" y="279"/>
                  <a:pt x="1659" y="869"/>
                  <a:pt x="1793" y="883"/>
                </a:cubicBezTo>
                <a:cubicBezTo>
                  <a:pt x="1927" y="897"/>
                  <a:pt x="1953" y="395"/>
                  <a:pt x="2051" y="380"/>
                </a:cubicBezTo>
                <a:cubicBezTo>
                  <a:pt x="2149" y="365"/>
                  <a:pt x="2296" y="823"/>
                  <a:pt x="2382" y="793"/>
                </a:cubicBezTo>
                <a:cubicBezTo>
                  <a:pt x="2468" y="763"/>
                  <a:pt x="2489" y="188"/>
                  <a:pt x="2564" y="203"/>
                </a:cubicBezTo>
                <a:cubicBezTo>
                  <a:pt x="2639" y="218"/>
                  <a:pt x="2745" y="906"/>
                  <a:pt x="2836" y="883"/>
                </a:cubicBezTo>
                <a:cubicBezTo>
                  <a:pt x="2927" y="860"/>
                  <a:pt x="3025" y="104"/>
                  <a:pt x="3108" y="67"/>
                </a:cubicBezTo>
                <a:cubicBezTo>
                  <a:pt x="3191" y="30"/>
                  <a:pt x="3286" y="537"/>
                  <a:pt x="3333" y="661"/>
                </a:cubicBezTo>
              </a:path>
            </a:pathLst>
          </a:custGeom>
          <a:noFill/>
          <a:ln w="19050"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9015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957" y="4544780"/>
            <a:ext cx="5163693" cy="72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609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61" name="Rectangle 201"/>
          <p:cNvSpPr>
            <a:spLocks noGrp="1" noChangeArrowheads="1"/>
          </p:cNvSpPr>
          <p:nvPr>
            <p:ph type="title"/>
          </p:nvPr>
        </p:nvSpPr>
        <p:spPr>
          <a:noFill/>
          <a:ln/>
        </p:spPr>
        <p:txBody>
          <a:bodyPr/>
          <a:lstStyle/>
          <a:p>
            <a:r>
              <a:rPr lang="zh-CN" altLang="en-US"/>
              <a:t>复杂模拟信号分解</a:t>
            </a:r>
          </a:p>
        </p:txBody>
      </p:sp>
      <p:sp>
        <p:nvSpPr>
          <p:cNvPr id="203" name="灯片编号占位符 5"/>
          <p:cNvSpPr>
            <a:spLocks noGrp="1"/>
          </p:cNvSpPr>
          <p:nvPr>
            <p:ph type="sldNum" sz="quarter" idx="12"/>
          </p:nvPr>
        </p:nvSpPr>
        <p:spPr/>
        <p:txBody>
          <a:bodyPr/>
          <a:lstStyle/>
          <a:p>
            <a:fld id="{66A52FBE-1301-4173-A0FB-5352BDAFEE13}" type="slidenum">
              <a:rPr lang="en-US" altLang="zh-CN"/>
              <a:pPr/>
              <a:t>35</a:t>
            </a:fld>
            <a:endParaRPr lang="en-US" altLang="zh-CN"/>
          </a:p>
        </p:txBody>
      </p:sp>
      <p:grpSp>
        <p:nvGrpSpPr>
          <p:cNvPr id="399364" name="Group 4"/>
          <p:cNvGrpSpPr>
            <a:grpSpLocks/>
          </p:cNvGrpSpPr>
          <p:nvPr/>
        </p:nvGrpSpPr>
        <p:grpSpPr bwMode="auto">
          <a:xfrm>
            <a:off x="3287713" y="1539875"/>
            <a:ext cx="5618142" cy="1452192"/>
            <a:chOff x="895" y="1639"/>
            <a:chExt cx="3585" cy="1193"/>
          </a:xfrm>
        </p:grpSpPr>
        <p:sp>
          <p:nvSpPr>
            <p:cNvPr id="399365" name="Rectangle 5"/>
            <p:cNvSpPr>
              <a:spLocks noChangeArrowheads="1"/>
            </p:cNvSpPr>
            <p:nvPr/>
          </p:nvSpPr>
          <p:spPr bwMode="auto">
            <a:xfrm>
              <a:off x="1087" y="1669"/>
              <a:ext cx="3378" cy="109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366" name="Line 6"/>
            <p:cNvSpPr>
              <a:spLocks noChangeShapeType="1"/>
            </p:cNvSpPr>
            <p:nvPr/>
          </p:nvSpPr>
          <p:spPr bwMode="auto">
            <a:xfrm>
              <a:off x="1087" y="276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7" name="Line 7"/>
            <p:cNvSpPr>
              <a:spLocks noChangeShapeType="1"/>
            </p:cNvSpPr>
            <p:nvPr/>
          </p:nvSpPr>
          <p:spPr bwMode="auto">
            <a:xfrm>
              <a:off x="1087" y="2491"/>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8" name="Line 8"/>
            <p:cNvSpPr>
              <a:spLocks noChangeShapeType="1"/>
            </p:cNvSpPr>
            <p:nvPr/>
          </p:nvSpPr>
          <p:spPr bwMode="auto">
            <a:xfrm>
              <a:off x="1087" y="194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69" name="Line 9"/>
            <p:cNvSpPr>
              <a:spLocks noChangeShapeType="1"/>
            </p:cNvSpPr>
            <p:nvPr/>
          </p:nvSpPr>
          <p:spPr bwMode="auto">
            <a:xfrm>
              <a:off x="1087" y="1669"/>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0" name="Rectangle 10"/>
            <p:cNvSpPr>
              <a:spLocks noChangeArrowheads="1"/>
            </p:cNvSpPr>
            <p:nvPr/>
          </p:nvSpPr>
          <p:spPr bwMode="auto">
            <a:xfrm>
              <a:off x="1087" y="1669"/>
              <a:ext cx="3378" cy="109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371" name="Line 11"/>
            <p:cNvSpPr>
              <a:spLocks noChangeShapeType="1"/>
            </p:cNvSpPr>
            <p:nvPr/>
          </p:nvSpPr>
          <p:spPr bwMode="auto">
            <a:xfrm>
              <a:off x="1087" y="1669"/>
              <a:ext cx="0" cy="109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2" name="Line 12"/>
            <p:cNvSpPr>
              <a:spLocks noChangeShapeType="1"/>
            </p:cNvSpPr>
            <p:nvPr/>
          </p:nvSpPr>
          <p:spPr bwMode="auto">
            <a:xfrm>
              <a:off x="1087" y="276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3" name="Line 13"/>
            <p:cNvSpPr>
              <a:spLocks noChangeShapeType="1"/>
            </p:cNvSpPr>
            <p:nvPr/>
          </p:nvSpPr>
          <p:spPr bwMode="auto">
            <a:xfrm>
              <a:off x="1087" y="2491"/>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4" name="Line 14"/>
            <p:cNvSpPr>
              <a:spLocks noChangeShapeType="1"/>
            </p:cNvSpPr>
            <p:nvPr/>
          </p:nvSpPr>
          <p:spPr bwMode="auto">
            <a:xfrm>
              <a:off x="1087" y="221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5" name="Line 15"/>
            <p:cNvSpPr>
              <a:spLocks noChangeShapeType="1"/>
            </p:cNvSpPr>
            <p:nvPr/>
          </p:nvSpPr>
          <p:spPr bwMode="auto">
            <a:xfrm>
              <a:off x="1087" y="1945"/>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6" name="Line 16"/>
            <p:cNvSpPr>
              <a:spLocks noChangeShapeType="1"/>
            </p:cNvSpPr>
            <p:nvPr/>
          </p:nvSpPr>
          <p:spPr bwMode="auto">
            <a:xfrm>
              <a:off x="1087" y="1669"/>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7" name="Line 17"/>
            <p:cNvSpPr>
              <a:spLocks noChangeShapeType="1"/>
            </p:cNvSpPr>
            <p:nvPr/>
          </p:nvSpPr>
          <p:spPr bwMode="auto">
            <a:xfrm>
              <a:off x="1087" y="2215"/>
              <a:ext cx="337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8" name="Line 18"/>
            <p:cNvSpPr>
              <a:spLocks noChangeShapeType="1"/>
            </p:cNvSpPr>
            <p:nvPr/>
          </p:nvSpPr>
          <p:spPr bwMode="auto">
            <a:xfrm flipV="1">
              <a:off x="1087"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79" name="Line 19"/>
            <p:cNvSpPr>
              <a:spLocks noChangeShapeType="1"/>
            </p:cNvSpPr>
            <p:nvPr/>
          </p:nvSpPr>
          <p:spPr bwMode="auto">
            <a:xfrm flipV="1">
              <a:off x="1933"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0" name="Line 20"/>
            <p:cNvSpPr>
              <a:spLocks noChangeShapeType="1"/>
            </p:cNvSpPr>
            <p:nvPr/>
          </p:nvSpPr>
          <p:spPr bwMode="auto">
            <a:xfrm flipV="1">
              <a:off x="277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1" name="Line 21"/>
            <p:cNvSpPr>
              <a:spLocks noChangeShapeType="1"/>
            </p:cNvSpPr>
            <p:nvPr/>
          </p:nvSpPr>
          <p:spPr bwMode="auto">
            <a:xfrm flipV="1">
              <a:off x="3619" y="2197"/>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382" name="Freeform 22"/>
            <p:cNvSpPr>
              <a:spLocks/>
            </p:cNvSpPr>
            <p:nvPr/>
          </p:nvSpPr>
          <p:spPr bwMode="auto">
            <a:xfrm>
              <a:off x="1087" y="2029"/>
              <a:ext cx="96" cy="186"/>
            </a:xfrm>
            <a:custGeom>
              <a:avLst/>
              <a:gdLst>
                <a:gd name="T0" fmla="*/ 0 w 96"/>
                <a:gd name="T1" fmla="*/ 186 h 186"/>
                <a:gd name="T2" fmla="*/ 48 w 96"/>
                <a:gd name="T3" fmla="*/ 90 h 186"/>
                <a:gd name="T4" fmla="*/ 96 w 96"/>
                <a:gd name="T5" fmla="*/ 0 h 186"/>
              </a:gdLst>
              <a:ahLst/>
              <a:cxnLst>
                <a:cxn ang="0">
                  <a:pos x="T0" y="T1"/>
                </a:cxn>
                <a:cxn ang="0">
                  <a:pos x="T2" y="T3"/>
                </a:cxn>
                <a:cxn ang="0">
                  <a:pos x="T4" y="T5"/>
                </a:cxn>
              </a:cxnLst>
              <a:rect l="0" t="0" r="r" b="b"/>
              <a:pathLst>
                <a:path w="96" h="186">
                  <a:moveTo>
                    <a:pt x="0" y="186"/>
                  </a:moveTo>
                  <a:lnTo>
                    <a:pt x="48" y="90"/>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3" name="Freeform 23"/>
            <p:cNvSpPr>
              <a:spLocks/>
            </p:cNvSpPr>
            <p:nvPr/>
          </p:nvSpPr>
          <p:spPr bwMode="auto">
            <a:xfrm>
              <a:off x="1183" y="1867"/>
              <a:ext cx="90" cy="162"/>
            </a:xfrm>
            <a:custGeom>
              <a:avLst/>
              <a:gdLst>
                <a:gd name="T0" fmla="*/ 0 w 90"/>
                <a:gd name="T1" fmla="*/ 162 h 162"/>
                <a:gd name="T2" fmla="*/ 42 w 90"/>
                <a:gd name="T3" fmla="*/ 78 h 162"/>
                <a:gd name="T4" fmla="*/ 90 w 90"/>
                <a:gd name="T5" fmla="*/ 0 h 162"/>
              </a:gdLst>
              <a:ahLst/>
              <a:cxnLst>
                <a:cxn ang="0">
                  <a:pos x="T0" y="T1"/>
                </a:cxn>
                <a:cxn ang="0">
                  <a:pos x="T2" y="T3"/>
                </a:cxn>
                <a:cxn ang="0">
                  <a:pos x="T4" y="T5"/>
                </a:cxn>
              </a:cxnLst>
              <a:rect l="0" t="0" r="r" b="b"/>
              <a:pathLst>
                <a:path w="90" h="162">
                  <a:moveTo>
                    <a:pt x="0" y="162"/>
                  </a:moveTo>
                  <a:lnTo>
                    <a:pt x="42" y="78"/>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4" name="Freeform 24"/>
            <p:cNvSpPr>
              <a:spLocks/>
            </p:cNvSpPr>
            <p:nvPr/>
          </p:nvSpPr>
          <p:spPr bwMode="auto">
            <a:xfrm>
              <a:off x="1273" y="1741"/>
              <a:ext cx="96" cy="126"/>
            </a:xfrm>
            <a:custGeom>
              <a:avLst/>
              <a:gdLst>
                <a:gd name="T0" fmla="*/ 0 w 96"/>
                <a:gd name="T1" fmla="*/ 126 h 126"/>
                <a:gd name="T2" fmla="*/ 48 w 96"/>
                <a:gd name="T3" fmla="*/ 54 h 126"/>
                <a:gd name="T4" fmla="*/ 72 w 96"/>
                <a:gd name="T5" fmla="*/ 24 h 126"/>
                <a:gd name="T6" fmla="*/ 96 w 96"/>
                <a:gd name="T7" fmla="*/ 0 h 126"/>
              </a:gdLst>
              <a:ahLst/>
              <a:cxnLst>
                <a:cxn ang="0">
                  <a:pos x="T0" y="T1"/>
                </a:cxn>
                <a:cxn ang="0">
                  <a:pos x="T2" y="T3"/>
                </a:cxn>
                <a:cxn ang="0">
                  <a:pos x="T4" y="T5"/>
                </a:cxn>
                <a:cxn ang="0">
                  <a:pos x="T6" y="T7"/>
                </a:cxn>
              </a:cxnLst>
              <a:rect l="0" t="0" r="r" b="b"/>
              <a:pathLst>
                <a:path w="96" h="126">
                  <a:moveTo>
                    <a:pt x="0" y="126"/>
                  </a:moveTo>
                  <a:lnTo>
                    <a:pt x="48" y="54"/>
                  </a:lnTo>
                  <a:lnTo>
                    <a:pt x="72" y="2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5" name="Freeform 25"/>
            <p:cNvSpPr>
              <a:spLocks/>
            </p:cNvSpPr>
            <p:nvPr/>
          </p:nvSpPr>
          <p:spPr bwMode="auto">
            <a:xfrm>
              <a:off x="1369"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6" name="Freeform 26"/>
            <p:cNvSpPr>
              <a:spLocks/>
            </p:cNvSpPr>
            <p:nvPr/>
          </p:nvSpPr>
          <p:spPr bwMode="auto">
            <a:xfrm>
              <a:off x="1465" y="1669"/>
              <a:ext cx="90" cy="6"/>
            </a:xfrm>
            <a:custGeom>
              <a:avLst/>
              <a:gdLst>
                <a:gd name="T0" fmla="*/ 0 w 90"/>
                <a:gd name="T1" fmla="*/ 6 h 6"/>
                <a:gd name="T2" fmla="*/ 42 w 90"/>
                <a:gd name="T3" fmla="*/ 0 h 6"/>
                <a:gd name="T4" fmla="*/ 90 w 90"/>
                <a:gd name="T5" fmla="*/ 6 h 6"/>
              </a:gdLst>
              <a:ahLst/>
              <a:cxnLst>
                <a:cxn ang="0">
                  <a:pos x="T0" y="T1"/>
                </a:cxn>
                <a:cxn ang="0">
                  <a:pos x="T2" y="T3"/>
                </a:cxn>
                <a:cxn ang="0">
                  <a:pos x="T4" y="T5"/>
                </a:cxn>
              </a:cxnLst>
              <a:rect l="0" t="0" r="r" b="b"/>
              <a:pathLst>
                <a:path w="90" h="6">
                  <a:moveTo>
                    <a:pt x="0" y="6"/>
                  </a:moveTo>
                  <a:lnTo>
                    <a:pt x="42" y="0"/>
                  </a:lnTo>
                  <a:lnTo>
                    <a:pt x="90"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7" name="Freeform 27"/>
            <p:cNvSpPr>
              <a:spLocks/>
            </p:cNvSpPr>
            <p:nvPr/>
          </p:nvSpPr>
          <p:spPr bwMode="auto">
            <a:xfrm>
              <a:off x="1555" y="1675"/>
              <a:ext cx="96" cy="66"/>
            </a:xfrm>
            <a:custGeom>
              <a:avLst/>
              <a:gdLst>
                <a:gd name="T0" fmla="*/ 0 w 96"/>
                <a:gd name="T1" fmla="*/ 0 h 66"/>
                <a:gd name="T2" fmla="*/ 24 w 96"/>
                <a:gd name="T3" fmla="*/ 12 h 66"/>
                <a:gd name="T4" fmla="*/ 48 w 96"/>
                <a:gd name="T5" fmla="*/ 24 h 66"/>
                <a:gd name="T6" fmla="*/ 96 w 96"/>
                <a:gd name="T7" fmla="*/ 66 h 66"/>
              </a:gdLst>
              <a:ahLst/>
              <a:cxnLst>
                <a:cxn ang="0">
                  <a:pos x="T0" y="T1"/>
                </a:cxn>
                <a:cxn ang="0">
                  <a:pos x="T2" y="T3"/>
                </a:cxn>
                <a:cxn ang="0">
                  <a:pos x="T4" y="T5"/>
                </a:cxn>
                <a:cxn ang="0">
                  <a:pos x="T6" y="T7"/>
                </a:cxn>
              </a:cxnLst>
              <a:rect l="0" t="0" r="r" b="b"/>
              <a:pathLst>
                <a:path w="96" h="66">
                  <a:moveTo>
                    <a:pt x="0" y="0"/>
                  </a:moveTo>
                  <a:lnTo>
                    <a:pt x="24" y="12"/>
                  </a:lnTo>
                  <a:lnTo>
                    <a:pt x="48" y="2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8" name="Freeform 28"/>
            <p:cNvSpPr>
              <a:spLocks/>
            </p:cNvSpPr>
            <p:nvPr/>
          </p:nvSpPr>
          <p:spPr bwMode="auto">
            <a:xfrm>
              <a:off x="1651" y="1741"/>
              <a:ext cx="90" cy="126"/>
            </a:xfrm>
            <a:custGeom>
              <a:avLst/>
              <a:gdLst>
                <a:gd name="T0" fmla="*/ 0 w 90"/>
                <a:gd name="T1" fmla="*/ 0 h 126"/>
                <a:gd name="T2" fmla="*/ 24 w 90"/>
                <a:gd name="T3" fmla="*/ 24 h 126"/>
                <a:gd name="T4" fmla="*/ 42 w 90"/>
                <a:gd name="T5" fmla="*/ 54 h 126"/>
                <a:gd name="T6" fmla="*/ 90 w 90"/>
                <a:gd name="T7" fmla="*/ 126 h 126"/>
              </a:gdLst>
              <a:ahLst/>
              <a:cxnLst>
                <a:cxn ang="0">
                  <a:pos x="T0" y="T1"/>
                </a:cxn>
                <a:cxn ang="0">
                  <a:pos x="T2" y="T3"/>
                </a:cxn>
                <a:cxn ang="0">
                  <a:pos x="T4" y="T5"/>
                </a:cxn>
                <a:cxn ang="0">
                  <a:pos x="T6" y="T7"/>
                </a:cxn>
              </a:cxnLst>
              <a:rect l="0" t="0" r="r" b="b"/>
              <a:pathLst>
                <a:path w="90" h="126">
                  <a:moveTo>
                    <a:pt x="0" y="0"/>
                  </a:moveTo>
                  <a:lnTo>
                    <a:pt x="24" y="24"/>
                  </a:lnTo>
                  <a:lnTo>
                    <a:pt x="42" y="54"/>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89" name="Freeform 29"/>
            <p:cNvSpPr>
              <a:spLocks/>
            </p:cNvSpPr>
            <p:nvPr/>
          </p:nvSpPr>
          <p:spPr bwMode="auto">
            <a:xfrm>
              <a:off x="1741"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0" name="Freeform 30"/>
            <p:cNvSpPr>
              <a:spLocks/>
            </p:cNvSpPr>
            <p:nvPr/>
          </p:nvSpPr>
          <p:spPr bwMode="auto">
            <a:xfrm>
              <a:off x="1837" y="2029"/>
              <a:ext cx="96" cy="186"/>
            </a:xfrm>
            <a:custGeom>
              <a:avLst/>
              <a:gdLst>
                <a:gd name="T0" fmla="*/ 0 w 96"/>
                <a:gd name="T1" fmla="*/ 0 h 186"/>
                <a:gd name="T2" fmla="*/ 48 w 96"/>
                <a:gd name="T3" fmla="*/ 90 h 186"/>
                <a:gd name="T4" fmla="*/ 96 w 96"/>
                <a:gd name="T5" fmla="*/ 186 h 186"/>
              </a:gdLst>
              <a:ahLst/>
              <a:cxnLst>
                <a:cxn ang="0">
                  <a:pos x="T0" y="T1"/>
                </a:cxn>
                <a:cxn ang="0">
                  <a:pos x="T2" y="T3"/>
                </a:cxn>
                <a:cxn ang="0">
                  <a:pos x="T4" y="T5"/>
                </a:cxn>
              </a:cxnLst>
              <a:rect l="0" t="0" r="r" b="b"/>
              <a:pathLst>
                <a:path w="96" h="186">
                  <a:moveTo>
                    <a:pt x="0" y="0"/>
                  </a:moveTo>
                  <a:lnTo>
                    <a:pt x="48" y="90"/>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1" name="Freeform 31"/>
            <p:cNvSpPr>
              <a:spLocks/>
            </p:cNvSpPr>
            <p:nvPr/>
          </p:nvSpPr>
          <p:spPr bwMode="auto">
            <a:xfrm>
              <a:off x="1933" y="2215"/>
              <a:ext cx="90" cy="186"/>
            </a:xfrm>
            <a:custGeom>
              <a:avLst/>
              <a:gdLst>
                <a:gd name="T0" fmla="*/ 0 w 90"/>
                <a:gd name="T1" fmla="*/ 0 h 186"/>
                <a:gd name="T2" fmla="*/ 42 w 90"/>
                <a:gd name="T3" fmla="*/ 96 h 186"/>
                <a:gd name="T4" fmla="*/ 90 w 90"/>
                <a:gd name="T5" fmla="*/ 186 h 186"/>
              </a:gdLst>
              <a:ahLst/>
              <a:cxnLst>
                <a:cxn ang="0">
                  <a:pos x="T0" y="T1"/>
                </a:cxn>
                <a:cxn ang="0">
                  <a:pos x="T2" y="T3"/>
                </a:cxn>
                <a:cxn ang="0">
                  <a:pos x="T4" y="T5"/>
                </a:cxn>
              </a:cxnLst>
              <a:rect l="0" t="0" r="r" b="b"/>
              <a:pathLst>
                <a:path w="90" h="186">
                  <a:moveTo>
                    <a:pt x="0" y="0"/>
                  </a:moveTo>
                  <a:lnTo>
                    <a:pt x="42" y="96"/>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2" name="Freeform 32"/>
            <p:cNvSpPr>
              <a:spLocks/>
            </p:cNvSpPr>
            <p:nvPr/>
          </p:nvSpPr>
          <p:spPr bwMode="auto">
            <a:xfrm>
              <a:off x="2023"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3" name="Freeform 33"/>
            <p:cNvSpPr>
              <a:spLocks/>
            </p:cNvSpPr>
            <p:nvPr/>
          </p:nvSpPr>
          <p:spPr bwMode="auto">
            <a:xfrm>
              <a:off x="2119" y="2563"/>
              <a:ext cx="96" cy="126"/>
            </a:xfrm>
            <a:custGeom>
              <a:avLst/>
              <a:gdLst>
                <a:gd name="T0" fmla="*/ 0 w 96"/>
                <a:gd name="T1" fmla="*/ 0 h 126"/>
                <a:gd name="T2" fmla="*/ 48 w 96"/>
                <a:gd name="T3" fmla="*/ 72 h 126"/>
                <a:gd name="T4" fmla="*/ 72 w 96"/>
                <a:gd name="T5" fmla="*/ 102 h 126"/>
                <a:gd name="T6" fmla="*/ 96 w 96"/>
                <a:gd name="T7" fmla="*/ 126 h 126"/>
              </a:gdLst>
              <a:ahLst/>
              <a:cxnLst>
                <a:cxn ang="0">
                  <a:pos x="T0" y="T1"/>
                </a:cxn>
                <a:cxn ang="0">
                  <a:pos x="T2" y="T3"/>
                </a:cxn>
                <a:cxn ang="0">
                  <a:pos x="T4" y="T5"/>
                </a:cxn>
                <a:cxn ang="0">
                  <a:pos x="T6" y="T7"/>
                </a:cxn>
              </a:cxnLst>
              <a:rect l="0" t="0" r="r" b="b"/>
              <a:pathLst>
                <a:path w="96" h="126">
                  <a:moveTo>
                    <a:pt x="0" y="0"/>
                  </a:moveTo>
                  <a:lnTo>
                    <a:pt x="48" y="72"/>
                  </a:lnTo>
                  <a:lnTo>
                    <a:pt x="72" y="102"/>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4" name="Freeform 34"/>
            <p:cNvSpPr>
              <a:spLocks/>
            </p:cNvSpPr>
            <p:nvPr/>
          </p:nvSpPr>
          <p:spPr bwMode="auto">
            <a:xfrm>
              <a:off x="2215" y="2689"/>
              <a:ext cx="90" cy="66"/>
            </a:xfrm>
            <a:custGeom>
              <a:avLst/>
              <a:gdLst>
                <a:gd name="T0" fmla="*/ 0 w 90"/>
                <a:gd name="T1" fmla="*/ 0 h 66"/>
                <a:gd name="T2" fmla="*/ 42 w 90"/>
                <a:gd name="T3" fmla="*/ 42 h 66"/>
                <a:gd name="T4" fmla="*/ 66 w 90"/>
                <a:gd name="T5" fmla="*/ 54 h 66"/>
                <a:gd name="T6" fmla="*/ 90 w 90"/>
                <a:gd name="T7" fmla="*/ 66 h 66"/>
              </a:gdLst>
              <a:ahLst/>
              <a:cxnLst>
                <a:cxn ang="0">
                  <a:pos x="T0" y="T1"/>
                </a:cxn>
                <a:cxn ang="0">
                  <a:pos x="T2" y="T3"/>
                </a:cxn>
                <a:cxn ang="0">
                  <a:pos x="T4" y="T5"/>
                </a:cxn>
                <a:cxn ang="0">
                  <a:pos x="T6" y="T7"/>
                </a:cxn>
              </a:cxnLst>
              <a:rect l="0" t="0" r="r" b="b"/>
              <a:pathLst>
                <a:path w="90" h="66">
                  <a:moveTo>
                    <a:pt x="0" y="0"/>
                  </a:moveTo>
                  <a:lnTo>
                    <a:pt x="42" y="42"/>
                  </a:lnTo>
                  <a:lnTo>
                    <a:pt x="66" y="5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5" name="Freeform 35"/>
            <p:cNvSpPr>
              <a:spLocks/>
            </p:cNvSpPr>
            <p:nvPr/>
          </p:nvSpPr>
          <p:spPr bwMode="auto">
            <a:xfrm>
              <a:off x="2305" y="2755"/>
              <a:ext cx="96" cy="6"/>
            </a:xfrm>
            <a:custGeom>
              <a:avLst/>
              <a:gdLst>
                <a:gd name="T0" fmla="*/ 0 w 96"/>
                <a:gd name="T1" fmla="*/ 0 h 6"/>
                <a:gd name="T2" fmla="*/ 48 w 96"/>
                <a:gd name="T3" fmla="*/ 6 h 6"/>
                <a:gd name="T4" fmla="*/ 96 w 96"/>
                <a:gd name="T5" fmla="*/ 0 h 6"/>
              </a:gdLst>
              <a:ahLst/>
              <a:cxnLst>
                <a:cxn ang="0">
                  <a:pos x="T0" y="T1"/>
                </a:cxn>
                <a:cxn ang="0">
                  <a:pos x="T2" y="T3"/>
                </a:cxn>
                <a:cxn ang="0">
                  <a:pos x="T4" y="T5"/>
                </a:cxn>
              </a:cxnLst>
              <a:rect l="0" t="0" r="r" b="b"/>
              <a:pathLst>
                <a:path w="96" h="6">
                  <a:moveTo>
                    <a:pt x="0" y="0"/>
                  </a:moveTo>
                  <a:lnTo>
                    <a:pt x="48" y="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6" name="Freeform 36"/>
            <p:cNvSpPr>
              <a:spLocks/>
            </p:cNvSpPr>
            <p:nvPr/>
          </p:nvSpPr>
          <p:spPr bwMode="auto">
            <a:xfrm>
              <a:off x="2401"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7" name="Freeform 37"/>
            <p:cNvSpPr>
              <a:spLocks/>
            </p:cNvSpPr>
            <p:nvPr/>
          </p:nvSpPr>
          <p:spPr bwMode="auto">
            <a:xfrm>
              <a:off x="2497" y="2563"/>
              <a:ext cx="90" cy="126"/>
            </a:xfrm>
            <a:custGeom>
              <a:avLst/>
              <a:gdLst>
                <a:gd name="T0" fmla="*/ 0 w 90"/>
                <a:gd name="T1" fmla="*/ 126 h 126"/>
                <a:gd name="T2" fmla="*/ 24 w 90"/>
                <a:gd name="T3" fmla="*/ 102 h 126"/>
                <a:gd name="T4" fmla="*/ 42 w 90"/>
                <a:gd name="T5" fmla="*/ 72 h 126"/>
                <a:gd name="T6" fmla="*/ 90 w 90"/>
                <a:gd name="T7" fmla="*/ 0 h 126"/>
              </a:gdLst>
              <a:ahLst/>
              <a:cxnLst>
                <a:cxn ang="0">
                  <a:pos x="T0" y="T1"/>
                </a:cxn>
                <a:cxn ang="0">
                  <a:pos x="T2" y="T3"/>
                </a:cxn>
                <a:cxn ang="0">
                  <a:pos x="T4" y="T5"/>
                </a:cxn>
                <a:cxn ang="0">
                  <a:pos x="T6" y="T7"/>
                </a:cxn>
              </a:cxnLst>
              <a:rect l="0" t="0" r="r" b="b"/>
              <a:pathLst>
                <a:path w="90" h="126">
                  <a:moveTo>
                    <a:pt x="0" y="126"/>
                  </a:moveTo>
                  <a:lnTo>
                    <a:pt x="24" y="102"/>
                  </a:lnTo>
                  <a:lnTo>
                    <a:pt x="42" y="72"/>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8" name="Freeform 38"/>
            <p:cNvSpPr>
              <a:spLocks/>
            </p:cNvSpPr>
            <p:nvPr/>
          </p:nvSpPr>
          <p:spPr bwMode="auto">
            <a:xfrm>
              <a:off x="2587" y="2401"/>
              <a:ext cx="96" cy="162"/>
            </a:xfrm>
            <a:custGeom>
              <a:avLst/>
              <a:gdLst>
                <a:gd name="T0" fmla="*/ 0 w 96"/>
                <a:gd name="T1" fmla="*/ 162 h 162"/>
                <a:gd name="T2" fmla="*/ 48 w 96"/>
                <a:gd name="T3" fmla="*/ 84 h 162"/>
                <a:gd name="T4" fmla="*/ 96 w 96"/>
                <a:gd name="T5" fmla="*/ 0 h 162"/>
              </a:gdLst>
              <a:ahLst/>
              <a:cxnLst>
                <a:cxn ang="0">
                  <a:pos x="T0" y="T1"/>
                </a:cxn>
                <a:cxn ang="0">
                  <a:pos x="T2" y="T3"/>
                </a:cxn>
                <a:cxn ang="0">
                  <a:pos x="T4" y="T5"/>
                </a:cxn>
              </a:cxnLst>
              <a:rect l="0" t="0" r="r" b="b"/>
              <a:pathLst>
                <a:path w="96" h="162">
                  <a:moveTo>
                    <a:pt x="0" y="162"/>
                  </a:moveTo>
                  <a:lnTo>
                    <a:pt x="48" y="84"/>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399" name="Freeform 39"/>
            <p:cNvSpPr>
              <a:spLocks/>
            </p:cNvSpPr>
            <p:nvPr/>
          </p:nvSpPr>
          <p:spPr bwMode="auto">
            <a:xfrm>
              <a:off x="2683"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0" name="Freeform 40"/>
            <p:cNvSpPr>
              <a:spLocks/>
            </p:cNvSpPr>
            <p:nvPr/>
          </p:nvSpPr>
          <p:spPr bwMode="auto">
            <a:xfrm>
              <a:off x="2779" y="2029"/>
              <a:ext cx="90" cy="186"/>
            </a:xfrm>
            <a:custGeom>
              <a:avLst/>
              <a:gdLst>
                <a:gd name="T0" fmla="*/ 0 w 90"/>
                <a:gd name="T1" fmla="*/ 186 h 186"/>
                <a:gd name="T2" fmla="*/ 42 w 90"/>
                <a:gd name="T3" fmla="*/ 90 h 186"/>
                <a:gd name="T4" fmla="*/ 90 w 90"/>
                <a:gd name="T5" fmla="*/ 0 h 186"/>
              </a:gdLst>
              <a:ahLst/>
              <a:cxnLst>
                <a:cxn ang="0">
                  <a:pos x="T0" y="T1"/>
                </a:cxn>
                <a:cxn ang="0">
                  <a:pos x="T2" y="T3"/>
                </a:cxn>
                <a:cxn ang="0">
                  <a:pos x="T4" y="T5"/>
                </a:cxn>
              </a:cxnLst>
              <a:rect l="0" t="0" r="r" b="b"/>
              <a:pathLst>
                <a:path w="90" h="186">
                  <a:moveTo>
                    <a:pt x="0" y="186"/>
                  </a:moveTo>
                  <a:lnTo>
                    <a:pt x="42" y="90"/>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1" name="Freeform 41"/>
            <p:cNvSpPr>
              <a:spLocks/>
            </p:cNvSpPr>
            <p:nvPr/>
          </p:nvSpPr>
          <p:spPr bwMode="auto">
            <a:xfrm>
              <a:off x="2869" y="1867"/>
              <a:ext cx="96" cy="162"/>
            </a:xfrm>
            <a:custGeom>
              <a:avLst/>
              <a:gdLst>
                <a:gd name="T0" fmla="*/ 0 w 96"/>
                <a:gd name="T1" fmla="*/ 162 h 162"/>
                <a:gd name="T2" fmla="*/ 48 w 96"/>
                <a:gd name="T3" fmla="*/ 78 h 162"/>
                <a:gd name="T4" fmla="*/ 96 w 96"/>
                <a:gd name="T5" fmla="*/ 0 h 162"/>
              </a:gdLst>
              <a:ahLst/>
              <a:cxnLst>
                <a:cxn ang="0">
                  <a:pos x="T0" y="T1"/>
                </a:cxn>
                <a:cxn ang="0">
                  <a:pos x="T2" y="T3"/>
                </a:cxn>
                <a:cxn ang="0">
                  <a:pos x="T4" y="T5"/>
                </a:cxn>
              </a:cxnLst>
              <a:rect l="0" t="0" r="r" b="b"/>
              <a:pathLst>
                <a:path w="96" h="162">
                  <a:moveTo>
                    <a:pt x="0" y="162"/>
                  </a:moveTo>
                  <a:lnTo>
                    <a:pt x="48" y="78"/>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2" name="Freeform 42"/>
            <p:cNvSpPr>
              <a:spLocks/>
            </p:cNvSpPr>
            <p:nvPr/>
          </p:nvSpPr>
          <p:spPr bwMode="auto">
            <a:xfrm>
              <a:off x="2965" y="1741"/>
              <a:ext cx="90" cy="126"/>
            </a:xfrm>
            <a:custGeom>
              <a:avLst/>
              <a:gdLst>
                <a:gd name="T0" fmla="*/ 0 w 90"/>
                <a:gd name="T1" fmla="*/ 126 h 126"/>
                <a:gd name="T2" fmla="*/ 42 w 90"/>
                <a:gd name="T3" fmla="*/ 54 h 126"/>
                <a:gd name="T4" fmla="*/ 66 w 90"/>
                <a:gd name="T5" fmla="*/ 24 h 126"/>
                <a:gd name="T6" fmla="*/ 90 w 90"/>
                <a:gd name="T7" fmla="*/ 0 h 126"/>
              </a:gdLst>
              <a:ahLst/>
              <a:cxnLst>
                <a:cxn ang="0">
                  <a:pos x="T0" y="T1"/>
                </a:cxn>
                <a:cxn ang="0">
                  <a:pos x="T2" y="T3"/>
                </a:cxn>
                <a:cxn ang="0">
                  <a:pos x="T4" y="T5"/>
                </a:cxn>
                <a:cxn ang="0">
                  <a:pos x="T6" y="T7"/>
                </a:cxn>
              </a:cxnLst>
              <a:rect l="0" t="0" r="r" b="b"/>
              <a:pathLst>
                <a:path w="90" h="126">
                  <a:moveTo>
                    <a:pt x="0" y="126"/>
                  </a:moveTo>
                  <a:lnTo>
                    <a:pt x="42" y="54"/>
                  </a:lnTo>
                  <a:lnTo>
                    <a:pt x="66" y="2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3" name="Freeform 43"/>
            <p:cNvSpPr>
              <a:spLocks/>
            </p:cNvSpPr>
            <p:nvPr/>
          </p:nvSpPr>
          <p:spPr bwMode="auto">
            <a:xfrm>
              <a:off x="3055" y="1675"/>
              <a:ext cx="96" cy="66"/>
            </a:xfrm>
            <a:custGeom>
              <a:avLst/>
              <a:gdLst>
                <a:gd name="T0" fmla="*/ 0 w 96"/>
                <a:gd name="T1" fmla="*/ 66 h 66"/>
                <a:gd name="T2" fmla="*/ 48 w 96"/>
                <a:gd name="T3" fmla="*/ 24 h 66"/>
                <a:gd name="T4" fmla="*/ 72 w 96"/>
                <a:gd name="T5" fmla="*/ 12 h 66"/>
                <a:gd name="T6" fmla="*/ 96 w 96"/>
                <a:gd name="T7" fmla="*/ 0 h 66"/>
              </a:gdLst>
              <a:ahLst/>
              <a:cxnLst>
                <a:cxn ang="0">
                  <a:pos x="T0" y="T1"/>
                </a:cxn>
                <a:cxn ang="0">
                  <a:pos x="T2" y="T3"/>
                </a:cxn>
                <a:cxn ang="0">
                  <a:pos x="T4" y="T5"/>
                </a:cxn>
                <a:cxn ang="0">
                  <a:pos x="T6" y="T7"/>
                </a:cxn>
              </a:cxnLst>
              <a:rect l="0" t="0" r="r" b="b"/>
              <a:pathLst>
                <a:path w="96" h="66">
                  <a:moveTo>
                    <a:pt x="0" y="66"/>
                  </a:moveTo>
                  <a:lnTo>
                    <a:pt x="48" y="24"/>
                  </a:lnTo>
                  <a:lnTo>
                    <a:pt x="72" y="1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4" name="Freeform 44"/>
            <p:cNvSpPr>
              <a:spLocks/>
            </p:cNvSpPr>
            <p:nvPr/>
          </p:nvSpPr>
          <p:spPr bwMode="auto">
            <a:xfrm>
              <a:off x="3151" y="1669"/>
              <a:ext cx="96" cy="6"/>
            </a:xfrm>
            <a:custGeom>
              <a:avLst/>
              <a:gdLst>
                <a:gd name="T0" fmla="*/ 0 w 96"/>
                <a:gd name="T1" fmla="*/ 6 h 6"/>
                <a:gd name="T2" fmla="*/ 48 w 96"/>
                <a:gd name="T3" fmla="*/ 0 h 6"/>
                <a:gd name="T4" fmla="*/ 96 w 96"/>
                <a:gd name="T5" fmla="*/ 6 h 6"/>
              </a:gdLst>
              <a:ahLst/>
              <a:cxnLst>
                <a:cxn ang="0">
                  <a:pos x="T0" y="T1"/>
                </a:cxn>
                <a:cxn ang="0">
                  <a:pos x="T2" y="T3"/>
                </a:cxn>
                <a:cxn ang="0">
                  <a:pos x="T4" y="T5"/>
                </a:cxn>
              </a:cxnLst>
              <a:rect l="0" t="0" r="r" b="b"/>
              <a:pathLst>
                <a:path w="96" h="6">
                  <a:moveTo>
                    <a:pt x="0" y="6"/>
                  </a:moveTo>
                  <a:lnTo>
                    <a:pt x="48" y="0"/>
                  </a:lnTo>
                  <a:lnTo>
                    <a:pt x="96" y="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5" name="Freeform 45"/>
            <p:cNvSpPr>
              <a:spLocks/>
            </p:cNvSpPr>
            <p:nvPr/>
          </p:nvSpPr>
          <p:spPr bwMode="auto">
            <a:xfrm>
              <a:off x="3247" y="1675"/>
              <a:ext cx="90" cy="66"/>
            </a:xfrm>
            <a:custGeom>
              <a:avLst/>
              <a:gdLst>
                <a:gd name="T0" fmla="*/ 0 w 90"/>
                <a:gd name="T1" fmla="*/ 0 h 66"/>
                <a:gd name="T2" fmla="*/ 24 w 90"/>
                <a:gd name="T3" fmla="*/ 12 h 66"/>
                <a:gd name="T4" fmla="*/ 42 w 90"/>
                <a:gd name="T5" fmla="*/ 24 h 66"/>
                <a:gd name="T6" fmla="*/ 90 w 90"/>
                <a:gd name="T7" fmla="*/ 66 h 66"/>
              </a:gdLst>
              <a:ahLst/>
              <a:cxnLst>
                <a:cxn ang="0">
                  <a:pos x="T0" y="T1"/>
                </a:cxn>
                <a:cxn ang="0">
                  <a:pos x="T2" y="T3"/>
                </a:cxn>
                <a:cxn ang="0">
                  <a:pos x="T4" y="T5"/>
                </a:cxn>
                <a:cxn ang="0">
                  <a:pos x="T6" y="T7"/>
                </a:cxn>
              </a:cxnLst>
              <a:rect l="0" t="0" r="r" b="b"/>
              <a:pathLst>
                <a:path w="90" h="66">
                  <a:moveTo>
                    <a:pt x="0" y="0"/>
                  </a:moveTo>
                  <a:lnTo>
                    <a:pt x="24" y="12"/>
                  </a:lnTo>
                  <a:lnTo>
                    <a:pt x="42" y="24"/>
                  </a:lnTo>
                  <a:lnTo>
                    <a:pt x="90"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6" name="Freeform 46"/>
            <p:cNvSpPr>
              <a:spLocks/>
            </p:cNvSpPr>
            <p:nvPr/>
          </p:nvSpPr>
          <p:spPr bwMode="auto">
            <a:xfrm>
              <a:off x="3337" y="1741"/>
              <a:ext cx="96" cy="126"/>
            </a:xfrm>
            <a:custGeom>
              <a:avLst/>
              <a:gdLst>
                <a:gd name="T0" fmla="*/ 0 w 96"/>
                <a:gd name="T1" fmla="*/ 0 h 126"/>
                <a:gd name="T2" fmla="*/ 24 w 96"/>
                <a:gd name="T3" fmla="*/ 24 h 126"/>
                <a:gd name="T4" fmla="*/ 48 w 96"/>
                <a:gd name="T5" fmla="*/ 54 h 126"/>
                <a:gd name="T6" fmla="*/ 96 w 96"/>
                <a:gd name="T7" fmla="*/ 126 h 126"/>
              </a:gdLst>
              <a:ahLst/>
              <a:cxnLst>
                <a:cxn ang="0">
                  <a:pos x="T0" y="T1"/>
                </a:cxn>
                <a:cxn ang="0">
                  <a:pos x="T2" y="T3"/>
                </a:cxn>
                <a:cxn ang="0">
                  <a:pos x="T4" y="T5"/>
                </a:cxn>
                <a:cxn ang="0">
                  <a:pos x="T6" y="T7"/>
                </a:cxn>
              </a:cxnLst>
              <a:rect l="0" t="0" r="r" b="b"/>
              <a:pathLst>
                <a:path w="96" h="126">
                  <a:moveTo>
                    <a:pt x="0" y="0"/>
                  </a:moveTo>
                  <a:lnTo>
                    <a:pt x="24" y="24"/>
                  </a:lnTo>
                  <a:lnTo>
                    <a:pt x="48" y="54"/>
                  </a:lnTo>
                  <a:lnTo>
                    <a:pt x="96"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7" name="Freeform 47"/>
            <p:cNvSpPr>
              <a:spLocks/>
            </p:cNvSpPr>
            <p:nvPr/>
          </p:nvSpPr>
          <p:spPr bwMode="auto">
            <a:xfrm>
              <a:off x="3433" y="1867"/>
              <a:ext cx="96" cy="162"/>
            </a:xfrm>
            <a:custGeom>
              <a:avLst/>
              <a:gdLst>
                <a:gd name="T0" fmla="*/ 0 w 96"/>
                <a:gd name="T1" fmla="*/ 0 h 162"/>
                <a:gd name="T2" fmla="*/ 48 w 96"/>
                <a:gd name="T3" fmla="*/ 78 h 162"/>
                <a:gd name="T4" fmla="*/ 96 w 96"/>
                <a:gd name="T5" fmla="*/ 162 h 162"/>
              </a:gdLst>
              <a:ahLst/>
              <a:cxnLst>
                <a:cxn ang="0">
                  <a:pos x="T0" y="T1"/>
                </a:cxn>
                <a:cxn ang="0">
                  <a:pos x="T2" y="T3"/>
                </a:cxn>
                <a:cxn ang="0">
                  <a:pos x="T4" y="T5"/>
                </a:cxn>
              </a:cxnLst>
              <a:rect l="0" t="0" r="r" b="b"/>
              <a:pathLst>
                <a:path w="96" h="162">
                  <a:moveTo>
                    <a:pt x="0" y="0"/>
                  </a:moveTo>
                  <a:lnTo>
                    <a:pt x="48" y="78"/>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8" name="Freeform 48"/>
            <p:cNvSpPr>
              <a:spLocks/>
            </p:cNvSpPr>
            <p:nvPr/>
          </p:nvSpPr>
          <p:spPr bwMode="auto">
            <a:xfrm>
              <a:off x="3529" y="2029"/>
              <a:ext cx="90" cy="186"/>
            </a:xfrm>
            <a:custGeom>
              <a:avLst/>
              <a:gdLst>
                <a:gd name="T0" fmla="*/ 0 w 90"/>
                <a:gd name="T1" fmla="*/ 0 h 186"/>
                <a:gd name="T2" fmla="*/ 42 w 90"/>
                <a:gd name="T3" fmla="*/ 90 h 186"/>
                <a:gd name="T4" fmla="*/ 90 w 90"/>
                <a:gd name="T5" fmla="*/ 186 h 186"/>
              </a:gdLst>
              <a:ahLst/>
              <a:cxnLst>
                <a:cxn ang="0">
                  <a:pos x="T0" y="T1"/>
                </a:cxn>
                <a:cxn ang="0">
                  <a:pos x="T2" y="T3"/>
                </a:cxn>
                <a:cxn ang="0">
                  <a:pos x="T4" y="T5"/>
                </a:cxn>
              </a:cxnLst>
              <a:rect l="0" t="0" r="r" b="b"/>
              <a:pathLst>
                <a:path w="90" h="186">
                  <a:moveTo>
                    <a:pt x="0" y="0"/>
                  </a:moveTo>
                  <a:lnTo>
                    <a:pt x="42" y="90"/>
                  </a:lnTo>
                  <a:lnTo>
                    <a:pt x="90"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09" name="Freeform 49"/>
            <p:cNvSpPr>
              <a:spLocks/>
            </p:cNvSpPr>
            <p:nvPr/>
          </p:nvSpPr>
          <p:spPr bwMode="auto">
            <a:xfrm>
              <a:off x="3619" y="2215"/>
              <a:ext cx="96" cy="186"/>
            </a:xfrm>
            <a:custGeom>
              <a:avLst/>
              <a:gdLst>
                <a:gd name="T0" fmla="*/ 0 w 96"/>
                <a:gd name="T1" fmla="*/ 0 h 186"/>
                <a:gd name="T2" fmla="*/ 48 w 96"/>
                <a:gd name="T3" fmla="*/ 96 h 186"/>
                <a:gd name="T4" fmla="*/ 96 w 96"/>
                <a:gd name="T5" fmla="*/ 186 h 186"/>
              </a:gdLst>
              <a:ahLst/>
              <a:cxnLst>
                <a:cxn ang="0">
                  <a:pos x="T0" y="T1"/>
                </a:cxn>
                <a:cxn ang="0">
                  <a:pos x="T2" y="T3"/>
                </a:cxn>
                <a:cxn ang="0">
                  <a:pos x="T4" y="T5"/>
                </a:cxn>
              </a:cxnLst>
              <a:rect l="0" t="0" r="r" b="b"/>
              <a:pathLst>
                <a:path w="96" h="186">
                  <a:moveTo>
                    <a:pt x="0" y="0"/>
                  </a:moveTo>
                  <a:lnTo>
                    <a:pt x="48" y="96"/>
                  </a:lnTo>
                  <a:lnTo>
                    <a:pt x="96" y="18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0" name="Freeform 50"/>
            <p:cNvSpPr>
              <a:spLocks/>
            </p:cNvSpPr>
            <p:nvPr/>
          </p:nvSpPr>
          <p:spPr bwMode="auto">
            <a:xfrm>
              <a:off x="3715" y="2401"/>
              <a:ext cx="96" cy="162"/>
            </a:xfrm>
            <a:custGeom>
              <a:avLst/>
              <a:gdLst>
                <a:gd name="T0" fmla="*/ 0 w 96"/>
                <a:gd name="T1" fmla="*/ 0 h 162"/>
                <a:gd name="T2" fmla="*/ 48 w 96"/>
                <a:gd name="T3" fmla="*/ 84 h 162"/>
                <a:gd name="T4" fmla="*/ 96 w 96"/>
                <a:gd name="T5" fmla="*/ 162 h 162"/>
              </a:gdLst>
              <a:ahLst/>
              <a:cxnLst>
                <a:cxn ang="0">
                  <a:pos x="T0" y="T1"/>
                </a:cxn>
                <a:cxn ang="0">
                  <a:pos x="T2" y="T3"/>
                </a:cxn>
                <a:cxn ang="0">
                  <a:pos x="T4" y="T5"/>
                </a:cxn>
              </a:cxnLst>
              <a:rect l="0" t="0" r="r" b="b"/>
              <a:pathLst>
                <a:path w="96" h="162">
                  <a:moveTo>
                    <a:pt x="0" y="0"/>
                  </a:moveTo>
                  <a:lnTo>
                    <a:pt x="48" y="84"/>
                  </a:lnTo>
                  <a:lnTo>
                    <a:pt x="96" y="162"/>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1" name="Freeform 51"/>
            <p:cNvSpPr>
              <a:spLocks/>
            </p:cNvSpPr>
            <p:nvPr/>
          </p:nvSpPr>
          <p:spPr bwMode="auto">
            <a:xfrm>
              <a:off x="3811" y="2563"/>
              <a:ext cx="90" cy="126"/>
            </a:xfrm>
            <a:custGeom>
              <a:avLst/>
              <a:gdLst>
                <a:gd name="T0" fmla="*/ 0 w 90"/>
                <a:gd name="T1" fmla="*/ 0 h 126"/>
                <a:gd name="T2" fmla="*/ 42 w 90"/>
                <a:gd name="T3" fmla="*/ 72 h 126"/>
                <a:gd name="T4" fmla="*/ 66 w 90"/>
                <a:gd name="T5" fmla="*/ 102 h 126"/>
                <a:gd name="T6" fmla="*/ 90 w 90"/>
                <a:gd name="T7" fmla="*/ 126 h 126"/>
              </a:gdLst>
              <a:ahLst/>
              <a:cxnLst>
                <a:cxn ang="0">
                  <a:pos x="T0" y="T1"/>
                </a:cxn>
                <a:cxn ang="0">
                  <a:pos x="T2" y="T3"/>
                </a:cxn>
                <a:cxn ang="0">
                  <a:pos x="T4" y="T5"/>
                </a:cxn>
                <a:cxn ang="0">
                  <a:pos x="T6" y="T7"/>
                </a:cxn>
              </a:cxnLst>
              <a:rect l="0" t="0" r="r" b="b"/>
              <a:pathLst>
                <a:path w="90" h="126">
                  <a:moveTo>
                    <a:pt x="0" y="0"/>
                  </a:moveTo>
                  <a:lnTo>
                    <a:pt x="42" y="72"/>
                  </a:lnTo>
                  <a:lnTo>
                    <a:pt x="66" y="102"/>
                  </a:lnTo>
                  <a:lnTo>
                    <a:pt x="90" y="12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2" name="Freeform 52"/>
            <p:cNvSpPr>
              <a:spLocks/>
            </p:cNvSpPr>
            <p:nvPr/>
          </p:nvSpPr>
          <p:spPr bwMode="auto">
            <a:xfrm>
              <a:off x="3901" y="2689"/>
              <a:ext cx="96" cy="66"/>
            </a:xfrm>
            <a:custGeom>
              <a:avLst/>
              <a:gdLst>
                <a:gd name="T0" fmla="*/ 0 w 96"/>
                <a:gd name="T1" fmla="*/ 0 h 66"/>
                <a:gd name="T2" fmla="*/ 48 w 96"/>
                <a:gd name="T3" fmla="*/ 42 h 66"/>
                <a:gd name="T4" fmla="*/ 72 w 96"/>
                <a:gd name="T5" fmla="*/ 54 h 66"/>
                <a:gd name="T6" fmla="*/ 96 w 96"/>
                <a:gd name="T7" fmla="*/ 66 h 66"/>
              </a:gdLst>
              <a:ahLst/>
              <a:cxnLst>
                <a:cxn ang="0">
                  <a:pos x="T0" y="T1"/>
                </a:cxn>
                <a:cxn ang="0">
                  <a:pos x="T2" y="T3"/>
                </a:cxn>
                <a:cxn ang="0">
                  <a:pos x="T4" y="T5"/>
                </a:cxn>
                <a:cxn ang="0">
                  <a:pos x="T6" y="T7"/>
                </a:cxn>
              </a:cxnLst>
              <a:rect l="0" t="0" r="r" b="b"/>
              <a:pathLst>
                <a:path w="96" h="66">
                  <a:moveTo>
                    <a:pt x="0" y="0"/>
                  </a:moveTo>
                  <a:lnTo>
                    <a:pt x="48" y="42"/>
                  </a:lnTo>
                  <a:lnTo>
                    <a:pt x="72" y="54"/>
                  </a:lnTo>
                  <a:lnTo>
                    <a:pt x="96" y="66"/>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3" name="Freeform 53"/>
            <p:cNvSpPr>
              <a:spLocks/>
            </p:cNvSpPr>
            <p:nvPr/>
          </p:nvSpPr>
          <p:spPr bwMode="auto">
            <a:xfrm>
              <a:off x="3997" y="2755"/>
              <a:ext cx="90" cy="6"/>
            </a:xfrm>
            <a:custGeom>
              <a:avLst/>
              <a:gdLst>
                <a:gd name="T0" fmla="*/ 0 w 90"/>
                <a:gd name="T1" fmla="*/ 0 h 6"/>
                <a:gd name="T2" fmla="*/ 42 w 90"/>
                <a:gd name="T3" fmla="*/ 6 h 6"/>
                <a:gd name="T4" fmla="*/ 90 w 90"/>
                <a:gd name="T5" fmla="*/ 0 h 6"/>
              </a:gdLst>
              <a:ahLst/>
              <a:cxnLst>
                <a:cxn ang="0">
                  <a:pos x="T0" y="T1"/>
                </a:cxn>
                <a:cxn ang="0">
                  <a:pos x="T2" y="T3"/>
                </a:cxn>
                <a:cxn ang="0">
                  <a:pos x="T4" y="T5"/>
                </a:cxn>
              </a:cxnLst>
              <a:rect l="0" t="0" r="r" b="b"/>
              <a:pathLst>
                <a:path w="90" h="6">
                  <a:moveTo>
                    <a:pt x="0" y="0"/>
                  </a:moveTo>
                  <a:lnTo>
                    <a:pt x="42" y="6"/>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4" name="Freeform 54"/>
            <p:cNvSpPr>
              <a:spLocks/>
            </p:cNvSpPr>
            <p:nvPr/>
          </p:nvSpPr>
          <p:spPr bwMode="auto">
            <a:xfrm>
              <a:off x="4087" y="2689"/>
              <a:ext cx="96" cy="66"/>
            </a:xfrm>
            <a:custGeom>
              <a:avLst/>
              <a:gdLst>
                <a:gd name="T0" fmla="*/ 0 w 96"/>
                <a:gd name="T1" fmla="*/ 66 h 66"/>
                <a:gd name="T2" fmla="*/ 24 w 96"/>
                <a:gd name="T3" fmla="*/ 54 h 66"/>
                <a:gd name="T4" fmla="*/ 48 w 96"/>
                <a:gd name="T5" fmla="*/ 42 h 66"/>
                <a:gd name="T6" fmla="*/ 96 w 96"/>
                <a:gd name="T7" fmla="*/ 0 h 66"/>
              </a:gdLst>
              <a:ahLst/>
              <a:cxnLst>
                <a:cxn ang="0">
                  <a:pos x="T0" y="T1"/>
                </a:cxn>
                <a:cxn ang="0">
                  <a:pos x="T2" y="T3"/>
                </a:cxn>
                <a:cxn ang="0">
                  <a:pos x="T4" y="T5"/>
                </a:cxn>
                <a:cxn ang="0">
                  <a:pos x="T6" y="T7"/>
                </a:cxn>
              </a:cxnLst>
              <a:rect l="0" t="0" r="r" b="b"/>
              <a:pathLst>
                <a:path w="96" h="66">
                  <a:moveTo>
                    <a:pt x="0" y="66"/>
                  </a:moveTo>
                  <a:lnTo>
                    <a:pt x="24" y="54"/>
                  </a:lnTo>
                  <a:lnTo>
                    <a:pt x="48" y="4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5" name="Freeform 55"/>
            <p:cNvSpPr>
              <a:spLocks/>
            </p:cNvSpPr>
            <p:nvPr/>
          </p:nvSpPr>
          <p:spPr bwMode="auto">
            <a:xfrm>
              <a:off x="4183" y="2563"/>
              <a:ext cx="96" cy="126"/>
            </a:xfrm>
            <a:custGeom>
              <a:avLst/>
              <a:gdLst>
                <a:gd name="T0" fmla="*/ 0 w 96"/>
                <a:gd name="T1" fmla="*/ 126 h 126"/>
                <a:gd name="T2" fmla="*/ 24 w 96"/>
                <a:gd name="T3" fmla="*/ 102 h 126"/>
                <a:gd name="T4" fmla="*/ 48 w 96"/>
                <a:gd name="T5" fmla="*/ 72 h 126"/>
                <a:gd name="T6" fmla="*/ 96 w 96"/>
                <a:gd name="T7" fmla="*/ 0 h 126"/>
              </a:gdLst>
              <a:ahLst/>
              <a:cxnLst>
                <a:cxn ang="0">
                  <a:pos x="T0" y="T1"/>
                </a:cxn>
                <a:cxn ang="0">
                  <a:pos x="T2" y="T3"/>
                </a:cxn>
                <a:cxn ang="0">
                  <a:pos x="T4" y="T5"/>
                </a:cxn>
                <a:cxn ang="0">
                  <a:pos x="T6" y="T7"/>
                </a:cxn>
              </a:cxnLst>
              <a:rect l="0" t="0" r="r" b="b"/>
              <a:pathLst>
                <a:path w="96" h="126">
                  <a:moveTo>
                    <a:pt x="0" y="126"/>
                  </a:moveTo>
                  <a:lnTo>
                    <a:pt x="24" y="102"/>
                  </a:lnTo>
                  <a:lnTo>
                    <a:pt x="48" y="72"/>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6" name="Freeform 56"/>
            <p:cNvSpPr>
              <a:spLocks/>
            </p:cNvSpPr>
            <p:nvPr/>
          </p:nvSpPr>
          <p:spPr bwMode="auto">
            <a:xfrm>
              <a:off x="4279" y="2401"/>
              <a:ext cx="90" cy="162"/>
            </a:xfrm>
            <a:custGeom>
              <a:avLst/>
              <a:gdLst>
                <a:gd name="T0" fmla="*/ 0 w 90"/>
                <a:gd name="T1" fmla="*/ 162 h 162"/>
                <a:gd name="T2" fmla="*/ 42 w 90"/>
                <a:gd name="T3" fmla="*/ 84 h 162"/>
                <a:gd name="T4" fmla="*/ 90 w 90"/>
                <a:gd name="T5" fmla="*/ 0 h 162"/>
              </a:gdLst>
              <a:ahLst/>
              <a:cxnLst>
                <a:cxn ang="0">
                  <a:pos x="T0" y="T1"/>
                </a:cxn>
                <a:cxn ang="0">
                  <a:pos x="T2" y="T3"/>
                </a:cxn>
                <a:cxn ang="0">
                  <a:pos x="T4" y="T5"/>
                </a:cxn>
              </a:cxnLst>
              <a:rect l="0" t="0" r="r" b="b"/>
              <a:pathLst>
                <a:path w="90" h="162">
                  <a:moveTo>
                    <a:pt x="0" y="162"/>
                  </a:moveTo>
                  <a:lnTo>
                    <a:pt x="42" y="84"/>
                  </a:lnTo>
                  <a:lnTo>
                    <a:pt x="90"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7" name="Freeform 57"/>
            <p:cNvSpPr>
              <a:spLocks/>
            </p:cNvSpPr>
            <p:nvPr/>
          </p:nvSpPr>
          <p:spPr bwMode="auto">
            <a:xfrm>
              <a:off x="4369" y="2215"/>
              <a:ext cx="96" cy="186"/>
            </a:xfrm>
            <a:custGeom>
              <a:avLst/>
              <a:gdLst>
                <a:gd name="T0" fmla="*/ 0 w 96"/>
                <a:gd name="T1" fmla="*/ 186 h 186"/>
                <a:gd name="T2" fmla="*/ 48 w 96"/>
                <a:gd name="T3" fmla="*/ 96 h 186"/>
                <a:gd name="T4" fmla="*/ 96 w 96"/>
                <a:gd name="T5" fmla="*/ 0 h 186"/>
              </a:gdLst>
              <a:ahLst/>
              <a:cxnLst>
                <a:cxn ang="0">
                  <a:pos x="T0" y="T1"/>
                </a:cxn>
                <a:cxn ang="0">
                  <a:pos x="T2" y="T3"/>
                </a:cxn>
                <a:cxn ang="0">
                  <a:pos x="T4" y="T5"/>
                </a:cxn>
              </a:cxnLst>
              <a:rect l="0" t="0" r="r" b="b"/>
              <a:pathLst>
                <a:path w="96" h="186">
                  <a:moveTo>
                    <a:pt x="0" y="186"/>
                  </a:moveTo>
                  <a:lnTo>
                    <a:pt x="48" y="96"/>
                  </a:lnTo>
                  <a:lnTo>
                    <a:pt x="96" y="0"/>
                  </a:lnTo>
                </a:path>
              </a:pathLst>
            </a:custGeom>
            <a:noFill/>
            <a:ln w="1905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18" name="Rectangle 58"/>
            <p:cNvSpPr>
              <a:spLocks noChangeArrowheads="1"/>
            </p:cNvSpPr>
            <p:nvPr/>
          </p:nvSpPr>
          <p:spPr bwMode="auto">
            <a:xfrm>
              <a:off x="967" y="2731"/>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19" name="Rectangle 59"/>
            <p:cNvSpPr>
              <a:spLocks noChangeArrowheads="1"/>
            </p:cNvSpPr>
            <p:nvPr/>
          </p:nvSpPr>
          <p:spPr bwMode="auto">
            <a:xfrm>
              <a:off x="895" y="2461"/>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0" name="Rectangle 60"/>
            <p:cNvSpPr>
              <a:spLocks noChangeArrowheads="1"/>
            </p:cNvSpPr>
            <p:nvPr/>
          </p:nvSpPr>
          <p:spPr bwMode="auto">
            <a:xfrm>
              <a:off x="1003" y="218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1" name="Rectangle 61"/>
            <p:cNvSpPr>
              <a:spLocks noChangeArrowheads="1"/>
            </p:cNvSpPr>
            <p:nvPr/>
          </p:nvSpPr>
          <p:spPr bwMode="auto">
            <a:xfrm>
              <a:off x="931" y="1916"/>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2" name="Rectangle 62"/>
            <p:cNvSpPr>
              <a:spLocks noChangeArrowheads="1"/>
            </p:cNvSpPr>
            <p:nvPr/>
          </p:nvSpPr>
          <p:spPr bwMode="auto">
            <a:xfrm>
              <a:off x="1003" y="1639"/>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3" name="Rectangle 63"/>
            <p:cNvSpPr>
              <a:spLocks noChangeArrowheads="1"/>
            </p:cNvSpPr>
            <p:nvPr/>
          </p:nvSpPr>
          <p:spPr bwMode="auto">
            <a:xfrm>
              <a:off x="1069"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24" name="Rectangle 64"/>
            <p:cNvSpPr>
              <a:spLocks noChangeArrowheads="1"/>
            </p:cNvSpPr>
            <p:nvPr/>
          </p:nvSpPr>
          <p:spPr bwMode="auto">
            <a:xfrm>
              <a:off x="1879"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25" name="Rectangle 65"/>
            <p:cNvSpPr>
              <a:spLocks noChangeArrowheads="1"/>
            </p:cNvSpPr>
            <p:nvPr/>
          </p:nvSpPr>
          <p:spPr bwMode="auto">
            <a:xfrm>
              <a:off x="2761"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26" name="Rectangle 66"/>
            <p:cNvSpPr>
              <a:spLocks noChangeArrowheads="1"/>
            </p:cNvSpPr>
            <p:nvPr/>
          </p:nvSpPr>
          <p:spPr bwMode="auto">
            <a:xfrm>
              <a:off x="3565" y="227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27" name="Rectangle 67"/>
            <p:cNvSpPr>
              <a:spLocks noChangeArrowheads="1"/>
            </p:cNvSpPr>
            <p:nvPr/>
          </p:nvSpPr>
          <p:spPr bwMode="auto">
            <a:xfrm>
              <a:off x="4447" y="2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28" name="Group 68"/>
          <p:cNvGrpSpPr>
            <a:grpSpLocks/>
          </p:cNvGrpSpPr>
          <p:nvPr/>
        </p:nvGrpSpPr>
        <p:grpSpPr bwMode="auto">
          <a:xfrm>
            <a:off x="3287714" y="4924426"/>
            <a:ext cx="5616575" cy="1444255"/>
            <a:chOff x="941" y="414"/>
            <a:chExt cx="3512" cy="1187"/>
          </a:xfrm>
        </p:grpSpPr>
        <p:sp>
          <p:nvSpPr>
            <p:cNvPr id="399429" name="Rectangle 69"/>
            <p:cNvSpPr>
              <a:spLocks noChangeArrowheads="1"/>
            </p:cNvSpPr>
            <p:nvPr/>
          </p:nvSpPr>
          <p:spPr bwMode="auto">
            <a:xfrm>
              <a:off x="1133" y="444"/>
              <a:ext cx="3306"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30" name="Line 70"/>
            <p:cNvSpPr>
              <a:spLocks noChangeShapeType="1"/>
            </p:cNvSpPr>
            <p:nvPr/>
          </p:nvSpPr>
          <p:spPr bwMode="auto">
            <a:xfrm>
              <a:off x="1133" y="153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1" name="Line 71"/>
            <p:cNvSpPr>
              <a:spLocks noChangeShapeType="1"/>
            </p:cNvSpPr>
            <p:nvPr/>
          </p:nvSpPr>
          <p:spPr bwMode="auto">
            <a:xfrm>
              <a:off x="1133" y="126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2" name="Line 72"/>
            <p:cNvSpPr>
              <a:spLocks noChangeShapeType="1"/>
            </p:cNvSpPr>
            <p:nvPr/>
          </p:nvSpPr>
          <p:spPr bwMode="auto">
            <a:xfrm>
              <a:off x="1133" y="71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3" name="Line 73"/>
            <p:cNvSpPr>
              <a:spLocks noChangeShapeType="1"/>
            </p:cNvSpPr>
            <p:nvPr/>
          </p:nvSpPr>
          <p:spPr bwMode="auto">
            <a:xfrm>
              <a:off x="1133" y="444"/>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4" name="Rectangle 74"/>
            <p:cNvSpPr>
              <a:spLocks noChangeArrowheads="1"/>
            </p:cNvSpPr>
            <p:nvPr/>
          </p:nvSpPr>
          <p:spPr bwMode="auto">
            <a:xfrm>
              <a:off x="1133" y="444"/>
              <a:ext cx="3306"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435" name="Line 75"/>
            <p:cNvSpPr>
              <a:spLocks noChangeShapeType="1"/>
            </p:cNvSpPr>
            <p:nvPr/>
          </p:nvSpPr>
          <p:spPr bwMode="auto">
            <a:xfrm>
              <a:off x="1133" y="444"/>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6" name="Line 76"/>
            <p:cNvSpPr>
              <a:spLocks noChangeShapeType="1"/>
            </p:cNvSpPr>
            <p:nvPr/>
          </p:nvSpPr>
          <p:spPr bwMode="auto">
            <a:xfrm>
              <a:off x="1133" y="153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7" name="Line 77"/>
            <p:cNvSpPr>
              <a:spLocks noChangeShapeType="1"/>
            </p:cNvSpPr>
            <p:nvPr/>
          </p:nvSpPr>
          <p:spPr bwMode="auto">
            <a:xfrm>
              <a:off x="1133" y="126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8" name="Line 78"/>
            <p:cNvSpPr>
              <a:spLocks noChangeShapeType="1"/>
            </p:cNvSpPr>
            <p:nvPr/>
          </p:nvSpPr>
          <p:spPr bwMode="auto">
            <a:xfrm>
              <a:off x="1133" y="990"/>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9" name="Line 79"/>
            <p:cNvSpPr>
              <a:spLocks noChangeShapeType="1"/>
            </p:cNvSpPr>
            <p:nvPr/>
          </p:nvSpPr>
          <p:spPr bwMode="auto">
            <a:xfrm>
              <a:off x="1133" y="71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0" name="Line 80"/>
            <p:cNvSpPr>
              <a:spLocks noChangeShapeType="1"/>
            </p:cNvSpPr>
            <p:nvPr/>
          </p:nvSpPr>
          <p:spPr bwMode="auto">
            <a:xfrm>
              <a:off x="1133" y="4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1" name="Line 81"/>
            <p:cNvSpPr>
              <a:spLocks noChangeShapeType="1"/>
            </p:cNvSpPr>
            <p:nvPr/>
          </p:nvSpPr>
          <p:spPr bwMode="auto">
            <a:xfrm>
              <a:off x="1133" y="990"/>
              <a:ext cx="330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2" name="Line 82"/>
            <p:cNvSpPr>
              <a:spLocks noChangeShapeType="1"/>
            </p:cNvSpPr>
            <p:nvPr/>
          </p:nvSpPr>
          <p:spPr bwMode="auto">
            <a:xfrm flipV="1">
              <a:off x="1133"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3" name="Line 83"/>
            <p:cNvSpPr>
              <a:spLocks noChangeShapeType="1"/>
            </p:cNvSpPr>
            <p:nvPr/>
          </p:nvSpPr>
          <p:spPr bwMode="auto">
            <a:xfrm flipV="1">
              <a:off x="196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4" name="Line 84"/>
            <p:cNvSpPr>
              <a:spLocks noChangeShapeType="1"/>
            </p:cNvSpPr>
            <p:nvPr/>
          </p:nvSpPr>
          <p:spPr bwMode="auto">
            <a:xfrm flipV="1">
              <a:off x="278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5" name="Line 85"/>
            <p:cNvSpPr>
              <a:spLocks noChangeShapeType="1"/>
            </p:cNvSpPr>
            <p:nvPr/>
          </p:nvSpPr>
          <p:spPr bwMode="auto">
            <a:xfrm flipV="1">
              <a:off x="3611"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6" name="Line 86"/>
            <p:cNvSpPr>
              <a:spLocks noChangeShapeType="1"/>
            </p:cNvSpPr>
            <p:nvPr/>
          </p:nvSpPr>
          <p:spPr bwMode="auto">
            <a:xfrm flipV="1">
              <a:off x="4439" y="972"/>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47" name="Freeform 87"/>
            <p:cNvSpPr>
              <a:spLocks/>
            </p:cNvSpPr>
            <p:nvPr/>
          </p:nvSpPr>
          <p:spPr bwMode="auto">
            <a:xfrm>
              <a:off x="1133" y="642"/>
              <a:ext cx="90" cy="348"/>
            </a:xfrm>
            <a:custGeom>
              <a:avLst/>
              <a:gdLst>
                <a:gd name="T0" fmla="*/ 0 w 90"/>
                <a:gd name="T1" fmla="*/ 348 h 348"/>
                <a:gd name="T2" fmla="*/ 24 w 90"/>
                <a:gd name="T3" fmla="*/ 258 h 348"/>
                <a:gd name="T4" fmla="*/ 42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2"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8" name="Freeform 88"/>
            <p:cNvSpPr>
              <a:spLocks/>
            </p:cNvSpPr>
            <p:nvPr/>
          </p:nvSpPr>
          <p:spPr bwMode="auto">
            <a:xfrm>
              <a:off x="1223" y="480"/>
              <a:ext cx="96" cy="162"/>
            </a:xfrm>
            <a:custGeom>
              <a:avLst/>
              <a:gdLst>
                <a:gd name="T0" fmla="*/ 0 w 96"/>
                <a:gd name="T1" fmla="*/ 162 h 162"/>
                <a:gd name="T2" fmla="*/ 24 w 96"/>
                <a:gd name="T3" fmla="*/ 102 h 162"/>
                <a:gd name="T4" fmla="*/ 48 w 96"/>
                <a:gd name="T5" fmla="*/ 60 h 162"/>
                <a:gd name="T6" fmla="*/ 72 w 96"/>
                <a:gd name="T7" fmla="*/ 24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02"/>
                  </a:lnTo>
                  <a:lnTo>
                    <a:pt x="48" y="60"/>
                  </a:lnTo>
                  <a:lnTo>
                    <a:pt x="72" y="24"/>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49" name="Freeform 89"/>
            <p:cNvSpPr>
              <a:spLocks/>
            </p:cNvSpPr>
            <p:nvPr/>
          </p:nvSpPr>
          <p:spPr bwMode="auto">
            <a:xfrm>
              <a:off x="1319" y="474"/>
              <a:ext cx="90" cy="42"/>
            </a:xfrm>
            <a:custGeom>
              <a:avLst/>
              <a:gdLst>
                <a:gd name="T0" fmla="*/ 0 w 90"/>
                <a:gd name="T1" fmla="*/ 6 h 42"/>
                <a:gd name="T2" fmla="*/ 12 w 90"/>
                <a:gd name="T3" fmla="*/ 0 h 42"/>
                <a:gd name="T4" fmla="*/ 24 w 90"/>
                <a:gd name="T5" fmla="*/ 0 h 42"/>
                <a:gd name="T6" fmla="*/ 48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8"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0" name="Freeform 90"/>
            <p:cNvSpPr>
              <a:spLocks/>
            </p:cNvSpPr>
            <p:nvPr/>
          </p:nvSpPr>
          <p:spPr bwMode="auto">
            <a:xfrm>
              <a:off x="1409" y="516"/>
              <a:ext cx="90" cy="90"/>
            </a:xfrm>
            <a:custGeom>
              <a:avLst/>
              <a:gdLst>
                <a:gd name="T0" fmla="*/ 0 w 90"/>
                <a:gd name="T1" fmla="*/ 0 h 90"/>
                <a:gd name="T2" fmla="*/ 24 w 90"/>
                <a:gd name="T3" fmla="*/ 18 h 90"/>
                <a:gd name="T4" fmla="*/ 42 w 90"/>
                <a:gd name="T5" fmla="*/ 48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2" y="48"/>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1" name="Freeform 91"/>
            <p:cNvSpPr>
              <a:spLocks/>
            </p:cNvSpPr>
            <p:nvPr/>
          </p:nvSpPr>
          <p:spPr bwMode="auto">
            <a:xfrm>
              <a:off x="1499" y="606"/>
              <a:ext cx="96" cy="12"/>
            </a:xfrm>
            <a:custGeom>
              <a:avLst/>
              <a:gdLst>
                <a:gd name="T0" fmla="*/ 0 w 96"/>
                <a:gd name="T1" fmla="*/ 0 h 12"/>
                <a:gd name="T2" fmla="*/ 24 w 96"/>
                <a:gd name="T3" fmla="*/ 6 h 12"/>
                <a:gd name="T4" fmla="*/ 48 w 96"/>
                <a:gd name="T5" fmla="*/ 12 h 12"/>
                <a:gd name="T6" fmla="*/ 72 w 96"/>
                <a:gd name="T7" fmla="*/ 6 h 12"/>
                <a:gd name="T8" fmla="*/ 96 w 96"/>
                <a:gd name="T9" fmla="*/ 0 h 12"/>
              </a:gdLst>
              <a:ahLst/>
              <a:cxnLst>
                <a:cxn ang="0">
                  <a:pos x="T0" y="T1"/>
                </a:cxn>
                <a:cxn ang="0">
                  <a:pos x="T2" y="T3"/>
                </a:cxn>
                <a:cxn ang="0">
                  <a:pos x="T4" y="T5"/>
                </a:cxn>
                <a:cxn ang="0">
                  <a:pos x="T6" y="T7"/>
                </a:cxn>
                <a:cxn ang="0">
                  <a:pos x="T8" y="T9"/>
                </a:cxn>
              </a:cxnLst>
              <a:rect l="0" t="0" r="r" b="b"/>
              <a:pathLst>
                <a:path w="96" h="12">
                  <a:moveTo>
                    <a:pt x="0" y="0"/>
                  </a:moveTo>
                  <a:lnTo>
                    <a:pt x="24" y="6"/>
                  </a:lnTo>
                  <a:lnTo>
                    <a:pt x="48" y="12"/>
                  </a:lnTo>
                  <a:lnTo>
                    <a:pt x="72" y="6"/>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2" name="Freeform 92"/>
            <p:cNvSpPr>
              <a:spLocks/>
            </p:cNvSpPr>
            <p:nvPr/>
          </p:nvSpPr>
          <p:spPr bwMode="auto">
            <a:xfrm>
              <a:off x="1595" y="516"/>
              <a:ext cx="90" cy="90"/>
            </a:xfrm>
            <a:custGeom>
              <a:avLst/>
              <a:gdLst>
                <a:gd name="T0" fmla="*/ 0 w 90"/>
                <a:gd name="T1" fmla="*/ 90 h 90"/>
                <a:gd name="T2" fmla="*/ 24 w 90"/>
                <a:gd name="T3" fmla="*/ 72 h 90"/>
                <a:gd name="T4" fmla="*/ 48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3" name="Freeform 93"/>
            <p:cNvSpPr>
              <a:spLocks/>
            </p:cNvSpPr>
            <p:nvPr/>
          </p:nvSpPr>
          <p:spPr bwMode="auto">
            <a:xfrm>
              <a:off x="1685" y="474"/>
              <a:ext cx="90" cy="42"/>
            </a:xfrm>
            <a:custGeom>
              <a:avLst/>
              <a:gdLst>
                <a:gd name="T0" fmla="*/ 0 w 90"/>
                <a:gd name="T1" fmla="*/ 42 h 42"/>
                <a:gd name="T2" fmla="*/ 24 w 90"/>
                <a:gd name="T3" fmla="*/ 24 h 42"/>
                <a:gd name="T4" fmla="*/ 42 w 90"/>
                <a:gd name="T5" fmla="*/ 6 h 42"/>
                <a:gd name="T6" fmla="*/ 66 w 90"/>
                <a:gd name="T7" fmla="*/ 0 h 42"/>
                <a:gd name="T8" fmla="*/ 78 w 90"/>
                <a:gd name="T9" fmla="*/ 0 h 42"/>
                <a:gd name="T10" fmla="*/ 90 w 90"/>
                <a:gd name="T11" fmla="*/ 6 h 42"/>
              </a:gdLst>
              <a:ahLst/>
              <a:cxnLst>
                <a:cxn ang="0">
                  <a:pos x="T0" y="T1"/>
                </a:cxn>
                <a:cxn ang="0">
                  <a:pos x="T2" y="T3"/>
                </a:cxn>
                <a:cxn ang="0">
                  <a:pos x="T4" y="T5"/>
                </a:cxn>
                <a:cxn ang="0">
                  <a:pos x="T6" y="T7"/>
                </a:cxn>
                <a:cxn ang="0">
                  <a:pos x="T8" y="T9"/>
                </a:cxn>
                <a:cxn ang="0">
                  <a:pos x="T10" y="T11"/>
                </a:cxn>
              </a:cxnLst>
              <a:rect l="0" t="0" r="r" b="b"/>
              <a:pathLst>
                <a:path w="90" h="42">
                  <a:moveTo>
                    <a:pt x="0" y="42"/>
                  </a:moveTo>
                  <a:lnTo>
                    <a:pt x="24" y="24"/>
                  </a:lnTo>
                  <a:lnTo>
                    <a:pt x="42" y="6"/>
                  </a:lnTo>
                  <a:lnTo>
                    <a:pt x="66" y="0"/>
                  </a:lnTo>
                  <a:lnTo>
                    <a:pt x="78" y="0"/>
                  </a:lnTo>
                  <a:lnTo>
                    <a:pt x="90"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4" name="Freeform 94"/>
            <p:cNvSpPr>
              <a:spLocks/>
            </p:cNvSpPr>
            <p:nvPr/>
          </p:nvSpPr>
          <p:spPr bwMode="auto">
            <a:xfrm>
              <a:off x="1775" y="480"/>
              <a:ext cx="90" cy="162"/>
            </a:xfrm>
            <a:custGeom>
              <a:avLst/>
              <a:gdLst>
                <a:gd name="T0" fmla="*/ 0 w 90"/>
                <a:gd name="T1" fmla="*/ 0 h 162"/>
                <a:gd name="T2" fmla="*/ 24 w 90"/>
                <a:gd name="T3" fmla="*/ 24 h 162"/>
                <a:gd name="T4" fmla="*/ 42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2"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5" name="Freeform 95"/>
            <p:cNvSpPr>
              <a:spLocks/>
            </p:cNvSpPr>
            <p:nvPr/>
          </p:nvSpPr>
          <p:spPr bwMode="auto">
            <a:xfrm>
              <a:off x="1865" y="642"/>
              <a:ext cx="96" cy="342"/>
            </a:xfrm>
            <a:custGeom>
              <a:avLst/>
              <a:gdLst>
                <a:gd name="T0" fmla="*/ 0 w 96"/>
                <a:gd name="T1" fmla="*/ 0 h 342"/>
                <a:gd name="T2" fmla="*/ 12 w 96"/>
                <a:gd name="T3" fmla="*/ 36 h 342"/>
                <a:gd name="T4" fmla="*/ 24 w 96"/>
                <a:gd name="T5" fmla="*/ 72 h 342"/>
                <a:gd name="T6" fmla="*/ 48 w 96"/>
                <a:gd name="T7" fmla="*/ 162 h 342"/>
                <a:gd name="T8" fmla="*/ 72 w 96"/>
                <a:gd name="T9" fmla="*/ 252 h 342"/>
                <a:gd name="T10" fmla="*/ 96 w 96"/>
                <a:gd name="T11" fmla="*/ 342 h 342"/>
              </a:gdLst>
              <a:ahLst/>
              <a:cxnLst>
                <a:cxn ang="0">
                  <a:pos x="T0" y="T1"/>
                </a:cxn>
                <a:cxn ang="0">
                  <a:pos x="T2" y="T3"/>
                </a:cxn>
                <a:cxn ang="0">
                  <a:pos x="T4" y="T5"/>
                </a:cxn>
                <a:cxn ang="0">
                  <a:pos x="T6" y="T7"/>
                </a:cxn>
                <a:cxn ang="0">
                  <a:pos x="T8" y="T9"/>
                </a:cxn>
                <a:cxn ang="0">
                  <a:pos x="T10" y="T11"/>
                </a:cxn>
              </a:cxnLst>
              <a:rect l="0" t="0" r="r" b="b"/>
              <a:pathLst>
                <a:path w="96" h="342">
                  <a:moveTo>
                    <a:pt x="0" y="0"/>
                  </a:moveTo>
                  <a:lnTo>
                    <a:pt x="12" y="36"/>
                  </a:lnTo>
                  <a:lnTo>
                    <a:pt x="24" y="72"/>
                  </a:lnTo>
                  <a:lnTo>
                    <a:pt x="48" y="162"/>
                  </a:lnTo>
                  <a:lnTo>
                    <a:pt x="72" y="252"/>
                  </a:lnTo>
                  <a:lnTo>
                    <a:pt x="96"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6" name="Freeform 96"/>
            <p:cNvSpPr>
              <a:spLocks/>
            </p:cNvSpPr>
            <p:nvPr/>
          </p:nvSpPr>
          <p:spPr bwMode="auto">
            <a:xfrm>
              <a:off x="1961" y="984"/>
              <a:ext cx="90" cy="348"/>
            </a:xfrm>
            <a:custGeom>
              <a:avLst/>
              <a:gdLst>
                <a:gd name="T0" fmla="*/ 0 w 90"/>
                <a:gd name="T1" fmla="*/ 0 h 348"/>
                <a:gd name="T2" fmla="*/ 24 w 90"/>
                <a:gd name="T3" fmla="*/ 90 h 348"/>
                <a:gd name="T4" fmla="*/ 48 w 90"/>
                <a:gd name="T5" fmla="*/ 186 h 348"/>
                <a:gd name="T6" fmla="*/ 66 w 90"/>
                <a:gd name="T7" fmla="*/ 276 h 348"/>
                <a:gd name="T8" fmla="*/ 78 w 90"/>
                <a:gd name="T9" fmla="*/ 312 h 348"/>
                <a:gd name="T10" fmla="*/ 90 w 90"/>
                <a:gd name="T11" fmla="*/ 348 h 348"/>
              </a:gdLst>
              <a:ahLst/>
              <a:cxnLst>
                <a:cxn ang="0">
                  <a:pos x="T0" y="T1"/>
                </a:cxn>
                <a:cxn ang="0">
                  <a:pos x="T2" y="T3"/>
                </a:cxn>
                <a:cxn ang="0">
                  <a:pos x="T4" y="T5"/>
                </a:cxn>
                <a:cxn ang="0">
                  <a:pos x="T6" y="T7"/>
                </a:cxn>
                <a:cxn ang="0">
                  <a:pos x="T8" y="T9"/>
                </a:cxn>
                <a:cxn ang="0">
                  <a:pos x="T10" y="T11"/>
                </a:cxn>
              </a:cxnLst>
              <a:rect l="0" t="0" r="r" b="b"/>
              <a:pathLst>
                <a:path w="90" h="348">
                  <a:moveTo>
                    <a:pt x="0" y="0"/>
                  </a:moveTo>
                  <a:lnTo>
                    <a:pt x="24" y="90"/>
                  </a:lnTo>
                  <a:lnTo>
                    <a:pt x="48" y="186"/>
                  </a:lnTo>
                  <a:lnTo>
                    <a:pt x="66" y="276"/>
                  </a:lnTo>
                  <a:lnTo>
                    <a:pt x="78" y="312"/>
                  </a:lnTo>
                  <a:lnTo>
                    <a:pt x="90"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7" name="Freeform 97"/>
            <p:cNvSpPr>
              <a:spLocks/>
            </p:cNvSpPr>
            <p:nvPr/>
          </p:nvSpPr>
          <p:spPr bwMode="auto">
            <a:xfrm>
              <a:off x="2051" y="1332"/>
              <a:ext cx="90" cy="162"/>
            </a:xfrm>
            <a:custGeom>
              <a:avLst/>
              <a:gdLst>
                <a:gd name="T0" fmla="*/ 0 w 90"/>
                <a:gd name="T1" fmla="*/ 0 h 162"/>
                <a:gd name="T2" fmla="*/ 24 w 90"/>
                <a:gd name="T3" fmla="*/ 60 h 162"/>
                <a:gd name="T4" fmla="*/ 42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2"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8" name="Freeform 98"/>
            <p:cNvSpPr>
              <a:spLocks/>
            </p:cNvSpPr>
            <p:nvPr/>
          </p:nvSpPr>
          <p:spPr bwMode="auto">
            <a:xfrm>
              <a:off x="2141" y="1458"/>
              <a:ext cx="96" cy="42"/>
            </a:xfrm>
            <a:custGeom>
              <a:avLst/>
              <a:gdLst>
                <a:gd name="T0" fmla="*/ 0 w 96"/>
                <a:gd name="T1" fmla="*/ 36 h 42"/>
                <a:gd name="T2" fmla="*/ 12 w 96"/>
                <a:gd name="T3" fmla="*/ 42 h 42"/>
                <a:gd name="T4" fmla="*/ 24 w 96"/>
                <a:gd name="T5" fmla="*/ 42 h 42"/>
                <a:gd name="T6" fmla="*/ 48 w 96"/>
                <a:gd name="T7" fmla="*/ 36 h 42"/>
                <a:gd name="T8" fmla="*/ 72 w 96"/>
                <a:gd name="T9" fmla="*/ 18 h 42"/>
                <a:gd name="T10" fmla="*/ 96 w 96"/>
                <a:gd name="T11" fmla="*/ 0 h 42"/>
              </a:gdLst>
              <a:ahLst/>
              <a:cxnLst>
                <a:cxn ang="0">
                  <a:pos x="T0" y="T1"/>
                </a:cxn>
                <a:cxn ang="0">
                  <a:pos x="T2" y="T3"/>
                </a:cxn>
                <a:cxn ang="0">
                  <a:pos x="T4" y="T5"/>
                </a:cxn>
                <a:cxn ang="0">
                  <a:pos x="T6" y="T7"/>
                </a:cxn>
                <a:cxn ang="0">
                  <a:pos x="T8" y="T9"/>
                </a:cxn>
                <a:cxn ang="0">
                  <a:pos x="T10" y="T11"/>
                </a:cxn>
              </a:cxnLst>
              <a:rect l="0" t="0" r="r" b="b"/>
              <a:pathLst>
                <a:path w="96" h="42">
                  <a:moveTo>
                    <a:pt x="0" y="36"/>
                  </a:moveTo>
                  <a:lnTo>
                    <a:pt x="12" y="42"/>
                  </a:lnTo>
                  <a:lnTo>
                    <a:pt x="24" y="42"/>
                  </a:lnTo>
                  <a:lnTo>
                    <a:pt x="48" y="36"/>
                  </a:lnTo>
                  <a:lnTo>
                    <a:pt x="72" y="18"/>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59" name="Freeform 99"/>
            <p:cNvSpPr>
              <a:spLocks/>
            </p:cNvSpPr>
            <p:nvPr/>
          </p:nvSpPr>
          <p:spPr bwMode="auto">
            <a:xfrm>
              <a:off x="2237" y="1368"/>
              <a:ext cx="90" cy="90"/>
            </a:xfrm>
            <a:custGeom>
              <a:avLst/>
              <a:gdLst>
                <a:gd name="T0" fmla="*/ 0 w 90"/>
                <a:gd name="T1" fmla="*/ 90 h 90"/>
                <a:gd name="T2" fmla="*/ 24 w 90"/>
                <a:gd name="T3" fmla="*/ 72 h 90"/>
                <a:gd name="T4" fmla="*/ 48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8"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0" name="Freeform 100"/>
            <p:cNvSpPr>
              <a:spLocks/>
            </p:cNvSpPr>
            <p:nvPr/>
          </p:nvSpPr>
          <p:spPr bwMode="auto">
            <a:xfrm>
              <a:off x="2327" y="1356"/>
              <a:ext cx="90" cy="12"/>
            </a:xfrm>
            <a:custGeom>
              <a:avLst/>
              <a:gdLst>
                <a:gd name="T0" fmla="*/ 0 w 90"/>
                <a:gd name="T1" fmla="*/ 12 h 12"/>
                <a:gd name="T2" fmla="*/ 24 w 90"/>
                <a:gd name="T3" fmla="*/ 6 h 12"/>
                <a:gd name="T4" fmla="*/ 42 w 90"/>
                <a:gd name="T5" fmla="*/ 0 h 12"/>
                <a:gd name="T6" fmla="*/ 66 w 90"/>
                <a:gd name="T7" fmla="*/ 6 h 12"/>
                <a:gd name="T8" fmla="*/ 90 w 90"/>
                <a:gd name="T9" fmla="*/ 12 h 12"/>
              </a:gdLst>
              <a:ahLst/>
              <a:cxnLst>
                <a:cxn ang="0">
                  <a:pos x="T0" y="T1"/>
                </a:cxn>
                <a:cxn ang="0">
                  <a:pos x="T2" y="T3"/>
                </a:cxn>
                <a:cxn ang="0">
                  <a:pos x="T4" y="T5"/>
                </a:cxn>
                <a:cxn ang="0">
                  <a:pos x="T6" y="T7"/>
                </a:cxn>
                <a:cxn ang="0">
                  <a:pos x="T8" y="T9"/>
                </a:cxn>
              </a:cxnLst>
              <a:rect l="0" t="0" r="r" b="b"/>
              <a:pathLst>
                <a:path w="90" h="12">
                  <a:moveTo>
                    <a:pt x="0" y="12"/>
                  </a:moveTo>
                  <a:lnTo>
                    <a:pt x="24" y="6"/>
                  </a:lnTo>
                  <a:lnTo>
                    <a:pt x="42" y="0"/>
                  </a:lnTo>
                  <a:lnTo>
                    <a:pt x="66" y="6"/>
                  </a:lnTo>
                  <a:lnTo>
                    <a:pt x="90"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1" name="Freeform 101"/>
            <p:cNvSpPr>
              <a:spLocks/>
            </p:cNvSpPr>
            <p:nvPr/>
          </p:nvSpPr>
          <p:spPr bwMode="auto">
            <a:xfrm>
              <a:off x="2417" y="1368"/>
              <a:ext cx="96" cy="90"/>
            </a:xfrm>
            <a:custGeom>
              <a:avLst/>
              <a:gdLst>
                <a:gd name="T0" fmla="*/ 0 w 96"/>
                <a:gd name="T1" fmla="*/ 0 h 90"/>
                <a:gd name="T2" fmla="*/ 24 w 96"/>
                <a:gd name="T3" fmla="*/ 18 h 90"/>
                <a:gd name="T4" fmla="*/ 48 w 96"/>
                <a:gd name="T5" fmla="*/ 42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2"/>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2" name="Freeform 102"/>
            <p:cNvSpPr>
              <a:spLocks/>
            </p:cNvSpPr>
            <p:nvPr/>
          </p:nvSpPr>
          <p:spPr bwMode="auto">
            <a:xfrm>
              <a:off x="2513" y="1458"/>
              <a:ext cx="90" cy="42"/>
            </a:xfrm>
            <a:custGeom>
              <a:avLst/>
              <a:gdLst>
                <a:gd name="T0" fmla="*/ 0 w 90"/>
                <a:gd name="T1" fmla="*/ 0 h 42"/>
                <a:gd name="T2" fmla="*/ 24 w 90"/>
                <a:gd name="T3" fmla="*/ 18 h 42"/>
                <a:gd name="T4" fmla="*/ 48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8"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3" name="Freeform 103"/>
            <p:cNvSpPr>
              <a:spLocks/>
            </p:cNvSpPr>
            <p:nvPr/>
          </p:nvSpPr>
          <p:spPr bwMode="auto">
            <a:xfrm>
              <a:off x="2603" y="1332"/>
              <a:ext cx="90" cy="162"/>
            </a:xfrm>
            <a:custGeom>
              <a:avLst/>
              <a:gdLst>
                <a:gd name="T0" fmla="*/ 0 w 90"/>
                <a:gd name="T1" fmla="*/ 162 h 162"/>
                <a:gd name="T2" fmla="*/ 24 w 90"/>
                <a:gd name="T3" fmla="*/ 138 h 162"/>
                <a:gd name="T4" fmla="*/ 42 w 90"/>
                <a:gd name="T5" fmla="*/ 102 h 162"/>
                <a:gd name="T6" fmla="*/ 66 w 90"/>
                <a:gd name="T7" fmla="*/ 60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38"/>
                  </a:lnTo>
                  <a:lnTo>
                    <a:pt x="42" y="102"/>
                  </a:lnTo>
                  <a:lnTo>
                    <a:pt x="66" y="6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4" name="Freeform 104"/>
            <p:cNvSpPr>
              <a:spLocks/>
            </p:cNvSpPr>
            <p:nvPr/>
          </p:nvSpPr>
          <p:spPr bwMode="auto">
            <a:xfrm>
              <a:off x="2693" y="990"/>
              <a:ext cx="96" cy="342"/>
            </a:xfrm>
            <a:custGeom>
              <a:avLst/>
              <a:gdLst>
                <a:gd name="T0" fmla="*/ 0 w 96"/>
                <a:gd name="T1" fmla="*/ 342 h 342"/>
                <a:gd name="T2" fmla="*/ 12 w 96"/>
                <a:gd name="T3" fmla="*/ 306 h 342"/>
                <a:gd name="T4" fmla="*/ 24 w 96"/>
                <a:gd name="T5" fmla="*/ 270 h 342"/>
                <a:gd name="T6" fmla="*/ 48 w 96"/>
                <a:gd name="T7" fmla="*/ 180 h 342"/>
                <a:gd name="T8" fmla="*/ 72 w 96"/>
                <a:gd name="T9" fmla="*/ 90 h 342"/>
                <a:gd name="T10" fmla="*/ 96 w 96"/>
                <a:gd name="T11" fmla="*/ 0 h 342"/>
              </a:gdLst>
              <a:ahLst/>
              <a:cxnLst>
                <a:cxn ang="0">
                  <a:pos x="T0" y="T1"/>
                </a:cxn>
                <a:cxn ang="0">
                  <a:pos x="T2" y="T3"/>
                </a:cxn>
                <a:cxn ang="0">
                  <a:pos x="T4" y="T5"/>
                </a:cxn>
                <a:cxn ang="0">
                  <a:pos x="T6" y="T7"/>
                </a:cxn>
                <a:cxn ang="0">
                  <a:pos x="T8" y="T9"/>
                </a:cxn>
                <a:cxn ang="0">
                  <a:pos x="T10" y="T11"/>
                </a:cxn>
              </a:cxnLst>
              <a:rect l="0" t="0" r="r" b="b"/>
              <a:pathLst>
                <a:path w="96" h="342">
                  <a:moveTo>
                    <a:pt x="0" y="342"/>
                  </a:moveTo>
                  <a:lnTo>
                    <a:pt x="12" y="306"/>
                  </a:lnTo>
                  <a:lnTo>
                    <a:pt x="24" y="270"/>
                  </a:lnTo>
                  <a:lnTo>
                    <a:pt x="48" y="180"/>
                  </a:lnTo>
                  <a:lnTo>
                    <a:pt x="72" y="9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5" name="Freeform 105"/>
            <p:cNvSpPr>
              <a:spLocks/>
            </p:cNvSpPr>
            <p:nvPr/>
          </p:nvSpPr>
          <p:spPr bwMode="auto">
            <a:xfrm>
              <a:off x="2789" y="642"/>
              <a:ext cx="90" cy="348"/>
            </a:xfrm>
            <a:custGeom>
              <a:avLst/>
              <a:gdLst>
                <a:gd name="T0" fmla="*/ 0 w 90"/>
                <a:gd name="T1" fmla="*/ 348 h 348"/>
                <a:gd name="T2" fmla="*/ 24 w 90"/>
                <a:gd name="T3" fmla="*/ 258 h 348"/>
                <a:gd name="T4" fmla="*/ 48 w 90"/>
                <a:gd name="T5" fmla="*/ 162 h 348"/>
                <a:gd name="T6" fmla="*/ 66 w 90"/>
                <a:gd name="T7" fmla="*/ 72 h 348"/>
                <a:gd name="T8" fmla="*/ 78 w 90"/>
                <a:gd name="T9" fmla="*/ 36 h 348"/>
                <a:gd name="T10" fmla="*/ 90 w 90"/>
                <a:gd name="T11" fmla="*/ 0 h 348"/>
              </a:gdLst>
              <a:ahLst/>
              <a:cxnLst>
                <a:cxn ang="0">
                  <a:pos x="T0" y="T1"/>
                </a:cxn>
                <a:cxn ang="0">
                  <a:pos x="T2" y="T3"/>
                </a:cxn>
                <a:cxn ang="0">
                  <a:pos x="T4" y="T5"/>
                </a:cxn>
                <a:cxn ang="0">
                  <a:pos x="T6" y="T7"/>
                </a:cxn>
                <a:cxn ang="0">
                  <a:pos x="T8" y="T9"/>
                </a:cxn>
                <a:cxn ang="0">
                  <a:pos x="T10" y="T11"/>
                </a:cxn>
              </a:cxnLst>
              <a:rect l="0" t="0" r="r" b="b"/>
              <a:pathLst>
                <a:path w="90" h="348">
                  <a:moveTo>
                    <a:pt x="0" y="348"/>
                  </a:moveTo>
                  <a:lnTo>
                    <a:pt x="24" y="258"/>
                  </a:lnTo>
                  <a:lnTo>
                    <a:pt x="48" y="162"/>
                  </a:lnTo>
                  <a:lnTo>
                    <a:pt x="66" y="72"/>
                  </a:lnTo>
                  <a:lnTo>
                    <a:pt x="78" y="3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6" name="Freeform 106"/>
            <p:cNvSpPr>
              <a:spLocks/>
            </p:cNvSpPr>
            <p:nvPr/>
          </p:nvSpPr>
          <p:spPr bwMode="auto">
            <a:xfrm>
              <a:off x="2879" y="480"/>
              <a:ext cx="90" cy="162"/>
            </a:xfrm>
            <a:custGeom>
              <a:avLst/>
              <a:gdLst>
                <a:gd name="T0" fmla="*/ 0 w 90"/>
                <a:gd name="T1" fmla="*/ 162 h 162"/>
                <a:gd name="T2" fmla="*/ 24 w 90"/>
                <a:gd name="T3" fmla="*/ 102 h 162"/>
                <a:gd name="T4" fmla="*/ 42 w 90"/>
                <a:gd name="T5" fmla="*/ 60 h 162"/>
                <a:gd name="T6" fmla="*/ 66 w 90"/>
                <a:gd name="T7" fmla="*/ 24 h 162"/>
                <a:gd name="T8" fmla="*/ 90 w 90"/>
                <a:gd name="T9" fmla="*/ 0 h 162"/>
              </a:gdLst>
              <a:ahLst/>
              <a:cxnLst>
                <a:cxn ang="0">
                  <a:pos x="T0" y="T1"/>
                </a:cxn>
                <a:cxn ang="0">
                  <a:pos x="T2" y="T3"/>
                </a:cxn>
                <a:cxn ang="0">
                  <a:pos x="T4" y="T5"/>
                </a:cxn>
                <a:cxn ang="0">
                  <a:pos x="T6" y="T7"/>
                </a:cxn>
                <a:cxn ang="0">
                  <a:pos x="T8" y="T9"/>
                </a:cxn>
              </a:cxnLst>
              <a:rect l="0" t="0" r="r" b="b"/>
              <a:pathLst>
                <a:path w="90" h="162">
                  <a:moveTo>
                    <a:pt x="0" y="162"/>
                  </a:moveTo>
                  <a:lnTo>
                    <a:pt x="24" y="102"/>
                  </a:lnTo>
                  <a:lnTo>
                    <a:pt x="42" y="60"/>
                  </a:lnTo>
                  <a:lnTo>
                    <a:pt x="66" y="24"/>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7" name="Freeform 107"/>
            <p:cNvSpPr>
              <a:spLocks/>
            </p:cNvSpPr>
            <p:nvPr/>
          </p:nvSpPr>
          <p:spPr bwMode="auto">
            <a:xfrm>
              <a:off x="2969" y="474"/>
              <a:ext cx="90" cy="42"/>
            </a:xfrm>
            <a:custGeom>
              <a:avLst/>
              <a:gdLst>
                <a:gd name="T0" fmla="*/ 0 w 90"/>
                <a:gd name="T1" fmla="*/ 6 h 42"/>
                <a:gd name="T2" fmla="*/ 12 w 90"/>
                <a:gd name="T3" fmla="*/ 0 h 42"/>
                <a:gd name="T4" fmla="*/ 24 w 90"/>
                <a:gd name="T5" fmla="*/ 0 h 42"/>
                <a:gd name="T6" fmla="*/ 42 w 90"/>
                <a:gd name="T7" fmla="*/ 6 h 42"/>
                <a:gd name="T8" fmla="*/ 66 w 90"/>
                <a:gd name="T9" fmla="*/ 24 h 42"/>
                <a:gd name="T10" fmla="*/ 90 w 90"/>
                <a:gd name="T11" fmla="*/ 42 h 42"/>
              </a:gdLst>
              <a:ahLst/>
              <a:cxnLst>
                <a:cxn ang="0">
                  <a:pos x="T0" y="T1"/>
                </a:cxn>
                <a:cxn ang="0">
                  <a:pos x="T2" y="T3"/>
                </a:cxn>
                <a:cxn ang="0">
                  <a:pos x="T4" y="T5"/>
                </a:cxn>
                <a:cxn ang="0">
                  <a:pos x="T6" y="T7"/>
                </a:cxn>
                <a:cxn ang="0">
                  <a:pos x="T8" y="T9"/>
                </a:cxn>
                <a:cxn ang="0">
                  <a:pos x="T10" y="T11"/>
                </a:cxn>
              </a:cxnLst>
              <a:rect l="0" t="0" r="r" b="b"/>
              <a:pathLst>
                <a:path w="90" h="42">
                  <a:moveTo>
                    <a:pt x="0" y="6"/>
                  </a:moveTo>
                  <a:lnTo>
                    <a:pt x="12" y="0"/>
                  </a:lnTo>
                  <a:lnTo>
                    <a:pt x="24" y="0"/>
                  </a:lnTo>
                  <a:lnTo>
                    <a:pt x="42" y="6"/>
                  </a:lnTo>
                  <a:lnTo>
                    <a:pt x="66" y="24"/>
                  </a:lnTo>
                  <a:lnTo>
                    <a:pt x="90" y="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8" name="Freeform 108"/>
            <p:cNvSpPr>
              <a:spLocks/>
            </p:cNvSpPr>
            <p:nvPr/>
          </p:nvSpPr>
          <p:spPr bwMode="auto">
            <a:xfrm>
              <a:off x="3059" y="516"/>
              <a:ext cx="96" cy="90"/>
            </a:xfrm>
            <a:custGeom>
              <a:avLst/>
              <a:gdLst>
                <a:gd name="T0" fmla="*/ 0 w 96"/>
                <a:gd name="T1" fmla="*/ 0 h 90"/>
                <a:gd name="T2" fmla="*/ 24 w 96"/>
                <a:gd name="T3" fmla="*/ 18 h 90"/>
                <a:gd name="T4" fmla="*/ 48 w 96"/>
                <a:gd name="T5" fmla="*/ 48 h 90"/>
                <a:gd name="T6" fmla="*/ 72 w 96"/>
                <a:gd name="T7" fmla="*/ 72 h 90"/>
                <a:gd name="T8" fmla="*/ 96 w 96"/>
                <a:gd name="T9" fmla="*/ 90 h 90"/>
              </a:gdLst>
              <a:ahLst/>
              <a:cxnLst>
                <a:cxn ang="0">
                  <a:pos x="T0" y="T1"/>
                </a:cxn>
                <a:cxn ang="0">
                  <a:pos x="T2" y="T3"/>
                </a:cxn>
                <a:cxn ang="0">
                  <a:pos x="T4" y="T5"/>
                </a:cxn>
                <a:cxn ang="0">
                  <a:pos x="T6" y="T7"/>
                </a:cxn>
                <a:cxn ang="0">
                  <a:pos x="T8" y="T9"/>
                </a:cxn>
              </a:cxnLst>
              <a:rect l="0" t="0" r="r" b="b"/>
              <a:pathLst>
                <a:path w="96" h="90">
                  <a:moveTo>
                    <a:pt x="0" y="0"/>
                  </a:moveTo>
                  <a:lnTo>
                    <a:pt x="24" y="18"/>
                  </a:lnTo>
                  <a:lnTo>
                    <a:pt x="48" y="48"/>
                  </a:lnTo>
                  <a:lnTo>
                    <a:pt x="72" y="72"/>
                  </a:lnTo>
                  <a:lnTo>
                    <a:pt x="96"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69" name="Freeform 109"/>
            <p:cNvSpPr>
              <a:spLocks/>
            </p:cNvSpPr>
            <p:nvPr/>
          </p:nvSpPr>
          <p:spPr bwMode="auto">
            <a:xfrm>
              <a:off x="3155" y="606"/>
              <a:ext cx="90" cy="12"/>
            </a:xfrm>
            <a:custGeom>
              <a:avLst/>
              <a:gdLst>
                <a:gd name="T0" fmla="*/ 0 w 90"/>
                <a:gd name="T1" fmla="*/ 0 h 12"/>
                <a:gd name="T2" fmla="*/ 24 w 90"/>
                <a:gd name="T3" fmla="*/ 6 h 12"/>
                <a:gd name="T4" fmla="*/ 48 w 90"/>
                <a:gd name="T5" fmla="*/ 12 h 12"/>
                <a:gd name="T6" fmla="*/ 66 w 90"/>
                <a:gd name="T7" fmla="*/ 6 h 12"/>
                <a:gd name="T8" fmla="*/ 90 w 90"/>
                <a:gd name="T9" fmla="*/ 0 h 12"/>
              </a:gdLst>
              <a:ahLst/>
              <a:cxnLst>
                <a:cxn ang="0">
                  <a:pos x="T0" y="T1"/>
                </a:cxn>
                <a:cxn ang="0">
                  <a:pos x="T2" y="T3"/>
                </a:cxn>
                <a:cxn ang="0">
                  <a:pos x="T4" y="T5"/>
                </a:cxn>
                <a:cxn ang="0">
                  <a:pos x="T6" y="T7"/>
                </a:cxn>
                <a:cxn ang="0">
                  <a:pos x="T8" y="T9"/>
                </a:cxn>
              </a:cxnLst>
              <a:rect l="0" t="0" r="r" b="b"/>
              <a:pathLst>
                <a:path w="90" h="12">
                  <a:moveTo>
                    <a:pt x="0" y="0"/>
                  </a:moveTo>
                  <a:lnTo>
                    <a:pt x="24" y="6"/>
                  </a:lnTo>
                  <a:lnTo>
                    <a:pt x="48" y="12"/>
                  </a:lnTo>
                  <a:lnTo>
                    <a:pt x="66" y="6"/>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0" name="Freeform 110"/>
            <p:cNvSpPr>
              <a:spLocks/>
            </p:cNvSpPr>
            <p:nvPr/>
          </p:nvSpPr>
          <p:spPr bwMode="auto">
            <a:xfrm>
              <a:off x="3245" y="516"/>
              <a:ext cx="90" cy="90"/>
            </a:xfrm>
            <a:custGeom>
              <a:avLst/>
              <a:gdLst>
                <a:gd name="T0" fmla="*/ 0 w 90"/>
                <a:gd name="T1" fmla="*/ 90 h 90"/>
                <a:gd name="T2" fmla="*/ 24 w 90"/>
                <a:gd name="T3" fmla="*/ 72 h 90"/>
                <a:gd name="T4" fmla="*/ 42 w 90"/>
                <a:gd name="T5" fmla="*/ 48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8"/>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1" name="Freeform 111"/>
            <p:cNvSpPr>
              <a:spLocks/>
            </p:cNvSpPr>
            <p:nvPr/>
          </p:nvSpPr>
          <p:spPr bwMode="auto">
            <a:xfrm>
              <a:off x="3335" y="474"/>
              <a:ext cx="96" cy="42"/>
            </a:xfrm>
            <a:custGeom>
              <a:avLst/>
              <a:gdLst>
                <a:gd name="T0" fmla="*/ 0 w 96"/>
                <a:gd name="T1" fmla="*/ 42 h 42"/>
                <a:gd name="T2" fmla="*/ 24 w 96"/>
                <a:gd name="T3" fmla="*/ 24 h 42"/>
                <a:gd name="T4" fmla="*/ 48 w 96"/>
                <a:gd name="T5" fmla="*/ 6 h 42"/>
                <a:gd name="T6" fmla="*/ 72 w 96"/>
                <a:gd name="T7" fmla="*/ 0 h 42"/>
                <a:gd name="T8" fmla="*/ 84 w 96"/>
                <a:gd name="T9" fmla="*/ 0 h 42"/>
                <a:gd name="T10" fmla="*/ 96 w 96"/>
                <a:gd name="T11" fmla="*/ 6 h 42"/>
              </a:gdLst>
              <a:ahLst/>
              <a:cxnLst>
                <a:cxn ang="0">
                  <a:pos x="T0" y="T1"/>
                </a:cxn>
                <a:cxn ang="0">
                  <a:pos x="T2" y="T3"/>
                </a:cxn>
                <a:cxn ang="0">
                  <a:pos x="T4" y="T5"/>
                </a:cxn>
                <a:cxn ang="0">
                  <a:pos x="T6" y="T7"/>
                </a:cxn>
                <a:cxn ang="0">
                  <a:pos x="T8" y="T9"/>
                </a:cxn>
                <a:cxn ang="0">
                  <a:pos x="T10" y="T11"/>
                </a:cxn>
              </a:cxnLst>
              <a:rect l="0" t="0" r="r" b="b"/>
              <a:pathLst>
                <a:path w="96" h="42">
                  <a:moveTo>
                    <a:pt x="0" y="42"/>
                  </a:moveTo>
                  <a:lnTo>
                    <a:pt x="24" y="24"/>
                  </a:lnTo>
                  <a:lnTo>
                    <a:pt x="48" y="6"/>
                  </a:lnTo>
                  <a:lnTo>
                    <a:pt x="72" y="0"/>
                  </a:lnTo>
                  <a:lnTo>
                    <a:pt x="84" y="0"/>
                  </a:lnTo>
                  <a:lnTo>
                    <a:pt x="96" y="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2" name="Freeform 112"/>
            <p:cNvSpPr>
              <a:spLocks/>
            </p:cNvSpPr>
            <p:nvPr/>
          </p:nvSpPr>
          <p:spPr bwMode="auto">
            <a:xfrm>
              <a:off x="3431" y="480"/>
              <a:ext cx="90" cy="162"/>
            </a:xfrm>
            <a:custGeom>
              <a:avLst/>
              <a:gdLst>
                <a:gd name="T0" fmla="*/ 0 w 90"/>
                <a:gd name="T1" fmla="*/ 0 h 162"/>
                <a:gd name="T2" fmla="*/ 24 w 90"/>
                <a:gd name="T3" fmla="*/ 24 h 162"/>
                <a:gd name="T4" fmla="*/ 48 w 90"/>
                <a:gd name="T5" fmla="*/ 60 h 162"/>
                <a:gd name="T6" fmla="*/ 66 w 90"/>
                <a:gd name="T7" fmla="*/ 102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24"/>
                  </a:lnTo>
                  <a:lnTo>
                    <a:pt x="48" y="60"/>
                  </a:lnTo>
                  <a:lnTo>
                    <a:pt x="66" y="102"/>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3" name="Freeform 113"/>
            <p:cNvSpPr>
              <a:spLocks/>
            </p:cNvSpPr>
            <p:nvPr/>
          </p:nvSpPr>
          <p:spPr bwMode="auto">
            <a:xfrm>
              <a:off x="3521" y="642"/>
              <a:ext cx="90" cy="342"/>
            </a:xfrm>
            <a:custGeom>
              <a:avLst/>
              <a:gdLst>
                <a:gd name="T0" fmla="*/ 0 w 90"/>
                <a:gd name="T1" fmla="*/ 0 h 342"/>
                <a:gd name="T2" fmla="*/ 12 w 90"/>
                <a:gd name="T3" fmla="*/ 36 h 342"/>
                <a:gd name="T4" fmla="*/ 24 w 90"/>
                <a:gd name="T5" fmla="*/ 72 h 342"/>
                <a:gd name="T6" fmla="*/ 42 w 90"/>
                <a:gd name="T7" fmla="*/ 162 h 342"/>
                <a:gd name="T8" fmla="*/ 66 w 90"/>
                <a:gd name="T9" fmla="*/ 252 h 342"/>
                <a:gd name="T10" fmla="*/ 90 w 90"/>
                <a:gd name="T11" fmla="*/ 342 h 342"/>
              </a:gdLst>
              <a:ahLst/>
              <a:cxnLst>
                <a:cxn ang="0">
                  <a:pos x="T0" y="T1"/>
                </a:cxn>
                <a:cxn ang="0">
                  <a:pos x="T2" y="T3"/>
                </a:cxn>
                <a:cxn ang="0">
                  <a:pos x="T4" y="T5"/>
                </a:cxn>
                <a:cxn ang="0">
                  <a:pos x="T6" y="T7"/>
                </a:cxn>
                <a:cxn ang="0">
                  <a:pos x="T8" y="T9"/>
                </a:cxn>
                <a:cxn ang="0">
                  <a:pos x="T10" y="T11"/>
                </a:cxn>
              </a:cxnLst>
              <a:rect l="0" t="0" r="r" b="b"/>
              <a:pathLst>
                <a:path w="90" h="342">
                  <a:moveTo>
                    <a:pt x="0" y="0"/>
                  </a:moveTo>
                  <a:lnTo>
                    <a:pt x="12" y="36"/>
                  </a:lnTo>
                  <a:lnTo>
                    <a:pt x="24" y="72"/>
                  </a:lnTo>
                  <a:lnTo>
                    <a:pt x="42" y="162"/>
                  </a:lnTo>
                  <a:lnTo>
                    <a:pt x="66" y="252"/>
                  </a:lnTo>
                  <a:lnTo>
                    <a:pt x="90" y="34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4" name="Freeform 114"/>
            <p:cNvSpPr>
              <a:spLocks/>
            </p:cNvSpPr>
            <p:nvPr/>
          </p:nvSpPr>
          <p:spPr bwMode="auto">
            <a:xfrm>
              <a:off x="3611" y="984"/>
              <a:ext cx="96" cy="348"/>
            </a:xfrm>
            <a:custGeom>
              <a:avLst/>
              <a:gdLst>
                <a:gd name="T0" fmla="*/ 0 w 96"/>
                <a:gd name="T1" fmla="*/ 0 h 348"/>
                <a:gd name="T2" fmla="*/ 24 w 96"/>
                <a:gd name="T3" fmla="*/ 90 h 348"/>
                <a:gd name="T4" fmla="*/ 48 w 96"/>
                <a:gd name="T5" fmla="*/ 186 h 348"/>
                <a:gd name="T6" fmla="*/ 72 w 96"/>
                <a:gd name="T7" fmla="*/ 276 h 348"/>
                <a:gd name="T8" fmla="*/ 84 w 96"/>
                <a:gd name="T9" fmla="*/ 312 h 348"/>
                <a:gd name="T10" fmla="*/ 96 w 96"/>
                <a:gd name="T11" fmla="*/ 348 h 348"/>
              </a:gdLst>
              <a:ahLst/>
              <a:cxnLst>
                <a:cxn ang="0">
                  <a:pos x="T0" y="T1"/>
                </a:cxn>
                <a:cxn ang="0">
                  <a:pos x="T2" y="T3"/>
                </a:cxn>
                <a:cxn ang="0">
                  <a:pos x="T4" y="T5"/>
                </a:cxn>
                <a:cxn ang="0">
                  <a:pos x="T6" y="T7"/>
                </a:cxn>
                <a:cxn ang="0">
                  <a:pos x="T8" y="T9"/>
                </a:cxn>
                <a:cxn ang="0">
                  <a:pos x="T10" y="T11"/>
                </a:cxn>
              </a:cxnLst>
              <a:rect l="0" t="0" r="r" b="b"/>
              <a:pathLst>
                <a:path w="96" h="348">
                  <a:moveTo>
                    <a:pt x="0" y="0"/>
                  </a:moveTo>
                  <a:lnTo>
                    <a:pt x="24" y="90"/>
                  </a:lnTo>
                  <a:lnTo>
                    <a:pt x="48" y="186"/>
                  </a:lnTo>
                  <a:lnTo>
                    <a:pt x="72" y="276"/>
                  </a:lnTo>
                  <a:lnTo>
                    <a:pt x="84" y="312"/>
                  </a:lnTo>
                  <a:lnTo>
                    <a:pt x="96" y="348"/>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5" name="Freeform 115"/>
            <p:cNvSpPr>
              <a:spLocks/>
            </p:cNvSpPr>
            <p:nvPr/>
          </p:nvSpPr>
          <p:spPr bwMode="auto">
            <a:xfrm>
              <a:off x="3707" y="1332"/>
              <a:ext cx="90" cy="162"/>
            </a:xfrm>
            <a:custGeom>
              <a:avLst/>
              <a:gdLst>
                <a:gd name="T0" fmla="*/ 0 w 90"/>
                <a:gd name="T1" fmla="*/ 0 h 162"/>
                <a:gd name="T2" fmla="*/ 24 w 90"/>
                <a:gd name="T3" fmla="*/ 60 h 162"/>
                <a:gd name="T4" fmla="*/ 48 w 90"/>
                <a:gd name="T5" fmla="*/ 102 h 162"/>
                <a:gd name="T6" fmla="*/ 66 w 90"/>
                <a:gd name="T7" fmla="*/ 138 h 162"/>
                <a:gd name="T8" fmla="*/ 90 w 90"/>
                <a:gd name="T9" fmla="*/ 162 h 162"/>
              </a:gdLst>
              <a:ahLst/>
              <a:cxnLst>
                <a:cxn ang="0">
                  <a:pos x="T0" y="T1"/>
                </a:cxn>
                <a:cxn ang="0">
                  <a:pos x="T2" y="T3"/>
                </a:cxn>
                <a:cxn ang="0">
                  <a:pos x="T4" y="T5"/>
                </a:cxn>
                <a:cxn ang="0">
                  <a:pos x="T6" y="T7"/>
                </a:cxn>
                <a:cxn ang="0">
                  <a:pos x="T8" y="T9"/>
                </a:cxn>
              </a:cxnLst>
              <a:rect l="0" t="0" r="r" b="b"/>
              <a:pathLst>
                <a:path w="90" h="162">
                  <a:moveTo>
                    <a:pt x="0" y="0"/>
                  </a:moveTo>
                  <a:lnTo>
                    <a:pt x="24" y="60"/>
                  </a:lnTo>
                  <a:lnTo>
                    <a:pt x="48" y="102"/>
                  </a:lnTo>
                  <a:lnTo>
                    <a:pt x="66" y="138"/>
                  </a:lnTo>
                  <a:lnTo>
                    <a:pt x="90" y="16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6" name="Freeform 116"/>
            <p:cNvSpPr>
              <a:spLocks/>
            </p:cNvSpPr>
            <p:nvPr/>
          </p:nvSpPr>
          <p:spPr bwMode="auto">
            <a:xfrm>
              <a:off x="3797" y="1458"/>
              <a:ext cx="90" cy="42"/>
            </a:xfrm>
            <a:custGeom>
              <a:avLst/>
              <a:gdLst>
                <a:gd name="T0" fmla="*/ 0 w 90"/>
                <a:gd name="T1" fmla="*/ 36 h 42"/>
                <a:gd name="T2" fmla="*/ 12 w 90"/>
                <a:gd name="T3" fmla="*/ 42 h 42"/>
                <a:gd name="T4" fmla="*/ 24 w 90"/>
                <a:gd name="T5" fmla="*/ 42 h 42"/>
                <a:gd name="T6" fmla="*/ 42 w 90"/>
                <a:gd name="T7" fmla="*/ 36 h 42"/>
                <a:gd name="T8" fmla="*/ 66 w 90"/>
                <a:gd name="T9" fmla="*/ 18 h 42"/>
                <a:gd name="T10" fmla="*/ 90 w 90"/>
                <a:gd name="T11" fmla="*/ 0 h 42"/>
              </a:gdLst>
              <a:ahLst/>
              <a:cxnLst>
                <a:cxn ang="0">
                  <a:pos x="T0" y="T1"/>
                </a:cxn>
                <a:cxn ang="0">
                  <a:pos x="T2" y="T3"/>
                </a:cxn>
                <a:cxn ang="0">
                  <a:pos x="T4" y="T5"/>
                </a:cxn>
                <a:cxn ang="0">
                  <a:pos x="T6" y="T7"/>
                </a:cxn>
                <a:cxn ang="0">
                  <a:pos x="T8" y="T9"/>
                </a:cxn>
                <a:cxn ang="0">
                  <a:pos x="T10" y="T11"/>
                </a:cxn>
              </a:cxnLst>
              <a:rect l="0" t="0" r="r" b="b"/>
              <a:pathLst>
                <a:path w="90" h="42">
                  <a:moveTo>
                    <a:pt x="0" y="36"/>
                  </a:moveTo>
                  <a:lnTo>
                    <a:pt x="12" y="42"/>
                  </a:lnTo>
                  <a:lnTo>
                    <a:pt x="24" y="42"/>
                  </a:lnTo>
                  <a:lnTo>
                    <a:pt x="42" y="36"/>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7" name="Freeform 117"/>
            <p:cNvSpPr>
              <a:spLocks/>
            </p:cNvSpPr>
            <p:nvPr/>
          </p:nvSpPr>
          <p:spPr bwMode="auto">
            <a:xfrm>
              <a:off x="3887" y="1368"/>
              <a:ext cx="90" cy="90"/>
            </a:xfrm>
            <a:custGeom>
              <a:avLst/>
              <a:gdLst>
                <a:gd name="T0" fmla="*/ 0 w 90"/>
                <a:gd name="T1" fmla="*/ 90 h 90"/>
                <a:gd name="T2" fmla="*/ 24 w 90"/>
                <a:gd name="T3" fmla="*/ 72 h 90"/>
                <a:gd name="T4" fmla="*/ 42 w 90"/>
                <a:gd name="T5" fmla="*/ 42 h 90"/>
                <a:gd name="T6" fmla="*/ 66 w 90"/>
                <a:gd name="T7" fmla="*/ 18 h 90"/>
                <a:gd name="T8" fmla="*/ 90 w 90"/>
                <a:gd name="T9" fmla="*/ 0 h 90"/>
              </a:gdLst>
              <a:ahLst/>
              <a:cxnLst>
                <a:cxn ang="0">
                  <a:pos x="T0" y="T1"/>
                </a:cxn>
                <a:cxn ang="0">
                  <a:pos x="T2" y="T3"/>
                </a:cxn>
                <a:cxn ang="0">
                  <a:pos x="T4" y="T5"/>
                </a:cxn>
                <a:cxn ang="0">
                  <a:pos x="T6" y="T7"/>
                </a:cxn>
                <a:cxn ang="0">
                  <a:pos x="T8" y="T9"/>
                </a:cxn>
              </a:cxnLst>
              <a:rect l="0" t="0" r="r" b="b"/>
              <a:pathLst>
                <a:path w="90" h="90">
                  <a:moveTo>
                    <a:pt x="0" y="90"/>
                  </a:moveTo>
                  <a:lnTo>
                    <a:pt x="24" y="72"/>
                  </a:lnTo>
                  <a:lnTo>
                    <a:pt x="42" y="42"/>
                  </a:lnTo>
                  <a:lnTo>
                    <a:pt x="66" y="18"/>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8" name="Freeform 118"/>
            <p:cNvSpPr>
              <a:spLocks/>
            </p:cNvSpPr>
            <p:nvPr/>
          </p:nvSpPr>
          <p:spPr bwMode="auto">
            <a:xfrm>
              <a:off x="3977" y="1356"/>
              <a:ext cx="96" cy="12"/>
            </a:xfrm>
            <a:custGeom>
              <a:avLst/>
              <a:gdLst>
                <a:gd name="T0" fmla="*/ 0 w 96"/>
                <a:gd name="T1" fmla="*/ 12 h 12"/>
                <a:gd name="T2" fmla="*/ 24 w 96"/>
                <a:gd name="T3" fmla="*/ 6 h 12"/>
                <a:gd name="T4" fmla="*/ 48 w 96"/>
                <a:gd name="T5" fmla="*/ 0 h 12"/>
                <a:gd name="T6" fmla="*/ 72 w 96"/>
                <a:gd name="T7" fmla="*/ 6 h 12"/>
                <a:gd name="T8" fmla="*/ 96 w 96"/>
                <a:gd name="T9" fmla="*/ 12 h 12"/>
              </a:gdLst>
              <a:ahLst/>
              <a:cxnLst>
                <a:cxn ang="0">
                  <a:pos x="T0" y="T1"/>
                </a:cxn>
                <a:cxn ang="0">
                  <a:pos x="T2" y="T3"/>
                </a:cxn>
                <a:cxn ang="0">
                  <a:pos x="T4" y="T5"/>
                </a:cxn>
                <a:cxn ang="0">
                  <a:pos x="T6" y="T7"/>
                </a:cxn>
                <a:cxn ang="0">
                  <a:pos x="T8" y="T9"/>
                </a:cxn>
              </a:cxnLst>
              <a:rect l="0" t="0" r="r" b="b"/>
              <a:pathLst>
                <a:path w="96" h="12">
                  <a:moveTo>
                    <a:pt x="0" y="12"/>
                  </a:moveTo>
                  <a:lnTo>
                    <a:pt x="24" y="6"/>
                  </a:lnTo>
                  <a:lnTo>
                    <a:pt x="48" y="0"/>
                  </a:lnTo>
                  <a:lnTo>
                    <a:pt x="72" y="6"/>
                  </a:lnTo>
                  <a:lnTo>
                    <a:pt x="96" y="12"/>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79" name="Freeform 119"/>
            <p:cNvSpPr>
              <a:spLocks/>
            </p:cNvSpPr>
            <p:nvPr/>
          </p:nvSpPr>
          <p:spPr bwMode="auto">
            <a:xfrm>
              <a:off x="4073" y="1368"/>
              <a:ext cx="90" cy="90"/>
            </a:xfrm>
            <a:custGeom>
              <a:avLst/>
              <a:gdLst>
                <a:gd name="T0" fmla="*/ 0 w 90"/>
                <a:gd name="T1" fmla="*/ 0 h 90"/>
                <a:gd name="T2" fmla="*/ 24 w 90"/>
                <a:gd name="T3" fmla="*/ 18 h 90"/>
                <a:gd name="T4" fmla="*/ 48 w 90"/>
                <a:gd name="T5" fmla="*/ 42 h 90"/>
                <a:gd name="T6" fmla="*/ 66 w 90"/>
                <a:gd name="T7" fmla="*/ 72 h 90"/>
                <a:gd name="T8" fmla="*/ 90 w 90"/>
                <a:gd name="T9" fmla="*/ 90 h 90"/>
              </a:gdLst>
              <a:ahLst/>
              <a:cxnLst>
                <a:cxn ang="0">
                  <a:pos x="T0" y="T1"/>
                </a:cxn>
                <a:cxn ang="0">
                  <a:pos x="T2" y="T3"/>
                </a:cxn>
                <a:cxn ang="0">
                  <a:pos x="T4" y="T5"/>
                </a:cxn>
                <a:cxn ang="0">
                  <a:pos x="T6" y="T7"/>
                </a:cxn>
                <a:cxn ang="0">
                  <a:pos x="T8" y="T9"/>
                </a:cxn>
              </a:cxnLst>
              <a:rect l="0" t="0" r="r" b="b"/>
              <a:pathLst>
                <a:path w="90" h="90">
                  <a:moveTo>
                    <a:pt x="0" y="0"/>
                  </a:moveTo>
                  <a:lnTo>
                    <a:pt x="24" y="18"/>
                  </a:lnTo>
                  <a:lnTo>
                    <a:pt x="48" y="42"/>
                  </a:lnTo>
                  <a:lnTo>
                    <a:pt x="66" y="72"/>
                  </a:lnTo>
                  <a:lnTo>
                    <a:pt x="90" y="9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0" name="Freeform 120"/>
            <p:cNvSpPr>
              <a:spLocks/>
            </p:cNvSpPr>
            <p:nvPr/>
          </p:nvSpPr>
          <p:spPr bwMode="auto">
            <a:xfrm>
              <a:off x="4163" y="1458"/>
              <a:ext cx="90" cy="42"/>
            </a:xfrm>
            <a:custGeom>
              <a:avLst/>
              <a:gdLst>
                <a:gd name="T0" fmla="*/ 0 w 90"/>
                <a:gd name="T1" fmla="*/ 0 h 42"/>
                <a:gd name="T2" fmla="*/ 24 w 90"/>
                <a:gd name="T3" fmla="*/ 18 h 42"/>
                <a:gd name="T4" fmla="*/ 42 w 90"/>
                <a:gd name="T5" fmla="*/ 36 h 42"/>
                <a:gd name="T6" fmla="*/ 66 w 90"/>
                <a:gd name="T7" fmla="*/ 42 h 42"/>
                <a:gd name="T8" fmla="*/ 78 w 90"/>
                <a:gd name="T9" fmla="*/ 42 h 42"/>
                <a:gd name="T10" fmla="*/ 90 w 90"/>
                <a:gd name="T11" fmla="*/ 36 h 42"/>
              </a:gdLst>
              <a:ahLst/>
              <a:cxnLst>
                <a:cxn ang="0">
                  <a:pos x="T0" y="T1"/>
                </a:cxn>
                <a:cxn ang="0">
                  <a:pos x="T2" y="T3"/>
                </a:cxn>
                <a:cxn ang="0">
                  <a:pos x="T4" y="T5"/>
                </a:cxn>
                <a:cxn ang="0">
                  <a:pos x="T6" y="T7"/>
                </a:cxn>
                <a:cxn ang="0">
                  <a:pos x="T8" y="T9"/>
                </a:cxn>
                <a:cxn ang="0">
                  <a:pos x="T10" y="T11"/>
                </a:cxn>
              </a:cxnLst>
              <a:rect l="0" t="0" r="r" b="b"/>
              <a:pathLst>
                <a:path w="90" h="42">
                  <a:moveTo>
                    <a:pt x="0" y="0"/>
                  </a:moveTo>
                  <a:lnTo>
                    <a:pt x="24" y="18"/>
                  </a:lnTo>
                  <a:lnTo>
                    <a:pt x="42" y="36"/>
                  </a:lnTo>
                  <a:lnTo>
                    <a:pt x="66" y="42"/>
                  </a:lnTo>
                  <a:lnTo>
                    <a:pt x="78" y="42"/>
                  </a:lnTo>
                  <a:lnTo>
                    <a:pt x="90" y="36"/>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1" name="Freeform 121"/>
            <p:cNvSpPr>
              <a:spLocks/>
            </p:cNvSpPr>
            <p:nvPr/>
          </p:nvSpPr>
          <p:spPr bwMode="auto">
            <a:xfrm>
              <a:off x="4253" y="1332"/>
              <a:ext cx="96" cy="162"/>
            </a:xfrm>
            <a:custGeom>
              <a:avLst/>
              <a:gdLst>
                <a:gd name="T0" fmla="*/ 0 w 96"/>
                <a:gd name="T1" fmla="*/ 162 h 162"/>
                <a:gd name="T2" fmla="*/ 24 w 96"/>
                <a:gd name="T3" fmla="*/ 138 h 162"/>
                <a:gd name="T4" fmla="*/ 48 w 96"/>
                <a:gd name="T5" fmla="*/ 102 h 162"/>
                <a:gd name="T6" fmla="*/ 72 w 96"/>
                <a:gd name="T7" fmla="*/ 60 h 162"/>
                <a:gd name="T8" fmla="*/ 96 w 96"/>
                <a:gd name="T9" fmla="*/ 0 h 162"/>
              </a:gdLst>
              <a:ahLst/>
              <a:cxnLst>
                <a:cxn ang="0">
                  <a:pos x="T0" y="T1"/>
                </a:cxn>
                <a:cxn ang="0">
                  <a:pos x="T2" y="T3"/>
                </a:cxn>
                <a:cxn ang="0">
                  <a:pos x="T4" y="T5"/>
                </a:cxn>
                <a:cxn ang="0">
                  <a:pos x="T6" y="T7"/>
                </a:cxn>
                <a:cxn ang="0">
                  <a:pos x="T8" y="T9"/>
                </a:cxn>
              </a:cxnLst>
              <a:rect l="0" t="0" r="r" b="b"/>
              <a:pathLst>
                <a:path w="96" h="162">
                  <a:moveTo>
                    <a:pt x="0" y="162"/>
                  </a:moveTo>
                  <a:lnTo>
                    <a:pt x="24" y="138"/>
                  </a:lnTo>
                  <a:lnTo>
                    <a:pt x="48" y="102"/>
                  </a:lnTo>
                  <a:lnTo>
                    <a:pt x="72" y="60"/>
                  </a:lnTo>
                  <a:lnTo>
                    <a:pt x="96"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2" name="Freeform 122"/>
            <p:cNvSpPr>
              <a:spLocks/>
            </p:cNvSpPr>
            <p:nvPr/>
          </p:nvSpPr>
          <p:spPr bwMode="auto">
            <a:xfrm>
              <a:off x="4349" y="990"/>
              <a:ext cx="90" cy="342"/>
            </a:xfrm>
            <a:custGeom>
              <a:avLst/>
              <a:gdLst>
                <a:gd name="T0" fmla="*/ 0 w 90"/>
                <a:gd name="T1" fmla="*/ 342 h 342"/>
                <a:gd name="T2" fmla="*/ 12 w 90"/>
                <a:gd name="T3" fmla="*/ 306 h 342"/>
                <a:gd name="T4" fmla="*/ 24 w 90"/>
                <a:gd name="T5" fmla="*/ 270 h 342"/>
                <a:gd name="T6" fmla="*/ 48 w 90"/>
                <a:gd name="T7" fmla="*/ 180 h 342"/>
                <a:gd name="T8" fmla="*/ 66 w 90"/>
                <a:gd name="T9" fmla="*/ 90 h 342"/>
                <a:gd name="T10" fmla="*/ 90 w 90"/>
                <a:gd name="T11" fmla="*/ 0 h 342"/>
              </a:gdLst>
              <a:ahLst/>
              <a:cxnLst>
                <a:cxn ang="0">
                  <a:pos x="T0" y="T1"/>
                </a:cxn>
                <a:cxn ang="0">
                  <a:pos x="T2" y="T3"/>
                </a:cxn>
                <a:cxn ang="0">
                  <a:pos x="T4" y="T5"/>
                </a:cxn>
                <a:cxn ang="0">
                  <a:pos x="T6" y="T7"/>
                </a:cxn>
                <a:cxn ang="0">
                  <a:pos x="T8" y="T9"/>
                </a:cxn>
                <a:cxn ang="0">
                  <a:pos x="T10" y="T11"/>
                </a:cxn>
              </a:cxnLst>
              <a:rect l="0" t="0" r="r" b="b"/>
              <a:pathLst>
                <a:path w="90" h="342">
                  <a:moveTo>
                    <a:pt x="0" y="342"/>
                  </a:moveTo>
                  <a:lnTo>
                    <a:pt x="12" y="306"/>
                  </a:lnTo>
                  <a:lnTo>
                    <a:pt x="24" y="270"/>
                  </a:lnTo>
                  <a:lnTo>
                    <a:pt x="48" y="180"/>
                  </a:lnTo>
                  <a:lnTo>
                    <a:pt x="66" y="90"/>
                  </a:lnTo>
                  <a:lnTo>
                    <a:pt x="90" y="0"/>
                  </a:lnTo>
                </a:path>
              </a:pathLst>
            </a:custGeom>
            <a:noFill/>
            <a:ln w="19050">
              <a:solidFill>
                <a:srgbClr val="FF6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483" name="Rectangle 123"/>
            <p:cNvSpPr>
              <a:spLocks noChangeArrowheads="1"/>
            </p:cNvSpPr>
            <p:nvPr/>
          </p:nvSpPr>
          <p:spPr bwMode="auto">
            <a:xfrm>
              <a:off x="1013" y="1500"/>
              <a:ext cx="64"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4" name="Rectangle 124"/>
            <p:cNvSpPr>
              <a:spLocks noChangeArrowheads="1"/>
            </p:cNvSpPr>
            <p:nvPr/>
          </p:nvSpPr>
          <p:spPr bwMode="auto">
            <a:xfrm>
              <a:off x="941" y="1230"/>
              <a:ext cx="12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5" name="Rectangle 125"/>
            <p:cNvSpPr>
              <a:spLocks noChangeArrowheads="1"/>
            </p:cNvSpPr>
            <p:nvPr/>
          </p:nvSpPr>
          <p:spPr bwMode="auto">
            <a:xfrm>
              <a:off x="1049" y="96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6" name="Rectangle 126"/>
            <p:cNvSpPr>
              <a:spLocks noChangeArrowheads="1"/>
            </p:cNvSpPr>
            <p:nvPr/>
          </p:nvSpPr>
          <p:spPr bwMode="auto">
            <a:xfrm>
              <a:off x="977" y="684"/>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87" name="Rectangle 127"/>
            <p:cNvSpPr>
              <a:spLocks noChangeArrowheads="1"/>
            </p:cNvSpPr>
            <p:nvPr/>
          </p:nvSpPr>
          <p:spPr bwMode="auto">
            <a:xfrm>
              <a:off x="1049" y="414"/>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88" name="Rectangle 128"/>
            <p:cNvSpPr>
              <a:spLocks noChangeArrowheads="1"/>
            </p:cNvSpPr>
            <p:nvPr/>
          </p:nvSpPr>
          <p:spPr bwMode="auto">
            <a:xfrm>
              <a:off x="1115"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489" name="Rectangle 129"/>
            <p:cNvSpPr>
              <a:spLocks noChangeArrowheads="1"/>
            </p:cNvSpPr>
            <p:nvPr/>
          </p:nvSpPr>
          <p:spPr bwMode="auto">
            <a:xfrm>
              <a:off x="190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490" name="Rectangle 130"/>
            <p:cNvSpPr>
              <a:spLocks noChangeArrowheads="1"/>
            </p:cNvSpPr>
            <p:nvPr/>
          </p:nvSpPr>
          <p:spPr bwMode="auto">
            <a:xfrm>
              <a:off x="277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491" name="Rectangle 131"/>
            <p:cNvSpPr>
              <a:spLocks noChangeArrowheads="1"/>
            </p:cNvSpPr>
            <p:nvPr/>
          </p:nvSpPr>
          <p:spPr bwMode="auto">
            <a:xfrm>
              <a:off x="3557" y="1050"/>
              <a:ext cx="96"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492" name="Rectangle 132"/>
            <p:cNvSpPr>
              <a:spLocks noChangeArrowheads="1"/>
            </p:cNvSpPr>
            <p:nvPr/>
          </p:nvSpPr>
          <p:spPr bwMode="auto">
            <a:xfrm>
              <a:off x="4421" y="1050"/>
              <a:ext cx="32"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grpSp>
        <p:nvGrpSpPr>
          <p:cNvPr id="399493" name="Group 133"/>
          <p:cNvGrpSpPr>
            <a:grpSpLocks/>
          </p:cNvGrpSpPr>
          <p:nvPr/>
        </p:nvGrpSpPr>
        <p:grpSpPr bwMode="auto">
          <a:xfrm>
            <a:off x="3287714" y="3203577"/>
            <a:ext cx="5618145" cy="1444255"/>
            <a:chOff x="895" y="2728"/>
            <a:chExt cx="3579" cy="1187"/>
          </a:xfrm>
        </p:grpSpPr>
        <p:sp>
          <p:nvSpPr>
            <p:cNvPr id="399494" name="Rectangle 134"/>
            <p:cNvSpPr>
              <a:spLocks noChangeArrowheads="1"/>
            </p:cNvSpPr>
            <p:nvPr/>
          </p:nvSpPr>
          <p:spPr bwMode="auto">
            <a:xfrm>
              <a:off x="1087" y="2758"/>
              <a:ext cx="3372" cy="108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zh-CN"/>
            </a:p>
          </p:txBody>
        </p:sp>
        <p:sp>
          <p:nvSpPr>
            <p:cNvPr id="399495" name="Line 135"/>
            <p:cNvSpPr>
              <a:spLocks noChangeShapeType="1"/>
            </p:cNvSpPr>
            <p:nvPr/>
          </p:nvSpPr>
          <p:spPr bwMode="auto">
            <a:xfrm>
              <a:off x="1087" y="384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6" name="Line 136"/>
            <p:cNvSpPr>
              <a:spLocks noChangeShapeType="1"/>
            </p:cNvSpPr>
            <p:nvPr/>
          </p:nvSpPr>
          <p:spPr bwMode="auto">
            <a:xfrm>
              <a:off x="1087" y="357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7" name="Line 137"/>
            <p:cNvSpPr>
              <a:spLocks noChangeShapeType="1"/>
            </p:cNvSpPr>
            <p:nvPr/>
          </p:nvSpPr>
          <p:spPr bwMode="auto">
            <a:xfrm>
              <a:off x="1087" y="302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8" name="Line 138"/>
            <p:cNvSpPr>
              <a:spLocks noChangeShapeType="1"/>
            </p:cNvSpPr>
            <p:nvPr/>
          </p:nvSpPr>
          <p:spPr bwMode="auto">
            <a:xfrm>
              <a:off x="1087" y="2758"/>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9" name="Rectangle 139"/>
            <p:cNvSpPr>
              <a:spLocks noChangeArrowheads="1"/>
            </p:cNvSpPr>
            <p:nvPr/>
          </p:nvSpPr>
          <p:spPr bwMode="auto">
            <a:xfrm>
              <a:off x="1087" y="2758"/>
              <a:ext cx="3372" cy="108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zh-CN"/>
            </a:p>
          </p:txBody>
        </p:sp>
        <p:sp>
          <p:nvSpPr>
            <p:cNvPr id="399500" name="Line 140"/>
            <p:cNvSpPr>
              <a:spLocks noChangeShapeType="1"/>
            </p:cNvSpPr>
            <p:nvPr/>
          </p:nvSpPr>
          <p:spPr bwMode="auto">
            <a:xfrm>
              <a:off x="1087" y="2758"/>
              <a:ext cx="0" cy="108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1" name="Line 141"/>
            <p:cNvSpPr>
              <a:spLocks noChangeShapeType="1"/>
            </p:cNvSpPr>
            <p:nvPr/>
          </p:nvSpPr>
          <p:spPr bwMode="auto">
            <a:xfrm>
              <a:off x="1087" y="384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2" name="Line 142"/>
            <p:cNvSpPr>
              <a:spLocks noChangeShapeType="1"/>
            </p:cNvSpPr>
            <p:nvPr/>
          </p:nvSpPr>
          <p:spPr bwMode="auto">
            <a:xfrm>
              <a:off x="1087" y="357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3" name="Line 143"/>
            <p:cNvSpPr>
              <a:spLocks noChangeShapeType="1"/>
            </p:cNvSpPr>
            <p:nvPr/>
          </p:nvSpPr>
          <p:spPr bwMode="auto">
            <a:xfrm>
              <a:off x="1087" y="3304"/>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4" name="Line 144"/>
            <p:cNvSpPr>
              <a:spLocks noChangeShapeType="1"/>
            </p:cNvSpPr>
            <p:nvPr/>
          </p:nvSpPr>
          <p:spPr bwMode="auto">
            <a:xfrm>
              <a:off x="1087" y="302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5" name="Line 145"/>
            <p:cNvSpPr>
              <a:spLocks noChangeShapeType="1"/>
            </p:cNvSpPr>
            <p:nvPr/>
          </p:nvSpPr>
          <p:spPr bwMode="auto">
            <a:xfrm>
              <a:off x="1087" y="2758"/>
              <a:ext cx="1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6" name="Line 146"/>
            <p:cNvSpPr>
              <a:spLocks noChangeShapeType="1"/>
            </p:cNvSpPr>
            <p:nvPr/>
          </p:nvSpPr>
          <p:spPr bwMode="auto">
            <a:xfrm>
              <a:off x="1087" y="3304"/>
              <a:ext cx="33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7" name="Line 147"/>
            <p:cNvSpPr>
              <a:spLocks noChangeShapeType="1"/>
            </p:cNvSpPr>
            <p:nvPr/>
          </p:nvSpPr>
          <p:spPr bwMode="auto">
            <a:xfrm flipV="1">
              <a:off x="1087"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8" name="Line 148"/>
            <p:cNvSpPr>
              <a:spLocks noChangeShapeType="1"/>
            </p:cNvSpPr>
            <p:nvPr/>
          </p:nvSpPr>
          <p:spPr bwMode="auto">
            <a:xfrm flipV="1">
              <a:off x="193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9" name="Line 149"/>
            <p:cNvSpPr>
              <a:spLocks noChangeShapeType="1"/>
            </p:cNvSpPr>
            <p:nvPr/>
          </p:nvSpPr>
          <p:spPr bwMode="auto">
            <a:xfrm flipV="1">
              <a:off x="2773"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0" name="Line 150"/>
            <p:cNvSpPr>
              <a:spLocks noChangeShapeType="1"/>
            </p:cNvSpPr>
            <p:nvPr/>
          </p:nvSpPr>
          <p:spPr bwMode="auto">
            <a:xfrm flipV="1">
              <a:off x="361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1" name="Line 151"/>
            <p:cNvSpPr>
              <a:spLocks noChangeShapeType="1"/>
            </p:cNvSpPr>
            <p:nvPr/>
          </p:nvSpPr>
          <p:spPr bwMode="auto">
            <a:xfrm flipV="1">
              <a:off x="4459" y="3286"/>
              <a:ext cx="0"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2" name="Freeform 152"/>
            <p:cNvSpPr>
              <a:spLocks/>
            </p:cNvSpPr>
            <p:nvPr/>
          </p:nvSpPr>
          <p:spPr bwMode="auto">
            <a:xfrm>
              <a:off x="1087"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3" name="Freeform 153"/>
            <p:cNvSpPr>
              <a:spLocks/>
            </p:cNvSpPr>
            <p:nvPr/>
          </p:nvSpPr>
          <p:spPr bwMode="auto">
            <a:xfrm>
              <a:off x="1183" y="3124"/>
              <a:ext cx="90" cy="18"/>
            </a:xfrm>
            <a:custGeom>
              <a:avLst/>
              <a:gdLst>
                <a:gd name="T0" fmla="*/ 0 w 90"/>
                <a:gd name="T1" fmla="*/ 18 h 18"/>
                <a:gd name="T2" fmla="*/ 24 w 90"/>
                <a:gd name="T3" fmla="*/ 0 h 18"/>
                <a:gd name="T4" fmla="*/ 42 w 90"/>
                <a:gd name="T5" fmla="*/ 0 h 18"/>
                <a:gd name="T6" fmla="*/ 66 w 90"/>
                <a:gd name="T7" fmla="*/ 0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0"/>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4" name="Freeform 154"/>
            <p:cNvSpPr>
              <a:spLocks/>
            </p:cNvSpPr>
            <p:nvPr/>
          </p:nvSpPr>
          <p:spPr bwMode="auto">
            <a:xfrm>
              <a:off x="1273" y="3142"/>
              <a:ext cx="96" cy="162"/>
            </a:xfrm>
            <a:custGeom>
              <a:avLst/>
              <a:gdLst>
                <a:gd name="T0" fmla="*/ 0 w 96"/>
                <a:gd name="T1" fmla="*/ 0 h 162"/>
                <a:gd name="T2" fmla="*/ 12 w 96"/>
                <a:gd name="T3" fmla="*/ 12 h 162"/>
                <a:gd name="T4" fmla="*/ 24 w 96"/>
                <a:gd name="T5" fmla="*/ 30 h 162"/>
                <a:gd name="T6" fmla="*/ 48 w 96"/>
                <a:gd name="T7" fmla="*/ 72 h 162"/>
                <a:gd name="T8" fmla="*/ 72 w 96"/>
                <a:gd name="T9" fmla="*/ 12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12" y="12"/>
                  </a:lnTo>
                  <a:lnTo>
                    <a:pt x="24" y="30"/>
                  </a:lnTo>
                  <a:lnTo>
                    <a:pt x="48" y="72"/>
                  </a:lnTo>
                  <a:lnTo>
                    <a:pt x="72" y="12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5" name="Freeform 155"/>
            <p:cNvSpPr>
              <a:spLocks/>
            </p:cNvSpPr>
            <p:nvPr/>
          </p:nvSpPr>
          <p:spPr bwMode="auto">
            <a:xfrm>
              <a:off x="1369" y="3304"/>
              <a:ext cx="90" cy="156"/>
            </a:xfrm>
            <a:custGeom>
              <a:avLst/>
              <a:gdLst>
                <a:gd name="T0" fmla="*/ 0 w 90"/>
                <a:gd name="T1" fmla="*/ 0 h 156"/>
                <a:gd name="T2" fmla="*/ 24 w 90"/>
                <a:gd name="T3" fmla="*/ 42 h 156"/>
                <a:gd name="T4" fmla="*/ 42 w 90"/>
                <a:gd name="T5" fmla="*/ 90 h 156"/>
                <a:gd name="T6" fmla="*/ 66 w 90"/>
                <a:gd name="T7" fmla="*/ 126 h 156"/>
                <a:gd name="T8" fmla="*/ 78 w 90"/>
                <a:gd name="T9" fmla="*/ 14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24" y="42"/>
                  </a:lnTo>
                  <a:lnTo>
                    <a:pt x="42" y="90"/>
                  </a:lnTo>
                  <a:lnTo>
                    <a:pt x="66" y="126"/>
                  </a:lnTo>
                  <a:lnTo>
                    <a:pt x="78" y="14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6" name="Freeform 156"/>
            <p:cNvSpPr>
              <a:spLocks/>
            </p:cNvSpPr>
            <p:nvPr/>
          </p:nvSpPr>
          <p:spPr bwMode="auto">
            <a:xfrm>
              <a:off x="1459" y="3460"/>
              <a:ext cx="96" cy="18"/>
            </a:xfrm>
            <a:custGeom>
              <a:avLst/>
              <a:gdLst>
                <a:gd name="T0" fmla="*/ 0 w 96"/>
                <a:gd name="T1" fmla="*/ 0 h 18"/>
                <a:gd name="T2" fmla="*/ 24 w 96"/>
                <a:gd name="T3" fmla="*/ 12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2"/>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7" name="Freeform 157"/>
            <p:cNvSpPr>
              <a:spLocks/>
            </p:cNvSpPr>
            <p:nvPr/>
          </p:nvSpPr>
          <p:spPr bwMode="auto">
            <a:xfrm>
              <a:off x="1555"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8" name="Freeform 158"/>
            <p:cNvSpPr>
              <a:spLocks/>
            </p:cNvSpPr>
            <p:nvPr/>
          </p:nvSpPr>
          <p:spPr bwMode="auto">
            <a:xfrm>
              <a:off x="1651"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19" name="Freeform 159"/>
            <p:cNvSpPr>
              <a:spLocks/>
            </p:cNvSpPr>
            <p:nvPr/>
          </p:nvSpPr>
          <p:spPr bwMode="auto">
            <a:xfrm>
              <a:off x="174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0" name="Freeform 160"/>
            <p:cNvSpPr>
              <a:spLocks/>
            </p:cNvSpPr>
            <p:nvPr/>
          </p:nvSpPr>
          <p:spPr bwMode="auto">
            <a:xfrm>
              <a:off x="1837"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1" name="Freeform 161"/>
            <p:cNvSpPr>
              <a:spLocks/>
            </p:cNvSpPr>
            <p:nvPr/>
          </p:nvSpPr>
          <p:spPr bwMode="auto">
            <a:xfrm>
              <a:off x="1933"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2" name="Freeform 162"/>
            <p:cNvSpPr>
              <a:spLocks/>
            </p:cNvSpPr>
            <p:nvPr/>
          </p:nvSpPr>
          <p:spPr bwMode="auto">
            <a:xfrm>
              <a:off x="2023"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3" name="Freeform 163"/>
            <p:cNvSpPr>
              <a:spLocks/>
            </p:cNvSpPr>
            <p:nvPr/>
          </p:nvSpPr>
          <p:spPr bwMode="auto">
            <a:xfrm>
              <a:off x="2119"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4" name="Freeform 164"/>
            <p:cNvSpPr>
              <a:spLocks/>
            </p:cNvSpPr>
            <p:nvPr/>
          </p:nvSpPr>
          <p:spPr bwMode="auto">
            <a:xfrm>
              <a:off x="2209"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5" name="Freeform 165"/>
            <p:cNvSpPr>
              <a:spLocks/>
            </p:cNvSpPr>
            <p:nvPr/>
          </p:nvSpPr>
          <p:spPr bwMode="auto">
            <a:xfrm>
              <a:off x="2305"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6" name="Freeform 166"/>
            <p:cNvSpPr>
              <a:spLocks/>
            </p:cNvSpPr>
            <p:nvPr/>
          </p:nvSpPr>
          <p:spPr bwMode="auto">
            <a:xfrm>
              <a:off x="2401"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7" name="Freeform 167"/>
            <p:cNvSpPr>
              <a:spLocks/>
            </p:cNvSpPr>
            <p:nvPr/>
          </p:nvSpPr>
          <p:spPr bwMode="auto">
            <a:xfrm>
              <a:off x="2491"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8" name="Freeform 168"/>
            <p:cNvSpPr>
              <a:spLocks/>
            </p:cNvSpPr>
            <p:nvPr/>
          </p:nvSpPr>
          <p:spPr bwMode="auto">
            <a:xfrm>
              <a:off x="2587"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29" name="Freeform 169"/>
            <p:cNvSpPr>
              <a:spLocks/>
            </p:cNvSpPr>
            <p:nvPr/>
          </p:nvSpPr>
          <p:spPr bwMode="auto">
            <a:xfrm>
              <a:off x="2677"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0" name="Freeform 170"/>
            <p:cNvSpPr>
              <a:spLocks/>
            </p:cNvSpPr>
            <p:nvPr/>
          </p:nvSpPr>
          <p:spPr bwMode="auto">
            <a:xfrm>
              <a:off x="2773"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1" name="Freeform 171"/>
            <p:cNvSpPr>
              <a:spLocks/>
            </p:cNvSpPr>
            <p:nvPr/>
          </p:nvSpPr>
          <p:spPr bwMode="auto">
            <a:xfrm>
              <a:off x="2869" y="3124"/>
              <a:ext cx="90" cy="18"/>
            </a:xfrm>
            <a:custGeom>
              <a:avLst/>
              <a:gdLst>
                <a:gd name="T0" fmla="*/ 0 w 90"/>
                <a:gd name="T1" fmla="*/ 18 h 18"/>
                <a:gd name="T2" fmla="*/ 24 w 90"/>
                <a:gd name="T3" fmla="*/ 0 h 18"/>
                <a:gd name="T4" fmla="*/ 42 w 90"/>
                <a:gd name="T5" fmla="*/ 0 h 18"/>
                <a:gd name="T6" fmla="*/ 66 w 90"/>
                <a:gd name="T7" fmla="*/ 6 h 18"/>
                <a:gd name="T8" fmla="*/ 90 w 90"/>
                <a:gd name="T9" fmla="*/ 18 h 18"/>
              </a:gdLst>
              <a:ahLst/>
              <a:cxnLst>
                <a:cxn ang="0">
                  <a:pos x="T0" y="T1"/>
                </a:cxn>
                <a:cxn ang="0">
                  <a:pos x="T2" y="T3"/>
                </a:cxn>
                <a:cxn ang="0">
                  <a:pos x="T4" y="T5"/>
                </a:cxn>
                <a:cxn ang="0">
                  <a:pos x="T6" y="T7"/>
                </a:cxn>
                <a:cxn ang="0">
                  <a:pos x="T8" y="T9"/>
                </a:cxn>
              </a:cxnLst>
              <a:rect l="0" t="0" r="r" b="b"/>
              <a:pathLst>
                <a:path w="90" h="18">
                  <a:moveTo>
                    <a:pt x="0" y="18"/>
                  </a:moveTo>
                  <a:lnTo>
                    <a:pt x="24" y="0"/>
                  </a:lnTo>
                  <a:lnTo>
                    <a:pt x="42" y="0"/>
                  </a:lnTo>
                  <a:lnTo>
                    <a:pt x="66" y="6"/>
                  </a:lnTo>
                  <a:lnTo>
                    <a:pt x="90"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2" name="Freeform 172"/>
            <p:cNvSpPr>
              <a:spLocks/>
            </p:cNvSpPr>
            <p:nvPr/>
          </p:nvSpPr>
          <p:spPr bwMode="auto">
            <a:xfrm>
              <a:off x="2959"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3" name="Freeform 173"/>
            <p:cNvSpPr>
              <a:spLocks/>
            </p:cNvSpPr>
            <p:nvPr/>
          </p:nvSpPr>
          <p:spPr bwMode="auto">
            <a:xfrm>
              <a:off x="3055"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4" name="Freeform 174"/>
            <p:cNvSpPr>
              <a:spLocks/>
            </p:cNvSpPr>
            <p:nvPr/>
          </p:nvSpPr>
          <p:spPr bwMode="auto">
            <a:xfrm>
              <a:off x="3145"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5" name="Freeform 175"/>
            <p:cNvSpPr>
              <a:spLocks/>
            </p:cNvSpPr>
            <p:nvPr/>
          </p:nvSpPr>
          <p:spPr bwMode="auto">
            <a:xfrm>
              <a:off x="3241"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6" name="Freeform 176"/>
            <p:cNvSpPr>
              <a:spLocks/>
            </p:cNvSpPr>
            <p:nvPr/>
          </p:nvSpPr>
          <p:spPr bwMode="auto">
            <a:xfrm>
              <a:off x="3337" y="3142"/>
              <a:ext cx="90" cy="162"/>
            </a:xfrm>
            <a:custGeom>
              <a:avLst/>
              <a:gdLst>
                <a:gd name="T0" fmla="*/ 0 w 90"/>
                <a:gd name="T1" fmla="*/ 162 h 162"/>
                <a:gd name="T2" fmla="*/ 24 w 90"/>
                <a:gd name="T3" fmla="*/ 120 h 162"/>
                <a:gd name="T4" fmla="*/ 42 w 90"/>
                <a:gd name="T5" fmla="*/ 72 h 162"/>
                <a:gd name="T6" fmla="*/ 66 w 90"/>
                <a:gd name="T7" fmla="*/ 30 h 162"/>
                <a:gd name="T8" fmla="*/ 78 w 90"/>
                <a:gd name="T9" fmla="*/ 12 h 162"/>
                <a:gd name="T10" fmla="*/ 9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162"/>
                  </a:moveTo>
                  <a:lnTo>
                    <a:pt x="24" y="120"/>
                  </a:lnTo>
                  <a:lnTo>
                    <a:pt x="42" y="72"/>
                  </a:lnTo>
                  <a:lnTo>
                    <a:pt x="66" y="30"/>
                  </a:lnTo>
                  <a:lnTo>
                    <a:pt x="78"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7" name="Freeform 177"/>
            <p:cNvSpPr>
              <a:spLocks/>
            </p:cNvSpPr>
            <p:nvPr/>
          </p:nvSpPr>
          <p:spPr bwMode="auto">
            <a:xfrm>
              <a:off x="3427"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8" name="Freeform 178"/>
            <p:cNvSpPr>
              <a:spLocks/>
            </p:cNvSpPr>
            <p:nvPr/>
          </p:nvSpPr>
          <p:spPr bwMode="auto">
            <a:xfrm>
              <a:off x="3523" y="3142"/>
              <a:ext cx="96" cy="156"/>
            </a:xfrm>
            <a:custGeom>
              <a:avLst/>
              <a:gdLst>
                <a:gd name="T0" fmla="*/ 0 w 96"/>
                <a:gd name="T1" fmla="*/ 0 h 156"/>
                <a:gd name="T2" fmla="*/ 12 w 96"/>
                <a:gd name="T3" fmla="*/ 12 h 156"/>
                <a:gd name="T4" fmla="*/ 24 w 96"/>
                <a:gd name="T5" fmla="*/ 30 h 156"/>
                <a:gd name="T6" fmla="*/ 48 w 96"/>
                <a:gd name="T7" fmla="*/ 66 h 156"/>
                <a:gd name="T8" fmla="*/ 72 w 96"/>
                <a:gd name="T9" fmla="*/ 114 h 156"/>
                <a:gd name="T10" fmla="*/ 96 w 96"/>
                <a:gd name="T11" fmla="*/ 156 h 156"/>
              </a:gdLst>
              <a:ahLst/>
              <a:cxnLst>
                <a:cxn ang="0">
                  <a:pos x="T0" y="T1"/>
                </a:cxn>
                <a:cxn ang="0">
                  <a:pos x="T2" y="T3"/>
                </a:cxn>
                <a:cxn ang="0">
                  <a:pos x="T4" y="T5"/>
                </a:cxn>
                <a:cxn ang="0">
                  <a:pos x="T6" y="T7"/>
                </a:cxn>
                <a:cxn ang="0">
                  <a:pos x="T8" y="T9"/>
                </a:cxn>
                <a:cxn ang="0">
                  <a:pos x="T10" y="T11"/>
                </a:cxn>
              </a:cxnLst>
              <a:rect l="0" t="0" r="r" b="b"/>
              <a:pathLst>
                <a:path w="96" h="156">
                  <a:moveTo>
                    <a:pt x="0" y="0"/>
                  </a:moveTo>
                  <a:lnTo>
                    <a:pt x="12" y="12"/>
                  </a:lnTo>
                  <a:lnTo>
                    <a:pt x="24" y="30"/>
                  </a:lnTo>
                  <a:lnTo>
                    <a:pt x="48" y="66"/>
                  </a:lnTo>
                  <a:lnTo>
                    <a:pt x="72" y="114"/>
                  </a:lnTo>
                  <a:lnTo>
                    <a:pt x="96"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39" name="Freeform 179"/>
            <p:cNvSpPr>
              <a:spLocks/>
            </p:cNvSpPr>
            <p:nvPr/>
          </p:nvSpPr>
          <p:spPr bwMode="auto">
            <a:xfrm>
              <a:off x="3619" y="3298"/>
              <a:ext cx="90" cy="162"/>
            </a:xfrm>
            <a:custGeom>
              <a:avLst/>
              <a:gdLst>
                <a:gd name="T0" fmla="*/ 0 w 90"/>
                <a:gd name="T1" fmla="*/ 0 h 162"/>
                <a:gd name="T2" fmla="*/ 24 w 90"/>
                <a:gd name="T3" fmla="*/ 42 h 162"/>
                <a:gd name="T4" fmla="*/ 42 w 90"/>
                <a:gd name="T5" fmla="*/ 90 h 162"/>
                <a:gd name="T6" fmla="*/ 66 w 90"/>
                <a:gd name="T7" fmla="*/ 132 h 162"/>
                <a:gd name="T8" fmla="*/ 78 w 90"/>
                <a:gd name="T9" fmla="*/ 150 h 162"/>
                <a:gd name="T10" fmla="*/ 90 w 90"/>
                <a:gd name="T11" fmla="*/ 162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24" y="42"/>
                  </a:lnTo>
                  <a:lnTo>
                    <a:pt x="42" y="90"/>
                  </a:lnTo>
                  <a:lnTo>
                    <a:pt x="66" y="132"/>
                  </a:lnTo>
                  <a:lnTo>
                    <a:pt x="78" y="150"/>
                  </a:lnTo>
                  <a:lnTo>
                    <a:pt x="90"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0" name="Freeform 180"/>
            <p:cNvSpPr>
              <a:spLocks/>
            </p:cNvSpPr>
            <p:nvPr/>
          </p:nvSpPr>
          <p:spPr bwMode="auto">
            <a:xfrm>
              <a:off x="3709" y="3460"/>
              <a:ext cx="96" cy="18"/>
            </a:xfrm>
            <a:custGeom>
              <a:avLst/>
              <a:gdLst>
                <a:gd name="T0" fmla="*/ 0 w 96"/>
                <a:gd name="T1" fmla="*/ 0 h 18"/>
                <a:gd name="T2" fmla="*/ 24 w 96"/>
                <a:gd name="T3" fmla="*/ 18 h 18"/>
                <a:gd name="T4" fmla="*/ 48 w 96"/>
                <a:gd name="T5" fmla="*/ 18 h 18"/>
                <a:gd name="T6" fmla="*/ 72 w 96"/>
                <a:gd name="T7" fmla="*/ 12 h 18"/>
                <a:gd name="T8" fmla="*/ 96 w 96"/>
                <a:gd name="T9" fmla="*/ 0 h 18"/>
              </a:gdLst>
              <a:ahLst/>
              <a:cxnLst>
                <a:cxn ang="0">
                  <a:pos x="T0" y="T1"/>
                </a:cxn>
                <a:cxn ang="0">
                  <a:pos x="T2" y="T3"/>
                </a:cxn>
                <a:cxn ang="0">
                  <a:pos x="T4" y="T5"/>
                </a:cxn>
                <a:cxn ang="0">
                  <a:pos x="T6" y="T7"/>
                </a:cxn>
                <a:cxn ang="0">
                  <a:pos x="T8" y="T9"/>
                </a:cxn>
              </a:cxnLst>
              <a:rect l="0" t="0" r="r" b="b"/>
              <a:pathLst>
                <a:path w="96" h="18">
                  <a:moveTo>
                    <a:pt x="0" y="0"/>
                  </a:moveTo>
                  <a:lnTo>
                    <a:pt x="24" y="18"/>
                  </a:lnTo>
                  <a:lnTo>
                    <a:pt x="48" y="18"/>
                  </a:lnTo>
                  <a:lnTo>
                    <a:pt x="72"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1" name="Freeform 181"/>
            <p:cNvSpPr>
              <a:spLocks/>
            </p:cNvSpPr>
            <p:nvPr/>
          </p:nvSpPr>
          <p:spPr bwMode="auto">
            <a:xfrm>
              <a:off x="3805" y="3304"/>
              <a:ext cx="90" cy="156"/>
            </a:xfrm>
            <a:custGeom>
              <a:avLst/>
              <a:gdLst>
                <a:gd name="T0" fmla="*/ 0 w 90"/>
                <a:gd name="T1" fmla="*/ 156 h 156"/>
                <a:gd name="T2" fmla="*/ 12 w 90"/>
                <a:gd name="T3" fmla="*/ 144 h 156"/>
                <a:gd name="T4" fmla="*/ 24 w 90"/>
                <a:gd name="T5" fmla="*/ 126 h 156"/>
                <a:gd name="T6" fmla="*/ 42 w 90"/>
                <a:gd name="T7" fmla="*/ 90 h 156"/>
                <a:gd name="T8" fmla="*/ 66 w 90"/>
                <a:gd name="T9" fmla="*/ 42 h 156"/>
                <a:gd name="T10" fmla="*/ 90 w 90"/>
                <a:gd name="T11" fmla="*/ 0 h 156"/>
              </a:gdLst>
              <a:ahLst/>
              <a:cxnLst>
                <a:cxn ang="0">
                  <a:pos x="T0" y="T1"/>
                </a:cxn>
                <a:cxn ang="0">
                  <a:pos x="T2" y="T3"/>
                </a:cxn>
                <a:cxn ang="0">
                  <a:pos x="T4" y="T5"/>
                </a:cxn>
                <a:cxn ang="0">
                  <a:pos x="T6" y="T7"/>
                </a:cxn>
                <a:cxn ang="0">
                  <a:pos x="T8" y="T9"/>
                </a:cxn>
                <a:cxn ang="0">
                  <a:pos x="T10" y="T11"/>
                </a:cxn>
              </a:cxnLst>
              <a:rect l="0" t="0" r="r" b="b"/>
              <a:pathLst>
                <a:path w="90" h="156">
                  <a:moveTo>
                    <a:pt x="0" y="156"/>
                  </a:moveTo>
                  <a:lnTo>
                    <a:pt x="12" y="144"/>
                  </a:lnTo>
                  <a:lnTo>
                    <a:pt x="24" y="126"/>
                  </a:lnTo>
                  <a:lnTo>
                    <a:pt x="42" y="90"/>
                  </a:lnTo>
                  <a:lnTo>
                    <a:pt x="66" y="4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2" name="Freeform 182"/>
            <p:cNvSpPr>
              <a:spLocks/>
            </p:cNvSpPr>
            <p:nvPr/>
          </p:nvSpPr>
          <p:spPr bwMode="auto">
            <a:xfrm>
              <a:off x="3895" y="3142"/>
              <a:ext cx="96" cy="162"/>
            </a:xfrm>
            <a:custGeom>
              <a:avLst/>
              <a:gdLst>
                <a:gd name="T0" fmla="*/ 0 w 96"/>
                <a:gd name="T1" fmla="*/ 162 h 162"/>
                <a:gd name="T2" fmla="*/ 24 w 96"/>
                <a:gd name="T3" fmla="*/ 120 h 162"/>
                <a:gd name="T4" fmla="*/ 48 w 96"/>
                <a:gd name="T5" fmla="*/ 72 h 162"/>
                <a:gd name="T6" fmla="*/ 72 w 96"/>
                <a:gd name="T7" fmla="*/ 30 h 162"/>
                <a:gd name="T8" fmla="*/ 84 w 96"/>
                <a:gd name="T9" fmla="*/ 12 h 162"/>
                <a:gd name="T10" fmla="*/ 96 w 96"/>
                <a:gd name="T11" fmla="*/ 0 h 162"/>
              </a:gdLst>
              <a:ahLst/>
              <a:cxnLst>
                <a:cxn ang="0">
                  <a:pos x="T0" y="T1"/>
                </a:cxn>
                <a:cxn ang="0">
                  <a:pos x="T2" y="T3"/>
                </a:cxn>
                <a:cxn ang="0">
                  <a:pos x="T4" y="T5"/>
                </a:cxn>
                <a:cxn ang="0">
                  <a:pos x="T6" y="T7"/>
                </a:cxn>
                <a:cxn ang="0">
                  <a:pos x="T8" y="T9"/>
                </a:cxn>
                <a:cxn ang="0">
                  <a:pos x="T10" y="T11"/>
                </a:cxn>
              </a:cxnLst>
              <a:rect l="0" t="0" r="r" b="b"/>
              <a:pathLst>
                <a:path w="96" h="162">
                  <a:moveTo>
                    <a:pt x="0" y="162"/>
                  </a:moveTo>
                  <a:lnTo>
                    <a:pt x="24" y="120"/>
                  </a:lnTo>
                  <a:lnTo>
                    <a:pt x="48" y="72"/>
                  </a:lnTo>
                  <a:lnTo>
                    <a:pt x="72" y="30"/>
                  </a:lnTo>
                  <a:lnTo>
                    <a:pt x="84" y="1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3" name="Freeform 183"/>
            <p:cNvSpPr>
              <a:spLocks/>
            </p:cNvSpPr>
            <p:nvPr/>
          </p:nvSpPr>
          <p:spPr bwMode="auto">
            <a:xfrm>
              <a:off x="3991" y="3124"/>
              <a:ext cx="96" cy="18"/>
            </a:xfrm>
            <a:custGeom>
              <a:avLst/>
              <a:gdLst>
                <a:gd name="T0" fmla="*/ 0 w 96"/>
                <a:gd name="T1" fmla="*/ 18 h 18"/>
                <a:gd name="T2" fmla="*/ 24 w 96"/>
                <a:gd name="T3" fmla="*/ 0 h 18"/>
                <a:gd name="T4" fmla="*/ 48 w 96"/>
                <a:gd name="T5" fmla="*/ 0 h 18"/>
                <a:gd name="T6" fmla="*/ 72 w 96"/>
                <a:gd name="T7" fmla="*/ 6 h 18"/>
                <a:gd name="T8" fmla="*/ 96 w 96"/>
                <a:gd name="T9" fmla="*/ 18 h 18"/>
              </a:gdLst>
              <a:ahLst/>
              <a:cxnLst>
                <a:cxn ang="0">
                  <a:pos x="T0" y="T1"/>
                </a:cxn>
                <a:cxn ang="0">
                  <a:pos x="T2" y="T3"/>
                </a:cxn>
                <a:cxn ang="0">
                  <a:pos x="T4" y="T5"/>
                </a:cxn>
                <a:cxn ang="0">
                  <a:pos x="T6" y="T7"/>
                </a:cxn>
                <a:cxn ang="0">
                  <a:pos x="T8" y="T9"/>
                </a:cxn>
              </a:cxnLst>
              <a:rect l="0" t="0" r="r" b="b"/>
              <a:pathLst>
                <a:path w="96" h="18">
                  <a:moveTo>
                    <a:pt x="0" y="18"/>
                  </a:moveTo>
                  <a:lnTo>
                    <a:pt x="24" y="0"/>
                  </a:lnTo>
                  <a:lnTo>
                    <a:pt x="48" y="0"/>
                  </a:lnTo>
                  <a:lnTo>
                    <a:pt x="72" y="6"/>
                  </a:lnTo>
                  <a:lnTo>
                    <a:pt x="96" y="18"/>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4" name="Freeform 184"/>
            <p:cNvSpPr>
              <a:spLocks/>
            </p:cNvSpPr>
            <p:nvPr/>
          </p:nvSpPr>
          <p:spPr bwMode="auto">
            <a:xfrm>
              <a:off x="4087" y="3142"/>
              <a:ext cx="90" cy="156"/>
            </a:xfrm>
            <a:custGeom>
              <a:avLst/>
              <a:gdLst>
                <a:gd name="T0" fmla="*/ 0 w 90"/>
                <a:gd name="T1" fmla="*/ 0 h 156"/>
                <a:gd name="T2" fmla="*/ 12 w 90"/>
                <a:gd name="T3" fmla="*/ 12 h 156"/>
                <a:gd name="T4" fmla="*/ 24 w 90"/>
                <a:gd name="T5" fmla="*/ 30 h 156"/>
                <a:gd name="T6" fmla="*/ 42 w 90"/>
                <a:gd name="T7" fmla="*/ 66 h 156"/>
                <a:gd name="T8" fmla="*/ 66 w 90"/>
                <a:gd name="T9" fmla="*/ 114 h 156"/>
                <a:gd name="T10" fmla="*/ 90 w 90"/>
                <a:gd name="T11" fmla="*/ 156 h 156"/>
              </a:gdLst>
              <a:ahLst/>
              <a:cxnLst>
                <a:cxn ang="0">
                  <a:pos x="T0" y="T1"/>
                </a:cxn>
                <a:cxn ang="0">
                  <a:pos x="T2" y="T3"/>
                </a:cxn>
                <a:cxn ang="0">
                  <a:pos x="T4" y="T5"/>
                </a:cxn>
                <a:cxn ang="0">
                  <a:pos x="T6" y="T7"/>
                </a:cxn>
                <a:cxn ang="0">
                  <a:pos x="T8" y="T9"/>
                </a:cxn>
                <a:cxn ang="0">
                  <a:pos x="T10" y="T11"/>
                </a:cxn>
              </a:cxnLst>
              <a:rect l="0" t="0" r="r" b="b"/>
              <a:pathLst>
                <a:path w="90" h="156">
                  <a:moveTo>
                    <a:pt x="0" y="0"/>
                  </a:moveTo>
                  <a:lnTo>
                    <a:pt x="12" y="12"/>
                  </a:lnTo>
                  <a:lnTo>
                    <a:pt x="24" y="30"/>
                  </a:lnTo>
                  <a:lnTo>
                    <a:pt x="42" y="66"/>
                  </a:lnTo>
                  <a:lnTo>
                    <a:pt x="66" y="114"/>
                  </a:lnTo>
                  <a:lnTo>
                    <a:pt x="90" y="156"/>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5" name="Freeform 185"/>
            <p:cNvSpPr>
              <a:spLocks/>
            </p:cNvSpPr>
            <p:nvPr/>
          </p:nvSpPr>
          <p:spPr bwMode="auto">
            <a:xfrm>
              <a:off x="4177" y="3298"/>
              <a:ext cx="96" cy="162"/>
            </a:xfrm>
            <a:custGeom>
              <a:avLst/>
              <a:gdLst>
                <a:gd name="T0" fmla="*/ 0 w 96"/>
                <a:gd name="T1" fmla="*/ 0 h 162"/>
                <a:gd name="T2" fmla="*/ 24 w 96"/>
                <a:gd name="T3" fmla="*/ 42 h 162"/>
                <a:gd name="T4" fmla="*/ 48 w 96"/>
                <a:gd name="T5" fmla="*/ 90 h 162"/>
                <a:gd name="T6" fmla="*/ 72 w 96"/>
                <a:gd name="T7" fmla="*/ 132 h 162"/>
                <a:gd name="T8" fmla="*/ 84 w 96"/>
                <a:gd name="T9" fmla="*/ 150 h 162"/>
                <a:gd name="T10" fmla="*/ 96 w 96"/>
                <a:gd name="T11" fmla="*/ 162 h 162"/>
              </a:gdLst>
              <a:ahLst/>
              <a:cxnLst>
                <a:cxn ang="0">
                  <a:pos x="T0" y="T1"/>
                </a:cxn>
                <a:cxn ang="0">
                  <a:pos x="T2" y="T3"/>
                </a:cxn>
                <a:cxn ang="0">
                  <a:pos x="T4" y="T5"/>
                </a:cxn>
                <a:cxn ang="0">
                  <a:pos x="T6" y="T7"/>
                </a:cxn>
                <a:cxn ang="0">
                  <a:pos x="T8" y="T9"/>
                </a:cxn>
                <a:cxn ang="0">
                  <a:pos x="T10" y="T11"/>
                </a:cxn>
              </a:cxnLst>
              <a:rect l="0" t="0" r="r" b="b"/>
              <a:pathLst>
                <a:path w="96" h="162">
                  <a:moveTo>
                    <a:pt x="0" y="0"/>
                  </a:moveTo>
                  <a:lnTo>
                    <a:pt x="24" y="42"/>
                  </a:lnTo>
                  <a:lnTo>
                    <a:pt x="48" y="90"/>
                  </a:lnTo>
                  <a:lnTo>
                    <a:pt x="72" y="132"/>
                  </a:lnTo>
                  <a:lnTo>
                    <a:pt x="84" y="150"/>
                  </a:lnTo>
                  <a:lnTo>
                    <a:pt x="96" y="162"/>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6" name="Freeform 186"/>
            <p:cNvSpPr>
              <a:spLocks/>
            </p:cNvSpPr>
            <p:nvPr/>
          </p:nvSpPr>
          <p:spPr bwMode="auto">
            <a:xfrm>
              <a:off x="4273" y="3460"/>
              <a:ext cx="90" cy="18"/>
            </a:xfrm>
            <a:custGeom>
              <a:avLst/>
              <a:gdLst>
                <a:gd name="T0" fmla="*/ 0 w 90"/>
                <a:gd name="T1" fmla="*/ 0 h 18"/>
                <a:gd name="T2" fmla="*/ 24 w 90"/>
                <a:gd name="T3" fmla="*/ 18 h 18"/>
                <a:gd name="T4" fmla="*/ 42 w 90"/>
                <a:gd name="T5" fmla="*/ 18 h 18"/>
                <a:gd name="T6" fmla="*/ 66 w 90"/>
                <a:gd name="T7" fmla="*/ 12 h 18"/>
                <a:gd name="T8" fmla="*/ 90 w 90"/>
                <a:gd name="T9" fmla="*/ 0 h 18"/>
              </a:gdLst>
              <a:ahLst/>
              <a:cxnLst>
                <a:cxn ang="0">
                  <a:pos x="T0" y="T1"/>
                </a:cxn>
                <a:cxn ang="0">
                  <a:pos x="T2" y="T3"/>
                </a:cxn>
                <a:cxn ang="0">
                  <a:pos x="T4" y="T5"/>
                </a:cxn>
                <a:cxn ang="0">
                  <a:pos x="T6" y="T7"/>
                </a:cxn>
                <a:cxn ang="0">
                  <a:pos x="T8" y="T9"/>
                </a:cxn>
              </a:cxnLst>
              <a:rect l="0" t="0" r="r" b="b"/>
              <a:pathLst>
                <a:path w="90" h="18">
                  <a:moveTo>
                    <a:pt x="0" y="0"/>
                  </a:moveTo>
                  <a:lnTo>
                    <a:pt x="24" y="18"/>
                  </a:lnTo>
                  <a:lnTo>
                    <a:pt x="42" y="18"/>
                  </a:lnTo>
                  <a:lnTo>
                    <a:pt x="66" y="12"/>
                  </a:lnTo>
                  <a:lnTo>
                    <a:pt x="90"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7" name="Freeform 187"/>
            <p:cNvSpPr>
              <a:spLocks/>
            </p:cNvSpPr>
            <p:nvPr/>
          </p:nvSpPr>
          <p:spPr bwMode="auto">
            <a:xfrm>
              <a:off x="4363" y="3304"/>
              <a:ext cx="96" cy="156"/>
            </a:xfrm>
            <a:custGeom>
              <a:avLst/>
              <a:gdLst>
                <a:gd name="T0" fmla="*/ 0 w 96"/>
                <a:gd name="T1" fmla="*/ 156 h 156"/>
                <a:gd name="T2" fmla="*/ 12 w 96"/>
                <a:gd name="T3" fmla="*/ 144 h 156"/>
                <a:gd name="T4" fmla="*/ 24 w 96"/>
                <a:gd name="T5" fmla="*/ 126 h 156"/>
                <a:gd name="T6" fmla="*/ 48 w 96"/>
                <a:gd name="T7" fmla="*/ 90 h 156"/>
                <a:gd name="T8" fmla="*/ 72 w 96"/>
                <a:gd name="T9" fmla="*/ 42 h 156"/>
                <a:gd name="T10" fmla="*/ 96 w 96"/>
                <a:gd name="T11" fmla="*/ 0 h 156"/>
              </a:gdLst>
              <a:ahLst/>
              <a:cxnLst>
                <a:cxn ang="0">
                  <a:pos x="T0" y="T1"/>
                </a:cxn>
                <a:cxn ang="0">
                  <a:pos x="T2" y="T3"/>
                </a:cxn>
                <a:cxn ang="0">
                  <a:pos x="T4" y="T5"/>
                </a:cxn>
                <a:cxn ang="0">
                  <a:pos x="T6" y="T7"/>
                </a:cxn>
                <a:cxn ang="0">
                  <a:pos x="T8" y="T9"/>
                </a:cxn>
                <a:cxn ang="0">
                  <a:pos x="T10" y="T11"/>
                </a:cxn>
              </a:cxnLst>
              <a:rect l="0" t="0" r="r" b="b"/>
              <a:pathLst>
                <a:path w="96" h="156">
                  <a:moveTo>
                    <a:pt x="0" y="156"/>
                  </a:moveTo>
                  <a:lnTo>
                    <a:pt x="12" y="144"/>
                  </a:lnTo>
                  <a:lnTo>
                    <a:pt x="24" y="126"/>
                  </a:lnTo>
                  <a:lnTo>
                    <a:pt x="48" y="90"/>
                  </a:lnTo>
                  <a:lnTo>
                    <a:pt x="72" y="42"/>
                  </a:lnTo>
                  <a:lnTo>
                    <a:pt x="96" y="0"/>
                  </a:lnTo>
                </a:path>
              </a:pathLst>
            </a:custGeom>
            <a:noFill/>
            <a:ln w="1905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48" name="Rectangle 188"/>
            <p:cNvSpPr>
              <a:spLocks noChangeArrowheads="1"/>
            </p:cNvSpPr>
            <p:nvPr/>
          </p:nvSpPr>
          <p:spPr bwMode="auto">
            <a:xfrm>
              <a:off x="967" y="3814"/>
              <a:ext cx="6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49" name="Rectangle 189"/>
            <p:cNvSpPr>
              <a:spLocks noChangeArrowheads="1"/>
            </p:cNvSpPr>
            <p:nvPr/>
          </p:nvSpPr>
          <p:spPr bwMode="auto">
            <a:xfrm>
              <a:off x="895" y="3544"/>
              <a:ext cx="13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0" name="Rectangle 190"/>
            <p:cNvSpPr>
              <a:spLocks noChangeArrowheads="1"/>
            </p:cNvSpPr>
            <p:nvPr/>
          </p:nvSpPr>
          <p:spPr bwMode="auto">
            <a:xfrm>
              <a:off x="1003" y="327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1" name="Rectangle 191"/>
            <p:cNvSpPr>
              <a:spLocks noChangeArrowheads="1"/>
            </p:cNvSpPr>
            <p:nvPr/>
          </p:nvSpPr>
          <p:spPr bwMode="auto">
            <a:xfrm>
              <a:off x="931" y="2998"/>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2" name="Rectangle 192"/>
            <p:cNvSpPr>
              <a:spLocks noChangeArrowheads="1"/>
            </p:cNvSpPr>
            <p:nvPr/>
          </p:nvSpPr>
          <p:spPr bwMode="auto">
            <a:xfrm>
              <a:off x="1003" y="2728"/>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3" name="Rectangle 193"/>
            <p:cNvSpPr>
              <a:spLocks noChangeArrowheads="1"/>
            </p:cNvSpPr>
            <p:nvPr/>
          </p:nvSpPr>
          <p:spPr bwMode="auto">
            <a:xfrm>
              <a:off x="1069"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a:t>
              </a:r>
              <a:endParaRPr lang="en-US" altLang="zh-CN"/>
            </a:p>
          </p:txBody>
        </p:sp>
        <p:sp>
          <p:nvSpPr>
            <p:cNvPr id="399554" name="Rectangle 194"/>
            <p:cNvSpPr>
              <a:spLocks noChangeArrowheads="1"/>
            </p:cNvSpPr>
            <p:nvPr/>
          </p:nvSpPr>
          <p:spPr bwMode="auto">
            <a:xfrm>
              <a:off x="1879"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0.5</a:t>
              </a:r>
              <a:endParaRPr lang="en-US" altLang="zh-CN"/>
            </a:p>
          </p:txBody>
        </p:sp>
        <p:sp>
          <p:nvSpPr>
            <p:cNvPr id="399555" name="Rectangle 195"/>
            <p:cNvSpPr>
              <a:spLocks noChangeArrowheads="1"/>
            </p:cNvSpPr>
            <p:nvPr/>
          </p:nvSpPr>
          <p:spPr bwMode="auto">
            <a:xfrm>
              <a:off x="2755"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a:t>
              </a:r>
              <a:endParaRPr lang="en-US" altLang="zh-CN"/>
            </a:p>
          </p:txBody>
        </p:sp>
        <p:sp>
          <p:nvSpPr>
            <p:cNvPr id="399556" name="Rectangle 196"/>
            <p:cNvSpPr>
              <a:spLocks noChangeArrowheads="1"/>
            </p:cNvSpPr>
            <p:nvPr/>
          </p:nvSpPr>
          <p:spPr bwMode="auto">
            <a:xfrm>
              <a:off x="3565" y="3364"/>
              <a:ext cx="98"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1.5</a:t>
              </a:r>
              <a:endParaRPr lang="en-US" altLang="zh-CN"/>
            </a:p>
          </p:txBody>
        </p:sp>
        <p:sp>
          <p:nvSpPr>
            <p:cNvPr id="399557" name="Rectangle 197"/>
            <p:cNvSpPr>
              <a:spLocks noChangeArrowheads="1"/>
            </p:cNvSpPr>
            <p:nvPr/>
          </p:nvSpPr>
          <p:spPr bwMode="auto">
            <a:xfrm>
              <a:off x="4441" y="3364"/>
              <a:ext cx="33"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800">
                  <a:solidFill>
                    <a:srgbClr val="000000"/>
                  </a:solidFill>
                  <a:latin typeface="宋体" panose="02010600030101010101" pitchFamily="2" charset="-122"/>
                </a:rPr>
                <a:t>2</a:t>
              </a:r>
              <a:endParaRPr lang="en-US" altLang="zh-CN"/>
            </a:p>
          </p:txBody>
        </p:sp>
      </p:grpSp>
      <p:sp>
        <p:nvSpPr>
          <p:cNvPr id="399558" name="Text Box 198"/>
          <p:cNvSpPr txBox="1">
            <a:spLocks noChangeArrowheads="1"/>
          </p:cNvSpPr>
          <p:nvPr/>
        </p:nvSpPr>
        <p:spPr bwMode="auto">
          <a:xfrm>
            <a:off x="5662613" y="2843213"/>
            <a:ext cx="14670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a:t>
            </a:r>
          </a:p>
        </p:txBody>
      </p:sp>
      <p:sp>
        <p:nvSpPr>
          <p:cNvPr id="399559" name="Text Box 199"/>
          <p:cNvSpPr txBox="1">
            <a:spLocks noChangeArrowheads="1"/>
          </p:cNvSpPr>
          <p:nvPr/>
        </p:nvSpPr>
        <p:spPr bwMode="auto">
          <a:xfrm>
            <a:off x="5446713" y="4572001"/>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99560" name="Text Box 200"/>
          <p:cNvSpPr txBox="1">
            <a:spLocks noChangeArrowheads="1"/>
          </p:cNvSpPr>
          <p:nvPr/>
        </p:nvSpPr>
        <p:spPr bwMode="auto">
          <a:xfrm>
            <a:off x="5038725" y="6230938"/>
            <a:ext cx="31406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latin typeface="Times New Roman" panose="02020603050405020304" pitchFamily="18" charset="0"/>
              </a:rPr>
              <a:t>S(t)=sin(2</a:t>
            </a:r>
            <a:r>
              <a:rPr lang="en-US" altLang="zh-CN">
                <a:solidFill>
                  <a:schemeClr val="tx2"/>
                </a:solidFill>
                <a:latin typeface="Times New Roman" panose="02020603050405020304" pitchFamily="18" charset="0"/>
                <a:sym typeface="Symbol" panose="05050102010706020507" pitchFamily="18" charset="2"/>
              </a:rPr>
              <a:t></a:t>
            </a:r>
            <a:r>
              <a:rPr lang="en-US" altLang="zh-CN">
                <a:solidFill>
                  <a:schemeClr val="tx2"/>
                </a:solidFill>
                <a:latin typeface="Times New Roman" panose="02020603050405020304" pitchFamily="18" charset="0"/>
              </a:rPr>
              <a:t>ft)+ 1/3*sin(2</a:t>
            </a:r>
            <a:r>
              <a:rPr lang="en-US" altLang="zh-CN">
                <a:solidFill>
                  <a:schemeClr val="tx2"/>
                </a:solidFill>
                <a:latin typeface="Times New Roman" panose="02020603050405020304" pitchFamily="18" charset="0"/>
                <a:sym typeface="Symbol" panose="05050102010706020507" pitchFamily="18" charset="2"/>
              </a:rPr>
              <a:t>(3</a:t>
            </a:r>
            <a:r>
              <a:rPr lang="en-US" altLang="zh-CN">
                <a:solidFill>
                  <a:schemeClr val="tx2"/>
                </a:solidFill>
                <a:latin typeface="Times New Roman" panose="02020603050405020304" pitchFamily="18" charset="0"/>
              </a:rPr>
              <a:t>f)t)</a:t>
            </a:r>
          </a:p>
        </p:txBody>
      </p:sp>
      <p:sp>
        <p:nvSpPr>
          <p:cNvPr id="3" name="内容占位符 2">
            <a:extLst>
              <a:ext uri="{FF2B5EF4-FFF2-40B4-BE49-F238E27FC236}">
                <a16:creationId xmlns:a16="http://schemas.microsoft.com/office/drawing/2014/main" id="{F1B00953-2F90-4DEF-AD77-711C10315783}"/>
              </a:ext>
            </a:extLst>
          </p:cNvPr>
          <p:cNvSpPr>
            <a:spLocks noGrp="1"/>
          </p:cNvSpPr>
          <p:nvPr>
            <p:ph idx="1"/>
          </p:nvPr>
        </p:nvSpPr>
        <p:spPr/>
        <p:txBody>
          <a:bodyPr/>
          <a:lstStyle/>
          <a:p>
            <a:r>
              <a:rPr lang="zh-CN" altLang="en-US" dirty="0"/>
              <a:t>复杂模拟信号可以被分解为多个正弦波的迭加</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zh-CN" altLang="en-US"/>
              <a:t>奈氏准则</a:t>
            </a:r>
          </a:p>
        </p:txBody>
      </p:sp>
      <p:sp>
        <p:nvSpPr>
          <p:cNvPr id="397315" name="Rectangle 3"/>
          <p:cNvSpPr>
            <a:spLocks noGrp="1" noChangeArrowheads="1"/>
          </p:cNvSpPr>
          <p:nvPr>
            <p:ph idx="1"/>
          </p:nvPr>
        </p:nvSpPr>
        <p:spPr/>
        <p:txBody>
          <a:bodyPr/>
          <a:lstStyle/>
          <a:p>
            <a:r>
              <a:rPr lang="zh-CN" altLang="en-US" dirty="0"/>
              <a:t>奈奎斯特</a:t>
            </a:r>
            <a:r>
              <a:rPr lang="en-US" altLang="zh-CN" dirty="0"/>
              <a:t>(Nyquist)</a:t>
            </a:r>
            <a:r>
              <a:rPr lang="zh-CN" altLang="en-US" dirty="0"/>
              <a:t>推导出了著名的奈氏准则（</a:t>
            </a:r>
            <a:r>
              <a:rPr lang="en-US" altLang="zh-CN" dirty="0"/>
              <a:t>1924</a:t>
            </a:r>
            <a:r>
              <a:rPr lang="zh-CN" altLang="en-US" dirty="0"/>
              <a:t>年）</a:t>
            </a:r>
          </a:p>
          <a:p>
            <a:r>
              <a:rPr lang="zh-CN" altLang="en-US" dirty="0"/>
              <a:t>奈氏准则：无噪声</a:t>
            </a:r>
            <a:r>
              <a:rPr lang="en-US" altLang="zh-CN" dirty="0"/>
              <a:t>(</a:t>
            </a:r>
            <a:r>
              <a:rPr lang="zh-CN" altLang="en-US" dirty="0"/>
              <a:t>理论状态</a:t>
            </a:r>
            <a:r>
              <a:rPr lang="en-US" altLang="zh-CN" dirty="0"/>
              <a:t>)</a:t>
            </a:r>
            <a:r>
              <a:rPr lang="zh-CN" altLang="en-US" dirty="0"/>
              <a:t>情况下</a:t>
            </a:r>
            <a:r>
              <a:rPr lang="zh-CN" altLang="en-US" dirty="0">
                <a:solidFill>
                  <a:srgbClr val="FF0000"/>
                </a:solidFill>
              </a:rPr>
              <a:t>波特率</a:t>
            </a:r>
            <a:r>
              <a:rPr lang="en-US" altLang="zh-CN" dirty="0">
                <a:solidFill>
                  <a:srgbClr val="FF0000"/>
                </a:solidFill>
              </a:rPr>
              <a:t>B</a:t>
            </a:r>
            <a:r>
              <a:rPr lang="zh-CN" altLang="en-US" dirty="0"/>
              <a:t>与</a:t>
            </a:r>
            <a:r>
              <a:rPr lang="zh-CN" altLang="en-US" dirty="0">
                <a:solidFill>
                  <a:srgbClr val="FF0000"/>
                </a:solidFill>
              </a:rPr>
              <a:t>信道带宽</a:t>
            </a:r>
            <a:r>
              <a:rPr lang="en-US" altLang="zh-CN" dirty="0">
                <a:solidFill>
                  <a:srgbClr val="FF0000"/>
                </a:solidFill>
              </a:rPr>
              <a:t>W</a:t>
            </a:r>
            <a:r>
              <a:rPr lang="zh-CN" altLang="en-US" dirty="0"/>
              <a:t>的关系：</a:t>
            </a:r>
          </a:p>
          <a:p>
            <a:pPr algn="ctr">
              <a:buFont typeface="Wingdings" panose="05000000000000000000" pitchFamily="2" charset="2"/>
              <a:buNone/>
            </a:pPr>
            <a:r>
              <a:rPr lang="zh-CN" altLang="en-US" dirty="0"/>
              <a:t> </a:t>
            </a:r>
            <a:r>
              <a:rPr lang="en-US" altLang="zh-CN" dirty="0"/>
              <a:t>B = 2×W  (Baud)</a:t>
            </a:r>
          </a:p>
        </p:txBody>
      </p:sp>
      <p:sp>
        <p:nvSpPr>
          <p:cNvPr id="6" name="灯片编号占位符 5"/>
          <p:cNvSpPr>
            <a:spLocks noGrp="1"/>
          </p:cNvSpPr>
          <p:nvPr>
            <p:ph type="sldNum" sz="quarter" idx="12"/>
          </p:nvPr>
        </p:nvSpPr>
        <p:spPr/>
        <p:txBody>
          <a:bodyPr/>
          <a:lstStyle/>
          <a:p>
            <a:fld id="{1B9CF306-9BD2-4D3F-B1FE-9C0F7AF8F2C0}" type="slidenum">
              <a:rPr lang="en-US" altLang="zh-CN"/>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zh-CN" altLang="en-US"/>
              <a:t>比特率与波特率的关系</a:t>
            </a:r>
          </a:p>
        </p:txBody>
      </p:sp>
      <p:sp>
        <p:nvSpPr>
          <p:cNvPr id="531459" name="Rectangle 3"/>
          <p:cNvSpPr>
            <a:spLocks noGrp="1" noChangeArrowheads="1"/>
          </p:cNvSpPr>
          <p:nvPr>
            <p:ph idx="1"/>
          </p:nvPr>
        </p:nvSpPr>
        <p:spPr/>
        <p:txBody>
          <a:bodyPr/>
          <a:lstStyle/>
          <a:p>
            <a:r>
              <a:rPr lang="en-US" altLang="zh-CN" dirty="0"/>
              <a:t>S = B×log</a:t>
            </a:r>
            <a:r>
              <a:rPr lang="en-US" altLang="zh-CN" baseline="-25000" dirty="0"/>
              <a:t>2</a:t>
            </a:r>
            <a:r>
              <a:rPr lang="en-US" altLang="zh-CN" dirty="0"/>
              <a:t>N </a:t>
            </a:r>
            <a:r>
              <a:rPr lang="zh-CN" altLang="en-US" dirty="0"/>
              <a:t>（ </a:t>
            </a:r>
            <a:r>
              <a:rPr lang="en-US" altLang="zh-CN" dirty="0"/>
              <a:t>N</a:t>
            </a:r>
            <a:r>
              <a:rPr lang="zh-CN" altLang="en-US" dirty="0"/>
              <a:t>：码元状态数）</a:t>
            </a:r>
          </a:p>
          <a:p>
            <a:pPr>
              <a:buFont typeface="Wingdings" panose="05000000000000000000" pitchFamily="2" charset="2"/>
              <a:buNone/>
            </a:pPr>
            <a:r>
              <a:rPr lang="zh-CN" altLang="en-US" dirty="0"/>
              <a:t>	   </a:t>
            </a:r>
            <a:r>
              <a:rPr lang="en-US" altLang="zh-CN" dirty="0"/>
              <a:t>= 2×W×log</a:t>
            </a:r>
            <a:r>
              <a:rPr lang="en-US" altLang="zh-CN" baseline="-25000" dirty="0"/>
              <a:t>2</a:t>
            </a:r>
            <a:r>
              <a:rPr lang="en-US" altLang="zh-CN" dirty="0"/>
              <a:t>N</a:t>
            </a:r>
          </a:p>
          <a:p>
            <a:r>
              <a:rPr lang="zh-CN" altLang="en-US" dirty="0"/>
              <a:t>例如：</a:t>
            </a:r>
          </a:p>
          <a:p>
            <a:pPr lvl="1"/>
            <a:r>
              <a:rPr lang="zh-CN" altLang="en-US" dirty="0"/>
              <a:t>两相调制</a:t>
            </a:r>
            <a:r>
              <a:rPr lang="en-US" altLang="zh-CN" dirty="0"/>
              <a:t>(</a:t>
            </a:r>
            <a:r>
              <a:rPr lang="zh-CN" altLang="en-US" dirty="0"/>
              <a:t>单个调制状态对应</a:t>
            </a:r>
            <a:r>
              <a:rPr lang="en-US" altLang="zh-CN" dirty="0"/>
              <a:t>1</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a:t>
            </a:r>
            <a:r>
              <a:rPr lang="zh-CN" altLang="en-US" dirty="0"/>
              <a:t>波特率；</a:t>
            </a:r>
          </a:p>
          <a:p>
            <a:pPr lvl="1"/>
            <a:r>
              <a:rPr lang="zh-CN" altLang="en-US" dirty="0"/>
              <a:t>四相调制</a:t>
            </a:r>
            <a:r>
              <a:rPr lang="en-US" altLang="zh-CN" dirty="0"/>
              <a:t>(</a:t>
            </a:r>
            <a:r>
              <a:rPr lang="zh-CN" altLang="en-US" dirty="0"/>
              <a:t>单个调制状态对应</a:t>
            </a:r>
            <a:r>
              <a:rPr lang="en-US" altLang="zh-CN" dirty="0"/>
              <a:t>2</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=2*</a:t>
            </a:r>
            <a:r>
              <a:rPr lang="zh-CN" altLang="en-US" dirty="0"/>
              <a:t>波特率</a:t>
            </a:r>
          </a:p>
          <a:p>
            <a:pPr lvl="1"/>
            <a:r>
              <a:rPr lang="zh-CN" altLang="en-US" dirty="0"/>
              <a:t>八相调制</a:t>
            </a:r>
            <a:r>
              <a:rPr lang="en-US" altLang="zh-CN" dirty="0"/>
              <a:t>(</a:t>
            </a:r>
            <a:r>
              <a:rPr lang="zh-CN" altLang="en-US" dirty="0"/>
              <a:t>单个调制状态对应</a:t>
            </a:r>
            <a:r>
              <a:rPr lang="en-US" altLang="zh-CN" dirty="0"/>
              <a:t>3</a:t>
            </a:r>
            <a:r>
              <a:rPr lang="zh-CN" altLang="en-US" dirty="0"/>
              <a:t>个二进制位</a:t>
            </a:r>
            <a:r>
              <a:rPr lang="en-US" altLang="zh-CN" dirty="0"/>
              <a:t>)</a:t>
            </a:r>
          </a:p>
          <a:p>
            <a:pPr lvl="1" algn="ctr">
              <a:buFont typeface="Wingdings" panose="05000000000000000000" pitchFamily="2" charset="2"/>
              <a:buNone/>
            </a:pPr>
            <a:r>
              <a:rPr lang="zh-CN" altLang="en-US" dirty="0"/>
              <a:t>比特率</a:t>
            </a:r>
            <a:r>
              <a:rPr lang="en-US" altLang="zh-CN" dirty="0"/>
              <a:t>=3*</a:t>
            </a:r>
            <a:r>
              <a:rPr lang="zh-CN" altLang="en-US" dirty="0"/>
              <a:t>波特率</a:t>
            </a:r>
          </a:p>
        </p:txBody>
      </p:sp>
      <p:sp>
        <p:nvSpPr>
          <p:cNvPr id="6" name="灯片编号占位符 5"/>
          <p:cNvSpPr>
            <a:spLocks noGrp="1"/>
          </p:cNvSpPr>
          <p:nvPr>
            <p:ph type="sldNum" sz="quarter" idx="12"/>
          </p:nvPr>
        </p:nvSpPr>
        <p:spPr/>
        <p:txBody>
          <a:bodyPr/>
          <a:lstStyle/>
          <a:p>
            <a:fld id="{77928878-0500-43D1-BC6C-F5123D90178D}" type="slidenum">
              <a:rPr lang="en-US" altLang="zh-CN"/>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FC4F4-B20B-4D68-B7CB-4401E92CBB16}"/>
              </a:ext>
            </a:extLst>
          </p:cNvPr>
          <p:cNvSpPr>
            <a:spLocks noGrp="1"/>
          </p:cNvSpPr>
          <p:nvPr>
            <p:ph type="title"/>
          </p:nvPr>
        </p:nvSpPr>
        <p:spPr/>
        <p:txBody>
          <a:bodyPr/>
          <a:lstStyle/>
          <a:p>
            <a:r>
              <a:rPr lang="zh-CN" altLang="en-US" dirty="0"/>
              <a:t>比特率、波特率、码元状态的关系</a:t>
            </a:r>
          </a:p>
        </p:txBody>
      </p:sp>
      <p:sp>
        <p:nvSpPr>
          <p:cNvPr id="4" name="日期占位符 3">
            <a:extLst>
              <a:ext uri="{FF2B5EF4-FFF2-40B4-BE49-F238E27FC236}">
                <a16:creationId xmlns:a16="http://schemas.microsoft.com/office/drawing/2014/main" id="{AB396727-92BB-4401-A79E-BE13CA0680DE}"/>
              </a:ext>
            </a:extLst>
          </p:cNvPr>
          <p:cNvSpPr>
            <a:spLocks noGrp="1"/>
          </p:cNvSpPr>
          <p:nvPr>
            <p:ph type="dt" sz="half" idx="10"/>
          </p:nvPr>
        </p:nvSpPr>
        <p:spPr/>
        <p:txBody>
          <a:bodyPr/>
          <a:lstStyle/>
          <a:p>
            <a:fld id="{F08D8A22-9967-4493-9E1A-70F7D1708173}" type="datetime1">
              <a:rPr lang="en-US" altLang="zh-CN" smtClean="0"/>
              <a:t>8/28/2023</a:t>
            </a:fld>
            <a:endParaRPr lang="en-US"/>
          </a:p>
        </p:txBody>
      </p:sp>
      <p:sp>
        <p:nvSpPr>
          <p:cNvPr id="5" name="页脚占位符 4">
            <a:extLst>
              <a:ext uri="{FF2B5EF4-FFF2-40B4-BE49-F238E27FC236}">
                <a16:creationId xmlns:a16="http://schemas.microsoft.com/office/drawing/2014/main" id="{A084B5D7-3280-46C2-A3BC-008E5B8F799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4FAE250-D195-49D7-A9FC-F76CCAF4A062}"/>
              </a:ext>
            </a:extLst>
          </p:cNvPr>
          <p:cNvSpPr>
            <a:spLocks noGrp="1"/>
          </p:cNvSpPr>
          <p:nvPr>
            <p:ph type="sldNum" sz="quarter" idx="12"/>
          </p:nvPr>
        </p:nvSpPr>
        <p:spPr/>
        <p:txBody>
          <a:bodyPr/>
          <a:lstStyle/>
          <a:p>
            <a:fld id="{C8BB1146-E542-4D4E-B8E9-6919A11DDD48}" type="slidenum">
              <a:rPr lang="en-US" smtClean="0"/>
              <a:t>38</a:t>
            </a:fld>
            <a:endParaRPr lang="en-US"/>
          </a:p>
        </p:txBody>
      </p:sp>
      <p:grpSp>
        <p:nvGrpSpPr>
          <p:cNvPr id="7" name="组合 6">
            <a:extLst>
              <a:ext uri="{FF2B5EF4-FFF2-40B4-BE49-F238E27FC236}">
                <a16:creationId xmlns:a16="http://schemas.microsoft.com/office/drawing/2014/main" id="{5381A97B-B391-4A45-8B13-B6E260B53773}"/>
              </a:ext>
            </a:extLst>
          </p:cNvPr>
          <p:cNvGrpSpPr/>
          <p:nvPr/>
        </p:nvGrpSpPr>
        <p:grpSpPr>
          <a:xfrm>
            <a:off x="3645661" y="1422860"/>
            <a:ext cx="5352202" cy="4855758"/>
            <a:chOff x="1896109" y="642834"/>
            <a:chExt cx="5352202" cy="4489997"/>
          </a:xfrm>
        </p:grpSpPr>
        <p:cxnSp>
          <p:nvCxnSpPr>
            <p:cNvPr id="8" name="直接连接符 7">
              <a:extLst>
                <a:ext uri="{FF2B5EF4-FFF2-40B4-BE49-F238E27FC236}">
                  <a16:creationId xmlns:a16="http://schemas.microsoft.com/office/drawing/2014/main" id="{6A19C6CD-532F-4107-B225-8A3E624EAE8D}"/>
                </a:ext>
              </a:extLst>
            </p:cNvPr>
            <p:cNvCxnSpPr/>
            <p:nvPr/>
          </p:nvCxnSpPr>
          <p:spPr>
            <a:xfrm flipH="1">
              <a:off x="1896109"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01E516C-6C94-4442-A52D-FAF0776CBDC5}"/>
                </a:ext>
              </a:extLst>
            </p:cNvPr>
            <p:cNvCxnSpPr/>
            <p:nvPr/>
          </p:nvCxnSpPr>
          <p:spPr>
            <a:xfrm flipH="1">
              <a:off x="225486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3FB1187-804A-4734-B12A-E09FEB49C762}"/>
                </a:ext>
              </a:extLst>
            </p:cNvPr>
            <p:cNvCxnSpPr/>
            <p:nvPr/>
          </p:nvCxnSpPr>
          <p:spPr>
            <a:xfrm flipH="1">
              <a:off x="260922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96EEE22-56D6-4627-9E86-87B95102EF42}"/>
                </a:ext>
              </a:extLst>
            </p:cNvPr>
            <p:cNvCxnSpPr/>
            <p:nvPr/>
          </p:nvCxnSpPr>
          <p:spPr>
            <a:xfrm flipH="1">
              <a:off x="296797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D2866F0-FCFA-481F-863B-9E54EE0CECA8}"/>
                </a:ext>
              </a:extLst>
            </p:cNvPr>
            <p:cNvCxnSpPr/>
            <p:nvPr/>
          </p:nvCxnSpPr>
          <p:spPr>
            <a:xfrm flipH="1">
              <a:off x="3297946"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677CF8A-ADEB-4666-88E1-049F379A8D0B}"/>
                </a:ext>
              </a:extLst>
            </p:cNvPr>
            <p:cNvCxnSpPr/>
            <p:nvPr/>
          </p:nvCxnSpPr>
          <p:spPr>
            <a:xfrm flipH="1">
              <a:off x="3656697"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160EB09-B5C1-4C2D-A62C-CF9B1BD69E77}"/>
                </a:ext>
              </a:extLst>
            </p:cNvPr>
            <p:cNvCxnSpPr/>
            <p:nvPr/>
          </p:nvCxnSpPr>
          <p:spPr>
            <a:xfrm flipH="1">
              <a:off x="4011057"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AA4F5FD-47B5-4E11-8798-945353107820}"/>
                </a:ext>
              </a:extLst>
            </p:cNvPr>
            <p:cNvCxnSpPr/>
            <p:nvPr/>
          </p:nvCxnSpPr>
          <p:spPr>
            <a:xfrm flipH="1">
              <a:off x="4369808"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085510F-71F7-431C-A488-4834E6F4D8CA}"/>
                </a:ext>
              </a:extLst>
            </p:cNvPr>
            <p:cNvCxnSpPr/>
            <p:nvPr/>
          </p:nvCxnSpPr>
          <p:spPr>
            <a:xfrm flipH="1">
              <a:off x="474253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15418DF-5AF5-438F-9F5E-FEDA4F45250B}"/>
                </a:ext>
              </a:extLst>
            </p:cNvPr>
            <p:cNvCxnSpPr/>
            <p:nvPr/>
          </p:nvCxnSpPr>
          <p:spPr>
            <a:xfrm flipH="1">
              <a:off x="508909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895D64D-6819-40A8-BA3D-82081B05670F}"/>
                </a:ext>
              </a:extLst>
            </p:cNvPr>
            <p:cNvCxnSpPr/>
            <p:nvPr/>
          </p:nvCxnSpPr>
          <p:spPr>
            <a:xfrm flipH="1">
              <a:off x="5443450"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F14826C-C966-4A90-A380-B5E3E1DF83E0}"/>
                </a:ext>
              </a:extLst>
            </p:cNvPr>
            <p:cNvCxnSpPr/>
            <p:nvPr/>
          </p:nvCxnSpPr>
          <p:spPr>
            <a:xfrm flipH="1">
              <a:off x="5802201"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795FA0F-D6D4-49D5-AF33-F89D67E8EA91}"/>
                </a:ext>
              </a:extLst>
            </p:cNvPr>
            <p:cNvCxnSpPr/>
            <p:nvPr/>
          </p:nvCxnSpPr>
          <p:spPr>
            <a:xfrm flipH="1">
              <a:off x="6163318"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7965195-315F-4252-BF33-BA95ABE12296}"/>
                </a:ext>
              </a:extLst>
            </p:cNvPr>
            <p:cNvCxnSpPr/>
            <p:nvPr/>
          </p:nvCxnSpPr>
          <p:spPr>
            <a:xfrm flipH="1">
              <a:off x="6515973"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5FD735E-9CB6-47F5-ADEA-BF2087E3FA0A}"/>
                </a:ext>
              </a:extLst>
            </p:cNvPr>
            <p:cNvCxnSpPr/>
            <p:nvPr/>
          </p:nvCxnSpPr>
          <p:spPr>
            <a:xfrm flipH="1">
              <a:off x="6870333"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6E7727A-FA7E-422E-8FC6-3E42E5F207B7}"/>
                </a:ext>
              </a:extLst>
            </p:cNvPr>
            <p:cNvCxnSpPr/>
            <p:nvPr/>
          </p:nvCxnSpPr>
          <p:spPr>
            <a:xfrm flipH="1">
              <a:off x="7229084" y="642834"/>
              <a:ext cx="19227" cy="4489997"/>
            </a:xfrm>
            <a:prstGeom prst="line">
              <a:avLst/>
            </a:prstGeom>
            <a:ln w="31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24" name="直接箭头连接符 23">
            <a:extLst>
              <a:ext uri="{FF2B5EF4-FFF2-40B4-BE49-F238E27FC236}">
                <a16:creationId xmlns:a16="http://schemas.microsoft.com/office/drawing/2014/main" id="{2BFF0CEB-6997-4604-9651-E386621E1089}"/>
              </a:ext>
            </a:extLst>
          </p:cNvPr>
          <p:cNvCxnSpPr/>
          <p:nvPr/>
        </p:nvCxnSpPr>
        <p:spPr>
          <a:xfrm>
            <a:off x="3302279" y="3831353"/>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6ED1A4E-68A2-4D0B-8E6C-73AA416A62D4}"/>
              </a:ext>
            </a:extLst>
          </p:cNvPr>
          <p:cNvCxnSpPr/>
          <p:nvPr/>
        </p:nvCxnSpPr>
        <p:spPr>
          <a:xfrm flipV="1">
            <a:off x="3302278" y="2966959"/>
            <a:ext cx="0" cy="116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5898E954-087B-458A-8DF2-E2C53CA0022F}"/>
              </a:ext>
            </a:extLst>
          </p:cNvPr>
          <p:cNvGrpSpPr/>
          <p:nvPr/>
        </p:nvGrpSpPr>
        <p:grpSpPr>
          <a:xfrm>
            <a:off x="3302278" y="3266997"/>
            <a:ext cx="357188" cy="564357"/>
            <a:chOff x="892969" y="914400"/>
            <a:chExt cx="357188" cy="564357"/>
          </a:xfrm>
        </p:grpSpPr>
        <p:cxnSp>
          <p:nvCxnSpPr>
            <p:cNvPr id="27" name="直接连接符 26">
              <a:extLst>
                <a:ext uri="{FF2B5EF4-FFF2-40B4-BE49-F238E27FC236}">
                  <a16:creationId xmlns:a16="http://schemas.microsoft.com/office/drawing/2014/main" id="{A0FEDD7F-3219-47A3-9AE2-F0FAD0347286}"/>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98092C06-954A-43FA-B33B-06C38E479DBC}"/>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3625B81-552F-43D5-8136-8F298141DF47}"/>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840A752B-D478-483F-B412-B582B13D5092}"/>
              </a:ext>
            </a:extLst>
          </p:cNvPr>
          <p:cNvGrpSpPr/>
          <p:nvPr/>
        </p:nvGrpSpPr>
        <p:grpSpPr>
          <a:xfrm>
            <a:off x="4015510" y="3266997"/>
            <a:ext cx="357188" cy="564357"/>
            <a:chOff x="892969" y="914400"/>
            <a:chExt cx="357188" cy="564357"/>
          </a:xfrm>
        </p:grpSpPr>
        <p:cxnSp>
          <p:nvCxnSpPr>
            <p:cNvPr id="31" name="直接连接符 30">
              <a:extLst>
                <a:ext uri="{FF2B5EF4-FFF2-40B4-BE49-F238E27FC236}">
                  <a16:creationId xmlns:a16="http://schemas.microsoft.com/office/drawing/2014/main" id="{328C7DA9-420A-4583-BF01-BEFE166324D3}"/>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3FE110DF-921C-4D46-B09B-E3E42669A663}"/>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D9252DD-5837-4822-BEDB-47633E5BCEE9}"/>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0D1D9956-C41C-4E71-AF78-9698EF55B8F9}"/>
              </a:ext>
            </a:extLst>
          </p:cNvPr>
          <p:cNvGrpSpPr/>
          <p:nvPr/>
        </p:nvGrpSpPr>
        <p:grpSpPr>
          <a:xfrm>
            <a:off x="4722646" y="3266997"/>
            <a:ext cx="357188" cy="564357"/>
            <a:chOff x="892969" y="914400"/>
            <a:chExt cx="357188" cy="564357"/>
          </a:xfrm>
        </p:grpSpPr>
        <p:cxnSp>
          <p:nvCxnSpPr>
            <p:cNvPr id="35" name="直接连接符 34">
              <a:extLst>
                <a:ext uri="{FF2B5EF4-FFF2-40B4-BE49-F238E27FC236}">
                  <a16:creationId xmlns:a16="http://schemas.microsoft.com/office/drawing/2014/main" id="{BEBD0BBE-3B13-4CEC-A0FD-60EC44C4A886}"/>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9DF08B8-43DC-4020-9BDB-1D3C18AB34C8}"/>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90329D7E-940A-4403-8A36-B1C32FF632F0}"/>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id="{17739C81-CB26-42A0-A442-2743A57FFF80}"/>
              </a:ext>
            </a:extLst>
          </p:cNvPr>
          <p:cNvGrpSpPr/>
          <p:nvPr/>
        </p:nvGrpSpPr>
        <p:grpSpPr>
          <a:xfrm>
            <a:off x="5429782" y="3266997"/>
            <a:ext cx="357188" cy="564357"/>
            <a:chOff x="892969" y="914400"/>
            <a:chExt cx="357188" cy="564357"/>
          </a:xfrm>
        </p:grpSpPr>
        <p:cxnSp>
          <p:nvCxnSpPr>
            <p:cNvPr id="39" name="直接连接符 38">
              <a:extLst>
                <a:ext uri="{FF2B5EF4-FFF2-40B4-BE49-F238E27FC236}">
                  <a16:creationId xmlns:a16="http://schemas.microsoft.com/office/drawing/2014/main" id="{6C0370F3-9A7F-4AA2-905C-4D16B0B7C6A2}"/>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BDA8CA5-C3DD-413C-8580-788E0D501C2B}"/>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EF67322-97CD-4B06-B105-2A33DB0652B1}"/>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F881163E-EBE5-4F87-9AA7-B1C9BC5324CA}"/>
              </a:ext>
            </a:extLst>
          </p:cNvPr>
          <p:cNvGrpSpPr/>
          <p:nvPr/>
        </p:nvGrpSpPr>
        <p:grpSpPr>
          <a:xfrm>
            <a:off x="6143014" y="3266997"/>
            <a:ext cx="357188" cy="564357"/>
            <a:chOff x="892969" y="914400"/>
            <a:chExt cx="357188" cy="564357"/>
          </a:xfrm>
        </p:grpSpPr>
        <p:cxnSp>
          <p:nvCxnSpPr>
            <p:cNvPr id="43" name="直接连接符 42">
              <a:extLst>
                <a:ext uri="{FF2B5EF4-FFF2-40B4-BE49-F238E27FC236}">
                  <a16:creationId xmlns:a16="http://schemas.microsoft.com/office/drawing/2014/main" id="{CBD5789B-B7E9-49E5-B6A1-9F1E9BA4FFAE}"/>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886660E-D276-46FA-98E0-E75B0237DE0D}"/>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E068CEEE-985D-4AF9-93EE-ED95AEDF76A6}"/>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E234FAB9-5F32-4A72-A831-D03A220259F4}"/>
              </a:ext>
            </a:extLst>
          </p:cNvPr>
          <p:cNvGrpSpPr/>
          <p:nvPr/>
        </p:nvGrpSpPr>
        <p:grpSpPr>
          <a:xfrm>
            <a:off x="6850150" y="3266997"/>
            <a:ext cx="357188" cy="564357"/>
            <a:chOff x="892969" y="914400"/>
            <a:chExt cx="357188" cy="564357"/>
          </a:xfrm>
        </p:grpSpPr>
        <p:cxnSp>
          <p:nvCxnSpPr>
            <p:cNvPr id="47" name="直接连接符 46">
              <a:extLst>
                <a:ext uri="{FF2B5EF4-FFF2-40B4-BE49-F238E27FC236}">
                  <a16:creationId xmlns:a16="http://schemas.microsoft.com/office/drawing/2014/main" id="{F004A88D-3198-4821-B7A7-48A82613F0EF}"/>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4D4297E-A124-4003-AB4D-A26629CA2B4D}"/>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4B222B44-3FB1-461C-B9B0-80712C1BB9EA}"/>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50" name="直接箭头连接符 49">
            <a:extLst>
              <a:ext uri="{FF2B5EF4-FFF2-40B4-BE49-F238E27FC236}">
                <a16:creationId xmlns:a16="http://schemas.microsoft.com/office/drawing/2014/main" id="{9B3A4091-32A4-4AF4-9160-E8B3EBB3FC9F}"/>
              </a:ext>
            </a:extLst>
          </p:cNvPr>
          <p:cNvCxnSpPr/>
          <p:nvPr/>
        </p:nvCxnSpPr>
        <p:spPr>
          <a:xfrm>
            <a:off x="3302279" y="2246108"/>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1135BA32-CB3E-472C-A4F8-AFDBD272B8EE}"/>
              </a:ext>
            </a:extLst>
          </p:cNvPr>
          <p:cNvCxnSpPr/>
          <p:nvPr/>
        </p:nvCxnSpPr>
        <p:spPr>
          <a:xfrm flipV="1">
            <a:off x="3308374" y="1381715"/>
            <a:ext cx="0" cy="110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0336CE27-97E9-440E-AB56-8A352747BCE1}"/>
              </a:ext>
            </a:extLst>
          </p:cNvPr>
          <p:cNvGrpSpPr/>
          <p:nvPr/>
        </p:nvGrpSpPr>
        <p:grpSpPr>
          <a:xfrm>
            <a:off x="3308374" y="1681752"/>
            <a:ext cx="710756" cy="564357"/>
            <a:chOff x="892969" y="914400"/>
            <a:chExt cx="357188" cy="564357"/>
          </a:xfrm>
        </p:grpSpPr>
        <p:cxnSp>
          <p:nvCxnSpPr>
            <p:cNvPr id="53" name="直接连接符 52">
              <a:extLst>
                <a:ext uri="{FF2B5EF4-FFF2-40B4-BE49-F238E27FC236}">
                  <a16:creationId xmlns:a16="http://schemas.microsoft.com/office/drawing/2014/main" id="{39A736A4-9D38-4929-A2AF-37743BCFBE70}"/>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B3A3313-AEAB-4123-A5F7-A829F6DF172E}"/>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D0661397-5775-4A26-8498-B6770856A234}"/>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56" name="组合 55">
            <a:extLst>
              <a:ext uri="{FF2B5EF4-FFF2-40B4-BE49-F238E27FC236}">
                <a16:creationId xmlns:a16="http://schemas.microsoft.com/office/drawing/2014/main" id="{8AED93D5-D9E1-482D-BE92-B41F1A00D6DF}"/>
              </a:ext>
            </a:extLst>
          </p:cNvPr>
          <p:cNvGrpSpPr/>
          <p:nvPr/>
        </p:nvGrpSpPr>
        <p:grpSpPr>
          <a:xfrm>
            <a:off x="4728742" y="1681752"/>
            <a:ext cx="710756" cy="564357"/>
            <a:chOff x="892969" y="914400"/>
            <a:chExt cx="357188" cy="564357"/>
          </a:xfrm>
        </p:grpSpPr>
        <p:cxnSp>
          <p:nvCxnSpPr>
            <p:cNvPr id="57" name="直接连接符 56">
              <a:extLst>
                <a:ext uri="{FF2B5EF4-FFF2-40B4-BE49-F238E27FC236}">
                  <a16:creationId xmlns:a16="http://schemas.microsoft.com/office/drawing/2014/main" id="{1F0FF520-2F36-46EA-835B-59C3CC43889C}"/>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23EA674F-1140-42D5-B131-AC1B9C51CFAC}"/>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B146B6C3-4A94-442B-B981-BAAB26B650EC}"/>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0" name="组合 59">
            <a:extLst>
              <a:ext uri="{FF2B5EF4-FFF2-40B4-BE49-F238E27FC236}">
                <a16:creationId xmlns:a16="http://schemas.microsoft.com/office/drawing/2014/main" id="{AC6D33AA-8D6E-4FC1-955E-24E54330A09A}"/>
              </a:ext>
            </a:extLst>
          </p:cNvPr>
          <p:cNvGrpSpPr/>
          <p:nvPr/>
        </p:nvGrpSpPr>
        <p:grpSpPr>
          <a:xfrm>
            <a:off x="6149110" y="1681752"/>
            <a:ext cx="710756" cy="564357"/>
            <a:chOff x="892969" y="914400"/>
            <a:chExt cx="357188" cy="564357"/>
          </a:xfrm>
        </p:grpSpPr>
        <p:cxnSp>
          <p:nvCxnSpPr>
            <p:cNvPr id="61" name="直接连接符 60">
              <a:extLst>
                <a:ext uri="{FF2B5EF4-FFF2-40B4-BE49-F238E27FC236}">
                  <a16:creationId xmlns:a16="http://schemas.microsoft.com/office/drawing/2014/main" id="{721C37F1-3A8B-4C45-B496-3F9741A80D65}"/>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B5D1E7B0-F468-4D4B-8E01-CB8975BD23EF}"/>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B603CE7-F541-4522-9AF9-A3A040845A35}"/>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4" name="组合 63">
            <a:extLst>
              <a:ext uri="{FF2B5EF4-FFF2-40B4-BE49-F238E27FC236}">
                <a16:creationId xmlns:a16="http://schemas.microsoft.com/office/drawing/2014/main" id="{4148CD2B-7EDE-43BE-BE59-3C10EAD27C04}"/>
              </a:ext>
            </a:extLst>
          </p:cNvPr>
          <p:cNvGrpSpPr/>
          <p:nvPr/>
        </p:nvGrpSpPr>
        <p:grpSpPr>
          <a:xfrm>
            <a:off x="7571288" y="1681752"/>
            <a:ext cx="710756" cy="564357"/>
            <a:chOff x="892969" y="914400"/>
            <a:chExt cx="357188" cy="564357"/>
          </a:xfrm>
        </p:grpSpPr>
        <p:cxnSp>
          <p:nvCxnSpPr>
            <p:cNvPr id="65" name="直接连接符 64">
              <a:extLst>
                <a:ext uri="{FF2B5EF4-FFF2-40B4-BE49-F238E27FC236}">
                  <a16:creationId xmlns:a16="http://schemas.microsoft.com/office/drawing/2014/main" id="{DF1AD547-3A8D-4E71-B8C8-C077E4B9A208}"/>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0A2374B0-5A16-4069-8F78-F04C9370E807}"/>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98C944D2-5412-4031-87C5-AA6F7C87A045}"/>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06290260-EF33-45EB-9B9C-C96B670A448A}"/>
              </a:ext>
            </a:extLst>
          </p:cNvPr>
          <p:cNvGrpSpPr/>
          <p:nvPr/>
        </p:nvGrpSpPr>
        <p:grpSpPr>
          <a:xfrm>
            <a:off x="7564858" y="3266997"/>
            <a:ext cx="357188" cy="564357"/>
            <a:chOff x="892969" y="914400"/>
            <a:chExt cx="357188" cy="564357"/>
          </a:xfrm>
        </p:grpSpPr>
        <p:cxnSp>
          <p:nvCxnSpPr>
            <p:cNvPr id="69" name="直接连接符 68">
              <a:extLst>
                <a:ext uri="{FF2B5EF4-FFF2-40B4-BE49-F238E27FC236}">
                  <a16:creationId xmlns:a16="http://schemas.microsoft.com/office/drawing/2014/main" id="{81E6B75A-8BC0-4E06-AC3A-A946D2DBA1A2}"/>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96C328ED-8195-4488-816B-F59C6A6CDDD3}"/>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70BE3E0-F373-4126-B306-14AAA0D980A3}"/>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id="{1BD2E3B3-18A1-485A-A368-18A80AAB2B2B}"/>
              </a:ext>
            </a:extLst>
          </p:cNvPr>
          <p:cNvGrpSpPr/>
          <p:nvPr/>
        </p:nvGrpSpPr>
        <p:grpSpPr>
          <a:xfrm>
            <a:off x="8271994" y="3266997"/>
            <a:ext cx="357188" cy="564357"/>
            <a:chOff x="892969" y="914400"/>
            <a:chExt cx="357188" cy="564357"/>
          </a:xfrm>
        </p:grpSpPr>
        <p:cxnSp>
          <p:nvCxnSpPr>
            <p:cNvPr id="73" name="直接连接符 72">
              <a:extLst>
                <a:ext uri="{FF2B5EF4-FFF2-40B4-BE49-F238E27FC236}">
                  <a16:creationId xmlns:a16="http://schemas.microsoft.com/office/drawing/2014/main" id="{E6013157-C8C4-47C7-B77A-056CD627F5FE}"/>
                </a:ext>
              </a:extLst>
            </p:cNvPr>
            <p:cNvCxnSpPr/>
            <p:nvPr/>
          </p:nvCxnSpPr>
          <p:spPr>
            <a:xfrm>
              <a:off x="892969"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8D3849F6-87E9-4AE0-AF42-5B34D16EDDBB}"/>
                </a:ext>
              </a:extLst>
            </p:cNvPr>
            <p:cNvCxnSpPr/>
            <p:nvPr/>
          </p:nvCxnSpPr>
          <p:spPr>
            <a:xfrm>
              <a:off x="892969" y="91440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B0AFC519-FCF1-4B00-97C9-49F20346988F}"/>
                </a:ext>
              </a:extLst>
            </p:cNvPr>
            <p:cNvCxnSpPr/>
            <p:nvPr/>
          </p:nvCxnSpPr>
          <p:spPr>
            <a:xfrm>
              <a:off x="1250157" y="914400"/>
              <a:ext cx="0" cy="56435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76" name="直接箭头连接符 75">
            <a:extLst>
              <a:ext uri="{FF2B5EF4-FFF2-40B4-BE49-F238E27FC236}">
                <a16:creationId xmlns:a16="http://schemas.microsoft.com/office/drawing/2014/main" id="{A6C1ED02-0426-4954-BFC6-EB3DD344441A}"/>
              </a:ext>
            </a:extLst>
          </p:cNvPr>
          <p:cNvCxnSpPr/>
          <p:nvPr/>
        </p:nvCxnSpPr>
        <p:spPr>
          <a:xfrm>
            <a:off x="3302278" y="5506992"/>
            <a:ext cx="59040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A4D2F00B-375F-4E35-AD92-DB3853B3516B}"/>
              </a:ext>
            </a:extLst>
          </p:cNvPr>
          <p:cNvCxnSpPr/>
          <p:nvPr/>
        </p:nvCxnSpPr>
        <p:spPr>
          <a:xfrm flipV="1">
            <a:off x="3296849" y="4642598"/>
            <a:ext cx="5429" cy="159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8" name="组合 77">
            <a:extLst>
              <a:ext uri="{FF2B5EF4-FFF2-40B4-BE49-F238E27FC236}">
                <a16:creationId xmlns:a16="http://schemas.microsoft.com/office/drawing/2014/main" id="{17168F89-82E8-4D0E-8776-ED5E22F1D9B8}"/>
              </a:ext>
            </a:extLst>
          </p:cNvPr>
          <p:cNvGrpSpPr/>
          <p:nvPr/>
        </p:nvGrpSpPr>
        <p:grpSpPr>
          <a:xfrm>
            <a:off x="4708476" y="4942635"/>
            <a:ext cx="1425798" cy="1128714"/>
            <a:chOff x="2971116" y="3839521"/>
            <a:chExt cx="1425798" cy="1128714"/>
          </a:xfrm>
        </p:grpSpPr>
        <p:cxnSp>
          <p:nvCxnSpPr>
            <p:cNvPr id="79" name="直接连接符 78">
              <a:extLst>
                <a:ext uri="{FF2B5EF4-FFF2-40B4-BE49-F238E27FC236}">
                  <a16:creationId xmlns:a16="http://schemas.microsoft.com/office/drawing/2014/main" id="{3440D4CB-6994-4EBE-A35D-47B01646FDF3}"/>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4DB06FC6-A0FA-4250-9259-899D0D29DBDF}"/>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80A5186E-FB61-4A3B-9941-DE267BD16DB8}"/>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B4C68218-0CDC-46A1-BF7F-245D8B339933}"/>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2E31137A-A6A9-454B-8835-8E4F8D8DC38E}"/>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30080AC6-BE94-4AB0-AEB9-ED02F1C85263}"/>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4722CDEA-4773-4E5C-BDF9-23691F08E4B7}"/>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B92D9E5B-9155-49FB-9B98-7AE6CC7BC523}"/>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7" name="组合 86">
            <a:extLst>
              <a:ext uri="{FF2B5EF4-FFF2-40B4-BE49-F238E27FC236}">
                <a16:creationId xmlns:a16="http://schemas.microsoft.com/office/drawing/2014/main" id="{3C2599E6-87EC-4F37-9FF8-7D030C40F958}"/>
              </a:ext>
            </a:extLst>
          </p:cNvPr>
          <p:cNvGrpSpPr/>
          <p:nvPr/>
        </p:nvGrpSpPr>
        <p:grpSpPr>
          <a:xfrm>
            <a:off x="3296848" y="4942635"/>
            <a:ext cx="1425798" cy="1128714"/>
            <a:chOff x="2971116" y="3839521"/>
            <a:chExt cx="1425798" cy="1128714"/>
          </a:xfrm>
        </p:grpSpPr>
        <p:cxnSp>
          <p:nvCxnSpPr>
            <p:cNvPr id="88" name="直接连接符 87">
              <a:extLst>
                <a:ext uri="{FF2B5EF4-FFF2-40B4-BE49-F238E27FC236}">
                  <a16:creationId xmlns:a16="http://schemas.microsoft.com/office/drawing/2014/main" id="{989EF6C9-0F67-4DEC-A7B0-B30B8F6FA17D}"/>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F2867A7B-71F0-4234-9BDA-95B6CE6393C6}"/>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ED18E31C-6704-44DA-B2ED-726E305439AE}"/>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637FE42C-C7B1-4583-B7C5-5403BCBD84B2}"/>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E8504338-81E6-4035-9332-9142BFB921B0}"/>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5793419C-FFB6-4FD7-BE6E-A5F5DD31C6B6}"/>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7D882EF8-D44C-4ECB-9250-4DC3EFF7F87F}"/>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FA9ECB45-38AE-4F64-BE91-3DFC12ED9E63}"/>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EC9840C7-CC68-48F1-BD5D-3D817FAE981C}"/>
              </a:ext>
            </a:extLst>
          </p:cNvPr>
          <p:cNvGrpSpPr/>
          <p:nvPr/>
        </p:nvGrpSpPr>
        <p:grpSpPr>
          <a:xfrm>
            <a:off x="6137251" y="4942635"/>
            <a:ext cx="1425798" cy="1128714"/>
            <a:chOff x="2971116" y="3839521"/>
            <a:chExt cx="1425798" cy="1128714"/>
          </a:xfrm>
        </p:grpSpPr>
        <p:cxnSp>
          <p:nvCxnSpPr>
            <p:cNvPr id="97" name="直接连接符 96">
              <a:extLst>
                <a:ext uri="{FF2B5EF4-FFF2-40B4-BE49-F238E27FC236}">
                  <a16:creationId xmlns:a16="http://schemas.microsoft.com/office/drawing/2014/main" id="{AF6802CF-A164-4C09-ADAD-A14BA0CEE6E6}"/>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5F2155EC-305C-4C26-B26E-DE4BCE9452F4}"/>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56DAAFE8-026F-46A7-8CB7-26920A5231CF}"/>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4451894F-3CBE-4DDB-8421-F23E55ED42AF}"/>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F6EB2669-B461-406A-8861-FFCEEF58A54A}"/>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6DC622FC-A5F4-4EB5-9D64-CC2B666CF950}"/>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6904D379-C315-47E2-9A9D-9C4616A73495}"/>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F44B5ACC-69A5-48C2-A499-93A93DF67079}"/>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936F9DEA-F687-415C-B693-CF861B8F3255}"/>
              </a:ext>
            </a:extLst>
          </p:cNvPr>
          <p:cNvGrpSpPr/>
          <p:nvPr/>
        </p:nvGrpSpPr>
        <p:grpSpPr>
          <a:xfrm>
            <a:off x="7564858" y="4942635"/>
            <a:ext cx="1425798" cy="1128714"/>
            <a:chOff x="2971116" y="3839521"/>
            <a:chExt cx="1425798" cy="1128714"/>
          </a:xfrm>
        </p:grpSpPr>
        <p:cxnSp>
          <p:nvCxnSpPr>
            <p:cNvPr id="106" name="直接连接符 105">
              <a:extLst>
                <a:ext uri="{FF2B5EF4-FFF2-40B4-BE49-F238E27FC236}">
                  <a16:creationId xmlns:a16="http://schemas.microsoft.com/office/drawing/2014/main" id="{2B17E15C-F8F7-49DF-B484-D2DE5C976F52}"/>
                </a:ext>
              </a:extLst>
            </p:cNvPr>
            <p:cNvCxnSpPr/>
            <p:nvPr/>
          </p:nvCxnSpPr>
          <p:spPr>
            <a:xfrm>
              <a:off x="2971116" y="3839521"/>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84D263FD-4E54-426B-B54C-505EC0200EC5}"/>
                </a:ext>
              </a:extLst>
            </p:cNvPr>
            <p:cNvCxnSpPr/>
            <p:nvPr/>
          </p:nvCxnSpPr>
          <p:spPr>
            <a:xfrm flipH="1">
              <a:off x="3326495" y="3839521"/>
              <a:ext cx="1809" cy="30003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C5F0BD13-69AF-4A40-A703-9AC3A2D7EC3C}"/>
                </a:ext>
              </a:extLst>
            </p:cNvPr>
            <p:cNvCxnSpPr/>
            <p:nvPr/>
          </p:nvCxnSpPr>
          <p:spPr>
            <a:xfrm>
              <a:off x="3328304" y="4139559"/>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62A02FF3-2E97-4E1F-8C32-E286C4F43A18}"/>
                </a:ext>
              </a:extLst>
            </p:cNvPr>
            <p:cNvCxnSpPr/>
            <p:nvPr/>
          </p:nvCxnSpPr>
          <p:spPr>
            <a:xfrm flipH="1">
              <a:off x="3682539" y="4139558"/>
              <a:ext cx="333" cy="828676"/>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28DEE3B2-FE06-40DD-A64E-0DD6273DE2BE}"/>
                </a:ext>
              </a:extLst>
            </p:cNvPr>
            <p:cNvCxnSpPr/>
            <p:nvPr/>
          </p:nvCxnSpPr>
          <p:spPr>
            <a:xfrm flipV="1">
              <a:off x="3684349" y="4968234"/>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0774E3E5-1EB3-4DED-9447-853291B78C18}"/>
                </a:ext>
              </a:extLst>
            </p:cNvPr>
            <p:cNvCxnSpPr/>
            <p:nvPr/>
          </p:nvCxnSpPr>
          <p:spPr>
            <a:xfrm flipH="1" flipV="1">
              <a:off x="4039726" y="4705630"/>
              <a:ext cx="1811" cy="26260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2B8090C6-229C-4219-8518-3320EC632411}"/>
                </a:ext>
              </a:extLst>
            </p:cNvPr>
            <p:cNvCxnSpPr/>
            <p:nvPr/>
          </p:nvCxnSpPr>
          <p:spPr>
            <a:xfrm flipV="1">
              <a:off x="4039726" y="4705630"/>
              <a:ext cx="357188"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350DF873-E640-4F2C-BAC2-23F13470ABD2}"/>
                </a:ext>
              </a:extLst>
            </p:cNvPr>
            <p:cNvCxnSpPr/>
            <p:nvPr/>
          </p:nvCxnSpPr>
          <p:spPr>
            <a:xfrm flipH="1" flipV="1">
              <a:off x="4391486" y="3839521"/>
              <a:ext cx="1815" cy="866109"/>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B6753B88-9DA2-4E8A-A002-8C89F2BEA480}"/>
              </a:ext>
            </a:extLst>
          </p:cNvPr>
          <p:cNvSpPr txBox="1"/>
          <p:nvPr/>
        </p:nvSpPr>
        <p:spPr>
          <a:xfrm>
            <a:off x="3509975" y="1308513"/>
            <a:ext cx="312907" cy="369332"/>
          </a:xfrm>
          <a:prstGeom prst="rect">
            <a:avLst/>
          </a:prstGeom>
          <a:noFill/>
        </p:spPr>
        <p:txBody>
          <a:bodyPr wrap="none" rtlCol="0">
            <a:spAutoFit/>
          </a:bodyPr>
          <a:lstStyle/>
          <a:p>
            <a:r>
              <a:rPr lang="en-US" altLang="zh-CN"/>
              <a:t>1</a:t>
            </a:r>
            <a:endParaRPr lang="zh-CN" altLang="en-US"/>
          </a:p>
        </p:txBody>
      </p:sp>
      <p:sp>
        <p:nvSpPr>
          <p:cNvPr id="115" name="文本框 114">
            <a:extLst>
              <a:ext uri="{FF2B5EF4-FFF2-40B4-BE49-F238E27FC236}">
                <a16:creationId xmlns:a16="http://schemas.microsoft.com/office/drawing/2014/main" id="{DA6F66F9-4AB4-4EB3-9EE8-83AD418F5387}"/>
              </a:ext>
            </a:extLst>
          </p:cNvPr>
          <p:cNvSpPr txBox="1"/>
          <p:nvPr/>
        </p:nvSpPr>
        <p:spPr>
          <a:xfrm>
            <a:off x="4223386" y="1308513"/>
            <a:ext cx="312906" cy="369332"/>
          </a:xfrm>
          <a:prstGeom prst="rect">
            <a:avLst/>
          </a:prstGeom>
          <a:noFill/>
        </p:spPr>
        <p:txBody>
          <a:bodyPr wrap="none" rtlCol="0">
            <a:spAutoFit/>
          </a:bodyPr>
          <a:lstStyle/>
          <a:p>
            <a:r>
              <a:rPr lang="en-US" altLang="zh-CN"/>
              <a:t>0</a:t>
            </a:r>
            <a:endParaRPr lang="zh-CN" altLang="en-US"/>
          </a:p>
        </p:txBody>
      </p:sp>
      <p:sp>
        <p:nvSpPr>
          <p:cNvPr id="116" name="文本框 115">
            <a:extLst>
              <a:ext uri="{FF2B5EF4-FFF2-40B4-BE49-F238E27FC236}">
                <a16:creationId xmlns:a16="http://schemas.microsoft.com/office/drawing/2014/main" id="{72B27E16-D282-4D39-AC40-F33BCD5A20CA}"/>
              </a:ext>
            </a:extLst>
          </p:cNvPr>
          <p:cNvSpPr txBox="1"/>
          <p:nvPr/>
        </p:nvSpPr>
        <p:spPr>
          <a:xfrm>
            <a:off x="4918702" y="1308513"/>
            <a:ext cx="312907" cy="369332"/>
          </a:xfrm>
          <a:prstGeom prst="rect">
            <a:avLst/>
          </a:prstGeom>
          <a:noFill/>
        </p:spPr>
        <p:txBody>
          <a:bodyPr wrap="none" rtlCol="0">
            <a:spAutoFit/>
          </a:bodyPr>
          <a:lstStyle/>
          <a:p>
            <a:r>
              <a:rPr lang="en-US" altLang="zh-CN"/>
              <a:t>1</a:t>
            </a:r>
            <a:endParaRPr lang="zh-CN" altLang="en-US"/>
          </a:p>
        </p:txBody>
      </p:sp>
      <p:sp>
        <p:nvSpPr>
          <p:cNvPr id="117" name="文本框 116">
            <a:extLst>
              <a:ext uri="{FF2B5EF4-FFF2-40B4-BE49-F238E27FC236}">
                <a16:creationId xmlns:a16="http://schemas.microsoft.com/office/drawing/2014/main" id="{A2C7BA36-66FC-423F-A8C4-E40831ECB891}"/>
              </a:ext>
            </a:extLst>
          </p:cNvPr>
          <p:cNvSpPr txBox="1"/>
          <p:nvPr/>
        </p:nvSpPr>
        <p:spPr>
          <a:xfrm>
            <a:off x="5632113" y="1308513"/>
            <a:ext cx="312906" cy="369332"/>
          </a:xfrm>
          <a:prstGeom prst="rect">
            <a:avLst/>
          </a:prstGeom>
          <a:noFill/>
        </p:spPr>
        <p:txBody>
          <a:bodyPr wrap="none" rtlCol="0">
            <a:spAutoFit/>
          </a:bodyPr>
          <a:lstStyle/>
          <a:p>
            <a:r>
              <a:rPr lang="en-US" altLang="zh-CN"/>
              <a:t>0</a:t>
            </a:r>
            <a:endParaRPr lang="zh-CN" altLang="en-US"/>
          </a:p>
        </p:txBody>
      </p:sp>
      <p:sp>
        <p:nvSpPr>
          <p:cNvPr id="118" name="文本框 117">
            <a:extLst>
              <a:ext uri="{FF2B5EF4-FFF2-40B4-BE49-F238E27FC236}">
                <a16:creationId xmlns:a16="http://schemas.microsoft.com/office/drawing/2014/main" id="{1BE7F523-6CCB-4A45-A21B-5515FFC40C71}"/>
              </a:ext>
            </a:extLst>
          </p:cNvPr>
          <p:cNvSpPr txBox="1"/>
          <p:nvPr/>
        </p:nvSpPr>
        <p:spPr>
          <a:xfrm>
            <a:off x="6366917" y="1308513"/>
            <a:ext cx="312907" cy="369332"/>
          </a:xfrm>
          <a:prstGeom prst="rect">
            <a:avLst/>
          </a:prstGeom>
          <a:noFill/>
        </p:spPr>
        <p:txBody>
          <a:bodyPr wrap="none" rtlCol="0">
            <a:spAutoFit/>
          </a:bodyPr>
          <a:lstStyle/>
          <a:p>
            <a:r>
              <a:rPr lang="en-US" altLang="zh-CN"/>
              <a:t>1</a:t>
            </a:r>
            <a:endParaRPr lang="zh-CN" altLang="en-US"/>
          </a:p>
        </p:txBody>
      </p:sp>
      <p:sp>
        <p:nvSpPr>
          <p:cNvPr id="119" name="文本框 118">
            <a:extLst>
              <a:ext uri="{FF2B5EF4-FFF2-40B4-BE49-F238E27FC236}">
                <a16:creationId xmlns:a16="http://schemas.microsoft.com/office/drawing/2014/main" id="{0AC36E0A-CAD1-41FD-9CDC-8268DD976A71}"/>
              </a:ext>
            </a:extLst>
          </p:cNvPr>
          <p:cNvSpPr txBox="1"/>
          <p:nvPr/>
        </p:nvSpPr>
        <p:spPr>
          <a:xfrm>
            <a:off x="7080328" y="1308513"/>
            <a:ext cx="312906" cy="369332"/>
          </a:xfrm>
          <a:prstGeom prst="rect">
            <a:avLst/>
          </a:prstGeom>
          <a:noFill/>
        </p:spPr>
        <p:txBody>
          <a:bodyPr wrap="none" rtlCol="0">
            <a:spAutoFit/>
          </a:bodyPr>
          <a:lstStyle/>
          <a:p>
            <a:r>
              <a:rPr lang="en-US" altLang="zh-CN"/>
              <a:t>0</a:t>
            </a:r>
            <a:endParaRPr lang="zh-CN" altLang="en-US"/>
          </a:p>
        </p:txBody>
      </p:sp>
      <p:sp>
        <p:nvSpPr>
          <p:cNvPr id="120" name="文本框 119">
            <a:extLst>
              <a:ext uri="{FF2B5EF4-FFF2-40B4-BE49-F238E27FC236}">
                <a16:creationId xmlns:a16="http://schemas.microsoft.com/office/drawing/2014/main" id="{EADE7B75-244A-409C-9390-E64CF9B2C615}"/>
              </a:ext>
            </a:extLst>
          </p:cNvPr>
          <p:cNvSpPr txBox="1"/>
          <p:nvPr/>
        </p:nvSpPr>
        <p:spPr>
          <a:xfrm>
            <a:off x="7775644" y="1308513"/>
            <a:ext cx="312907" cy="369332"/>
          </a:xfrm>
          <a:prstGeom prst="rect">
            <a:avLst/>
          </a:prstGeom>
          <a:noFill/>
        </p:spPr>
        <p:txBody>
          <a:bodyPr wrap="none" rtlCol="0">
            <a:spAutoFit/>
          </a:bodyPr>
          <a:lstStyle/>
          <a:p>
            <a:r>
              <a:rPr lang="en-US" altLang="zh-CN"/>
              <a:t>1</a:t>
            </a:r>
            <a:endParaRPr lang="zh-CN" altLang="en-US"/>
          </a:p>
        </p:txBody>
      </p:sp>
      <p:sp>
        <p:nvSpPr>
          <p:cNvPr id="121" name="文本框 120">
            <a:extLst>
              <a:ext uri="{FF2B5EF4-FFF2-40B4-BE49-F238E27FC236}">
                <a16:creationId xmlns:a16="http://schemas.microsoft.com/office/drawing/2014/main" id="{338312D4-A046-49E9-89A6-E5742EA360E3}"/>
              </a:ext>
            </a:extLst>
          </p:cNvPr>
          <p:cNvSpPr txBox="1"/>
          <p:nvPr/>
        </p:nvSpPr>
        <p:spPr>
          <a:xfrm>
            <a:off x="8489055" y="1308513"/>
            <a:ext cx="312906" cy="369332"/>
          </a:xfrm>
          <a:prstGeom prst="rect">
            <a:avLst/>
          </a:prstGeom>
          <a:noFill/>
        </p:spPr>
        <p:txBody>
          <a:bodyPr wrap="none" rtlCol="0">
            <a:spAutoFit/>
          </a:bodyPr>
          <a:lstStyle/>
          <a:p>
            <a:r>
              <a:rPr lang="en-US" altLang="zh-CN"/>
              <a:t>0</a:t>
            </a:r>
            <a:endParaRPr lang="zh-CN" altLang="en-US"/>
          </a:p>
        </p:txBody>
      </p:sp>
      <p:sp>
        <p:nvSpPr>
          <p:cNvPr id="122" name="文本框 121">
            <a:extLst>
              <a:ext uri="{FF2B5EF4-FFF2-40B4-BE49-F238E27FC236}">
                <a16:creationId xmlns:a16="http://schemas.microsoft.com/office/drawing/2014/main" id="{8AEA3344-3AAD-4A9C-84E8-824D67905532}"/>
              </a:ext>
            </a:extLst>
          </p:cNvPr>
          <p:cNvSpPr txBox="1"/>
          <p:nvPr/>
        </p:nvSpPr>
        <p:spPr>
          <a:xfrm>
            <a:off x="3332708" y="2881514"/>
            <a:ext cx="312907" cy="369332"/>
          </a:xfrm>
          <a:prstGeom prst="rect">
            <a:avLst/>
          </a:prstGeom>
          <a:noFill/>
        </p:spPr>
        <p:txBody>
          <a:bodyPr wrap="none" rtlCol="0">
            <a:spAutoFit/>
          </a:bodyPr>
          <a:lstStyle/>
          <a:p>
            <a:r>
              <a:rPr lang="en-US" altLang="zh-CN"/>
              <a:t>1</a:t>
            </a:r>
            <a:endParaRPr lang="zh-CN" altLang="en-US"/>
          </a:p>
        </p:txBody>
      </p:sp>
      <p:sp>
        <p:nvSpPr>
          <p:cNvPr id="123" name="文本框 122">
            <a:extLst>
              <a:ext uri="{FF2B5EF4-FFF2-40B4-BE49-F238E27FC236}">
                <a16:creationId xmlns:a16="http://schemas.microsoft.com/office/drawing/2014/main" id="{9F83D408-7FC2-43BA-93A3-6C716B2F7030}"/>
              </a:ext>
            </a:extLst>
          </p:cNvPr>
          <p:cNvSpPr txBox="1"/>
          <p:nvPr/>
        </p:nvSpPr>
        <p:spPr>
          <a:xfrm>
            <a:off x="4038906" y="2881514"/>
            <a:ext cx="312907" cy="369332"/>
          </a:xfrm>
          <a:prstGeom prst="rect">
            <a:avLst/>
          </a:prstGeom>
          <a:noFill/>
        </p:spPr>
        <p:txBody>
          <a:bodyPr wrap="none" rtlCol="0">
            <a:spAutoFit/>
          </a:bodyPr>
          <a:lstStyle/>
          <a:p>
            <a:r>
              <a:rPr lang="en-US" altLang="zh-CN"/>
              <a:t>1</a:t>
            </a:r>
            <a:endParaRPr lang="zh-CN" altLang="en-US"/>
          </a:p>
        </p:txBody>
      </p:sp>
      <p:sp>
        <p:nvSpPr>
          <p:cNvPr id="124" name="文本框 123">
            <a:extLst>
              <a:ext uri="{FF2B5EF4-FFF2-40B4-BE49-F238E27FC236}">
                <a16:creationId xmlns:a16="http://schemas.microsoft.com/office/drawing/2014/main" id="{8F7D9221-8A22-484C-803F-FC7AEC8597DF}"/>
              </a:ext>
            </a:extLst>
          </p:cNvPr>
          <p:cNvSpPr txBox="1"/>
          <p:nvPr/>
        </p:nvSpPr>
        <p:spPr>
          <a:xfrm>
            <a:off x="4741435" y="2881514"/>
            <a:ext cx="312907" cy="369332"/>
          </a:xfrm>
          <a:prstGeom prst="rect">
            <a:avLst/>
          </a:prstGeom>
          <a:noFill/>
        </p:spPr>
        <p:txBody>
          <a:bodyPr wrap="none" rtlCol="0">
            <a:spAutoFit/>
          </a:bodyPr>
          <a:lstStyle/>
          <a:p>
            <a:r>
              <a:rPr lang="en-US" altLang="zh-CN"/>
              <a:t>1</a:t>
            </a:r>
            <a:endParaRPr lang="zh-CN" altLang="en-US"/>
          </a:p>
        </p:txBody>
      </p:sp>
      <p:sp>
        <p:nvSpPr>
          <p:cNvPr id="125" name="文本框 124">
            <a:extLst>
              <a:ext uri="{FF2B5EF4-FFF2-40B4-BE49-F238E27FC236}">
                <a16:creationId xmlns:a16="http://schemas.microsoft.com/office/drawing/2014/main" id="{6141F313-15B8-4E3B-9065-E6C96BCCD13C}"/>
              </a:ext>
            </a:extLst>
          </p:cNvPr>
          <p:cNvSpPr txBox="1"/>
          <p:nvPr/>
        </p:nvSpPr>
        <p:spPr>
          <a:xfrm>
            <a:off x="5454846" y="2881514"/>
            <a:ext cx="312906" cy="369332"/>
          </a:xfrm>
          <a:prstGeom prst="rect">
            <a:avLst/>
          </a:prstGeom>
          <a:noFill/>
        </p:spPr>
        <p:txBody>
          <a:bodyPr wrap="none" rtlCol="0">
            <a:spAutoFit/>
          </a:bodyPr>
          <a:lstStyle/>
          <a:p>
            <a:r>
              <a:rPr lang="en-US" altLang="zh-CN"/>
              <a:t>0</a:t>
            </a:r>
            <a:endParaRPr lang="zh-CN" altLang="en-US"/>
          </a:p>
        </p:txBody>
      </p:sp>
      <p:sp>
        <p:nvSpPr>
          <p:cNvPr id="126" name="文本框 125">
            <a:extLst>
              <a:ext uri="{FF2B5EF4-FFF2-40B4-BE49-F238E27FC236}">
                <a16:creationId xmlns:a16="http://schemas.microsoft.com/office/drawing/2014/main" id="{CB643615-44CC-410F-B492-3AFF4729CEC0}"/>
              </a:ext>
            </a:extLst>
          </p:cNvPr>
          <p:cNvSpPr txBox="1"/>
          <p:nvPr/>
        </p:nvSpPr>
        <p:spPr>
          <a:xfrm>
            <a:off x="6189650" y="2881514"/>
            <a:ext cx="312907" cy="369332"/>
          </a:xfrm>
          <a:prstGeom prst="rect">
            <a:avLst/>
          </a:prstGeom>
          <a:noFill/>
        </p:spPr>
        <p:txBody>
          <a:bodyPr wrap="none" rtlCol="0">
            <a:spAutoFit/>
          </a:bodyPr>
          <a:lstStyle/>
          <a:p>
            <a:r>
              <a:rPr lang="en-US" altLang="zh-CN"/>
              <a:t>1</a:t>
            </a:r>
            <a:endParaRPr lang="zh-CN" altLang="en-US"/>
          </a:p>
        </p:txBody>
      </p:sp>
      <p:sp>
        <p:nvSpPr>
          <p:cNvPr id="127" name="文本框 126">
            <a:extLst>
              <a:ext uri="{FF2B5EF4-FFF2-40B4-BE49-F238E27FC236}">
                <a16:creationId xmlns:a16="http://schemas.microsoft.com/office/drawing/2014/main" id="{D69C7FE2-7F56-429C-BBDF-D7CDB6F10C22}"/>
              </a:ext>
            </a:extLst>
          </p:cNvPr>
          <p:cNvSpPr txBox="1"/>
          <p:nvPr/>
        </p:nvSpPr>
        <p:spPr>
          <a:xfrm>
            <a:off x="6895848" y="2881514"/>
            <a:ext cx="312907" cy="369332"/>
          </a:xfrm>
          <a:prstGeom prst="rect">
            <a:avLst/>
          </a:prstGeom>
          <a:noFill/>
        </p:spPr>
        <p:txBody>
          <a:bodyPr wrap="none" rtlCol="0">
            <a:spAutoFit/>
          </a:bodyPr>
          <a:lstStyle/>
          <a:p>
            <a:r>
              <a:rPr lang="en-US" altLang="zh-CN"/>
              <a:t>1</a:t>
            </a:r>
            <a:endParaRPr lang="zh-CN" altLang="en-US"/>
          </a:p>
        </p:txBody>
      </p:sp>
      <p:sp>
        <p:nvSpPr>
          <p:cNvPr id="128" name="文本框 127">
            <a:extLst>
              <a:ext uri="{FF2B5EF4-FFF2-40B4-BE49-F238E27FC236}">
                <a16:creationId xmlns:a16="http://schemas.microsoft.com/office/drawing/2014/main" id="{905FFC1C-FA96-4D9B-A9E4-16FDF60C2423}"/>
              </a:ext>
            </a:extLst>
          </p:cNvPr>
          <p:cNvSpPr txBox="1"/>
          <p:nvPr/>
        </p:nvSpPr>
        <p:spPr>
          <a:xfrm>
            <a:off x="7598377" y="2881514"/>
            <a:ext cx="312907" cy="369332"/>
          </a:xfrm>
          <a:prstGeom prst="rect">
            <a:avLst/>
          </a:prstGeom>
          <a:noFill/>
        </p:spPr>
        <p:txBody>
          <a:bodyPr wrap="none" rtlCol="0">
            <a:spAutoFit/>
          </a:bodyPr>
          <a:lstStyle/>
          <a:p>
            <a:r>
              <a:rPr lang="en-US" altLang="zh-CN"/>
              <a:t>1</a:t>
            </a:r>
            <a:endParaRPr lang="zh-CN" altLang="en-US"/>
          </a:p>
        </p:txBody>
      </p:sp>
      <p:sp>
        <p:nvSpPr>
          <p:cNvPr id="129" name="文本框 128">
            <a:extLst>
              <a:ext uri="{FF2B5EF4-FFF2-40B4-BE49-F238E27FC236}">
                <a16:creationId xmlns:a16="http://schemas.microsoft.com/office/drawing/2014/main" id="{70546737-EE9D-441A-8413-D3E3E94EB3A2}"/>
              </a:ext>
            </a:extLst>
          </p:cNvPr>
          <p:cNvSpPr txBox="1"/>
          <p:nvPr/>
        </p:nvSpPr>
        <p:spPr>
          <a:xfrm>
            <a:off x="8304575" y="2881514"/>
            <a:ext cx="312907" cy="369332"/>
          </a:xfrm>
          <a:prstGeom prst="rect">
            <a:avLst/>
          </a:prstGeom>
          <a:noFill/>
        </p:spPr>
        <p:txBody>
          <a:bodyPr wrap="none" rtlCol="0">
            <a:spAutoFit/>
          </a:bodyPr>
          <a:lstStyle/>
          <a:p>
            <a:r>
              <a:rPr lang="en-US" altLang="zh-CN"/>
              <a:t>1</a:t>
            </a:r>
            <a:endParaRPr lang="zh-CN" altLang="en-US"/>
          </a:p>
        </p:txBody>
      </p:sp>
      <p:sp>
        <p:nvSpPr>
          <p:cNvPr id="130" name="文本框 129">
            <a:extLst>
              <a:ext uri="{FF2B5EF4-FFF2-40B4-BE49-F238E27FC236}">
                <a16:creationId xmlns:a16="http://schemas.microsoft.com/office/drawing/2014/main" id="{F2ABAF22-9E96-4FF8-ADB0-6CDD84762996}"/>
              </a:ext>
            </a:extLst>
          </p:cNvPr>
          <p:cNvSpPr txBox="1"/>
          <p:nvPr/>
        </p:nvSpPr>
        <p:spPr>
          <a:xfrm>
            <a:off x="3702923" y="2881514"/>
            <a:ext cx="312906" cy="369332"/>
          </a:xfrm>
          <a:prstGeom prst="rect">
            <a:avLst/>
          </a:prstGeom>
          <a:noFill/>
        </p:spPr>
        <p:txBody>
          <a:bodyPr wrap="none" rtlCol="0">
            <a:spAutoFit/>
          </a:bodyPr>
          <a:lstStyle/>
          <a:p>
            <a:r>
              <a:rPr lang="en-US" altLang="zh-CN"/>
              <a:t>0</a:t>
            </a:r>
            <a:endParaRPr lang="zh-CN" altLang="en-US"/>
          </a:p>
        </p:txBody>
      </p:sp>
      <p:sp>
        <p:nvSpPr>
          <p:cNvPr id="131" name="文本框 130">
            <a:extLst>
              <a:ext uri="{FF2B5EF4-FFF2-40B4-BE49-F238E27FC236}">
                <a16:creationId xmlns:a16="http://schemas.microsoft.com/office/drawing/2014/main" id="{69FA43F1-2CC0-4F06-8D34-BBAD5FBD30FB}"/>
              </a:ext>
            </a:extLst>
          </p:cNvPr>
          <p:cNvSpPr txBox="1"/>
          <p:nvPr/>
        </p:nvSpPr>
        <p:spPr>
          <a:xfrm>
            <a:off x="4409121" y="2881514"/>
            <a:ext cx="312906" cy="369332"/>
          </a:xfrm>
          <a:prstGeom prst="rect">
            <a:avLst/>
          </a:prstGeom>
          <a:noFill/>
        </p:spPr>
        <p:txBody>
          <a:bodyPr wrap="none" rtlCol="0">
            <a:spAutoFit/>
          </a:bodyPr>
          <a:lstStyle/>
          <a:p>
            <a:r>
              <a:rPr lang="en-US" altLang="zh-CN"/>
              <a:t>0</a:t>
            </a:r>
            <a:endParaRPr lang="zh-CN" altLang="en-US"/>
          </a:p>
        </p:txBody>
      </p:sp>
      <p:sp>
        <p:nvSpPr>
          <p:cNvPr id="132" name="文本框 131">
            <a:extLst>
              <a:ext uri="{FF2B5EF4-FFF2-40B4-BE49-F238E27FC236}">
                <a16:creationId xmlns:a16="http://schemas.microsoft.com/office/drawing/2014/main" id="{53E2A327-E7BF-4583-B486-AF6A5949954B}"/>
              </a:ext>
            </a:extLst>
          </p:cNvPr>
          <p:cNvSpPr txBox="1"/>
          <p:nvPr/>
        </p:nvSpPr>
        <p:spPr>
          <a:xfrm>
            <a:off x="5111650" y="2881514"/>
            <a:ext cx="312906" cy="369332"/>
          </a:xfrm>
          <a:prstGeom prst="rect">
            <a:avLst/>
          </a:prstGeom>
          <a:noFill/>
        </p:spPr>
        <p:txBody>
          <a:bodyPr wrap="none" rtlCol="0">
            <a:spAutoFit/>
          </a:bodyPr>
          <a:lstStyle/>
          <a:p>
            <a:r>
              <a:rPr lang="en-US" altLang="zh-CN"/>
              <a:t>0</a:t>
            </a:r>
            <a:endParaRPr lang="zh-CN" altLang="en-US"/>
          </a:p>
        </p:txBody>
      </p:sp>
      <p:sp>
        <p:nvSpPr>
          <p:cNvPr id="133" name="文本框 132">
            <a:extLst>
              <a:ext uri="{FF2B5EF4-FFF2-40B4-BE49-F238E27FC236}">
                <a16:creationId xmlns:a16="http://schemas.microsoft.com/office/drawing/2014/main" id="{3637B432-684D-4271-964C-E3A835358992}"/>
              </a:ext>
            </a:extLst>
          </p:cNvPr>
          <p:cNvSpPr txBox="1"/>
          <p:nvPr/>
        </p:nvSpPr>
        <p:spPr>
          <a:xfrm>
            <a:off x="5810635" y="2881514"/>
            <a:ext cx="312907" cy="369332"/>
          </a:xfrm>
          <a:prstGeom prst="rect">
            <a:avLst/>
          </a:prstGeom>
          <a:noFill/>
        </p:spPr>
        <p:txBody>
          <a:bodyPr wrap="none" rtlCol="0">
            <a:spAutoFit/>
          </a:bodyPr>
          <a:lstStyle/>
          <a:p>
            <a:r>
              <a:rPr lang="en-US" altLang="zh-CN"/>
              <a:t>1</a:t>
            </a:r>
            <a:endParaRPr lang="zh-CN" altLang="en-US"/>
          </a:p>
        </p:txBody>
      </p:sp>
      <p:sp>
        <p:nvSpPr>
          <p:cNvPr id="134" name="文本框 133">
            <a:extLst>
              <a:ext uri="{FF2B5EF4-FFF2-40B4-BE49-F238E27FC236}">
                <a16:creationId xmlns:a16="http://schemas.microsoft.com/office/drawing/2014/main" id="{489F7AAB-BCB2-4F22-8AD8-B494C26292C7}"/>
              </a:ext>
            </a:extLst>
          </p:cNvPr>
          <p:cNvSpPr txBox="1"/>
          <p:nvPr/>
        </p:nvSpPr>
        <p:spPr>
          <a:xfrm>
            <a:off x="6559865" y="2881514"/>
            <a:ext cx="312906" cy="369332"/>
          </a:xfrm>
          <a:prstGeom prst="rect">
            <a:avLst/>
          </a:prstGeom>
          <a:noFill/>
        </p:spPr>
        <p:txBody>
          <a:bodyPr wrap="none" rtlCol="0">
            <a:spAutoFit/>
          </a:bodyPr>
          <a:lstStyle/>
          <a:p>
            <a:r>
              <a:rPr lang="en-US" altLang="zh-CN"/>
              <a:t>0</a:t>
            </a:r>
            <a:endParaRPr lang="zh-CN" altLang="en-US"/>
          </a:p>
        </p:txBody>
      </p:sp>
      <p:sp>
        <p:nvSpPr>
          <p:cNvPr id="135" name="文本框 134">
            <a:extLst>
              <a:ext uri="{FF2B5EF4-FFF2-40B4-BE49-F238E27FC236}">
                <a16:creationId xmlns:a16="http://schemas.microsoft.com/office/drawing/2014/main" id="{A22AF1B5-DBF9-49F3-A4EE-8714A3654B99}"/>
              </a:ext>
            </a:extLst>
          </p:cNvPr>
          <p:cNvSpPr txBox="1"/>
          <p:nvPr/>
        </p:nvSpPr>
        <p:spPr>
          <a:xfrm>
            <a:off x="7266063" y="2881514"/>
            <a:ext cx="312906" cy="369332"/>
          </a:xfrm>
          <a:prstGeom prst="rect">
            <a:avLst/>
          </a:prstGeom>
          <a:noFill/>
        </p:spPr>
        <p:txBody>
          <a:bodyPr wrap="none" rtlCol="0">
            <a:spAutoFit/>
          </a:bodyPr>
          <a:lstStyle/>
          <a:p>
            <a:r>
              <a:rPr lang="en-US" altLang="zh-CN"/>
              <a:t>0</a:t>
            </a:r>
            <a:endParaRPr lang="zh-CN" altLang="en-US"/>
          </a:p>
        </p:txBody>
      </p:sp>
      <p:sp>
        <p:nvSpPr>
          <p:cNvPr id="136" name="文本框 135">
            <a:extLst>
              <a:ext uri="{FF2B5EF4-FFF2-40B4-BE49-F238E27FC236}">
                <a16:creationId xmlns:a16="http://schemas.microsoft.com/office/drawing/2014/main" id="{1CF37E38-EA30-4CE5-9D3B-BBF1D52558D5}"/>
              </a:ext>
            </a:extLst>
          </p:cNvPr>
          <p:cNvSpPr txBox="1"/>
          <p:nvPr/>
        </p:nvSpPr>
        <p:spPr>
          <a:xfrm>
            <a:off x="7968592" y="2881514"/>
            <a:ext cx="312906" cy="369332"/>
          </a:xfrm>
          <a:prstGeom prst="rect">
            <a:avLst/>
          </a:prstGeom>
          <a:noFill/>
        </p:spPr>
        <p:txBody>
          <a:bodyPr wrap="none" rtlCol="0">
            <a:spAutoFit/>
          </a:bodyPr>
          <a:lstStyle/>
          <a:p>
            <a:r>
              <a:rPr lang="en-US" altLang="zh-CN"/>
              <a:t>0</a:t>
            </a:r>
            <a:endParaRPr lang="zh-CN" altLang="en-US"/>
          </a:p>
        </p:txBody>
      </p:sp>
      <p:sp>
        <p:nvSpPr>
          <p:cNvPr id="137" name="文本框 136">
            <a:extLst>
              <a:ext uri="{FF2B5EF4-FFF2-40B4-BE49-F238E27FC236}">
                <a16:creationId xmlns:a16="http://schemas.microsoft.com/office/drawing/2014/main" id="{CDE946CF-46C9-460F-BE5E-28062D1D2A48}"/>
              </a:ext>
            </a:extLst>
          </p:cNvPr>
          <p:cNvSpPr txBox="1"/>
          <p:nvPr/>
        </p:nvSpPr>
        <p:spPr>
          <a:xfrm>
            <a:off x="8674790" y="2881514"/>
            <a:ext cx="312906" cy="369332"/>
          </a:xfrm>
          <a:prstGeom prst="rect">
            <a:avLst/>
          </a:prstGeom>
          <a:noFill/>
        </p:spPr>
        <p:txBody>
          <a:bodyPr wrap="none" rtlCol="0">
            <a:spAutoFit/>
          </a:bodyPr>
          <a:lstStyle/>
          <a:p>
            <a:r>
              <a:rPr lang="en-US" altLang="zh-CN"/>
              <a:t>0</a:t>
            </a:r>
            <a:endParaRPr lang="zh-CN" altLang="en-US"/>
          </a:p>
        </p:txBody>
      </p:sp>
      <p:sp>
        <p:nvSpPr>
          <p:cNvPr id="138" name="文本框 137">
            <a:extLst>
              <a:ext uri="{FF2B5EF4-FFF2-40B4-BE49-F238E27FC236}">
                <a16:creationId xmlns:a16="http://schemas.microsoft.com/office/drawing/2014/main" id="{D04F742A-5E87-4CC8-BE0A-9C1B10C717E7}"/>
              </a:ext>
            </a:extLst>
          </p:cNvPr>
          <p:cNvSpPr txBox="1"/>
          <p:nvPr/>
        </p:nvSpPr>
        <p:spPr>
          <a:xfrm>
            <a:off x="3253796" y="4591162"/>
            <a:ext cx="424027" cy="369332"/>
          </a:xfrm>
          <a:prstGeom prst="rect">
            <a:avLst/>
          </a:prstGeom>
          <a:noFill/>
        </p:spPr>
        <p:txBody>
          <a:bodyPr wrap="none" rtlCol="0">
            <a:spAutoFit/>
          </a:bodyPr>
          <a:lstStyle/>
          <a:p>
            <a:pPr algn="ctr"/>
            <a:r>
              <a:rPr lang="en-US" altLang="zh-CN"/>
              <a:t>11</a:t>
            </a:r>
            <a:endParaRPr lang="zh-CN" altLang="en-US"/>
          </a:p>
        </p:txBody>
      </p:sp>
      <p:sp>
        <p:nvSpPr>
          <p:cNvPr id="139" name="文本框 138">
            <a:extLst>
              <a:ext uri="{FF2B5EF4-FFF2-40B4-BE49-F238E27FC236}">
                <a16:creationId xmlns:a16="http://schemas.microsoft.com/office/drawing/2014/main" id="{1B2E8D80-0779-4437-9894-240D7B06736C}"/>
              </a:ext>
            </a:extLst>
          </p:cNvPr>
          <p:cNvSpPr txBox="1"/>
          <p:nvPr/>
        </p:nvSpPr>
        <p:spPr>
          <a:xfrm>
            <a:off x="3951434" y="4591162"/>
            <a:ext cx="441147" cy="369332"/>
          </a:xfrm>
          <a:prstGeom prst="rect">
            <a:avLst/>
          </a:prstGeom>
          <a:noFill/>
        </p:spPr>
        <p:txBody>
          <a:bodyPr wrap="none" rtlCol="0">
            <a:spAutoFit/>
          </a:bodyPr>
          <a:lstStyle/>
          <a:p>
            <a:pPr algn="ctr"/>
            <a:r>
              <a:rPr lang="en-US" altLang="zh-CN"/>
              <a:t>00</a:t>
            </a:r>
            <a:endParaRPr lang="zh-CN" altLang="en-US"/>
          </a:p>
        </p:txBody>
      </p:sp>
      <p:sp>
        <p:nvSpPr>
          <p:cNvPr id="140" name="文本框 139">
            <a:extLst>
              <a:ext uri="{FF2B5EF4-FFF2-40B4-BE49-F238E27FC236}">
                <a16:creationId xmlns:a16="http://schemas.microsoft.com/office/drawing/2014/main" id="{79FD099E-0A24-4014-863A-3B19037A350C}"/>
              </a:ext>
            </a:extLst>
          </p:cNvPr>
          <p:cNvSpPr txBox="1"/>
          <p:nvPr/>
        </p:nvSpPr>
        <p:spPr>
          <a:xfrm>
            <a:off x="3615451" y="4591162"/>
            <a:ext cx="441147" cy="369332"/>
          </a:xfrm>
          <a:prstGeom prst="rect">
            <a:avLst/>
          </a:prstGeom>
          <a:noFill/>
        </p:spPr>
        <p:txBody>
          <a:bodyPr wrap="none" rtlCol="0">
            <a:spAutoFit/>
          </a:bodyPr>
          <a:lstStyle/>
          <a:p>
            <a:pPr algn="ctr"/>
            <a:r>
              <a:rPr lang="en-US" altLang="zh-CN"/>
              <a:t>10</a:t>
            </a:r>
            <a:endParaRPr lang="zh-CN" altLang="en-US"/>
          </a:p>
        </p:txBody>
      </p:sp>
      <p:sp>
        <p:nvSpPr>
          <p:cNvPr id="141" name="文本框 140">
            <a:extLst>
              <a:ext uri="{FF2B5EF4-FFF2-40B4-BE49-F238E27FC236}">
                <a16:creationId xmlns:a16="http://schemas.microsoft.com/office/drawing/2014/main" id="{161CA16B-73B1-4164-A62D-2F9B65C3FC06}"/>
              </a:ext>
            </a:extLst>
          </p:cNvPr>
          <p:cNvSpPr txBox="1"/>
          <p:nvPr/>
        </p:nvSpPr>
        <p:spPr>
          <a:xfrm>
            <a:off x="4321649" y="4591162"/>
            <a:ext cx="441147" cy="369332"/>
          </a:xfrm>
          <a:prstGeom prst="rect">
            <a:avLst/>
          </a:prstGeom>
          <a:noFill/>
        </p:spPr>
        <p:txBody>
          <a:bodyPr wrap="none" rtlCol="0">
            <a:spAutoFit/>
          </a:bodyPr>
          <a:lstStyle/>
          <a:p>
            <a:pPr algn="ctr"/>
            <a:r>
              <a:rPr lang="en-US" altLang="zh-CN"/>
              <a:t>01</a:t>
            </a:r>
            <a:endParaRPr lang="zh-CN" altLang="en-US"/>
          </a:p>
        </p:txBody>
      </p:sp>
      <p:sp>
        <p:nvSpPr>
          <p:cNvPr id="142" name="文本框 141">
            <a:extLst>
              <a:ext uri="{FF2B5EF4-FFF2-40B4-BE49-F238E27FC236}">
                <a16:creationId xmlns:a16="http://schemas.microsoft.com/office/drawing/2014/main" id="{33A4203E-3407-4E93-B5F6-6E3DAE24A58E}"/>
              </a:ext>
            </a:extLst>
          </p:cNvPr>
          <p:cNvSpPr txBox="1"/>
          <p:nvPr/>
        </p:nvSpPr>
        <p:spPr>
          <a:xfrm>
            <a:off x="4687336" y="4591162"/>
            <a:ext cx="424027" cy="369332"/>
          </a:xfrm>
          <a:prstGeom prst="rect">
            <a:avLst/>
          </a:prstGeom>
          <a:noFill/>
        </p:spPr>
        <p:txBody>
          <a:bodyPr wrap="none" rtlCol="0">
            <a:spAutoFit/>
          </a:bodyPr>
          <a:lstStyle/>
          <a:p>
            <a:pPr algn="ctr"/>
            <a:r>
              <a:rPr lang="en-US" altLang="zh-CN"/>
              <a:t>11</a:t>
            </a:r>
            <a:endParaRPr lang="zh-CN" altLang="en-US"/>
          </a:p>
        </p:txBody>
      </p:sp>
      <p:sp>
        <p:nvSpPr>
          <p:cNvPr id="143" name="文本框 142">
            <a:extLst>
              <a:ext uri="{FF2B5EF4-FFF2-40B4-BE49-F238E27FC236}">
                <a16:creationId xmlns:a16="http://schemas.microsoft.com/office/drawing/2014/main" id="{F09C70A7-3522-41CC-925F-229F37E229EA}"/>
              </a:ext>
            </a:extLst>
          </p:cNvPr>
          <p:cNvSpPr txBox="1"/>
          <p:nvPr/>
        </p:nvSpPr>
        <p:spPr>
          <a:xfrm>
            <a:off x="5384974" y="4591162"/>
            <a:ext cx="441147" cy="369332"/>
          </a:xfrm>
          <a:prstGeom prst="rect">
            <a:avLst/>
          </a:prstGeom>
          <a:noFill/>
        </p:spPr>
        <p:txBody>
          <a:bodyPr wrap="none" rtlCol="0">
            <a:spAutoFit/>
          </a:bodyPr>
          <a:lstStyle/>
          <a:p>
            <a:pPr algn="ctr"/>
            <a:r>
              <a:rPr lang="en-US" altLang="zh-CN"/>
              <a:t>00</a:t>
            </a:r>
            <a:endParaRPr lang="zh-CN" altLang="en-US"/>
          </a:p>
        </p:txBody>
      </p:sp>
      <p:sp>
        <p:nvSpPr>
          <p:cNvPr id="144" name="文本框 143">
            <a:extLst>
              <a:ext uri="{FF2B5EF4-FFF2-40B4-BE49-F238E27FC236}">
                <a16:creationId xmlns:a16="http://schemas.microsoft.com/office/drawing/2014/main" id="{FC640D20-BE91-4A80-8F06-74B08E0EA4CA}"/>
              </a:ext>
            </a:extLst>
          </p:cNvPr>
          <p:cNvSpPr txBox="1"/>
          <p:nvPr/>
        </p:nvSpPr>
        <p:spPr>
          <a:xfrm>
            <a:off x="5048991" y="4591162"/>
            <a:ext cx="441147" cy="369332"/>
          </a:xfrm>
          <a:prstGeom prst="rect">
            <a:avLst/>
          </a:prstGeom>
          <a:noFill/>
        </p:spPr>
        <p:txBody>
          <a:bodyPr wrap="none" rtlCol="0">
            <a:spAutoFit/>
          </a:bodyPr>
          <a:lstStyle/>
          <a:p>
            <a:pPr algn="ctr"/>
            <a:r>
              <a:rPr lang="en-US" altLang="zh-CN"/>
              <a:t>10</a:t>
            </a:r>
            <a:endParaRPr lang="zh-CN" altLang="en-US"/>
          </a:p>
        </p:txBody>
      </p:sp>
      <p:sp>
        <p:nvSpPr>
          <p:cNvPr id="145" name="文本框 144">
            <a:extLst>
              <a:ext uri="{FF2B5EF4-FFF2-40B4-BE49-F238E27FC236}">
                <a16:creationId xmlns:a16="http://schemas.microsoft.com/office/drawing/2014/main" id="{B820465F-E6B6-416C-98C2-A09192E7EC1D}"/>
              </a:ext>
            </a:extLst>
          </p:cNvPr>
          <p:cNvSpPr txBox="1"/>
          <p:nvPr/>
        </p:nvSpPr>
        <p:spPr>
          <a:xfrm>
            <a:off x="5755189" y="4591162"/>
            <a:ext cx="441147" cy="369332"/>
          </a:xfrm>
          <a:prstGeom prst="rect">
            <a:avLst/>
          </a:prstGeom>
          <a:noFill/>
        </p:spPr>
        <p:txBody>
          <a:bodyPr wrap="none" rtlCol="0">
            <a:spAutoFit/>
          </a:bodyPr>
          <a:lstStyle/>
          <a:p>
            <a:pPr algn="ctr"/>
            <a:r>
              <a:rPr lang="en-US" altLang="zh-CN"/>
              <a:t>01</a:t>
            </a:r>
            <a:endParaRPr lang="zh-CN" altLang="en-US"/>
          </a:p>
        </p:txBody>
      </p:sp>
      <p:sp>
        <p:nvSpPr>
          <p:cNvPr id="146" name="文本框 145">
            <a:extLst>
              <a:ext uri="{FF2B5EF4-FFF2-40B4-BE49-F238E27FC236}">
                <a16:creationId xmlns:a16="http://schemas.microsoft.com/office/drawing/2014/main" id="{F117F48F-316D-4995-A92D-508BC9B16337}"/>
              </a:ext>
            </a:extLst>
          </p:cNvPr>
          <p:cNvSpPr txBox="1"/>
          <p:nvPr/>
        </p:nvSpPr>
        <p:spPr>
          <a:xfrm>
            <a:off x="6108318" y="4591162"/>
            <a:ext cx="424027" cy="369332"/>
          </a:xfrm>
          <a:prstGeom prst="rect">
            <a:avLst/>
          </a:prstGeom>
          <a:noFill/>
        </p:spPr>
        <p:txBody>
          <a:bodyPr wrap="none" rtlCol="0">
            <a:spAutoFit/>
          </a:bodyPr>
          <a:lstStyle/>
          <a:p>
            <a:pPr algn="ctr"/>
            <a:r>
              <a:rPr lang="en-US" altLang="zh-CN"/>
              <a:t>11</a:t>
            </a:r>
            <a:endParaRPr lang="zh-CN" altLang="en-US"/>
          </a:p>
        </p:txBody>
      </p:sp>
      <p:sp>
        <p:nvSpPr>
          <p:cNvPr id="147" name="文本框 146">
            <a:extLst>
              <a:ext uri="{FF2B5EF4-FFF2-40B4-BE49-F238E27FC236}">
                <a16:creationId xmlns:a16="http://schemas.microsoft.com/office/drawing/2014/main" id="{C5517C0A-3744-4D79-972B-6BCAE901C206}"/>
              </a:ext>
            </a:extLst>
          </p:cNvPr>
          <p:cNvSpPr txBox="1"/>
          <p:nvPr/>
        </p:nvSpPr>
        <p:spPr>
          <a:xfrm>
            <a:off x="6805956" y="4591162"/>
            <a:ext cx="441147" cy="369332"/>
          </a:xfrm>
          <a:prstGeom prst="rect">
            <a:avLst/>
          </a:prstGeom>
          <a:noFill/>
        </p:spPr>
        <p:txBody>
          <a:bodyPr wrap="none" rtlCol="0">
            <a:spAutoFit/>
          </a:bodyPr>
          <a:lstStyle/>
          <a:p>
            <a:pPr algn="ctr"/>
            <a:r>
              <a:rPr lang="en-US" altLang="zh-CN"/>
              <a:t>00</a:t>
            </a:r>
            <a:endParaRPr lang="zh-CN" altLang="en-US"/>
          </a:p>
        </p:txBody>
      </p:sp>
      <p:sp>
        <p:nvSpPr>
          <p:cNvPr id="148" name="文本框 147">
            <a:extLst>
              <a:ext uri="{FF2B5EF4-FFF2-40B4-BE49-F238E27FC236}">
                <a16:creationId xmlns:a16="http://schemas.microsoft.com/office/drawing/2014/main" id="{E18E8B95-F413-4BF4-A026-97B0192645A6}"/>
              </a:ext>
            </a:extLst>
          </p:cNvPr>
          <p:cNvSpPr txBox="1"/>
          <p:nvPr/>
        </p:nvSpPr>
        <p:spPr>
          <a:xfrm>
            <a:off x="6469973" y="4591162"/>
            <a:ext cx="441147" cy="369332"/>
          </a:xfrm>
          <a:prstGeom prst="rect">
            <a:avLst/>
          </a:prstGeom>
          <a:noFill/>
        </p:spPr>
        <p:txBody>
          <a:bodyPr wrap="none" rtlCol="0">
            <a:spAutoFit/>
          </a:bodyPr>
          <a:lstStyle/>
          <a:p>
            <a:pPr algn="ctr"/>
            <a:r>
              <a:rPr lang="en-US" altLang="zh-CN"/>
              <a:t>10</a:t>
            </a:r>
            <a:endParaRPr lang="zh-CN" altLang="en-US"/>
          </a:p>
        </p:txBody>
      </p:sp>
      <p:sp>
        <p:nvSpPr>
          <p:cNvPr id="149" name="文本框 148">
            <a:extLst>
              <a:ext uri="{FF2B5EF4-FFF2-40B4-BE49-F238E27FC236}">
                <a16:creationId xmlns:a16="http://schemas.microsoft.com/office/drawing/2014/main" id="{CAF75938-6CD0-4570-98ED-7DA57167026E}"/>
              </a:ext>
            </a:extLst>
          </p:cNvPr>
          <p:cNvSpPr txBox="1"/>
          <p:nvPr/>
        </p:nvSpPr>
        <p:spPr>
          <a:xfrm>
            <a:off x="7176171" y="4591162"/>
            <a:ext cx="441147" cy="369332"/>
          </a:xfrm>
          <a:prstGeom prst="rect">
            <a:avLst/>
          </a:prstGeom>
          <a:noFill/>
        </p:spPr>
        <p:txBody>
          <a:bodyPr wrap="none" rtlCol="0">
            <a:spAutoFit/>
          </a:bodyPr>
          <a:lstStyle/>
          <a:p>
            <a:pPr algn="ctr"/>
            <a:r>
              <a:rPr lang="en-US" altLang="zh-CN"/>
              <a:t>01</a:t>
            </a:r>
            <a:endParaRPr lang="zh-CN" altLang="en-US"/>
          </a:p>
        </p:txBody>
      </p:sp>
      <p:sp>
        <p:nvSpPr>
          <p:cNvPr id="150" name="文本框 149">
            <a:extLst>
              <a:ext uri="{FF2B5EF4-FFF2-40B4-BE49-F238E27FC236}">
                <a16:creationId xmlns:a16="http://schemas.microsoft.com/office/drawing/2014/main" id="{99988690-865E-462C-B720-5334310540AD}"/>
              </a:ext>
            </a:extLst>
          </p:cNvPr>
          <p:cNvSpPr txBox="1"/>
          <p:nvPr/>
        </p:nvSpPr>
        <p:spPr>
          <a:xfrm>
            <a:off x="7505695" y="4591162"/>
            <a:ext cx="424027" cy="369332"/>
          </a:xfrm>
          <a:prstGeom prst="rect">
            <a:avLst/>
          </a:prstGeom>
          <a:noFill/>
        </p:spPr>
        <p:txBody>
          <a:bodyPr wrap="none" rtlCol="0">
            <a:spAutoFit/>
          </a:bodyPr>
          <a:lstStyle/>
          <a:p>
            <a:pPr algn="ctr"/>
            <a:r>
              <a:rPr lang="en-US" altLang="zh-CN"/>
              <a:t>11</a:t>
            </a:r>
            <a:endParaRPr lang="zh-CN" altLang="en-US"/>
          </a:p>
        </p:txBody>
      </p:sp>
      <p:sp>
        <p:nvSpPr>
          <p:cNvPr id="151" name="文本框 150">
            <a:extLst>
              <a:ext uri="{FF2B5EF4-FFF2-40B4-BE49-F238E27FC236}">
                <a16:creationId xmlns:a16="http://schemas.microsoft.com/office/drawing/2014/main" id="{EDF2A350-6510-470A-B188-46C3D986C5BA}"/>
              </a:ext>
            </a:extLst>
          </p:cNvPr>
          <p:cNvSpPr txBox="1"/>
          <p:nvPr/>
        </p:nvSpPr>
        <p:spPr>
          <a:xfrm>
            <a:off x="8203333" y="4591162"/>
            <a:ext cx="441147" cy="369332"/>
          </a:xfrm>
          <a:prstGeom prst="rect">
            <a:avLst/>
          </a:prstGeom>
          <a:noFill/>
        </p:spPr>
        <p:txBody>
          <a:bodyPr wrap="none" rtlCol="0">
            <a:spAutoFit/>
          </a:bodyPr>
          <a:lstStyle/>
          <a:p>
            <a:pPr algn="ctr"/>
            <a:r>
              <a:rPr lang="en-US" altLang="zh-CN"/>
              <a:t>00</a:t>
            </a:r>
            <a:endParaRPr lang="zh-CN" altLang="en-US"/>
          </a:p>
        </p:txBody>
      </p:sp>
      <p:sp>
        <p:nvSpPr>
          <p:cNvPr id="152" name="文本框 151">
            <a:extLst>
              <a:ext uri="{FF2B5EF4-FFF2-40B4-BE49-F238E27FC236}">
                <a16:creationId xmlns:a16="http://schemas.microsoft.com/office/drawing/2014/main" id="{55A19B0B-EF92-4C22-A9BF-4696A06E934B}"/>
              </a:ext>
            </a:extLst>
          </p:cNvPr>
          <p:cNvSpPr txBox="1"/>
          <p:nvPr/>
        </p:nvSpPr>
        <p:spPr>
          <a:xfrm>
            <a:off x="7867350" y="4591162"/>
            <a:ext cx="441147" cy="369332"/>
          </a:xfrm>
          <a:prstGeom prst="rect">
            <a:avLst/>
          </a:prstGeom>
          <a:noFill/>
        </p:spPr>
        <p:txBody>
          <a:bodyPr wrap="none" rtlCol="0">
            <a:spAutoFit/>
          </a:bodyPr>
          <a:lstStyle/>
          <a:p>
            <a:pPr algn="ctr"/>
            <a:r>
              <a:rPr lang="en-US" altLang="zh-CN"/>
              <a:t>10</a:t>
            </a:r>
            <a:endParaRPr lang="zh-CN" altLang="en-US"/>
          </a:p>
        </p:txBody>
      </p:sp>
      <p:sp>
        <p:nvSpPr>
          <p:cNvPr id="153" name="文本框 152">
            <a:extLst>
              <a:ext uri="{FF2B5EF4-FFF2-40B4-BE49-F238E27FC236}">
                <a16:creationId xmlns:a16="http://schemas.microsoft.com/office/drawing/2014/main" id="{BF526672-C9F1-4A0E-BB5B-FD4BD9F17987}"/>
              </a:ext>
            </a:extLst>
          </p:cNvPr>
          <p:cNvSpPr txBox="1"/>
          <p:nvPr/>
        </p:nvSpPr>
        <p:spPr>
          <a:xfrm>
            <a:off x="8573548" y="4591162"/>
            <a:ext cx="441147" cy="369332"/>
          </a:xfrm>
          <a:prstGeom prst="rect">
            <a:avLst/>
          </a:prstGeom>
          <a:noFill/>
        </p:spPr>
        <p:txBody>
          <a:bodyPr wrap="none" rtlCol="0">
            <a:spAutoFit/>
          </a:bodyPr>
          <a:lstStyle/>
          <a:p>
            <a:pPr algn="ctr"/>
            <a:r>
              <a:rPr lang="en-US" altLang="zh-CN"/>
              <a:t>01</a:t>
            </a:r>
            <a:endParaRPr lang="zh-CN" altLang="en-US"/>
          </a:p>
        </p:txBody>
      </p:sp>
      <p:sp>
        <p:nvSpPr>
          <p:cNvPr id="154" name="文本框 153">
            <a:extLst>
              <a:ext uri="{FF2B5EF4-FFF2-40B4-BE49-F238E27FC236}">
                <a16:creationId xmlns:a16="http://schemas.microsoft.com/office/drawing/2014/main" id="{479C2D38-9E99-422E-847A-89334FCE8055}"/>
              </a:ext>
            </a:extLst>
          </p:cNvPr>
          <p:cNvSpPr txBox="1"/>
          <p:nvPr/>
        </p:nvSpPr>
        <p:spPr>
          <a:xfrm>
            <a:off x="9299459" y="1487162"/>
            <a:ext cx="748924" cy="369332"/>
          </a:xfrm>
          <a:prstGeom prst="rect">
            <a:avLst/>
          </a:prstGeom>
          <a:noFill/>
        </p:spPr>
        <p:txBody>
          <a:bodyPr wrap="none" rtlCol="0">
            <a:spAutoFit/>
          </a:bodyPr>
          <a:lstStyle/>
          <a:p>
            <a:r>
              <a:rPr lang="en-US" altLang="zh-CN">
                <a:solidFill>
                  <a:schemeClr val="accent1"/>
                </a:solidFill>
              </a:rPr>
              <a:t>1byte</a:t>
            </a:r>
            <a:endParaRPr lang="zh-CN" altLang="en-US">
              <a:solidFill>
                <a:schemeClr val="accent1"/>
              </a:solidFill>
            </a:endParaRPr>
          </a:p>
        </p:txBody>
      </p:sp>
      <p:sp>
        <p:nvSpPr>
          <p:cNvPr id="155" name="文本框 154">
            <a:extLst>
              <a:ext uri="{FF2B5EF4-FFF2-40B4-BE49-F238E27FC236}">
                <a16:creationId xmlns:a16="http://schemas.microsoft.com/office/drawing/2014/main" id="{1F31FEDB-24C4-4FEA-8710-EC5BC2C3C118}"/>
              </a:ext>
            </a:extLst>
          </p:cNvPr>
          <p:cNvSpPr txBox="1"/>
          <p:nvPr/>
        </p:nvSpPr>
        <p:spPr>
          <a:xfrm>
            <a:off x="9262689" y="3057664"/>
            <a:ext cx="864340" cy="369332"/>
          </a:xfrm>
          <a:prstGeom prst="rect">
            <a:avLst/>
          </a:prstGeom>
          <a:noFill/>
        </p:spPr>
        <p:txBody>
          <a:bodyPr wrap="none" rtlCol="0">
            <a:spAutoFit/>
          </a:bodyPr>
          <a:lstStyle/>
          <a:p>
            <a:r>
              <a:rPr lang="en-US" altLang="zh-CN">
                <a:solidFill>
                  <a:schemeClr val="accent1"/>
                </a:solidFill>
              </a:rPr>
              <a:t>2bytes</a:t>
            </a:r>
            <a:endParaRPr lang="zh-CN" altLang="en-US">
              <a:solidFill>
                <a:schemeClr val="accent1"/>
              </a:solidFill>
            </a:endParaRPr>
          </a:p>
        </p:txBody>
      </p:sp>
      <p:sp>
        <p:nvSpPr>
          <p:cNvPr id="156" name="文本框 155">
            <a:extLst>
              <a:ext uri="{FF2B5EF4-FFF2-40B4-BE49-F238E27FC236}">
                <a16:creationId xmlns:a16="http://schemas.microsoft.com/office/drawing/2014/main" id="{1D56DBF4-B052-4378-903B-7E52D7C5C63E}"/>
              </a:ext>
            </a:extLst>
          </p:cNvPr>
          <p:cNvSpPr txBox="1"/>
          <p:nvPr/>
        </p:nvSpPr>
        <p:spPr>
          <a:xfrm>
            <a:off x="9295453" y="4573303"/>
            <a:ext cx="864340" cy="369332"/>
          </a:xfrm>
          <a:prstGeom prst="rect">
            <a:avLst/>
          </a:prstGeom>
          <a:noFill/>
        </p:spPr>
        <p:txBody>
          <a:bodyPr wrap="none" rtlCol="0">
            <a:spAutoFit/>
          </a:bodyPr>
          <a:lstStyle/>
          <a:p>
            <a:r>
              <a:rPr lang="en-US" altLang="zh-CN">
                <a:solidFill>
                  <a:schemeClr val="accent1"/>
                </a:solidFill>
              </a:rPr>
              <a:t>4bytes</a:t>
            </a:r>
            <a:endParaRPr lang="zh-CN" altLang="en-US">
              <a:solidFill>
                <a:schemeClr val="accent1"/>
              </a:solidFill>
            </a:endParaRPr>
          </a:p>
        </p:txBody>
      </p:sp>
      <p:sp>
        <p:nvSpPr>
          <p:cNvPr id="157" name="文本框 156">
            <a:extLst>
              <a:ext uri="{FF2B5EF4-FFF2-40B4-BE49-F238E27FC236}">
                <a16:creationId xmlns:a16="http://schemas.microsoft.com/office/drawing/2014/main" id="{59317A20-5FDB-4241-9AF4-EEE13D6F27A8}"/>
              </a:ext>
            </a:extLst>
          </p:cNvPr>
          <p:cNvSpPr txBox="1"/>
          <p:nvPr/>
        </p:nvSpPr>
        <p:spPr>
          <a:xfrm>
            <a:off x="9179348" y="2100852"/>
            <a:ext cx="492443" cy="276999"/>
          </a:xfrm>
          <a:prstGeom prst="rect">
            <a:avLst/>
          </a:prstGeom>
          <a:noFill/>
        </p:spPr>
        <p:txBody>
          <a:bodyPr wrap="none" rtlCol="0">
            <a:spAutoFit/>
          </a:bodyPr>
          <a:lstStyle/>
          <a:p>
            <a:r>
              <a:rPr lang="zh-CN" altLang="en-US" sz="1200"/>
              <a:t>时间</a:t>
            </a:r>
          </a:p>
        </p:txBody>
      </p:sp>
      <p:sp>
        <p:nvSpPr>
          <p:cNvPr id="158" name="文本框 157">
            <a:extLst>
              <a:ext uri="{FF2B5EF4-FFF2-40B4-BE49-F238E27FC236}">
                <a16:creationId xmlns:a16="http://schemas.microsoft.com/office/drawing/2014/main" id="{323A0ACA-E235-49BC-BC5A-7DEDC6235C37}"/>
              </a:ext>
            </a:extLst>
          </p:cNvPr>
          <p:cNvSpPr txBox="1"/>
          <p:nvPr/>
        </p:nvSpPr>
        <p:spPr>
          <a:xfrm>
            <a:off x="9179348" y="3692854"/>
            <a:ext cx="492443" cy="276999"/>
          </a:xfrm>
          <a:prstGeom prst="rect">
            <a:avLst/>
          </a:prstGeom>
          <a:noFill/>
        </p:spPr>
        <p:txBody>
          <a:bodyPr wrap="none" rtlCol="0">
            <a:spAutoFit/>
          </a:bodyPr>
          <a:lstStyle/>
          <a:p>
            <a:r>
              <a:rPr lang="zh-CN" altLang="en-US" sz="1200"/>
              <a:t>时间</a:t>
            </a:r>
          </a:p>
        </p:txBody>
      </p:sp>
      <p:sp>
        <p:nvSpPr>
          <p:cNvPr id="159" name="文本框 158">
            <a:extLst>
              <a:ext uri="{FF2B5EF4-FFF2-40B4-BE49-F238E27FC236}">
                <a16:creationId xmlns:a16="http://schemas.microsoft.com/office/drawing/2014/main" id="{B4C6C35E-272A-48B0-8ECD-B78ACEB638B4}"/>
              </a:ext>
            </a:extLst>
          </p:cNvPr>
          <p:cNvSpPr txBox="1"/>
          <p:nvPr/>
        </p:nvSpPr>
        <p:spPr>
          <a:xfrm>
            <a:off x="9179348" y="5359020"/>
            <a:ext cx="492443" cy="276999"/>
          </a:xfrm>
          <a:prstGeom prst="rect">
            <a:avLst/>
          </a:prstGeom>
          <a:noFill/>
        </p:spPr>
        <p:txBody>
          <a:bodyPr wrap="none" rtlCol="0">
            <a:spAutoFit/>
          </a:bodyPr>
          <a:lstStyle/>
          <a:p>
            <a:r>
              <a:rPr lang="zh-CN" altLang="en-US" sz="1200"/>
              <a:t>时间</a:t>
            </a:r>
          </a:p>
        </p:txBody>
      </p:sp>
      <p:sp>
        <p:nvSpPr>
          <p:cNvPr id="160" name="文本框 159">
            <a:extLst>
              <a:ext uri="{FF2B5EF4-FFF2-40B4-BE49-F238E27FC236}">
                <a16:creationId xmlns:a16="http://schemas.microsoft.com/office/drawing/2014/main" id="{9B94D6A4-2829-4A47-9D02-C5C28B1B50AF}"/>
              </a:ext>
            </a:extLst>
          </p:cNvPr>
          <p:cNvSpPr txBox="1"/>
          <p:nvPr/>
        </p:nvSpPr>
        <p:spPr>
          <a:xfrm>
            <a:off x="3056185" y="1098132"/>
            <a:ext cx="492443" cy="276999"/>
          </a:xfrm>
          <a:prstGeom prst="rect">
            <a:avLst/>
          </a:prstGeom>
          <a:noFill/>
        </p:spPr>
        <p:txBody>
          <a:bodyPr wrap="none" rtlCol="0">
            <a:spAutoFit/>
          </a:bodyPr>
          <a:lstStyle/>
          <a:p>
            <a:r>
              <a:rPr lang="zh-CN" altLang="en-US" sz="1200"/>
              <a:t>振幅</a:t>
            </a:r>
          </a:p>
        </p:txBody>
      </p:sp>
      <p:sp>
        <p:nvSpPr>
          <p:cNvPr id="161" name="文本框 160">
            <a:extLst>
              <a:ext uri="{FF2B5EF4-FFF2-40B4-BE49-F238E27FC236}">
                <a16:creationId xmlns:a16="http://schemas.microsoft.com/office/drawing/2014/main" id="{37640396-A984-4DEA-B55F-1B89569489AD}"/>
              </a:ext>
            </a:extLst>
          </p:cNvPr>
          <p:cNvSpPr txBox="1"/>
          <p:nvPr/>
        </p:nvSpPr>
        <p:spPr>
          <a:xfrm>
            <a:off x="3056185" y="2724060"/>
            <a:ext cx="492443" cy="276999"/>
          </a:xfrm>
          <a:prstGeom prst="rect">
            <a:avLst/>
          </a:prstGeom>
          <a:noFill/>
        </p:spPr>
        <p:txBody>
          <a:bodyPr wrap="none" rtlCol="0">
            <a:spAutoFit/>
          </a:bodyPr>
          <a:lstStyle/>
          <a:p>
            <a:r>
              <a:rPr lang="zh-CN" altLang="en-US" sz="1200"/>
              <a:t>振幅</a:t>
            </a:r>
          </a:p>
        </p:txBody>
      </p:sp>
      <p:sp>
        <p:nvSpPr>
          <p:cNvPr id="162" name="文本框 161">
            <a:extLst>
              <a:ext uri="{FF2B5EF4-FFF2-40B4-BE49-F238E27FC236}">
                <a16:creationId xmlns:a16="http://schemas.microsoft.com/office/drawing/2014/main" id="{87AFBEC9-0EF2-409A-84BB-CA6BD4E02BC9}"/>
              </a:ext>
            </a:extLst>
          </p:cNvPr>
          <p:cNvSpPr txBox="1"/>
          <p:nvPr/>
        </p:nvSpPr>
        <p:spPr>
          <a:xfrm>
            <a:off x="3056185" y="4378281"/>
            <a:ext cx="492443" cy="276999"/>
          </a:xfrm>
          <a:prstGeom prst="rect">
            <a:avLst/>
          </a:prstGeom>
          <a:noFill/>
        </p:spPr>
        <p:txBody>
          <a:bodyPr wrap="none" rtlCol="0">
            <a:spAutoFit/>
          </a:bodyPr>
          <a:lstStyle/>
          <a:p>
            <a:r>
              <a:rPr lang="zh-CN" altLang="en-US" sz="1200"/>
              <a:t>振幅</a:t>
            </a:r>
          </a:p>
        </p:txBody>
      </p:sp>
      <p:sp>
        <p:nvSpPr>
          <p:cNvPr id="163" name="文本框 162">
            <a:extLst>
              <a:ext uri="{FF2B5EF4-FFF2-40B4-BE49-F238E27FC236}">
                <a16:creationId xmlns:a16="http://schemas.microsoft.com/office/drawing/2014/main" id="{17FB100A-E792-4D13-ABEC-9C159242106B}"/>
              </a:ext>
            </a:extLst>
          </p:cNvPr>
          <p:cNvSpPr txBox="1"/>
          <p:nvPr/>
        </p:nvSpPr>
        <p:spPr>
          <a:xfrm>
            <a:off x="3017850" y="3614043"/>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4" name="文本框 163">
            <a:extLst>
              <a:ext uri="{FF2B5EF4-FFF2-40B4-BE49-F238E27FC236}">
                <a16:creationId xmlns:a16="http://schemas.microsoft.com/office/drawing/2014/main" id="{7D5FCC16-772F-4475-A7DA-1314845A84B0}"/>
              </a:ext>
            </a:extLst>
          </p:cNvPr>
          <p:cNvSpPr txBox="1"/>
          <p:nvPr/>
        </p:nvSpPr>
        <p:spPr>
          <a:xfrm>
            <a:off x="3017850" y="5349846"/>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5" name="文本框 164">
            <a:extLst>
              <a:ext uri="{FF2B5EF4-FFF2-40B4-BE49-F238E27FC236}">
                <a16:creationId xmlns:a16="http://schemas.microsoft.com/office/drawing/2014/main" id="{70EB83F9-68A5-4DC3-A5E2-FDECE14AE19F}"/>
              </a:ext>
            </a:extLst>
          </p:cNvPr>
          <p:cNvSpPr txBox="1"/>
          <p:nvPr/>
        </p:nvSpPr>
        <p:spPr>
          <a:xfrm>
            <a:off x="3017850" y="2048220"/>
            <a:ext cx="298480" cy="338554"/>
          </a:xfrm>
          <a:prstGeom prst="rect">
            <a:avLst/>
          </a:prstGeom>
          <a:noFill/>
        </p:spPr>
        <p:txBody>
          <a:bodyPr wrap="none" rtlCol="0">
            <a:spAutoFit/>
          </a:bodyPr>
          <a:lstStyle/>
          <a:p>
            <a:r>
              <a:rPr lang="en-US" altLang="zh-CN" sz="1600">
                <a:solidFill>
                  <a:srgbClr val="FF0000"/>
                </a:solidFill>
              </a:rPr>
              <a:t>0</a:t>
            </a:r>
            <a:endParaRPr lang="zh-CN" altLang="en-US" sz="1600">
              <a:solidFill>
                <a:srgbClr val="FF0000"/>
              </a:solidFill>
            </a:endParaRPr>
          </a:p>
        </p:txBody>
      </p:sp>
      <p:sp>
        <p:nvSpPr>
          <p:cNvPr id="166" name="文本框 165">
            <a:extLst>
              <a:ext uri="{FF2B5EF4-FFF2-40B4-BE49-F238E27FC236}">
                <a16:creationId xmlns:a16="http://schemas.microsoft.com/office/drawing/2014/main" id="{23C61074-833C-427D-878F-305625888F1B}"/>
              </a:ext>
            </a:extLst>
          </p:cNvPr>
          <p:cNvSpPr txBox="1"/>
          <p:nvPr/>
        </p:nvSpPr>
        <p:spPr>
          <a:xfrm>
            <a:off x="2908846" y="1463456"/>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7" name="文本框 166">
            <a:extLst>
              <a:ext uri="{FF2B5EF4-FFF2-40B4-BE49-F238E27FC236}">
                <a16:creationId xmlns:a16="http://schemas.microsoft.com/office/drawing/2014/main" id="{D3AAD07A-C4BD-4C2A-ADD3-C91E254FF0D3}"/>
              </a:ext>
            </a:extLst>
          </p:cNvPr>
          <p:cNvSpPr txBox="1"/>
          <p:nvPr/>
        </p:nvSpPr>
        <p:spPr>
          <a:xfrm>
            <a:off x="2908846" y="3081279"/>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8" name="文本框 167">
            <a:extLst>
              <a:ext uri="{FF2B5EF4-FFF2-40B4-BE49-F238E27FC236}">
                <a16:creationId xmlns:a16="http://schemas.microsoft.com/office/drawing/2014/main" id="{1E68279F-3FCB-41C2-B7BE-D9EF8F806320}"/>
              </a:ext>
            </a:extLst>
          </p:cNvPr>
          <p:cNvSpPr txBox="1"/>
          <p:nvPr/>
        </p:nvSpPr>
        <p:spPr>
          <a:xfrm>
            <a:off x="2908846" y="4732305"/>
            <a:ext cx="418704"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
        <p:nvSpPr>
          <p:cNvPr id="169" name="文本框 168">
            <a:extLst>
              <a:ext uri="{FF2B5EF4-FFF2-40B4-BE49-F238E27FC236}">
                <a16:creationId xmlns:a16="http://schemas.microsoft.com/office/drawing/2014/main" id="{CA570D6F-B8F2-4174-969D-97F1848DF5B4}"/>
              </a:ext>
            </a:extLst>
          </p:cNvPr>
          <p:cNvSpPr txBox="1"/>
          <p:nvPr/>
        </p:nvSpPr>
        <p:spPr>
          <a:xfrm>
            <a:off x="2905640" y="5038608"/>
            <a:ext cx="418704" cy="338554"/>
          </a:xfrm>
          <a:prstGeom prst="rect">
            <a:avLst/>
          </a:prstGeom>
          <a:noFill/>
        </p:spPr>
        <p:txBody>
          <a:bodyPr wrap="none" rtlCol="0">
            <a:spAutoFit/>
          </a:bodyPr>
          <a:lstStyle/>
          <a:p>
            <a:r>
              <a:rPr lang="en-US" altLang="zh-CN" sz="1600">
                <a:solidFill>
                  <a:srgbClr val="FF0000"/>
                </a:solidFill>
              </a:rPr>
              <a:t>+2</a:t>
            </a:r>
            <a:endParaRPr lang="zh-CN" altLang="en-US" sz="1600">
              <a:solidFill>
                <a:srgbClr val="FF0000"/>
              </a:solidFill>
            </a:endParaRPr>
          </a:p>
        </p:txBody>
      </p:sp>
      <p:sp>
        <p:nvSpPr>
          <p:cNvPr id="170" name="文本框 169">
            <a:extLst>
              <a:ext uri="{FF2B5EF4-FFF2-40B4-BE49-F238E27FC236}">
                <a16:creationId xmlns:a16="http://schemas.microsoft.com/office/drawing/2014/main" id="{E6FAA164-AB93-45DB-95C1-258923562ABF}"/>
              </a:ext>
            </a:extLst>
          </p:cNvPr>
          <p:cNvSpPr txBox="1"/>
          <p:nvPr/>
        </p:nvSpPr>
        <p:spPr>
          <a:xfrm>
            <a:off x="2949723" y="5624581"/>
            <a:ext cx="367408" cy="338554"/>
          </a:xfrm>
          <a:prstGeom prst="rect">
            <a:avLst/>
          </a:prstGeom>
          <a:noFill/>
        </p:spPr>
        <p:txBody>
          <a:bodyPr wrap="none" rtlCol="0">
            <a:spAutoFit/>
          </a:bodyPr>
          <a:lstStyle/>
          <a:p>
            <a:r>
              <a:rPr lang="en-US" altLang="zh-CN" sz="1600" dirty="0">
                <a:solidFill>
                  <a:srgbClr val="FF0000"/>
                </a:solidFill>
              </a:rPr>
              <a:t>-2</a:t>
            </a:r>
            <a:endParaRPr lang="zh-CN" altLang="en-US" sz="1600" dirty="0">
              <a:solidFill>
                <a:srgbClr val="FF0000"/>
              </a:solidFill>
            </a:endParaRPr>
          </a:p>
        </p:txBody>
      </p:sp>
      <p:sp>
        <p:nvSpPr>
          <p:cNvPr id="171" name="文本框 170">
            <a:extLst>
              <a:ext uri="{FF2B5EF4-FFF2-40B4-BE49-F238E27FC236}">
                <a16:creationId xmlns:a16="http://schemas.microsoft.com/office/drawing/2014/main" id="{8FADAC21-6F39-4B05-9F16-9A0BC93C5CB0}"/>
              </a:ext>
            </a:extLst>
          </p:cNvPr>
          <p:cNvSpPr txBox="1"/>
          <p:nvPr/>
        </p:nvSpPr>
        <p:spPr>
          <a:xfrm>
            <a:off x="2952929" y="5872710"/>
            <a:ext cx="367408" cy="338554"/>
          </a:xfrm>
          <a:prstGeom prst="rect">
            <a:avLst/>
          </a:prstGeom>
          <a:noFill/>
        </p:spPr>
        <p:txBody>
          <a:bodyPr wrap="none" rtlCol="0">
            <a:spAutoFit/>
          </a:bodyPr>
          <a:lstStyle/>
          <a:p>
            <a:r>
              <a:rPr lang="en-US" altLang="zh-CN" sz="1600">
                <a:solidFill>
                  <a:srgbClr val="FF0000"/>
                </a:solidFill>
              </a:rPr>
              <a:t>-5</a:t>
            </a:r>
            <a:endParaRPr lang="zh-CN" altLang="en-US" sz="1600">
              <a:solidFill>
                <a:srgbClr val="FF0000"/>
              </a:solidFill>
            </a:endParaRPr>
          </a:p>
        </p:txBody>
      </p:sp>
    </p:spTree>
    <p:extLst>
      <p:ext uri="{BB962C8B-B14F-4D97-AF65-F5344CB8AC3E}">
        <p14:creationId xmlns:p14="http://schemas.microsoft.com/office/powerpoint/2010/main" val="4290475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zh-CN" altLang="en-US"/>
              <a:t>香农</a:t>
            </a:r>
            <a:r>
              <a:rPr lang="en-US" altLang="zh-CN"/>
              <a:t>(Shannon)</a:t>
            </a:r>
            <a:r>
              <a:rPr lang="zh-CN" altLang="en-US"/>
              <a:t>定理</a:t>
            </a:r>
          </a:p>
        </p:txBody>
      </p:sp>
      <p:sp>
        <p:nvSpPr>
          <p:cNvPr id="398339" name="Rectangle 3"/>
          <p:cNvSpPr>
            <a:spLocks noGrp="1" noChangeArrowheads="1"/>
          </p:cNvSpPr>
          <p:nvPr>
            <p:ph idx="1"/>
          </p:nvPr>
        </p:nvSpPr>
        <p:spPr/>
        <p:txBody>
          <a:bodyPr/>
          <a:lstStyle/>
          <a:p>
            <a:r>
              <a:rPr lang="zh-CN" altLang="en-US" dirty="0"/>
              <a:t>信道总是要受到噪声的干扰</a:t>
            </a:r>
          </a:p>
          <a:p>
            <a:r>
              <a:rPr lang="zh-CN" altLang="en-US" dirty="0"/>
              <a:t>信噪比</a:t>
            </a:r>
            <a:r>
              <a:rPr lang="en-US" altLang="zh-CN" dirty="0"/>
              <a:t>(S/N)</a:t>
            </a:r>
            <a:r>
              <a:rPr lang="zh-CN" altLang="en-US" dirty="0"/>
              <a:t>：单位分贝</a:t>
            </a:r>
            <a:r>
              <a:rPr lang="en-US" altLang="zh-CN" dirty="0"/>
              <a:t>(dB)</a:t>
            </a:r>
            <a:endParaRPr lang="zh-CN" altLang="en-US" dirty="0"/>
          </a:p>
          <a:p>
            <a:pPr algn="ct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信噪比</a:t>
            </a:r>
            <a:r>
              <a:rPr lang="en-US" altLang="zh-CN" dirty="0">
                <a:latin typeface="Times New Roman" panose="02020603050405020304" pitchFamily="18" charset="0"/>
                <a:cs typeface="Times New Roman" panose="02020603050405020304" pitchFamily="18" charset="0"/>
              </a:rPr>
              <a:t>=10×log</a:t>
            </a:r>
            <a:r>
              <a:rPr lang="en-US" altLang="zh-CN" baseline="-25000" dirty="0">
                <a:latin typeface="Times New Roman" panose="02020603050405020304" pitchFamily="18" charset="0"/>
                <a:cs typeface="Times New Roman" panose="02020603050405020304" pitchFamily="18" charset="0"/>
              </a:rPr>
              <a:t>10</a:t>
            </a:r>
            <a:r>
              <a:rPr lang="en-US" altLang="zh-CN" dirty="0">
                <a:latin typeface="Times New Roman" panose="02020603050405020304" pitchFamily="18" charset="0"/>
                <a:cs typeface="Times New Roman" panose="02020603050405020304" pitchFamily="18" charset="0"/>
              </a:rPr>
              <a:t>(S/N)  (dB)</a:t>
            </a:r>
          </a:p>
          <a:p>
            <a:r>
              <a:rPr lang="zh-CN" altLang="en-US" dirty="0"/>
              <a:t>香农定理：噪声环境中有限带宽介质信道的</a:t>
            </a:r>
            <a:r>
              <a:rPr lang="zh-CN" altLang="en-US" dirty="0">
                <a:solidFill>
                  <a:srgbClr val="FF0000"/>
                </a:solidFill>
              </a:rPr>
              <a:t>最大传输速率</a:t>
            </a:r>
            <a:r>
              <a:rPr lang="en-US" altLang="zh-CN" dirty="0">
                <a:solidFill>
                  <a:srgbClr val="FF0000"/>
                </a:solidFill>
              </a:rPr>
              <a:t>C</a:t>
            </a:r>
            <a:r>
              <a:rPr lang="zh-CN" altLang="en-US" dirty="0"/>
              <a:t>与</a:t>
            </a:r>
            <a:r>
              <a:rPr lang="zh-CN" altLang="en-US" dirty="0">
                <a:solidFill>
                  <a:srgbClr val="FF0000"/>
                </a:solidFill>
              </a:rPr>
              <a:t>信道带宽</a:t>
            </a:r>
            <a:r>
              <a:rPr lang="zh-CN" altLang="en-US" dirty="0"/>
              <a:t>和</a:t>
            </a:r>
            <a:r>
              <a:rPr lang="zh-CN" altLang="en-US" dirty="0">
                <a:solidFill>
                  <a:srgbClr val="FF0000"/>
                </a:solidFill>
              </a:rPr>
              <a:t>信号噪声功率比</a:t>
            </a:r>
            <a:r>
              <a:rPr lang="zh-CN" altLang="en-US" dirty="0"/>
              <a:t>之间的关系。</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C=W×log</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S/N)  (bps)</a:t>
            </a:r>
          </a:p>
          <a:p>
            <a:pPr lvl="1"/>
            <a:r>
              <a:rPr lang="en-US" altLang="zh-CN" dirty="0"/>
              <a:t>W</a:t>
            </a:r>
            <a:r>
              <a:rPr lang="zh-CN" altLang="en-US" dirty="0"/>
              <a:t>：信道带宽</a:t>
            </a:r>
            <a:endParaRPr lang="en-US" altLang="zh-CN" dirty="0"/>
          </a:p>
          <a:p>
            <a:pPr lvl="1"/>
            <a:r>
              <a:rPr lang="en-US" altLang="zh-CN" dirty="0"/>
              <a:t>S</a:t>
            </a:r>
            <a:r>
              <a:rPr lang="zh-CN" altLang="en-US" dirty="0"/>
              <a:t>：平均信号功率</a:t>
            </a:r>
            <a:endParaRPr lang="en-US" altLang="zh-CN" dirty="0"/>
          </a:p>
          <a:p>
            <a:pPr lvl="1"/>
            <a:r>
              <a:rPr lang="en-US" altLang="zh-CN" dirty="0"/>
              <a:t>N</a:t>
            </a:r>
            <a:r>
              <a:rPr lang="zh-CN" altLang="en-US" dirty="0"/>
              <a:t>：平均噪声功率</a:t>
            </a:r>
            <a:endParaRPr lang="en-US" altLang="zh-CN" dirty="0"/>
          </a:p>
        </p:txBody>
      </p:sp>
      <p:sp>
        <p:nvSpPr>
          <p:cNvPr id="6" name="灯片编号占位符 5"/>
          <p:cNvSpPr>
            <a:spLocks noGrp="1"/>
          </p:cNvSpPr>
          <p:nvPr>
            <p:ph type="sldNum" sz="quarter" idx="12"/>
          </p:nvPr>
        </p:nvSpPr>
        <p:spPr/>
        <p:txBody>
          <a:bodyPr/>
          <a:lstStyle/>
          <a:p>
            <a:fld id="{18C6B2FA-F9F0-4E5E-99EF-85314D2BC07A}" type="slidenum">
              <a:rPr lang="en-US" altLang="zh-CN"/>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zh-CN" altLang="en-US" dirty="0"/>
              <a:t>数据通信系统的组成</a:t>
            </a:r>
          </a:p>
        </p:txBody>
      </p:sp>
      <p:sp>
        <p:nvSpPr>
          <p:cNvPr id="19" name="灯片编号占位符 5"/>
          <p:cNvSpPr>
            <a:spLocks noGrp="1"/>
          </p:cNvSpPr>
          <p:nvPr>
            <p:ph type="sldNum" sz="quarter" idx="12"/>
          </p:nvPr>
        </p:nvSpPr>
        <p:spPr>
          <a:xfrm>
            <a:off x="7768168" y="6088221"/>
            <a:ext cx="3750732" cy="274320"/>
          </a:xfrm>
        </p:spPr>
        <p:txBody>
          <a:bodyPr/>
          <a:lstStyle/>
          <a:p>
            <a:fld id="{B4B5BEC2-06F4-453B-8A11-CD5AB6F5A317}" type="slidenum">
              <a:rPr lang="en-US" altLang="zh-CN"/>
              <a:pPr/>
              <a:t>4</a:t>
            </a:fld>
            <a:endParaRPr lang="en-US" altLang="zh-CN"/>
          </a:p>
        </p:txBody>
      </p:sp>
      <p:sp>
        <p:nvSpPr>
          <p:cNvPr id="386052" name="Rectangle 4"/>
          <p:cNvSpPr>
            <a:spLocks noChangeArrowheads="1"/>
          </p:cNvSpPr>
          <p:nvPr/>
        </p:nvSpPr>
        <p:spPr bwMode="auto">
          <a:xfrm>
            <a:off x="1919288"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信源</a:t>
            </a:r>
          </a:p>
        </p:txBody>
      </p:sp>
      <p:sp>
        <p:nvSpPr>
          <p:cNvPr id="386053" name="Rectangle 5"/>
          <p:cNvSpPr>
            <a:spLocks noChangeArrowheads="1"/>
          </p:cNvSpPr>
          <p:nvPr/>
        </p:nvSpPr>
        <p:spPr bwMode="auto">
          <a:xfrm>
            <a:off x="3719513"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发送</a:t>
            </a:r>
          </a:p>
          <a:p>
            <a:pPr algn="ctr"/>
            <a:r>
              <a:rPr lang="zh-CN" altLang="en-US" sz="2400" dirty="0">
                <a:solidFill>
                  <a:schemeClr val="bg1"/>
                </a:solidFill>
                <a:ea typeface="黑体" panose="02010609060101010101" pitchFamily="49" charset="-122"/>
              </a:rPr>
              <a:t>设备</a:t>
            </a:r>
          </a:p>
        </p:txBody>
      </p:sp>
      <p:sp>
        <p:nvSpPr>
          <p:cNvPr id="386054" name="Rectangle 6"/>
          <p:cNvSpPr>
            <a:spLocks noChangeArrowheads="1"/>
          </p:cNvSpPr>
          <p:nvPr/>
        </p:nvSpPr>
        <p:spPr bwMode="auto">
          <a:xfrm>
            <a:off x="5518151" y="4260057"/>
            <a:ext cx="1223963"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传输</a:t>
            </a:r>
          </a:p>
          <a:p>
            <a:pPr algn="ctr"/>
            <a:r>
              <a:rPr lang="zh-CN" altLang="en-US" sz="2400" dirty="0">
                <a:solidFill>
                  <a:schemeClr val="bg1"/>
                </a:solidFill>
                <a:ea typeface="黑体" panose="02010609060101010101" pitchFamily="49" charset="-122"/>
              </a:rPr>
              <a:t>系统</a:t>
            </a:r>
          </a:p>
        </p:txBody>
      </p:sp>
      <p:sp>
        <p:nvSpPr>
          <p:cNvPr id="386055" name="Rectangle 7"/>
          <p:cNvSpPr>
            <a:spLocks noChangeArrowheads="1"/>
          </p:cNvSpPr>
          <p:nvPr/>
        </p:nvSpPr>
        <p:spPr bwMode="auto">
          <a:xfrm>
            <a:off x="7318376" y="4260057"/>
            <a:ext cx="1223963"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接收</a:t>
            </a:r>
          </a:p>
          <a:p>
            <a:pPr algn="ctr"/>
            <a:r>
              <a:rPr lang="zh-CN" altLang="en-US" sz="2400" dirty="0">
                <a:solidFill>
                  <a:schemeClr val="bg1"/>
                </a:solidFill>
                <a:ea typeface="黑体" panose="02010609060101010101" pitchFamily="49" charset="-122"/>
              </a:rPr>
              <a:t>设备</a:t>
            </a:r>
          </a:p>
        </p:txBody>
      </p:sp>
      <p:sp>
        <p:nvSpPr>
          <p:cNvPr id="386056" name="Rectangle 8"/>
          <p:cNvSpPr>
            <a:spLocks noChangeArrowheads="1"/>
          </p:cNvSpPr>
          <p:nvPr/>
        </p:nvSpPr>
        <p:spPr bwMode="auto">
          <a:xfrm>
            <a:off x="9120188" y="4260057"/>
            <a:ext cx="1223962" cy="1008063"/>
          </a:xfrm>
          <a:prstGeom prst="rect">
            <a:avLst/>
          </a:prstGeom>
          <a:solidFill>
            <a:schemeClr val="accent1"/>
          </a:solidFill>
          <a:ln w="9525">
            <a:miter lim="800000"/>
            <a:headEnd/>
            <a:tailEnd/>
          </a:ln>
          <a:effectLst/>
          <a:scene3d>
            <a:camera prst="legacyObliqueTopRight"/>
            <a:lightRig rig="legacyFlat3" dir="b"/>
          </a:scene3d>
          <a:sp3d extrusionH="2016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sz="2400" dirty="0">
                <a:solidFill>
                  <a:schemeClr val="bg1"/>
                </a:solidFill>
                <a:ea typeface="黑体" panose="02010609060101010101" pitchFamily="49" charset="-122"/>
              </a:rPr>
              <a:t>信宿</a:t>
            </a:r>
          </a:p>
        </p:txBody>
      </p:sp>
      <p:sp>
        <p:nvSpPr>
          <p:cNvPr id="386057" name="Line 9"/>
          <p:cNvSpPr>
            <a:spLocks noChangeShapeType="1"/>
          </p:cNvSpPr>
          <p:nvPr/>
        </p:nvSpPr>
        <p:spPr bwMode="auto">
          <a:xfrm>
            <a:off x="3190876"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58" name="Line 10"/>
          <p:cNvSpPr>
            <a:spLocks noChangeShapeType="1"/>
          </p:cNvSpPr>
          <p:nvPr/>
        </p:nvSpPr>
        <p:spPr bwMode="auto">
          <a:xfrm>
            <a:off x="4986339"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59" name="Line 11"/>
          <p:cNvSpPr>
            <a:spLocks noChangeShapeType="1"/>
          </p:cNvSpPr>
          <p:nvPr/>
        </p:nvSpPr>
        <p:spPr bwMode="auto">
          <a:xfrm>
            <a:off x="6780214"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60" name="Line 12"/>
          <p:cNvSpPr>
            <a:spLocks noChangeShapeType="1"/>
          </p:cNvSpPr>
          <p:nvPr/>
        </p:nvSpPr>
        <p:spPr bwMode="auto">
          <a:xfrm>
            <a:off x="8594726" y="4763294"/>
            <a:ext cx="50482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chemeClr val="bg1"/>
              </a:solidFill>
            </a:endParaRPr>
          </a:p>
        </p:txBody>
      </p:sp>
      <p:sp>
        <p:nvSpPr>
          <p:cNvPr id="386061" name="AutoShape 13"/>
          <p:cNvSpPr>
            <a:spLocks/>
          </p:cNvSpPr>
          <p:nvPr/>
        </p:nvSpPr>
        <p:spPr bwMode="auto">
          <a:xfrm rot="-5400000">
            <a:off x="3322638" y="4368006"/>
            <a:ext cx="215900" cy="2159000"/>
          </a:xfrm>
          <a:prstGeom prst="leftBrace">
            <a:avLst>
              <a:gd name="adj1" fmla="val 833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zh-CN" sz="1600">
              <a:solidFill>
                <a:schemeClr val="bg1"/>
              </a:solidFill>
            </a:endParaRPr>
          </a:p>
        </p:txBody>
      </p:sp>
      <p:sp>
        <p:nvSpPr>
          <p:cNvPr id="386062" name="AutoShape 14"/>
          <p:cNvSpPr>
            <a:spLocks/>
          </p:cNvSpPr>
          <p:nvPr/>
        </p:nvSpPr>
        <p:spPr bwMode="auto">
          <a:xfrm rot="-5400000">
            <a:off x="8723313" y="4368006"/>
            <a:ext cx="215900" cy="2159000"/>
          </a:xfrm>
          <a:prstGeom prst="leftBrace">
            <a:avLst>
              <a:gd name="adj1" fmla="val 83333"/>
              <a:gd name="adj2" fmla="val 50000"/>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zh-CN" sz="1600">
              <a:solidFill>
                <a:schemeClr val="bg1"/>
              </a:solidFill>
            </a:endParaRPr>
          </a:p>
        </p:txBody>
      </p:sp>
      <p:sp>
        <p:nvSpPr>
          <p:cNvPr id="386063" name="Text Box 15"/>
          <p:cNvSpPr txBox="1">
            <a:spLocks noChangeArrowheads="1"/>
          </p:cNvSpPr>
          <p:nvPr/>
        </p:nvSpPr>
        <p:spPr bwMode="auto">
          <a:xfrm>
            <a:off x="2782888" y="5468144"/>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solidFill>
                  <a:schemeClr val="tx2"/>
                </a:solidFill>
                <a:ea typeface="黑体" panose="02010609060101010101" pitchFamily="49" charset="-122"/>
              </a:rPr>
              <a:t>源系统</a:t>
            </a:r>
          </a:p>
        </p:txBody>
      </p:sp>
      <p:sp>
        <p:nvSpPr>
          <p:cNvPr id="386064" name="Text Box 16"/>
          <p:cNvSpPr txBox="1">
            <a:spLocks noChangeArrowheads="1"/>
          </p:cNvSpPr>
          <p:nvPr/>
        </p:nvSpPr>
        <p:spPr bwMode="auto">
          <a:xfrm>
            <a:off x="8016875" y="5468144"/>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chemeClr val="tx2"/>
                </a:solidFill>
                <a:ea typeface="黑体" panose="02010609060101010101" pitchFamily="49" charset="-122"/>
              </a:rPr>
              <a:t>目的系统</a:t>
            </a:r>
          </a:p>
        </p:txBody>
      </p:sp>
      <p:sp>
        <p:nvSpPr>
          <p:cNvPr id="3" name="内容占位符 2">
            <a:extLst>
              <a:ext uri="{FF2B5EF4-FFF2-40B4-BE49-F238E27FC236}">
                <a16:creationId xmlns:a16="http://schemas.microsoft.com/office/drawing/2014/main" id="{47412D99-6428-4498-A041-06A81CAA9945}"/>
              </a:ext>
            </a:extLst>
          </p:cNvPr>
          <p:cNvSpPr>
            <a:spLocks noGrp="1"/>
          </p:cNvSpPr>
          <p:nvPr>
            <p:ph idx="1"/>
          </p:nvPr>
        </p:nvSpPr>
        <p:spPr>
          <a:xfrm>
            <a:off x="660400" y="1130300"/>
            <a:ext cx="10858500" cy="2562810"/>
          </a:xfrm>
        </p:spPr>
        <p:txBody>
          <a:bodyPr/>
          <a:lstStyle/>
          <a:p>
            <a:r>
              <a:rPr lang="zh-CN" altLang="en-US" dirty="0"/>
              <a:t>信源：产生要发送数据的设备</a:t>
            </a:r>
          </a:p>
          <a:p>
            <a:r>
              <a:rPr lang="zh-CN" altLang="en-US" dirty="0"/>
              <a:t>发送设备：对数据进行编码的设备</a:t>
            </a:r>
          </a:p>
          <a:p>
            <a:r>
              <a:rPr lang="zh-CN" altLang="en-US" dirty="0"/>
              <a:t>传输系统：传输线路或网络</a:t>
            </a:r>
          </a:p>
          <a:p>
            <a:r>
              <a:rPr lang="zh-CN" altLang="en-US" dirty="0"/>
              <a:t>接收设备：将接收的信号变成数据</a:t>
            </a:r>
          </a:p>
          <a:p>
            <a:r>
              <a:rPr lang="zh-CN" altLang="en-US" dirty="0"/>
              <a:t>信宿：目的系统</a:t>
            </a:r>
          </a:p>
          <a:p>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b="1"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327263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zh-CN" altLang="en-US"/>
              <a:t>多路复用</a:t>
            </a:r>
            <a:r>
              <a:rPr lang="zh-CN" altLang="en-US" dirty="0"/>
              <a:t>技术</a:t>
            </a:r>
          </a:p>
        </p:txBody>
      </p:sp>
      <p:sp>
        <p:nvSpPr>
          <p:cNvPr id="31" name="灯片编号占位符 5"/>
          <p:cNvSpPr>
            <a:spLocks noGrp="1"/>
          </p:cNvSpPr>
          <p:nvPr>
            <p:ph type="sldNum" sz="quarter" idx="12"/>
          </p:nvPr>
        </p:nvSpPr>
        <p:spPr/>
        <p:txBody>
          <a:bodyPr/>
          <a:lstStyle/>
          <a:p>
            <a:fld id="{053BFEEA-5FEC-4BF9-B13F-738DB3185E3E}" type="slidenum">
              <a:rPr lang="en-US" altLang="zh-CN"/>
              <a:pPr/>
              <a:t>41</a:t>
            </a:fld>
            <a:endParaRPr lang="en-US" altLang="zh-CN"/>
          </a:p>
        </p:txBody>
      </p:sp>
      <p:sp>
        <p:nvSpPr>
          <p:cNvPr id="435205" name="Rectangle 5"/>
          <p:cNvSpPr>
            <a:spLocks noChangeArrowheads="1"/>
          </p:cNvSpPr>
          <p:nvPr/>
        </p:nvSpPr>
        <p:spPr bwMode="auto">
          <a:xfrm>
            <a:off x="4178207" y="3150237"/>
            <a:ext cx="792162" cy="1574800"/>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grpSp>
        <p:nvGrpSpPr>
          <p:cNvPr id="435244" name="Group 44"/>
          <p:cNvGrpSpPr>
            <a:grpSpLocks/>
          </p:cNvGrpSpPr>
          <p:nvPr/>
        </p:nvGrpSpPr>
        <p:grpSpPr bwMode="auto">
          <a:xfrm>
            <a:off x="4322668" y="3653676"/>
            <a:ext cx="504825" cy="574249"/>
            <a:chOff x="1746" y="2990"/>
            <a:chExt cx="182" cy="273"/>
          </a:xfrm>
        </p:grpSpPr>
        <p:sp>
          <p:nvSpPr>
            <p:cNvPr id="435208" name="AutoShape 8"/>
            <p:cNvSpPr>
              <a:spLocks noChangeArrowheads="1"/>
            </p:cNvSpPr>
            <p:nvPr/>
          </p:nvSpPr>
          <p:spPr bwMode="auto">
            <a:xfrm flipH="1">
              <a:off x="1746" y="3092"/>
              <a:ext cx="182" cy="69"/>
            </a:xfrm>
            <a:prstGeom prst="leftRightArrow">
              <a:avLst>
                <a:gd name="adj1" fmla="val 50000"/>
                <a:gd name="adj2" fmla="val 527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09" name="AutoShape 9"/>
            <p:cNvSpPr>
              <a:spLocks noChangeArrowheads="1"/>
            </p:cNvSpPr>
            <p:nvPr/>
          </p:nvSpPr>
          <p:spPr bwMode="auto">
            <a:xfrm rot="19703550" flipH="1">
              <a:off x="1746" y="3195"/>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10" name="AutoShape 10"/>
            <p:cNvSpPr>
              <a:spLocks noChangeArrowheads="1"/>
            </p:cNvSpPr>
            <p:nvPr/>
          </p:nvSpPr>
          <p:spPr bwMode="auto">
            <a:xfrm rot="1896450" flipH="1" flipV="1">
              <a:off x="1746" y="2990"/>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a:p>
          </p:txBody>
        </p:sp>
      </p:grpSp>
      <p:sp>
        <p:nvSpPr>
          <p:cNvPr id="435214" name="Text Box 14"/>
          <p:cNvSpPr txBox="1">
            <a:spLocks noChangeArrowheads="1"/>
          </p:cNvSpPr>
          <p:nvPr/>
        </p:nvSpPr>
        <p:spPr bwMode="auto">
          <a:xfrm>
            <a:off x="4106769" y="3132775"/>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bg1"/>
                </a:solidFill>
                <a:ea typeface="黑体" panose="02010609060101010101" pitchFamily="49" charset="-122"/>
              </a:rPr>
              <a:t>复用器</a:t>
            </a:r>
          </a:p>
        </p:txBody>
      </p:sp>
      <p:sp>
        <p:nvSpPr>
          <p:cNvPr id="435216" name="Rectangle 16"/>
          <p:cNvSpPr>
            <a:spLocks noChangeArrowheads="1"/>
          </p:cNvSpPr>
          <p:nvPr/>
        </p:nvSpPr>
        <p:spPr bwMode="auto">
          <a:xfrm>
            <a:off x="7491320" y="3064513"/>
            <a:ext cx="792163" cy="1660525"/>
          </a:xfrm>
          <a:prstGeom prst="rect">
            <a:avLst/>
          </a:prstGeom>
          <a:solidFill>
            <a:srgbClr val="00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22" name="Text Box 22"/>
          <p:cNvSpPr txBox="1">
            <a:spLocks noChangeArrowheads="1"/>
          </p:cNvSpPr>
          <p:nvPr/>
        </p:nvSpPr>
        <p:spPr bwMode="auto">
          <a:xfrm>
            <a:off x="7416707" y="3061337"/>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a:solidFill>
                  <a:schemeClr val="bg1"/>
                </a:solidFill>
                <a:ea typeface="黑体" panose="02010609060101010101" pitchFamily="49" charset="-122"/>
              </a:rPr>
              <a:t>复用器</a:t>
            </a:r>
          </a:p>
        </p:txBody>
      </p:sp>
      <p:sp>
        <p:nvSpPr>
          <p:cNvPr id="435223" name="Line 23"/>
          <p:cNvSpPr>
            <a:spLocks noChangeShapeType="1"/>
          </p:cNvSpPr>
          <p:nvPr/>
        </p:nvSpPr>
        <p:spPr bwMode="auto">
          <a:xfrm>
            <a:off x="3170145" y="2853375"/>
            <a:ext cx="1008063" cy="790575"/>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4" name="Line 24"/>
          <p:cNvSpPr>
            <a:spLocks noChangeShapeType="1"/>
          </p:cNvSpPr>
          <p:nvPr/>
        </p:nvSpPr>
        <p:spPr bwMode="auto">
          <a:xfrm>
            <a:off x="3170145" y="3902712"/>
            <a:ext cx="1008063"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5" name="Line 25"/>
          <p:cNvSpPr>
            <a:spLocks noChangeShapeType="1"/>
          </p:cNvSpPr>
          <p:nvPr/>
        </p:nvSpPr>
        <p:spPr bwMode="auto">
          <a:xfrm flipV="1">
            <a:off x="3170145" y="4220212"/>
            <a:ext cx="1008063" cy="64770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29" name="Line 29"/>
          <p:cNvSpPr>
            <a:spLocks noChangeShapeType="1"/>
          </p:cNvSpPr>
          <p:nvPr/>
        </p:nvSpPr>
        <p:spPr bwMode="auto">
          <a:xfrm flipH="1">
            <a:off x="8281894" y="2853375"/>
            <a:ext cx="1009650" cy="646113"/>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0" name="Line 30"/>
          <p:cNvSpPr>
            <a:spLocks noChangeShapeType="1"/>
          </p:cNvSpPr>
          <p:nvPr/>
        </p:nvSpPr>
        <p:spPr bwMode="auto">
          <a:xfrm flipH="1">
            <a:off x="8283482" y="3902712"/>
            <a:ext cx="1008062" cy="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1" name="Line 31"/>
          <p:cNvSpPr>
            <a:spLocks noChangeShapeType="1"/>
          </p:cNvSpPr>
          <p:nvPr/>
        </p:nvSpPr>
        <p:spPr bwMode="auto">
          <a:xfrm flipH="1" flipV="1">
            <a:off x="8281894" y="4220212"/>
            <a:ext cx="1009650" cy="64770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5236" name="Line 36"/>
          <p:cNvSpPr>
            <a:spLocks noChangeShapeType="1"/>
          </p:cNvSpPr>
          <p:nvPr/>
        </p:nvSpPr>
        <p:spPr bwMode="auto">
          <a:xfrm>
            <a:off x="4970369" y="3928112"/>
            <a:ext cx="2520950" cy="0"/>
          </a:xfrm>
          <a:prstGeom prst="line">
            <a:avLst/>
          </a:prstGeom>
          <a:noFill/>
          <a:ln w="762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5245" name="Group 45"/>
          <p:cNvGrpSpPr>
            <a:grpSpLocks/>
          </p:cNvGrpSpPr>
          <p:nvPr/>
        </p:nvGrpSpPr>
        <p:grpSpPr bwMode="auto">
          <a:xfrm flipH="1">
            <a:off x="7635782" y="3601881"/>
            <a:ext cx="504825" cy="601662"/>
            <a:chOff x="1746" y="2990"/>
            <a:chExt cx="182" cy="273"/>
          </a:xfrm>
        </p:grpSpPr>
        <p:sp>
          <p:nvSpPr>
            <p:cNvPr id="435246" name="AutoShape 46"/>
            <p:cNvSpPr>
              <a:spLocks noChangeArrowheads="1"/>
            </p:cNvSpPr>
            <p:nvPr/>
          </p:nvSpPr>
          <p:spPr bwMode="auto">
            <a:xfrm flipH="1">
              <a:off x="1746" y="3092"/>
              <a:ext cx="182" cy="69"/>
            </a:xfrm>
            <a:prstGeom prst="leftRightArrow">
              <a:avLst>
                <a:gd name="adj1" fmla="val 50000"/>
                <a:gd name="adj2" fmla="val 5275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47" name="AutoShape 47"/>
            <p:cNvSpPr>
              <a:spLocks noChangeArrowheads="1"/>
            </p:cNvSpPr>
            <p:nvPr/>
          </p:nvSpPr>
          <p:spPr bwMode="auto">
            <a:xfrm rot="19703550" flipH="1">
              <a:off x="1746" y="3195"/>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435248" name="AutoShape 48"/>
            <p:cNvSpPr>
              <a:spLocks noChangeArrowheads="1"/>
            </p:cNvSpPr>
            <p:nvPr/>
          </p:nvSpPr>
          <p:spPr bwMode="auto">
            <a:xfrm rot="1896450" flipH="1" flipV="1">
              <a:off x="1746" y="2990"/>
              <a:ext cx="182" cy="68"/>
            </a:xfrm>
            <a:prstGeom prst="leftRightArrow">
              <a:avLst>
                <a:gd name="adj1" fmla="val 50000"/>
                <a:gd name="adj2" fmla="val 535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a:p>
          </p:txBody>
        </p:sp>
      </p:grpSp>
      <p:sp>
        <p:nvSpPr>
          <p:cNvPr id="3" name="内容占位符 2">
            <a:extLst>
              <a:ext uri="{FF2B5EF4-FFF2-40B4-BE49-F238E27FC236}">
                <a16:creationId xmlns:a16="http://schemas.microsoft.com/office/drawing/2014/main" id="{3D4408BE-EDEB-4D6A-A0E3-800705CA1B41}"/>
              </a:ext>
            </a:extLst>
          </p:cNvPr>
          <p:cNvSpPr>
            <a:spLocks noGrp="1"/>
          </p:cNvSpPr>
          <p:nvPr>
            <p:ph idx="1"/>
          </p:nvPr>
        </p:nvSpPr>
        <p:spPr/>
        <p:txBody>
          <a:bodyPr/>
          <a:lstStyle/>
          <a:p>
            <a:r>
              <a:rPr lang="zh-CN" altLang="en-US" dirty="0"/>
              <a:t>多路复用</a:t>
            </a:r>
            <a:r>
              <a:rPr lang="en-US" altLang="zh-CN" dirty="0"/>
              <a:t>(multiplexing)</a:t>
            </a:r>
          </a:p>
          <a:p>
            <a:pPr lvl="1"/>
            <a:r>
              <a:rPr lang="zh-CN" altLang="en-US" dirty="0"/>
              <a:t>利用一条链路同时传输多路信号</a:t>
            </a:r>
          </a:p>
          <a:p>
            <a:pPr lvl="1"/>
            <a:r>
              <a:rPr lang="zh-CN" altLang="en-US" dirty="0"/>
              <a:t>可以最大限度地利用系统所具有的传输能力</a:t>
            </a:r>
          </a:p>
          <a:p>
            <a:endParaRPr lang="zh-CN" altLang="en-US" dirty="0"/>
          </a:p>
        </p:txBody>
      </p:sp>
      <p:pic>
        <p:nvPicPr>
          <p:cNvPr id="34" name="图形 33">
            <a:extLst>
              <a:ext uri="{FF2B5EF4-FFF2-40B4-BE49-F238E27FC236}">
                <a16:creationId xmlns:a16="http://schemas.microsoft.com/office/drawing/2014/main" id="{465985BB-79D9-4CE5-BC90-C13C5B8C92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59329" y="2449105"/>
            <a:ext cx="713207" cy="540000"/>
          </a:xfrm>
          <a:prstGeom prst="rect">
            <a:avLst/>
          </a:prstGeom>
        </p:spPr>
      </p:pic>
      <p:pic>
        <p:nvPicPr>
          <p:cNvPr id="38" name="图形 37">
            <a:extLst>
              <a:ext uri="{FF2B5EF4-FFF2-40B4-BE49-F238E27FC236}">
                <a16:creationId xmlns:a16="http://schemas.microsoft.com/office/drawing/2014/main" id="{0F5C8A2D-C8A4-499C-A9FD-EFA960CFF9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08133" y="3632712"/>
            <a:ext cx="713207" cy="540000"/>
          </a:xfrm>
          <a:prstGeom prst="rect">
            <a:avLst/>
          </a:prstGeom>
        </p:spPr>
      </p:pic>
      <p:pic>
        <p:nvPicPr>
          <p:cNvPr id="39" name="图形 38">
            <a:extLst>
              <a:ext uri="{FF2B5EF4-FFF2-40B4-BE49-F238E27FC236}">
                <a16:creationId xmlns:a16="http://schemas.microsoft.com/office/drawing/2014/main" id="{D8C4AFB0-3365-4D7F-83C4-20F46C820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8255" y="4651336"/>
            <a:ext cx="713207" cy="540000"/>
          </a:xfrm>
          <a:prstGeom prst="rect">
            <a:avLst/>
          </a:prstGeom>
        </p:spPr>
      </p:pic>
      <p:pic>
        <p:nvPicPr>
          <p:cNvPr id="40" name="图形 39">
            <a:extLst>
              <a:ext uri="{FF2B5EF4-FFF2-40B4-BE49-F238E27FC236}">
                <a16:creationId xmlns:a16="http://schemas.microsoft.com/office/drawing/2014/main" id="{E4DFAFDA-38D2-4E49-AD21-26ED7F0F37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1985" y="2395681"/>
            <a:ext cx="713207" cy="540000"/>
          </a:xfrm>
          <a:prstGeom prst="rect">
            <a:avLst/>
          </a:prstGeom>
        </p:spPr>
      </p:pic>
      <p:pic>
        <p:nvPicPr>
          <p:cNvPr id="41" name="图形 40">
            <a:extLst>
              <a:ext uri="{FF2B5EF4-FFF2-40B4-BE49-F238E27FC236}">
                <a16:creationId xmlns:a16="http://schemas.microsoft.com/office/drawing/2014/main" id="{31796A94-4115-476D-A833-F18F984DE3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90789" y="3579288"/>
            <a:ext cx="713207" cy="540000"/>
          </a:xfrm>
          <a:prstGeom prst="rect">
            <a:avLst/>
          </a:prstGeom>
        </p:spPr>
      </p:pic>
      <p:pic>
        <p:nvPicPr>
          <p:cNvPr id="42" name="图形 41">
            <a:extLst>
              <a:ext uri="{FF2B5EF4-FFF2-40B4-BE49-F238E27FC236}">
                <a16:creationId xmlns:a16="http://schemas.microsoft.com/office/drawing/2014/main" id="{6C5322F6-878E-4C09-B5C3-B16FEC34E4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0911" y="4597912"/>
            <a:ext cx="713207" cy="540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zh-CN" altLang="en-US" dirty="0"/>
              <a:t>几种多路复用技术</a:t>
            </a:r>
          </a:p>
        </p:txBody>
      </p:sp>
      <p:sp>
        <p:nvSpPr>
          <p:cNvPr id="437251" name="Rectangle 3"/>
          <p:cNvSpPr>
            <a:spLocks noGrp="1" noChangeArrowheads="1"/>
          </p:cNvSpPr>
          <p:nvPr>
            <p:ph idx="1"/>
          </p:nvPr>
        </p:nvSpPr>
        <p:spPr/>
        <p:txBody>
          <a:bodyPr/>
          <a:lstStyle/>
          <a:p>
            <a:r>
              <a:rPr lang="zh-CN" altLang="en-US"/>
              <a:t>频分多路复用技术</a:t>
            </a:r>
            <a:r>
              <a:rPr lang="en-US" altLang="zh-CN"/>
              <a:t>(FDM)</a:t>
            </a:r>
          </a:p>
          <a:p>
            <a:r>
              <a:rPr lang="zh-CN" altLang="en-US"/>
              <a:t>时分多路复用技术</a:t>
            </a:r>
            <a:r>
              <a:rPr lang="en-US" altLang="zh-CN"/>
              <a:t>(TDM)</a:t>
            </a:r>
          </a:p>
          <a:p>
            <a:pPr lvl="1"/>
            <a:r>
              <a:rPr lang="zh-CN" altLang="en-US"/>
              <a:t>同步时分多路复用</a:t>
            </a:r>
          </a:p>
          <a:p>
            <a:pPr lvl="1"/>
            <a:r>
              <a:rPr lang="zh-CN" altLang="en-US"/>
              <a:t>异步时分多路复用</a:t>
            </a:r>
          </a:p>
          <a:p>
            <a:r>
              <a:rPr lang="zh-CN" altLang="en-US"/>
              <a:t>波分多路复用技术</a:t>
            </a:r>
            <a:r>
              <a:rPr lang="en-US" altLang="zh-CN"/>
              <a:t>(WDM)</a:t>
            </a:r>
          </a:p>
          <a:p>
            <a:r>
              <a:rPr lang="zh-CN" altLang="en-US"/>
              <a:t>码分多路复用技术</a:t>
            </a:r>
            <a:r>
              <a:rPr lang="en-US" altLang="zh-CN"/>
              <a:t>(CDM)</a:t>
            </a:r>
          </a:p>
        </p:txBody>
      </p:sp>
      <p:sp>
        <p:nvSpPr>
          <p:cNvPr id="6" name="灯片编号占位符 5"/>
          <p:cNvSpPr>
            <a:spLocks noGrp="1"/>
          </p:cNvSpPr>
          <p:nvPr>
            <p:ph type="sldNum" sz="quarter" idx="12"/>
          </p:nvPr>
        </p:nvSpPr>
        <p:spPr/>
        <p:txBody>
          <a:bodyPr/>
          <a:lstStyle/>
          <a:p>
            <a:fld id="{F7F66D23-0314-42CA-921D-E1B5925EC408}" type="slidenum">
              <a:rPr lang="en-US" altLang="zh-CN"/>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altLang="zh-CN" dirty="0"/>
              <a:t>FDM</a:t>
            </a:r>
          </a:p>
        </p:txBody>
      </p:sp>
      <p:sp>
        <p:nvSpPr>
          <p:cNvPr id="438275" name="Rectangle 3"/>
          <p:cNvSpPr>
            <a:spLocks noGrp="1" noChangeArrowheads="1"/>
          </p:cNvSpPr>
          <p:nvPr>
            <p:ph idx="1"/>
          </p:nvPr>
        </p:nvSpPr>
        <p:spPr/>
        <p:txBody>
          <a:bodyPr/>
          <a:lstStyle/>
          <a:p>
            <a:r>
              <a:rPr lang="en-US" altLang="zh-CN" dirty="0"/>
              <a:t>FDM (Frequency-Division Multiplexing)</a:t>
            </a:r>
          </a:p>
          <a:p>
            <a:pPr lvl="1"/>
            <a:r>
              <a:rPr lang="zh-CN" altLang="en-US" dirty="0"/>
              <a:t>通过分割线路的带宽来实现，适用于模拟信号。</a:t>
            </a:r>
          </a:p>
          <a:p>
            <a:r>
              <a:rPr lang="zh-CN" altLang="en-US" dirty="0"/>
              <a:t>用户在分配到一定的频带后，在通信过程中自始至终都占用这个频带。</a:t>
            </a:r>
          </a:p>
          <a:p>
            <a:r>
              <a:rPr lang="zh-CN" altLang="en-US" dirty="0"/>
              <a:t>频分复用的所有用户在同样的时间占用不同的带宽资源</a:t>
            </a:r>
            <a:endParaRPr lang="en-US" altLang="zh-CN" dirty="0"/>
          </a:p>
          <a:p>
            <a:pPr lvl="1"/>
            <a:r>
              <a:rPr lang="zh-CN" altLang="en-US" dirty="0"/>
              <a:t>“带宽”是频率带宽，不是数据的发送速率  </a:t>
            </a:r>
          </a:p>
        </p:txBody>
      </p:sp>
      <p:sp>
        <p:nvSpPr>
          <p:cNvPr id="6" name="灯片编号占位符 5"/>
          <p:cNvSpPr>
            <a:spLocks noGrp="1"/>
          </p:cNvSpPr>
          <p:nvPr>
            <p:ph type="sldNum" sz="quarter" idx="12"/>
          </p:nvPr>
        </p:nvSpPr>
        <p:spPr/>
        <p:txBody>
          <a:bodyPr/>
          <a:lstStyle/>
          <a:p>
            <a:fld id="{956F8496-E527-486E-BF73-51D935F4370B}" type="slidenum">
              <a:rPr lang="en-US" altLang="zh-CN"/>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ltLang="zh-CN"/>
              <a:t>FDM</a:t>
            </a:r>
          </a:p>
        </p:txBody>
      </p:sp>
      <p:sp>
        <p:nvSpPr>
          <p:cNvPr id="19" name="灯片编号占位符 5"/>
          <p:cNvSpPr>
            <a:spLocks noGrp="1"/>
          </p:cNvSpPr>
          <p:nvPr>
            <p:ph type="sldNum" sz="quarter" idx="12"/>
          </p:nvPr>
        </p:nvSpPr>
        <p:spPr/>
        <p:txBody>
          <a:bodyPr/>
          <a:lstStyle/>
          <a:p>
            <a:fld id="{A072BBEF-E021-4295-A7BB-41B39EF89E12}" type="slidenum">
              <a:rPr lang="en-US" altLang="zh-CN"/>
              <a:pPr/>
              <a:t>44</a:t>
            </a:fld>
            <a:endParaRPr lang="en-US" altLang="zh-CN"/>
          </a:p>
        </p:txBody>
      </p:sp>
      <p:sp>
        <p:nvSpPr>
          <p:cNvPr id="439301" name="Line 5"/>
          <p:cNvSpPr>
            <a:spLocks noChangeShapeType="1"/>
          </p:cNvSpPr>
          <p:nvPr/>
        </p:nvSpPr>
        <p:spPr bwMode="auto">
          <a:xfrm flipV="1">
            <a:off x="3675064" y="5187951"/>
            <a:ext cx="6116637" cy="9525"/>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02" name="Text Box 6"/>
          <p:cNvSpPr txBox="1">
            <a:spLocks noChangeArrowheads="1"/>
          </p:cNvSpPr>
          <p:nvPr/>
        </p:nvSpPr>
        <p:spPr bwMode="auto">
          <a:xfrm>
            <a:off x="2954338" y="198913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频率</a:t>
            </a:r>
          </a:p>
        </p:txBody>
      </p:sp>
      <p:sp>
        <p:nvSpPr>
          <p:cNvPr id="439303" name="Text Box 7"/>
          <p:cNvSpPr txBox="1">
            <a:spLocks noChangeArrowheads="1"/>
          </p:cNvSpPr>
          <p:nvPr/>
        </p:nvSpPr>
        <p:spPr bwMode="auto">
          <a:xfrm>
            <a:off x="9220200" y="5229226"/>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2000">
                <a:solidFill>
                  <a:srgbClr val="333399"/>
                </a:solidFill>
                <a:latin typeface="Times New Roman" panose="02020603050405020304" pitchFamily="18" charset="0"/>
                <a:ea typeface="黑体" panose="02010609060101010101" pitchFamily="49" charset="-122"/>
              </a:rPr>
              <a:t>时间</a:t>
            </a:r>
          </a:p>
        </p:txBody>
      </p:sp>
      <p:sp>
        <p:nvSpPr>
          <p:cNvPr id="439304" name="Rectangle 8"/>
          <p:cNvSpPr>
            <a:spLocks noChangeArrowheads="1"/>
          </p:cNvSpPr>
          <p:nvPr/>
        </p:nvSpPr>
        <p:spPr bwMode="auto">
          <a:xfrm>
            <a:off x="3675063" y="2492375"/>
            <a:ext cx="5543550" cy="387350"/>
          </a:xfrm>
          <a:prstGeom prst="rect">
            <a:avLst/>
          </a:prstGeom>
          <a:solidFill>
            <a:srgbClr val="0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5</a:t>
            </a:r>
          </a:p>
        </p:txBody>
      </p:sp>
      <p:sp>
        <p:nvSpPr>
          <p:cNvPr id="439305" name="Rectangle 9"/>
          <p:cNvSpPr>
            <a:spLocks noChangeArrowheads="1"/>
          </p:cNvSpPr>
          <p:nvPr/>
        </p:nvSpPr>
        <p:spPr bwMode="auto">
          <a:xfrm>
            <a:off x="3675063" y="2962275"/>
            <a:ext cx="5543550" cy="387350"/>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4</a:t>
            </a:r>
          </a:p>
        </p:txBody>
      </p:sp>
      <p:sp>
        <p:nvSpPr>
          <p:cNvPr id="439306" name="Rectangle 10"/>
          <p:cNvSpPr>
            <a:spLocks noChangeArrowheads="1"/>
          </p:cNvSpPr>
          <p:nvPr/>
        </p:nvSpPr>
        <p:spPr bwMode="auto">
          <a:xfrm>
            <a:off x="3675063" y="3440113"/>
            <a:ext cx="5543550" cy="387350"/>
          </a:xfrm>
          <a:prstGeom prst="rect">
            <a:avLst/>
          </a:prstGeom>
          <a:solidFill>
            <a:srgbClr val="33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3</a:t>
            </a:r>
          </a:p>
        </p:txBody>
      </p:sp>
      <p:sp>
        <p:nvSpPr>
          <p:cNvPr id="439307" name="Rectangle 11"/>
          <p:cNvSpPr>
            <a:spLocks noChangeArrowheads="1"/>
          </p:cNvSpPr>
          <p:nvPr/>
        </p:nvSpPr>
        <p:spPr bwMode="auto">
          <a:xfrm>
            <a:off x="3675063" y="3943350"/>
            <a:ext cx="5543550" cy="3873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2</a:t>
            </a:r>
          </a:p>
        </p:txBody>
      </p:sp>
      <p:sp>
        <p:nvSpPr>
          <p:cNvPr id="439308" name="Rectangle 12"/>
          <p:cNvSpPr>
            <a:spLocks noChangeArrowheads="1"/>
          </p:cNvSpPr>
          <p:nvPr/>
        </p:nvSpPr>
        <p:spPr bwMode="auto">
          <a:xfrm>
            <a:off x="3675063" y="4446588"/>
            <a:ext cx="5543550" cy="3873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chemeClr val="bg1"/>
                </a:solidFill>
                <a:latin typeface="黑体" panose="02010609060101010101" pitchFamily="49" charset="-122"/>
                <a:ea typeface="黑体" panose="02010609060101010101" pitchFamily="49" charset="-122"/>
              </a:rPr>
              <a:t>信道</a:t>
            </a:r>
            <a:r>
              <a:rPr lang="en-US" altLang="zh-CN">
                <a:solidFill>
                  <a:schemeClr val="bg1"/>
                </a:solidFill>
                <a:latin typeface="黑体" panose="02010609060101010101" pitchFamily="49" charset="-122"/>
                <a:ea typeface="黑体" panose="02010609060101010101" pitchFamily="49" charset="-122"/>
              </a:rPr>
              <a:t>1</a:t>
            </a:r>
          </a:p>
        </p:txBody>
      </p:sp>
      <p:sp>
        <p:nvSpPr>
          <p:cNvPr id="439314" name="Line 18"/>
          <p:cNvSpPr>
            <a:spLocks noChangeShapeType="1"/>
          </p:cNvSpPr>
          <p:nvPr/>
        </p:nvSpPr>
        <p:spPr bwMode="auto">
          <a:xfrm rot="-5400000">
            <a:off x="2108201" y="3627438"/>
            <a:ext cx="31337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6" name="Line 20"/>
          <p:cNvSpPr>
            <a:spLocks noChangeShapeType="1"/>
          </p:cNvSpPr>
          <p:nvPr/>
        </p:nvSpPr>
        <p:spPr bwMode="auto">
          <a:xfrm flipV="1">
            <a:off x="2855914" y="3402014"/>
            <a:ext cx="827087" cy="242887"/>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7" name="Line 21"/>
          <p:cNvSpPr>
            <a:spLocks noChangeShapeType="1"/>
          </p:cNvSpPr>
          <p:nvPr/>
        </p:nvSpPr>
        <p:spPr bwMode="auto">
          <a:xfrm flipV="1">
            <a:off x="2855914" y="2924176"/>
            <a:ext cx="828675" cy="504825"/>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8" name="Line 22"/>
          <p:cNvSpPr>
            <a:spLocks noChangeShapeType="1"/>
          </p:cNvSpPr>
          <p:nvPr/>
        </p:nvSpPr>
        <p:spPr bwMode="auto">
          <a:xfrm>
            <a:off x="2855914" y="3789364"/>
            <a:ext cx="827087" cy="71437"/>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19" name="Line 23"/>
          <p:cNvSpPr>
            <a:spLocks noChangeShapeType="1"/>
          </p:cNvSpPr>
          <p:nvPr/>
        </p:nvSpPr>
        <p:spPr bwMode="auto">
          <a:xfrm>
            <a:off x="2855914" y="3933825"/>
            <a:ext cx="827087" cy="431800"/>
          </a:xfrm>
          <a:prstGeom prst="line">
            <a:avLst/>
          </a:prstGeom>
          <a:noFill/>
          <a:ln w="190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9321" name="Text Box 25"/>
          <p:cNvSpPr txBox="1">
            <a:spLocks noChangeArrowheads="1"/>
          </p:cNvSpPr>
          <p:nvPr/>
        </p:nvSpPr>
        <p:spPr bwMode="auto">
          <a:xfrm>
            <a:off x="2403476" y="2997201"/>
            <a:ext cx="3794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chemeClr val="hlink"/>
                </a:solidFill>
                <a:ea typeface="黑体" panose="02010609060101010101" pitchFamily="49" charset="-122"/>
              </a:rPr>
              <a:t>警戒频带</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ltLang="zh-CN" dirty="0"/>
              <a:t>TDM</a:t>
            </a:r>
          </a:p>
        </p:txBody>
      </p:sp>
      <p:sp>
        <p:nvSpPr>
          <p:cNvPr id="53" name="灯片编号占位符 5"/>
          <p:cNvSpPr>
            <a:spLocks noGrp="1"/>
          </p:cNvSpPr>
          <p:nvPr>
            <p:ph type="sldNum" sz="quarter" idx="12"/>
          </p:nvPr>
        </p:nvSpPr>
        <p:spPr/>
        <p:txBody>
          <a:bodyPr/>
          <a:lstStyle/>
          <a:p>
            <a:fld id="{2DABF700-86AD-43D5-B45B-F095A67D4429}" type="slidenum">
              <a:rPr lang="en-US" altLang="zh-CN"/>
              <a:pPr/>
              <a:t>45</a:t>
            </a:fld>
            <a:endParaRPr lang="en-US" altLang="zh-CN"/>
          </a:p>
        </p:txBody>
      </p:sp>
      <p:sp>
        <p:nvSpPr>
          <p:cNvPr id="446468" name="Line 4"/>
          <p:cNvSpPr>
            <a:spLocks noChangeShapeType="1"/>
          </p:cNvSpPr>
          <p:nvPr/>
        </p:nvSpPr>
        <p:spPr bwMode="auto">
          <a:xfrm flipV="1">
            <a:off x="2587626" y="5315173"/>
            <a:ext cx="7561263" cy="3175"/>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469" name="Text Box 5"/>
          <p:cNvSpPr txBox="1">
            <a:spLocks noChangeArrowheads="1"/>
          </p:cNvSpPr>
          <p:nvPr/>
        </p:nvSpPr>
        <p:spPr bwMode="auto">
          <a:xfrm>
            <a:off x="1992313" y="3089498"/>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446470" name="Text Box 6"/>
          <p:cNvSpPr txBox="1">
            <a:spLocks noChangeArrowheads="1"/>
          </p:cNvSpPr>
          <p:nvPr/>
        </p:nvSpPr>
        <p:spPr bwMode="auto">
          <a:xfrm>
            <a:off x="9696450" y="5321523"/>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446471" name="Rectangle 7"/>
          <p:cNvSpPr>
            <a:spLocks noChangeArrowheads="1"/>
          </p:cNvSpPr>
          <p:nvPr/>
        </p:nvSpPr>
        <p:spPr bwMode="auto">
          <a:xfrm>
            <a:off x="2947989" y="3673697"/>
            <a:ext cx="287337"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472" name="Rectangle 8"/>
          <p:cNvSpPr>
            <a:spLocks noChangeArrowheads="1"/>
          </p:cNvSpPr>
          <p:nvPr/>
        </p:nvSpPr>
        <p:spPr bwMode="auto">
          <a:xfrm>
            <a:off x="3308350" y="3673697"/>
            <a:ext cx="287338"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473" name="Rectangle 9"/>
          <p:cNvSpPr>
            <a:spLocks noChangeArrowheads="1"/>
          </p:cNvSpPr>
          <p:nvPr/>
        </p:nvSpPr>
        <p:spPr bwMode="auto">
          <a:xfrm>
            <a:off x="3668714" y="3673697"/>
            <a:ext cx="287337"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484" name="Rectangle 20"/>
          <p:cNvSpPr>
            <a:spLocks noChangeArrowheads="1"/>
          </p:cNvSpPr>
          <p:nvPr/>
        </p:nvSpPr>
        <p:spPr bwMode="auto">
          <a:xfrm>
            <a:off x="2587625" y="3673697"/>
            <a:ext cx="287338"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488" name="Text Box 24"/>
          <p:cNvSpPr txBox="1">
            <a:spLocks noChangeArrowheads="1"/>
          </p:cNvSpPr>
          <p:nvPr/>
        </p:nvSpPr>
        <p:spPr bwMode="auto">
          <a:xfrm>
            <a:off x="8328026" y="3203797"/>
            <a:ext cx="15843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A </a:t>
            </a:r>
            <a:r>
              <a:rPr kumimoji="1" lang="zh-CN" altLang="en-US" sz="1600">
                <a:solidFill>
                  <a:srgbClr val="333399"/>
                </a:solidFill>
                <a:latin typeface="Times New Roman" panose="02020603050405020304" pitchFamily="18" charset="0"/>
                <a:ea typeface="黑体" panose="02010609060101010101" pitchFamily="49" charset="-122"/>
              </a:rPr>
              <a:t>在 </a:t>
            </a: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帧中</a:t>
            </a:r>
          </a:p>
          <a:p>
            <a:pPr>
              <a:lnSpc>
                <a:spcPct val="90000"/>
              </a:lnSpc>
            </a:pPr>
            <a:r>
              <a:rPr kumimoji="1" lang="zh-CN" altLang="en-US" sz="1600">
                <a:solidFill>
                  <a:srgbClr val="333399"/>
                </a:solidFill>
                <a:latin typeface="Times New Roman" panose="02020603050405020304" pitchFamily="18" charset="0"/>
                <a:ea typeface="黑体" panose="02010609060101010101" pitchFamily="49" charset="-122"/>
              </a:rPr>
              <a:t>的位置不变</a:t>
            </a:r>
          </a:p>
        </p:txBody>
      </p:sp>
      <p:sp>
        <p:nvSpPr>
          <p:cNvPr id="446489" name="Line 25"/>
          <p:cNvSpPr>
            <a:spLocks noChangeShapeType="1"/>
          </p:cNvSpPr>
          <p:nvPr/>
        </p:nvSpPr>
        <p:spPr bwMode="auto">
          <a:xfrm>
            <a:off x="2730500" y="3392709"/>
            <a:ext cx="551815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0" name="Line 26"/>
          <p:cNvSpPr>
            <a:spLocks noChangeShapeType="1"/>
          </p:cNvSpPr>
          <p:nvPr/>
        </p:nvSpPr>
        <p:spPr bwMode="auto">
          <a:xfrm>
            <a:off x="2730500"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1" name="Line 27"/>
          <p:cNvSpPr>
            <a:spLocks noChangeShapeType="1"/>
          </p:cNvSpPr>
          <p:nvPr/>
        </p:nvSpPr>
        <p:spPr bwMode="auto">
          <a:xfrm>
            <a:off x="4173538"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2" name="Line 28"/>
          <p:cNvSpPr>
            <a:spLocks noChangeShapeType="1"/>
          </p:cNvSpPr>
          <p:nvPr/>
        </p:nvSpPr>
        <p:spPr bwMode="auto">
          <a:xfrm>
            <a:off x="5613400"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493" name="Line 29"/>
          <p:cNvSpPr>
            <a:spLocks noChangeShapeType="1"/>
          </p:cNvSpPr>
          <p:nvPr/>
        </p:nvSpPr>
        <p:spPr bwMode="auto">
          <a:xfrm>
            <a:off x="7053263" y="3392710"/>
            <a:ext cx="0" cy="288925"/>
          </a:xfrm>
          <a:prstGeom prst="line">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6533" name="Group 69"/>
          <p:cNvGrpSpPr>
            <a:grpSpLocks/>
          </p:cNvGrpSpPr>
          <p:nvPr/>
        </p:nvGrpSpPr>
        <p:grpSpPr bwMode="auto">
          <a:xfrm>
            <a:off x="2597151" y="4899247"/>
            <a:ext cx="1368425" cy="381000"/>
            <a:chOff x="884" y="3659"/>
            <a:chExt cx="862" cy="240"/>
          </a:xfrm>
        </p:grpSpPr>
        <p:sp>
          <p:nvSpPr>
            <p:cNvPr id="446495" name="Text Box 31"/>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496" name="AutoShape 32"/>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sp>
        <p:nvSpPr>
          <p:cNvPr id="446506" name="Rectangle 42"/>
          <p:cNvSpPr>
            <a:spLocks noChangeArrowheads="1"/>
          </p:cNvSpPr>
          <p:nvPr/>
        </p:nvSpPr>
        <p:spPr bwMode="auto">
          <a:xfrm rot="21600000">
            <a:off x="8994239" y="411151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r>
              <a:rPr lang="en-US" altLang="zh-CN" sz="2000" b="1">
                <a:solidFill>
                  <a:srgbClr val="333399"/>
                </a:solidFill>
              </a:rPr>
              <a:t>…</a:t>
            </a:r>
          </a:p>
        </p:txBody>
      </p:sp>
      <p:sp>
        <p:nvSpPr>
          <p:cNvPr id="446507" name="Line 43"/>
          <p:cNvSpPr>
            <a:spLocks noChangeShapeType="1"/>
          </p:cNvSpPr>
          <p:nvPr/>
        </p:nvSpPr>
        <p:spPr bwMode="auto">
          <a:xfrm rot="-5400000">
            <a:off x="1504950" y="4230909"/>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6512" name="Line 48"/>
          <p:cNvSpPr>
            <a:spLocks noChangeShapeType="1"/>
          </p:cNvSpPr>
          <p:nvPr/>
        </p:nvSpPr>
        <p:spPr bwMode="auto">
          <a:xfrm>
            <a:off x="3994150"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3" name="Line 49"/>
          <p:cNvSpPr>
            <a:spLocks noChangeShapeType="1"/>
          </p:cNvSpPr>
          <p:nvPr/>
        </p:nvSpPr>
        <p:spPr bwMode="auto">
          <a:xfrm>
            <a:off x="542607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4" name="Line 50"/>
          <p:cNvSpPr>
            <a:spLocks noChangeShapeType="1"/>
          </p:cNvSpPr>
          <p:nvPr/>
        </p:nvSpPr>
        <p:spPr bwMode="auto">
          <a:xfrm>
            <a:off x="6870700"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5" name="Line 51"/>
          <p:cNvSpPr>
            <a:spLocks noChangeShapeType="1"/>
          </p:cNvSpPr>
          <p:nvPr/>
        </p:nvSpPr>
        <p:spPr bwMode="auto">
          <a:xfrm>
            <a:off x="832802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6" name="Line 52"/>
          <p:cNvSpPr>
            <a:spLocks noChangeShapeType="1"/>
          </p:cNvSpPr>
          <p:nvPr/>
        </p:nvSpPr>
        <p:spPr bwMode="auto">
          <a:xfrm>
            <a:off x="10004425" y="3530823"/>
            <a:ext cx="0" cy="166528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6517" name="Rectangle 53"/>
          <p:cNvSpPr>
            <a:spLocks noChangeArrowheads="1"/>
          </p:cNvSpPr>
          <p:nvPr/>
        </p:nvSpPr>
        <p:spPr bwMode="auto">
          <a:xfrm>
            <a:off x="4387850" y="3681634"/>
            <a:ext cx="287338"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18" name="Rectangle 54"/>
          <p:cNvSpPr>
            <a:spLocks noChangeArrowheads="1"/>
          </p:cNvSpPr>
          <p:nvPr/>
        </p:nvSpPr>
        <p:spPr bwMode="auto">
          <a:xfrm>
            <a:off x="4748214" y="3681634"/>
            <a:ext cx="287337"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19" name="Rectangle 55"/>
          <p:cNvSpPr>
            <a:spLocks noChangeArrowheads="1"/>
          </p:cNvSpPr>
          <p:nvPr/>
        </p:nvSpPr>
        <p:spPr bwMode="auto">
          <a:xfrm>
            <a:off x="5108575" y="3681634"/>
            <a:ext cx="287338"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20" name="Rectangle 56"/>
          <p:cNvSpPr>
            <a:spLocks noChangeArrowheads="1"/>
          </p:cNvSpPr>
          <p:nvPr/>
        </p:nvSpPr>
        <p:spPr bwMode="auto">
          <a:xfrm>
            <a:off x="4027489" y="3681634"/>
            <a:ext cx="287337"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521" name="Rectangle 57"/>
          <p:cNvSpPr>
            <a:spLocks noChangeArrowheads="1"/>
          </p:cNvSpPr>
          <p:nvPr/>
        </p:nvSpPr>
        <p:spPr bwMode="auto">
          <a:xfrm>
            <a:off x="5827714" y="3681634"/>
            <a:ext cx="287337"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22" name="Rectangle 58"/>
          <p:cNvSpPr>
            <a:spLocks noChangeArrowheads="1"/>
          </p:cNvSpPr>
          <p:nvPr/>
        </p:nvSpPr>
        <p:spPr bwMode="auto">
          <a:xfrm>
            <a:off x="6188075" y="3681634"/>
            <a:ext cx="287338"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23" name="Rectangle 59"/>
          <p:cNvSpPr>
            <a:spLocks noChangeArrowheads="1"/>
          </p:cNvSpPr>
          <p:nvPr/>
        </p:nvSpPr>
        <p:spPr bwMode="auto">
          <a:xfrm>
            <a:off x="6548439" y="3681634"/>
            <a:ext cx="287337"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24" name="Rectangle 60"/>
          <p:cNvSpPr>
            <a:spLocks noChangeArrowheads="1"/>
          </p:cNvSpPr>
          <p:nvPr/>
        </p:nvSpPr>
        <p:spPr bwMode="auto">
          <a:xfrm>
            <a:off x="5467350" y="3681634"/>
            <a:ext cx="287338"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sp>
        <p:nvSpPr>
          <p:cNvPr id="446529" name="Rectangle 65"/>
          <p:cNvSpPr>
            <a:spLocks noChangeArrowheads="1"/>
          </p:cNvSpPr>
          <p:nvPr/>
        </p:nvSpPr>
        <p:spPr bwMode="auto">
          <a:xfrm>
            <a:off x="7267575" y="3681634"/>
            <a:ext cx="287338" cy="1162050"/>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B</a:t>
            </a:r>
          </a:p>
        </p:txBody>
      </p:sp>
      <p:sp>
        <p:nvSpPr>
          <p:cNvPr id="446530" name="Rectangle 66"/>
          <p:cNvSpPr>
            <a:spLocks noChangeArrowheads="1"/>
          </p:cNvSpPr>
          <p:nvPr/>
        </p:nvSpPr>
        <p:spPr bwMode="auto">
          <a:xfrm>
            <a:off x="7627939" y="3681634"/>
            <a:ext cx="287337" cy="1162050"/>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C</a:t>
            </a:r>
          </a:p>
        </p:txBody>
      </p:sp>
      <p:sp>
        <p:nvSpPr>
          <p:cNvPr id="446531" name="Rectangle 67"/>
          <p:cNvSpPr>
            <a:spLocks noChangeArrowheads="1"/>
          </p:cNvSpPr>
          <p:nvPr/>
        </p:nvSpPr>
        <p:spPr bwMode="auto">
          <a:xfrm>
            <a:off x="7988300" y="3681634"/>
            <a:ext cx="287338" cy="1162050"/>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D</a:t>
            </a:r>
          </a:p>
        </p:txBody>
      </p:sp>
      <p:sp>
        <p:nvSpPr>
          <p:cNvPr id="446532" name="Rectangle 68"/>
          <p:cNvSpPr>
            <a:spLocks noChangeArrowheads="1"/>
          </p:cNvSpPr>
          <p:nvPr/>
        </p:nvSpPr>
        <p:spPr bwMode="auto">
          <a:xfrm>
            <a:off x="6907214" y="3681634"/>
            <a:ext cx="287337" cy="1162050"/>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A</a:t>
            </a:r>
          </a:p>
        </p:txBody>
      </p:sp>
      <p:grpSp>
        <p:nvGrpSpPr>
          <p:cNvPr id="446534" name="Group 70"/>
          <p:cNvGrpSpPr>
            <a:grpSpLocks/>
          </p:cNvGrpSpPr>
          <p:nvPr/>
        </p:nvGrpSpPr>
        <p:grpSpPr bwMode="auto">
          <a:xfrm>
            <a:off x="4027489" y="4899247"/>
            <a:ext cx="1368425" cy="381000"/>
            <a:chOff x="884" y="3659"/>
            <a:chExt cx="862" cy="240"/>
          </a:xfrm>
        </p:grpSpPr>
        <p:sp>
          <p:nvSpPr>
            <p:cNvPr id="446535" name="Text Box 71"/>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36" name="AutoShape 72"/>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37" name="Group 73"/>
          <p:cNvGrpSpPr>
            <a:grpSpLocks/>
          </p:cNvGrpSpPr>
          <p:nvPr/>
        </p:nvGrpSpPr>
        <p:grpSpPr bwMode="auto">
          <a:xfrm>
            <a:off x="5468939" y="4899247"/>
            <a:ext cx="1368425" cy="381000"/>
            <a:chOff x="884" y="3659"/>
            <a:chExt cx="862" cy="240"/>
          </a:xfrm>
        </p:grpSpPr>
        <p:sp>
          <p:nvSpPr>
            <p:cNvPr id="446538" name="Text Box 74"/>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39" name="AutoShape 75"/>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40" name="Group 76"/>
          <p:cNvGrpSpPr>
            <a:grpSpLocks/>
          </p:cNvGrpSpPr>
          <p:nvPr/>
        </p:nvGrpSpPr>
        <p:grpSpPr bwMode="auto">
          <a:xfrm>
            <a:off x="6908801" y="4899247"/>
            <a:ext cx="1368425" cy="381000"/>
            <a:chOff x="884" y="3659"/>
            <a:chExt cx="862" cy="240"/>
          </a:xfrm>
        </p:grpSpPr>
        <p:sp>
          <p:nvSpPr>
            <p:cNvPr id="446541" name="Text Box 77"/>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42" name="AutoShape 78"/>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grpSp>
        <p:nvGrpSpPr>
          <p:cNvPr id="446543" name="Group 79"/>
          <p:cNvGrpSpPr>
            <a:grpSpLocks/>
          </p:cNvGrpSpPr>
          <p:nvPr/>
        </p:nvGrpSpPr>
        <p:grpSpPr bwMode="auto">
          <a:xfrm>
            <a:off x="8466139" y="4897659"/>
            <a:ext cx="1368425" cy="381000"/>
            <a:chOff x="884" y="3659"/>
            <a:chExt cx="862" cy="240"/>
          </a:xfrm>
        </p:grpSpPr>
        <p:sp>
          <p:nvSpPr>
            <p:cNvPr id="446544" name="Text Box 80"/>
            <p:cNvSpPr txBox="1">
              <a:spLocks noChangeArrowheads="1"/>
            </p:cNvSpPr>
            <p:nvPr/>
          </p:nvSpPr>
          <p:spPr bwMode="auto">
            <a:xfrm>
              <a:off x="1008" y="3702"/>
              <a:ext cx="61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kumimoji="1" lang="en-US" altLang="zh-CN" sz="1600">
                  <a:solidFill>
                    <a:srgbClr val="333399"/>
                  </a:solidFill>
                  <a:latin typeface="Times New Roman" panose="02020603050405020304" pitchFamily="18" charset="0"/>
                  <a:ea typeface="黑体" panose="02010609060101010101" pitchFamily="49" charset="-122"/>
                </a:rPr>
                <a:t>TDM </a:t>
              </a:r>
              <a:r>
                <a:rPr kumimoji="1" lang="zh-CN" altLang="en-US" sz="1600">
                  <a:solidFill>
                    <a:srgbClr val="333399"/>
                  </a:solidFill>
                  <a:latin typeface="Times New Roman" panose="02020603050405020304" pitchFamily="18" charset="0"/>
                  <a:ea typeface="黑体" panose="02010609060101010101" pitchFamily="49" charset="-122"/>
                </a:rPr>
                <a:t>帧</a:t>
              </a:r>
            </a:p>
          </p:txBody>
        </p:sp>
        <p:sp>
          <p:nvSpPr>
            <p:cNvPr id="446545" name="AutoShape 81"/>
            <p:cNvSpPr>
              <a:spLocks/>
            </p:cNvSpPr>
            <p:nvPr/>
          </p:nvSpPr>
          <p:spPr bwMode="auto">
            <a:xfrm rot="16200000" flipV="1">
              <a:off x="1270" y="3273"/>
              <a:ext cx="90" cy="862"/>
            </a:xfrm>
            <a:prstGeom prst="leftBrace">
              <a:avLst>
                <a:gd name="adj1" fmla="val 79815"/>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zh-CN" altLang="zh-CN" sz="1600">
                <a:latin typeface="Times New Roman" panose="02020603050405020304" pitchFamily="18" charset="0"/>
              </a:endParaRPr>
            </a:p>
          </p:txBody>
        </p:sp>
      </p:grpSp>
      <p:sp>
        <p:nvSpPr>
          <p:cNvPr id="3" name="内容占位符 2">
            <a:extLst>
              <a:ext uri="{FF2B5EF4-FFF2-40B4-BE49-F238E27FC236}">
                <a16:creationId xmlns:a16="http://schemas.microsoft.com/office/drawing/2014/main" id="{1CF3CF75-8A21-49C5-85F5-C35FDBCA96A4}"/>
              </a:ext>
            </a:extLst>
          </p:cNvPr>
          <p:cNvSpPr>
            <a:spLocks noGrp="1"/>
          </p:cNvSpPr>
          <p:nvPr>
            <p:ph idx="1"/>
          </p:nvPr>
        </p:nvSpPr>
        <p:spPr/>
        <p:txBody>
          <a:bodyPr/>
          <a:lstStyle/>
          <a:p>
            <a:r>
              <a:rPr lang="zh-CN" altLang="en-US" dirty="0"/>
              <a:t>通过分割时间片来划分信道</a:t>
            </a:r>
            <a:endParaRPr lang="en-US" altLang="zh-CN" dirty="0"/>
          </a:p>
          <a:p>
            <a:r>
              <a:rPr lang="zh-CN" altLang="en-US" dirty="0"/>
              <a:t>每个时间片由一个复用信号占用</a:t>
            </a:r>
            <a:endParaRPr lang="en-US" altLang="zh-CN" dirty="0"/>
          </a:p>
          <a:p>
            <a:r>
              <a:rPr lang="zh-CN" altLang="en-US" dirty="0"/>
              <a:t>适用于数字信号。</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zh-CN"/>
              <a:t>TDM</a:t>
            </a:r>
          </a:p>
        </p:txBody>
      </p:sp>
      <p:sp>
        <p:nvSpPr>
          <p:cNvPr id="450563" name="Rectangle 3"/>
          <p:cNvSpPr>
            <a:spLocks noGrp="1" noChangeArrowheads="1"/>
          </p:cNvSpPr>
          <p:nvPr>
            <p:ph idx="1"/>
          </p:nvPr>
        </p:nvSpPr>
        <p:spPr/>
        <p:txBody>
          <a:bodyPr/>
          <a:lstStyle/>
          <a:p>
            <a:r>
              <a:rPr lang="zh-CN" altLang="en-US" dirty="0"/>
              <a:t>每一个用户所占用的时隙是周期性地出现</a:t>
            </a:r>
            <a:endParaRPr lang="en-US" altLang="zh-CN" dirty="0"/>
          </a:p>
          <a:p>
            <a:pPr lvl="1"/>
            <a:r>
              <a:rPr lang="zh-CN" altLang="en-US" dirty="0"/>
              <a:t>周期：</a:t>
            </a:r>
            <a:r>
              <a:rPr lang="en-US" altLang="zh-CN" dirty="0"/>
              <a:t>TDM</a:t>
            </a:r>
            <a:r>
              <a:rPr lang="zh-CN" altLang="en-US" dirty="0"/>
              <a:t>帧的长度</a:t>
            </a:r>
          </a:p>
          <a:p>
            <a:r>
              <a:rPr lang="zh-CN" altLang="en-US" dirty="0"/>
              <a:t>所有用户在不同的时间占用同样的频带宽度</a:t>
            </a:r>
          </a:p>
          <a:p>
            <a:pPr>
              <a:lnSpc>
                <a:spcPct val="90000"/>
              </a:lnSpc>
            </a:pPr>
            <a:r>
              <a:rPr lang="en-US" altLang="zh-CN" dirty="0"/>
              <a:t>TDM</a:t>
            </a:r>
            <a:r>
              <a:rPr lang="zh-CN" altLang="en-US" dirty="0"/>
              <a:t>两种实现方式</a:t>
            </a:r>
          </a:p>
          <a:p>
            <a:pPr lvl="1">
              <a:lnSpc>
                <a:spcPct val="90000"/>
              </a:lnSpc>
            </a:pPr>
            <a:r>
              <a:rPr lang="zh-CN" altLang="en-US" dirty="0"/>
              <a:t>同步时分多路复用</a:t>
            </a:r>
          </a:p>
          <a:p>
            <a:pPr lvl="1">
              <a:lnSpc>
                <a:spcPct val="90000"/>
              </a:lnSpc>
            </a:pPr>
            <a:r>
              <a:rPr lang="zh-CN" altLang="en-US" dirty="0"/>
              <a:t>异步时分多路复用</a:t>
            </a:r>
          </a:p>
        </p:txBody>
      </p:sp>
      <p:sp>
        <p:nvSpPr>
          <p:cNvPr id="6" name="灯片编号占位符 5"/>
          <p:cNvSpPr>
            <a:spLocks noGrp="1"/>
          </p:cNvSpPr>
          <p:nvPr>
            <p:ph type="sldNum" sz="quarter" idx="12"/>
          </p:nvPr>
        </p:nvSpPr>
        <p:spPr/>
        <p:txBody>
          <a:bodyPr/>
          <a:lstStyle/>
          <a:p>
            <a:fld id="{467A614A-469D-4D52-9B47-49A4BB15C591}" type="slidenum">
              <a:rPr lang="en-US" altLang="zh-CN"/>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zh-CN" altLang="en-US"/>
              <a:t>同步</a:t>
            </a:r>
            <a:r>
              <a:rPr lang="en-US" altLang="zh-CN"/>
              <a:t>TDM</a:t>
            </a:r>
          </a:p>
        </p:txBody>
      </p:sp>
      <p:sp>
        <p:nvSpPr>
          <p:cNvPr id="44" name="灯片编号占位符 5"/>
          <p:cNvSpPr>
            <a:spLocks noGrp="1"/>
          </p:cNvSpPr>
          <p:nvPr>
            <p:ph type="sldNum" sz="quarter" idx="12"/>
          </p:nvPr>
        </p:nvSpPr>
        <p:spPr/>
        <p:txBody>
          <a:bodyPr/>
          <a:lstStyle/>
          <a:p>
            <a:fld id="{3B2D719F-3554-4DAC-93B5-CDE9DDB6879E}" type="slidenum">
              <a:rPr lang="en-US" altLang="zh-CN"/>
              <a:pPr/>
              <a:t>47</a:t>
            </a:fld>
            <a:endParaRPr lang="en-US" altLang="zh-CN"/>
          </a:p>
        </p:txBody>
      </p:sp>
      <p:sp>
        <p:nvSpPr>
          <p:cNvPr id="449541" name="AutoShape 5"/>
          <p:cNvSpPr>
            <a:spLocks noChangeArrowheads="1"/>
          </p:cNvSpPr>
          <p:nvPr/>
        </p:nvSpPr>
        <p:spPr bwMode="auto">
          <a:xfrm rot="-5400000">
            <a:off x="2913063" y="3105151"/>
            <a:ext cx="2016125" cy="647700"/>
          </a:xfrm>
          <a:custGeom>
            <a:avLst/>
            <a:gdLst>
              <a:gd name="G0" fmla="+- 3112 0 0"/>
              <a:gd name="G1" fmla="+- 21600 0 3112"/>
              <a:gd name="G2" fmla="*/ 3112 1 2"/>
              <a:gd name="G3" fmla="+- 21600 0 G2"/>
              <a:gd name="G4" fmla="+/ 3112 21600 2"/>
              <a:gd name="G5" fmla="+/ G1 0 2"/>
              <a:gd name="G6" fmla="*/ 21600 21600 3112"/>
              <a:gd name="G7" fmla="*/ G6 1 2"/>
              <a:gd name="G8" fmla="+- 21600 0 G7"/>
              <a:gd name="G9" fmla="*/ 21600 1 2"/>
              <a:gd name="G10" fmla="+- 3112 0 G9"/>
              <a:gd name="G11" fmla="?: G10 G8 0"/>
              <a:gd name="G12" fmla="?: G10 G7 21600"/>
              <a:gd name="T0" fmla="*/ 20044 w 21600"/>
              <a:gd name="T1" fmla="*/ 10800 h 21600"/>
              <a:gd name="T2" fmla="*/ 10800 w 21600"/>
              <a:gd name="T3" fmla="*/ 21600 h 21600"/>
              <a:gd name="T4" fmla="*/ 1556 w 21600"/>
              <a:gd name="T5" fmla="*/ 10800 h 21600"/>
              <a:gd name="T6" fmla="*/ 10800 w 21600"/>
              <a:gd name="T7" fmla="*/ 0 h 21600"/>
              <a:gd name="T8" fmla="*/ 3356 w 21600"/>
              <a:gd name="T9" fmla="*/ 3356 h 21600"/>
              <a:gd name="T10" fmla="*/ 18244 w 21600"/>
              <a:gd name="T11" fmla="*/ 18244 h 21600"/>
            </a:gdLst>
            <a:ahLst/>
            <a:cxnLst>
              <a:cxn ang="0">
                <a:pos x="T0" y="T1"/>
              </a:cxn>
              <a:cxn ang="0">
                <a:pos x="T2" y="T3"/>
              </a:cxn>
              <a:cxn ang="0">
                <a:pos x="T4" y="T5"/>
              </a:cxn>
              <a:cxn ang="0">
                <a:pos x="T6" y="T7"/>
              </a:cxn>
            </a:cxnLst>
            <a:rect l="T8" t="T9" r="T10" b="T11"/>
            <a:pathLst>
              <a:path w="21600" h="21600">
                <a:moveTo>
                  <a:pt x="0" y="0"/>
                </a:moveTo>
                <a:lnTo>
                  <a:pt x="3112" y="21600"/>
                </a:lnTo>
                <a:lnTo>
                  <a:pt x="18488"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49543" name="AutoShape 7"/>
          <p:cNvSpPr>
            <a:spLocks noChangeArrowheads="1"/>
          </p:cNvSpPr>
          <p:nvPr/>
        </p:nvSpPr>
        <p:spPr bwMode="auto">
          <a:xfrm rot="5400000">
            <a:off x="7593013" y="3105151"/>
            <a:ext cx="2016125" cy="647700"/>
          </a:xfrm>
          <a:custGeom>
            <a:avLst/>
            <a:gdLst>
              <a:gd name="G0" fmla="+- 3066 0 0"/>
              <a:gd name="G1" fmla="+- 21600 0 3066"/>
              <a:gd name="G2" fmla="*/ 3066 1 2"/>
              <a:gd name="G3" fmla="+- 21600 0 G2"/>
              <a:gd name="G4" fmla="+/ 3066 21600 2"/>
              <a:gd name="G5" fmla="+/ G1 0 2"/>
              <a:gd name="G6" fmla="*/ 21600 21600 3066"/>
              <a:gd name="G7" fmla="*/ G6 1 2"/>
              <a:gd name="G8" fmla="+- 21600 0 G7"/>
              <a:gd name="G9" fmla="*/ 21600 1 2"/>
              <a:gd name="G10" fmla="+- 3066 0 G9"/>
              <a:gd name="G11" fmla="?: G10 G8 0"/>
              <a:gd name="G12" fmla="?: G10 G7 21600"/>
              <a:gd name="T0" fmla="*/ 20067 w 21600"/>
              <a:gd name="T1" fmla="*/ 10800 h 21600"/>
              <a:gd name="T2" fmla="*/ 10800 w 21600"/>
              <a:gd name="T3" fmla="*/ 21600 h 21600"/>
              <a:gd name="T4" fmla="*/ 1533 w 21600"/>
              <a:gd name="T5" fmla="*/ 10800 h 21600"/>
              <a:gd name="T6" fmla="*/ 10800 w 21600"/>
              <a:gd name="T7" fmla="*/ 0 h 21600"/>
              <a:gd name="T8" fmla="*/ 3333 w 21600"/>
              <a:gd name="T9" fmla="*/ 3333 h 21600"/>
              <a:gd name="T10" fmla="*/ 18267 w 21600"/>
              <a:gd name="T11" fmla="*/ 18267 h 21600"/>
            </a:gdLst>
            <a:ahLst/>
            <a:cxnLst>
              <a:cxn ang="0">
                <a:pos x="T0" y="T1"/>
              </a:cxn>
              <a:cxn ang="0">
                <a:pos x="T2" y="T3"/>
              </a:cxn>
              <a:cxn ang="0">
                <a:pos x="T4" y="T5"/>
              </a:cxn>
              <a:cxn ang="0">
                <a:pos x="T6" y="T7"/>
              </a:cxn>
            </a:cxnLst>
            <a:rect l="T8" t="T9" r="T10" b="T11"/>
            <a:pathLst>
              <a:path w="21600" h="21600">
                <a:moveTo>
                  <a:pt x="0" y="0"/>
                </a:moveTo>
                <a:lnTo>
                  <a:pt x="3066" y="21600"/>
                </a:lnTo>
                <a:lnTo>
                  <a:pt x="18534"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r>
              <a:rPr lang="zh-CN" altLang="en-US">
                <a:solidFill>
                  <a:schemeClr val="bg1"/>
                </a:solidFill>
              </a:rPr>
              <a:t>解</a:t>
            </a:r>
          </a:p>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49545" name="Rectangle 9"/>
          <p:cNvSpPr>
            <a:spLocks noChangeAspect="1" noChangeArrowheads="1"/>
          </p:cNvSpPr>
          <p:nvPr/>
        </p:nvSpPr>
        <p:spPr bwMode="auto">
          <a:xfrm>
            <a:off x="4387850" y="3141664"/>
            <a:ext cx="287338"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546" name="Rectangle 10"/>
          <p:cNvSpPr>
            <a:spLocks noChangeAspect="1" noChangeArrowheads="1"/>
          </p:cNvSpPr>
          <p:nvPr/>
        </p:nvSpPr>
        <p:spPr bwMode="auto">
          <a:xfrm>
            <a:off x="4676775" y="3141664"/>
            <a:ext cx="287338"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547" name="Rectangle 11"/>
          <p:cNvSpPr>
            <a:spLocks noChangeAspect="1" noChangeArrowheads="1"/>
          </p:cNvSpPr>
          <p:nvPr/>
        </p:nvSpPr>
        <p:spPr bwMode="auto">
          <a:xfrm>
            <a:off x="4964114" y="3141664"/>
            <a:ext cx="287337"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548" name="Rectangle 12"/>
          <p:cNvSpPr>
            <a:spLocks noChangeAspect="1" noChangeArrowheads="1"/>
          </p:cNvSpPr>
          <p:nvPr/>
        </p:nvSpPr>
        <p:spPr bwMode="auto">
          <a:xfrm>
            <a:off x="5253039" y="3141664"/>
            <a:ext cx="287337"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449565" name="Line 29"/>
          <p:cNvSpPr>
            <a:spLocks noChangeShapeType="1"/>
          </p:cNvSpPr>
          <p:nvPr/>
        </p:nvSpPr>
        <p:spPr bwMode="auto">
          <a:xfrm>
            <a:off x="4244975" y="3536950"/>
            <a:ext cx="4032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66" name="Line 30"/>
          <p:cNvSpPr>
            <a:spLocks noChangeShapeType="1"/>
          </p:cNvSpPr>
          <p:nvPr/>
        </p:nvSpPr>
        <p:spPr bwMode="auto">
          <a:xfrm>
            <a:off x="2587626" y="281622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67" name="Text Box 31"/>
          <p:cNvSpPr txBox="1">
            <a:spLocks noChangeArrowheads="1"/>
          </p:cNvSpPr>
          <p:nvPr/>
        </p:nvSpPr>
        <p:spPr bwMode="auto">
          <a:xfrm>
            <a:off x="2801938" y="2528888"/>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AAAA</a:t>
            </a:r>
          </a:p>
        </p:txBody>
      </p:sp>
      <p:sp>
        <p:nvSpPr>
          <p:cNvPr id="449568" name="Text Box 32"/>
          <p:cNvSpPr txBox="1">
            <a:spLocks noChangeArrowheads="1"/>
          </p:cNvSpPr>
          <p:nvPr/>
        </p:nvSpPr>
        <p:spPr bwMode="auto">
          <a:xfrm>
            <a:off x="2208213" y="26209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49571" name="Line 35"/>
          <p:cNvSpPr>
            <a:spLocks noChangeShapeType="1"/>
          </p:cNvSpPr>
          <p:nvPr/>
        </p:nvSpPr>
        <p:spPr bwMode="auto">
          <a:xfrm>
            <a:off x="2606676" y="32750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72" name="Text Box 36"/>
          <p:cNvSpPr txBox="1">
            <a:spLocks noChangeArrowheads="1"/>
          </p:cNvSpPr>
          <p:nvPr/>
        </p:nvSpPr>
        <p:spPr bwMode="auto">
          <a:xfrm>
            <a:off x="2801938" y="2987676"/>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BBBB</a:t>
            </a:r>
          </a:p>
        </p:txBody>
      </p:sp>
      <p:sp>
        <p:nvSpPr>
          <p:cNvPr id="449573" name="Text Box 37"/>
          <p:cNvSpPr txBox="1">
            <a:spLocks noChangeArrowheads="1"/>
          </p:cNvSpPr>
          <p:nvPr/>
        </p:nvSpPr>
        <p:spPr bwMode="auto">
          <a:xfrm>
            <a:off x="2227263" y="30797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49575" name="Line 39"/>
          <p:cNvSpPr>
            <a:spLocks noChangeShapeType="1"/>
          </p:cNvSpPr>
          <p:nvPr/>
        </p:nvSpPr>
        <p:spPr bwMode="auto">
          <a:xfrm>
            <a:off x="2606676" y="37068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76" name="Text Box 40"/>
          <p:cNvSpPr txBox="1">
            <a:spLocks noChangeArrowheads="1"/>
          </p:cNvSpPr>
          <p:nvPr/>
        </p:nvSpPr>
        <p:spPr bwMode="auto">
          <a:xfrm>
            <a:off x="2751138" y="3419476"/>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CCCC</a:t>
            </a:r>
          </a:p>
        </p:txBody>
      </p:sp>
      <p:sp>
        <p:nvSpPr>
          <p:cNvPr id="449577" name="Text Box 41"/>
          <p:cNvSpPr txBox="1">
            <a:spLocks noChangeArrowheads="1"/>
          </p:cNvSpPr>
          <p:nvPr/>
        </p:nvSpPr>
        <p:spPr bwMode="auto">
          <a:xfrm>
            <a:off x="2227263" y="35115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49579" name="Line 43"/>
          <p:cNvSpPr>
            <a:spLocks noChangeShapeType="1"/>
          </p:cNvSpPr>
          <p:nvPr/>
        </p:nvSpPr>
        <p:spPr bwMode="auto">
          <a:xfrm>
            <a:off x="2606676" y="41386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0" name="Text Box 44"/>
          <p:cNvSpPr txBox="1">
            <a:spLocks noChangeArrowheads="1"/>
          </p:cNvSpPr>
          <p:nvPr/>
        </p:nvSpPr>
        <p:spPr bwMode="auto">
          <a:xfrm>
            <a:off x="2751138" y="3851276"/>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DDDD</a:t>
            </a:r>
          </a:p>
        </p:txBody>
      </p:sp>
      <p:sp>
        <p:nvSpPr>
          <p:cNvPr id="449581" name="Text Box 45"/>
          <p:cNvSpPr txBox="1">
            <a:spLocks noChangeArrowheads="1"/>
          </p:cNvSpPr>
          <p:nvPr/>
        </p:nvSpPr>
        <p:spPr bwMode="auto">
          <a:xfrm>
            <a:off x="2227263" y="39433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49583" name="Line 47"/>
          <p:cNvSpPr>
            <a:spLocks noChangeShapeType="1"/>
          </p:cNvSpPr>
          <p:nvPr/>
        </p:nvSpPr>
        <p:spPr bwMode="auto">
          <a:xfrm>
            <a:off x="8924926" y="286226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4" name="Text Box 48"/>
          <p:cNvSpPr txBox="1">
            <a:spLocks noChangeArrowheads="1"/>
          </p:cNvSpPr>
          <p:nvPr/>
        </p:nvSpPr>
        <p:spPr bwMode="auto">
          <a:xfrm>
            <a:off x="8924925" y="2574926"/>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AAAA</a:t>
            </a:r>
          </a:p>
        </p:txBody>
      </p:sp>
      <p:sp>
        <p:nvSpPr>
          <p:cNvPr id="449585" name="Text Box 49"/>
          <p:cNvSpPr txBox="1">
            <a:spLocks noChangeArrowheads="1"/>
          </p:cNvSpPr>
          <p:nvPr/>
        </p:nvSpPr>
        <p:spPr bwMode="auto">
          <a:xfrm>
            <a:off x="9890125" y="26670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49587" name="Line 51"/>
          <p:cNvSpPr>
            <a:spLocks noChangeShapeType="1"/>
          </p:cNvSpPr>
          <p:nvPr/>
        </p:nvSpPr>
        <p:spPr bwMode="auto">
          <a:xfrm>
            <a:off x="8943976" y="33210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88" name="Text Box 52"/>
          <p:cNvSpPr txBox="1">
            <a:spLocks noChangeArrowheads="1"/>
          </p:cNvSpPr>
          <p:nvPr/>
        </p:nvSpPr>
        <p:spPr bwMode="auto">
          <a:xfrm>
            <a:off x="8943975" y="3033713"/>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BBBB</a:t>
            </a:r>
          </a:p>
        </p:txBody>
      </p:sp>
      <p:sp>
        <p:nvSpPr>
          <p:cNvPr id="449589" name="Text Box 53"/>
          <p:cNvSpPr txBox="1">
            <a:spLocks noChangeArrowheads="1"/>
          </p:cNvSpPr>
          <p:nvPr/>
        </p:nvSpPr>
        <p:spPr bwMode="auto">
          <a:xfrm>
            <a:off x="9909175" y="31257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49591" name="Line 55"/>
          <p:cNvSpPr>
            <a:spLocks noChangeShapeType="1"/>
          </p:cNvSpPr>
          <p:nvPr/>
        </p:nvSpPr>
        <p:spPr bwMode="auto">
          <a:xfrm>
            <a:off x="8943976" y="37528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92" name="Text Box 56"/>
          <p:cNvSpPr txBox="1">
            <a:spLocks noChangeArrowheads="1"/>
          </p:cNvSpPr>
          <p:nvPr/>
        </p:nvSpPr>
        <p:spPr bwMode="auto">
          <a:xfrm>
            <a:off x="8943975" y="34655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CCCC</a:t>
            </a:r>
          </a:p>
        </p:txBody>
      </p:sp>
      <p:sp>
        <p:nvSpPr>
          <p:cNvPr id="449593" name="Text Box 57"/>
          <p:cNvSpPr txBox="1">
            <a:spLocks noChangeArrowheads="1"/>
          </p:cNvSpPr>
          <p:nvPr/>
        </p:nvSpPr>
        <p:spPr bwMode="auto">
          <a:xfrm>
            <a:off x="9909175" y="35575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49595" name="Line 59"/>
          <p:cNvSpPr>
            <a:spLocks noChangeShapeType="1"/>
          </p:cNvSpPr>
          <p:nvPr/>
        </p:nvSpPr>
        <p:spPr bwMode="auto">
          <a:xfrm>
            <a:off x="8943976" y="4184650"/>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9596" name="Text Box 60"/>
          <p:cNvSpPr txBox="1">
            <a:spLocks noChangeArrowheads="1"/>
          </p:cNvSpPr>
          <p:nvPr/>
        </p:nvSpPr>
        <p:spPr bwMode="auto">
          <a:xfrm>
            <a:off x="8943975" y="38973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DDDD</a:t>
            </a:r>
          </a:p>
        </p:txBody>
      </p:sp>
      <p:sp>
        <p:nvSpPr>
          <p:cNvPr id="449597" name="Text Box 61"/>
          <p:cNvSpPr txBox="1">
            <a:spLocks noChangeArrowheads="1"/>
          </p:cNvSpPr>
          <p:nvPr/>
        </p:nvSpPr>
        <p:spPr bwMode="auto">
          <a:xfrm>
            <a:off x="9909175" y="39893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49598" name="Rectangle 62"/>
          <p:cNvSpPr>
            <a:spLocks noChangeAspect="1" noChangeArrowheads="1"/>
          </p:cNvSpPr>
          <p:nvPr/>
        </p:nvSpPr>
        <p:spPr bwMode="auto">
          <a:xfrm>
            <a:off x="5662614" y="3141664"/>
            <a:ext cx="287337"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599" name="Rectangle 63"/>
          <p:cNvSpPr>
            <a:spLocks noChangeAspect="1" noChangeArrowheads="1"/>
          </p:cNvSpPr>
          <p:nvPr/>
        </p:nvSpPr>
        <p:spPr bwMode="auto">
          <a:xfrm>
            <a:off x="5951539" y="3141664"/>
            <a:ext cx="287337"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600" name="Rectangle 64"/>
          <p:cNvSpPr>
            <a:spLocks noChangeAspect="1" noChangeArrowheads="1"/>
          </p:cNvSpPr>
          <p:nvPr/>
        </p:nvSpPr>
        <p:spPr bwMode="auto">
          <a:xfrm>
            <a:off x="6238875" y="3141664"/>
            <a:ext cx="287338"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601" name="Rectangle 65"/>
          <p:cNvSpPr>
            <a:spLocks noChangeAspect="1" noChangeArrowheads="1"/>
          </p:cNvSpPr>
          <p:nvPr/>
        </p:nvSpPr>
        <p:spPr bwMode="auto">
          <a:xfrm>
            <a:off x="6527800" y="3141664"/>
            <a:ext cx="287338"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449602" name="Rectangle 66"/>
          <p:cNvSpPr>
            <a:spLocks noChangeAspect="1" noChangeArrowheads="1"/>
          </p:cNvSpPr>
          <p:nvPr/>
        </p:nvSpPr>
        <p:spPr bwMode="auto">
          <a:xfrm>
            <a:off x="6959600" y="3141664"/>
            <a:ext cx="287338" cy="287337"/>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449603" name="Rectangle 67"/>
          <p:cNvSpPr>
            <a:spLocks noChangeAspect="1" noChangeArrowheads="1"/>
          </p:cNvSpPr>
          <p:nvPr/>
        </p:nvSpPr>
        <p:spPr bwMode="auto">
          <a:xfrm>
            <a:off x="7248525" y="3141664"/>
            <a:ext cx="287338" cy="287337"/>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449604" name="Rectangle 68"/>
          <p:cNvSpPr>
            <a:spLocks noChangeAspect="1" noChangeArrowheads="1"/>
          </p:cNvSpPr>
          <p:nvPr/>
        </p:nvSpPr>
        <p:spPr bwMode="auto">
          <a:xfrm>
            <a:off x="7535864" y="3141664"/>
            <a:ext cx="287337" cy="28733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449605" name="Rectangle 69"/>
          <p:cNvSpPr>
            <a:spLocks noChangeAspect="1" noChangeArrowheads="1"/>
          </p:cNvSpPr>
          <p:nvPr/>
        </p:nvSpPr>
        <p:spPr bwMode="auto">
          <a:xfrm>
            <a:off x="7824789" y="3141664"/>
            <a:ext cx="287337" cy="2873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CF7A2-8868-4895-8A62-716CD33F944E}"/>
              </a:ext>
            </a:extLst>
          </p:cNvPr>
          <p:cNvSpPr>
            <a:spLocks noGrp="1"/>
          </p:cNvSpPr>
          <p:nvPr>
            <p:ph type="title"/>
          </p:nvPr>
        </p:nvSpPr>
        <p:spPr/>
        <p:txBody>
          <a:bodyPr/>
          <a:lstStyle/>
          <a:p>
            <a:r>
              <a:rPr lang="zh-CN" altLang="en-US" dirty="0"/>
              <a:t>同步</a:t>
            </a:r>
            <a:r>
              <a:rPr lang="en-US" altLang="zh-CN" dirty="0"/>
              <a:t>TDM</a:t>
            </a:r>
            <a:endParaRPr lang="zh-CN" altLang="en-US" dirty="0"/>
          </a:p>
        </p:txBody>
      </p:sp>
      <p:sp>
        <p:nvSpPr>
          <p:cNvPr id="3" name="内容占位符 2">
            <a:extLst>
              <a:ext uri="{FF2B5EF4-FFF2-40B4-BE49-F238E27FC236}">
                <a16:creationId xmlns:a16="http://schemas.microsoft.com/office/drawing/2014/main" id="{9829262E-1ED5-4D6A-91BA-943B0DF85C60}"/>
              </a:ext>
            </a:extLst>
          </p:cNvPr>
          <p:cNvSpPr>
            <a:spLocks noGrp="1"/>
          </p:cNvSpPr>
          <p:nvPr>
            <p:ph idx="1"/>
          </p:nvPr>
        </p:nvSpPr>
        <p:spPr/>
        <p:txBody>
          <a:bodyPr/>
          <a:lstStyle/>
          <a:p>
            <a:r>
              <a:rPr lang="zh-CN" altLang="en-US" dirty="0"/>
              <a:t>可能浪费资源</a:t>
            </a:r>
          </a:p>
        </p:txBody>
      </p:sp>
      <p:sp>
        <p:nvSpPr>
          <p:cNvPr id="4" name="日期占位符 3">
            <a:extLst>
              <a:ext uri="{FF2B5EF4-FFF2-40B4-BE49-F238E27FC236}">
                <a16:creationId xmlns:a16="http://schemas.microsoft.com/office/drawing/2014/main" id="{83217F45-F3D1-44F3-9E94-7B8123C94538}"/>
              </a:ext>
            </a:extLst>
          </p:cNvPr>
          <p:cNvSpPr>
            <a:spLocks noGrp="1"/>
          </p:cNvSpPr>
          <p:nvPr>
            <p:ph type="dt" sz="half" idx="10"/>
          </p:nvPr>
        </p:nvSpPr>
        <p:spPr/>
        <p:txBody>
          <a:bodyPr/>
          <a:lstStyle/>
          <a:p>
            <a:fld id="{0ACF599A-C0ED-4ABF-A227-6B3F8EC5F874}" type="datetime1">
              <a:rPr lang="en-US" altLang="zh-CN" smtClean="0"/>
              <a:t>8/28/2023</a:t>
            </a:fld>
            <a:endParaRPr lang="en-US"/>
          </a:p>
        </p:txBody>
      </p:sp>
      <p:sp>
        <p:nvSpPr>
          <p:cNvPr id="5" name="页脚占位符 4">
            <a:extLst>
              <a:ext uri="{FF2B5EF4-FFF2-40B4-BE49-F238E27FC236}">
                <a16:creationId xmlns:a16="http://schemas.microsoft.com/office/drawing/2014/main" id="{C713402A-BE18-4AAC-8187-86C45F2C66F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9394568-F44E-4B55-8900-442376AFC924}"/>
              </a:ext>
            </a:extLst>
          </p:cNvPr>
          <p:cNvSpPr>
            <a:spLocks noGrp="1"/>
          </p:cNvSpPr>
          <p:nvPr>
            <p:ph type="sldNum" sz="quarter" idx="12"/>
          </p:nvPr>
        </p:nvSpPr>
        <p:spPr/>
        <p:txBody>
          <a:bodyPr/>
          <a:lstStyle/>
          <a:p>
            <a:fld id="{C8BB1146-E542-4D4E-B8E9-6919A11DDD48}" type="slidenum">
              <a:rPr lang="en-US" smtClean="0"/>
              <a:t>48</a:t>
            </a:fld>
            <a:endParaRPr lang="en-US"/>
          </a:p>
        </p:txBody>
      </p:sp>
      <p:sp>
        <p:nvSpPr>
          <p:cNvPr id="7" name="Freeform 4">
            <a:extLst>
              <a:ext uri="{FF2B5EF4-FFF2-40B4-BE49-F238E27FC236}">
                <a16:creationId xmlns:a16="http://schemas.microsoft.com/office/drawing/2014/main" id="{2329CA47-9FC1-4520-85E6-E8CA373E434D}"/>
              </a:ext>
            </a:extLst>
          </p:cNvPr>
          <p:cNvSpPr>
            <a:spLocks/>
          </p:cNvSpPr>
          <p:nvPr/>
        </p:nvSpPr>
        <p:spPr bwMode="auto">
          <a:xfrm>
            <a:off x="7673975" y="3509963"/>
            <a:ext cx="241300"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Freeform 5">
            <a:extLst>
              <a:ext uri="{FF2B5EF4-FFF2-40B4-BE49-F238E27FC236}">
                <a16:creationId xmlns:a16="http://schemas.microsoft.com/office/drawing/2014/main" id="{86C9E05E-C422-413B-A079-30E39892225D}"/>
              </a:ext>
            </a:extLst>
          </p:cNvPr>
          <p:cNvSpPr>
            <a:spLocks/>
          </p:cNvSpPr>
          <p:nvPr/>
        </p:nvSpPr>
        <p:spPr bwMode="auto">
          <a:xfrm>
            <a:off x="8637588"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Freeform 6">
            <a:extLst>
              <a:ext uri="{FF2B5EF4-FFF2-40B4-BE49-F238E27FC236}">
                <a16:creationId xmlns:a16="http://schemas.microsoft.com/office/drawing/2014/main" id="{290B47F9-DBBD-4DFB-B83C-7EC8C1B49FF7}"/>
              </a:ext>
            </a:extLst>
          </p:cNvPr>
          <p:cNvSpPr>
            <a:spLocks/>
          </p:cNvSpPr>
          <p:nvPr/>
        </p:nvSpPr>
        <p:spPr bwMode="auto">
          <a:xfrm>
            <a:off x="9118600" y="3509963"/>
            <a:ext cx="241300"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Freeform 7">
            <a:extLst>
              <a:ext uri="{FF2B5EF4-FFF2-40B4-BE49-F238E27FC236}">
                <a16:creationId xmlns:a16="http://schemas.microsoft.com/office/drawing/2014/main" id="{3F219C4B-6C25-44AC-B3BE-62642072EC31}"/>
              </a:ext>
            </a:extLst>
          </p:cNvPr>
          <p:cNvSpPr>
            <a:spLocks/>
          </p:cNvSpPr>
          <p:nvPr/>
        </p:nvSpPr>
        <p:spPr bwMode="auto">
          <a:xfrm>
            <a:off x="9840913"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8">
            <a:extLst>
              <a:ext uri="{FF2B5EF4-FFF2-40B4-BE49-F238E27FC236}">
                <a16:creationId xmlns:a16="http://schemas.microsoft.com/office/drawing/2014/main" id="{B09671B7-425F-4357-B129-60D6732EEB15}"/>
              </a:ext>
            </a:extLst>
          </p:cNvPr>
          <p:cNvSpPr>
            <a:spLocks/>
          </p:cNvSpPr>
          <p:nvPr/>
        </p:nvSpPr>
        <p:spPr bwMode="auto">
          <a:xfrm>
            <a:off x="7434263" y="3509963"/>
            <a:ext cx="239712" cy="374650"/>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9">
            <a:extLst>
              <a:ext uri="{FF2B5EF4-FFF2-40B4-BE49-F238E27FC236}">
                <a16:creationId xmlns:a16="http://schemas.microsoft.com/office/drawing/2014/main" id="{D6F2FFF6-AA4F-47FB-BD60-FC299390455A}"/>
              </a:ext>
            </a:extLst>
          </p:cNvPr>
          <p:cNvSpPr>
            <a:spLocks/>
          </p:cNvSpPr>
          <p:nvPr/>
        </p:nvSpPr>
        <p:spPr bwMode="auto">
          <a:xfrm>
            <a:off x="6470650" y="3513139"/>
            <a:ext cx="241300"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0">
            <a:extLst>
              <a:ext uri="{FF2B5EF4-FFF2-40B4-BE49-F238E27FC236}">
                <a16:creationId xmlns:a16="http://schemas.microsoft.com/office/drawing/2014/main" id="{78B32E99-45FE-4D41-9302-22AE58BCE550}"/>
              </a:ext>
            </a:extLst>
          </p:cNvPr>
          <p:cNvSpPr>
            <a:spLocks/>
          </p:cNvSpPr>
          <p:nvPr/>
        </p:nvSpPr>
        <p:spPr bwMode="auto">
          <a:xfrm>
            <a:off x="6230938" y="3513139"/>
            <a:ext cx="239712" cy="376237"/>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1">
            <a:extLst>
              <a:ext uri="{FF2B5EF4-FFF2-40B4-BE49-F238E27FC236}">
                <a16:creationId xmlns:a16="http://schemas.microsoft.com/office/drawing/2014/main" id="{338EAABC-2833-4842-90AB-B6017CA81930}"/>
              </a:ext>
            </a:extLst>
          </p:cNvPr>
          <p:cNvSpPr>
            <a:spLocks/>
          </p:cNvSpPr>
          <p:nvPr/>
        </p:nvSpPr>
        <p:spPr bwMode="auto">
          <a:xfrm>
            <a:off x="3983039" y="2381250"/>
            <a:ext cx="561975"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2">
            <a:extLst>
              <a:ext uri="{FF2B5EF4-FFF2-40B4-BE49-F238E27FC236}">
                <a16:creationId xmlns:a16="http://schemas.microsoft.com/office/drawing/2014/main" id="{2C22A3FE-8D08-47E2-B4A7-998C950074F9}"/>
              </a:ext>
            </a:extLst>
          </p:cNvPr>
          <p:cNvSpPr>
            <a:spLocks/>
          </p:cNvSpPr>
          <p:nvPr/>
        </p:nvSpPr>
        <p:spPr bwMode="auto">
          <a:xfrm>
            <a:off x="2298700" y="3133725"/>
            <a:ext cx="1123950"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3">
            <a:extLst>
              <a:ext uri="{FF2B5EF4-FFF2-40B4-BE49-F238E27FC236}">
                <a16:creationId xmlns:a16="http://schemas.microsoft.com/office/drawing/2014/main" id="{62181905-F337-4B25-BAF9-110C9F39AD40}"/>
              </a:ext>
            </a:extLst>
          </p:cNvPr>
          <p:cNvSpPr>
            <a:spLocks/>
          </p:cNvSpPr>
          <p:nvPr/>
        </p:nvSpPr>
        <p:spPr bwMode="auto">
          <a:xfrm>
            <a:off x="2860676" y="3884614"/>
            <a:ext cx="1122363"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4">
            <a:extLst>
              <a:ext uri="{FF2B5EF4-FFF2-40B4-BE49-F238E27FC236}">
                <a16:creationId xmlns:a16="http://schemas.microsoft.com/office/drawing/2014/main" id="{C0DAA8A2-0238-4C1F-9E1E-88ECF2A2E8C2}"/>
              </a:ext>
            </a:extLst>
          </p:cNvPr>
          <p:cNvSpPr>
            <a:spLocks/>
          </p:cNvSpPr>
          <p:nvPr/>
        </p:nvSpPr>
        <p:spPr bwMode="auto">
          <a:xfrm>
            <a:off x="3984626" y="4637089"/>
            <a:ext cx="561975" cy="376237"/>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Text Box 15">
            <a:extLst>
              <a:ext uri="{FF2B5EF4-FFF2-40B4-BE49-F238E27FC236}">
                <a16:creationId xmlns:a16="http://schemas.microsoft.com/office/drawing/2014/main" id="{94AE02C3-2B19-456A-BB70-98EE865AD277}"/>
              </a:ext>
            </a:extLst>
          </p:cNvPr>
          <p:cNvSpPr txBox="1">
            <a:spLocks noChangeArrowheads="1"/>
          </p:cNvSpPr>
          <p:nvPr/>
        </p:nvSpPr>
        <p:spPr bwMode="auto">
          <a:xfrm>
            <a:off x="1871664" y="23590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19" name="Text Box 16">
            <a:extLst>
              <a:ext uri="{FF2B5EF4-FFF2-40B4-BE49-F238E27FC236}">
                <a16:creationId xmlns:a16="http://schemas.microsoft.com/office/drawing/2014/main" id="{F1E46355-1F2A-4EC9-AF94-29867D2003B6}"/>
              </a:ext>
            </a:extLst>
          </p:cNvPr>
          <p:cNvSpPr txBox="1">
            <a:spLocks noChangeArrowheads="1"/>
          </p:cNvSpPr>
          <p:nvPr/>
        </p:nvSpPr>
        <p:spPr bwMode="auto">
          <a:xfrm>
            <a:off x="1871664" y="311150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20" name="Text Box 17">
            <a:extLst>
              <a:ext uri="{FF2B5EF4-FFF2-40B4-BE49-F238E27FC236}">
                <a16:creationId xmlns:a16="http://schemas.microsoft.com/office/drawing/2014/main" id="{29D92CCD-CAE0-4C1B-9BC3-4A0CBFF2A9E3}"/>
              </a:ext>
            </a:extLst>
          </p:cNvPr>
          <p:cNvSpPr txBox="1">
            <a:spLocks noChangeArrowheads="1"/>
          </p:cNvSpPr>
          <p:nvPr/>
        </p:nvSpPr>
        <p:spPr bwMode="auto">
          <a:xfrm>
            <a:off x="1871664" y="38639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21" name="Text Box 18">
            <a:extLst>
              <a:ext uri="{FF2B5EF4-FFF2-40B4-BE49-F238E27FC236}">
                <a16:creationId xmlns:a16="http://schemas.microsoft.com/office/drawing/2014/main" id="{AB8F35C4-3940-4D20-9E9A-3408671ADC9A}"/>
              </a:ext>
            </a:extLst>
          </p:cNvPr>
          <p:cNvSpPr txBox="1">
            <a:spLocks noChangeArrowheads="1"/>
          </p:cNvSpPr>
          <p:nvPr/>
        </p:nvSpPr>
        <p:spPr bwMode="auto">
          <a:xfrm>
            <a:off x="1871664" y="46164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22" name="Line 19">
            <a:extLst>
              <a:ext uri="{FF2B5EF4-FFF2-40B4-BE49-F238E27FC236}">
                <a16:creationId xmlns:a16="http://schemas.microsoft.com/office/drawing/2014/main" id="{11CF9540-55B5-40A9-B4FA-66E547F826C6}"/>
              </a:ext>
            </a:extLst>
          </p:cNvPr>
          <p:cNvSpPr>
            <a:spLocks noChangeShapeType="1"/>
          </p:cNvSpPr>
          <p:nvPr/>
        </p:nvSpPr>
        <p:spPr bwMode="auto">
          <a:xfrm>
            <a:off x="6069013" y="3884613"/>
            <a:ext cx="4252912"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0">
            <a:extLst>
              <a:ext uri="{FF2B5EF4-FFF2-40B4-BE49-F238E27FC236}">
                <a16:creationId xmlns:a16="http://schemas.microsoft.com/office/drawing/2014/main" id="{A81A116B-A026-4C19-A1B0-EEF1C48B7FE8}"/>
              </a:ext>
            </a:extLst>
          </p:cNvPr>
          <p:cNvSpPr>
            <a:spLocks noChangeShapeType="1"/>
          </p:cNvSpPr>
          <p:nvPr/>
        </p:nvSpPr>
        <p:spPr bwMode="auto">
          <a:xfrm>
            <a:off x="6711950"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Text Box 21">
            <a:extLst>
              <a:ext uri="{FF2B5EF4-FFF2-40B4-BE49-F238E27FC236}">
                <a16:creationId xmlns:a16="http://schemas.microsoft.com/office/drawing/2014/main" id="{4BFF2AC4-9B7D-40A8-9940-345BF194E789}"/>
              </a:ext>
            </a:extLst>
          </p:cNvPr>
          <p:cNvSpPr txBox="1">
            <a:spLocks noChangeArrowheads="1"/>
          </p:cNvSpPr>
          <p:nvPr/>
        </p:nvSpPr>
        <p:spPr bwMode="auto">
          <a:xfrm>
            <a:off x="4103689" y="23431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25" name="Text Box 22">
            <a:extLst>
              <a:ext uri="{FF2B5EF4-FFF2-40B4-BE49-F238E27FC236}">
                <a16:creationId xmlns:a16="http://schemas.microsoft.com/office/drawing/2014/main" id="{5669D78E-3B3C-40A0-B395-B1F2C2DDB030}"/>
              </a:ext>
            </a:extLst>
          </p:cNvPr>
          <p:cNvSpPr txBox="1">
            <a:spLocks noChangeArrowheads="1"/>
          </p:cNvSpPr>
          <p:nvPr/>
        </p:nvSpPr>
        <p:spPr bwMode="auto">
          <a:xfrm>
            <a:off x="9088439" y="34956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26" name="Text Box 23">
            <a:extLst>
              <a:ext uri="{FF2B5EF4-FFF2-40B4-BE49-F238E27FC236}">
                <a16:creationId xmlns:a16="http://schemas.microsoft.com/office/drawing/2014/main" id="{42C03667-BD53-48AA-9D78-D5091E949193}"/>
              </a:ext>
            </a:extLst>
          </p:cNvPr>
          <p:cNvSpPr txBox="1">
            <a:spLocks noChangeArrowheads="1"/>
          </p:cNvSpPr>
          <p:nvPr/>
        </p:nvSpPr>
        <p:spPr bwMode="auto">
          <a:xfrm>
            <a:off x="6430964" y="34956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27" name="Text Box 24">
            <a:extLst>
              <a:ext uri="{FF2B5EF4-FFF2-40B4-BE49-F238E27FC236}">
                <a16:creationId xmlns:a16="http://schemas.microsoft.com/office/drawing/2014/main" id="{4EB03FA3-6E5C-4919-943C-C59FD80D2CE6}"/>
              </a:ext>
            </a:extLst>
          </p:cNvPr>
          <p:cNvSpPr txBox="1">
            <a:spLocks noChangeArrowheads="1"/>
          </p:cNvSpPr>
          <p:nvPr/>
        </p:nvSpPr>
        <p:spPr bwMode="auto">
          <a:xfrm>
            <a:off x="2401889" y="3130551"/>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28" name="Text Box 25">
            <a:extLst>
              <a:ext uri="{FF2B5EF4-FFF2-40B4-BE49-F238E27FC236}">
                <a16:creationId xmlns:a16="http://schemas.microsoft.com/office/drawing/2014/main" id="{D14DC203-C11D-49E5-B0AE-06D36229FB4F}"/>
              </a:ext>
            </a:extLst>
          </p:cNvPr>
          <p:cNvSpPr txBox="1">
            <a:spLocks noChangeArrowheads="1"/>
          </p:cNvSpPr>
          <p:nvPr/>
        </p:nvSpPr>
        <p:spPr bwMode="auto">
          <a:xfrm>
            <a:off x="3556000" y="385445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29" name="Text Box 26">
            <a:extLst>
              <a:ext uri="{FF2B5EF4-FFF2-40B4-BE49-F238E27FC236}">
                <a16:creationId xmlns:a16="http://schemas.microsoft.com/office/drawing/2014/main" id="{EDFA1AE9-04F0-415D-A714-8EA2F53A3B1A}"/>
              </a:ext>
            </a:extLst>
          </p:cNvPr>
          <p:cNvSpPr txBox="1">
            <a:spLocks noChangeArrowheads="1"/>
          </p:cNvSpPr>
          <p:nvPr/>
        </p:nvSpPr>
        <p:spPr bwMode="auto">
          <a:xfrm>
            <a:off x="4071939" y="4611689"/>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30" name="Text Box 27">
            <a:extLst>
              <a:ext uri="{FF2B5EF4-FFF2-40B4-BE49-F238E27FC236}">
                <a16:creationId xmlns:a16="http://schemas.microsoft.com/office/drawing/2014/main" id="{3CC1A6D9-649F-4D88-A811-B15D767D97C4}"/>
              </a:ext>
            </a:extLst>
          </p:cNvPr>
          <p:cNvSpPr txBox="1">
            <a:spLocks noChangeArrowheads="1"/>
          </p:cNvSpPr>
          <p:nvPr/>
        </p:nvSpPr>
        <p:spPr bwMode="auto">
          <a:xfrm>
            <a:off x="7400925"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31" name="Text Box 28">
            <a:extLst>
              <a:ext uri="{FF2B5EF4-FFF2-40B4-BE49-F238E27FC236}">
                <a16:creationId xmlns:a16="http://schemas.microsoft.com/office/drawing/2014/main" id="{7D227825-92E9-4DF0-BC29-C45BC2AC22F0}"/>
              </a:ext>
            </a:extLst>
          </p:cNvPr>
          <p:cNvSpPr txBox="1">
            <a:spLocks noChangeArrowheads="1"/>
          </p:cNvSpPr>
          <p:nvPr/>
        </p:nvSpPr>
        <p:spPr bwMode="auto">
          <a:xfrm>
            <a:off x="7634288" y="349567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32" name="Text Box 29">
            <a:extLst>
              <a:ext uri="{FF2B5EF4-FFF2-40B4-BE49-F238E27FC236}">
                <a16:creationId xmlns:a16="http://schemas.microsoft.com/office/drawing/2014/main" id="{BA2FA2AE-6001-442F-8425-C7A6ED52A627}"/>
              </a:ext>
            </a:extLst>
          </p:cNvPr>
          <p:cNvSpPr txBox="1">
            <a:spLocks noChangeArrowheads="1"/>
          </p:cNvSpPr>
          <p:nvPr/>
        </p:nvSpPr>
        <p:spPr bwMode="auto">
          <a:xfrm>
            <a:off x="6203950"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33" name="Text Box 30">
            <a:extLst>
              <a:ext uri="{FF2B5EF4-FFF2-40B4-BE49-F238E27FC236}">
                <a16:creationId xmlns:a16="http://schemas.microsoft.com/office/drawing/2014/main" id="{ED91999E-72D9-41CF-9A40-37BDF658693A}"/>
              </a:ext>
            </a:extLst>
          </p:cNvPr>
          <p:cNvSpPr txBox="1">
            <a:spLocks noChangeArrowheads="1"/>
          </p:cNvSpPr>
          <p:nvPr/>
        </p:nvSpPr>
        <p:spPr bwMode="auto">
          <a:xfrm>
            <a:off x="4691063" y="27384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4" name="Text Box 31">
            <a:extLst>
              <a:ext uri="{FF2B5EF4-FFF2-40B4-BE49-F238E27FC236}">
                <a16:creationId xmlns:a16="http://schemas.microsoft.com/office/drawing/2014/main" id="{DFA558BD-E6F3-44F4-9CAA-00859E757362}"/>
              </a:ext>
            </a:extLst>
          </p:cNvPr>
          <p:cNvSpPr txBox="1">
            <a:spLocks noChangeArrowheads="1"/>
          </p:cNvSpPr>
          <p:nvPr/>
        </p:nvSpPr>
        <p:spPr bwMode="auto">
          <a:xfrm>
            <a:off x="4691063" y="3508376"/>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5" name="Text Box 32">
            <a:extLst>
              <a:ext uri="{FF2B5EF4-FFF2-40B4-BE49-F238E27FC236}">
                <a16:creationId xmlns:a16="http://schemas.microsoft.com/office/drawing/2014/main" id="{7027348E-C2D3-41FB-96A7-EE21402DAFA9}"/>
              </a:ext>
            </a:extLst>
          </p:cNvPr>
          <p:cNvSpPr txBox="1">
            <a:spLocks noChangeArrowheads="1"/>
          </p:cNvSpPr>
          <p:nvPr/>
        </p:nvSpPr>
        <p:spPr bwMode="auto">
          <a:xfrm>
            <a:off x="4691063" y="4278314"/>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6" name="Text Box 33">
            <a:extLst>
              <a:ext uri="{FF2B5EF4-FFF2-40B4-BE49-F238E27FC236}">
                <a16:creationId xmlns:a16="http://schemas.microsoft.com/office/drawing/2014/main" id="{CE1EF46F-9684-4365-AB60-C9813F255893}"/>
              </a:ext>
            </a:extLst>
          </p:cNvPr>
          <p:cNvSpPr txBox="1">
            <a:spLocks noChangeArrowheads="1"/>
          </p:cNvSpPr>
          <p:nvPr/>
        </p:nvSpPr>
        <p:spPr bwMode="auto">
          <a:xfrm>
            <a:off x="4691063" y="50482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7" name="Text Box 34">
            <a:extLst>
              <a:ext uri="{FF2B5EF4-FFF2-40B4-BE49-F238E27FC236}">
                <a16:creationId xmlns:a16="http://schemas.microsoft.com/office/drawing/2014/main" id="{15D4B1AB-E1D2-4EBD-8102-9A9732B1996A}"/>
              </a:ext>
            </a:extLst>
          </p:cNvPr>
          <p:cNvSpPr txBox="1">
            <a:spLocks noChangeArrowheads="1"/>
          </p:cNvSpPr>
          <p:nvPr/>
        </p:nvSpPr>
        <p:spPr bwMode="auto">
          <a:xfrm>
            <a:off x="10163175" y="39322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38" name="Line 35">
            <a:extLst>
              <a:ext uri="{FF2B5EF4-FFF2-40B4-BE49-F238E27FC236}">
                <a16:creationId xmlns:a16="http://schemas.microsoft.com/office/drawing/2014/main" id="{E2466F35-9B30-4EBD-8516-4B1C6FEA6E33}"/>
              </a:ext>
            </a:extLst>
          </p:cNvPr>
          <p:cNvSpPr>
            <a:spLocks noChangeShapeType="1"/>
          </p:cNvSpPr>
          <p:nvPr/>
        </p:nvSpPr>
        <p:spPr bwMode="auto">
          <a:xfrm>
            <a:off x="8396288"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2">
            <a:extLst>
              <a:ext uri="{FF2B5EF4-FFF2-40B4-BE49-F238E27FC236}">
                <a16:creationId xmlns:a16="http://schemas.microsoft.com/office/drawing/2014/main" id="{417559C0-C280-4C4C-8153-7E9B93EE0646}"/>
              </a:ext>
            </a:extLst>
          </p:cNvPr>
          <p:cNvSpPr>
            <a:spLocks noChangeShapeType="1"/>
          </p:cNvSpPr>
          <p:nvPr/>
        </p:nvSpPr>
        <p:spPr bwMode="auto">
          <a:xfrm>
            <a:off x="6230938"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3">
            <a:extLst>
              <a:ext uri="{FF2B5EF4-FFF2-40B4-BE49-F238E27FC236}">
                <a16:creationId xmlns:a16="http://schemas.microsoft.com/office/drawing/2014/main" id="{B449446E-B119-49F3-A782-67D2C870873C}"/>
              </a:ext>
            </a:extLst>
          </p:cNvPr>
          <p:cNvSpPr>
            <a:spLocks noChangeShapeType="1"/>
          </p:cNvSpPr>
          <p:nvPr/>
        </p:nvSpPr>
        <p:spPr bwMode="auto">
          <a:xfrm>
            <a:off x="7192963"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4">
            <a:extLst>
              <a:ext uri="{FF2B5EF4-FFF2-40B4-BE49-F238E27FC236}">
                <a16:creationId xmlns:a16="http://schemas.microsoft.com/office/drawing/2014/main" id="{8BDB8FA6-D8F8-4BEF-AE79-393341F728D3}"/>
              </a:ext>
            </a:extLst>
          </p:cNvPr>
          <p:cNvSpPr>
            <a:spLocks noChangeShapeType="1"/>
          </p:cNvSpPr>
          <p:nvPr/>
        </p:nvSpPr>
        <p:spPr bwMode="auto">
          <a:xfrm>
            <a:off x="8154988"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45">
            <a:extLst>
              <a:ext uri="{FF2B5EF4-FFF2-40B4-BE49-F238E27FC236}">
                <a16:creationId xmlns:a16="http://schemas.microsoft.com/office/drawing/2014/main" id="{2E7585D7-C324-4376-8975-9F7E70E86493}"/>
              </a:ext>
            </a:extLst>
          </p:cNvPr>
          <p:cNvSpPr>
            <a:spLocks noChangeShapeType="1"/>
          </p:cNvSpPr>
          <p:nvPr/>
        </p:nvSpPr>
        <p:spPr bwMode="auto">
          <a:xfrm>
            <a:off x="9118600"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46">
            <a:extLst>
              <a:ext uri="{FF2B5EF4-FFF2-40B4-BE49-F238E27FC236}">
                <a16:creationId xmlns:a16="http://schemas.microsoft.com/office/drawing/2014/main" id="{F9DFE96E-3D29-423A-85A3-12D95B068AC6}"/>
              </a:ext>
            </a:extLst>
          </p:cNvPr>
          <p:cNvSpPr>
            <a:spLocks noChangeShapeType="1"/>
          </p:cNvSpPr>
          <p:nvPr/>
        </p:nvSpPr>
        <p:spPr bwMode="auto">
          <a:xfrm>
            <a:off x="6230939"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7">
            <a:extLst>
              <a:ext uri="{FF2B5EF4-FFF2-40B4-BE49-F238E27FC236}">
                <a16:creationId xmlns:a16="http://schemas.microsoft.com/office/drawing/2014/main" id="{F418E8CE-0E5A-4539-8089-776FE3187095}"/>
              </a:ext>
            </a:extLst>
          </p:cNvPr>
          <p:cNvSpPr>
            <a:spLocks noChangeShapeType="1"/>
          </p:cNvSpPr>
          <p:nvPr/>
        </p:nvSpPr>
        <p:spPr bwMode="auto">
          <a:xfrm>
            <a:off x="7192964"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8">
            <a:extLst>
              <a:ext uri="{FF2B5EF4-FFF2-40B4-BE49-F238E27FC236}">
                <a16:creationId xmlns:a16="http://schemas.microsoft.com/office/drawing/2014/main" id="{1919E5C5-E0B1-40F1-B10B-62782F59A871}"/>
              </a:ext>
            </a:extLst>
          </p:cNvPr>
          <p:cNvSpPr>
            <a:spLocks noChangeShapeType="1"/>
          </p:cNvSpPr>
          <p:nvPr/>
        </p:nvSpPr>
        <p:spPr bwMode="auto">
          <a:xfrm>
            <a:off x="8154988" y="4073525"/>
            <a:ext cx="963612"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49">
            <a:extLst>
              <a:ext uri="{FF2B5EF4-FFF2-40B4-BE49-F238E27FC236}">
                <a16:creationId xmlns:a16="http://schemas.microsoft.com/office/drawing/2014/main" id="{B6BDB157-B6CF-4A1A-9873-46AFAB23C938}"/>
              </a:ext>
            </a:extLst>
          </p:cNvPr>
          <p:cNvSpPr txBox="1">
            <a:spLocks noChangeArrowheads="1"/>
          </p:cNvSpPr>
          <p:nvPr/>
        </p:nvSpPr>
        <p:spPr bwMode="auto">
          <a:xfrm>
            <a:off x="7434264" y="4794251"/>
            <a:ext cx="1919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 </a:t>
            </a:r>
            <a:r>
              <a:rPr kumimoji="1" lang="zh-CN" altLang="en-US" sz="2000">
                <a:solidFill>
                  <a:srgbClr val="333399"/>
                </a:solidFill>
                <a:ea typeface="黑体" panose="02010609060101010101" pitchFamily="49" charset="-122"/>
              </a:rPr>
              <a:t>个时分复用帧</a:t>
            </a:r>
          </a:p>
        </p:txBody>
      </p:sp>
      <p:sp>
        <p:nvSpPr>
          <p:cNvPr id="47" name="Text Box 50">
            <a:extLst>
              <a:ext uri="{FF2B5EF4-FFF2-40B4-BE49-F238E27FC236}">
                <a16:creationId xmlns:a16="http://schemas.microsoft.com/office/drawing/2014/main" id="{748AE07D-DB6F-4E58-84E6-463B3043D34F}"/>
              </a:ext>
            </a:extLst>
          </p:cNvPr>
          <p:cNvSpPr txBox="1">
            <a:spLocks noChangeArrowheads="1"/>
          </p:cNvSpPr>
          <p:nvPr/>
        </p:nvSpPr>
        <p:spPr bwMode="auto">
          <a:xfrm>
            <a:off x="6470651"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8" name="Line 51">
            <a:extLst>
              <a:ext uri="{FF2B5EF4-FFF2-40B4-BE49-F238E27FC236}">
                <a16:creationId xmlns:a16="http://schemas.microsoft.com/office/drawing/2014/main" id="{364ACBA4-95AA-4072-8A9F-CDE057B10179}"/>
              </a:ext>
            </a:extLst>
          </p:cNvPr>
          <p:cNvSpPr>
            <a:spLocks noChangeShapeType="1"/>
          </p:cNvSpPr>
          <p:nvPr/>
        </p:nvSpPr>
        <p:spPr bwMode="auto">
          <a:xfrm>
            <a:off x="4938714" y="2811463"/>
            <a:ext cx="1050925" cy="6985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2">
            <a:extLst>
              <a:ext uri="{FF2B5EF4-FFF2-40B4-BE49-F238E27FC236}">
                <a16:creationId xmlns:a16="http://schemas.microsoft.com/office/drawing/2014/main" id="{12B6FCF6-4391-48A4-9479-6DCDEA3EE1D1}"/>
              </a:ext>
            </a:extLst>
          </p:cNvPr>
          <p:cNvSpPr>
            <a:spLocks noChangeShapeType="1"/>
          </p:cNvSpPr>
          <p:nvPr/>
        </p:nvSpPr>
        <p:spPr bwMode="auto">
          <a:xfrm>
            <a:off x="4938713" y="3532188"/>
            <a:ext cx="969962" cy="1651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3">
            <a:extLst>
              <a:ext uri="{FF2B5EF4-FFF2-40B4-BE49-F238E27FC236}">
                <a16:creationId xmlns:a16="http://schemas.microsoft.com/office/drawing/2014/main" id="{9345F0AF-AFF4-4431-B021-1535C508B0D8}"/>
              </a:ext>
            </a:extLst>
          </p:cNvPr>
          <p:cNvSpPr>
            <a:spLocks noChangeShapeType="1"/>
          </p:cNvSpPr>
          <p:nvPr/>
        </p:nvSpPr>
        <p:spPr bwMode="auto">
          <a:xfrm flipV="1">
            <a:off x="5010151" y="3884613"/>
            <a:ext cx="898525" cy="36671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4">
            <a:extLst>
              <a:ext uri="{FF2B5EF4-FFF2-40B4-BE49-F238E27FC236}">
                <a16:creationId xmlns:a16="http://schemas.microsoft.com/office/drawing/2014/main" id="{D5DC0953-9B48-4B50-88BB-A9C55F2CACC8}"/>
              </a:ext>
            </a:extLst>
          </p:cNvPr>
          <p:cNvSpPr>
            <a:spLocks noChangeShapeType="1"/>
          </p:cNvSpPr>
          <p:nvPr/>
        </p:nvSpPr>
        <p:spPr bwMode="auto">
          <a:xfrm flipV="1">
            <a:off x="5026026" y="4073525"/>
            <a:ext cx="963613" cy="8461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Text Box 55">
            <a:extLst>
              <a:ext uri="{FF2B5EF4-FFF2-40B4-BE49-F238E27FC236}">
                <a16:creationId xmlns:a16="http://schemas.microsoft.com/office/drawing/2014/main" id="{A1CB28E4-CD39-4F99-A2BD-61EC71D540CF}"/>
              </a:ext>
            </a:extLst>
          </p:cNvPr>
          <p:cNvSpPr txBox="1">
            <a:spLocks noChangeArrowheads="1"/>
          </p:cNvSpPr>
          <p:nvPr/>
        </p:nvSpPr>
        <p:spPr bwMode="auto">
          <a:xfrm>
            <a:off x="5010150" y="43656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④</a:t>
            </a:r>
          </a:p>
        </p:txBody>
      </p:sp>
      <p:sp>
        <p:nvSpPr>
          <p:cNvPr id="53" name="Text Box 56">
            <a:extLst>
              <a:ext uri="{FF2B5EF4-FFF2-40B4-BE49-F238E27FC236}">
                <a16:creationId xmlns:a16="http://schemas.microsoft.com/office/drawing/2014/main" id="{B3C030A7-E433-470B-B762-689BA9C728C6}"/>
              </a:ext>
            </a:extLst>
          </p:cNvPr>
          <p:cNvSpPr txBox="1">
            <a:spLocks noChangeArrowheads="1"/>
          </p:cNvSpPr>
          <p:nvPr/>
        </p:nvSpPr>
        <p:spPr bwMode="auto">
          <a:xfrm>
            <a:off x="5010150" y="38195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③</a:t>
            </a:r>
          </a:p>
        </p:txBody>
      </p:sp>
      <p:sp>
        <p:nvSpPr>
          <p:cNvPr id="54" name="Text Box 57">
            <a:extLst>
              <a:ext uri="{FF2B5EF4-FFF2-40B4-BE49-F238E27FC236}">
                <a16:creationId xmlns:a16="http://schemas.microsoft.com/office/drawing/2014/main" id="{A702F8D2-9927-4A0A-9AB8-5C585B02DBB7}"/>
              </a:ext>
            </a:extLst>
          </p:cNvPr>
          <p:cNvSpPr txBox="1">
            <a:spLocks noChangeArrowheads="1"/>
          </p:cNvSpPr>
          <p:nvPr/>
        </p:nvSpPr>
        <p:spPr bwMode="auto">
          <a:xfrm>
            <a:off x="5010150" y="3248026"/>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②</a:t>
            </a:r>
          </a:p>
        </p:txBody>
      </p:sp>
      <p:sp>
        <p:nvSpPr>
          <p:cNvPr id="55" name="Text Box 58">
            <a:extLst>
              <a:ext uri="{FF2B5EF4-FFF2-40B4-BE49-F238E27FC236}">
                <a16:creationId xmlns:a16="http://schemas.microsoft.com/office/drawing/2014/main" id="{02741F0D-081F-49A9-ADD5-775A02C0E7E9}"/>
              </a:ext>
            </a:extLst>
          </p:cNvPr>
          <p:cNvSpPr txBox="1">
            <a:spLocks noChangeArrowheads="1"/>
          </p:cNvSpPr>
          <p:nvPr/>
        </p:nvSpPr>
        <p:spPr bwMode="auto">
          <a:xfrm>
            <a:off x="5010150" y="263683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①</a:t>
            </a:r>
          </a:p>
        </p:txBody>
      </p:sp>
      <p:sp>
        <p:nvSpPr>
          <p:cNvPr id="56" name="Freeform 59">
            <a:extLst>
              <a:ext uri="{FF2B5EF4-FFF2-40B4-BE49-F238E27FC236}">
                <a16:creationId xmlns:a16="http://schemas.microsoft.com/office/drawing/2014/main" id="{0514F380-2834-44E9-8544-672227B6001B}"/>
              </a:ext>
            </a:extLst>
          </p:cNvPr>
          <p:cNvSpPr>
            <a:spLocks/>
          </p:cNvSpPr>
          <p:nvPr/>
        </p:nvSpPr>
        <p:spPr bwMode="auto">
          <a:xfrm>
            <a:off x="2298701" y="2381250"/>
            <a:ext cx="561975" cy="3762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62">
            <a:extLst>
              <a:ext uri="{FF2B5EF4-FFF2-40B4-BE49-F238E27FC236}">
                <a16:creationId xmlns:a16="http://schemas.microsoft.com/office/drawing/2014/main" id="{55703FD9-5EB8-47C5-B5EA-728EE5F10878}"/>
              </a:ext>
            </a:extLst>
          </p:cNvPr>
          <p:cNvSpPr txBox="1">
            <a:spLocks noChangeArrowheads="1"/>
          </p:cNvSpPr>
          <p:nvPr/>
        </p:nvSpPr>
        <p:spPr bwMode="auto">
          <a:xfrm>
            <a:off x="2401889" y="233997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58" name="Text Box 63">
            <a:extLst>
              <a:ext uri="{FF2B5EF4-FFF2-40B4-BE49-F238E27FC236}">
                <a16:creationId xmlns:a16="http://schemas.microsoft.com/office/drawing/2014/main" id="{792F817B-8153-4619-B264-897072901BCC}"/>
              </a:ext>
            </a:extLst>
          </p:cNvPr>
          <p:cNvSpPr txBox="1">
            <a:spLocks noChangeArrowheads="1"/>
          </p:cNvSpPr>
          <p:nvPr/>
        </p:nvSpPr>
        <p:spPr bwMode="auto">
          <a:xfrm>
            <a:off x="2990850" y="384175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59" name="Text Box 64">
            <a:extLst>
              <a:ext uri="{FF2B5EF4-FFF2-40B4-BE49-F238E27FC236}">
                <a16:creationId xmlns:a16="http://schemas.microsoft.com/office/drawing/2014/main" id="{49DF68B8-193F-4DAF-B53E-DD4C49CF53A7}"/>
              </a:ext>
            </a:extLst>
          </p:cNvPr>
          <p:cNvSpPr txBox="1">
            <a:spLocks noChangeArrowheads="1"/>
          </p:cNvSpPr>
          <p:nvPr/>
        </p:nvSpPr>
        <p:spPr bwMode="auto">
          <a:xfrm>
            <a:off x="3017839" y="31337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60" name="Line 65">
            <a:extLst>
              <a:ext uri="{FF2B5EF4-FFF2-40B4-BE49-F238E27FC236}">
                <a16:creationId xmlns:a16="http://schemas.microsoft.com/office/drawing/2014/main" id="{F9AC6561-ED12-4653-94A0-EF101DAF6F85}"/>
              </a:ext>
            </a:extLst>
          </p:cNvPr>
          <p:cNvSpPr>
            <a:spLocks noChangeShapeType="1"/>
          </p:cNvSpPr>
          <p:nvPr/>
        </p:nvSpPr>
        <p:spPr bwMode="auto">
          <a:xfrm>
            <a:off x="695166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66">
            <a:extLst>
              <a:ext uri="{FF2B5EF4-FFF2-40B4-BE49-F238E27FC236}">
                <a16:creationId xmlns:a16="http://schemas.microsoft.com/office/drawing/2014/main" id="{136EDF83-7518-4647-9CF1-86E3B277B1DE}"/>
              </a:ext>
            </a:extLst>
          </p:cNvPr>
          <p:cNvSpPr>
            <a:spLocks noChangeShapeType="1"/>
          </p:cNvSpPr>
          <p:nvPr/>
        </p:nvSpPr>
        <p:spPr bwMode="auto">
          <a:xfrm>
            <a:off x="719296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7">
            <a:extLst>
              <a:ext uri="{FF2B5EF4-FFF2-40B4-BE49-F238E27FC236}">
                <a16:creationId xmlns:a16="http://schemas.microsoft.com/office/drawing/2014/main" id="{2E26ADE6-55F6-41EE-9F26-1216867FB5DE}"/>
              </a:ext>
            </a:extLst>
          </p:cNvPr>
          <p:cNvSpPr>
            <a:spLocks noChangeShapeType="1"/>
          </p:cNvSpPr>
          <p:nvPr/>
        </p:nvSpPr>
        <p:spPr bwMode="auto">
          <a:xfrm>
            <a:off x="9118601" y="4073525"/>
            <a:ext cx="962025"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68">
            <a:extLst>
              <a:ext uri="{FF2B5EF4-FFF2-40B4-BE49-F238E27FC236}">
                <a16:creationId xmlns:a16="http://schemas.microsoft.com/office/drawing/2014/main" id="{E6581B1A-85CD-464F-844A-CD7558461F0E}"/>
              </a:ext>
            </a:extLst>
          </p:cNvPr>
          <p:cNvSpPr>
            <a:spLocks noChangeShapeType="1"/>
          </p:cNvSpPr>
          <p:nvPr/>
        </p:nvSpPr>
        <p:spPr bwMode="auto">
          <a:xfrm>
            <a:off x="10080625" y="3979864"/>
            <a:ext cx="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69">
            <a:extLst>
              <a:ext uri="{FF2B5EF4-FFF2-40B4-BE49-F238E27FC236}">
                <a16:creationId xmlns:a16="http://schemas.microsoft.com/office/drawing/2014/main" id="{13B9560B-2BC2-470C-952F-9EDC3494E85B}"/>
              </a:ext>
            </a:extLst>
          </p:cNvPr>
          <p:cNvSpPr>
            <a:spLocks noChangeShapeType="1"/>
          </p:cNvSpPr>
          <p:nvPr/>
        </p:nvSpPr>
        <p:spPr bwMode="auto">
          <a:xfrm>
            <a:off x="9599613"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70">
            <a:extLst>
              <a:ext uri="{FF2B5EF4-FFF2-40B4-BE49-F238E27FC236}">
                <a16:creationId xmlns:a16="http://schemas.microsoft.com/office/drawing/2014/main" id="{F7662FB2-F88F-4D2F-BE6F-45948D3921AF}"/>
              </a:ext>
            </a:extLst>
          </p:cNvPr>
          <p:cNvSpPr>
            <a:spLocks noChangeShapeType="1"/>
          </p:cNvSpPr>
          <p:nvPr/>
        </p:nvSpPr>
        <p:spPr bwMode="auto">
          <a:xfrm>
            <a:off x="8154988" y="3790951"/>
            <a:ext cx="0" cy="93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Text Box 71">
            <a:extLst>
              <a:ext uri="{FF2B5EF4-FFF2-40B4-BE49-F238E27FC236}">
                <a16:creationId xmlns:a16="http://schemas.microsoft.com/office/drawing/2014/main" id="{6E9299D7-2F13-4CD8-8249-65DC31B892FD}"/>
              </a:ext>
            </a:extLst>
          </p:cNvPr>
          <p:cNvSpPr txBox="1">
            <a:spLocks noChangeArrowheads="1"/>
          </p:cNvSpPr>
          <p:nvPr/>
        </p:nvSpPr>
        <p:spPr bwMode="auto">
          <a:xfrm>
            <a:off x="8616950" y="3495676"/>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67" name="Text Box 72">
            <a:extLst>
              <a:ext uri="{FF2B5EF4-FFF2-40B4-BE49-F238E27FC236}">
                <a16:creationId xmlns:a16="http://schemas.microsoft.com/office/drawing/2014/main" id="{CED96F14-EF49-4CF5-9413-BC266857B1D4}"/>
              </a:ext>
            </a:extLst>
          </p:cNvPr>
          <p:cNvSpPr txBox="1">
            <a:spLocks noChangeArrowheads="1"/>
          </p:cNvSpPr>
          <p:nvPr/>
        </p:nvSpPr>
        <p:spPr bwMode="auto">
          <a:xfrm>
            <a:off x="9801225" y="34956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68" name="Text Box 74">
            <a:extLst>
              <a:ext uri="{FF2B5EF4-FFF2-40B4-BE49-F238E27FC236}">
                <a16:creationId xmlns:a16="http://schemas.microsoft.com/office/drawing/2014/main" id="{0FB92B1D-5676-461E-BEFD-9EFACB8BA32E}"/>
              </a:ext>
            </a:extLst>
          </p:cNvPr>
          <p:cNvSpPr txBox="1">
            <a:spLocks noChangeArrowheads="1"/>
          </p:cNvSpPr>
          <p:nvPr/>
        </p:nvSpPr>
        <p:spPr bwMode="auto">
          <a:xfrm>
            <a:off x="7434264"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69" name="Text Box 75">
            <a:extLst>
              <a:ext uri="{FF2B5EF4-FFF2-40B4-BE49-F238E27FC236}">
                <a16:creationId xmlns:a16="http://schemas.microsoft.com/office/drawing/2014/main" id="{68024E04-3D82-424B-884E-CDF41324A232}"/>
              </a:ext>
            </a:extLst>
          </p:cNvPr>
          <p:cNvSpPr txBox="1">
            <a:spLocks noChangeArrowheads="1"/>
          </p:cNvSpPr>
          <p:nvPr/>
        </p:nvSpPr>
        <p:spPr bwMode="auto">
          <a:xfrm>
            <a:off x="8443914"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70" name="Text Box 76">
            <a:extLst>
              <a:ext uri="{FF2B5EF4-FFF2-40B4-BE49-F238E27FC236}">
                <a16:creationId xmlns:a16="http://schemas.microsoft.com/office/drawing/2014/main" id="{ECA46CB9-8701-4D5A-93F5-7F40CFF06674}"/>
              </a:ext>
            </a:extLst>
          </p:cNvPr>
          <p:cNvSpPr txBox="1">
            <a:spLocks noChangeArrowheads="1"/>
          </p:cNvSpPr>
          <p:nvPr/>
        </p:nvSpPr>
        <p:spPr bwMode="auto">
          <a:xfrm>
            <a:off x="9405939" y="40227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71" name="Line 77">
            <a:extLst>
              <a:ext uri="{FF2B5EF4-FFF2-40B4-BE49-F238E27FC236}">
                <a16:creationId xmlns:a16="http://schemas.microsoft.com/office/drawing/2014/main" id="{CF702BD8-D3FF-4DEF-B5F7-53E2FC217B6F}"/>
              </a:ext>
            </a:extLst>
          </p:cNvPr>
          <p:cNvSpPr>
            <a:spLocks noChangeShapeType="1"/>
          </p:cNvSpPr>
          <p:nvPr/>
        </p:nvSpPr>
        <p:spPr bwMode="auto">
          <a:xfrm>
            <a:off x="6791326" y="4419600"/>
            <a:ext cx="1203325"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78">
            <a:extLst>
              <a:ext uri="{FF2B5EF4-FFF2-40B4-BE49-F238E27FC236}">
                <a16:creationId xmlns:a16="http://schemas.microsoft.com/office/drawing/2014/main" id="{56189BA9-5F9B-49A5-9DA0-1350CB53B8F1}"/>
              </a:ext>
            </a:extLst>
          </p:cNvPr>
          <p:cNvSpPr>
            <a:spLocks noChangeShapeType="1"/>
          </p:cNvSpPr>
          <p:nvPr/>
        </p:nvSpPr>
        <p:spPr bwMode="auto">
          <a:xfrm>
            <a:off x="7673976" y="4419600"/>
            <a:ext cx="481013"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 name="Line 79">
            <a:extLst>
              <a:ext uri="{FF2B5EF4-FFF2-40B4-BE49-F238E27FC236}">
                <a16:creationId xmlns:a16="http://schemas.microsoft.com/office/drawing/2014/main" id="{5F7106F8-A9EE-46D3-90D3-CD5D60397D03}"/>
              </a:ext>
            </a:extLst>
          </p:cNvPr>
          <p:cNvSpPr>
            <a:spLocks noChangeShapeType="1"/>
          </p:cNvSpPr>
          <p:nvPr/>
        </p:nvSpPr>
        <p:spPr bwMode="auto">
          <a:xfrm flipH="1">
            <a:off x="8235950" y="4419600"/>
            <a:ext cx="401638"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 name="Line 80">
            <a:extLst>
              <a:ext uri="{FF2B5EF4-FFF2-40B4-BE49-F238E27FC236}">
                <a16:creationId xmlns:a16="http://schemas.microsoft.com/office/drawing/2014/main" id="{0DE6955A-818F-4B03-8E2A-DD91934BC1BE}"/>
              </a:ext>
            </a:extLst>
          </p:cNvPr>
          <p:cNvSpPr>
            <a:spLocks noChangeShapeType="1"/>
          </p:cNvSpPr>
          <p:nvPr/>
        </p:nvSpPr>
        <p:spPr bwMode="auto">
          <a:xfrm flipV="1">
            <a:off x="8396289" y="4419600"/>
            <a:ext cx="1203325" cy="376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81">
            <a:extLst>
              <a:ext uri="{FF2B5EF4-FFF2-40B4-BE49-F238E27FC236}">
                <a16:creationId xmlns:a16="http://schemas.microsoft.com/office/drawing/2014/main" id="{687BD805-91A1-4552-A074-13A4C6BBDC88}"/>
              </a:ext>
            </a:extLst>
          </p:cNvPr>
          <p:cNvSpPr>
            <a:spLocks noChangeShapeType="1"/>
          </p:cNvSpPr>
          <p:nvPr/>
        </p:nvSpPr>
        <p:spPr bwMode="auto">
          <a:xfrm>
            <a:off x="2219326" y="2757488"/>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82">
            <a:extLst>
              <a:ext uri="{FF2B5EF4-FFF2-40B4-BE49-F238E27FC236}">
                <a16:creationId xmlns:a16="http://schemas.microsoft.com/office/drawing/2014/main" id="{F12CF496-2162-4391-A070-5A9EB05F38A6}"/>
              </a:ext>
            </a:extLst>
          </p:cNvPr>
          <p:cNvSpPr>
            <a:spLocks noChangeShapeType="1"/>
          </p:cNvSpPr>
          <p:nvPr/>
        </p:nvSpPr>
        <p:spPr bwMode="auto">
          <a:xfrm>
            <a:off x="2219326" y="3509963"/>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83">
            <a:extLst>
              <a:ext uri="{FF2B5EF4-FFF2-40B4-BE49-F238E27FC236}">
                <a16:creationId xmlns:a16="http://schemas.microsoft.com/office/drawing/2014/main" id="{462F730F-6B75-4037-805E-96425D4872F4}"/>
              </a:ext>
            </a:extLst>
          </p:cNvPr>
          <p:cNvSpPr>
            <a:spLocks noChangeShapeType="1"/>
          </p:cNvSpPr>
          <p:nvPr/>
        </p:nvSpPr>
        <p:spPr bwMode="auto">
          <a:xfrm>
            <a:off x="2219326" y="4260850"/>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Line 84">
            <a:extLst>
              <a:ext uri="{FF2B5EF4-FFF2-40B4-BE49-F238E27FC236}">
                <a16:creationId xmlns:a16="http://schemas.microsoft.com/office/drawing/2014/main" id="{F5740A95-B0A7-4DE0-9DA4-AFC9D4C45D1C}"/>
              </a:ext>
            </a:extLst>
          </p:cNvPr>
          <p:cNvSpPr>
            <a:spLocks noChangeShapeType="1"/>
          </p:cNvSpPr>
          <p:nvPr/>
        </p:nvSpPr>
        <p:spPr bwMode="auto">
          <a:xfrm>
            <a:off x="2219326" y="5013325"/>
            <a:ext cx="2646363"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 name="Group 85">
            <a:extLst>
              <a:ext uri="{FF2B5EF4-FFF2-40B4-BE49-F238E27FC236}">
                <a16:creationId xmlns:a16="http://schemas.microsoft.com/office/drawing/2014/main" id="{FC75C607-489D-4AD3-A87F-5CD8AC41837D}"/>
              </a:ext>
            </a:extLst>
          </p:cNvPr>
          <p:cNvGrpSpPr>
            <a:grpSpLocks/>
          </p:cNvGrpSpPr>
          <p:nvPr/>
        </p:nvGrpSpPr>
        <p:grpSpPr bwMode="auto">
          <a:xfrm>
            <a:off x="6234114" y="3316288"/>
            <a:ext cx="3830637" cy="1079500"/>
            <a:chOff x="1655" y="1570"/>
            <a:chExt cx="2904" cy="1497"/>
          </a:xfrm>
        </p:grpSpPr>
        <p:sp>
          <p:nvSpPr>
            <p:cNvPr id="80" name="Line 86">
              <a:extLst>
                <a:ext uri="{FF2B5EF4-FFF2-40B4-BE49-F238E27FC236}">
                  <a16:creationId xmlns:a16="http://schemas.microsoft.com/office/drawing/2014/main" id="{AF815508-C2C2-4029-AF7D-D6BF2209160C}"/>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87">
              <a:extLst>
                <a:ext uri="{FF2B5EF4-FFF2-40B4-BE49-F238E27FC236}">
                  <a16:creationId xmlns:a16="http://schemas.microsoft.com/office/drawing/2014/main" id="{C6BD4775-742E-4C15-ABF6-3F4F126F1AED}"/>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88">
              <a:extLst>
                <a:ext uri="{FF2B5EF4-FFF2-40B4-BE49-F238E27FC236}">
                  <a16:creationId xmlns:a16="http://schemas.microsoft.com/office/drawing/2014/main" id="{FCA88304-F051-408A-AA91-6B18391760C1}"/>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89">
              <a:extLst>
                <a:ext uri="{FF2B5EF4-FFF2-40B4-BE49-F238E27FC236}">
                  <a16:creationId xmlns:a16="http://schemas.microsoft.com/office/drawing/2014/main" id="{3E72E7CA-7C01-4170-8B3C-513C89D80A81}"/>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90">
              <a:extLst>
                <a:ext uri="{FF2B5EF4-FFF2-40B4-BE49-F238E27FC236}">
                  <a16:creationId xmlns:a16="http://schemas.microsoft.com/office/drawing/2014/main" id="{DB418375-CD23-4264-8B32-6A55AAE4BFAF}"/>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 name="Line 92">
            <a:extLst>
              <a:ext uri="{FF2B5EF4-FFF2-40B4-BE49-F238E27FC236}">
                <a16:creationId xmlns:a16="http://schemas.microsoft.com/office/drawing/2014/main" id="{EA125A02-F447-4A89-AB9B-227EEADDF509}"/>
              </a:ext>
            </a:extLst>
          </p:cNvPr>
          <p:cNvSpPr>
            <a:spLocks noChangeShapeType="1"/>
          </p:cNvSpPr>
          <p:nvPr/>
        </p:nvSpPr>
        <p:spPr bwMode="auto">
          <a:xfrm>
            <a:off x="4546600"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93">
            <a:extLst>
              <a:ext uri="{FF2B5EF4-FFF2-40B4-BE49-F238E27FC236}">
                <a16:creationId xmlns:a16="http://schemas.microsoft.com/office/drawing/2014/main" id="{23C8326F-4CA8-4EF5-A061-6B097629B062}"/>
              </a:ext>
            </a:extLst>
          </p:cNvPr>
          <p:cNvSpPr>
            <a:spLocks noChangeShapeType="1"/>
          </p:cNvSpPr>
          <p:nvPr/>
        </p:nvSpPr>
        <p:spPr bwMode="auto">
          <a:xfrm>
            <a:off x="3979863"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94">
            <a:extLst>
              <a:ext uri="{FF2B5EF4-FFF2-40B4-BE49-F238E27FC236}">
                <a16:creationId xmlns:a16="http://schemas.microsoft.com/office/drawing/2014/main" id="{DB1AF050-0CE9-4120-8B97-02C5A415E0CB}"/>
              </a:ext>
            </a:extLst>
          </p:cNvPr>
          <p:cNvSpPr>
            <a:spLocks noChangeShapeType="1"/>
          </p:cNvSpPr>
          <p:nvPr/>
        </p:nvSpPr>
        <p:spPr bwMode="auto">
          <a:xfrm>
            <a:off x="3422650"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95">
            <a:extLst>
              <a:ext uri="{FF2B5EF4-FFF2-40B4-BE49-F238E27FC236}">
                <a16:creationId xmlns:a16="http://schemas.microsoft.com/office/drawing/2014/main" id="{A0F52EDC-67B4-4132-ABAD-3FB75F763522}"/>
              </a:ext>
            </a:extLst>
          </p:cNvPr>
          <p:cNvSpPr>
            <a:spLocks noChangeShapeType="1"/>
          </p:cNvSpPr>
          <p:nvPr/>
        </p:nvSpPr>
        <p:spPr bwMode="auto">
          <a:xfrm>
            <a:off x="2862263" y="2278064"/>
            <a:ext cx="0" cy="2879725"/>
          </a:xfrm>
          <a:prstGeom prst="line">
            <a:avLst/>
          </a:prstGeom>
          <a:noFill/>
          <a:ln w="63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Text Box 96">
            <a:extLst>
              <a:ext uri="{FF2B5EF4-FFF2-40B4-BE49-F238E27FC236}">
                <a16:creationId xmlns:a16="http://schemas.microsoft.com/office/drawing/2014/main" id="{300609B2-B4B3-496D-BB4D-A730D2A09A8B}"/>
              </a:ext>
            </a:extLst>
          </p:cNvPr>
          <p:cNvSpPr txBox="1">
            <a:spLocks noChangeArrowheads="1"/>
          </p:cNvSpPr>
          <p:nvPr/>
        </p:nvSpPr>
        <p:spPr bwMode="auto">
          <a:xfrm>
            <a:off x="1755775" y="1916114"/>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用户</a:t>
            </a:r>
          </a:p>
        </p:txBody>
      </p:sp>
    </p:spTree>
    <p:extLst>
      <p:ext uri="{BB962C8B-B14F-4D97-AF65-F5344CB8AC3E}">
        <p14:creationId xmlns:p14="http://schemas.microsoft.com/office/powerpoint/2010/main" val="3292313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zh-CN" altLang="en-US"/>
              <a:t>异步</a:t>
            </a:r>
            <a:r>
              <a:rPr lang="en-US" altLang="zh-CN"/>
              <a:t>TDM</a:t>
            </a:r>
          </a:p>
        </p:txBody>
      </p:sp>
      <p:sp>
        <p:nvSpPr>
          <p:cNvPr id="49" name="灯片编号占位符 5"/>
          <p:cNvSpPr>
            <a:spLocks noGrp="1"/>
          </p:cNvSpPr>
          <p:nvPr>
            <p:ph type="sldNum" sz="quarter" idx="12"/>
          </p:nvPr>
        </p:nvSpPr>
        <p:spPr/>
        <p:txBody>
          <a:bodyPr/>
          <a:lstStyle/>
          <a:p>
            <a:fld id="{BBE5FFA1-C56F-4107-BA53-9302DB3A9465}" type="slidenum">
              <a:rPr lang="en-US" altLang="zh-CN"/>
              <a:pPr/>
              <a:t>49</a:t>
            </a:fld>
            <a:endParaRPr lang="en-US" altLang="zh-CN"/>
          </a:p>
        </p:txBody>
      </p:sp>
      <p:sp>
        <p:nvSpPr>
          <p:cNvPr id="452654" name="AutoShape 46"/>
          <p:cNvSpPr>
            <a:spLocks noChangeArrowheads="1"/>
          </p:cNvSpPr>
          <p:nvPr/>
        </p:nvSpPr>
        <p:spPr bwMode="auto">
          <a:xfrm rot="-5400000">
            <a:off x="2913063" y="3465513"/>
            <a:ext cx="2016125" cy="647700"/>
          </a:xfrm>
          <a:custGeom>
            <a:avLst/>
            <a:gdLst>
              <a:gd name="G0" fmla="+- 3112 0 0"/>
              <a:gd name="G1" fmla="+- 21600 0 3112"/>
              <a:gd name="G2" fmla="*/ 3112 1 2"/>
              <a:gd name="G3" fmla="+- 21600 0 G2"/>
              <a:gd name="G4" fmla="+/ 3112 21600 2"/>
              <a:gd name="G5" fmla="+/ G1 0 2"/>
              <a:gd name="G6" fmla="*/ 21600 21600 3112"/>
              <a:gd name="G7" fmla="*/ G6 1 2"/>
              <a:gd name="G8" fmla="+- 21600 0 G7"/>
              <a:gd name="G9" fmla="*/ 21600 1 2"/>
              <a:gd name="G10" fmla="+- 3112 0 G9"/>
              <a:gd name="G11" fmla="?: G10 G8 0"/>
              <a:gd name="G12" fmla="?: G10 G7 21600"/>
              <a:gd name="T0" fmla="*/ 20044 w 21600"/>
              <a:gd name="T1" fmla="*/ 10800 h 21600"/>
              <a:gd name="T2" fmla="*/ 10800 w 21600"/>
              <a:gd name="T3" fmla="*/ 21600 h 21600"/>
              <a:gd name="T4" fmla="*/ 1556 w 21600"/>
              <a:gd name="T5" fmla="*/ 10800 h 21600"/>
              <a:gd name="T6" fmla="*/ 10800 w 21600"/>
              <a:gd name="T7" fmla="*/ 0 h 21600"/>
              <a:gd name="T8" fmla="*/ 3356 w 21600"/>
              <a:gd name="T9" fmla="*/ 3356 h 21600"/>
              <a:gd name="T10" fmla="*/ 18244 w 21600"/>
              <a:gd name="T11" fmla="*/ 18244 h 21600"/>
            </a:gdLst>
            <a:ahLst/>
            <a:cxnLst>
              <a:cxn ang="0">
                <a:pos x="T0" y="T1"/>
              </a:cxn>
              <a:cxn ang="0">
                <a:pos x="T2" y="T3"/>
              </a:cxn>
              <a:cxn ang="0">
                <a:pos x="T4" y="T5"/>
              </a:cxn>
              <a:cxn ang="0">
                <a:pos x="T6" y="T7"/>
              </a:cxn>
            </a:cxnLst>
            <a:rect l="T8" t="T9" r="T10" b="T11"/>
            <a:pathLst>
              <a:path w="21600" h="21600">
                <a:moveTo>
                  <a:pt x="0" y="0"/>
                </a:moveTo>
                <a:lnTo>
                  <a:pt x="3112" y="21600"/>
                </a:lnTo>
                <a:lnTo>
                  <a:pt x="18488"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52655" name="AutoShape 47"/>
          <p:cNvSpPr>
            <a:spLocks noChangeArrowheads="1"/>
          </p:cNvSpPr>
          <p:nvPr/>
        </p:nvSpPr>
        <p:spPr bwMode="auto">
          <a:xfrm rot="5400000">
            <a:off x="7593013" y="3465513"/>
            <a:ext cx="2016125" cy="647700"/>
          </a:xfrm>
          <a:custGeom>
            <a:avLst/>
            <a:gdLst>
              <a:gd name="G0" fmla="+- 3066 0 0"/>
              <a:gd name="G1" fmla="+- 21600 0 3066"/>
              <a:gd name="G2" fmla="*/ 3066 1 2"/>
              <a:gd name="G3" fmla="+- 21600 0 G2"/>
              <a:gd name="G4" fmla="+/ 3066 21600 2"/>
              <a:gd name="G5" fmla="+/ G1 0 2"/>
              <a:gd name="G6" fmla="*/ 21600 21600 3066"/>
              <a:gd name="G7" fmla="*/ G6 1 2"/>
              <a:gd name="G8" fmla="+- 21600 0 G7"/>
              <a:gd name="G9" fmla="*/ 21600 1 2"/>
              <a:gd name="G10" fmla="+- 3066 0 G9"/>
              <a:gd name="G11" fmla="?: G10 G8 0"/>
              <a:gd name="G12" fmla="?: G10 G7 21600"/>
              <a:gd name="T0" fmla="*/ 20067 w 21600"/>
              <a:gd name="T1" fmla="*/ 10800 h 21600"/>
              <a:gd name="T2" fmla="*/ 10800 w 21600"/>
              <a:gd name="T3" fmla="*/ 21600 h 21600"/>
              <a:gd name="T4" fmla="*/ 1533 w 21600"/>
              <a:gd name="T5" fmla="*/ 10800 h 21600"/>
              <a:gd name="T6" fmla="*/ 10800 w 21600"/>
              <a:gd name="T7" fmla="*/ 0 h 21600"/>
              <a:gd name="T8" fmla="*/ 3333 w 21600"/>
              <a:gd name="T9" fmla="*/ 3333 h 21600"/>
              <a:gd name="T10" fmla="*/ 18267 w 21600"/>
              <a:gd name="T11" fmla="*/ 18267 h 21600"/>
            </a:gdLst>
            <a:ahLst/>
            <a:cxnLst>
              <a:cxn ang="0">
                <a:pos x="T0" y="T1"/>
              </a:cxn>
              <a:cxn ang="0">
                <a:pos x="T2" y="T3"/>
              </a:cxn>
              <a:cxn ang="0">
                <a:pos x="T4" y="T5"/>
              </a:cxn>
              <a:cxn ang="0">
                <a:pos x="T6" y="T7"/>
              </a:cxn>
            </a:cxnLst>
            <a:rect l="T8" t="T9" r="T10" b="T11"/>
            <a:pathLst>
              <a:path w="21600" h="21600">
                <a:moveTo>
                  <a:pt x="0" y="0"/>
                </a:moveTo>
                <a:lnTo>
                  <a:pt x="3066" y="21600"/>
                </a:lnTo>
                <a:lnTo>
                  <a:pt x="18534" y="21600"/>
                </a:lnTo>
                <a:lnTo>
                  <a:pt x="21600"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r>
              <a:rPr lang="zh-CN" altLang="en-US">
                <a:solidFill>
                  <a:schemeClr val="bg1"/>
                </a:solidFill>
              </a:rPr>
              <a:t>解</a:t>
            </a:r>
          </a:p>
          <a:p>
            <a:r>
              <a:rPr lang="zh-CN" altLang="en-US">
                <a:solidFill>
                  <a:schemeClr val="bg1"/>
                </a:solidFill>
              </a:rPr>
              <a:t>复</a:t>
            </a:r>
          </a:p>
          <a:p>
            <a:r>
              <a:rPr lang="zh-CN" altLang="en-US">
                <a:solidFill>
                  <a:schemeClr val="bg1"/>
                </a:solidFill>
              </a:rPr>
              <a:t>用</a:t>
            </a:r>
          </a:p>
          <a:p>
            <a:r>
              <a:rPr lang="zh-CN" altLang="en-US">
                <a:solidFill>
                  <a:schemeClr val="bg1"/>
                </a:solidFill>
              </a:rPr>
              <a:t>器</a:t>
            </a:r>
          </a:p>
        </p:txBody>
      </p:sp>
      <p:sp>
        <p:nvSpPr>
          <p:cNvPr id="452656" name="Rectangle 48"/>
          <p:cNvSpPr>
            <a:spLocks noChangeAspect="1" noChangeArrowheads="1"/>
          </p:cNvSpPr>
          <p:nvPr/>
        </p:nvSpPr>
        <p:spPr bwMode="auto">
          <a:xfrm>
            <a:off x="4656139" y="3502025"/>
            <a:ext cx="287337" cy="287338"/>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57" name="Rectangle 49"/>
          <p:cNvSpPr>
            <a:spLocks noChangeAspect="1" noChangeArrowheads="1"/>
          </p:cNvSpPr>
          <p:nvPr/>
        </p:nvSpPr>
        <p:spPr bwMode="auto">
          <a:xfrm>
            <a:off x="5016500" y="3502025"/>
            <a:ext cx="287338" cy="287338"/>
          </a:xfrm>
          <a:prstGeom prst="rect">
            <a:avLst/>
          </a:prstGeom>
          <a:solidFill>
            <a:srgbClr val="9966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60" name="Line 52"/>
          <p:cNvSpPr>
            <a:spLocks noChangeShapeType="1"/>
          </p:cNvSpPr>
          <p:nvPr/>
        </p:nvSpPr>
        <p:spPr bwMode="auto">
          <a:xfrm>
            <a:off x="4244975" y="3897313"/>
            <a:ext cx="4032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1" name="Line 53"/>
          <p:cNvSpPr>
            <a:spLocks noChangeShapeType="1"/>
          </p:cNvSpPr>
          <p:nvPr/>
        </p:nvSpPr>
        <p:spPr bwMode="auto">
          <a:xfrm>
            <a:off x="2587626" y="3176588"/>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2" name="Text Box 54"/>
          <p:cNvSpPr txBox="1">
            <a:spLocks noChangeArrowheads="1"/>
          </p:cNvSpPr>
          <p:nvPr/>
        </p:nvSpPr>
        <p:spPr bwMode="auto">
          <a:xfrm>
            <a:off x="3106738" y="2889251"/>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AA</a:t>
            </a:r>
          </a:p>
        </p:txBody>
      </p:sp>
      <p:sp>
        <p:nvSpPr>
          <p:cNvPr id="452663" name="Text Box 55"/>
          <p:cNvSpPr txBox="1">
            <a:spLocks noChangeArrowheads="1"/>
          </p:cNvSpPr>
          <p:nvPr/>
        </p:nvSpPr>
        <p:spPr bwMode="auto">
          <a:xfrm>
            <a:off x="2208213" y="2981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52664" name="Line 56"/>
          <p:cNvSpPr>
            <a:spLocks noChangeShapeType="1"/>
          </p:cNvSpPr>
          <p:nvPr/>
        </p:nvSpPr>
        <p:spPr bwMode="auto">
          <a:xfrm>
            <a:off x="2606676" y="36353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5" name="Text Box 57"/>
          <p:cNvSpPr txBox="1">
            <a:spLocks noChangeArrowheads="1"/>
          </p:cNvSpPr>
          <p:nvPr/>
        </p:nvSpPr>
        <p:spPr bwMode="auto">
          <a:xfrm>
            <a:off x="3106738" y="3348038"/>
            <a:ext cx="48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BB</a:t>
            </a:r>
          </a:p>
        </p:txBody>
      </p:sp>
      <p:sp>
        <p:nvSpPr>
          <p:cNvPr id="452666" name="Text Box 58"/>
          <p:cNvSpPr txBox="1">
            <a:spLocks noChangeArrowheads="1"/>
          </p:cNvSpPr>
          <p:nvPr/>
        </p:nvSpPr>
        <p:spPr bwMode="auto">
          <a:xfrm>
            <a:off x="2227263" y="3440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52667" name="Line 59"/>
          <p:cNvSpPr>
            <a:spLocks noChangeShapeType="1"/>
          </p:cNvSpPr>
          <p:nvPr/>
        </p:nvSpPr>
        <p:spPr bwMode="auto">
          <a:xfrm>
            <a:off x="2606676" y="40671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68" name="Text Box 60"/>
          <p:cNvSpPr txBox="1">
            <a:spLocks noChangeArrowheads="1"/>
          </p:cNvSpPr>
          <p:nvPr/>
        </p:nvSpPr>
        <p:spPr bwMode="auto">
          <a:xfrm>
            <a:off x="3246438" y="37798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C</a:t>
            </a:r>
          </a:p>
        </p:txBody>
      </p:sp>
      <p:sp>
        <p:nvSpPr>
          <p:cNvPr id="452669" name="Text Box 61"/>
          <p:cNvSpPr txBox="1">
            <a:spLocks noChangeArrowheads="1"/>
          </p:cNvSpPr>
          <p:nvPr/>
        </p:nvSpPr>
        <p:spPr bwMode="auto">
          <a:xfrm>
            <a:off x="2227263" y="3871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52670" name="Line 62"/>
          <p:cNvSpPr>
            <a:spLocks noChangeShapeType="1"/>
          </p:cNvSpPr>
          <p:nvPr/>
        </p:nvSpPr>
        <p:spPr bwMode="auto">
          <a:xfrm>
            <a:off x="2606676" y="449897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1" name="Text Box 63"/>
          <p:cNvSpPr txBox="1">
            <a:spLocks noChangeArrowheads="1"/>
          </p:cNvSpPr>
          <p:nvPr/>
        </p:nvSpPr>
        <p:spPr bwMode="auto">
          <a:xfrm>
            <a:off x="2916238" y="4211638"/>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t>DDD</a:t>
            </a:r>
          </a:p>
        </p:txBody>
      </p:sp>
      <p:sp>
        <p:nvSpPr>
          <p:cNvPr id="452672" name="Text Box 64"/>
          <p:cNvSpPr txBox="1">
            <a:spLocks noChangeArrowheads="1"/>
          </p:cNvSpPr>
          <p:nvPr/>
        </p:nvSpPr>
        <p:spPr bwMode="auto">
          <a:xfrm>
            <a:off x="2227263" y="43037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52673" name="Line 65"/>
          <p:cNvSpPr>
            <a:spLocks noChangeShapeType="1"/>
          </p:cNvSpPr>
          <p:nvPr/>
        </p:nvSpPr>
        <p:spPr bwMode="auto">
          <a:xfrm>
            <a:off x="8924926" y="3222625"/>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4" name="Text Box 66"/>
          <p:cNvSpPr txBox="1">
            <a:spLocks noChangeArrowheads="1"/>
          </p:cNvSpPr>
          <p:nvPr/>
        </p:nvSpPr>
        <p:spPr bwMode="auto">
          <a:xfrm>
            <a:off x="8924925" y="2935288"/>
            <a:ext cx="48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AA</a:t>
            </a:r>
          </a:p>
        </p:txBody>
      </p:sp>
      <p:sp>
        <p:nvSpPr>
          <p:cNvPr id="452675" name="Text Box 67"/>
          <p:cNvSpPr txBox="1">
            <a:spLocks noChangeArrowheads="1"/>
          </p:cNvSpPr>
          <p:nvPr/>
        </p:nvSpPr>
        <p:spPr bwMode="auto">
          <a:xfrm>
            <a:off x="9890125" y="3027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1</a:t>
            </a:r>
          </a:p>
        </p:txBody>
      </p:sp>
      <p:sp>
        <p:nvSpPr>
          <p:cNvPr id="452676" name="Line 68"/>
          <p:cNvSpPr>
            <a:spLocks noChangeShapeType="1"/>
          </p:cNvSpPr>
          <p:nvPr/>
        </p:nvSpPr>
        <p:spPr bwMode="auto">
          <a:xfrm>
            <a:off x="8943976" y="36814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77" name="Text Box 69"/>
          <p:cNvSpPr txBox="1">
            <a:spLocks noChangeArrowheads="1"/>
          </p:cNvSpPr>
          <p:nvPr/>
        </p:nvSpPr>
        <p:spPr bwMode="auto">
          <a:xfrm>
            <a:off x="8943975" y="3394076"/>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BB</a:t>
            </a:r>
          </a:p>
        </p:txBody>
      </p:sp>
      <p:sp>
        <p:nvSpPr>
          <p:cNvPr id="452678" name="Text Box 70"/>
          <p:cNvSpPr txBox="1">
            <a:spLocks noChangeArrowheads="1"/>
          </p:cNvSpPr>
          <p:nvPr/>
        </p:nvSpPr>
        <p:spPr bwMode="auto">
          <a:xfrm>
            <a:off x="9909175" y="34861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2</a:t>
            </a:r>
          </a:p>
        </p:txBody>
      </p:sp>
      <p:sp>
        <p:nvSpPr>
          <p:cNvPr id="452679" name="Line 71"/>
          <p:cNvSpPr>
            <a:spLocks noChangeShapeType="1"/>
          </p:cNvSpPr>
          <p:nvPr/>
        </p:nvSpPr>
        <p:spPr bwMode="auto">
          <a:xfrm>
            <a:off x="8943976" y="41132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80" name="Text Box 72"/>
          <p:cNvSpPr txBox="1">
            <a:spLocks noChangeArrowheads="1"/>
          </p:cNvSpPr>
          <p:nvPr/>
        </p:nvSpPr>
        <p:spPr bwMode="auto">
          <a:xfrm>
            <a:off x="8943975" y="38258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C</a:t>
            </a:r>
          </a:p>
        </p:txBody>
      </p:sp>
      <p:sp>
        <p:nvSpPr>
          <p:cNvPr id="452681" name="Text Box 73"/>
          <p:cNvSpPr txBox="1">
            <a:spLocks noChangeArrowheads="1"/>
          </p:cNvSpPr>
          <p:nvPr/>
        </p:nvSpPr>
        <p:spPr bwMode="auto">
          <a:xfrm>
            <a:off x="9909175" y="39179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3</a:t>
            </a:r>
          </a:p>
        </p:txBody>
      </p:sp>
      <p:sp>
        <p:nvSpPr>
          <p:cNvPr id="452682" name="Line 74"/>
          <p:cNvSpPr>
            <a:spLocks noChangeShapeType="1"/>
          </p:cNvSpPr>
          <p:nvPr/>
        </p:nvSpPr>
        <p:spPr bwMode="auto">
          <a:xfrm>
            <a:off x="8943976" y="4545013"/>
            <a:ext cx="1008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2683" name="Text Box 75"/>
          <p:cNvSpPr txBox="1">
            <a:spLocks noChangeArrowheads="1"/>
          </p:cNvSpPr>
          <p:nvPr/>
        </p:nvSpPr>
        <p:spPr bwMode="auto">
          <a:xfrm>
            <a:off x="8943975" y="4257676"/>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DDD</a:t>
            </a:r>
          </a:p>
        </p:txBody>
      </p:sp>
      <p:sp>
        <p:nvSpPr>
          <p:cNvPr id="452684" name="Text Box 76"/>
          <p:cNvSpPr txBox="1">
            <a:spLocks noChangeArrowheads="1"/>
          </p:cNvSpPr>
          <p:nvPr/>
        </p:nvSpPr>
        <p:spPr bwMode="auto">
          <a:xfrm>
            <a:off x="9909175" y="43497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t>4</a:t>
            </a:r>
          </a:p>
        </p:txBody>
      </p:sp>
      <p:sp>
        <p:nvSpPr>
          <p:cNvPr id="452685" name="Rectangle 77"/>
          <p:cNvSpPr>
            <a:spLocks noChangeAspect="1" noChangeArrowheads="1"/>
          </p:cNvSpPr>
          <p:nvPr/>
        </p:nvSpPr>
        <p:spPr bwMode="auto">
          <a:xfrm>
            <a:off x="5591175" y="3502025"/>
            <a:ext cx="287338" cy="287338"/>
          </a:xfrm>
          <a:prstGeom prst="rect">
            <a:avLst/>
          </a:prstGeom>
          <a:solidFill>
            <a:srgbClr val="0080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B2</a:t>
            </a:r>
          </a:p>
        </p:txBody>
      </p:sp>
      <p:sp>
        <p:nvSpPr>
          <p:cNvPr id="452686" name="Rectangle 78"/>
          <p:cNvSpPr>
            <a:spLocks noChangeAspect="1" noChangeArrowheads="1"/>
          </p:cNvSpPr>
          <p:nvPr/>
        </p:nvSpPr>
        <p:spPr bwMode="auto">
          <a:xfrm>
            <a:off x="5953125" y="3502025"/>
            <a:ext cx="287338" cy="287338"/>
          </a:xfrm>
          <a:prstGeom prst="rect">
            <a:avLst/>
          </a:prstGeom>
          <a:solidFill>
            <a:srgbClr val="0066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A1</a:t>
            </a:r>
          </a:p>
        </p:txBody>
      </p:sp>
      <p:sp>
        <p:nvSpPr>
          <p:cNvPr id="452687" name="Rectangle 79"/>
          <p:cNvSpPr>
            <a:spLocks noChangeAspect="1" noChangeArrowheads="1"/>
          </p:cNvSpPr>
          <p:nvPr/>
        </p:nvSpPr>
        <p:spPr bwMode="auto">
          <a:xfrm>
            <a:off x="6313489" y="3502025"/>
            <a:ext cx="287337" cy="287338"/>
          </a:xfrm>
          <a:prstGeom prst="rect">
            <a:avLst/>
          </a:prstGeom>
          <a:solidFill>
            <a:srgbClr val="9966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D4</a:t>
            </a:r>
          </a:p>
        </p:txBody>
      </p:sp>
      <p:sp>
        <p:nvSpPr>
          <p:cNvPr id="452690" name="Rectangle 82"/>
          <p:cNvSpPr>
            <a:spLocks noChangeAspect="1" noChangeArrowheads="1"/>
          </p:cNvSpPr>
          <p:nvPr/>
        </p:nvSpPr>
        <p:spPr bwMode="auto">
          <a:xfrm>
            <a:off x="6816725" y="3502025"/>
            <a:ext cx="287338" cy="287338"/>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C3</a:t>
            </a:r>
          </a:p>
        </p:txBody>
      </p:sp>
      <p:sp>
        <p:nvSpPr>
          <p:cNvPr id="452691" name="Rectangle 83"/>
          <p:cNvSpPr>
            <a:spLocks noChangeAspect="1" noChangeArrowheads="1"/>
          </p:cNvSpPr>
          <p:nvPr/>
        </p:nvSpPr>
        <p:spPr bwMode="auto">
          <a:xfrm>
            <a:off x="7175500" y="3502025"/>
            <a:ext cx="287338" cy="287338"/>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B2</a:t>
            </a:r>
          </a:p>
        </p:txBody>
      </p:sp>
      <p:sp>
        <p:nvSpPr>
          <p:cNvPr id="452692" name="Rectangle 84"/>
          <p:cNvSpPr>
            <a:spLocks noChangeAspect="1" noChangeArrowheads="1"/>
          </p:cNvSpPr>
          <p:nvPr/>
        </p:nvSpPr>
        <p:spPr bwMode="auto">
          <a:xfrm>
            <a:off x="7535864" y="3502025"/>
            <a:ext cx="287337" cy="2873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bg1"/>
                </a:solidFill>
              </a:rPr>
              <a:t>A1</a:t>
            </a:r>
          </a:p>
        </p:txBody>
      </p:sp>
      <p:sp>
        <p:nvSpPr>
          <p:cNvPr id="452694" name="Rectangle 86"/>
          <p:cNvSpPr>
            <a:spLocks noChangeAspect="1" noChangeArrowheads="1"/>
          </p:cNvSpPr>
          <p:nvPr/>
        </p:nvSpPr>
        <p:spPr bwMode="auto">
          <a:xfrm>
            <a:off x="7823201"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5" name="Rectangle 87"/>
          <p:cNvSpPr>
            <a:spLocks noChangeAspect="1" noChangeArrowheads="1"/>
          </p:cNvSpPr>
          <p:nvPr/>
        </p:nvSpPr>
        <p:spPr bwMode="auto">
          <a:xfrm>
            <a:off x="746442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6" name="Rectangle 88"/>
          <p:cNvSpPr>
            <a:spLocks noChangeAspect="1" noChangeArrowheads="1"/>
          </p:cNvSpPr>
          <p:nvPr/>
        </p:nvSpPr>
        <p:spPr bwMode="auto">
          <a:xfrm>
            <a:off x="7104064"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7" name="Rectangle 89"/>
          <p:cNvSpPr>
            <a:spLocks noChangeAspect="1" noChangeArrowheads="1"/>
          </p:cNvSpPr>
          <p:nvPr/>
        </p:nvSpPr>
        <p:spPr bwMode="auto">
          <a:xfrm>
            <a:off x="660082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8" name="Rectangle 90"/>
          <p:cNvSpPr>
            <a:spLocks noChangeAspect="1" noChangeArrowheads="1"/>
          </p:cNvSpPr>
          <p:nvPr/>
        </p:nvSpPr>
        <p:spPr bwMode="auto">
          <a:xfrm>
            <a:off x="6240464"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699" name="Rectangle 91"/>
          <p:cNvSpPr>
            <a:spLocks noChangeAspect="1" noChangeArrowheads="1"/>
          </p:cNvSpPr>
          <p:nvPr/>
        </p:nvSpPr>
        <p:spPr bwMode="auto">
          <a:xfrm>
            <a:off x="5880101"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700" name="Rectangle 92"/>
          <p:cNvSpPr>
            <a:spLocks noChangeAspect="1" noChangeArrowheads="1"/>
          </p:cNvSpPr>
          <p:nvPr/>
        </p:nvSpPr>
        <p:spPr bwMode="auto">
          <a:xfrm>
            <a:off x="5303839"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452701" name="Rectangle 93"/>
          <p:cNvSpPr>
            <a:spLocks noChangeAspect="1" noChangeArrowheads="1"/>
          </p:cNvSpPr>
          <p:nvPr/>
        </p:nvSpPr>
        <p:spPr bwMode="auto">
          <a:xfrm>
            <a:off x="4943476" y="3500439"/>
            <a:ext cx="73025" cy="287337"/>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chemeClr val="bg1"/>
              </a:solidFill>
            </a:endParaRPr>
          </a:p>
        </p:txBody>
      </p:sp>
      <p:sp>
        <p:nvSpPr>
          <p:cNvPr id="3" name="内容占位符 2">
            <a:extLst>
              <a:ext uri="{FF2B5EF4-FFF2-40B4-BE49-F238E27FC236}">
                <a16:creationId xmlns:a16="http://schemas.microsoft.com/office/drawing/2014/main" id="{F529F6F9-C40E-4E43-A8D7-E6A027748E4C}"/>
              </a:ext>
            </a:extLst>
          </p:cNvPr>
          <p:cNvSpPr>
            <a:spLocks noGrp="1"/>
          </p:cNvSpPr>
          <p:nvPr>
            <p:ph idx="1"/>
          </p:nvPr>
        </p:nvSpPr>
        <p:spPr/>
        <p:txBody>
          <a:bodyPr/>
          <a:lstStyle/>
          <a:p>
            <a:r>
              <a:rPr lang="zh-CN" altLang="en-US" dirty="0"/>
              <a:t>又称统计复用</a:t>
            </a:r>
            <a:r>
              <a:rPr lang="en-US" altLang="zh-CN" dirty="0"/>
              <a:t>(STDM)</a:t>
            </a:r>
          </a:p>
          <a:p>
            <a:r>
              <a:rPr lang="zh-CN" altLang="en-US" dirty="0"/>
              <a:t>每帧的时间片数小于输入设备数量</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normAutofit/>
          </a:bodyPr>
          <a:lstStyle/>
          <a:p>
            <a:r>
              <a:rPr lang="zh-CN" altLang="en-US" dirty="0"/>
              <a:t>数据通信系统应解决的主要问题</a:t>
            </a:r>
          </a:p>
        </p:txBody>
      </p:sp>
      <p:sp>
        <p:nvSpPr>
          <p:cNvPr id="387075" name="Rectangle 3"/>
          <p:cNvSpPr>
            <a:spLocks noGrp="1" noChangeArrowheads="1"/>
          </p:cNvSpPr>
          <p:nvPr>
            <p:ph idx="1"/>
          </p:nvPr>
        </p:nvSpPr>
        <p:spPr/>
        <p:txBody>
          <a:bodyPr/>
          <a:lstStyle/>
          <a:p>
            <a:r>
              <a:rPr lang="zh-CN" altLang="en-US" dirty="0"/>
              <a:t>提高传输系统的利用率</a:t>
            </a:r>
          </a:p>
          <a:p>
            <a:r>
              <a:rPr lang="zh-CN" altLang="en-US" dirty="0"/>
              <a:t>接口、编码、同步</a:t>
            </a:r>
          </a:p>
          <a:p>
            <a:r>
              <a:rPr lang="zh-CN" altLang="en-US" dirty="0"/>
              <a:t>交换管理</a:t>
            </a:r>
          </a:p>
          <a:p>
            <a:r>
              <a:rPr lang="zh-CN" altLang="en-US" dirty="0"/>
              <a:t>检错和纠错</a:t>
            </a:r>
          </a:p>
          <a:p>
            <a:r>
              <a:rPr lang="zh-CN" altLang="en-US" dirty="0"/>
              <a:t>流量控制 </a:t>
            </a:r>
          </a:p>
          <a:p>
            <a:r>
              <a:rPr lang="zh-CN" altLang="en-US" dirty="0"/>
              <a:t>寻址和路由</a:t>
            </a:r>
            <a:endParaRPr lang="en-US" altLang="zh-CN" dirty="0"/>
          </a:p>
          <a:p>
            <a:r>
              <a:rPr lang="zh-CN" altLang="en-US" dirty="0"/>
              <a:t>恢复</a:t>
            </a:r>
          </a:p>
          <a:p>
            <a:r>
              <a:rPr lang="zh-CN" altLang="en-US" dirty="0"/>
              <a:t>报文格式</a:t>
            </a:r>
          </a:p>
          <a:p>
            <a:r>
              <a:rPr lang="zh-CN" altLang="en-US" dirty="0"/>
              <a:t>网络管理</a:t>
            </a:r>
          </a:p>
        </p:txBody>
      </p:sp>
      <p:sp>
        <p:nvSpPr>
          <p:cNvPr id="6" name="灯片编号占位符 5"/>
          <p:cNvSpPr>
            <a:spLocks noGrp="1"/>
          </p:cNvSpPr>
          <p:nvPr>
            <p:ph type="sldNum" sz="quarter" idx="12"/>
          </p:nvPr>
        </p:nvSpPr>
        <p:spPr/>
        <p:txBody>
          <a:bodyPr/>
          <a:lstStyle/>
          <a:p>
            <a:fld id="{09786179-4B6A-48EB-9ECB-8A56482F9594}" type="slidenum">
              <a:rPr lang="en-US" altLang="zh-CN"/>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zh-CN" altLang="en-US"/>
              <a:t>异步</a:t>
            </a:r>
            <a:r>
              <a:rPr lang="en-US" altLang="zh-CN"/>
              <a:t>TDM</a:t>
            </a:r>
          </a:p>
        </p:txBody>
      </p:sp>
      <p:sp>
        <p:nvSpPr>
          <p:cNvPr id="90" name="灯片编号占位符 5"/>
          <p:cNvSpPr>
            <a:spLocks noGrp="1"/>
          </p:cNvSpPr>
          <p:nvPr>
            <p:ph type="sldNum" sz="quarter" idx="12"/>
          </p:nvPr>
        </p:nvSpPr>
        <p:spPr/>
        <p:txBody>
          <a:bodyPr/>
          <a:lstStyle/>
          <a:p>
            <a:fld id="{7225E300-9266-4C20-8D85-97D7E2EEE242}" type="slidenum">
              <a:rPr lang="en-US" altLang="zh-CN"/>
              <a:pPr/>
              <a:t>50</a:t>
            </a:fld>
            <a:endParaRPr lang="en-US" altLang="zh-CN"/>
          </a:p>
        </p:txBody>
      </p:sp>
      <p:sp>
        <p:nvSpPr>
          <p:cNvPr id="453636" name="Freeform 4"/>
          <p:cNvSpPr>
            <a:spLocks/>
          </p:cNvSpPr>
          <p:nvPr/>
        </p:nvSpPr>
        <p:spPr bwMode="auto">
          <a:xfrm>
            <a:off x="8415339"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7" name="Freeform 5"/>
          <p:cNvSpPr>
            <a:spLocks/>
          </p:cNvSpPr>
          <p:nvPr/>
        </p:nvSpPr>
        <p:spPr bwMode="auto">
          <a:xfrm>
            <a:off x="9499601"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8" name="Freeform 6"/>
          <p:cNvSpPr>
            <a:spLocks/>
          </p:cNvSpPr>
          <p:nvPr/>
        </p:nvSpPr>
        <p:spPr bwMode="auto">
          <a:xfrm>
            <a:off x="9137651" y="3367089"/>
            <a:ext cx="271463"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9" name="Freeform 7"/>
          <p:cNvSpPr>
            <a:spLocks/>
          </p:cNvSpPr>
          <p:nvPr/>
        </p:nvSpPr>
        <p:spPr bwMode="auto">
          <a:xfrm>
            <a:off x="8775701" y="3367089"/>
            <a:ext cx="271463"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0" name="Freeform 8"/>
          <p:cNvSpPr>
            <a:spLocks/>
          </p:cNvSpPr>
          <p:nvPr/>
        </p:nvSpPr>
        <p:spPr bwMode="auto">
          <a:xfrm>
            <a:off x="8053388" y="3367089"/>
            <a:ext cx="271462"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1" name="Freeform 9"/>
          <p:cNvSpPr>
            <a:spLocks/>
          </p:cNvSpPr>
          <p:nvPr/>
        </p:nvSpPr>
        <p:spPr bwMode="auto">
          <a:xfrm>
            <a:off x="7691438" y="3367089"/>
            <a:ext cx="271462"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2" name="Freeform 10"/>
          <p:cNvSpPr>
            <a:spLocks/>
          </p:cNvSpPr>
          <p:nvPr/>
        </p:nvSpPr>
        <p:spPr bwMode="auto">
          <a:xfrm>
            <a:off x="7331076" y="3367089"/>
            <a:ext cx="269875" cy="403225"/>
          </a:xfrm>
          <a:custGeom>
            <a:avLst/>
            <a:gdLst>
              <a:gd name="T0" fmla="*/ 0 w 96"/>
              <a:gd name="T1" fmla="*/ 192 h 192"/>
              <a:gd name="T2" fmla="*/ 0 w 96"/>
              <a:gd name="T3" fmla="*/ 0 h 192"/>
              <a:gd name="T4" fmla="*/ 96 w 96"/>
              <a:gd name="T5" fmla="*/ 0 h 192"/>
              <a:gd name="T6" fmla="*/ 96 w 96"/>
              <a:gd name="T7" fmla="*/ 192 h 192"/>
            </a:gdLst>
            <a:ahLst/>
            <a:cxnLst>
              <a:cxn ang="0">
                <a:pos x="T0" y="T1"/>
              </a:cxn>
              <a:cxn ang="0">
                <a:pos x="T2" y="T3"/>
              </a:cxn>
              <a:cxn ang="0">
                <a:pos x="T4" y="T5"/>
              </a:cxn>
              <a:cxn ang="0">
                <a:pos x="T6" y="T7"/>
              </a:cxn>
            </a:cxnLst>
            <a:rect l="0" t="0" r="r" b="b"/>
            <a:pathLst>
              <a:path w="96" h="192">
                <a:moveTo>
                  <a:pt x="0" y="192"/>
                </a:moveTo>
                <a:lnTo>
                  <a:pt x="0" y="0"/>
                </a:lnTo>
                <a:lnTo>
                  <a:pt x="96" y="0"/>
                </a:lnTo>
                <a:lnTo>
                  <a:pt x="96"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3" name="Text Box 11"/>
          <p:cNvSpPr txBox="1">
            <a:spLocks noChangeArrowheads="1"/>
          </p:cNvSpPr>
          <p:nvPr/>
        </p:nvSpPr>
        <p:spPr bwMode="auto">
          <a:xfrm>
            <a:off x="2184400" y="1484314"/>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用户</a:t>
            </a:r>
          </a:p>
        </p:txBody>
      </p:sp>
      <p:sp>
        <p:nvSpPr>
          <p:cNvPr id="453644" name="Freeform 12"/>
          <p:cNvSpPr>
            <a:spLocks/>
          </p:cNvSpPr>
          <p:nvPr/>
        </p:nvSpPr>
        <p:spPr bwMode="auto">
          <a:xfrm>
            <a:off x="4710113" y="2159001"/>
            <a:ext cx="633412"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5" name="Freeform 13"/>
          <p:cNvSpPr>
            <a:spLocks/>
          </p:cNvSpPr>
          <p:nvPr/>
        </p:nvSpPr>
        <p:spPr bwMode="auto">
          <a:xfrm>
            <a:off x="2813050" y="2965450"/>
            <a:ext cx="1265238" cy="401638"/>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6" name="Freeform 14"/>
          <p:cNvSpPr>
            <a:spLocks/>
          </p:cNvSpPr>
          <p:nvPr/>
        </p:nvSpPr>
        <p:spPr bwMode="auto">
          <a:xfrm>
            <a:off x="3444875" y="3770314"/>
            <a:ext cx="1265238"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7" name="Freeform 15"/>
          <p:cNvSpPr>
            <a:spLocks/>
          </p:cNvSpPr>
          <p:nvPr/>
        </p:nvSpPr>
        <p:spPr bwMode="auto">
          <a:xfrm>
            <a:off x="4078289" y="4575176"/>
            <a:ext cx="63182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48" name="Text Box 16"/>
          <p:cNvSpPr txBox="1">
            <a:spLocks noChangeArrowheads="1"/>
          </p:cNvSpPr>
          <p:nvPr/>
        </p:nvSpPr>
        <p:spPr bwMode="auto">
          <a:xfrm>
            <a:off x="2279650" y="212248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53649" name="Text Box 17"/>
          <p:cNvSpPr txBox="1">
            <a:spLocks noChangeArrowheads="1"/>
          </p:cNvSpPr>
          <p:nvPr/>
        </p:nvSpPr>
        <p:spPr bwMode="auto">
          <a:xfrm>
            <a:off x="2279650" y="29273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453650" name="Text Box 18"/>
          <p:cNvSpPr txBox="1">
            <a:spLocks noChangeArrowheads="1"/>
          </p:cNvSpPr>
          <p:nvPr/>
        </p:nvSpPr>
        <p:spPr bwMode="auto">
          <a:xfrm>
            <a:off x="2279650" y="373380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453651" name="Text Box 19"/>
          <p:cNvSpPr txBox="1">
            <a:spLocks noChangeArrowheads="1"/>
          </p:cNvSpPr>
          <p:nvPr/>
        </p:nvSpPr>
        <p:spPr bwMode="auto">
          <a:xfrm>
            <a:off x="2279650" y="453866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4</a:t>
            </a:r>
          </a:p>
        </p:txBody>
      </p:sp>
      <p:sp>
        <p:nvSpPr>
          <p:cNvPr id="453652" name="Line 20"/>
          <p:cNvSpPr>
            <a:spLocks noChangeShapeType="1"/>
          </p:cNvSpPr>
          <p:nvPr/>
        </p:nvSpPr>
        <p:spPr bwMode="auto">
          <a:xfrm>
            <a:off x="7059614" y="3770313"/>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53" name="Text Box 21"/>
          <p:cNvSpPr txBox="1">
            <a:spLocks noChangeArrowheads="1"/>
          </p:cNvSpPr>
          <p:nvPr/>
        </p:nvSpPr>
        <p:spPr bwMode="auto">
          <a:xfrm>
            <a:off x="4846639" y="2143126"/>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54" name="Text Box 22"/>
          <p:cNvSpPr txBox="1">
            <a:spLocks noChangeArrowheads="1"/>
          </p:cNvSpPr>
          <p:nvPr/>
        </p:nvSpPr>
        <p:spPr bwMode="auto">
          <a:xfrm>
            <a:off x="3001964" y="295116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55" name="Text Box 23"/>
          <p:cNvSpPr txBox="1">
            <a:spLocks noChangeArrowheads="1"/>
          </p:cNvSpPr>
          <p:nvPr/>
        </p:nvSpPr>
        <p:spPr bwMode="auto">
          <a:xfrm>
            <a:off x="4229100" y="374650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56" name="Text Box 24"/>
          <p:cNvSpPr txBox="1">
            <a:spLocks noChangeArrowheads="1"/>
          </p:cNvSpPr>
          <p:nvPr/>
        </p:nvSpPr>
        <p:spPr bwMode="auto">
          <a:xfrm>
            <a:off x="4232275" y="4575176"/>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453657" name="Text Box 25"/>
          <p:cNvSpPr txBox="1">
            <a:spLocks noChangeArrowheads="1"/>
          </p:cNvSpPr>
          <p:nvPr/>
        </p:nvSpPr>
        <p:spPr bwMode="auto">
          <a:xfrm>
            <a:off x="5519738" y="24971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58" name="Text Box 26"/>
          <p:cNvSpPr txBox="1">
            <a:spLocks noChangeArrowheads="1"/>
          </p:cNvSpPr>
          <p:nvPr/>
        </p:nvSpPr>
        <p:spPr bwMode="auto">
          <a:xfrm>
            <a:off x="5519738" y="33210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59" name="Text Box 27"/>
          <p:cNvSpPr txBox="1">
            <a:spLocks noChangeArrowheads="1"/>
          </p:cNvSpPr>
          <p:nvPr/>
        </p:nvSpPr>
        <p:spPr bwMode="auto">
          <a:xfrm>
            <a:off x="5519738" y="4146551"/>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0" name="Text Box 28"/>
          <p:cNvSpPr txBox="1">
            <a:spLocks noChangeArrowheads="1"/>
          </p:cNvSpPr>
          <p:nvPr/>
        </p:nvSpPr>
        <p:spPr bwMode="auto">
          <a:xfrm>
            <a:off x="5519738" y="4970464"/>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1" name="Text Box 29"/>
          <p:cNvSpPr txBox="1">
            <a:spLocks noChangeArrowheads="1"/>
          </p:cNvSpPr>
          <p:nvPr/>
        </p:nvSpPr>
        <p:spPr bwMode="auto">
          <a:xfrm>
            <a:off x="9950450" y="3348039"/>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t</a:t>
            </a:r>
          </a:p>
        </p:txBody>
      </p:sp>
      <p:sp>
        <p:nvSpPr>
          <p:cNvPr id="453662" name="Line 30"/>
          <p:cNvSpPr>
            <a:spLocks noChangeShapeType="1"/>
          </p:cNvSpPr>
          <p:nvPr/>
        </p:nvSpPr>
        <p:spPr bwMode="auto">
          <a:xfrm>
            <a:off x="3444875"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3" name="Line 31"/>
          <p:cNvSpPr>
            <a:spLocks noChangeShapeType="1"/>
          </p:cNvSpPr>
          <p:nvPr/>
        </p:nvSpPr>
        <p:spPr bwMode="auto">
          <a:xfrm>
            <a:off x="4078288" y="407193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4" name="Line 32"/>
          <p:cNvSpPr>
            <a:spLocks noChangeShapeType="1"/>
          </p:cNvSpPr>
          <p:nvPr/>
        </p:nvSpPr>
        <p:spPr bwMode="auto">
          <a:xfrm>
            <a:off x="4710113"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5" name="Line 33"/>
          <p:cNvSpPr>
            <a:spLocks noChangeShapeType="1"/>
          </p:cNvSpPr>
          <p:nvPr/>
        </p:nvSpPr>
        <p:spPr bwMode="auto">
          <a:xfrm>
            <a:off x="3444875"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6" name="Line 34"/>
          <p:cNvSpPr>
            <a:spLocks noChangeShapeType="1"/>
          </p:cNvSpPr>
          <p:nvPr/>
        </p:nvSpPr>
        <p:spPr bwMode="auto">
          <a:xfrm>
            <a:off x="5343525" y="4071938"/>
            <a:ext cx="0" cy="10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7" name="Line 35"/>
          <p:cNvSpPr>
            <a:spLocks noChangeShapeType="1"/>
          </p:cNvSpPr>
          <p:nvPr/>
        </p:nvSpPr>
        <p:spPr bwMode="auto">
          <a:xfrm>
            <a:off x="5343525"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8" name="Line 36"/>
          <p:cNvSpPr>
            <a:spLocks noChangeShapeType="1"/>
          </p:cNvSpPr>
          <p:nvPr/>
        </p:nvSpPr>
        <p:spPr bwMode="auto">
          <a:xfrm>
            <a:off x="7337425"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69" name="Line 37"/>
          <p:cNvSpPr>
            <a:spLocks noChangeShapeType="1"/>
          </p:cNvSpPr>
          <p:nvPr/>
        </p:nvSpPr>
        <p:spPr bwMode="auto">
          <a:xfrm>
            <a:off x="8059738"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0" name="Line 38"/>
          <p:cNvSpPr>
            <a:spLocks noChangeShapeType="1"/>
          </p:cNvSpPr>
          <p:nvPr/>
        </p:nvSpPr>
        <p:spPr bwMode="auto">
          <a:xfrm>
            <a:off x="8782050"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1" name="Line 39"/>
          <p:cNvSpPr>
            <a:spLocks noChangeShapeType="1"/>
          </p:cNvSpPr>
          <p:nvPr/>
        </p:nvSpPr>
        <p:spPr bwMode="auto">
          <a:xfrm>
            <a:off x="7337426" y="3971925"/>
            <a:ext cx="72231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2" name="Line 40"/>
          <p:cNvSpPr>
            <a:spLocks noChangeShapeType="1"/>
          </p:cNvSpPr>
          <p:nvPr/>
        </p:nvSpPr>
        <p:spPr bwMode="auto">
          <a:xfrm>
            <a:off x="8059738" y="3971925"/>
            <a:ext cx="72231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3" name="Line 41"/>
          <p:cNvSpPr>
            <a:spLocks noChangeShapeType="1"/>
          </p:cNvSpPr>
          <p:nvPr/>
        </p:nvSpPr>
        <p:spPr bwMode="auto">
          <a:xfrm>
            <a:off x="8782050" y="3971925"/>
            <a:ext cx="72390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4" name="Text Box 42"/>
          <p:cNvSpPr txBox="1">
            <a:spLocks noChangeArrowheads="1"/>
          </p:cNvSpPr>
          <p:nvPr/>
        </p:nvSpPr>
        <p:spPr bwMode="auto">
          <a:xfrm>
            <a:off x="7608888" y="4832351"/>
            <a:ext cx="1763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ea typeface="黑体" panose="02010609060101010101" pitchFamily="49" charset="-122"/>
              </a:rPr>
              <a:t>3 </a:t>
            </a:r>
            <a:r>
              <a:rPr kumimoji="1" lang="zh-CN" altLang="en-US" sz="2000">
                <a:solidFill>
                  <a:srgbClr val="333399"/>
                </a:solidFill>
                <a:ea typeface="黑体" panose="02010609060101010101" pitchFamily="49" charset="-122"/>
              </a:rPr>
              <a:t>个 </a:t>
            </a:r>
            <a:r>
              <a:rPr kumimoji="1" lang="en-US" altLang="zh-CN" sz="2000">
                <a:solidFill>
                  <a:srgbClr val="333399"/>
                </a:solidFill>
                <a:ea typeface="黑体" panose="02010609060101010101" pitchFamily="49" charset="-122"/>
              </a:rPr>
              <a:t>STDM </a:t>
            </a:r>
            <a:r>
              <a:rPr kumimoji="1" lang="zh-CN" altLang="en-US" sz="2000">
                <a:solidFill>
                  <a:srgbClr val="333399"/>
                </a:solidFill>
                <a:ea typeface="黑体" panose="02010609060101010101" pitchFamily="49" charset="-122"/>
              </a:rPr>
              <a:t>帧</a:t>
            </a:r>
          </a:p>
        </p:txBody>
      </p:sp>
      <p:sp>
        <p:nvSpPr>
          <p:cNvPr id="453675" name="Text Box 43"/>
          <p:cNvSpPr txBox="1">
            <a:spLocks noChangeArrowheads="1"/>
          </p:cNvSpPr>
          <p:nvPr/>
        </p:nvSpPr>
        <p:spPr bwMode="auto">
          <a:xfrm>
            <a:off x="7535864" y="39592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#3</a:t>
            </a:r>
          </a:p>
        </p:txBody>
      </p:sp>
      <p:sp>
        <p:nvSpPr>
          <p:cNvPr id="453676" name="Line 44"/>
          <p:cNvSpPr>
            <a:spLocks noChangeShapeType="1"/>
          </p:cNvSpPr>
          <p:nvPr/>
        </p:nvSpPr>
        <p:spPr bwMode="auto">
          <a:xfrm>
            <a:off x="5808663" y="2559050"/>
            <a:ext cx="1160462" cy="8080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7" name="Line 45"/>
          <p:cNvSpPr>
            <a:spLocks noChangeShapeType="1"/>
          </p:cNvSpPr>
          <p:nvPr/>
        </p:nvSpPr>
        <p:spPr bwMode="auto">
          <a:xfrm>
            <a:off x="5880100" y="3351214"/>
            <a:ext cx="998538" cy="21748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8" name="Line 46"/>
          <p:cNvSpPr>
            <a:spLocks noChangeShapeType="1"/>
          </p:cNvSpPr>
          <p:nvPr/>
        </p:nvSpPr>
        <p:spPr bwMode="auto">
          <a:xfrm flipV="1">
            <a:off x="5880100" y="3770313"/>
            <a:ext cx="998538" cy="373062"/>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9" name="Line 47"/>
          <p:cNvSpPr>
            <a:spLocks noChangeShapeType="1"/>
          </p:cNvSpPr>
          <p:nvPr/>
        </p:nvSpPr>
        <p:spPr bwMode="auto">
          <a:xfrm flipV="1">
            <a:off x="5808663" y="3971926"/>
            <a:ext cx="1160462" cy="963613"/>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0" name="Text Box 48"/>
          <p:cNvSpPr txBox="1">
            <a:spLocks noChangeArrowheads="1"/>
          </p:cNvSpPr>
          <p:nvPr/>
        </p:nvSpPr>
        <p:spPr bwMode="auto">
          <a:xfrm>
            <a:off x="5880100" y="428783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④</a:t>
            </a:r>
          </a:p>
        </p:txBody>
      </p:sp>
      <p:sp>
        <p:nvSpPr>
          <p:cNvPr id="453681" name="Text Box 49"/>
          <p:cNvSpPr txBox="1">
            <a:spLocks noChangeArrowheads="1"/>
          </p:cNvSpPr>
          <p:nvPr/>
        </p:nvSpPr>
        <p:spPr bwMode="auto">
          <a:xfrm>
            <a:off x="5880100" y="36385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③</a:t>
            </a:r>
          </a:p>
        </p:txBody>
      </p:sp>
      <p:sp>
        <p:nvSpPr>
          <p:cNvPr id="453682" name="Text Box 50"/>
          <p:cNvSpPr txBox="1">
            <a:spLocks noChangeArrowheads="1"/>
          </p:cNvSpPr>
          <p:nvPr/>
        </p:nvSpPr>
        <p:spPr bwMode="auto">
          <a:xfrm>
            <a:off x="5880100" y="29908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②</a:t>
            </a:r>
          </a:p>
        </p:txBody>
      </p:sp>
      <p:sp>
        <p:nvSpPr>
          <p:cNvPr id="453683" name="Text Box 51"/>
          <p:cNvSpPr txBox="1">
            <a:spLocks noChangeArrowheads="1"/>
          </p:cNvSpPr>
          <p:nvPr/>
        </p:nvSpPr>
        <p:spPr bwMode="auto">
          <a:xfrm>
            <a:off x="5880100" y="2343151"/>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①</a:t>
            </a:r>
          </a:p>
        </p:txBody>
      </p:sp>
      <p:sp>
        <p:nvSpPr>
          <p:cNvPr id="453684" name="Freeform 52"/>
          <p:cNvSpPr>
            <a:spLocks/>
          </p:cNvSpPr>
          <p:nvPr/>
        </p:nvSpPr>
        <p:spPr bwMode="auto">
          <a:xfrm>
            <a:off x="2813051" y="2159001"/>
            <a:ext cx="631825" cy="403225"/>
          </a:xfrm>
          <a:custGeom>
            <a:avLst/>
            <a:gdLst>
              <a:gd name="T0" fmla="*/ 0 w 1008"/>
              <a:gd name="T1" fmla="*/ 192 h 192"/>
              <a:gd name="T2" fmla="*/ 0 w 1008"/>
              <a:gd name="T3" fmla="*/ 0 h 192"/>
              <a:gd name="T4" fmla="*/ 1008 w 1008"/>
              <a:gd name="T5" fmla="*/ 0 h 192"/>
              <a:gd name="T6" fmla="*/ 1008 w 1008"/>
              <a:gd name="T7" fmla="*/ 192 h 192"/>
            </a:gdLst>
            <a:ahLst/>
            <a:cxnLst>
              <a:cxn ang="0">
                <a:pos x="T0" y="T1"/>
              </a:cxn>
              <a:cxn ang="0">
                <a:pos x="T2" y="T3"/>
              </a:cxn>
              <a:cxn ang="0">
                <a:pos x="T4" y="T5"/>
              </a:cxn>
              <a:cxn ang="0">
                <a:pos x="T6" y="T7"/>
              </a:cxn>
            </a:cxnLst>
            <a:rect l="0" t="0" r="r" b="b"/>
            <a:pathLst>
              <a:path w="1008" h="192">
                <a:moveTo>
                  <a:pt x="0" y="192"/>
                </a:moveTo>
                <a:lnTo>
                  <a:pt x="0" y="0"/>
                </a:lnTo>
                <a:lnTo>
                  <a:pt x="1008" y="0"/>
                </a:lnTo>
                <a:lnTo>
                  <a:pt x="1008" y="192"/>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5" name="Line 53"/>
          <p:cNvSpPr>
            <a:spLocks noChangeShapeType="1"/>
          </p:cNvSpPr>
          <p:nvPr/>
        </p:nvSpPr>
        <p:spPr bwMode="auto">
          <a:xfrm>
            <a:off x="5343525" y="3267076"/>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6" name="Line 54"/>
          <p:cNvSpPr>
            <a:spLocks noChangeShapeType="1"/>
          </p:cNvSpPr>
          <p:nvPr/>
        </p:nvSpPr>
        <p:spPr bwMode="auto">
          <a:xfrm>
            <a:off x="2903538" y="4878388"/>
            <a:ext cx="0" cy="1000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87" name="Text Box 55"/>
          <p:cNvSpPr txBox="1">
            <a:spLocks noChangeArrowheads="1"/>
          </p:cNvSpPr>
          <p:nvPr/>
        </p:nvSpPr>
        <p:spPr bwMode="auto">
          <a:xfrm>
            <a:off x="2971800" y="2127251"/>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88" name="Text Box 56"/>
          <p:cNvSpPr txBox="1">
            <a:spLocks noChangeArrowheads="1"/>
          </p:cNvSpPr>
          <p:nvPr/>
        </p:nvSpPr>
        <p:spPr bwMode="auto">
          <a:xfrm>
            <a:off x="3592513" y="3733801"/>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89" name="Text Box 57"/>
          <p:cNvSpPr txBox="1">
            <a:spLocks noChangeArrowheads="1"/>
          </p:cNvSpPr>
          <p:nvPr/>
        </p:nvSpPr>
        <p:spPr bwMode="auto">
          <a:xfrm>
            <a:off x="3622675" y="2954339"/>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0" name="Line 58"/>
          <p:cNvSpPr>
            <a:spLocks noChangeShapeType="1"/>
          </p:cNvSpPr>
          <p:nvPr/>
        </p:nvSpPr>
        <p:spPr bwMode="auto">
          <a:xfrm>
            <a:off x="8053388"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1" name="Line 59"/>
          <p:cNvSpPr>
            <a:spLocks noChangeShapeType="1"/>
          </p:cNvSpPr>
          <p:nvPr/>
        </p:nvSpPr>
        <p:spPr bwMode="auto">
          <a:xfrm>
            <a:off x="8324850"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2" name="Line 60"/>
          <p:cNvSpPr>
            <a:spLocks noChangeShapeType="1"/>
          </p:cNvSpPr>
          <p:nvPr/>
        </p:nvSpPr>
        <p:spPr bwMode="auto">
          <a:xfrm>
            <a:off x="9505950" y="3871914"/>
            <a:ext cx="0" cy="200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3" name="Line 61"/>
          <p:cNvSpPr>
            <a:spLocks noChangeShapeType="1"/>
          </p:cNvSpPr>
          <p:nvPr/>
        </p:nvSpPr>
        <p:spPr bwMode="auto">
          <a:xfrm>
            <a:off x="9409113" y="3670301"/>
            <a:ext cx="0" cy="100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94" name="Text Box 62"/>
          <p:cNvSpPr txBox="1">
            <a:spLocks noChangeArrowheads="1"/>
          </p:cNvSpPr>
          <p:nvPr/>
        </p:nvSpPr>
        <p:spPr bwMode="auto">
          <a:xfrm>
            <a:off x="9475789"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95" name="Text Box 63"/>
          <p:cNvSpPr txBox="1">
            <a:spLocks noChangeArrowheads="1"/>
          </p:cNvSpPr>
          <p:nvPr/>
        </p:nvSpPr>
        <p:spPr bwMode="auto">
          <a:xfrm>
            <a:off x="7669214"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6" name="Text Box 64"/>
          <p:cNvSpPr txBox="1">
            <a:spLocks noChangeArrowheads="1"/>
          </p:cNvSpPr>
          <p:nvPr/>
        </p:nvSpPr>
        <p:spPr bwMode="auto">
          <a:xfrm>
            <a:off x="8008939"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b</a:t>
            </a:r>
          </a:p>
        </p:txBody>
      </p:sp>
      <p:sp>
        <p:nvSpPr>
          <p:cNvPr id="453697" name="Text Box 65"/>
          <p:cNvSpPr txBox="1">
            <a:spLocks noChangeArrowheads="1"/>
          </p:cNvSpPr>
          <p:nvPr/>
        </p:nvSpPr>
        <p:spPr bwMode="auto">
          <a:xfrm>
            <a:off x="8369300" y="335121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698" name="Text Box 66"/>
          <p:cNvSpPr txBox="1">
            <a:spLocks noChangeArrowheads="1"/>
          </p:cNvSpPr>
          <p:nvPr/>
        </p:nvSpPr>
        <p:spPr bwMode="auto">
          <a:xfrm>
            <a:off x="7300914" y="3351214"/>
            <a:ext cx="325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a:t>
            </a:r>
          </a:p>
        </p:txBody>
      </p:sp>
      <p:sp>
        <p:nvSpPr>
          <p:cNvPr id="453699" name="Text Box 67"/>
          <p:cNvSpPr txBox="1">
            <a:spLocks noChangeArrowheads="1"/>
          </p:cNvSpPr>
          <p:nvPr/>
        </p:nvSpPr>
        <p:spPr bwMode="auto">
          <a:xfrm>
            <a:off x="8742363" y="3351214"/>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c</a:t>
            </a:r>
          </a:p>
        </p:txBody>
      </p:sp>
      <p:sp>
        <p:nvSpPr>
          <p:cNvPr id="453700" name="Text Box 68"/>
          <p:cNvSpPr txBox="1">
            <a:spLocks noChangeArrowheads="1"/>
          </p:cNvSpPr>
          <p:nvPr/>
        </p:nvSpPr>
        <p:spPr bwMode="auto">
          <a:xfrm>
            <a:off x="9093200" y="3351214"/>
            <a:ext cx="325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d</a:t>
            </a:r>
          </a:p>
        </p:txBody>
      </p:sp>
      <p:sp>
        <p:nvSpPr>
          <p:cNvPr id="453701" name="Freeform 69"/>
          <p:cNvSpPr>
            <a:spLocks/>
          </p:cNvSpPr>
          <p:nvPr/>
        </p:nvSpPr>
        <p:spPr bwMode="auto">
          <a:xfrm>
            <a:off x="9767889"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2" name="Freeform 70"/>
          <p:cNvSpPr>
            <a:spLocks/>
          </p:cNvSpPr>
          <p:nvPr/>
        </p:nvSpPr>
        <p:spPr bwMode="auto">
          <a:xfrm>
            <a:off x="760095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3" name="Freeform 71"/>
          <p:cNvSpPr>
            <a:spLocks/>
          </p:cNvSpPr>
          <p:nvPr/>
        </p:nvSpPr>
        <p:spPr bwMode="auto">
          <a:xfrm>
            <a:off x="796290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4" name="Freeform 72"/>
          <p:cNvSpPr>
            <a:spLocks/>
          </p:cNvSpPr>
          <p:nvPr/>
        </p:nvSpPr>
        <p:spPr bwMode="auto">
          <a:xfrm>
            <a:off x="8324850" y="3367089"/>
            <a:ext cx="90488"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5" name="Freeform 73"/>
          <p:cNvSpPr>
            <a:spLocks/>
          </p:cNvSpPr>
          <p:nvPr/>
        </p:nvSpPr>
        <p:spPr bwMode="auto">
          <a:xfrm>
            <a:off x="868521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6" name="Freeform 74"/>
          <p:cNvSpPr>
            <a:spLocks/>
          </p:cNvSpPr>
          <p:nvPr/>
        </p:nvSpPr>
        <p:spPr bwMode="auto">
          <a:xfrm>
            <a:off x="904716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7" name="Freeform 75"/>
          <p:cNvSpPr>
            <a:spLocks/>
          </p:cNvSpPr>
          <p:nvPr/>
        </p:nvSpPr>
        <p:spPr bwMode="auto">
          <a:xfrm>
            <a:off x="9409114" y="3367089"/>
            <a:ext cx="90487" cy="403225"/>
          </a:xfrm>
          <a:custGeom>
            <a:avLst/>
            <a:gdLst>
              <a:gd name="T0" fmla="*/ 0 w 48"/>
              <a:gd name="T1" fmla="*/ 192 h 192"/>
              <a:gd name="T2" fmla="*/ 0 w 48"/>
              <a:gd name="T3" fmla="*/ 0 h 192"/>
              <a:gd name="T4" fmla="*/ 48 w 48"/>
              <a:gd name="T5" fmla="*/ 0 h 192"/>
              <a:gd name="T6" fmla="*/ 48 w 48"/>
              <a:gd name="T7" fmla="*/ 192 h 192"/>
            </a:gdLst>
            <a:ahLst/>
            <a:cxnLst>
              <a:cxn ang="0">
                <a:pos x="T0" y="T1"/>
              </a:cxn>
              <a:cxn ang="0">
                <a:pos x="T2" y="T3"/>
              </a:cxn>
              <a:cxn ang="0">
                <a:pos x="T4" y="T5"/>
              </a:cxn>
              <a:cxn ang="0">
                <a:pos x="T6" y="T7"/>
              </a:cxn>
            </a:cxnLst>
            <a:rect l="0" t="0" r="r" b="b"/>
            <a:pathLst>
              <a:path w="48" h="192">
                <a:moveTo>
                  <a:pt x="0" y="192"/>
                </a:moveTo>
                <a:lnTo>
                  <a:pt x="0" y="0"/>
                </a:lnTo>
                <a:lnTo>
                  <a:pt x="48" y="0"/>
                </a:lnTo>
                <a:lnTo>
                  <a:pt x="48" y="19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08" name="Text Box 76"/>
          <p:cNvSpPr txBox="1">
            <a:spLocks noChangeArrowheads="1"/>
          </p:cNvSpPr>
          <p:nvPr/>
        </p:nvSpPr>
        <p:spPr bwMode="auto">
          <a:xfrm>
            <a:off x="8239126" y="39465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#2</a:t>
            </a:r>
          </a:p>
        </p:txBody>
      </p:sp>
      <p:sp>
        <p:nvSpPr>
          <p:cNvPr id="453709" name="Text Box 77"/>
          <p:cNvSpPr txBox="1">
            <a:spLocks noChangeArrowheads="1"/>
          </p:cNvSpPr>
          <p:nvPr/>
        </p:nvSpPr>
        <p:spPr bwMode="auto">
          <a:xfrm>
            <a:off x="8942389" y="3933826"/>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a:t>
            </a:r>
          </a:p>
        </p:txBody>
      </p:sp>
      <p:sp>
        <p:nvSpPr>
          <p:cNvPr id="453711" name="Line 79"/>
          <p:cNvSpPr>
            <a:spLocks noChangeShapeType="1"/>
          </p:cNvSpPr>
          <p:nvPr/>
        </p:nvSpPr>
        <p:spPr bwMode="auto">
          <a:xfrm>
            <a:off x="7716838" y="4284664"/>
            <a:ext cx="633412"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2" name="Line 80"/>
          <p:cNvSpPr>
            <a:spLocks noChangeShapeType="1"/>
          </p:cNvSpPr>
          <p:nvPr/>
        </p:nvSpPr>
        <p:spPr bwMode="auto">
          <a:xfrm>
            <a:off x="8440738" y="42846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3" name="Line 81"/>
          <p:cNvSpPr>
            <a:spLocks noChangeShapeType="1"/>
          </p:cNvSpPr>
          <p:nvPr/>
        </p:nvSpPr>
        <p:spPr bwMode="auto">
          <a:xfrm flipH="1">
            <a:off x="8621713" y="4284664"/>
            <a:ext cx="45085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4" name="Line 82"/>
          <p:cNvSpPr>
            <a:spLocks noChangeShapeType="1"/>
          </p:cNvSpPr>
          <p:nvPr/>
        </p:nvSpPr>
        <p:spPr bwMode="auto">
          <a:xfrm>
            <a:off x="2722564" y="2562225"/>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5" name="Line 83"/>
          <p:cNvSpPr>
            <a:spLocks noChangeShapeType="1"/>
          </p:cNvSpPr>
          <p:nvPr/>
        </p:nvSpPr>
        <p:spPr bwMode="auto">
          <a:xfrm>
            <a:off x="2722564" y="3367088"/>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6" name="Line 84"/>
          <p:cNvSpPr>
            <a:spLocks noChangeShapeType="1"/>
          </p:cNvSpPr>
          <p:nvPr/>
        </p:nvSpPr>
        <p:spPr bwMode="auto">
          <a:xfrm>
            <a:off x="2722564" y="4173538"/>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7" name="Line 85"/>
          <p:cNvSpPr>
            <a:spLocks noChangeShapeType="1"/>
          </p:cNvSpPr>
          <p:nvPr/>
        </p:nvSpPr>
        <p:spPr bwMode="auto">
          <a:xfrm>
            <a:off x="2722564" y="4978400"/>
            <a:ext cx="29813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8" name="Line 86"/>
          <p:cNvSpPr>
            <a:spLocks noChangeShapeType="1"/>
          </p:cNvSpPr>
          <p:nvPr/>
        </p:nvSpPr>
        <p:spPr bwMode="auto">
          <a:xfrm>
            <a:off x="73310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19" name="Line 87"/>
          <p:cNvSpPr>
            <a:spLocks noChangeShapeType="1"/>
          </p:cNvSpPr>
          <p:nvPr/>
        </p:nvSpPr>
        <p:spPr bwMode="auto">
          <a:xfrm>
            <a:off x="80549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20" name="Line 88"/>
          <p:cNvSpPr>
            <a:spLocks noChangeShapeType="1"/>
          </p:cNvSpPr>
          <p:nvPr/>
        </p:nvSpPr>
        <p:spPr bwMode="auto">
          <a:xfrm>
            <a:off x="8778875"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721" name="Line 89"/>
          <p:cNvSpPr>
            <a:spLocks noChangeShapeType="1"/>
          </p:cNvSpPr>
          <p:nvPr/>
        </p:nvSpPr>
        <p:spPr bwMode="auto">
          <a:xfrm>
            <a:off x="9501188" y="3062288"/>
            <a:ext cx="0" cy="107950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zh-CN" altLang="en-US"/>
              <a:t>同步</a:t>
            </a:r>
            <a:r>
              <a:rPr lang="en-US" altLang="zh-CN"/>
              <a:t>TDM vs </a:t>
            </a:r>
            <a:r>
              <a:rPr lang="zh-CN" altLang="en-US"/>
              <a:t>异步</a:t>
            </a:r>
            <a:r>
              <a:rPr lang="en-US" altLang="zh-CN"/>
              <a:t>TDM</a:t>
            </a:r>
          </a:p>
        </p:txBody>
      </p:sp>
      <p:sp>
        <p:nvSpPr>
          <p:cNvPr id="455683" name="Rectangle 3"/>
          <p:cNvSpPr>
            <a:spLocks noGrp="1" noChangeArrowheads="1"/>
          </p:cNvSpPr>
          <p:nvPr>
            <p:ph idx="1"/>
          </p:nvPr>
        </p:nvSpPr>
        <p:spPr/>
        <p:txBody>
          <a:bodyPr/>
          <a:lstStyle/>
          <a:p>
            <a:r>
              <a:rPr lang="zh-CN" altLang="en-US" dirty="0"/>
              <a:t>同步时分多路复用的帧是固定大小的</a:t>
            </a:r>
            <a:endParaRPr lang="en-US" altLang="zh-CN" dirty="0"/>
          </a:p>
          <a:p>
            <a:pPr lvl="1"/>
            <a:r>
              <a:rPr lang="zh-CN" altLang="en-US" dirty="0"/>
              <a:t>控制简单，实时性好。信道效率差。</a:t>
            </a:r>
          </a:p>
          <a:p>
            <a:r>
              <a:rPr lang="zh-CN" altLang="en-US" dirty="0"/>
              <a:t>异步时分多路复用能提高系统的利用率，但需要一些额外的代价：</a:t>
            </a:r>
          </a:p>
          <a:p>
            <a:pPr lvl="1"/>
            <a:r>
              <a:rPr lang="zh-CN" altLang="en-US" dirty="0"/>
              <a:t>信息单元需附带地址信息</a:t>
            </a:r>
          </a:p>
          <a:p>
            <a:pPr lvl="1"/>
            <a:r>
              <a:rPr lang="zh-CN" altLang="en-US" dirty="0"/>
              <a:t>复用器必须有一定的存储容量</a:t>
            </a:r>
          </a:p>
          <a:p>
            <a:pPr lvl="1"/>
            <a:r>
              <a:rPr lang="zh-CN" altLang="en-US" dirty="0"/>
              <a:t>节点必须有管理队列的能力</a:t>
            </a:r>
          </a:p>
          <a:p>
            <a:endParaRPr lang="en-US" altLang="zh-CN" dirty="0"/>
          </a:p>
        </p:txBody>
      </p:sp>
      <p:sp>
        <p:nvSpPr>
          <p:cNvPr id="6" name="灯片编号占位符 5"/>
          <p:cNvSpPr>
            <a:spLocks noGrp="1"/>
          </p:cNvSpPr>
          <p:nvPr>
            <p:ph type="sldNum" sz="quarter" idx="12"/>
          </p:nvPr>
        </p:nvSpPr>
        <p:spPr/>
        <p:txBody>
          <a:bodyPr/>
          <a:lstStyle/>
          <a:p>
            <a:fld id="{139DA964-0936-465C-A978-408CBF2AC6FC}" type="slidenum">
              <a:rPr lang="en-US" altLang="zh-CN"/>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p:txBody>
          <a:bodyPr/>
          <a:lstStyle/>
          <a:p>
            <a:r>
              <a:rPr lang="zh-CN" altLang="en-US" dirty="0"/>
              <a:t>波分多路复用</a:t>
            </a:r>
          </a:p>
        </p:txBody>
      </p:sp>
      <p:sp>
        <p:nvSpPr>
          <p:cNvPr id="456707" name="Rectangle 3"/>
          <p:cNvSpPr>
            <a:spLocks noGrp="1" noChangeArrowheads="1"/>
          </p:cNvSpPr>
          <p:nvPr>
            <p:ph idx="1"/>
          </p:nvPr>
        </p:nvSpPr>
        <p:spPr/>
        <p:txBody>
          <a:bodyPr/>
          <a:lstStyle/>
          <a:p>
            <a:r>
              <a:rPr lang="en-US" altLang="zh-CN" dirty="0"/>
              <a:t>WDM (Wavelength Division Multiplexing)</a:t>
            </a:r>
          </a:p>
          <a:p>
            <a:r>
              <a:rPr lang="zh-CN" altLang="en-US" dirty="0"/>
              <a:t>光的频分复用</a:t>
            </a:r>
          </a:p>
          <a:p>
            <a:r>
              <a:rPr lang="zh-CN" altLang="en-US" dirty="0"/>
              <a:t>利用多个激光器在单条光纤上同时发送多束不同波长激光的技术。</a:t>
            </a:r>
          </a:p>
          <a:p>
            <a:r>
              <a:rPr lang="zh-CN" altLang="en-US" dirty="0"/>
              <a:t>它在一定的带宽上将输入的光信号调制到特定的频率上，然后将调制后的信号复用到一根光纤上。</a:t>
            </a:r>
          </a:p>
        </p:txBody>
      </p:sp>
      <p:sp>
        <p:nvSpPr>
          <p:cNvPr id="6" name="灯片编号占位符 5"/>
          <p:cNvSpPr>
            <a:spLocks noGrp="1"/>
          </p:cNvSpPr>
          <p:nvPr>
            <p:ph type="sldNum" sz="quarter" idx="12"/>
          </p:nvPr>
        </p:nvSpPr>
        <p:spPr/>
        <p:txBody>
          <a:bodyPr/>
          <a:lstStyle/>
          <a:p>
            <a:fld id="{1D9DCAD7-D824-4B6A-85A3-BD8506D83BCF}" type="slidenum">
              <a:rPr lang="en-US" altLang="zh-CN"/>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zh-CN" altLang="en-US"/>
              <a:t>密集波分复用</a:t>
            </a:r>
            <a:r>
              <a:rPr lang="en-US" altLang="zh-CN"/>
              <a:t>(DWDM)</a:t>
            </a:r>
          </a:p>
        </p:txBody>
      </p:sp>
      <p:sp>
        <p:nvSpPr>
          <p:cNvPr id="60" name="灯片编号占位符 5"/>
          <p:cNvSpPr>
            <a:spLocks noGrp="1"/>
          </p:cNvSpPr>
          <p:nvPr>
            <p:ph type="sldNum" sz="quarter" idx="12"/>
          </p:nvPr>
        </p:nvSpPr>
        <p:spPr/>
        <p:txBody>
          <a:bodyPr/>
          <a:lstStyle/>
          <a:p>
            <a:fld id="{9988E34B-9810-4FE1-A8A5-9CDDC03DA9DA}" type="slidenum">
              <a:rPr lang="en-US" altLang="zh-CN"/>
              <a:pPr/>
              <a:t>53</a:t>
            </a:fld>
            <a:endParaRPr lang="en-US" altLang="zh-CN"/>
          </a:p>
        </p:txBody>
      </p:sp>
      <p:sp>
        <p:nvSpPr>
          <p:cNvPr id="457732" name="Text Box 4"/>
          <p:cNvSpPr txBox="1">
            <a:spLocks noChangeArrowheads="1"/>
          </p:cNvSpPr>
          <p:nvPr/>
        </p:nvSpPr>
        <p:spPr bwMode="auto">
          <a:xfrm flipH="1">
            <a:off x="8050213" y="2259014"/>
            <a:ext cx="2220912"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rPr>
              <a:t> 1550 nm           0 </a:t>
            </a:r>
          </a:p>
          <a:p>
            <a:pPr algn="l">
              <a:lnSpc>
                <a:spcPct val="115000"/>
              </a:lnSpc>
            </a:pPr>
            <a:r>
              <a:rPr kumimoji="1" lang="en-US" altLang="zh-CN" sz="2000">
                <a:solidFill>
                  <a:srgbClr val="333399"/>
                </a:solidFill>
              </a:rPr>
              <a:t> 1551 nm           1</a:t>
            </a:r>
          </a:p>
          <a:p>
            <a:pPr algn="l">
              <a:lnSpc>
                <a:spcPct val="115000"/>
              </a:lnSpc>
            </a:pPr>
            <a:r>
              <a:rPr kumimoji="1" lang="en-US" altLang="zh-CN" sz="2000">
                <a:solidFill>
                  <a:srgbClr val="333399"/>
                </a:solidFill>
              </a:rPr>
              <a:t> 1552 nm           2</a:t>
            </a:r>
          </a:p>
          <a:p>
            <a:pPr algn="l">
              <a:lnSpc>
                <a:spcPct val="115000"/>
              </a:lnSpc>
            </a:pPr>
            <a:r>
              <a:rPr kumimoji="1" lang="en-US" altLang="zh-CN" sz="2000">
                <a:solidFill>
                  <a:srgbClr val="333399"/>
                </a:solidFill>
              </a:rPr>
              <a:t> 1553 nm           3</a:t>
            </a:r>
          </a:p>
          <a:p>
            <a:pPr algn="l">
              <a:lnSpc>
                <a:spcPct val="115000"/>
              </a:lnSpc>
            </a:pPr>
            <a:r>
              <a:rPr kumimoji="1" lang="en-US" altLang="zh-CN" sz="2000">
                <a:solidFill>
                  <a:srgbClr val="333399"/>
                </a:solidFill>
              </a:rPr>
              <a:t> 1554 nm           4</a:t>
            </a:r>
          </a:p>
          <a:p>
            <a:pPr algn="l">
              <a:lnSpc>
                <a:spcPct val="115000"/>
              </a:lnSpc>
            </a:pPr>
            <a:r>
              <a:rPr kumimoji="1" lang="en-US" altLang="zh-CN" sz="2000">
                <a:solidFill>
                  <a:srgbClr val="333399"/>
                </a:solidFill>
              </a:rPr>
              <a:t> 1555 nm           5</a:t>
            </a:r>
          </a:p>
          <a:p>
            <a:pPr algn="l">
              <a:lnSpc>
                <a:spcPct val="115000"/>
              </a:lnSpc>
            </a:pPr>
            <a:r>
              <a:rPr kumimoji="1" lang="en-US" altLang="zh-CN" sz="2000">
                <a:solidFill>
                  <a:srgbClr val="333399"/>
                </a:solidFill>
              </a:rPr>
              <a:t> 1556 nm           6</a:t>
            </a:r>
          </a:p>
          <a:p>
            <a:pPr algn="l">
              <a:lnSpc>
                <a:spcPct val="115000"/>
              </a:lnSpc>
            </a:pPr>
            <a:r>
              <a:rPr kumimoji="1" lang="en-US" altLang="zh-CN" sz="2000">
                <a:solidFill>
                  <a:srgbClr val="333399"/>
                </a:solidFill>
              </a:rPr>
              <a:t> 1557 nm           7</a:t>
            </a:r>
          </a:p>
        </p:txBody>
      </p:sp>
      <p:sp>
        <p:nvSpPr>
          <p:cNvPr id="457733" name="Text Box 5"/>
          <p:cNvSpPr txBox="1">
            <a:spLocks noChangeArrowheads="1"/>
          </p:cNvSpPr>
          <p:nvPr/>
        </p:nvSpPr>
        <p:spPr bwMode="auto">
          <a:xfrm>
            <a:off x="1951038" y="2295526"/>
            <a:ext cx="2290762"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15000"/>
              </a:lnSpc>
            </a:pPr>
            <a:r>
              <a:rPr kumimoji="1" lang="en-US" altLang="zh-CN" sz="2000">
                <a:solidFill>
                  <a:srgbClr val="333399"/>
                </a:solidFill>
                <a:ea typeface="黑体" panose="02010609060101010101" pitchFamily="49" charset="-122"/>
              </a:rPr>
              <a:t>0          1550 nm    </a:t>
            </a:r>
          </a:p>
          <a:p>
            <a:pPr algn="l">
              <a:lnSpc>
                <a:spcPct val="115000"/>
              </a:lnSpc>
            </a:pPr>
            <a:r>
              <a:rPr kumimoji="1" lang="en-US" altLang="zh-CN" sz="2000">
                <a:solidFill>
                  <a:srgbClr val="333399"/>
                </a:solidFill>
                <a:ea typeface="黑体" panose="02010609060101010101" pitchFamily="49" charset="-122"/>
              </a:rPr>
              <a:t>1          1551 nm  </a:t>
            </a:r>
          </a:p>
          <a:p>
            <a:pPr algn="l">
              <a:lnSpc>
                <a:spcPct val="115000"/>
              </a:lnSpc>
            </a:pPr>
            <a:r>
              <a:rPr kumimoji="1" lang="en-US" altLang="zh-CN" sz="2000">
                <a:solidFill>
                  <a:srgbClr val="333399"/>
                </a:solidFill>
                <a:ea typeface="黑体" panose="02010609060101010101" pitchFamily="49" charset="-122"/>
              </a:rPr>
              <a:t>2          1552 nm  </a:t>
            </a:r>
          </a:p>
          <a:p>
            <a:pPr algn="l">
              <a:lnSpc>
                <a:spcPct val="115000"/>
              </a:lnSpc>
            </a:pPr>
            <a:r>
              <a:rPr kumimoji="1" lang="en-US" altLang="zh-CN" sz="2000">
                <a:solidFill>
                  <a:srgbClr val="333399"/>
                </a:solidFill>
                <a:ea typeface="黑体" panose="02010609060101010101" pitchFamily="49" charset="-122"/>
              </a:rPr>
              <a:t>3          1553 nm  </a:t>
            </a:r>
          </a:p>
          <a:p>
            <a:pPr algn="l">
              <a:lnSpc>
                <a:spcPct val="115000"/>
              </a:lnSpc>
            </a:pPr>
            <a:r>
              <a:rPr kumimoji="1" lang="en-US" altLang="zh-CN" sz="2000">
                <a:solidFill>
                  <a:srgbClr val="333399"/>
                </a:solidFill>
                <a:ea typeface="黑体" panose="02010609060101010101" pitchFamily="49" charset="-122"/>
              </a:rPr>
              <a:t>4          1554 nm  </a:t>
            </a:r>
          </a:p>
          <a:p>
            <a:pPr algn="l">
              <a:lnSpc>
                <a:spcPct val="115000"/>
              </a:lnSpc>
            </a:pPr>
            <a:r>
              <a:rPr kumimoji="1" lang="en-US" altLang="zh-CN" sz="2000">
                <a:solidFill>
                  <a:srgbClr val="333399"/>
                </a:solidFill>
                <a:ea typeface="黑体" panose="02010609060101010101" pitchFamily="49" charset="-122"/>
              </a:rPr>
              <a:t>5          1555 nm  </a:t>
            </a:r>
          </a:p>
          <a:p>
            <a:pPr algn="l">
              <a:lnSpc>
                <a:spcPct val="115000"/>
              </a:lnSpc>
            </a:pPr>
            <a:r>
              <a:rPr kumimoji="1" lang="en-US" altLang="zh-CN" sz="2000">
                <a:solidFill>
                  <a:srgbClr val="333399"/>
                </a:solidFill>
                <a:ea typeface="黑体" panose="02010609060101010101" pitchFamily="49" charset="-122"/>
              </a:rPr>
              <a:t>6          1556 nm  </a:t>
            </a:r>
          </a:p>
          <a:p>
            <a:pPr algn="l">
              <a:lnSpc>
                <a:spcPct val="115000"/>
              </a:lnSpc>
            </a:pPr>
            <a:r>
              <a:rPr kumimoji="1" lang="en-US" altLang="zh-CN" sz="2000">
                <a:solidFill>
                  <a:srgbClr val="333399"/>
                </a:solidFill>
                <a:ea typeface="黑体" panose="02010609060101010101" pitchFamily="49" charset="-122"/>
              </a:rPr>
              <a:t>7          1557 nm  </a:t>
            </a:r>
          </a:p>
        </p:txBody>
      </p:sp>
      <p:sp>
        <p:nvSpPr>
          <p:cNvPr id="457734" name="Text Box 6"/>
          <p:cNvSpPr txBox="1">
            <a:spLocks noChangeArrowheads="1"/>
          </p:cNvSpPr>
          <p:nvPr/>
        </p:nvSpPr>
        <p:spPr bwMode="auto">
          <a:xfrm>
            <a:off x="5087939" y="1628775"/>
            <a:ext cx="1571625" cy="711200"/>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rgbClr val="333399"/>
                </a:solidFill>
              </a:rPr>
              <a:t>8 </a:t>
            </a:r>
            <a:r>
              <a:rPr kumimoji="1" lang="en-US" altLang="zh-CN" sz="2000">
                <a:solidFill>
                  <a:srgbClr val="333399"/>
                </a:solidFill>
                <a:sym typeface="Symbol" panose="05050102010706020507" pitchFamily="18" charset="2"/>
              </a:rPr>
              <a:t> </a:t>
            </a:r>
            <a:r>
              <a:rPr kumimoji="1" lang="en-US" altLang="zh-CN" sz="2000">
                <a:solidFill>
                  <a:srgbClr val="333399"/>
                </a:solidFill>
              </a:rPr>
              <a:t>2.5 Gb/s</a:t>
            </a:r>
          </a:p>
          <a:p>
            <a:r>
              <a:rPr kumimoji="1" lang="en-US" altLang="zh-CN" sz="2000">
                <a:solidFill>
                  <a:srgbClr val="333399"/>
                </a:solidFill>
              </a:rPr>
              <a:t>1310 nm</a:t>
            </a:r>
          </a:p>
        </p:txBody>
      </p:sp>
      <p:sp>
        <p:nvSpPr>
          <p:cNvPr id="457735" name="Line 7"/>
          <p:cNvSpPr>
            <a:spLocks noChangeShapeType="1"/>
          </p:cNvSpPr>
          <p:nvPr/>
        </p:nvSpPr>
        <p:spPr bwMode="auto">
          <a:xfrm>
            <a:off x="8177214" y="2670175"/>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6" name="Line 8"/>
          <p:cNvSpPr>
            <a:spLocks noChangeShapeType="1"/>
          </p:cNvSpPr>
          <p:nvPr/>
        </p:nvSpPr>
        <p:spPr bwMode="auto">
          <a:xfrm>
            <a:off x="8177214" y="30210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7" name="Line 9"/>
          <p:cNvSpPr>
            <a:spLocks noChangeShapeType="1"/>
          </p:cNvSpPr>
          <p:nvPr/>
        </p:nvSpPr>
        <p:spPr bwMode="auto">
          <a:xfrm>
            <a:off x="8177214" y="33702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8" name="Line 10"/>
          <p:cNvSpPr>
            <a:spLocks noChangeShapeType="1"/>
          </p:cNvSpPr>
          <p:nvPr/>
        </p:nvSpPr>
        <p:spPr bwMode="auto">
          <a:xfrm>
            <a:off x="8177214" y="372268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39" name="Line 11"/>
          <p:cNvSpPr>
            <a:spLocks noChangeShapeType="1"/>
          </p:cNvSpPr>
          <p:nvPr/>
        </p:nvSpPr>
        <p:spPr bwMode="auto">
          <a:xfrm>
            <a:off x="8177214" y="40719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0" name="Line 12"/>
          <p:cNvSpPr>
            <a:spLocks noChangeShapeType="1"/>
          </p:cNvSpPr>
          <p:nvPr/>
        </p:nvSpPr>
        <p:spPr bwMode="auto">
          <a:xfrm>
            <a:off x="8177214" y="44243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1" name="Line 13"/>
          <p:cNvSpPr>
            <a:spLocks noChangeShapeType="1"/>
          </p:cNvSpPr>
          <p:nvPr/>
        </p:nvSpPr>
        <p:spPr bwMode="auto">
          <a:xfrm>
            <a:off x="8177214" y="47736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2" name="Line 14"/>
          <p:cNvSpPr>
            <a:spLocks noChangeShapeType="1"/>
          </p:cNvSpPr>
          <p:nvPr/>
        </p:nvSpPr>
        <p:spPr bwMode="auto">
          <a:xfrm>
            <a:off x="8177214" y="51260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3" name="Line 15"/>
          <p:cNvSpPr>
            <a:spLocks noChangeShapeType="1"/>
          </p:cNvSpPr>
          <p:nvPr/>
        </p:nvSpPr>
        <p:spPr bwMode="auto">
          <a:xfrm>
            <a:off x="1951039" y="2670175"/>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4" name="Line 16"/>
          <p:cNvSpPr>
            <a:spLocks noChangeShapeType="1"/>
          </p:cNvSpPr>
          <p:nvPr/>
        </p:nvSpPr>
        <p:spPr bwMode="auto">
          <a:xfrm>
            <a:off x="1951039" y="30210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5" name="Line 17"/>
          <p:cNvSpPr>
            <a:spLocks noChangeShapeType="1"/>
          </p:cNvSpPr>
          <p:nvPr/>
        </p:nvSpPr>
        <p:spPr bwMode="auto">
          <a:xfrm>
            <a:off x="1951039" y="33702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6" name="Line 18"/>
          <p:cNvSpPr>
            <a:spLocks noChangeShapeType="1"/>
          </p:cNvSpPr>
          <p:nvPr/>
        </p:nvSpPr>
        <p:spPr bwMode="auto">
          <a:xfrm>
            <a:off x="1951039" y="372268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7" name="Line 19"/>
          <p:cNvSpPr>
            <a:spLocks noChangeShapeType="1"/>
          </p:cNvSpPr>
          <p:nvPr/>
        </p:nvSpPr>
        <p:spPr bwMode="auto">
          <a:xfrm>
            <a:off x="1951039" y="40719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8" name="Line 20"/>
          <p:cNvSpPr>
            <a:spLocks noChangeShapeType="1"/>
          </p:cNvSpPr>
          <p:nvPr/>
        </p:nvSpPr>
        <p:spPr bwMode="auto">
          <a:xfrm>
            <a:off x="1951039" y="442436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49" name="Line 21"/>
          <p:cNvSpPr>
            <a:spLocks noChangeShapeType="1"/>
          </p:cNvSpPr>
          <p:nvPr/>
        </p:nvSpPr>
        <p:spPr bwMode="auto">
          <a:xfrm>
            <a:off x="1951039" y="4773613"/>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50" name="Line 22"/>
          <p:cNvSpPr>
            <a:spLocks noChangeShapeType="1"/>
          </p:cNvSpPr>
          <p:nvPr/>
        </p:nvSpPr>
        <p:spPr bwMode="auto">
          <a:xfrm>
            <a:off x="1951039" y="5126038"/>
            <a:ext cx="2090737" cy="0"/>
          </a:xfrm>
          <a:prstGeom prst="line">
            <a:avLst/>
          </a:prstGeom>
          <a:noFill/>
          <a:ln w="28575">
            <a:solidFill>
              <a:srgbClr val="333399"/>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51" name="Line 23"/>
          <p:cNvSpPr>
            <a:spLocks noChangeShapeType="1"/>
          </p:cNvSpPr>
          <p:nvPr/>
        </p:nvSpPr>
        <p:spPr bwMode="auto">
          <a:xfrm flipV="1">
            <a:off x="4079875" y="3935413"/>
            <a:ext cx="3887788"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52" name="AutoShape 24"/>
          <p:cNvSpPr>
            <a:spLocks noChangeArrowheads="1"/>
          </p:cNvSpPr>
          <p:nvPr/>
        </p:nvSpPr>
        <p:spPr bwMode="auto">
          <a:xfrm rot="5400000">
            <a:off x="4675188" y="3775076"/>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53" name="Rectangle 25"/>
          <p:cNvSpPr>
            <a:spLocks noChangeArrowheads="1"/>
          </p:cNvSpPr>
          <p:nvPr/>
        </p:nvSpPr>
        <p:spPr bwMode="auto">
          <a:xfrm>
            <a:off x="2405064" y="25733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4" name="Rectangle 26"/>
          <p:cNvSpPr>
            <a:spLocks noChangeArrowheads="1"/>
          </p:cNvSpPr>
          <p:nvPr/>
        </p:nvSpPr>
        <p:spPr bwMode="auto">
          <a:xfrm>
            <a:off x="2405064" y="29225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5" name="Rectangle 27"/>
          <p:cNvSpPr>
            <a:spLocks noChangeArrowheads="1"/>
          </p:cNvSpPr>
          <p:nvPr/>
        </p:nvSpPr>
        <p:spPr bwMode="auto">
          <a:xfrm>
            <a:off x="2405064" y="3273426"/>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6" name="Rectangle 28"/>
          <p:cNvSpPr>
            <a:spLocks noChangeArrowheads="1"/>
          </p:cNvSpPr>
          <p:nvPr/>
        </p:nvSpPr>
        <p:spPr bwMode="auto">
          <a:xfrm>
            <a:off x="2405064" y="36242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7" name="Rectangle 29"/>
          <p:cNvSpPr>
            <a:spLocks noChangeArrowheads="1"/>
          </p:cNvSpPr>
          <p:nvPr/>
        </p:nvSpPr>
        <p:spPr bwMode="auto">
          <a:xfrm>
            <a:off x="2405064" y="3975101"/>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8" name="Rectangle 30"/>
          <p:cNvSpPr>
            <a:spLocks noChangeArrowheads="1"/>
          </p:cNvSpPr>
          <p:nvPr/>
        </p:nvSpPr>
        <p:spPr bwMode="auto">
          <a:xfrm>
            <a:off x="2405064" y="43259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59" name="Rectangle 31"/>
          <p:cNvSpPr>
            <a:spLocks noChangeArrowheads="1"/>
          </p:cNvSpPr>
          <p:nvPr/>
        </p:nvSpPr>
        <p:spPr bwMode="auto">
          <a:xfrm>
            <a:off x="2405064" y="4676776"/>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0" name="Rectangle 32"/>
          <p:cNvSpPr>
            <a:spLocks noChangeArrowheads="1"/>
          </p:cNvSpPr>
          <p:nvPr/>
        </p:nvSpPr>
        <p:spPr bwMode="auto">
          <a:xfrm>
            <a:off x="2405064" y="50260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1" name="Text Box 33"/>
          <p:cNvSpPr txBox="1">
            <a:spLocks noChangeArrowheads="1"/>
          </p:cNvSpPr>
          <p:nvPr/>
        </p:nvSpPr>
        <p:spPr bwMode="auto">
          <a:xfrm>
            <a:off x="4918076" y="2846389"/>
            <a:ext cx="1071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rPr>
              <a:t>20 Gb/s</a:t>
            </a:r>
          </a:p>
        </p:txBody>
      </p:sp>
      <p:sp>
        <p:nvSpPr>
          <p:cNvPr id="457762" name="AutoShape 34"/>
          <p:cNvSpPr>
            <a:spLocks noChangeArrowheads="1"/>
          </p:cNvSpPr>
          <p:nvPr/>
        </p:nvSpPr>
        <p:spPr bwMode="auto">
          <a:xfrm rot="-5400000">
            <a:off x="2570958" y="3648870"/>
            <a:ext cx="3240087" cy="49847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vert="eaVert" wrap="none" anchor="ctr"/>
          <a:lstStyle/>
          <a:p>
            <a:endParaRPr lang="zh-CN" altLang="zh-CN">
              <a:solidFill>
                <a:schemeClr val="bg1"/>
              </a:solidFill>
            </a:endParaRPr>
          </a:p>
        </p:txBody>
      </p:sp>
      <p:sp>
        <p:nvSpPr>
          <p:cNvPr id="457763" name="AutoShape 35"/>
          <p:cNvSpPr>
            <a:spLocks noChangeArrowheads="1"/>
          </p:cNvSpPr>
          <p:nvPr/>
        </p:nvSpPr>
        <p:spPr bwMode="auto">
          <a:xfrm rot="5400000" flipH="1">
            <a:off x="6308726" y="3649663"/>
            <a:ext cx="3240087" cy="496888"/>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64" name="Rectangle 36"/>
          <p:cNvSpPr>
            <a:spLocks noChangeArrowheads="1"/>
          </p:cNvSpPr>
          <p:nvPr/>
        </p:nvSpPr>
        <p:spPr bwMode="auto">
          <a:xfrm>
            <a:off x="9288464" y="25733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5" name="Rectangle 37"/>
          <p:cNvSpPr>
            <a:spLocks noChangeArrowheads="1"/>
          </p:cNvSpPr>
          <p:nvPr/>
        </p:nvSpPr>
        <p:spPr bwMode="auto">
          <a:xfrm>
            <a:off x="9288464" y="29225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6" name="Rectangle 38"/>
          <p:cNvSpPr>
            <a:spLocks noChangeArrowheads="1"/>
          </p:cNvSpPr>
          <p:nvPr/>
        </p:nvSpPr>
        <p:spPr bwMode="auto">
          <a:xfrm>
            <a:off x="9288464" y="3273426"/>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7" name="Rectangle 39"/>
          <p:cNvSpPr>
            <a:spLocks noChangeArrowheads="1"/>
          </p:cNvSpPr>
          <p:nvPr/>
        </p:nvSpPr>
        <p:spPr bwMode="auto">
          <a:xfrm>
            <a:off x="9288464" y="36242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8" name="Rectangle 40"/>
          <p:cNvSpPr>
            <a:spLocks noChangeArrowheads="1"/>
          </p:cNvSpPr>
          <p:nvPr/>
        </p:nvSpPr>
        <p:spPr bwMode="auto">
          <a:xfrm>
            <a:off x="9288464" y="3975101"/>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69" name="Rectangle 41"/>
          <p:cNvSpPr>
            <a:spLocks noChangeArrowheads="1"/>
          </p:cNvSpPr>
          <p:nvPr/>
        </p:nvSpPr>
        <p:spPr bwMode="auto">
          <a:xfrm>
            <a:off x="9288464" y="43259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0" name="Rectangle 42"/>
          <p:cNvSpPr>
            <a:spLocks noChangeArrowheads="1"/>
          </p:cNvSpPr>
          <p:nvPr/>
        </p:nvSpPr>
        <p:spPr bwMode="auto">
          <a:xfrm>
            <a:off x="9288464" y="4676776"/>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1" name="Rectangle 43"/>
          <p:cNvSpPr>
            <a:spLocks noChangeArrowheads="1"/>
          </p:cNvSpPr>
          <p:nvPr/>
        </p:nvSpPr>
        <p:spPr bwMode="auto">
          <a:xfrm>
            <a:off x="9288464" y="50260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zh-CN"/>
          </a:p>
        </p:txBody>
      </p:sp>
      <p:sp>
        <p:nvSpPr>
          <p:cNvPr id="457772" name="AutoShape 44"/>
          <p:cNvSpPr>
            <a:spLocks noChangeArrowheads="1"/>
          </p:cNvSpPr>
          <p:nvPr/>
        </p:nvSpPr>
        <p:spPr bwMode="auto">
          <a:xfrm rot="5400000">
            <a:off x="5850732" y="3775870"/>
            <a:ext cx="354013" cy="295275"/>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73" name="AutoShape 45"/>
          <p:cNvSpPr>
            <a:spLocks noChangeArrowheads="1"/>
          </p:cNvSpPr>
          <p:nvPr/>
        </p:nvSpPr>
        <p:spPr bwMode="auto">
          <a:xfrm rot="5400000">
            <a:off x="7062788" y="3775076"/>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rot="10800000" vert="eaVert" wrap="none" anchor="ctr"/>
          <a:lstStyle/>
          <a:p>
            <a:endParaRPr lang="zh-CN" altLang="zh-CN"/>
          </a:p>
        </p:txBody>
      </p:sp>
      <p:sp>
        <p:nvSpPr>
          <p:cNvPr id="457774" name="Line 46"/>
          <p:cNvSpPr>
            <a:spLocks noChangeShapeType="1"/>
          </p:cNvSpPr>
          <p:nvPr/>
        </p:nvSpPr>
        <p:spPr bwMode="auto">
          <a:xfrm flipH="1">
            <a:off x="5270500" y="3260725"/>
            <a:ext cx="128588" cy="62230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75" name="Text Box 47"/>
          <p:cNvSpPr txBox="1">
            <a:spLocks noChangeArrowheads="1"/>
          </p:cNvSpPr>
          <p:nvPr/>
        </p:nvSpPr>
        <p:spPr bwMode="auto">
          <a:xfrm>
            <a:off x="3967163" y="3359151"/>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chemeClr val="bg1"/>
                </a:solidFill>
                <a:latin typeface="Times New Roman" panose="02020603050405020304" pitchFamily="18" charset="0"/>
                <a:ea typeface="黑体" panose="02010609060101010101" pitchFamily="49" charset="-122"/>
              </a:rPr>
              <a:t>复</a:t>
            </a:r>
          </a:p>
          <a:p>
            <a:pPr algn="l"/>
            <a:r>
              <a:rPr kumimoji="1" lang="zh-CN" altLang="en-US" sz="2000" dirty="0">
                <a:solidFill>
                  <a:schemeClr val="bg1"/>
                </a:solidFill>
                <a:latin typeface="Times New Roman" panose="02020603050405020304" pitchFamily="18" charset="0"/>
                <a:ea typeface="黑体" panose="02010609060101010101" pitchFamily="49" charset="-122"/>
              </a:rPr>
              <a:t>用</a:t>
            </a:r>
          </a:p>
          <a:p>
            <a:pPr algn="l"/>
            <a:r>
              <a:rPr kumimoji="1" lang="zh-CN" altLang="en-US" sz="2000" dirty="0">
                <a:solidFill>
                  <a:schemeClr val="bg1"/>
                </a:solidFill>
                <a:latin typeface="Times New Roman" panose="02020603050405020304" pitchFamily="18" charset="0"/>
                <a:ea typeface="黑体" panose="02010609060101010101" pitchFamily="49" charset="-122"/>
              </a:rPr>
              <a:t>器</a:t>
            </a:r>
          </a:p>
        </p:txBody>
      </p:sp>
      <p:sp>
        <p:nvSpPr>
          <p:cNvPr id="457776" name="Text Box 48"/>
          <p:cNvSpPr txBox="1">
            <a:spLocks noChangeArrowheads="1"/>
          </p:cNvSpPr>
          <p:nvPr/>
        </p:nvSpPr>
        <p:spPr bwMode="auto">
          <a:xfrm>
            <a:off x="7708900" y="3359151"/>
            <a:ext cx="438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chemeClr val="bg1"/>
                </a:solidFill>
                <a:latin typeface="Times New Roman" panose="02020603050405020304" pitchFamily="18" charset="0"/>
                <a:ea typeface="黑体" panose="02010609060101010101" pitchFamily="49" charset="-122"/>
              </a:rPr>
              <a:t>分</a:t>
            </a:r>
          </a:p>
          <a:p>
            <a:pPr algn="l"/>
            <a:r>
              <a:rPr kumimoji="1" lang="zh-CN" altLang="en-US" sz="2000" dirty="0">
                <a:solidFill>
                  <a:schemeClr val="bg1"/>
                </a:solidFill>
                <a:latin typeface="Times New Roman" panose="02020603050405020304" pitchFamily="18" charset="0"/>
                <a:ea typeface="黑体" panose="02010609060101010101" pitchFamily="49" charset="-122"/>
              </a:rPr>
              <a:t>用</a:t>
            </a:r>
          </a:p>
          <a:p>
            <a:pPr algn="l"/>
            <a:r>
              <a:rPr kumimoji="1" lang="zh-CN" altLang="en-US" sz="2000" dirty="0">
                <a:solidFill>
                  <a:schemeClr val="bg1"/>
                </a:solidFill>
                <a:latin typeface="Times New Roman" panose="02020603050405020304" pitchFamily="18" charset="0"/>
                <a:ea typeface="黑体" panose="02010609060101010101" pitchFamily="49" charset="-122"/>
              </a:rPr>
              <a:t>器</a:t>
            </a:r>
          </a:p>
        </p:txBody>
      </p:sp>
      <p:sp>
        <p:nvSpPr>
          <p:cNvPr id="457777" name="Text Box 49"/>
          <p:cNvSpPr txBox="1">
            <a:spLocks noChangeArrowheads="1"/>
          </p:cNvSpPr>
          <p:nvPr/>
        </p:nvSpPr>
        <p:spPr bwMode="auto">
          <a:xfrm>
            <a:off x="6096000" y="2946401"/>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rPr>
              <a:t>EDFA</a:t>
            </a:r>
          </a:p>
        </p:txBody>
      </p:sp>
      <p:sp>
        <p:nvSpPr>
          <p:cNvPr id="457778" name="Line 50"/>
          <p:cNvSpPr>
            <a:spLocks noChangeShapeType="1"/>
          </p:cNvSpPr>
          <p:nvPr/>
        </p:nvSpPr>
        <p:spPr bwMode="auto">
          <a:xfrm flipH="1">
            <a:off x="6024564" y="3359150"/>
            <a:ext cx="287337" cy="50323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79" name="Line 51"/>
          <p:cNvSpPr>
            <a:spLocks noChangeShapeType="1"/>
          </p:cNvSpPr>
          <p:nvPr/>
        </p:nvSpPr>
        <p:spPr bwMode="auto">
          <a:xfrm>
            <a:off x="4802188" y="4143375"/>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0" name="Line 52"/>
          <p:cNvSpPr>
            <a:spLocks noChangeShapeType="1"/>
          </p:cNvSpPr>
          <p:nvPr/>
        </p:nvSpPr>
        <p:spPr bwMode="auto">
          <a:xfrm>
            <a:off x="5995988" y="4143375"/>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1" name="Line 53"/>
          <p:cNvSpPr>
            <a:spLocks noChangeShapeType="1"/>
          </p:cNvSpPr>
          <p:nvPr/>
        </p:nvSpPr>
        <p:spPr bwMode="auto">
          <a:xfrm>
            <a:off x="4799014" y="4240213"/>
            <a:ext cx="1195387"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82" name="Text Box 54"/>
          <p:cNvSpPr txBox="1">
            <a:spLocks noChangeArrowheads="1"/>
          </p:cNvSpPr>
          <p:nvPr/>
        </p:nvSpPr>
        <p:spPr bwMode="auto">
          <a:xfrm>
            <a:off x="4818063" y="4224339"/>
            <a:ext cx="101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120 km</a:t>
            </a:r>
          </a:p>
        </p:txBody>
      </p:sp>
      <p:sp>
        <p:nvSpPr>
          <p:cNvPr id="457783" name="Text Box 55"/>
          <p:cNvSpPr txBox="1">
            <a:spLocks noChangeArrowheads="1"/>
          </p:cNvSpPr>
          <p:nvPr/>
        </p:nvSpPr>
        <p:spPr bwMode="auto">
          <a:xfrm>
            <a:off x="2022475" y="16287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333399"/>
                </a:solidFill>
                <a:latin typeface="Tahoma" panose="020B0604030504040204" pitchFamily="34" charset="0"/>
                <a:ea typeface="黑体" panose="02010609060101010101" pitchFamily="49" charset="-122"/>
              </a:rPr>
              <a:t>光调制器</a:t>
            </a:r>
          </a:p>
        </p:txBody>
      </p:sp>
      <p:sp>
        <p:nvSpPr>
          <p:cNvPr id="457784" name="Line 56"/>
          <p:cNvSpPr>
            <a:spLocks noChangeShapeType="1"/>
          </p:cNvSpPr>
          <p:nvPr/>
        </p:nvSpPr>
        <p:spPr bwMode="auto">
          <a:xfrm>
            <a:off x="2671763" y="2060576"/>
            <a:ext cx="0"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7785" name="Text Box 57"/>
          <p:cNvSpPr txBox="1">
            <a:spLocks noChangeArrowheads="1"/>
          </p:cNvSpPr>
          <p:nvPr/>
        </p:nvSpPr>
        <p:spPr bwMode="auto">
          <a:xfrm>
            <a:off x="8648700" y="16287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333399"/>
                </a:solidFill>
                <a:latin typeface="Tahoma" panose="020B0604030504040204" pitchFamily="34" charset="0"/>
                <a:ea typeface="黑体" panose="02010609060101010101" pitchFamily="49" charset="-122"/>
              </a:rPr>
              <a:t>光解调器</a:t>
            </a:r>
          </a:p>
        </p:txBody>
      </p:sp>
      <p:sp>
        <p:nvSpPr>
          <p:cNvPr id="457786" name="Line 58"/>
          <p:cNvSpPr>
            <a:spLocks noChangeShapeType="1"/>
          </p:cNvSpPr>
          <p:nvPr/>
        </p:nvSpPr>
        <p:spPr bwMode="auto">
          <a:xfrm>
            <a:off x="9547225" y="2060576"/>
            <a:ext cx="0" cy="504825"/>
          </a:xfrm>
          <a:prstGeom prst="line">
            <a:avLst/>
          </a:prstGeom>
          <a:noFill/>
          <a:ln w="952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zh-CN" altLang="en-US" dirty="0"/>
              <a:t>码分多路复用</a:t>
            </a:r>
          </a:p>
        </p:txBody>
      </p:sp>
      <p:sp>
        <p:nvSpPr>
          <p:cNvPr id="458755" name="Rectangle 3"/>
          <p:cNvSpPr>
            <a:spLocks noGrp="1" noChangeArrowheads="1"/>
          </p:cNvSpPr>
          <p:nvPr>
            <p:ph idx="1"/>
          </p:nvPr>
        </p:nvSpPr>
        <p:spPr/>
        <p:txBody>
          <a:bodyPr/>
          <a:lstStyle/>
          <a:p>
            <a:r>
              <a:rPr lang="en-US" altLang="zh-CN" dirty="0"/>
              <a:t>CDM (Code-Division Multiplexing)</a:t>
            </a:r>
          </a:p>
          <a:p>
            <a:pPr lvl="1"/>
            <a:r>
              <a:rPr lang="zh-CN" altLang="en-US" dirty="0"/>
              <a:t>又称码分多址复用</a:t>
            </a:r>
            <a:r>
              <a:rPr lang="en-US" altLang="zh-CN" dirty="0"/>
              <a:t>CDMA (Code Division Multiple Access)</a:t>
            </a:r>
          </a:p>
          <a:p>
            <a:r>
              <a:rPr lang="zh-CN" altLang="en-US" dirty="0"/>
              <a:t>复用时根据码型结构的不同来实现信号分割的多路复用</a:t>
            </a:r>
          </a:p>
          <a:p>
            <a:r>
              <a:rPr lang="zh-CN" altLang="en-US" dirty="0"/>
              <a:t>各个用户不是靠频率或时隙来区分，而是码型来区分</a:t>
            </a:r>
          </a:p>
          <a:p>
            <a:r>
              <a:rPr lang="zh-CN" altLang="en-US" dirty="0"/>
              <a:t>用户使用同一频率，占用相同的带宽</a:t>
            </a:r>
          </a:p>
        </p:txBody>
      </p:sp>
      <p:sp>
        <p:nvSpPr>
          <p:cNvPr id="6" name="灯片编号占位符 5"/>
          <p:cNvSpPr>
            <a:spLocks noGrp="1"/>
          </p:cNvSpPr>
          <p:nvPr>
            <p:ph type="sldNum" sz="quarter" idx="12"/>
          </p:nvPr>
        </p:nvSpPr>
        <p:spPr/>
        <p:txBody>
          <a:bodyPr/>
          <a:lstStyle/>
          <a:p>
            <a:fld id="{12832603-165C-4180-ABE5-20ED5186F92A}" type="slidenum">
              <a:rPr lang="en-US" altLang="zh-CN"/>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zh-CN" altLang="en-US"/>
              <a:t>码分复用</a:t>
            </a:r>
          </a:p>
        </p:txBody>
      </p:sp>
      <p:sp>
        <p:nvSpPr>
          <p:cNvPr id="578563" name="Rectangle 3"/>
          <p:cNvSpPr>
            <a:spLocks noGrp="1" noChangeArrowheads="1"/>
          </p:cNvSpPr>
          <p:nvPr>
            <p:ph idx="1"/>
          </p:nvPr>
        </p:nvSpPr>
        <p:spPr/>
        <p:txBody>
          <a:bodyPr/>
          <a:lstStyle/>
          <a:p>
            <a:r>
              <a:rPr lang="zh-CN" altLang="en-US" dirty="0"/>
              <a:t>码片：每个比特时间被再细分成</a:t>
            </a:r>
            <a:r>
              <a:rPr lang="en-US" altLang="zh-CN" dirty="0"/>
              <a:t>m</a:t>
            </a:r>
            <a:r>
              <a:rPr lang="zh-CN" altLang="en-US" dirty="0"/>
              <a:t>个更短的时间间隔，更短的时间间隔称之为码片</a:t>
            </a:r>
          </a:p>
          <a:p>
            <a:r>
              <a:rPr lang="zh-CN" altLang="en-US" dirty="0"/>
              <a:t>码片序列：每个站点分配一个</a:t>
            </a:r>
            <a:r>
              <a:rPr lang="en-US" altLang="zh-CN" dirty="0"/>
              <a:t>m</a:t>
            </a:r>
            <a:r>
              <a:rPr lang="zh-CN" altLang="en-US" dirty="0"/>
              <a:t>位码</a:t>
            </a:r>
          </a:p>
          <a:p>
            <a:pPr lvl="1"/>
            <a:r>
              <a:rPr lang="zh-CN" altLang="en-US" dirty="0"/>
              <a:t>例：站点</a:t>
            </a:r>
            <a:r>
              <a:rPr lang="en-US" altLang="zh-CN" dirty="0"/>
              <a:t>A (0 0 0 1 1 0 1 1)</a:t>
            </a:r>
          </a:p>
          <a:p>
            <a:pPr lvl="2"/>
            <a:r>
              <a:rPr lang="zh-CN" altLang="en-US" dirty="0"/>
              <a:t>发送比特</a:t>
            </a:r>
            <a:r>
              <a:rPr lang="en-US" altLang="zh-CN" dirty="0"/>
              <a:t>1</a:t>
            </a:r>
            <a:r>
              <a:rPr lang="zh-CN" altLang="en-US" dirty="0"/>
              <a:t>，站点就发送其码片序列</a:t>
            </a:r>
          </a:p>
          <a:p>
            <a:pPr lvl="2"/>
            <a:r>
              <a:rPr lang="zh-CN" altLang="en-US" dirty="0"/>
              <a:t>发送比特</a:t>
            </a:r>
            <a:r>
              <a:rPr lang="en-US" altLang="zh-CN" dirty="0"/>
              <a:t>0</a:t>
            </a:r>
            <a:r>
              <a:rPr lang="zh-CN" altLang="en-US" dirty="0"/>
              <a:t>，站点就发送其码片序列的反码</a:t>
            </a:r>
          </a:p>
          <a:p>
            <a:r>
              <a:rPr lang="zh-CN" altLang="en-US" dirty="0"/>
              <a:t>双极型表示：</a:t>
            </a:r>
            <a:r>
              <a:rPr lang="en-US" altLang="zh-CN" dirty="0"/>
              <a:t>0</a:t>
            </a:r>
            <a:r>
              <a:rPr lang="en-US" altLang="zh-CN" dirty="0">
                <a:sym typeface="Wingdings" panose="05000000000000000000" pitchFamily="2" charset="2"/>
              </a:rPr>
              <a:t> -1</a:t>
            </a:r>
            <a:r>
              <a:rPr lang="zh-CN" altLang="en-US" dirty="0">
                <a:sym typeface="Wingdings" panose="05000000000000000000" pitchFamily="2" charset="2"/>
              </a:rPr>
              <a:t>，</a:t>
            </a:r>
            <a:r>
              <a:rPr lang="en-US" altLang="zh-CN" dirty="0">
                <a:sym typeface="Wingdings" panose="05000000000000000000" pitchFamily="2" charset="2"/>
              </a:rPr>
              <a:t>1+1</a:t>
            </a:r>
            <a:r>
              <a:rPr lang="zh-CN" altLang="en-US" dirty="0">
                <a:sym typeface="Wingdings" panose="05000000000000000000" pitchFamily="2" charset="2"/>
              </a:rPr>
              <a:t>，</a:t>
            </a:r>
            <a:r>
              <a:rPr lang="en-US" altLang="zh-CN" dirty="0">
                <a:sym typeface="Wingdings" panose="05000000000000000000" pitchFamily="2" charset="2"/>
              </a:rPr>
              <a:t>0</a:t>
            </a:r>
            <a:r>
              <a:rPr lang="zh-CN" altLang="en-US" dirty="0">
                <a:sym typeface="Wingdings" panose="05000000000000000000" pitchFamily="2" charset="2"/>
              </a:rPr>
              <a:t>无信号</a:t>
            </a:r>
            <a:endParaRPr lang="zh-CN" altLang="en-US" dirty="0"/>
          </a:p>
          <a:p>
            <a:pPr lvl="1"/>
            <a:r>
              <a:rPr lang="en-US" altLang="zh-CN" dirty="0"/>
              <a:t>A</a:t>
            </a:r>
            <a:r>
              <a:rPr lang="zh-CN" altLang="en-US" dirty="0"/>
              <a:t>的码片序列为</a:t>
            </a:r>
            <a:r>
              <a:rPr lang="en-US" altLang="zh-CN" dirty="0"/>
              <a:t>(-1 -1 -1 +1 +1 -1 +1 +1)</a:t>
            </a:r>
          </a:p>
          <a:p>
            <a:pPr lvl="1"/>
            <a:r>
              <a:rPr lang="zh-CN" altLang="en-US" dirty="0"/>
              <a:t>其反码为</a:t>
            </a:r>
            <a:r>
              <a:rPr lang="en-US" altLang="zh-CN" dirty="0"/>
              <a:t>(+1 +1 +1 -1 -1 +1 -1 -1)</a:t>
            </a:r>
          </a:p>
        </p:txBody>
      </p:sp>
      <p:sp>
        <p:nvSpPr>
          <p:cNvPr id="6" name="灯片编号占位符 5"/>
          <p:cNvSpPr>
            <a:spLocks noGrp="1"/>
          </p:cNvSpPr>
          <p:nvPr>
            <p:ph type="sldNum" sz="quarter" idx="12"/>
          </p:nvPr>
        </p:nvSpPr>
        <p:spPr/>
        <p:txBody>
          <a:bodyPr/>
          <a:lstStyle/>
          <a:p>
            <a:fld id="{9BACCB0B-CA06-4DC6-8021-490929285DB1}" type="slidenum">
              <a:rPr lang="en-US" altLang="zh-CN"/>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zh-CN" altLang="en-US"/>
              <a:t>正交</a:t>
            </a:r>
          </a:p>
        </p:txBody>
      </p:sp>
      <p:sp>
        <p:nvSpPr>
          <p:cNvPr id="580611" name="Rectangle 3"/>
          <p:cNvSpPr>
            <a:spLocks noGrp="1" noChangeArrowheads="1"/>
          </p:cNvSpPr>
          <p:nvPr>
            <p:ph idx="1"/>
          </p:nvPr>
        </p:nvSpPr>
        <p:spPr/>
        <p:txBody>
          <a:bodyPr/>
          <a:lstStyle/>
          <a:p>
            <a:r>
              <a:rPr lang="zh-CN" altLang="en-US" dirty="0"/>
              <a:t>正交性可以表示为：</a:t>
            </a:r>
          </a:p>
          <a:p>
            <a:endParaRPr lang="en-US" altLang="zh-CN" dirty="0"/>
          </a:p>
          <a:p>
            <a:endParaRPr lang="zh-CN" altLang="en-US" dirty="0"/>
          </a:p>
          <a:p>
            <a:r>
              <a:rPr lang="zh-CN" altLang="en-US" dirty="0"/>
              <a:t>可以得到：</a:t>
            </a:r>
          </a:p>
        </p:txBody>
      </p:sp>
      <p:sp>
        <p:nvSpPr>
          <p:cNvPr id="10" name="灯片编号占位符 5"/>
          <p:cNvSpPr>
            <a:spLocks noGrp="1"/>
          </p:cNvSpPr>
          <p:nvPr>
            <p:ph type="sldNum" sz="quarter" idx="12"/>
          </p:nvPr>
        </p:nvSpPr>
        <p:spPr/>
        <p:txBody>
          <a:bodyPr/>
          <a:lstStyle/>
          <a:p>
            <a:fld id="{55EA5004-29F6-4EA3-BD96-D4C6D623F3B0}" type="slidenum">
              <a:rPr lang="en-US" altLang="zh-CN"/>
              <a:pPr/>
              <a:t>56</a:t>
            </a:fld>
            <a:endParaRPr lang="en-US" altLang="zh-CN"/>
          </a:p>
        </p:txBody>
      </p:sp>
      <p:pic>
        <p:nvPicPr>
          <p:cNvPr id="580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825" y="1700214"/>
            <a:ext cx="2832100"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450" y="4870450"/>
            <a:ext cx="146843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013" y="2997200"/>
            <a:ext cx="135731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061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3200" y="3744914"/>
            <a:ext cx="318135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zh-CN" altLang="en-US"/>
              <a:t>码分复用示例</a:t>
            </a:r>
          </a:p>
        </p:txBody>
      </p:sp>
      <p:graphicFrame>
        <p:nvGraphicFramePr>
          <p:cNvPr id="582222" name="Group 590"/>
          <p:cNvGraphicFramePr>
            <a:graphicFrameLocks noGrp="1"/>
          </p:cNvGraphicFramePr>
          <p:nvPr>
            <p:ph sz="half" idx="1"/>
          </p:nvPr>
        </p:nvGraphicFramePr>
        <p:xfrm>
          <a:off x="2135189" y="1052513"/>
          <a:ext cx="8010525" cy="22860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4987">
                  <a:extLst>
                    <a:ext uri="{9D8B030D-6E8A-4147-A177-3AD203B41FA5}">
                      <a16:colId xmlns:a16="http://schemas.microsoft.com/office/drawing/2014/main" val="20002"/>
                    </a:ext>
                  </a:extLst>
                </a:gridCol>
                <a:gridCol w="534988">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4987">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536575">
                  <a:extLst>
                    <a:ext uri="{9D8B030D-6E8A-4147-A177-3AD203B41FA5}">
                      <a16:colId xmlns:a16="http://schemas.microsoft.com/office/drawing/2014/main" val="20011"/>
                    </a:ext>
                  </a:extLst>
                </a:gridCol>
                <a:gridCol w="533400">
                  <a:extLst>
                    <a:ext uri="{9D8B030D-6E8A-4147-A177-3AD203B41FA5}">
                      <a16:colId xmlns:a16="http://schemas.microsoft.com/office/drawing/2014/main" val="20012"/>
                    </a:ext>
                  </a:extLst>
                </a:gridCol>
                <a:gridCol w="534988">
                  <a:extLst>
                    <a:ext uri="{9D8B030D-6E8A-4147-A177-3AD203B41FA5}">
                      <a16:colId xmlns:a16="http://schemas.microsoft.com/office/drawing/2014/main" val="20013"/>
                    </a:ext>
                  </a:extLst>
                </a:gridCol>
                <a:gridCol w="533400">
                  <a:extLst>
                    <a:ext uri="{9D8B030D-6E8A-4147-A177-3AD203B41FA5}">
                      <a16:colId xmlns:a16="http://schemas.microsoft.com/office/drawing/2014/main" val="20014"/>
                    </a:ext>
                  </a:extLst>
                </a:gridCol>
              </a:tblGrid>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双极型码片序列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6">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发送比特序列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732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82251" name="Group 619"/>
          <p:cNvGraphicFramePr>
            <a:graphicFrameLocks noGrp="1"/>
          </p:cNvGraphicFramePr>
          <p:nvPr>
            <p:ph sz="half" idx="2"/>
            <p:extLst>
              <p:ext uri="{D42A27DB-BD31-4B8C-83A1-F6EECF244321}">
                <p14:modId xmlns:p14="http://schemas.microsoft.com/office/powerpoint/2010/main" val="1809234054"/>
              </p:ext>
            </p:extLst>
          </p:nvPr>
        </p:nvGraphicFramePr>
        <p:xfrm>
          <a:off x="2135188" y="3608388"/>
          <a:ext cx="2520950" cy="2916238"/>
        </p:xfrm>
        <a:graphic>
          <a:graphicData uri="http://schemas.openxmlformats.org/drawingml/2006/table">
            <a:tbl>
              <a:tblPr/>
              <a:tblGrid>
                <a:gridCol w="576262">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tblGrid>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49" name="灯片编号占位符 6"/>
          <p:cNvSpPr>
            <a:spLocks noGrp="1"/>
          </p:cNvSpPr>
          <p:nvPr>
            <p:ph type="sldNum" sz="quarter" idx="12"/>
          </p:nvPr>
        </p:nvSpPr>
        <p:spPr/>
        <p:txBody>
          <a:bodyPr/>
          <a:lstStyle/>
          <a:p>
            <a:fld id="{AEB235C1-99A9-4D12-8A02-702DCE29022F}" type="slidenum">
              <a:rPr lang="en-US" altLang="zh-CN"/>
              <a:pPr/>
              <a:t>57</a:t>
            </a:fld>
            <a:endParaRPr lang="en-US" altLang="zh-CN"/>
          </a:p>
        </p:txBody>
      </p:sp>
      <p:sp>
        <p:nvSpPr>
          <p:cNvPr id="582247" name="Line 615"/>
          <p:cNvSpPr>
            <a:spLocks noChangeShapeType="1"/>
          </p:cNvSpPr>
          <p:nvPr/>
        </p:nvSpPr>
        <p:spPr bwMode="auto">
          <a:xfrm>
            <a:off x="3178175" y="464502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48" name="Line 616"/>
          <p:cNvSpPr>
            <a:spLocks noChangeShapeType="1"/>
          </p:cNvSpPr>
          <p:nvPr/>
        </p:nvSpPr>
        <p:spPr bwMode="auto">
          <a:xfrm>
            <a:off x="3178175" y="5154613"/>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49" name="Line 617"/>
          <p:cNvSpPr>
            <a:spLocks noChangeShapeType="1"/>
          </p:cNvSpPr>
          <p:nvPr/>
        </p:nvSpPr>
        <p:spPr bwMode="auto">
          <a:xfrm>
            <a:off x="3576638" y="6129338"/>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2312" name="Group 680"/>
          <p:cNvGraphicFramePr>
            <a:graphicFrameLocks noGrp="1"/>
          </p:cNvGraphicFramePr>
          <p:nvPr/>
        </p:nvGraphicFramePr>
        <p:xfrm>
          <a:off x="5807076" y="3608388"/>
          <a:ext cx="4321175" cy="2916238"/>
        </p:xfrm>
        <a:graphic>
          <a:graphicData uri="http://schemas.openxmlformats.org/drawingml/2006/table">
            <a:tbl>
              <a:tblPr/>
              <a:tblGrid>
                <a:gridCol w="1081088">
                  <a:extLst>
                    <a:ext uri="{9D8B030D-6E8A-4147-A177-3AD203B41FA5}">
                      <a16:colId xmlns:a16="http://schemas.microsoft.com/office/drawing/2014/main" val="20000"/>
                    </a:ext>
                  </a:extLst>
                </a:gridCol>
                <a:gridCol w="3240087">
                  <a:extLst>
                    <a:ext uri="{9D8B030D-6E8A-4147-A177-3AD203B41FA5}">
                      <a16:colId xmlns:a16="http://schemas.microsoft.com/office/drawing/2014/main" val="20001"/>
                    </a:ext>
                  </a:extLst>
                </a:gridCol>
              </a:tblGrid>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S1</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S2</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(B+C)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S3</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S4</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(A+B+C)</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S5</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(A+B+C+D)</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5775">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S6</a:t>
                      </a: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(A+B+C+D)</a:t>
                      </a: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82298" name="Line 666"/>
          <p:cNvSpPr>
            <a:spLocks noChangeShapeType="1"/>
          </p:cNvSpPr>
          <p:nvPr/>
        </p:nvSpPr>
        <p:spPr bwMode="auto">
          <a:xfrm>
            <a:off x="7450138" y="4645025"/>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299" name="Line 667"/>
          <p:cNvSpPr>
            <a:spLocks noChangeShapeType="1"/>
          </p:cNvSpPr>
          <p:nvPr/>
        </p:nvSpPr>
        <p:spPr bwMode="auto">
          <a:xfrm>
            <a:off x="7450138" y="5154613"/>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300" name="Line 668"/>
          <p:cNvSpPr>
            <a:spLocks noChangeShapeType="1"/>
          </p:cNvSpPr>
          <p:nvPr/>
        </p:nvSpPr>
        <p:spPr bwMode="auto">
          <a:xfrm>
            <a:off x="7848600" y="6129338"/>
            <a:ext cx="2159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2313" name="Text Box 681"/>
          <p:cNvSpPr txBox="1">
            <a:spLocks noChangeArrowheads="1"/>
          </p:cNvSpPr>
          <p:nvPr/>
        </p:nvSpPr>
        <p:spPr bwMode="auto">
          <a:xfrm>
            <a:off x="4800600" y="364490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1</a:t>
            </a:r>
          </a:p>
        </p:txBody>
      </p:sp>
      <p:sp>
        <p:nvSpPr>
          <p:cNvPr id="582314" name="Text Box 682"/>
          <p:cNvSpPr txBox="1">
            <a:spLocks noChangeArrowheads="1"/>
          </p:cNvSpPr>
          <p:nvPr/>
        </p:nvSpPr>
        <p:spPr bwMode="auto">
          <a:xfrm>
            <a:off x="4800600" y="4149726"/>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2</a:t>
            </a:r>
          </a:p>
        </p:txBody>
      </p:sp>
      <p:sp>
        <p:nvSpPr>
          <p:cNvPr id="582315" name="Text Box 683"/>
          <p:cNvSpPr txBox="1">
            <a:spLocks noChangeArrowheads="1"/>
          </p:cNvSpPr>
          <p:nvPr/>
        </p:nvSpPr>
        <p:spPr bwMode="auto">
          <a:xfrm>
            <a:off x="4800600" y="465296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3</a:t>
            </a:r>
          </a:p>
        </p:txBody>
      </p:sp>
      <p:sp>
        <p:nvSpPr>
          <p:cNvPr id="582316" name="Text Box 684"/>
          <p:cNvSpPr txBox="1">
            <a:spLocks noChangeArrowheads="1"/>
          </p:cNvSpPr>
          <p:nvPr/>
        </p:nvSpPr>
        <p:spPr bwMode="auto">
          <a:xfrm>
            <a:off x="4800600" y="515778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4</a:t>
            </a:r>
          </a:p>
        </p:txBody>
      </p:sp>
      <p:sp>
        <p:nvSpPr>
          <p:cNvPr id="582317" name="Text Box 685"/>
          <p:cNvSpPr txBox="1">
            <a:spLocks noChangeArrowheads="1"/>
          </p:cNvSpPr>
          <p:nvPr/>
        </p:nvSpPr>
        <p:spPr bwMode="auto">
          <a:xfrm>
            <a:off x="4800600" y="5661026"/>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5</a:t>
            </a:r>
          </a:p>
        </p:txBody>
      </p:sp>
      <p:sp>
        <p:nvSpPr>
          <p:cNvPr id="582318" name="Text Box 686"/>
          <p:cNvSpPr txBox="1">
            <a:spLocks noChangeArrowheads="1"/>
          </p:cNvSpPr>
          <p:nvPr/>
        </p:nvSpPr>
        <p:spPr bwMode="auto">
          <a:xfrm>
            <a:off x="4800600" y="616585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时刻</a:t>
            </a:r>
            <a:r>
              <a:rPr lang="en-US" altLang="zh-CN"/>
              <a:t>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zh-CN" altLang="en-US" dirty="0"/>
              <a:t>三种复用方式对比</a:t>
            </a:r>
          </a:p>
        </p:txBody>
      </p:sp>
      <p:sp>
        <p:nvSpPr>
          <p:cNvPr id="35" name="灯片编号占位符 5"/>
          <p:cNvSpPr>
            <a:spLocks noGrp="1"/>
          </p:cNvSpPr>
          <p:nvPr>
            <p:ph type="sldNum" sz="quarter" idx="12"/>
          </p:nvPr>
        </p:nvSpPr>
        <p:spPr/>
        <p:txBody>
          <a:bodyPr/>
          <a:lstStyle/>
          <a:p>
            <a:fld id="{8671EE39-75EA-422F-8CF7-F59C62927C89}" type="slidenum">
              <a:rPr lang="en-US" altLang="zh-CN"/>
              <a:pPr/>
              <a:t>58</a:t>
            </a:fld>
            <a:endParaRPr lang="en-US" altLang="zh-CN"/>
          </a:p>
        </p:txBody>
      </p:sp>
      <p:sp>
        <p:nvSpPr>
          <p:cNvPr id="570376" name="Rectangle 8"/>
          <p:cNvSpPr>
            <a:spLocks noChangeArrowheads="1"/>
          </p:cNvSpPr>
          <p:nvPr/>
        </p:nvSpPr>
        <p:spPr bwMode="auto">
          <a:xfrm>
            <a:off x="4879975" y="2865438"/>
            <a:ext cx="1728788" cy="246062"/>
          </a:xfrm>
          <a:prstGeom prst="rect">
            <a:avLst/>
          </a:prstGeom>
          <a:solidFill>
            <a:srgbClr val="33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4</a:t>
            </a:r>
          </a:p>
        </p:txBody>
      </p:sp>
      <p:sp>
        <p:nvSpPr>
          <p:cNvPr id="570377" name="Rectangle 9"/>
          <p:cNvSpPr>
            <a:spLocks noChangeArrowheads="1"/>
          </p:cNvSpPr>
          <p:nvPr/>
        </p:nvSpPr>
        <p:spPr bwMode="auto">
          <a:xfrm>
            <a:off x="4879975" y="3228976"/>
            <a:ext cx="1728788" cy="246063"/>
          </a:xfrm>
          <a:prstGeom prst="rect">
            <a:avLst/>
          </a:prstGeom>
          <a:solidFill>
            <a:srgbClr val="33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3</a:t>
            </a:r>
          </a:p>
        </p:txBody>
      </p:sp>
      <p:sp>
        <p:nvSpPr>
          <p:cNvPr id="570378" name="Rectangle 10"/>
          <p:cNvSpPr>
            <a:spLocks noChangeArrowheads="1"/>
          </p:cNvSpPr>
          <p:nvPr/>
        </p:nvSpPr>
        <p:spPr bwMode="auto">
          <a:xfrm>
            <a:off x="4879975" y="3614738"/>
            <a:ext cx="1728788" cy="246062"/>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2</a:t>
            </a:r>
          </a:p>
        </p:txBody>
      </p:sp>
      <p:sp>
        <p:nvSpPr>
          <p:cNvPr id="570379" name="Rectangle 11"/>
          <p:cNvSpPr>
            <a:spLocks noChangeArrowheads="1"/>
          </p:cNvSpPr>
          <p:nvPr/>
        </p:nvSpPr>
        <p:spPr bwMode="auto">
          <a:xfrm>
            <a:off x="4879975" y="3975101"/>
            <a:ext cx="1728788" cy="246063"/>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chemeClr val="bg1"/>
                </a:solidFill>
                <a:latin typeface="黑体" panose="02010609060101010101" pitchFamily="49" charset="-122"/>
                <a:ea typeface="黑体" panose="02010609060101010101" pitchFamily="49" charset="-122"/>
              </a:rPr>
              <a:t>信道</a:t>
            </a:r>
            <a:r>
              <a:rPr lang="en-US" altLang="zh-CN" sz="1600">
                <a:solidFill>
                  <a:schemeClr val="bg1"/>
                </a:solidFill>
                <a:latin typeface="黑体" panose="02010609060101010101" pitchFamily="49" charset="-122"/>
                <a:ea typeface="黑体" panose="02010609060101010101" pitchFamily="49" charset="-122"/>
              </a:rPr>
              <a:t>1</a:t>
            </a:r>
          </a:p>
        </p:txBody>
      </p:sp>
      <p:sp>
        <p:nvSpPr>
          <p:cNvPr id="570386" name="Line 18"/>
          <p:cNvSpPr>
            <a:spLocks noChangeShapeType="1"/>
          </p:cNvSpPr>
          <p:nvPr/>
        </p:nvSpPr>
        <p:spPr bwMode="auto">
          <a:xfrm flipV="1">
            <a:off x="2120106" y="4422776"/>
            <a:ext cx="1512888"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87" name="Text Box 19"/>
          <p:cNvSpPr txBox="1">
            <a:spLocks noChangeArrowheads="1"/>
          </p:cNvSpPr>
          <p:nvPr/>
        </p:nvSpPr>
        <p:spPr bwMode="auto">
          <a:xfrm>
            <a:off x="1472406" y="2205039"/>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388" name="Text Box 20"/>
          <p:cNvSpPr txBox="1">
            <a:spLocks noChangeArrowheads="1"/>
          </p:cNvSpPr>
          <p:nvPr/>
        </p:nvSpPr>
        <p:spPr bwMode="auto">
          <a:xfrm>
            <a:off x="3201194" y="4494214"/>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389" name="Line 21"/>
          <p:cNvSpPr>
            <a:spLocks noChangeShapeType="1"/>
          </p:cNvSpPr>
          <p:nvPr/>
        </p:nvSpPr>
        <p:spPr bwMode="auto">
          <a:xfrm rot="-5400000">
            <a:off x="1037431" y="3367088"/>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90" name="Rectangle 22"/>
          <p:cNvSpPr>
            <a:spLocks noChangeArrowheads="1"/>
          </p:cNvSpPr>
          <p:nvPr/>
        </p:nvSpPr>
        <p:spPr bwMode="auto">
          <a:xfrm>
            <a:off x="2480470" y="2838452"/>
            <a:ext cx="287337" cy="1368425"/>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B</a:t>
            </a:r>
          </a:p>
        </p:txBody>
      </p:sp>
      <p:sp>
        <p:nvSpPr>
          <p:cNvPr id="570391" name="Rectangle 23"/>
          <p:cNvSpPr>
            <a:spLocks noChangeArrowheads="1"/>
          </p:cNvSpPr>
          <p:nvPr/>
        </p:nvSpPr>
        <p:spPr bwMode="auto">
          <a:xfrm>
            <a:off x="2840831" y="2838452"/>
            <a:ext cx="287338" cy="1368425"/>
          </a:xfrm>
          <a:prstGeom prst="rect">
            <a:avLst/>
          </a:prstGeom>
          <a:solidFill>
            <a:srgbClr val="00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C</a:t>
            </a:r>
          </a:p>
        </p:txBody>
      </p:sp>
      <p:sp>
        <p:nvSpPr>
          <p:cNvPr id="570392" name="Rectangle 24"/>
          <p:cNvSpPr>
            <a:spLocks noChangeArrowheads="1"/>
          </p:cNvSpPr>
          <p:nvPr/>
        </p:nvSpPr>
        <p:spPr bwMode="auto">
          <a:xfrm>
            <a:off x="3201195" y="2838452"/>
            <a:ext cx="287337" cy="1368425"/>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D</a:t>
            </a:r>
          </a:p>
        </p:txBody>
      </p:sp>
      <p:sp>
        <p:nvSpPr>
          <p:cNvPr id="570393" name="Rectangle 25"/>
          <p:cNvSpPr>
            <a:spLocks noChangeArrowheads="1"/>
          </p:cNvSpPr>
          <p:nvPr/>
        </p:nvSpPr>
        <p:spPr bwMode="auto">
          <a:xfrm>
            <a:off x="2120106" y="2838452"/>
            <a:ext cx="287338" cy="136842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A</a:t>
            </a:r>
          </a:p>
        </p:txBody>
      </p:sp>
      <p:sp>
        <p:nvSpPr>
          <p:cNvPr id="570397" name="Line 29"/>
          <p:cNvSpPr>
            <a:spLocks noChangeShapeType="1"/>
          </p:cNvSpPr>
          <p:nvPr/>
        </p:nvSpPr>
        <p:spPr bwMode="auto">
          <a:xfrm flipV="1">
            <a:off x="4879976" y="4437063"/>
            <a:ext cx="20161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398" name="Text Box 30"/>
          <p:cNvSpPr txBox="1">
            <a:spLocks noChangeArrowheads="1"/>
          </p:cNvSpPr>
          <p:nvPr/>
        </p:nvSpPr>
        <p:spPr bwMode="auto">
          <a:xfrm>
            <a:off x="4238625" y="2225676"/>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399" name="Text Box 31"/>
          <p:cNvSpPr txBox="1">
            <a:spLocks noChangeArrowheads="1"/>
          </p:cNvSpPr>
          <p:nvPr/>
        </p:nvSpPr>
        <p:spPr bwMode="auto">
          <a:xfrm>
            <a:off x="6391275" y="4508501"/>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400" name="Line 32"/>
          <p:cNvSpPr>
            <a:spLocks noChangeShapeType="1"/>
          </p:cNvSpPr>
          <p:nvPr/>
        </p:nvSpPr>
        <p:spPr bwMode="auto">
          <a:xfrm rot="-5400000">
            <a:off x="3803650" y="3387725"/>
            <a:ext cx="2165350"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1" name="Line 33"/>
          <p:cNvSpPr>
            <a:spLocks noChangeShapeType="1"/>
          </p:cNvSpPr>
          <p:nvPr/>
        </p:nvSpPr>
        <p:spPr bwMode="auto">
          <a:xfrm flipV="1">
            <a:off x="8433859" y="3978276"/>
            <a:ext cx="2016125" cy="0"/>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2" name="Text Box 34"/>
          <p:cNvSpPr txBox="1">
            <a:spLocks noChangeArrowheads="1"/>
          </p:cNvSpPr>
          <p:nvPr/>
        </p:nvSpPr>
        <p:spPr bwMode="auto">
          <a:xfrm>
            <a:off x="7711546" y="2178052"/>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频率</a:t>
            </a:r>
          </a:p>
        </p:txBody>
      </p:sp>
      <p:sp>
        <p:nvSpPr>
          <p:cNvPr id="570403" name="Text Box 35"/>
          <p:cNvSpPr txBox="1">
            <a:spLocks noChangeArrowheads="1"/>
          </p:cNvSpPr>
          <p:nvPr/>
        </p:nvSpPr>
        <p:spPr bwMode="auto">
          <a:xfrm>
            <a:off x="9945158" y="4049714"/>
            <a:ext cx="6413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时间</a:t>
            </a:r>
          </a:p>
        </p:txBody>
      </p:sp>
      <p:sp>
        <p:nvSpPr>
          <p:cNvPr id="570404" name="Line 36"/>
          <p:cNvSpPr>
            <a:spLocks noChangeShapeType="1"/>
          </p:cNvSpPr>
          <p:nvPr/>
        </p:nvSpPr>
        <p:spPr bwMode="auto">
          <a:xfrm rot="5400000" flipH="1">
            <a:off x="7519459" y="3090864"/>
            <a:ext cx="1833562" cy="793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5" name="Line 37"/>
          <p:cNvSpPr>
            <a:spLocks noChangeShapeType="1"/>
          </p:cNvSpPr>
          <p:nvPr/>
        </p:nvSpPr>
        <p:spPr bwMode="auto">
          <a:xfrm flipH="1">
            <a:off x="7686147" y="3978277"/>
            <a:ext cx="746125" cy="719137"/>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0406" name="Text Box 38"/>
          <p:cNvSpPr txBox="1">
            <a:spLocks noChangeArrowheads="1"/>
          </p:cNvSpPr>
          <p:nvPr/>
        </p:nvSpPr>
        <p:spPr bwMode="auto">
          <a:xfrm>
            <a:off x="7784571" y="4554539"/>
            <a:ext cx="412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a:solidFill>
                  <a:srgbClr val="333399"/>
                </a:solidFill>
                <a:latin typeface="Times New Roman" panose="02020603050405020304" pitchFamily="18" charset="0"/>
                <a:ea typeface="黑体" panose="02010609060101010101" pitchFamily="49" charset="-122"/>
              </a:rPr>
              <a:t>码</a:t>
            </a:r>
          </a:p>
        </p:txBody>
      </p:sp>
      <p:sp>
        <p:nvSpPr>
          <p:cNvPr id="570408" name="Rectangle 40"/>
          <p:cNvSpPr>
            <a:spLocks noChangeArrowheads="1"/>
          </p:cNvSpPr>
          <p:nvPr/>
        </p:nvSpPr>
        <p:spPr bwMode="auto">
          <a:xfrm>
            <a:off x="8325908" y="2754313"/>
            <a:ext cx="1296988" cy="1335088"/>
          </a:xfrm>
          <a:prstGeom prst="rect">
            <a:avLst/>
          </a:prstGeom>
          <a:noFill/>
          <a:ln w="9525" algn="ctr">
            <a:solidFill>
              <a:srgbClr val="FF00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09" name="Rectangle 41"/>
          <p:cNvSpPr>
            <a:spLocks noChangeArrowheads="1"/>
          </p:cNvSpPr>
          <p:nvPr/>
        </p:nvSpPr>
        <p:spPr bwMode="auto">
          <a:xfrm>
            <a:off x="8217958" y="2860677"/>
            <a:ext cx="1296988" cy="1335087"/>
          </a:xfrm>
          <a:prstGeom prst="rect">
            <a:avLst/>
          </a:prstGeom>
          <a:noFill/>
          <a:ln w="9525" algn="ctr">
            <a:solidFill>
              <a:srgbClr val="FF99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FF9900"/>
            </a:extrusionClr>
            <a:contourClr>
              <a:srgbClr val="FF99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0" name="Rectangle 42"/>
          <p:cNvSpPr>
            <a:spLocks noChangeArrowheads="1"/>
          </p:cNvSpPr>
          <p:nvPr/>
        </p:nvSpPr>
        <p:spPr bwMode="auto">
          <a:xfrm>
            <a:off x="8108422" y="2963863"/>
            <a:ext cx="1296987" cy="1335088"/>
          </a:xfrm>
          <a:prstGeom prst="rect">
            <a:avLst/>
          </a:prstGeom>
          <a:noFill/>
          <a:ln w="9525" algn="ctr">
            <a:solidFill>
              <a:srgbClr val="99CC00"/>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99CC00"/>
            </a:extrusionClr>
            <a:contourClr>
              <a:srgbClr val="99CC00"/>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1" name="Rectangle 43"/>
          <p:cNvSpPr>
            <a:spLocks noChangeArrowheads="1"/>
          </p:cNvSpPr>
          <p:nvPr/>
        </p:nvSpPr>
        <p:spPr bwMode="auto">
          <a:xfrm>
            <a:off x="7998883" y="3070227"/>
            <a:ext cx="1296988" cy="1335087"/>
          </a:xfrm>
          <a:prstGeom prst="rect">
            <a:avLst/>
          </a:prstGeom>
          <a:noFill/>
          <a:ln w="9525" algn="ctr">
            <a:solidFill>
              <a:srgbClr val="339966"/>
            </a:solidFill>
            <a:miter lim="800000"/>
            <a:headEnd/>
            <a:tailEnd/>
          </a:ln>
          <a:effectLst/>
          <a:scene3d>
            <a:camera prst="legacyObliqueTopRight"/>
            <a:lightRig rig="legacyFlat3" dir="b"/>
          </a:scene3d>
          <a:sp3d extrusionH="277800" prstMaterial="legacyMetal">
            <a:bevelT w="13500" h="13500" prst="angle"/>
            <a:bevelB w="13500" h="13500" prst="angle"/>
            <a:extrusionClr>
              <a:srgbClr val="6600CC"/>
            </a:extrusionClr>
            <a:contourClr>
              <a:srgbClr val="339966"/>
            </a:contourClr>
          </a:sp3d>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2" name="Rectangle 44"/>
          <p:cNvSpPr>
            <a:spLocks noChangeArrowheads="1"/>
          </p:cNvSpPr>
          <p:nvPr/>
        </p:nvSpPr>
        <p:spPr bwMode="auto">
          <a:xfrm>
            <a:off x="7895697" y="3173413"/>
            <a:ext cx="1296987" cy="1335088"/>
          </a:xfrm>
          <a:prstGeom prst="rect">
            <a:avLst/>
          </a:prstGeom>
          <a:solidFill>
            <a:srgbClr val="0066FF"/>
          </a:solidFill>
          <a:ln w="9525" algn="ctr">
            <a:miter lim="800000"/>
            <a:headEnd/>
            <a:tailEnd/>
          </a:ln>
          <a:effectLst/>
          <a:scene3d>
            <a:camera prst="legacyObliqueTopRight"/>
            <a:lightRig rig="legacyFlat3" dir="b"/>
          </a:scene3d>
          <a:sp3d extrusionH="277800" prstMaterial="legacyMetal">
            <a:bevelT w="13500" h="13500" prst="angle"/>
            <a:bevelB w="13500" h="13500" prst="angle"/>
            <a:extrusionClr>
              <a:srgbClr val="0066FF"/>
            </a:extrusionClr>
            <a:contourClr>
              <a:srgbClr val="0066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570413" name="Text Box 45"/>
          <p:cNvSpPr txBox="1">
            <a:spLocks noChangeArrowheads="1"/>
          </p:cNvSpPr>
          <p:nvPr/>
        </p:nvSpPr>
        <p:spPr bwMode="auto">
          <a:xfrm>
            <a:off x="2407444" y="5070477"/>
            <a:ext cx="6921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TDM</a:t>
            </a:r>
          </a:p>
        </p:txBody>
      </p:sp>
      <p:sp>
        <p:nvSpPr>
          <p:cNvPr id="570414" name="Text Box 46"/>
          <p:cNvSpPr txBox="1">
            <a:spLocks noChangeArrowheads="1"/>
          </p:cNvSpPr>
          <p:nvPr/>
        </p:nvSpPr>
        <p:spPr bwMode="auto">
          <a:xfrm>
            <a:off x="5519738" y="5084764"/>
            <a:ext cx="6794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FDM</a:t>
            </a:r>
          </a:p>
        </p:txBody>
      </p:sp>
      <p:sp>
        <p:nvSpPr>
          <p:cNvPr id="570415" name="Text Box 47"/>
          <p:cNvSpPr txBox="1">
            <a:spLocks noChangeArrowheads="1"/>
          </p:cNvSpPr>
          <p:nvPr/>
        </p:nvSpPr>
        <p:spPr bwMode="auto">
          <a:xfrm>
            <a:off x="8576733" y="5057777"/>
            <a:ext cx="7048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a:solidFill>
                  <a:srgbClr val="333399"/>
                </a:solidFill>
                <a:latin typeface="Times New Roman" panose="02020603050405020304" pitchFamily="18" charset="0"/>
                <a:ea typeface="黑体" panose="02010609060101010101" pitchFamily="49" charset="-122"/>
              </a:rPr>
              <a:t>CDM</a:t>
            </a:r>
          </a:p>
        </p:txBody>
      </p:sp>
    </p:spTree>
    <p:extLst>
      <p:ext uri="{BB962C8B-B14F-4D97-AF65-F5344CB8AC3E}">
        <p14:creationId xmlns:p14="http://schemas.microsoft.com/office/powerpoint/2010/main" val="34912795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b="1"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159780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zh-CN" altLang="en-US" sz="3600" dirty="0"/>
              <a:t>数据通信的主要技术指标</a:t>
            </a:r>
          </a:p>
        </p:txBody>
      </p:sp>
      <p:sp>
        <p:nvSpPr>
          <p:cNvPr id="387075" name="Rectangle 3"/>
          <p:cNvSpPr>
            <a:spLocks noGrp="1" noChangeArrowheads="1"/>
          </p:cNvSpPr>
          <p:nvPr>
            <p:ph idx="1"/>
          </p:nvPr>
        </p:nvSpPr>
        <p:spPr/>
        <p:txBody>
          <a:bodyPr/>
          <a:lstStyle/>
          <a:p>
            <a:r>
              <a:rPr lang="zh-CN" altLang="en-US" dirty="0"/>
              <a:t>码元速率：每秒传送的码元数，单位波特</a:t>
            </a:r>
          </a:p>
          <a:p>
            <a:r>
              <a:rPr lang="zh-CN" altLang="en-US" dirty="0"/>
              <a:t>数据传输率：每秒传送的信息量，单位比特</a:t>
            </a:r>
            <a:r>
              <a:rPr lang="en-US" altLang="zh-CN" dirty="0"/>
              <a:t>/</a:t>
            </a:r>
            <a:r>
              <a:rPr lang="zh-CN" altLang="en-US" dirty="0"/>
              <a:t>秒</a:t>
            </a:r>
          </a:p>
          <a:p>
            <a:r>
              <a:rPr lang="zh-CN" altLang="en-US" dirty="0"/>
              <a:t>误码率：接收的错误码元数在总码元数中占比</a:t>
            </a:r>
          </a:p>
          <a:p>
            <a:r>
              <a:rPr lang="zh-CN" altLang="en-US" dirty="0"/>
              <a:t>误比特率：接收的错误比特数在总比特中占比</a:t>
            </a:r>
          </a:p>
        </p:txBody>
      </p:sp>
      <p:sp>
        <p:nvSpPr>
          <p:cNvPr id="6" name="灯片编号占位符 5"/>
          <p:cNvSpPr>
            <a:spLocks noGrp="1"/>
          </p:cNvSpPr>
          <p:nvPr>
            <p:ph type="sldNum" sz="quarter" idx="12"/>
          </p:nvPr>
        </p:nvSpPr>
        <p:spPr/>
        <p:txBody>
          <a:bodyPr/>
          <a:lstStyle/>
          <a:p>
            <a:fld id="{09786179-4B6A-48EB-9ECB-8A56482F9594}" type="slidenum">
              <a:rPr lang="en-US" altLang="zh-CN"/>
              <a:pPr/>
              <a:t>6</a:t>
            </a:fld>
            <a:endParaRPr lang="en-US" altLang="zh-CN"/>
          </a:p>
        </p:txBody>
      </p:sp>
    </p:spTree>
    <p:extLst>
      <p:ext uri="{BB962C8B-B14F-4D97-AF65-F5344CB8AC3E}">
        <p14:creationId xmlns:p14="http://schemas.microsoft.com/office/powerpoint/2010/main" val="13717082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zh-CN" altLang="en-US" dirty="0"/>
              <a:t>数据交换技术</a:t>
            </a:r>
          </a:p>
        </p:txBody>
      </p:sp>
      <p:sp>
        <p:nvSpPr>
          <p:cNvPr id="463875" name="Rectangle 3"/>
          <p:cNvSpPr>
            <a:spLocks noGrp="1" noChangeArrowheads="1"/>
          </p:cNvSpPr>
          <p:nvPr>
            <p:ph idx="1"/>
          </p:nvPr>
        </p:nvSpPr>
        <p:spPr/>
        <p:txBody>
          <a:bodyPr/>
          <a:lstStyle/>
          <a:p>
            <a:r>
              <a:rPr lang="zh-CN" altLang="en-US" dirty="0"/>
              <a:t>当存在多个通信设备时，如何使每两个设备之间能够通信？</a:t>
            </a:r>
          </a:p>
          <a:p>
            <a:r>
              <a:rPr lang="zh-CN" altLang="en-US" dirty="0"/>
              <a:t>交换技术：</a:t>
            </a:r>
            <a:endParaRPr lang="en-US" altLang="zh-CN" dirty="0"/>
          </a:p>
          <a:p>
            <a:pPr lvl="1"/>
            <a:r>
              <a:rPr lang="zh-CN" altLang="en-US" dirty="0"/>
              <a:t>没有物理链路直接连接的两个或多个设备之间能够通信的技术</a:t>
            </a:r>
          </a:p>
        </p:txBody>
      </p:sp>
      <p:sp>
        <p:nvSpPr>
          <p:cNvPr id="6" name="灯片编号占位符 5"/>
          <p:cNvSpPr>
            <a:spLocks noGrp="1"/>
          </p:cNvSpPr>
          <p:nvPr>
            <p:ph type="sldNum" sz="quarter" idx="12"/>
          </p:nvPr>
        </p:nvSpPr>
        <p:spPr/>
        <p:txBody>
          <a:bodyPr/>
          <a:lstStyle/>
          <a:p>
            <a:fld id="{5B4DC291-3C35-46AA-A7E7-55968BC48CA3}" type="slidenum">
              <a:rPr lang="en-US" altLang="zh-CN"/>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zh-CN" altLang="en-US"/>
              <a:t>交换技术</a:t>
            </a:r>
          </a:p>
        </p:txBody>
      </p:sp>
      <p:sp>
        <p:nvSpPr>
          <p:cNvPr id="464899" name="Rectangle 3"/>
          <p:cNvSpPr>
            <a:spLocks noGrp="1" noChangeArrowheads="1"/>
          </p:cNvSpPr>
          <p:nvPr>
            <p:ph idx="1"/>
          </p:nvPr>
        </p:nvSpPr>
        <p:spPr/>
        <p:txBody>
          <a:bodyPr/>
          <a:lstStyle/>
          <a:p>
            <a:r>
              <a:rPr lang="zh-CN" altLang="en-US" dirty="0"/>
              <a:t>交换方式有三种</a:t>
            </a:r>
          </a:p>
          <a:p>
            <a:pPr lvl="1">
              <a:buFont typeface="Wingdings" panose="05000000000000000000" pitchFamily="2" charset="2"/>
              <a:buNone/>
            </a:pPr>
            <a:r>
              <a:rPr lang="zh-CN" altLang="en-US" dirty="0"/>
              <a:t>①电路交换</a:t>
            </a:r>
            <a:r>
              <a:rPr lang="en-US" altLang="zh-CN" dirty="0"/>
              <a:t>(Circuit Switch)</a:t>
            </a:r>
          </a:p>
          <a:p>
            <a:pPr lvl="1">
              <a:buFont typeface="Wingdings" panose="05000000000000000000" pitchFamily="2" charset="2"/>
              <a:buNone/>
            </a:pPr>
            <a:r>
              <a:rPr lang="en-US" altLang="zh-CN" dirty="0"/>
              <a:t>②</a:t>
            </a:r>
            <a:r>
              <a:rPr lang="zh-CN" altLang="en-US" dirty="0"/>
              <a:t>分组交换</a:t>
            </a:r>
            <a:r>
              <a:rPr lang="en-US" altLang="zh-CN" dirty="0"/>
              <a:t>(Packet Switch)</a:t>
            </a:r>
          </a:p>
          <a:p>
            <a:pPr lvl="1">
              <a:buFont typeface="Wingdings" panose="05000000000000000000" pitchFamily="2" charset="2"/>
              <a:buNone/>
            </a:pPr>
            <a:r>
              <a:rPr lang="en-US" altLang="zh-CN" dirty="0"/>
              <a:t>③</a:t>
            </a:r>
            <a:r>
              <a:rPr lang="zh-CN" altLang="en-US" dirty="0"/>
              <a:t>报文交换</a:t>
            </a:r>
            <a:r>
              <a:rPr lang="en-US" altLang="zh-CN" dirty="0"/>
              <a:t>(Message Switch)</a:t>
            </a:r>
          </a:p>
          <a:p>
            <a:r>
              <a:rPr lang="zh-CN" altLang="en-US" dirty="0"/>
              <a:t>其它交换技术</a:t>
            </a:r>
            <a:endParaRPr lang="en-US" altLang="zh-CN" dirty="0"/>
          </a:p>
          <a:p>
            <a:pPr lvl="1"/>
            <a:r>
              <a:rPr lang="en-US" altLang="zh-CN" dirty="0"/>
              <a:t>ATM</a:t>
            </a:r>
            <a:r>
              <a:rPr lang="zh-CN" altLang="en-US" dirty="0"/>
              <a:t>交换（信元交换）</a:t>
            </a:r>
            <a:endParaRPr lang="en-US" altLang="zh-CN" dirty="0"/>
          </a:p>
          <a:p>
            <a:pPr lvl="1"/>
            <a:r>
              <a:rPr lang="zh-CN" altLang="en-US" dirty="0"/>
              <a:t>帧中继</a:t>
            </a:r>
          </a:p>
        </p:txBody>
      </p:sp>
      <p:sp>
        <p:nvSpPr>
          <p:cNvPr id="6" name="灯片编号占位符 5"/>
          <p:cNvSpPr>
            <a:spLocks noGrp="1"/>
          </p:cNvSpPr>
          <p:nvPr>
            <p:ph type="sldNum" sz="quarter" idx="12"/>
          </p:nvPr>
        </p:nvSpPr>
        <p:spPr/>
        <p:txBody>
          <a:bodyPr/>
          <a:lstStyle/>
          <a:p>
            <a:fld id="{93356451-7ECE-46A5-B964-171F1537D6BE}" type="slidenum">
              <a:rPr lang="en-US" altLang="zh-CN"/>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zh-CN" altLang="en-US" dirty="0"/>
              <a:t>电路交换</a:t>
            </a:r>
          </a:p>
        </p:txBody>
      </p:sp>
      <p:sp>
        <p:nvSpPr>
          <p:cNvPr id="465923" name="Rectangle 3"/>
          <p:cNvSpPr>
            <a:spLocks noGrp="1" noChangeArrowheads="1"/>
          </p:cNvSpPr>
          <p:nvPr>
            <p:ph idx="1"/>
          </p:nvPr>
        </p:nvSpPr>
        <p:spPr/>
        <p:txBody>
          <a:bodyPr/>
          <a:lstStyle/>
          <a:p>
            <a:r>
              <a:rPr lang="zh-CN" altLang="en-US"/>
              <a:t>电路交换是在两个设备之间创建一条临时的</a:t>
            </a:r>
            <a:r>
              <a:rPr lang="zh-CN" altLang="en-US">
                <a:solidFill>
                  <a:srgbClr val="008080"/>
                </a:solidFill>
              </a:rPr>
              <a:t>物理</a:t>
            </a:r>
            <a:r>
              <a:rPr lang="zh-CN" altLang="en-US"/>
              <a:t>连接。</a:t>
            </a:r>
          </a:p>
          <a:p>
            <a:r>
              <a:rPr lang="zh-CN" altLang="en-US"/>
              <a:t>可以把电路交换机看作是一个多路开关。</a:t>
            </a:r>
          </a:p>
        </p:txBody>
      </p:sp>
      <p:sp>
        <p:nvSpPr>
          <p:cNvPr id="6" name="灯片编号占位符 5"/>
          <p:cNvSpPr>
            <a:spLocks noGrp="1"/>
          </p:cNvSpPr>
          <p:nvPr>
            <p:ph type="sldNum" sz="quarter" idx="12"/>
          </p:nvPr>
        </p:nvSpPr>
        <p:spPr/>
        <p:txBody>
          <a:bodyPr/>
          <a:lstStyle/>
          <a:p>
            <a:fld id="{0C613674-86D5-485A-8056-3A765750A4D1}" type="slidenum">
              <a:rPr lang="en-US" altLang="zh-CN"/>
              <a:pPr/>
              <a:t>62</a:t>
            </a:fld>
            <a:endParaRPr lang="en-US" altLang="zh-CN"/>
          </a:p>
        </p:txBody>
      </p:sp>
      <p:pic>
        <p:nvPicPr>
          <p:cNvPr id="5" name="Picture 88">
            <a:extLst>
              <a:ext uri="{FF2B5EF4-FFF2-40B4-BE49-F238E27FC236}">
                <a16:creationId xmlns:a16="http://schemas.microsoft.com/office/drawing/2014/main" id="{F47AD66B-4BE4-4E33-84D6-91D5F7C2F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870" y="2511894"/>
            <a:ext cx="4414260" cy="321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7" name="Group 6">
            <a:extLst>
              <a:ext uri="{FF2B5EF4-FFF2-40B4-BE49-F238E27FC236}">
                <a16:creationId xmlns:a16="http://schemas.microsoft.com/office/drawing/2014/main" id="{18F023D9-0743-4CC4-A5E0-7720D1DAE789}"/>
              </a:ext>
            </a:extLst>
          </p:cNvPr>
          <p:cNvGrpSpPr>
            <a:grpSpLocks/>
          </p:cNvGrpSpPr>
          <p:nvPr/>
        </p:nvGrpSpPr>
        <p:grpSpPr bwMode="auto">
          <a:xfrm>
            <a:off x="4417762" y="3724131"/>
            <a:ext cx="863600" cy="792162"/>
            <a:chOff x="1292" y="3067"/>
            <a:chExt cx="544" cy="499"/>
          </a:xfrm>
        </p:grpSpPr>
        <p:sp>
          <p:nvSpPr>
            <p:cNvPr id="8" name="Rectangle 7">
              <a:extLst>
                <a:ext uri="{FF2B5EF4-FFF2-40B4-BE49-F238E27FC236}">
                  <a16:creationId xmlns:a16="http://schemas.microsoft.com/office/drawing/2014/main" id="{02C0354F-412B-4701-BF60-76A1B1F13899}"/>
                </a:ext>
              </a:extLst>
            </p:cNvPr>
            <p:cNvSpPr>
              <a:spLocks noChangeArrowheads="1"/>
            </p:cNvSpPr>
            <p:nvPr/>
          </p:nvSpPr>
          <p:spPr bwMode="auto">
            <a:xfrm>
              <a:off x="1292" y="3067"/>
              <a:ext cx="544" cy="49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9" name="Oval 8">
              <a:extLst>
                <a:ext uri="{FF2B5EF4-FFF2-40B4-BE49-F238E27FC236}">
                  <a16:creationId xmlns:a16="http://schemas.microsoft.com/office/drawing/2014/main" id="{A7B5DDD7-6FC6-433E-846C-D76A1EA6905A}"/>
                </a:ext>
              </a:extLst>
            </p:cNvPr>
            <p:cNvSpPr>
              <a:spLocks noChangeAspect="1" noChangeArrowheads="1"/>
            </p:cNvSpPr>
            <p:nvPr/>
          </p:nvSpPr>
          <p:spPr bwMode="auto">
            <a:xfrm>
              <a:off x="1383" y="34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0" name="Oval 9">
              <a:extLst>
                <a:ext uri="{FF2B5EF4-FFF2-40B4-BE49-F238E27FC236}">
                  <a16:creationId xmlns:a16="http://schemas.microsoft.com/office/drawing/2014/main" id="{3BA2BFD1-725A-46AA-9469-9BF251385FBE}"/>
                </a:ext>
              </a:extLst>
            </p:cNvPr>
            <p:cNvSpPr>
              <a:spLocks noChangeAspect="1" noChangeArrowheads="1"/>
            </p:cNvSpPr>
            <p:nvPr/>
          </p:nvSpPr>
          <p:spPr bwMode="auto">
            <a:xfrm>
              <a:off x="1698" y="322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1" name="Oval 10">
              <a:extLst>
                <a:ext uri="{FF2B5EF4-FFF2-40B4-BE49-F238E27FC236}">
                  <a16:creationId xmlns:a16="http://schemas.microsoft.com/office/drawing/2014/main" id="{E38A4B53-63BB-4034-BC6E-EB116561C075}"/>
                </a:ext>
              </a:extLst>
            </p:cNvPr>
            <p:cNvSpPr>
              <a:spLocks noChangeAspect="1" noChangeArrowheads="1"/>
            </p:cNvSpPr>
            <p:nvPr/>
          </p:nvSpPr>
          <p:spPr bwMode="auto">
            <a:xfrm>
              <a:off x="1383" y="3158"/>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2" name="Oval 11">
              <a:extLst>
                <a:ext uri="{FF2B5EF4-FFF2-40B4-BE49-F238E27FC236}">
                  <a16:creationId xmlns:a16="http://schemas.microsoft.com/office/drawing/2014/main" id="{1481F956-7DB9-454F-B086-3EFBFDAF6750}"/>
                </a:ext>
              </a:extLst>
            </p:cNvPr>
            <p:cNvSpPr>
              <a:spLocks noChangeAspect="1" noChangeArrowheads="1"/>
            </p:cNvSpPr>
            <p:nvPr/>
          </p:nvSpPr>
          <p:spPr bwMode="auto">
            <a:xfrm>
              <a:off x="1383" y="329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3" name="Oval 12">
              <a:extLst>
                <a:ext uri="{FF2B5EF4-FFF2-40B4-BE49-F238E27FC236}">
                  <a16:creationId xmlns:a16="http://schemas.microsoft.com/office/drawing/2014/main" id="{B276608D-F0DB-4189-8E31-E47FE6544FCE}"/>
                </a:ext>
              </a:extLst>
            </p:cNvPr>
            <p:cNvSpPr>
              <a:spLocks noChangeAspect="1" noChangeArrowheads="1"/>
            </p:cNvSpPr>
            <p:nvPr/>
          </p:nvSpPr>
          <p:spPr bwMode="auto">
            <a:xfrm>
              <a:off x="1701" y="3354"/>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4" name="Line 13">
              <a:extLst>
                <a:ext uri="{FF2B5EF4-FFF2-40B4-BE49-F238E27FC236}">
                  <a16:creationId xmlns:a16="http://schemas.microsoft.com/office/drawing/2014/main" id="{773A9267-095D-43DB-AD06-BCB15DEB78E8}"/>
                </a:ext>
              </a:extLst>
            </p:cNvPr>
            <p:cNvSpPr>
              <a:spLocks noChangeShapeType="1"/>
            </p:cNvSpPr>
            <p:nvPr/>
          </p:nvSpPr>
          <p:spPr bwMode="auto">
            <a:xfrm flipH="1" flipV="1">
              <a:off x="1453" y="3197"/>
              <a:ext cx="245" cy="5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a:extLst>
                <a:ext uri="{FF2B5EF4-FFF2-40B4-BE49-F238E27FC236}">
                  <a16:creationId xmlns:a16="http://schemas.microsoft.com/office/drawing/2014/main" id="{DE59C265-70A1-46B2-860A-0D73028D3F63}"/>
                </a:ext>
              </a:extLst>
            </p:cNvPr>
            <p:cNvSpPr>
              <a:spLocks noChangeShapeType="1"/>
            </p:cNvSpPr>
            <p:nvPr/>
          </p:nvSpPr>
          <p:spPr bwMode="auto">
            <a:xfrm flipH="1">
              <a:off x="1459" y="3400"/>
              <a:ext cx="239" cy="6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5">
            <a:extLst>
              <a:ext uri="{FF2B5EF4-FFF2-40B4-BE49-F238E27FC236}">
                <a16:creationId xmlns:a16="http://schemas.microsoft.com/office/drawing/2014/main" id="{DCBF067F-9846-42A6-8010-0B6FADFC15A6}"/>
              </a:ext>
            </a:extLst>
          </p:cNvPr>
          <p:cNvGrpSpPr>
            <a:grpSpLocks/>
          </p:cNvGrpSpPr>
          <p:nvPr/>
        </p:nvGrpSpPr>
        <p:grpSpPr bwMode="auto">
          <a:xfrm>
            <a:off x="6827587" y="3147869"/>
            <a:ext cx="830262" cy="720725"/>
            <a:chOff x="1994" y="3067"/>
            <a:chExt cx="523" cy="454"/>
          </a:xfrm>
        </p:grpSpPr>
        <p:sp>
          <p:nvSpPr>
            <p:cNvPr id="17" name="Rectangle 16">
              <a:extLst>
                <a:ext uri="{FF2B5EF4-FFF2-40B4-BE49-F238E27FC236}">
                  <a16:creationId xmlns:a16="http://schemas.microsoft.com/office/drawing/2014/main" id="{61C6EE12-81A7-4B4E-8FA6-6203C8E1EA88}"/>
                </a:ext>
              </a:extLst>
            </p:cNvPr>
            <p:cNvSpPr>
              <a:spLocks noChangeArrowheads="1"/>
            </p:cNvSpPr>
            <p:nvPr/>
          </p:nvSpPr>
          <p:spPr bwMode="auto">
            <a:xfrm>
              <a:off x="1994" y="3067"/>
              <a:ext cx="523" cy="4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8" name="Oval 17">
              <a:extLst>
                <a:ext uri="{FF2B5EF4-FFF2-40B4-BE49-F238E27FC236}">
                  <a16:creationId xmlns:a16="http://schemas.microsoft.com/office/drawing/2014/main" id="{0D9F7E8F-EFB2-48A9-9ADC-CAD30216FD60}"/>
                </a:ext>
              </a:extLst>
            </p:cNvPr>
            <p:cNvSpPr>
              <a:spLocks noChangeAspect="1" noChangeArrowheads="1"/>
            </p:cNvSpPr>
            <p:nvPr/>
          </p:nvSpPr>
          <p:spPr bwMode="auto">
            <a:xfrm>
              <a:off x="2064"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9" name="Oval 18">
              <a:extLst>
                <a:ext uri="{FF2B5EF4-FFF2-40B4-BE49-F238E27FC236}">
                  <a16:creationId xmlns:a16="http://schemas.microsoft.com/office/drawing/2014/main" id="{836AC864-5085-4575-BB71-11298333C313}"/>
                </a:ext>
              </a:extLst>
            </p:cNvPr>
            <p:cNvSpPr>
              <a:spLocks noChangeAspect="1" noChangeArrowheads="1"/>
            </p:cNvSpPr>
            <p:nvPr/>
          </p:nvSpPr>
          <p:spPr bwMode="auto">
            <a:xfrm>
              <a:off x="2382"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0" name="Oval 19">
              <a:extLst>
                <a:ext uri="{FF2B5EF4-FFF2-40B4-BE49-F238E27FC236}">
                  <a16:creationId xmlns:a16="http://schemas.microsoft.com/office/drawing/2014/main" id="{01C36EFF-B36A-4A54-8B00-ADDF706F017D}"/>
                </a:ext>
              </a:extLst>
            </p:cNvPr>
            <p:cNvSpPr>
              <a:spLocks noChangeAspect="1" noChangeArrowheads="1"/>
            </p:cNvSpPr>
            <p:nvPr/>
          </p:nvSpPr>
          <p:spPr bwMode="auto">
            <a:xfrm>
              <a:off x="2064"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1" name="Oval 20">
              <a:extLst>
                <a:ext uri="{FF2B5EF4-FFF2-40B4-BE49-F238E27FC236}">
                  <a16:creationId xmlns:a16="http://schemas.microsoft.com/office/drawing/2014/main" id="{585399D4-CFE3-4C4C-BEDA-8ADDAEDFC201}"/>
                </a:ext>
              </a:extLst>
            </p:cNvPr>
            <p:cNvSpPr>
              <a:spLocks noChangeAspect="1" noChangeArrowheads="1"/>
            </p:cNvSpPr>
            <p:nvPr/>
          </p:nvSpPr>
          <p:spPr bwMode="auto">
            <a:xfrm>
              <a:off x="2382"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2" name="Line 21">
              <a:extLst>
                <a:ext uri="{FF2B5EF4-FFF2-40B4-BE49-F238E27FC236}">
                  <a16:creationId xmlns:a16="http://schemas.microsoft.com/office/drawing/2014/main" id="{4EFD1E5C-EAA3-4021-88BB-BC13D3917FDD}"/>
                </a:ext>
              </a:extLst>
            </p:cNvPr>
            <p:cNvSpPr>
              <a:spLocks noChangeShapeType="1"/>
            </p:cNvSpPr>
            <p:nvPr/>
          </p:nvSpPr>
          <p:spPr bwMode="auto">
            <a:xfrm flipH="1" flipV="1">
              <a:off x="2125" y="3188"/>
              <a:ext cx="264" cy="22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22">
            <a:extLst>
              <a:ext uri="{FF2B5EF4-FFF2-40B4-BE49-F238E27FC236}">
                <a16:creationId xmlns:a16="http://schemas.microsoft.com/office/drawing/2014/main" id="{33BEE5FE-5603-45BB-B4C5-C54013E1DCD9}"/>
              </a:ext>
            </a:extLst>
          </p:cNvPr>
          <p:cNvGrpSpPr>
            <a:grpSpLocks/>
          </p:cNvGrpSpPr>
          <p:nvPr/>
        </p:nvGrpSpPr>
        <p:grpSpPr bwMode="auto">
          <a:xfrm>
            <a:off x="6827587" y="4300394"/>
            <a:ext cx="830262" cy="720725"/>
            <a:chOff x="1994" y="3067"/>
            <a:chExt cx="523" cy="454"/>
          </a:xfrm>
        </p:grpSpPr>
        <p:sp>
          <p:nvSpPr>
            <p:cNvPr id="24" name="Rectangle 23">
              <a:extLst>
                <a:ext uri="{FF2B5EF4-FFF2-40B4-BE49-F238E27FC236}">
                  <a16:creationId xmlns:a16="http://schemas.microsoft.com/office/drawing/2014/main" id="{E9AE61EF-2FA9-4C5A-9CC9-F7596EE9DE36}"/>
                </a:ext>
              </a:extLst>
            </p:cNvPr>
            <p:cNvSpPr>
              <a:spLocks noChangeArrowheads="1"/>
            </p:cNvSpPr>
            <p:nvPr/>
          </p:nvSpPr>
          <p:spPr bwMode="auto">
            <a:xfrm>
              <a:off x="1994" y="3067"/>
              <a:ext cx="523" cy="45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5" name="Oval 24">
              <a:extLst>
                <a:ext uri="{FF2B5EF4-FFF2-40B4-BE49-F238E27FC236}">
                  <a16:creationId xmlns:a16="http://schemas.microsoft.com/office/drawing/2014/main" id="{0047953E-A6FC-4616-B737-5F5DF887C561}"/>
                </a:ext>
              </a:extLst>
            </p:cNvPr>
            <p:cNvSpPr>
              <a:spLocks noChangeAspect="1" noChangeArrowheads="1"/>
            </p:cNvSpPr>
            <p:nvPr/>
          </p:nvSpPr>
          <p:spPr bwMode="auto">
            <a:xfrm>
              <a:off x="2064"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6" name="Oval 25">
              <a:extLst>
                <a:ext uri="{FF2B5EF4-FFF2-40B4-BE49-F238E27FC236}">
                  <a16:creationId xmlns:a16="http://schemas.microsoft.com/office/drawing/2014/main" id="{375093BE-5A55-4A81-A4F9-A66D383E3849}"/>
                </a:ext>
              </a:extLst>
            </p:cNvPr>
            <p:cNvSpPr>
              <a:spLocks noChangeAspect="1" noChangeArrowheads="1"/>
            </p:cNvSpPr>
            <p:nvPr/>
          </p:nvSpPr>
          <p:spPr bwMode="auto">
            <a:xfrm>
              <a:off x="2382"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7" name="Oval 26">
              <a:extLst>
                <a:ext uri="{FF2B5EF4-FFF2-40B4-BE49-F238E27FC236}">
                  <a16:creationId xmlns:a16="http://schemas.microsoft.com/office/drawing/2014/main" id="{C5A428A0-717E-47C0-8C10-F1817F1A5802}"/>
                </a:ext>
              </a:extLst>
            </p:cNvPr>
            <p:cNvSpPr>
              <a:spLocks noChangeAspect="1" noChangeArrowheads="1"/>
            </p:cNvSpPr>
            <p:nvPr/>
          </p:nvSpPr>
          <p:spPr bwMode="auto">
            <a:xfrm>
              <a:off x="2064" y="3130"/>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8" name="Oval 27">
              <a:extLst>
                <a:ext uri="{FF2B5EF4-FFF2-40B4-BE49-F238E27FC236}">
                  <a16:creationId xmlns:a16="http://schemas.microsoft.com/office/drawing/2014/main" id="{F3EA7D88-CAA9-4A1B-B852-650183264795}"/>
                </a:ext>
              </a:extLst>
            </p:cNvPr>
            <p:cNvSpPr>
              <a:spLocks noChangeAspect="1" noChangeArrowheads="1"/>
            </p:cNvSpPr>
            <p:nvPr/>
          </p:nvSpPr>
          <p:spPr bwMode="auto">
            <a:xfrm>
              <a:off x="2382" y="3402"/>
              <a:ext cx="73" cy="73"/>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29" name="Line 28">
              <a:extLst>
                <a:ext uri="{FF2B5EF4-FFF2-40B4-BE49-F238E27FC236}">
                  <a16:creationId xmlns:a16="http://schemas.microsoft.com/office/drawing/2014/main" id="{ABAE0301-16FD-47AD-AA36-F95A337EE80F}"/>
                </a:ext>
              </a:extLst>
            </p:cNvPr>
            <p:cNvSpPr>
              <a:spLocks noChangeShapeType="1"/>
            </p:cNvSpPr>
            <p:nvPr/>
          </p:nvSpPr>
          <p:spPr bwMode="auto">
            <a:xfrm flipH="1" flipV="1">
              <a:off x="2125" y="3188"/>
              <a:ext cx="264" cy="22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Line 35">
            <a:extLst>
              <a:ext uri="{FF2B5EF4-FFF2-40B4-BE49-F238E27FC236}">
                <a16:creationId xmlns:a16="http://schemas.microsoft.com/office/drawing/2014/main" id="{7F80F4F8-643F-4586-B09F-B0A0C6263059}"/>
              </a:ext>
            </a:extLst>
          </p:cNvPr>
          <p:cNvSpPr>
            <a:spLocks noChangeShapeType="1"/>
          </p:cNvSpPr>
          <p:nvPr/>
        </p:nvSpPr>
        <p:spPr bwMode="auto">
          <a:xfrm>
            <a:off x="3193800" y="2931968"/>
            <a:ext cx="1370013" cy="9588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36">
            <a:extLst>
              <a:ext uri="{FF2B5EF4-FFF2-40B4-BE49-F238E27FC236}">
                <a16:creationId xmlns:a16="http://schemas.microsoft.com/office/drawing/2014/main" id="{1C37E7DF-678D-4F57-8670-A1F8BD75F5DF}"/>
              </a:ext>
            </a:extLst>
          </p:cNvPr>
          <p:cNvSpPr>
            <a:spLocks noChangeShapeType="1"/>
          </p:cNvSpPr>
          <p:nvPr/>
        </p:nvSpPr>
        <p:spPr bwMode="auto">
          <a:xfrm flipV="1">
            <a:off x="3193799" y="4155931"/>
            <a:ext cx="1366838"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7">
            <a:extLst>
              <a:ext uri="{FF2B5EF4-FFF2-40B4-BE49-F238E27FC236}">
                <a16:creationId xmlns:a16="http://schemas.microsoft.com/office/drawing/2014/main" id="{7E30BEEB-7B5A-470C-9188-4350BF5BF26A}"/>
              </a:ext>
            </a:extLst>
          </p:cNvPr>
          <p:cNvSpPr>
            <a:spLocks noChangeShapeType="1"/>
          </p:cNvSpPr>
          <p:nvPr/>
        </p:nvSpPr>
        <p:spPr bwMode="auto">
          <a:xfrm flipV="1">
            <a:off x="3193800" y="4394056"/>
            <a:ext cx="1368425" cy="113030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8">
            <a:extLst>
              <a:ext uri="{FF2B5EF4-FFF2-40B4-BE49-F238E27FC236}">
                <a16:creationId xmlns:a16="http://schemas.microsoft.com/office/drawing/2014/main" id="{4C1CA6E4-09BF-4609-B857-32D4722408D0}"/>
              </a:ext>
            </a:extLst>
          </p:cNvPr>
          <p:cNvSpPr>
            <a:spLocks noChangeShapeType="1"/>
          </p:cNvSpPr>
          <p:nvPr/>
        </p:nvSpPr>
        <p:spPr bwMode="auto">
          <a:xfrm>
            <a:off x="5178174" y="4246418"/>
            <a:ext cx="1758950" cy="1968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9">
            <a:extLst>
              <a:ext uri="{FF2B5EF4-FFF2-40B4-BE49-F238E27FC236}">
                <a16:creationId xmlns:a16="http://schemas.microsoft.com/office/drawing/2014/main" id="{E85B01FD-52CF-41C5-91CB-1CDBED24261E}"/>
              </a:ext>
            </a:extLst>
          </p:cNvPr>
          <p:cNvSpPr>
            <a:spLocks noChangeShapeType="1"/>
          </p:cNvSpPr>
          <p:nvPr/>
        </p:nvSpPr>
        <p:spPr bwMode="auto">
          <a:xfrm flipV="1">
            <a:off x="5178174" y="3319318"/>
            <a:ext cx="1752600" cy="6921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40">
            <a:extLst>
              <a:ext uri="{FF2B5EF4-FFF2-40B4-BE49-F238E27FC236}">
                <a16:creationId xmlns:a16="http://schemas.microsoft.com/office/drawing/2014/main" id="{9AB3A3AE-499A-4472-9C59-FA34FA1BE831}"/>
              </a:ext>
            </a:extLst>
          </p:cNvPr>
          <p:cNvSpPr>
            <a:spLocks noChangeShapeType="1"/>
          </p:cNvSpPr>
          <p:nvPr/>
        </p:nvSpPr>
        <p:spPr bwMode="auto">
          <a:xfrm flipV="1">
            <a:off x="7562600" y="3749531"/>
            <a:ext cx="1679575"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41">
            <a:extLst>
              <a:ext uri="{FF2B5EF4-FFF2-40B4-BE49-F238E27FC236}">
                <a16:creationId xmlns:a16="http://schemas.microsoft.com/office/drawing/2014/main" id="{77A624F2-EC65-47B3-95D4-633BDAF339A9}"/>
              </a:ext>
            </a:extLst>
          </p:cNvPr>
          <p:cNvSpPr>
            <a:spLocks noChangeShapeType="1"/>
          </p:cNvSpPr>
          <p:nvPr/>
        </p:nvSpPr>
        <p:spPr bwMode="auto">
          <a:xfrm>
            <a:off x="7559424" y="4465493"/>
            <a:ext cx="1682750" cy="2857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42">
            <a:extLst>
              <a:ext uri="{FF2B5EF4-FFF2-40B4-BE49-F238E27FC236}">
                <a16:creationId xmlns:a16="http://schemas.microsoft.com/office/drawing/2014/main" id="{8071416F-C2BF-49EC-895C-161B79EDFE9F}"/>
              </a:ext>
            </a:extLst>
          </p:cNvPr>
          <p:cNvSpPr>
            <a:spLocks noChangeShapeType="1"/>
          </p:cNvSpPr>
          <p:nvPr/>
        </p:nvSpPr>
        <p:spPr bwMode="auto">
          <a:xfrm flipV="1">
            <a:off x="7565774" y="2692256"/>
            <a:ext cx="1676400" cy="6032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43">
            <a:extLst>
              <a:ext uri="{FF2B5EF4-FFF2-40B4-BE49-F238E27FC236}">
                <a16:creationId xmlns:a16="http://schemas.microsoft.com/office/drawing/2014/main" id="{8C9705DE-744F-425B-84A7-8213AEF1E868}"/>
              </a:ext>
            </a:extLst>
          </p:cNvPr>
          <p:cNvSpPr>
            <a:spLocks noChangeShapeType="1"/>
          </p:cNvSpPr>
          <p:nvPr/>
        </p:nvSpPr>
        <p:spPr bwMode="auto">
          <a:xfrm>
            <a:off x="7551487" y="4917931"/>
            <a:ext cx="1695450" cy="906462"/>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44">
            <a:extLst>
              <a:ext uri="{FF2B5EF4-FFF2-40B4-BE49-F238E27FC236}">
                <a16:creationId xmlns:a16="http://schemas.microsoft.com/office/drawing/2014/main" id="{06D05DD9-2DC2-435C-8FFB-1933B5339816}"/>
              </a:ext>
            </a:extLst>
          </p:cNvPr>
          <p:cNvSpPr txBox="1">
            <a:spLocks noChangeArrowheads="1"/>
          </p:cNvSpPr>
          <p:nvPr/>
        </p:nvSpPr>
        <p:spPr bwMode="auto">
          <a:xfrm>
            <a:off x="2300036" y="2571607"/>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A</a:t>
            </a:r>
          </a:p>
        </p:txBody>
      </p:sp>
      <p:sp>
        <p:nvSpPr>
          <p:cNvPr id="40" name="Text Box 45">
            <a:extLst>
              <a:ext uri="{FF2B5EF4-FFF2-40B4-BE49-F238E27FC236}">
                <a16:creationId xmlns:a16="http://schemas.microsoft.com/office/drawing/2014/main" id="{6860295C-635F-4B59-B210-2AA43C2132CC}"/>
              </a:ext>
            </a:extLst>
          </p:cNvPr>
          <p:cNvSpPr txBox="1">
            <a:spLocks noChangeArrowheads="1"/>
          </p:cNvSpPr>
          <p:nvPr/>
        </p:nvSpPr>
        <p:spPr bwMode="auto">
          <a:xfrm>
            <a:off x="2300036" y="3724132"/>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B</a:t>
            </a:r>
          </a:p>
        </p:txBody>
      </p:sp>
      <p:sp>
        <p:nvSpPr>
          <p:cNvPr id="41" name="Text Box 46">
            <a:extLst>
              <a:ext uri="{FF2B5EF4-FFF2-40B4-BE49-F238E27FC236}">
                <a16:creationId xmlns:a16="http://schemas.microsoft.com/office/drawing/2014/main" id="{D34370DA-4430-49CF-94D1-F807FB466FCF}"/>
              </a:ext>
            </a:extLst>
          </p:cNvPr>
          <p:cNvSpPr txBox="1">
            <a:spLocks noChangeArrowheads="1"/>
          </p:cNvSpPr>
          <p:nvPr/>
        </p:nvSpPr>
        <p:spPr bwMode="auto">
          <a:xfrm>
            <a:off x="2292099" y="5092557"/>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C</a:t>
            </a:r>
          </a:p>
        </p:txBody>
      </p:sp>
      <p:sp>
        <p:nvSpPr>
          <p:cNvPr id="42" name="Text Box 47">
            <a:extLst>
              <a:ext uri="{FF2B5EF4-FFF2-40B4-BE49-F238E27FC236}">
                <a16:creationId xmlns:a16="http://schemas.microsoft.com/office/drawing/2014/main" id="{FC3BB2A8-99F7-43DF-8CED-D50BCF8614A2}"/>
              </a:ext>
            </a:extLst>
          </p:cNvPr>
          <p:cNvSpPr txBox="1">
            <a:spLocks noChangeArrowheads="1"/>
          </p:cNvSpPr>
          <p:nvPr/>
        </p:nvSpPr>
        <p:spPr bwMode="auto">
          <a:xfrm>
            <a:off x="4705100" y="329233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1</a:t>
            </a:r>
          </a:p>
        </p:txBody>
      </p:sp>
      <p:sp>
        <p:nvSpPr>
          <p:cNvPr id="43" name="Text Box 48">
            <a:extLst>
              <a:ext uri="{FF2B5EF4-FFF2-40B4-BE49-F238E27FC236}">
                <a16:creationId xmlns:a16="http://schemas.microsoft.com/office/drawing/2014/main" id="{AFCEB130-AC17-4CA8-9B59-2BBFEA43BA38}"/>
              </a:ext>
            </a:extLst>
          </p:cNvPr>
          <p:cNvSpPr txBox="1">
            <a:spLocks noChangeArrowheads="1"/>
          </p:cNvSpPr>
          <p:nvPr/>
        </p:nvSpPr>
        <p:spPr bwMode="auto">
          <a:xfrm>
            <a:off x="6505325" y="278750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2</a:t>
            </a:r>
          </a:p>
        </p:txBody>
      </p:sp>
      <p:sp>
        <p:nvSpPr>
          <p:cNvPr id="44" name="Text Box 49">
            <a:extLst>
              <a:ext uri="{FF2B5EF4-FFF2-40B4-BE49-F238E27FC236}">
                <a16:creationId xmlns:a16="http://schemas.microsoft.com/office/drawing/2014/main" id="{8A6F7C67-85D4-40A8-B4B8-CFF4F80C900E}"/>
              </a:ext>
            </a:extLst>
          </p:cNvPr>
          <p:cNvSpPr txBox="1">
            <a:spLocks noChangeArrowheads="1"/>
          </p:cNvSpPr>
          <p:nvPr/>
        </p:nvSpPr>
        <p:spPr bwMode="auto">
          <a:xfrm>
            <a:off x="6511675" y="4803631"/>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3</a:t>
            </a:r>
          </a:p>
        </p:txBody>
      </p:sp>
      <p:sp>
        <p:nvSpPr>
          <p:cNvPr id="45" name="Text Box 50">
            <a:extLst>
              <a:ext uri="{FF2B5EF4-FFF2-40B4-BE49-F238E27FC236}">
                <a16:creationId xmlns:a16="http://schemas.microsoft.com/office/drawing/2014/main" id="{DBF08326-2E16-43E6-BE9C-0D7585B4F370}"/>
              </a:ext>
            </a:extLst>
          </p:cNvPr>
          <p:cNvSpPr txBox="1">
            <a:spLocks noChangeArrowheads="1"/>
          </p:cNvSpPr>
          <p:nvPr/>
        </p:nvSpPr>
        <p:spPr bwMode="auto">
          <a:xfrm>
            <a:off x="9631111" y="2327686"/>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D</a:t>
            </a:r>
          </a:p>
        </p:txBody>
      </p:sp>
      <p:sp>
        <p:nvSpPr>
          <p:cNvPr id="46" name="Text Box 51">
            <a:extLst>
              <a:ext uri="{FF2B5EF4-FFF2-40B4-BE49-F238E27FC236}">
                <a16:creationId xmlns:a16="http://schemas.microsoft.com/office/drawing/2014/main" id="{7A890E6D-1740-4201-B7F6-A8C7F4FC724F}"/>
              </a:ext>
            </a:extLst>
          </p:cNvPr>
          <p:cNvSpPr txBox="1">
            <a:spLocks noChangeArrowheads="1"/>
          </p:cNvSpPr>
          <p:nvPr/>
        </p:nvSpPr>
        <p:spPr bwMode="auto">
          <a:xfrm>
            <a:off x="9639048" y="3480211"/>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E</a:t>
            </a:r>
          </a:p>
        </p:txBody>
      </p:sp>
      <p:sp>
        <p:nvSpPr>
          <p:cNvPr id="47" name="Text Box 52">
            <a:extLst>
              <a:ext uri="{FF2B5EF4-FFF2-40B4-BE49-F238E27FC236}">
                <a16:creationId xmlns:a16="http://schemas.microsoft.com/office/drawing/2014/main" id="{AD188B90-C59E-4C56-9875-FAC391F64F81}"/>
              </a:ext>
            </a:extLst>
          </p:cNvPr>
          <p:cNvSpPr txBox="1">
            <a:spLocks noChangeArrowheads="1"/>
          </p:cNvSpPr>
          <p:nvPr/>
        </p:nvSpPr>
        <p:spPr bwMode="auto">
          <a:xfrm>
            <a:off x="9648574" y="4559711"/>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F</a:t>
            </a:r>
          </a:p>
        </p:txBody>
      </p:sp>
      <p:sp>
        <p:nvSpPr>
          <p:cNvPr id="48" name="Text Box 53">
            <a:extLst>
              <a:ext uri="{FF2B5EF4-FFF2-40B4-BE49-F238E27FC236}">
                <a16:creationId xmlns:a16="http://schemas.microsoft.com/office/drawing/2014/main" id="{7741710A-0A00-4134-92D1-74F26A7238F5}"/>
              </a:ext>
            </a:extLst>
          </p:cNvPr>
          <p:cNvSpPr txBox="1">
            <a:spLocks noChangeArrowheads="1"/>
          </p:cNvSpPr>
          <p:nvPr/>
        </p:nvSpPr>
        <p:spPr bwMode="auto">
          <a:xfrm>
            <a:off x="9623174" y="5580474"/>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chemeClr val="tx2"/>
                </a:solidFill>
              </a:rPr>
              <a:t>G</a:t>
            </a:r>
          </a:p>
        </p:txBody>
      </p:sp>
      <p:grpSp>
        <p:nvGrpSpPr>
          <p:cNvPr id="49" name="Group 54">
            <a:extLst>
              <a:ext uri="{FF2B5EF4-FFF2-40B4-BE49-F238E27FC236}">
                <a16:creationId xmlns:a16="http://schemas.microsoft.com/office/drawing/2014/main" id="{E21127F5-EDAE-4580-A116-697F0FA62818}"/>
              </a:ext>
            </a:extLst>
          </p:cNvPr>
          <p:cNvGrpSpPr>
            <a:grpSpLocks noChangeAspect="1"/>
          </p:cNvGrpSpPr>
          <p:nvPr/>
        </p:nvGrpSpPr>
        <p:grpSpPr bwMode="auto">
          <a:xfrm>
            <a:off x="8893131" y="2390787"/>
            <a:ext cx="656809" cy="512764"/>
            <a:chOff x="3145" y="1063"/>
            <a:chExt cx="984" cy="598"/>
          </a:xfrm>
        </p:grpSpPr>
        <p:sp>
          <p:nvSpPr>
            <p:cNvPr id="50" name="AutoShape 55">
              <a:extLst>
                <a:ext uri="{FF2B5EF4-FFF2-40B4-BE49-F238E27FC236}">
                  <a16:creationId xmlns:a16="http://schemas.microsoft.com/office/drawing/2014/main" id="{3A76CF46-8903-413B-A627-B1F98F18D76F}"/>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 name="Freeform 56">
              <a:extLst>
                <a:ext uri="{FF2B5EF4-FFF2-40B4-BE49-F238E27FC236}">
                  <a16:creationId xmlns:a16="http://schemas.microsoft.com/office/drawing/2014/main" id="{D09C91BC-FE6B-4E34-AFEC-367D1CE7E7DC}"/>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57">
              <a:extLst>
                <a:ext uri="{FF2B5EF4-FFF2-40B4-BE49-F238E27FC236}">
                  <a16:creationId xmlns:a16="http://schemas.microsoft.com/office/drawing/2014/main" id="{01C7376C-2FA2-48D8-BE58-0975C50E530A}"/>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58">
              <a:extLst>
                <a:ext uri="{FF2B5EF4-FFF2-40B4-BE49-F238E27FC236}">
                  <a16:creationId xmlns:a16="http://schemas.microsoft.com/office/drawing/2014/main" id="{D2C46D6D-9A65-43E8-BC1F-318AC7763395}"/>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59">
              <a:extLst>
                <a:ext uri="{FF2B5EF4-FFF2-40B4-BE49-F238E27FC236}">
                  <a16:creationId xmlns:a16="http://schemas.microsoft.com/office/drawing/2014/main" id="{0C31774B-4371-457B-8F83-02CC2D571B5A}"/>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60">
              <a:extLst>
                <a:ext uri="{FF2B5EF4-FFF2-40B4-BE49-F238E27FC236}">
                  <a16:creationId xmlns:a16="http://schemas.microsoft.com/office/drawing/2014/main" id="{04650169-5419-469F-B09D-15DD5A32F9E3}"/>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61">
              <a:extLst>
                <a:ext uri="{FF2B5EF4-FFF2-40B4-BE49-F238E27FC236}">
                  <a16:creationId xmlns:a16="http://schemas.microsoft.com/office/drawing/2014/main" id="{53A21129-C0BA-43BB-8B82-70602B238884}"/>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62">
              <a:extLst>
                <a:ext uri="{FF2B5EF4-FFF2-40B4-BE49-F238E27FC236}">
                  <a16:creationId xmlns:a16="http://schemas.microsoft.com/office/drawing/2014/main" id="{9B84D30F-DAD0-439D-9443-2D0F46FE0239}"/>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63">
              <a:extLst>
                <a:ext uri="{FF2B5EF4-FFF2-40B4-BE49-F238E27FC236}">
                  <a16:creationId xmlns:a16="http://schemas.microsoft.com/office/drawing/2014/main" id="{7F55208A-56B5-4737-9E53-0AA4F11728EC}"/>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64">
              <a:extLst>
                <a:ext uri="{FF2B5EF4-FFF2-40B4-BE49-F238E27FC236}">
                  <a16:creationId xmlns:a16="http://schemas.microsoft.com/office/drawing/2014/main" id="{A1BF0283-84B1-4514-9280-2B55113FF2F1}"/>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65">
              <a:extLst>
                <a:ext uri="{FF2B5EF4-FFF2-40B4-BE49-F238E27FC236}">
                  <a16:creationId xmlns:a16="http://schemas.microsoft.com/office/drawing/2014/main" id="{88FC3572-0A68-4695-90FB-BA78DAC62A04}"/>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66">
              <a:extLst>
                <a:ext uri="{FF2B5EF4-FFF2-40B4-BE49-F238E27FC236}">
                  <a16:creationId xmlns:a16="http://schemas.microsoft.com/office/drawing/2014/main" id="{91F4EF7F-9249-4C5D-B466-C0843E4DBA27}"/>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67">
              <a:extLst>
                <a:ext uri="{FF2B5EF4-FFF2-40B4-BE49-F238E27FC236}">
                  <a16:creationId xmlns:a16="http://schemas.microsoft.com/office/drawing/2014/main" id="{8695AD89-3DE1-40E9-A44D-9C23659C539C}"/>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68">
              <a:extLst>
                <a:ext uri="{FF2B5EF4-FFF2-40B4-BE49-F238E27FC236}">
                  <a16:creationId xmlns:a16="http://schemas.microsoft.com/office/drawing/2014/main" id="{561E0F0E-9787-42EC-944E-53DF28447AA6}"/>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69">
              <a:extLst>
                <a:ext uri="{FF2B5EF4-FFF2-40B4-BE49-F238E27FC236}">
                  <a16:creationId xmlns:a16="http://schemas.microsoft.com/office/drawing/2014/main" id="{CC67CE88-1953-4CC0-9DB5-73F3D55C4E4E}"/>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5" name="Group 70">
            <a:extLst>
              <a:ext uri="{FF2B5EF4-FFF2-40B4-BE49-F238E27FC236}">
                <a16:creationId xmlns:a16="http://schemas.microsoft.com/office/drawing/2014/main" id="{FB96A511-2FB6-4882-9950-B9D20B34C934}"/>
              </a:ext>
            </a:extLst>
          </p:cNvPr>
          <p:cNvGrpSpPr>
            <a:grpSpLocks noChangeAspect="1"/>
          </p:cNvGrpSpPr>
          <p:nvPr/>
        </p:nvGrpSpPr>
        <p:grpSpPr bwMode="auto">
          <a:xfrm>
            <a:off x="8893131" y="3470287"/>
            <a:ext cx="656809" cy="512764"/>
            <a:chOff x="3145" y="1063"/>
            <a:chExt cx="984" cy="598"/>
          </a:xfrm>
        </p:grpSpPr>
        <p:sp>
          <p:nvSpPr>
            <p:cNvPr id="66" name="AutoShape 71">
              <a:extLst>
                <a:ext uri="{FF2B5EF4-FFF2-40B4-BE49-F238E27FC236}">
                  <a16:creationId xmlns:a16="http://schemas.microsoft.com/office/drawing/2014/main" id="{9B218711-1F09-4C90-91E0-AEF75E5AE32C}"/>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Freeform 72">
              <a:extLst>
                <a:ext uri="{FF2B5EF4-FFF2-40B4-BE49-F238E27FC236}">
                  <a16:creationId xmlns:a16="http://schemas.microsoft.com/office/drawing/2014/main" id="{34B52718-120C-4F42-ABDE-3CA7C150D089}"/>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73">
              <a:extLst>
                <a:ext uri="{FF2B5EF4-FFF2-40B4-BE49-F238E27FC236}">
                  <a16:creationId xmlns:a16="http://schemas.microsoft.com/office/drawing/2014/main" id="{D473866C-86B3-47D6-A306-08FBD05AFBD0}"/>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Freeform 74">
              <a:extLst>
                <a:ext uri="{FF2B5EF4-FFF2-40B4-BE49-F238E27FC236}">
                  <a16:creationId xmlns:a16="http://schemas.microsoft.com/office/drawing/2014/main" id="{D364ACAE-9E12-4D55-8BF3-039DD9F4BAC8}"/>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75">
              <a:extLst>
                <a:ext uri="{FF2B5EF4-FFF2-40B4-BE49-F238E27FC236}">
                  <a16:creationId xmlns:a16="http://schemas.microsoft.com/office/drawing/2014/main" id="{7C6B59CA-AEC6-41C7-9DF8-B51F4382D4B9}"/>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76">
              <a:extLst>
                <a:ext uri="{FF2B5EF4-FFF2-40B4-BE49-F238E27FC236}">
                  <a16:creationId xmlns:a16="http://schemas.microsoft.com/office/drawing/2014/main" id="{A0DE784B-7004-4A00-AA48-A3E42EE2E5D9}"/>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Freeform 77">
              <a:extLst>
                <a:ext uri="{FF2B5EF4-FFF2-40B4-BE49-F238E27FC236}">
                  <a16:creationId xmlns:a16="http://schemas.microsoft.com/office/drawing/2014/main" id="{498239A3-4E10-4292-9459-70B68164573E}"/>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Freeform 78">
              <a:extLst>
                <a:ext uri="{FF2B5EF4-FFF2-40B4-BE49-F238E27FC236}">
                  <a16:creationId xmlns:a16="http://schemas.microsoft.com/office/drawing/2014/main" id="{562F508B-7E62-4591-AB1B-F89F4681E653}"/>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Freeform 79">
              <a:extLst>
                <a:ext uri="{FF2B5EF4-FFF2-40B4-BE49-F238E27FC236}">
                  <a16:creationId xmlns:a16="http://schemas.microsoft.com/office/drawing/2014/main" id="{A5B867D9-4C88-4DD3-94FE-F2652DD8C2A4}"/>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Freeform 80">
              <a:extLst>
                <a:ext uri="{FF2B5EF4-FFF2-40B4-BE49-F238E27FC236}">
                  <a16:creationId xmlns:a16="http://schemas.microsoft.com/office/drawing/2014/main" id="{7047552D-CF39-4639-BE89-27C8DE17E004}"/>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81">
              <a:extLst>
                <a:ext uri="{FF2B5EF4-FFF2-40B4-BE49-F238E27FC236}">
                  <a16:creationId xmlns:a16="http://schemas.microsoft.com/office/drawing/2014/main" id="{CF0DE017-3E29-4AF6-A135-3C02F7E77EEC}"/>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Freeform 82">
              <a:extLst>
                <a:ext uri="{FF2B5EF4-FFF2-40B4-BE49-F238E27FC236}">
                  <a16:creationId xmlns:a16="http://schemas.microsoft.com/office/drawing/2014/main" id="{1C72D1BB-1E1C-4CCB-893A-B07254F2879D}"/>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Freeform 83">
              <a:extLst>
                <a:ext uri="{FF2B5EF4-FFF2-40B4-BE49-F238E27FC236}">
                  <a16:creationId xmlns:a16="http://schemas.microsoft.com/office/drawing/2014/main" id="{BE055C03-0DCD-46CF-9248-A1867FD1F0A9}"/>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Freeform 84">
              <a:extLst>
                <a:ext uri="{FF2B5EF4-FFF2-40B4-BE49-F238E27FC236}">
                  <a16:creationId xmlns:a16="http://schemas.microsoft.com/office/drawing/2014/main" id="{61925983-685D-447C-8873-C2338E25FA4F}"/>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85">
              <a:extLst>
                <a:ext uri="{FF2B5EF4-FFF2-40B4-BE49-F238E27FC236}">
                  <a16:creationId xmlns:a16="http://schemas.microsoft.com/office/drawing/2014/main" id="{887A65F3-E72A-4FD4-881A-5D3B13144E24}"/>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1" name="Group 86">
            <a:extLst>
              <a:ext uri="{FF2B5EF4-FFF2-40B4-BE49-F238E27FC236}">
                <a16:creationId xmlns:a16="http://schemas.microsoft.com/office/drawing/2014/main" id="{B91ECDBF-DE70-4606-8CA4-429AF3183F9D}"/>
              </a:ext>
            </a:extLst>
          </p:cNvPr>
          <p:cNvGrpSpPr>
            <a:grpSpLocks noChangeAspect="1"/>
          </p:cNvGrpSpPr>
          <p:nvPr/>
        </p:nvGrpSpPr>
        <p:grpSpPr bwMode="auto">
          <a:xfrm>
            <a:off x="8893131" y="4549787"/>
            <a:ext cx="656809" cy="512764"/>
            <a:chOff x="3145" y="1063"/>
            <a:chExt cx="984" cy="598"/>
          </a:xfrm>
        </p:grpSpPr>
        <p:sp>
          <p:nvSpPr>
            <p:cNvPr id="82" name="AutoShape 87">
              <a:extLst>
                <a:ext uri="{FF2B5EF4-FFF2-40B4-BE49-F238E27FC236}">
                  <a16:creationId xmlns:a16="http://schemas.microsoft.com/office/drawing/2014/main" id="{5E9DA509-59E0-4CF6-9B62-F2661FA53A0A}"/>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 name="Freeform 88">
              <a:extLst>
                <a:ext uri="{FF2B5EF4-FFF2-40B4-BE49-F238E27FC236}">
                  <a16:creationId xmlns:a16="http://schemas.microsoft.com/office/drawing/2014/main" id="{1542E011-FAD7-4637-A16E-027EA22BA882}"/>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89">
              <a:extLst>
                <a:ext uri="{FF2B5EF4-FFF2-40B4-BE49-F238E27FC236}">
                  <a16:creationId xmlns:a16="http://schemas.microsoft.com/office/drawing/2014/main" id="{256AE1C4-45A9-4D49-8BF8-75FD8FCC24F4}"/>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90">
              <a:extLst>
                <a:ext uri="{FF2B5EF4-FFF2-40B4-BE49-F238E27FC236}">
                  <a16:creationId xmlns:a16="http://schemas.microsoft.com/office/drawing/2014/main" id="{836EEE8E-840D-48D6-A18F-480BFF815AE8}"/>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91">
              <a:extLst>
                <a:ext uri="{FF2B5EF4-FFF2-40B4-BE49-F238E27FC236}">
                  <a16:creationId xmlns:a16="http://schemas.microsoft.com/office/drawing/2014/main" id="{D6393A70-6FAF-4FDB-908F-68724291069A}"/>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92">
              <a:extLst>
                <a:ext uri="{FF2B5EF4-FFF2-40B4-BE49-F238E27FC236}">
                  <a16:creationId xmlns:a16="http://schemas.microsoft.com/office/drawing/2014/main" id="{E6880693-C1BE-4B19-AB80-FE05897CA899}"/>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93">
              <a:extLst>
                <a:ext uri="{FF2B5EF4-FFF2-40B4-BE49-F238E27FC236}">
                  <a16:creationId xmlns:a16="http://schemas.microsoft.com/office/drawing/2014/main" id="{0F0D9B64-3874-4183-97D5-FDAB850B3BE8}"/>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94">
              <a:extLst>
                <a:ext uri="{FF2B5EF4-FFF2-40B4-BE49-F238E27FC236}">
                  <a16:creationId xmlns:a16="http://schemas.microsoft.com/office/drawing/2014/main" id="{5BCEA30E-3139-4DC5-A7DF-AC9C1CFDFD4D}"/>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95">
              <a:extLst>
                <a:ext uri="{FF2B5EF4-FFF2-40B4-BE49-F238E27FC236}">
                  <a16:creationId xmlns:a16="http://schemas.microsoft.com/office/drawing/2014/main" id="{524CDE71-9E27-4A7F-8ECA-6DF8F3DB5663}"/>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96">
              <a:extLst>
                <a:ext uri="{FF2B5EF4-FFF2-40B4-BE49-F238E27FC236}">
                  <a16:creationId xmlns:a16="http://schemas.microsoft.com/office/drawing/2014/main" id="{B6FCB0AC-D5E3-4AEC-B89E-99E3C29A1AF7}"/>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Freeform 97">
              <a:extLst>
                <a:ext uri="{FF2B5EF4-FFF2-40B4-BE49-F238E27FC236}">
                  <a16:creationId xmlns:a16="http://schemas.microsoft.com/office/drawing/2014/main" id="{999FDE2C-9FE6-4EB9-8423-50623E8D9411}"/>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98">
              <a:extLst>
                <a:ext uri="{FF2B5EF4-FFF2-40B4-BE49-F238E27FC236}">
                  <a16:creationId xmlns:a16="http://schemas.microsoft.com/office/drawing/2014/main" id="{6749479D-8DC6-4386-8F3F-BD5F90DA1108}"/>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99">
              <a:extLst>
                <a:ext uri="{FF2B5EF4-FFF2-40B4-BE49-F238E27FC236}">
                  <a16:creationId xmlns:a16="http://schemas.microsoft.com/office/drawing/2014/main" id="{94650BC6-6AE0-43F6-8BAF-11BBA529859D}"/>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Freeform 100">
              <a:extLst>
                <a:ext uri="{FF2B5EF4-FFF2-40B4-BE49-F238E27FC236}">
                  <a16:creationId xmlns:a16="http://schemas.microsoft.com/office/drawing/2014/main" id="{E54BD170-3D40-4736-A735-F3C6C9FB5D00}"/>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101">
              <a:extLst>
                <a:ext uri="{FF2B5EF4-FFF2-40B4-BE49-F238E27FC236}">
                  <a16:creationId xmlns:a16="http://schemas.microsoft.com/office/drawing/2014/main" id="{0CD60032-74C2-44FF-BFA8-1E9AFC91454C}"/>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7" name="Group 102">
            <a:extLst>
              <a:ext uri="{FF2B5EF4-FFF2-40B4-BE49-F238E27FC236}">
                <a16:creationId xmlns:a16="http://schemas.microsoft.com/office/drawing/2014/main" id="{E1D2A1C3-9DEF-4755-B43E-688F170725A9}"/>
              </a:ext>
            </a:extLst>
          </p:cNvPr>
          <p:cNvGrpSpPr>
            <a:grpSpLocks noChangeAspect="1"/>
          </p:cNvGrpSpPr>
          <p:nvPr/>
        </p:nvGrpSpPr>
        <p:grpSpPr bwMode="auto">
          <a:xfrm>
            <a:off x="8893131" y="5630874"/>
            <a:ext cx="656809" cy="512764"/>
            <a:chOff x="3145" y="1063"/>
            <a:chExt cx="984" cy="598"/>
          </a:xfrm>
        </p:grpSpPr>
        <p:sp>
          <p:nvSpPr>
            <p:cNvPr id="98" name="AutoShape 103">
              <a:extLst>
                <a:ext uri="{FF2B5EF4-FFF2-40B4-BE49-F238E27FC236}">
                  <a16:creationId xmlns:a16="http://schemas.microsoft.com/office/drawing/2014/main" id="{3C0DD161-C56D-43EB-BFA2-C951E8AF290E}"/>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 name="Freeform 104">
              <a:extLst>
                <a:ext uri="{FF2B5EF4-FFF2-40B4-BE49-F238E27FC236}">
                  <a16:creationId xmlns:a16="http://schemas.microsoft.com/office/drawing/2014/main" id="{7A36A97B-20B8-4B6B-85DB-E074404A2B9A}"/>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0" name="Freeform 105">
              <a:extLst>
                <a:ext uri="{FF2B5EF4-FFF2-40B4-BE49-F238E27FC236}">
                  <a16:creationId xmlns:a16="http://schemas.microsoft.com/office/drawing/2014/main" id="{DDFD1557-ABA2-411A-8C0E-991DBEED6E33}"/>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106">
              <a:extLst>
                <a:ext uri="{FF2B5EF4-FFF2-40B4-BE49-F238E27FC236}">
                  <a16:creationId xmlns:a16="http://schemas.microsoft.com/office/drawing/2014/main" id="{57AB8D22-EA37-4A0A-9167-10551BDC6BE7}"/>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107">
              <a:extLst>
                <a:ext uri="{FF2B5EF4-FFF2-40B4-BE49-F238E27FC236}">
                  <a16:creationId xmlns:a16="http://schemas.microsoft.com/office/drawing/2014/main" id="{A3E683FE-8998-4410-AA9C-40BA8A3F4711}"/>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Freeform 108">
              <a:extLst>
                <a:ext uri="{FF2B5EF4-FFF2-40B4-BE49-F238E27FC236}">
                  <a16:creationId xmlns:a16="http://schemas.microsoft.com/office/drawing/2014/main" id="{E415E6B7-0886-4473-8F60-F83320B2203C}"/>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 name="Freeform 109">
              <a:extLst>
                <a:ext uri="{FF2B5EF4-FFF2-40B4-BE49-F238E27FC236}">
                  <a16:creationId xmlns:a16="http://schemas.microsoft.com/office/drawing/2014/main" id="{547C6710-D7F9-44E0-8060-BC7396233ED7}"/>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110">
              <a:extLst>
                <a:ext uri="{FF2B5EF4-FFF2-40B4-BE49-F238E27FC236}">
                  <a16:creationId xmlns:a16="http://schemas.microsoft.com/office/drawing/2014/main" id="{A5AB4AA0-530D-423F-A7E7-D53A3FE8B286}"/>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Freeform 111">
              <a:extLst>
                <a:ext uri="{FF2B5EF4-FFF2-40B4-BE49-F238E27FC236}">
                  <a16:creationId xmlns:a16="http://schemas.microsoft.com/office/drawing/2014/main" id="{9D2793B0-A988-4477-AEF3-F6F76601105E}"/>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Freeform 112">
              <a:extLst>
                <a:ext uri="{FF2B5EF4-FFF2-40B4-BE49-F238E27FC236}">
                  <a16:creationId xmlns:a16="http://schemas.microsoft.com/office/drawing/2014/main" id="{DD47AF65-8705-4E73-9F27-6ADF4B48647E}"/>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 name="Freeform 113">
              <a:extLst>
                <a:ext uri="{FF2B5EF4-FFF2-40B4-BE49-F238E27FC236}">
                  <a16:creationId xmlns:a16="http://schemas.microsoft.com/office/drawing/2014/main" id="{C1DAA902-B2B1-4F7B-BE39-85BA9CF1CA7E}"/>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9" name="Freeform 114">
              <a:extLst>
                <a:ext uri="{FF2B5EF4-FFF2-40B4-BE49-F238E27FC236}">
                  <a16:creationId xmlns:a16="http://schemas.microsoft.com/office/drawing/2014/main" id="{A7C6E8C0-8CED-4DE7-8C65-622E3257332D}"/>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0" name="Freeform 115">
              <a:extLst>
                <a:ext uri="{FF2B5EF4-FFF2-40B4-BE49-F238E27FC236}">
                  <a16:creationId xmlns:a16="http://schemas.microsoft.com/office/drawing/2014/main" id="{2C37F9B6-ADA4-4712-91A9-22F2DB340131}"/>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1" name="Freeform 116">
              <a:extLst>
                <a:ext uri="{FF2B5EF4-FFF2-40B4-BE49-F238E27FC236}">
                  <a16:creationId xmlns:a16="http://schemas.microsoft.com/office/drawing/2014/main" id="{61779E41-D58D-4B37-99E5-5D90B60851AD}"/>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 name="Freeform 117">
              <a:extLst>
                <a:ext uri="{FF2B5EF4-FFF2-40B4-BE49-F238E27FC236}">
                  <a16:creationId xmlns:a16="http://schemas.microsoft.com/office/drawing/2014/main" id="{7E98F957-6B51-4D6B-9E43-3BED308AD288}"/>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3" name="Group 118">
            <a:extLst>
              <a:ext uri="{FF2B5EF4-FFF2-40B4-BE49-F238E27FC236}">
                <a16:creationId xmlns:a16="http://schemas.microsoft.com/office/drawing/2014/main" id="{03D7C4EB-2B55-4524-B997-BFAA274DA0D1}"/>
              </a:ext>
            </a:extLst>
          </p:cNvPr>
          <p:cNvGrpSpPr>
            <a:grpSpLocks noChangeAspect="1"/>
          </p:cNvGrpSpPr>
          <p:nvPr/>
        </p:nvGrpSpPr>
        <p:grpSpPr bwMode="auto">
          <a:xfrm>
            <a:off x="2526087" y="2680171"/>
            <a:ext cx="656809" cy="512764"/>
            <a:chOff x="3145" y="1063"/>
            <a:chExt cx="984" cy="598"/>
          </a:xfrm>
        </p:grpSpPr>
        <p:sp>
          <p:nvSpPr>
            <p:cNvPr id="114" name="AutoShape 119">
              <a:extLst>
                <a:ext uri="{FF2B5EF4-FFF2-40B4-BE49-F238E27FC236}">
                  <a16:creationId xmlns:a16="http://schemas.microsoft.com/office/drawing/2014/main" id="{052D591C-186D-4D08-8D86-1B7DF41AE9F7}"/>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 name="Freeform 120">
              <a:extLst>
                <a:ext uri="{FF2B5EF4-FFF2-40B4-BE49-F238E27FC236}">
                  <a16:creationId xmlns:a16="http://schemas.microsoft.com/office/drawing/2014/main" id="{E347EE07-0EEB-4310-92D2-300A9F9C56BD}"/>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121">
              <a:extLst>
                <a:ext uri="{FF2B5EF4-FFF2-40B4-BE49-F238E27FC236}">
                  <a16:creationId xmlns:a16="http://schemas.microsoft.com/office/drawing/2014/main" id="{3B8D6BFD-B9FD-4C3E-8328-8C153DA9266F}"/>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122">
              <a:extLst>
                <a:ext uri="{FF2B5EF4-FFF2-40B4-BE49-F238E27FC236}">
                  <a16:creationId xmlns:a16="http://schemas.microsoft.com/office/drawing/2014/main" id="{AA7FFA03-1F27-4878-825F-5532DE2C2657}"/>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Freeform 123">
              <a:extLst>
                <a:ext uri="{FF2B5EF4-FFF2-40B4-BE49-F238E27FC236}">
                  <a16:creationId xmlns:a16="http://schemas.microsoft.com/office/drawing/2014/main" id="{A49ACE71-F112-4691-B590-078BF7C32835}"/>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9" name="Freeform 124">
              <a:extLst>
                <a:ext uri="{FF2B5EF4-FFF2-40B4-BE49-F238E27FC236}">
                  <a16:creationId xmlns:a16="http://schemas.microsoft.com/office/drawing/2014/main" id="{48121A4F-B399-4FED-8F57-A785C9F4534C}"/>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125">
              <a:extLst>
                <a:ext uri="{FF2B5EF4-FFF2-40B4-BE49-F238E27FC236}">
                  <a16:creationId xmlns:a16="http://schemas.microsoft.com/office/drawing/2014/main" id="{1B2AFB3F-4B75-4215-BFE5-591F33FA82C8}"/>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126">
              <a:extLst>
                <a:ext uri="{FF2B5EF4-FFF2-40B4-BE49-F238E27FC236}">
                  <a16:creationId xmlns:a16="http://schemas.microsoft.com/office/drawing/2014/main" id="{C8CD4A45-77C8-42CD-9C4D-5A82BFCCF5DA}"/>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127">
              <a:extLst>
                <a:ext uri="{FF2B5EF4-FFF2-40B4-BE49-F238E27FC236}">
                  <a16:creationId xmlns:a16="http://schemas.microsoft.com/office/drawing/2014/main" id="{B7DF5B17-CA39-4A0B-9E8B-750EB5E0FDB4}"/>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128">
              <a:extLst>
                <a:ext uri="{FF2B5EF4-FFF2-40B4-BE49-F238E27FC236}">
                  <a16:creationId xmlns:a16="http://schemas.microsoft.com/office/drawing/2014/main" id="{9F17E909-D174-42ED-9FA2-4E91EE822304}"/>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129">
              <a:extLst>
                <a:ext uri="{FF2B5EF4-FFF2-40B4-BE49-F238E27FC236}">
                  <a16:creationId xmlns:a16="http://schemas.microsoft.com/office/drawing/2014/main" id="{8C8846DE-1637-43D3-B168-ADAD63EADFCE}"/>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 name="Freeform 130">
              <a:extLst>
                <a:ext uri="{FF2B5EF4-FFF2-40B4-BE49-F238E27FC236}">
                  <a16:creationId xmlns:a16="http://schemas.microsoft.com/office/drawing/2014/main" id="{83FD449F-77E0-454B-8290-E85F9F07C4B0}"/>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Freeform 131">
              <a:extLst>
                <a:ext uri="{FF2B5EF4-FFF2-40B4-BE49-F238E27FC236}">
                  <a16:creationId xmlns:a16="http://schemas.microsoft.com/office/drawing/2014/main" id="{F102D12E-9AC5-46BC-9D3E-E11E8EF59411}"/>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7" name="Freeform 132">
              <a:extLst>
                <a:ext uri="{FF2B5EF4-FFF2-40B4-BE49-F238E27FC236}">
                  <a16:creationId xmlns:a16="http://schemas.microsoft.com/office/drawing/2014/main" id="{261BBDC3-8654-42F0-8E69-5EDDCDB64A8C}"/>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8" name="Freeform 133">
              <a:extLst>
                <a:ext uri="{FF2B5EF4-FFF2-40B4-BE49-F238E27FC236}">
                  <a16:creationId xmlns:a16="http://schemas.microsoft.com/office/drawing/2014/main" id="{BAC52126-36A1-4799-AF08-DB5EBA1CD1E5}"/>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29" name="Group 134">
            <a:extLst>
              <a:ext uri="{FF2B5EF4-FFF2-40B4-BE49-F238E27FC236}">
                <a16:creationId xmlns:a16="http://schemas.microsoft.com/office/drawing/2014/main" id="{BDB565CC-9374-4554-94DD-DEC10EA3393E}"/>
              </a:ext>
            </a:extLst>
          </p:cNvPr>
          <p:cNvGrpSpPr>
            <a:grpSpLocks noChangeAspect="1"/>
          </p:cNvGrpSpPr>
          <p:nvPr/>
        </p:nvGrpSpPr>
        <p:grpSpPr bwMode="auto">
          <a:xfrm>
            <a:off x="2517859" y="3939164"/>
            <a:ext cx="656809" cy="512764"/>
            <a:chOff x="3145" y="1063"/>
            <a:chExt cx="984" cy="598"/>
          </a:xfrm>
        </p:grpSpPr>
        <p:sp>
          <p:nvSpPr>
            <p:cNvPr id="130" name="AutoShape 135">
              <a:extLst>
                <a:ext uri="{FF2B5EF4-FFF2-40B4-BE49-F238E27FC236}">
                  <a16:creationId xmlns:a16="http://schemas.microsoft.com/office/drawing/2014/main" id="{F1C59CDD-F47B-47EA-8DF5-93B0109F0812}"/>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 name="Freeform 136">
              <a:extLst>
                <a:ext uri="{FF2B5EF4-FFF2-40B4-BE49-F238E27FC236}">
                  <a16:creationId xmlns:a16="http://schemas.microsoft.com/office/drawing/2014/main" id="{C897DF05-D3BA-4C94-B5AD-B0A2E19879DA}"/>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2" name="Freeform 137">
              <a:extLst>
                <a:ext uri="{FF2B5EF4-FFF2-40B4-BE49-F238E27FC236}">
                  <a16:creationId xmlns:a16="http://schemas.microsoft.com/office/drawing/2014/main" id="{B163E9B0-4C35-461E-BA8D-0FD674061E42}"/>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 name="Freeform 138">
              <a:extLst>
                <a:ext uri="{FF2B5EF4-FFF2-40B4-BE49-F238E27FC236}">
                  <a16:creationId xmlns:a16="http://schemas.microsoft.com/office/drawing/2014/main" id="{63CB5417-B545-42E6-9366-CFB16EB38B8F}"/>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4" name="Freeform 139">
              <a:extLst>
                <a:ext uri="{FF2B5EF4-FFF2-40B4-BE49-F238E27FC236}">
                  <a16:creationId xmlns:a16="http://schemas.microsoft.com/office/drawing/2014/main" id="{D065E686-1C1C-4A0A-9505-5088A1CFAB0C}"/>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140">
              <a:extLst>
                <a:ext uri="{FF2B5EF4-FFF2-40B4-BE49-F238E27FC236}">
                  <a16:creationId xmlns:a16="http://schemas.microsoft.com/office/drawing/2014/main" id="{B25CA3B0-A812-45C8-B5B3-007CC1AF08D1}"/>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6" name="Freeform 141">
              <a:extLst>
                <a:ext uri="{FF2B5EF4-FFF2-40B4-BE49-F238E27FC236}">
                  <a16:creationId xmlns:a16="http://schemas.microsoft.com/office/drawing/2014/main" id="{2C8A07E6-FEFD-4619-A028-076EFF7BDD65}"/>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7" name="Freeform 142">
              <a:extLst>
                <a:ext uri="{FF2B5EF4-FFF2-40B4-BE49-F238E27FC236}">
                  <a16:creationId xmlns:a16="http://schemas.microsoft.com/office/drawing/2014/main" id="{6287C357-173E-4F07-BBEE-A865C8083A4B}"/>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Freeform 143">
              <a:extLst>
                <a:ext uri="{FF2B5EF4-FFF2-40B4-BE49-F238E27FC236}">
                  <a16:creationId xmlns:a16="http://schemas.microsoft.com/office/drawing/2014/main" id="{059CF08B-45C5-43D1-B997-29F1A029BDBB}"/>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 name="Freeform 144">
              <a:extLst>
                <a:ext uri="{FF2B5EF4-FFF2-40B4-BE49-F238E27FC236}">
                  <a16:creationId xmlns:a16="http://schemas.microsoft.com/office/drawing/2014/main" id="{2DAF3018-A370-4626-A4D4-C32C2EEAA2A1}"/>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145">
              <a:extLst>
                <a:ext uri="{FF2B5EF4-FFF2-40B4-BE49-F238E27FC236}">
                  <a16:creationId xmlns:a16="http://schemas.microsoft.com/office/drawing/2014/main" id="{75B2C594-CE94-439D-A6FD-5382A0C7F4CC}"/>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Freeform 146">
              <a:extLst>
                <a:ext uri="{FF2B5EF4-FFF2-40B4-BE49-F238E27FC236}">
                  <a16:creationId xmlns:a16="http://schemas.microsoft.com/office/drawing/2014/main" id="{18C84C29-5454-4C00-BD11-C7179EFE8CAE}"/>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 name="Freeform 147">
              <a:extLst>
                <a:ext uri="{FF2B5EF4-FFF2-40B4-BE49-F238E27FC236}">
                  <a16:creationId xmlns:a16="http://schemas.microsoft.com/office/drawing/2014/main" id="{9E25A889-3813-4840-868B-45A5160E9FDE}"/>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 name="Freeform 148">
              <a:extLst>
                <a:ext uri="{FF2B5EF4-FFF2-40B4-BE49-F238E27FC236}">
                  <a16:creationId xmlns:a16="http://schemas.microsoft.com/office/drawing/2014/main" id="{39E7249C-C2FD-493C-BB8D-79804E894529}"/>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4" name="Freeform 149">
              <a:extLst>
                <a:ext uri="{FF2B5EF4-FFF2-40B4-BE49-F238E27FC236}">
                  <a16:creationId xmlns:a16="http://schemas.microsoft.com/office/drawing/2014/main" id="{D8450E52-166A-4D11-BFD9-12559F3935FB}"/>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5" name="Group 150">
            <a:extLst>
              <a:ext uri="{FF2B5EF4-FFF2-40B4-BE49-F238E27FC236}">
                <a16:creationId xmlns:a16="http://schemas.microsoft.com/office/drawing/2014/main" id="{B9553E8E-3BBA-47FE-871A-92134D6546F3}"/>
              </a:ext>
            </a:extLst>
          </p:cNvPr>
          <p:cNvGrpSpPr>
            <a:grpSpLocks noChangeAspect="1"/>
          </p:cNvGrpSpPr>
          <p:nvPr/>
        </p:nvGrpSpPr>
        <p:grpSpPr bwMode="auto">
          <a:xfrm>
            <a:off x="2527082" y="5317747"/>
            <a:ext cx="656809" cy="512764"/>
            <a:chOff x="3145" y="1063"/>
            <a:chExt cx="984" cy="598"/>
          </a:xfrm>
        </p:grpSpPr>
        <p:sp>
          <p:nvSpPr>
            <p:cNvPr id="146" name="AutoShape 151">
              <a:extLst>
                <a:ext uri="{FF2B5EF4-FFF2-40B4-BE49-F238E27FC236}">
                  <a16:creationId xmlns:a16="http://schemas.microsoft.com/office/drawing/2014/main" id="{F4C98DFB-F1DE-47F2-BF21-C510F110BC8D}"/>
                </a:ext>
              </a:extLst>
            </p:cNvPr>
            <p:cNvSpPr>
              <a:spLocks noChangeAspect="1" noChangeArrowheads="1" noTextEdit="1"/>
            </p:cNvSpPr>
            <p:nvPr/>
          </p:nvSpPr>
          <p:spPr bwMode="auto">
            <a:xfrm>
              <a:off x="3145" y="1063"/>
              <a:ext cx="984"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 name="Freeform 152">
              <a:extLst>
                <a:ext uri="{FF2B5EF4-FFF2-40B4-BE49-F238E27FC236}">
                  <a16:creationId xmlns:a16="http://schemas.microsoft.com/office/drawing/2014/main" id="{DDB5D569-36E9-4938-A64E-6DAF5A1469BE}"/>
                </a:ext>
              </a:extLst>
            </p:cNvPr>
            <p:cNvSpPr>
              <a:spLocks/>
            </p:cNvSpPr>
            <p:nvPr/>
          </p:nvSpPr>
          <p:spPr bwMode="auto">
            <a:xfrm>
              <a:off x="3150" y="1360"/>
              <a:ext cx="267" cy="276"/>
            </a:xfrm>
            <a:custGeom>
              <a:avLst/>
              <a:gdLst>
                <a:gd name="T0" fmla="*/ 3761 w 4537"/>
                <a:gd name="T1" fmla="*/ 548 h 4682"/>
                <a:gd name="T2" fmla="*/ 3118 w 4537"/>
                <a:gd name="T3" fmla="*/ 860 h 4682"/>
                <a:gd name="T4" fmla="*/ 2611 w 4537"/>
                <a:gd name="T5" fmla="*/ 1136 h 4682"/>
                <a:gd name="T6" fmla="*/ 2059 w 4537"/>
                <a:gd name="T7" fmla="*/ 1480 h 4682"/>
                <a:gd name="T8" fmla="*/ 1511 w 4537"/>
                <a:gd name="T9" fmla="*/ 1889 h 4682"/>
                <a:gd name="T10" fmla="*/ 1036 w 4537"/>
                <a:gd name="T11" fmla="*/ 2339 h 4682"/>
                <a:gd name="T12" fmla="*/ 733 w 4537"/>
                <a:gd name="T13" fmla="*/ 2742 h 4682"/>
                <a:gd name="T14" fmla="*/ 546 w 4537"/>
                <a:gd name="T15" fmla="*/ 3143 h 4682"/>
                <a:gd name="T16" fmla="*/ 492 w 4537"/>
                <a:gd name="T17" fmla="*/ 3512 h 4682"/>
                <a:gd name="T18" fmla="*/ 584 w 4537"/>
                <a:gd name="T19" fmla="*/ 3820 h 4682"/>
                <a:gd name="T20" fmla="*/ 837 w 4537"/>
                <a:gd name="T21" fmla="*/ 4041 h 4682"/>
                <a:gd name="T22" fmla="*/ 1265 w 4537"/>
                <a:gd name="T23" fmla="*/ 4144 h 4682"/>
                <a:gd name="T24" fmla="*/ 1855 w 4537"/>
                <a:gd name="T25" fmla="*/ 4114 h 4682"/>
                <a:gd name="T26" fmla="*/ 2373 w 4537"/>
                <a:gd name="T27" fmla="*/ 3966 h 4682"/>
                <a:gd name="T28" fmla="*/ 2792 w 4537"/>
                <a:gd name="T29" fmla="*/ 3725 h 4682"/>
                <a:gd name="T30" fmla="*/ 3108 w 4537"/>
                <a:gd name="T31" fmla="*/ 3412 h 4682"/>
                <a:gd name="T32" fmla="*/ 3317 w 4537"/>
                <a:gd name="T33" fmla="*/ 3053 h 4682"/>
                <a:gd name="T34" fmla="*/ 3414 w 4537"/>
                <a:gd name="T35" fmla="*/ 2668 h 4682"/>
                <a:gd name="T36" fmla="*/ 3192 w 4537"/>
                <a:gd name="T37" fmla="*/ 2317 h 4682"/>
                <a:gd name="T38" fmla="*/ 3389 w 4537"/>
                <a:gd name="T39" fmla="*/ 2151 h 4682"/>
                <a:gd name="T40" fmla="*/ 3700 w 4537"/>
                <a:gd name="T41" fmla="*/ 1866 h 4682"/>
                <a:gd name="T42" fmla="*/ 3886 w 4537"/>
                <a:gd name="T43" fmla="*/ 1669 h 4682"/>
                <a:gd name="T44" fmla="*/ 4021 w 4537"/>
                <a:gd name="T45" fmla="*/ 1489 h 4682"/>
                <a:gd name="T46" fmla="*/ 4077 w 4537"/>
                <a:gd name="T47" fmla="*/ 1373 h 4682"/>
                <a:gd name="T48" fmla="*/ 4204 w 4537"/>
                <a:gd name="T49" fmla="*/ 1407 h 4682"/>
                <a:gd name="T50" fmla="*/ 4266 w 4537"/>
                <a:gd name="T51" fmla="*/ 1444 h 4682"/>
                <a:gd name="T52" fmla="*/ 4316 w 4537"/>
                <a:gd name="T53" fmla="*/ 1499 h 4682"/>
                <a:gd name="T54" fmla="*/ 4339 w 4537"/>
                <a:gd name="T55" fmla="*/ 1577 h 4682"/>
                <a:gd name="T56" fmla="*/ 4228 w 4537"/>
                <a:gd name="T57" fmla="*/ 1775 h 4682"/>
                <a:gd name="T58" fmla="*/ 4061 w 4537"/>
                <a:gd name="T59" fmla="*/ 2009 h 4682"/>
                <a:gd name="T60" fmla="*/ 3969 w 4537"/>
                <a:gd name="T61" fmla="*/ 2114 h 4682"/>
                <a:gd name="T62" fmla="*/ 3891 w 4537"/>
                <a:gd name="T63" fmla="*/ 2168 h 4682"/>
                <a:gd name="T64" fmla="*/ 3918 w 4537"/>
                <a:gd name="T65" fmla="*/ 2272 h 4682"/>
                <a:gd name="T66" fmla="*/ 3967 w 4537"/>
                <a:gd name="T67" fmla="*/ 2491 h 4682"/>
                <a:gd name="T68" fmla="*/ 3975 w 4537"/>
                <a:gd name="T69" fmla="*/ 2808 h 4682"/>
                <a:gd name="T70" fmla="*/ 3885 w 4537"/>
                <a:gd name="T71" fmla="*/ 3196 h 4682"/>
                <a:gd name="T72" fmla="*/ 3643 w 4537"/>
                <a:gd name="T73" fmla="*/ 3632 h 4682"/>
                <a:gd name="T74" fmla="*/ 3196 w 4537"/>
                <a:gd name="T75" fmla="*/ 4090 h 4682"/>
                <a:gd name="T76" fmla="*/ 2559 w 4537"/>
                <a:gd name="T77" fmla="*/ 4478 h 4682"/>
                <a:gd name="T78" fmla="*/ 1866 w 4537"/>
                <a:gd name="T79" fmla="*/ 4664 h 4682"/>
                <a:gd name="T80" fmla="*/ 1192 w 4537"/>
                <a:gd name="T81" fmla="*/ 4654 h 4682"/>
                <a:gd name="T82" fmla="*/ 607 w 4537"/>
                <a:gd name="T83" fmla="*/ 4460 h 4682"/>
                <a:gd name="T84" fmla="*/ 187 w 4537"/>
                <a:gd name="T85" fmla="*/ 4091 h 4682"/>
                <a:gd name="T86" fmla="*/ 2 w 4537"/>
                <a:gd name="T87" fmla="*/ 3557 h 4682"/>
                <a:gd name="T88" fmla="*/ 112 w 4537"/>
                <a:gd name="T89" fmla="*/ 2911 h 4682"/>
                <a:gd name="T90" fmla="*/ 471 w 4537"/>
                <a:gd name="T91" fmla="*/ 2292 h 4682"/>
                <a:gd name="T92" fmla="*/ 1038 w 4537"/>
                <a:gd name="T93" fmla="*/ 1694 h 4682"/>
                <a:gd name="T94" fmla="*/ 1770 w 4537"/>
                <a:gd name="T95" fmla="*/ 1143 h 4682"/>
                <a:gd name="T96" fmla="*/ 2625 w 4537"/>
                <a:gd name="T97" fmla="*/ 662 h 4682"/>
                <a:gd name="T98" fmla="*/ 3562 w 4537"/>
                <a:gd name="T99" fmla="*/ 273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8" y="500"/>
                  </a:lnTo>
                  <a:lnTo>
                    <a:pt x="3834" y="512"/>
                  </a:lnTo>
                  <a:lnTo>
                    <a:pt x="3801" y="529"/>
                  </a:lnTo>
                  <a:lnTo>
                    <a:pt x="3761" y="548"/>
                  </a:lnTo>
                  <a:lnTo>
                    <a:pt x="3660" y="597"/>
                  </a:lnTo>
                  <a:lnTo>
                    <a:pt x="3531" y="656"/>
                  </a:lnTo>
                  <a:lnTo>
                    <a:pt x="3381" y="730"/>
                  </a:lnTo>
                  <a:lnTo>
                    <a:pt x="3210" y="814"/>
                  </a:lnTo>
                  <a:lnTo>
                    <a:pt x="3118" y="860"/>
                  </a:lnTo>
                  <a:lnTo>
                    <a:pt x="3023" y="910"/>
                  </a:lnTo>
                  <a:lnTo>
                    <a:pt x="2925" y="963"/>
                  </a:lnTo>
                  <a:lnTo>
                    <a:pt x="2823" y="1018"/>
                  </a:lnTo>
                  <a:lnTo>
                    <a:pt x="2718" y="1076"/>
                  </a:lnTo>
                  <a:lnTo>
                    <a:pt x="2611" y="1136"/>
                  </a:lnTo>
                  <a:lnTo>
                    <a:pt x="2503" y="1200"/>
                  </a:lnTo>
                  <a:lnTo>
                    <a:pt x="2393" y="1266"/>
                  </a:lnTo>
                  <a:lnTo>
                    <a:pt x="2282" y="1335"/>
                  </a:lnTo>
                  <a:lnTo>
                    <a:pt x="2171" y="1406"/>
                  </a:lnTo>
                  <a:lnTo>
                    <a:pt x="2059" y="1480"/>
                  </a:lnTo>
                  <a:lnTo>
                    <a:pt x="1947" y="1557"/>
                  </a:lnTo>
                  <a:lnTo>
                    <a:pt x="1837" y="1636"/>
                  </a:lnTo>
                  <a:lnTo>
                    <a:pt x="1727" y="1718"/>
                  </a:lnTo>
                  <a:lnTo>
                    <a:pt x="1618" y="1802"/>
                  </a:lnTo>
                  <a:lnTo>
                    <a:pt x="1511" y="1889"/>
                  </a:lnTo>
                  <a:lnTo>
                    <a:pt x="1407" y="1978"/>
                  </a:lnTo>
                  <a:lnTo>
                    <a:pt x="1304" y="2070"/>
                  </a:lnTo>
                  <a:lnTo>
                    <a:pt x="1205" y="2163"/>
                  </a:lnTo>
                  <a:lnTo>
                    <a:pt x="1109" y="2259"/>
                  </a:lnTo>
                  <a:lnTo>
                    <a:pt x="1036" y="2339"/>
                  </a:lnTo>
                  <a:lnTo>
                    <a:pt x="967" y="2418"/>
                  </a:lnTo>
                  <a:lnTo>
                    <a:pt x="901" y="2499"/>
                  </a:lnTo>
                  <a:lnTo>
                    <a:pt x="840" y="2580"/>
                  </a:lnTo>
                  <a:lnTo>
                    <a:pt x="784" y="2661"/>
                  </a:lnTo>
                  <a:lnTo>
                    <a:pt x="733" y="2742"/>
                  </a:lnTo>
                  <a:lnTo>
                    <a:pt x="686" y="2824"/>
                  </a:lnTo>
                  <a:lnTo>
                    <a:pt x="644" y="2904"/>
                  </a:lnTo>
                  <a:lnTo>
                    <a:pt x="606" y="2985"/>
                  </a:lnTo>
                  <a:lnTo>
                    <a:pt x="574" y="3064"/>
                  </a:lnTo>
                  <a:lnTo>
                    <a:pt x="546" y="3143"/>
                  </a:lnTo>
                  <a:lnTo>
                    <a:pt x="525" y="3220"/>
                  </a:lnTo>
                  <a:lnTo>
                    <a:pt x="508" y="3296"/>
                  </a:lnTo>
                  <a:lnTo>
                    <a:pt x="497" y="3369"/>
                  </a:lnTo>
                  <a:lnTo>
                    <a:pt x="492" y="3442"/>
                  </a:lnTo>
                  <a:lnTo>
                    <a:pt x="492" y="3512"/>
                  </a:lnTo>
                  <a:lnTo>
                    <a:pt x="498" y="3578"/>
                  </a:lnTo>
                  <a:lnTo>
                    <a:pt x="511" y="3643"/>
                  </a:lnTo>
                  <a:lnTo>
                    <a:pt x="529" y="3706"/>
                  </a:lnTo>
                  <a:lnTo>
                    <a:pt x="554" y="3765"/>
                  </a:lnTo>
                  <a:lnTo>
                    <a:pt x="584" y="3820"/>
                  </a:lnTo>
                  <a:lnTo>
                    <a:pt x="622" y="3872"/>
                  </a:lnTo>
                  <a:lnTo>
                    <a:pt x="665" y="3920"/>
                  </a:lnTo>
                  <a:lnTo>
                    <a:pt x="716" y="3964"/>
                  </a:lnTo>
                  <a:lnTo>
                    <a:pt x="772" y="4005"/>
                  </a:lnTo>
                  <a:lnTo>
                    <a:pt x="837" y="4041"/>
                  </a:lnTo>
                  <a:lnTo>
                    <a:pt x="908" y="4072"/>
                  </a:lnTo>
                  <a:lnTo>
                    <a:pt x="987" y="4098"/>
                  </a:lnTo>
                  <a:lnTo>
                    <a:pt x="1071" y="4119"/>
                  </a:lnTo>
                  <a:lnTo>
                    <a:pt x="1164" y="4135"/>
                  </a:lnTo>
                  <a:lnTo>
                    <a:pt x="1265" y="4144"/>
                  </a:lnTo>
                  <a:lnTo>
                    <a:pt x="1372" y="4149"/>
                  </a:lnTo>
                  <a:lnTo>
                    <a:pt x="1499" y="4148"/>
                  </a:lnTo>
                  <a:lnTo>
                    <a:pt x="1621" y="4142"/>
                  </a:lnTo>
                  <a:lnTo>
                    <a:pt x="1740" y="4130"/>
                  </a:lnTo>
                  <a:lnTo>
                    <a:pt x="1855" y="4114"/>
                  </a:lnTo>
                  <a:lnTo>
                    <a:pt x="1966" y="4093"/>
                  </a:lnTo>
                  <a:lnTo>
                    <a:pt x="2074" y="4068"/>
                  </a:lnTo>
                  <a:lnTo>
                    <a:pt x="2177" y="4038"/>
                  </a:lnTo>
                  <a:lnTo>
                    <a:pt x="2277" y="4004"/>
                  </a:lnTo>
                  <a:lnTo>
                    <a:pt x="2373" y="3966"/>
                  </a:lnTo>
                  <a:lnTo>
                    <a:pt x="2465" y="3925"/>
                  </a:lnTo>
                  <a:lnTo>
                    <a:pt x="2553" y="3880"/>
                  </a:lnTo>
                  <a:lnTo>
                    <a:pt x="2636" y="3831"/>
                  </a:lnTo>
                  <a:lnTo>
                    <a:pt x="2716" y="3779"/>
                  </a:lnTo>
                  <a:lnTo>
                    <a:pt x="2792" y="3725"/>
                  </a:lnTo>
                  <a:lnTo>
                    <a:pt x="2863" y="3667"/>
                  </a:lnTo>
                  <a:lnTo>
                    <a:pt x="2931" y="3607"/>
                  </a:lnTo>
                  <a:lnTo>
                    <a:pt x="2994" y="3545"/>
                  </a:lnTo>
                  <a:lnTo>
                    <a:pt x="3054" y="3480"/>
                  </a:lnTo>
                  <a:lnTo>
                    <a:pt x="3108" y="3412"/>
                  </a:lnTo>
                  <a:lnTo>
                    <a:pt x="3158" y="3344"/>
                  </a:lnTo>
                  <a:lnTo>
                    <a:pt x="3204" y="3273"/>
                  </a:lnTo>
                  <a:lnTo>
                    <a:pt x="3246" y="3201"/>
                  </a:lnTo>
                  <a:lnTo>
                    <a:pt x="3284" y="3128"/>
                  </a:lnTo>
                  <a:lnTo>
                    <a:pt x="3317" y="3053"/>
                  </a:lnTo>
                  <a:lnTo>
                    <a:pt x="3345" y="2977"/>
                  </a:lnTo>
                  <a:lnTo>
                    <a:pt x="3369" y="2901"/>
                  </a:lnTo>
                  <a:lnTo>
                    <a:pt x="3389" y="2824"/>
                  </a:lnTo>
                  <a:lnTo>
                    <a:pt x="3404" y="2746"/>
                  </a:lnTo>
                  <a:lnTo>
                    <a:pt x="3414" y="2668"/>
                  </a:lnTo>
                  <a:lnTo>
                    <a:pt x="3420" y="2591"/>
                  </a:lnTo>
                  <a:lnTo>
                    <a:pt x="3421" y="2513"/>
                  </a:lnTo>
                  <a:lnTo>
                    <a:pt x="3417" y="2435"/>
                  </a:lnTo>
                  <a:lnTo>
                    <a:pt x="3215" y="2443"/>
                  </a:lnTo>
                  <a:lnTo>
                    <a:pt x="3192" y="2317"/>
                  </a:lnTo>
                  <a:lnTo>
                    <a:pt x="3201" y="2309"/>
                  </a:lnTo>
                  <a:lnTo>
                    <a:pt x="3228" y="2287"/>
                  </a:lnTo>
                  <a:lnTo>
                    <a:pt x="3270" y="2253"/>
                  </a:lnTo>
                  <a:lnTo>
                    <a:pt x="3324" y="2207"/>
                  </a:lnTo>
                  <a:lnTo>
                    <a:pt x="3389" y="2151"/>
                  </a:lnTo>
                  <a:lnTo>
                    <a:pt x="3461" y="2088"/>
                  </a:lnTo>
                  <a:lnTo>
                    <a:pt x="3539" y="2019"/>
                  </a:lnTo>
                  <a:lnTo>
                    <a:pt x="3619" y="1943"/>
                  </a:lnTo>
                  <a:lnTo>
                    <a:pt x="3660" y="1906"/>
                  </a:lnTo>
                  <a:lnTo>
                    <a:pt x="3700" y="1866"/>
                  </a:lnTo>
                  <a:lnTo>
                    <a:pt x="3739" y="1827"/>
                  </a:lnTo>
                  <a:lnTo>
                    <a:pt x="3778" y="1788"/>
                  </a:lnTo>
                  <a:lnTo>
                    <a:pt x="3816" y="1748"/>
                  </a:lnTo>
                  <a:lnTo>
                    <a:pt x="3852" y="1708"/>
                  </a:lnTo>
                  <a:lnTo>
                    <a:pt x="3886" y="1669"/>
                  </a:lnTo>
                  <a:lnTo>
                    <a:pt x="3918" y="1631"/>
                  </a:lnTo>
                  <a:lnTo>
                    <a:pt x="3949" y="1594"/>
                  </a:lnTo>
                  <a:lnTo>
                    <a:pt x="3976" y="1558"/>
                  </a:lnTo>
                  <a:lnTo>
                    <a:pt x="4000" y="1522"/>
                  </a:lnTo>
                  <a:lnTo>
                    <a:pt x="4021" y="1489"/>
                  </a:lnTo>
                  <a:lnTo>
                    <a:pt x="4038" y="1456"/>
                  </a:lnTo>
                  <a:lnTo>
                    <a:pt x="4051" y="1426"/>
                  </a:lnTo>
                  <a:lnTo>
                    <a:pt x="4060" y="1398"/>
                  </a:lnTo>
                  <a:lnTo>
                    <a:pt x="4066" y="1372"/>
                  </a:lnTo>
                  <a:lnTo>
                    <a:pt x="4077" y="1373"/>
                  </a:lnTo>
                  <a:lnTo>
                    <a:pt x="4109" y="1378"/>
                  </a:lnTo>
                  <a:lnTo>
                    <a:pt x="4129" y="1382"/>
                  </a:lnTo>
                  <a:lnTo>
                    <a:pt x="4153" y="1388"/>
                  </a:lnTo>
                  <a:lnTo>
                    <a:pt x="4179" y="1397"/>
                  </a:lnTo>
                  <a:lnTo>
                    <a:pt x="4204" y="1407"/>
                  </a:lnTo>
                  <a:lnTo>
                    <a:pt x="4217" y="1413"/>
                  </a:lnTo>
                  <a:lnTo>
                    <a:pt x="4230" y="1420"/>
                  </a:lnTo>
                  <a:lnTo>
                    <a:pt x="4242" y="1427"/>
                  </a:lnTo>
                  <a:lnTo>
                    <a:pt x="4255" y="1435"/>
                  </a:lnTo>
                  <a:lnTo>
                    <a:pt x="4266" y="1444"/>
                  </a:lnTo>
                  <a:lnTo>
                    <a:pt x="4278" y="1453"/>
                  </a:lnTo>
                  <a:lnTo>
                    <a:pt x="4288" y="1464"/>
                  </a:lnTo>
                  <a:lnTo>
                    <a:pt x="4299" y="1475"/>
                  </a:lnTo>
                  <a:lnTo>
                    <a:pt x="4307" y="1487"/>
                  </a:lnTo>
                  <a:lnTo>
                    <a:pt x="4316" y="1499"/>
                  </a:lnTo>
                  <a:lnTo>
                    <a:pt x="4323" y="1513"/>
                  </a:lnTo>
                  <a:lnTo>
                    <a:pt x="4329" y="1527"/>
                  </a:lnTo>
                  <a:lnTo>
                    <a:pt x="4333" y="1543"/>
                  </a:lnTo>
                  <a:lnTo>
                    <a:pt x="4336" y="1560"/>
                  </a:lnTo>
                  <a:lnTo>
                    <a:pt x="4339" y="1577"/>
                  </a:lnTo>
                  <a:lnTo>
                    <a:pt x="4339" y="1596"/>
                  </a:lnTo>
                  <a:lnTo>
                    <a:pt x="4324" y="1620"/>
                  </a:lnTo>
                  <a:lnTo>
                    <a:pt x="4285" y="1684"/>
                  </a:lnTo>
                  <a:lnTo>
                    <a:pt x="4258" y="1727"/>
                  </a:lnTo>
                  <a:lnTo>
                    <a:pt x="4228" y="1775"/>
                  </a:lnTo>
                  <a:lnTo>
                    <a:pt x="4193" y="1826"/>
                  </a:lnTo>
                  <a:lnTo>
                    <a:pt x="4158" y="1880"/>
                  </a:lnTo>
                  <a:lnTo>
                    <a:pt x="4120" y="1933"/>
                  </a:lnTo>
                  <a:lnTo>
                    <a:pt x="4081" y="1984"/>
                  </a:lnTo>
                  <a:lnTo>
                    <a:pt x="4061" y="2009"/>
                  </a:lnTo>
                  <a:lnTo>
                    <a:pt x="4043" y="2033"/>
                  </a:lnTo>
                  <a:lnTo>
                    <a:pt x="4024" y="2055"/>
                  </a:lnTo>
                  <a:lnTo>
                    <a:pt x="4005" y="2076"/>
                  </a:lnTo>
                  <a:lnTo>
                    <a:pt x="3987" y="2096"/>
                  </a:lnTo>
                  <a:lnTo>
                    <a:pt x="3969" y="2114"/>
                  </a:lnTo>
                  <a:lnTo>
                    <a:pt x="3952" y="2129"/>
                  </a:lnTo>
                  <a:lnTo>
                    <a:pt x="3936" y="2143"/>
                  </a:lnTo>
                  <a:lnTo>
                    <a:pt x="3920" y="2154"/>
                  </a:lnTo>
                  <a:lnTo>
                    <a:pt x="3906" y="2162"/>
                  </a:lnTo>
                  <a:lnTo>
                    <a:pt x="3891" y="2168"/>
                  </a:lnTo>
                  <a:lnTo>
                    <a:pt x="3878" y="2170"/>
                  </a:lnTo>
                  <a:lnTo>
                    <a:pt x="3885" y="2182"/>
                  </a:lnTo>
                  <a:lnTo>
                    <a:pt x="3898" y="2216"/>
                  </a:lnTo>
                  <a:lnTo>
                    <a:pt x="3908" y="2241"/>
                  </a:lnTo>
                  <a:lnTo>
                    <a:pt x="3918" y="2272"/>
                  </a:lnTo>
                  <a:lnTo>
                    <a:pt x="3929" y="2306"/>
                  </a:lnTo>
                  <a:lnTo>
                    <a:pt x="3940" y="2346"/>
                  </a:lnTo>
                  <a:lnTo>
                    <a:pt x="3950" y="2391"/>
                  </a:lnTo>
                  <a:lnTo>
                    <a:pt x="3960" y="2439"/>
                  </a:lnTo>
                  <a:lnTo>
                    <a:pt x="3967" y="2491"/>
                  </a:lnTo>
                  <a:lnTo>
                    <a:pt x="3975" y="2548"/>
                  </a:lnTo>
                  <a:lnTo>
                    <a:pt x="3979" y="2607"/>
                  </a:lnTo>
                  <a:lnTo>
                    <a:pt x="3980" y="2671"/>
                  </a:lnTo>
                  <a:lnTo>
                    <a:pt x="3979" y="2738"/>
                  </a:lnTo>
                  <a:lnTo>
                    <a:pt x="3975" y="2808"/>
                  </a:lnTo>
                  <a:lnTo>
                    <a:pt x="3966" y="2880"/>
                  </a:lnTo>
                  <a:lnTo>
                    <a:pt x="3953" y="2955"/>
                  </a:lnTo>
                  <a:lnTo>
                    <a:pt x="3935" y="3034"/>
                  </a:lnTo>
                  <a:lnTo>
                    <a:pt x="3913" y="3113"/>
                  </a:lnTo>
                  <a:lnTo>
                    <a:pt x="3885" y="3196"/>
                  </a:lnTo>
                  <a:lnTo>
                    <a:pt x="3850" y="3281"/>
                  </a:lnTo>
                  <a:lnTo>
                    <a:pt x="3808" y="3366"/>
                  </a:lnTo>
                  <a:lnTo>
                    <a:pt x="3761" y="3453"/>
                  </a:lnTo>
                  <a:lnTo>
                    <a:pt x="3706" y="3542"/>
                  </a:lnTo>
                  <a:lnTo>
                    <a:pt x="3643" y="3632"/>
                  </a:lnTo>
                  <a:lnTo>
                    <a:pt x="3572" y="3723"/>
                  </a:lnTo>
                  <a:lnTo>
                    <a:pt x="3492" y="3814"/>
                  </a:lnTo>
                  <a:lnTo>
                    <a:pt x="3403" y="3906"/>
                  </a:lnTo>
                  <a:lnTo>
                    <a:pt x="3305" y="3998"/>
                  </a:lnTo>
                  <a:lnTo>
                    <a:pt x="3196" y="4090"/>
                  </a:lnTo>
                  <a:lnTo>
                    <a:pt x="3078" y="4183"/>
                  </a:lnTo>
                  <a:lnTo>
                    <a:pt x="2953" y="4268"/>
                  </a:lnTo>
                  <a:lnTo>
                    <a:pt x="2825" y="4347"/>
                  </a:lnTo>
                  <a:lnTo>
                    <a:pt x="2693" y="4416"/>
                  </a:lnTo>
                  <a:lnTo>
                    <a:pt x="2559" y="4478"/>
                  </a:lnTo>
                  <a:lnTo>
                    <a:pt x="2422" y="4531"/>
                  </a:lnTo>
                  <a:lnTo>
                    <a:pt x="2284" y="4576"/>
                  </a:lnTo>
                  <a:lnTo>
                    <a:pt x="2145" y="4612"/>
                  </a:lnTo>
                  <a:lnTo>
                    <a:pt x="2006" y="4642"/>
                  </a:lnTo>
                  <a:lnTo>
                    <a:pt x="1866" y="4664"/>
                  </a:lnTo>
                  <a:lnTo>
                    <a:pt x="1728" y="4676"/>
                  </a:lnTo>
                  <a:lnTo>
                    <a:pt x="1590" y="4682"/>
                  </a:lnTo>
                  <a:lnTo>
                    <a:pt x="1455" y="4680"/>
                  </a:lnTo>
                  <a:lnTo>
                    <a:pt x="1321" y="4671"/>
                  </a:lnTo>
                  <a:lnTo>
                    <a:pt x="1192" y="4654"/>
                  </a:lnTo>
                  <a:lnTo>
                    <a:pt x="1065" y="4629"/>
                  </a:lnTo>
                  <a:lnTo>
                    <a:pt x="943" y="4598"/>
                  </a:lnTo>
                  <a:lnTo>
                    <a:pt x="826" y="4559"/>
                  </a:lnTo>
                  <a:lnTo>
                    <a:pt x="713" y="4513"/>
                  </a:lnTo>
                  <a:lnTo>
                    <a:pt x="607" y="4460"/>
                  </a:lnTo>
                  <a:lnTo>
                    <a:pt x="508" y="4399"/>
                  </a:lnTo>
                  <a:lnTo>
                    <a:pt x="415" y="4332"/>
                  </a:lnTo>
                  <a:lnTo>
                    <a:pt x="330" y="4259"/>
                  </a:lnTo>
                  <a:lnTo>
                    <a:pt x="254" y="4178"/>
                  </a:lnTo>
                  <a:lnTo>
                    <a:pt x="187" y="4091"/>
                  </a:lnTo>
                  <a:lnTo>
                    <a:pt x="128" y="3997"/>
                  </a:lnTo>
                  <a:lnTo>
                    <a:pt x="80" y="3896"/>
                  </a:lnTo>
                  <a:lnTo>
                    <a:pt x="43" y="3790"/>
                  </a:lnTo>
                  <a:lnTo>
                    <a:pt x="16" y="3676"/>
                  </a:lnTo>
                  <a:lnTo>
                    <a:pt x="2" y="3557"/>
                  </a:lnTo>
                  <a:lnTo>
                    <a:pt x="0" y="3431"/>
                  </a:lnTo>
                  <a:lnTo>
                    <a:pt x="11" y="3298"/>
                  </a:lnTo>
                  <a:lnTo>
                    <a:pt x="35" y="3160"/>
                  </a:lnTo>
                  <a:lnTo>
                    <a:pt x="69" y="3036"/>
                  </a:lnTo>
                  <a:lnTo>
                    <a:pt x="112" y="2911"/>
                  </a:lnTo>
                  <a:lnTo>
                    <a:pt x="165" y="2787"/>
                  </a:lnTo>
                  <a:lnTo>
                    <a:pt x="228" y="2662"/>
                  </a:lnTo>
                  <a:lnTo>
                    <a:pt x="300" y="2538"/>
                  </a:lnTo>
                  <a:lnTo>
                    <a:pt x="381" y="2414"/>
                  </a:lnTo>
                  <a:lnTo>
                    <a:pt x="471" y="2292"/>
                  </a:lnTo>
                  <a:lnTo>
                    <a:pt x="568" y="2169"/>
                  </a:lnTo>
                  <a:lnTo>
                    <a:pt x="675" y="2048"/>
                  </a:lnTo>
                  <a:lnTo>
                    <a:pt x="789" y="1929"/>
                  </a:lnTo>
                  <a:lnTo>
                    <a:pt x="909" y="1811"/>
                  </a:lnTo>
                  <a:lnTo>
                    <a:pt x="1038" y="1694"/>
                  </a:lnTo>
                  <a:lnTo>
                    <a:pt x="1172" y="1580"/>
                  </a:lnTo>
                  <a:lnTo>
                    <a:pt x="1313" y="1467"/>
                  </a:lnTo>
                  <a:lnTo>
                    <a:pt x="1459" y="1356"/>
                  </a:lnTo>
                  <a:lnTo>
                    <a:pt x="1612" y="1248"/>
                  </a:lnTo>
                  <a:lnTo>
                    <a:pt x="1770" y="1143"/>
                  </a:lnTo>
                  <a:lnTo>
                    <a:pt x="1932" y="1040"/>
                  </a:lnTo>
                  <a:lnTo>
                    <a:pt x="2099" y="941"/>
                  </a:lnTo>
                  <a:lnTo>
                    <a:pt x="2271" y="844"/>
                  </a:lnTo>
                  <a:lnTo>
                    <a:pt x="2446" y="751"/>
                  </a:lnTo>
                  <a:lnTo>
                    <a:pt x="2625" y="662"/>
                  </a:lnTo>
                  <a:lnTo>
                    <a:pt x="2807" y="575"/>
                  </a:lnTo>
                  <a:lnTo>
                    <a:pt x="2992" y="493"/>
                  </a:lnTo>
                  <a:lnTo>
                    <a:pt x="3180" y="415"/>
                  </a:lnTo>
                  <a:lnTo>
                    <a:pt x="3370" y="342"/>
                  </a:lnTo>
                  <a:lnTo>
                    <a:pt x="3562" y="273"/>
                  </a:lnTo>
                  <a:lnTo>
                    <a:pt x="3755" y="208"/>
                  </a:lnTo>
                  <a:lnTo>
                    <a:pt x="3950" y="148"/>
                  </a:lnTo>
                  <a:lnTo>
                    <a:pt x="4145" y="93"/>
                  </a:lnTo>
                  <a:lnTo>
                    <a:pt x="4342" y="44"/>
                  </a:lnTo>
                  <a:lnTo>
                    <a:pt x="4537" y="0"/>
                  </a:lnTo>
                  <a:lnTo>
                    <a:pt x="3873" y="489"/>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153">
              <a:extLst>
                <a:ext uri="{FF2B5EF4-FFF2-40B4-BE49-F238E27FC236}">
                  <a16:creationId xmlns:a16="http://schemas.microsoft.com/office/drawing/2014/main" id="{EEDF15A1-DCA5-452C-A7DF-C39A8B3AEE64}"/>
                </a:ext>
              </a:extLst>
            </p:cNvPr>
            <p:cNvSpPr>
              <a:spLocks/>
            </p:cNvSpPr>
            <p:nvPr/>
          </p:nvSpPr>
          <p:spPr bwMode="auto">
            <a:xfrm>
              <a:off x="3145" y="1361"/>
              <a:ext cx="267" cy="276"/>
            </a:xfrm>
            <a:custGeom>
              <a:avLst/>
              <a:gdLst>
                <a:gd name="T0" fmla="*/ 3761 w 4537"/>
                <a:gd name="T1" fmla="*/ 547 h 4682"/>
                <a:gd name="T2" fmla="*/ 3119 w 4537"/>
                <a:gd name="T3" fmla="*/ 860 h 4682"/>
                <a:gd name="T4" fmla="*/ 2612 w 4537"/>
                <a:gd name="T5" fmla="*/ 1136 h 4682"/>
                <a:gd name="T6" fmla="*/ 2059 w 4537"/>
                <a:gd name="T7" fmla="*/ 1480 h 4682"/>
                <a:gd name="T8" fmla="*/ 1511 w 4537"/>
                <a:gd name="T9" fmla="*/ 1889 h 4682"/>
                <a:gd name="T10" fmla="*/ 1036 w 4537"/>
                <a:gd name="T11" fmla="*/ 2338 h 4682"/>
                <a:gd name="T12" fmla="*/ 733 w 4537"/>
                <a:gd name="T13" fmla="*/ 2742 h 4682"/>
                <a:gd name="T14" fmla="*/ 547 w 4537"/>
                <a:gd name="T15" fmla="*/ 3142 h 4682"/>
                <a:gd name="T16" fmla="*/ 492 w 4537"/>
                <a:gd name="T17" fmla="*/ 3511 h 4682"/>
                <a:gd name="T18" fmla="*/ 584 w 4537"/>
                <a:gd name="T19" fmla="*/ 3820 h 4682"/>
                <a:gd name="T20" fmla="*/ 836 w 4537"/>
                <a:gd name="T21" fmla="*/ 4040 h 4682"/>
                <a:gd name="T22" fmla="*/ 1265 w 4537"/>
                <a:gd name="T23" fmla="*/ 4144 h 4682"/>
                <a:gd name="T24" fmla="*/ 1855 w 4537"/>
                <a:gd name="T25" fmla="*/ 4113 h 4682"/>
                <a:gd name="T26" fmla="*/ 2373 w 4537"/>
                <a:gd name="T27" fmla="*/ 3966 h 4682"/>
                <a:gd name="T28" fmla="*/ 2791 w 4537"/>
                <a:gd name="T29" fmla="*/ 3725 h 4682"/>
                <a:gd name="T30" fmla="*/ 3108 w 4537"/>
                <a:gd name="T31" fmla="*/ 3412 h 4682"/>
                <a:gd name="T32" fmla="*/ 3316 w 4537"/>
                <a:gd name="T33" fmla="*/ 3052 h 4682"/>
                <a:gd name="T34" fmla="*/ 3414 w 4537"/>
                <a:gd name="T35" fmla="*/ 2668 h 4682"/>
                <a:gd name="T36" fmla="*/ 3192 w 4537"/>
                <a:gd name="T37" fmla="*/ 2316 h 4682"/>
                <a:gd name="T38" fmla="*/ 3390 w 4537"/>
                <a:gd name="T39" fmla="*/ 2151 h 4682"/>
                <a:gd name="T40" fmla="*/ 3700 w 4537"/>
                <a:gd name="T41" fmla="*/ 1866 h 4682"/>
                <a:gd name="T42" fmla="*/ 3886 w 4537"/>
                <a:gd name="T43" fmla="*/ 1669 h 4682"/>
                <a:gd name="T44" fmla="*/ 4021 w 4537"/>
                <a:gd name="T45" fmla="*/ 1488 h 4682"/>
                <a:gd name="T46" fmla="*/ 4077 w 4537"/>
                <a:gd name="T47" fmla="*/ 1372 h 4682"/>
                <a:gd name="T48" fmla="*/ 4204 w 4537"/>
                <a:gd name="T49" fmla="*/ 1407 h 4682"/>
                <a:gd name="T50" fmla="*/ 4267 w 4537"/>
                <a:gd name="T51" fmla="*/ 1443 h 4682"/>
                <a:gd name="T52" fmla="*/ 4316 w 4537"/>
                <a:gd name="T53" fmla="*/ 1499 h 4682"/>
                <a:gd name="T54" fmla="*/ 4339 w 4537"/>
                <a:gd name="T55" fmla="*/ 1577 h 4682"/>
                <a:gd name="T56" fmla="*/ 4227 w 4537"/>
                <a:gd name="T57" fmla="*/ 1775 h 4682"/>
                <a:gd name="T58" fmla="*/ 4062 w 4537"/>
                <a:gd name="T59" fmla="*/ 2009 h 4682"/>
                <a:gd name="T60" fmla="*/ 3969 w 4537"/>
                <a:gd name="T61" fmla="*/ 2113 h 4682"/>
                <a:gd name="T62" fmla="*/ 3891 w 4537"/>
                <a:gd name="T63" fmla="*/ 2168 h 4682"/>
                <a:gd name="T64" fmla="*/ 3919 w 4537"/>
                <a:gd name="T65" fmla="*/ 2271 h 4682"/>
                <a:gd name="T66" fmla="*/ 3968 w 4537"/>
                <a:gd name="T67" fmla="*/ 2491 h 4682"/>
                <a:gd name="T68" fmla="*/ 3975 w 4537"/>
                <a:gd name="T69" fmla="*/ 2808 h 4682"/>
                <a:gd name="T70" fmla="*/ 3884 w 4537"/>
                <a:gd name="T71" fmla="*/ 3196 h 4682"/>
                <a:gd name="T72" fmla="*/ 3643 w 4537"/>
                <a:gd name="T73" fmla="*/ 3631 h 4682"/>
                <a:gd name="T74" fmla="*/ 3196 w 4537"/>
                <a:gd name="T75" fmla="*/ 4089 h 4682"/>
                <a:gd name="T76" fmla="*/ 2559 w 4537"/>
                <a:gd name="T77" fmla="*/ 4477 h 4682"/>
                <a:gd name="T78" fmla="*/ 1866 w 4537"/>
                <a:gd name="T79" fmla="*/ 4663 h 4682"/>
                <a:gd name="T80" fmla="*/ 1191 w 4537"/>
                <a:gd name="T81" fmla="*/ 4654 h 4682"/>
                <a:gd name="T82" fmla="*/ 607 w 4537"/>
                <a:gd name="T83" fmla="*/ 4459 h 4682"/>
                <a:gd name="T84" fmla="*/ 186 w 4537"/>
                <a:gd name="T85" fmla="*/ 4090 h 4682"/>
                <a:gd name="T86" fmla="*/ 2 w 4537"/>
                <a:gd name="T87" fmla="*/ 3556 h 4682"/>
                <a:gd name="T88" fmla="*/ 112 w 4537"/>
                <a:gd name="T89" fmla="*/ 2911 h 4682"/>
                <a:gd name="T90" fmla="*/ 470 w 4537"/>
                <a:gd name="T91" fmla="*/ 2291 h 4682"/>
                <a:gd name="T92" fmla="*/ 1037 w 4537"/>
                <a:gd name="T93" fmla="*/ 1693 h 4682"/>
                <a:gd name="T94" fmla="*/ 1770 w 4537"/>
                <a:gd name="T95" fmla="*/ 1142 h 4682"/>
                <a:gd name="T96" fmla="*/ 2625 w 4537"/>
                <a:gd name="T97" fmla="*/ 661 h 4682"/>
                <a:gd name="T98" fmla="*/ 3562 w 4537"/>
                <a:gd name="T99" fmla="*/ 272 h 4682"/>
                <a:gd name="T100" fmla="*/ 4537 w 4537"/>
                <a:gd name="T101" fmla="*/ 0 h 4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37" h="4682">
                  <a:moveTo>
                    <a:pt x="3873" y="489"/>
                  </a:moveTo>
                  <a:lnTo>
                    <a:pt x="3857" y="499"/>
                  </a:lnTo>
                  <a:lnTo>
                    <a:pt x="3833" y="512"/>
                  </a:lnTo>
                  <a:lnTo>
                    <a:pt x="3800" y="529"/>
                  </a:lnTo>
                  <a:lnTo>
                    <a:pt x="3761" y="547"/>
                  </a:lnTo>
                  <a:lnTo>
                    <a:pt x="3659" y="597"/>
                  </a:lnTo>
                  <a:lnTo>
                    <a:pt x="3532" y="656"/>
                  </a:lnTo>
                  <a:lnTo>
                    <a:pt x="3381" y="729"/>
                  </a:lnTo>
                  <a:lnTo>
                    <a:pt x="3211" y="814"/>
                  </a:lnTo>
                  <a:lnTo>
                    <a:pt x="3119" y="860"/>
                  </a:lnTo>
                  <a:lnTo>
                    <a:pt x="3024" y="910"/>
                  </a:lnTo>
                  <a:lnTo>
                    <a:pt x="2924" y="962"/>
                  </a:lnTo>
                  <a:lnTo>
                    <a:pt x="2823" y="1018"/>
                  </a:lnTo>
                  <a:lnTo>
                    <a:pt x="2718" y="1075"/>
                  </a:lnTo>
                  <a:lnTo>
                    <a:pt x="2612" y="1136"/>
                  </a:lnTo>
                  <a:lnTo>
                    <a:pt x="2503" y="1200"/>
                  </a:lnTo>
                  <a:lnTo>
                    <a:pt x="2393" y="1266"/>
                  </a:lnTo>
                  <a:lnTo>
                    <a:pt x="2282" y="1335"/>
                  </a:lnTo>
                  <a:lnTo>
                    <a:pt x="2170" y="1406"/>
                  </a:lnTo>
                  <a:lnTo>
                    <a:pt x="2059" y="1480"/>
                  </a:lnTo>
                  <a:lnTo>
                    <a:pt x="1948" y="1556"/>
                  </a:lnTo>
                  <a:lnTo>
                    <a:pt x="1837" y="1636"/>
                  </a:lnTo>
                  <a:lnTo>
                    <a:pt x="1726" y="1717"/>
                  </a:lnTo>
                  <a:lnTo>
                    <a:pt x="1618" y="1802"/>
                  </a:lnTo>
                  <a:lnTo>
                    <a:pt x="1511" y="1889"/>
                  </a:lnTo>
                  <a:lnTo>
                    <a:pt x="1406" y="1978"/>
                  </a:lnTo>
                  <a:lnTo>
                    <a:pt x="1305" y="2070"/>
                  </a:lnTo>
                  <a:lnTo>
                    <a:pt x="1205" y="2163"/>
                  </a:lnTo>
                  <a:lnTo>
                    <a:pt x="1109" y="2259"/>
                  </a:lnTo>
                  <a:lnTo>
                    <a:pt x="1036" y="2338"/>
                  </a:lnTo>
                  <a:lnTo>
                    <a:pt x="966" y="2418"/>
                  </a:lnTo>
                  <a:lnTo>
                    <a:pt x="901" y="2498"/>
                  </a:lnTo>
                  <a:lnTo>
                    <a:pt x="841" y="2580"/>
                  </a:lnTo>
                  <a:lnTo>
                    <a:pt x="784" y="2661"/>
                  </a:lnTo>
                  <a:lnTo>
                    <a:pt x="733" y="2742"/>
                  </a:lnTo>
                  <a:lnTo>
                    <a:pt x="686" y="2823"/>
                  </a:lnTo>
                  <a:lnTo>
                    <a:pt x="643" y="2905"/>
                  </a:lnTo>
                  <a:lnTo>
                    <a:pt x="605" y="2984"/>
                  </a:lnTo>
                  <a:lnTo>
                    <a:pt x="574" y="3064"/>
                  </a:lnTo>
                  <a:lnTo>
                    <a:pt x="547" y="3142"/>
                  </a:lnTo>
                  <a:lnTo>
                    <a:pt x="525" y="3220"/>
                  </a:lnTo>
                  <a:lnTo>
                    <a:pt x="508" y="3296"/>
                  </a:lnTo>
                  <a:lnTo>
                    <a:pt x="497" y="3369"/>
                  </a:lnTo>
                  <a:lnTo>
                    <a:pt x="491" y="3441"/>
                  </a:lnTo>
                  <a:lnTo>
                    <a:pt x="492" y="3511"/>
                  </a:lnTo>
                  <a:lnTo>
                    <a:pt x="499" y="3578"/>
                  </a:lnTo>
                  <a:lnTo>
                    <a:pt x="510" y="3643"/>
                  </a:lnTo>
                  <a:lnTo>
                    <a:pt x="529" y="3706"/>
                  </a:lnTo>
                  <a:lnTo>
                    <a:pt x="553" y="3764"/>
                  </a:lnTo>
                  <a:lnTo>
                    <a:pt x="584" y="3820"/>
                  </a:lnTo>
                  <a:lnTo>
                    <a:pt x="621" y="3872"/>
                  </a:lnTo>
                  <a:lnTo>
                    <a:pt x="665" y="3920"/>
                  </a:lnTo>
                  <a:lnTo>
                    <a:pt x="715" y="3964"/>
                  </a:lnTo>
                  <a:lnTo>
                    <a:pt x="773" y="4005"/>
                  </a:lnTo>
                  <a:lnTo>
                    <a:pt x="836" y="4040"/>
                  </a:lnTo>
                  <a:lnTo>
                    <a:pt x="907" y="4072"/>
                  </a:lnTo>
                  <a:lnTo>
                    <a:pt x="986" y="4098"/>
                  </a:lnTo>
                  <a:lnTo>
                    <a:pt x="1072" y="4119"/>
                  </a:lnTo>
                  <a:lnTo>
                    <a:pt x="1165" y="4134"/>
                  </a:lnTo>
                  <a:lnTo>
                    <a:pt x="1265" y="4144"/>
                  </a:lnTo>
                  <a:lnTo>
                    <a:pt x="1373" y="4149"/>
                  </a:lnTo>
                  <a:lnTo>
                    <a:pt x="1499" y="4148"/>
                  </a:lnTo>
                  <a:lnTo>
                    <a:pt x="1622" y="4142"/>
                  </a:lnTo>
                  <a:lnTo>
                    <a:pt x="1740" y="4130"/>
                  </a:lnTo>
                  <a:lnTo>
                    <a:pt x="1855" y="4113"/>
                  </a:lnTo>
                  <a:lnTo>
                    <a:pt x="1967" y="4093"/>
                  </a:lnTo>
                  <a:lnTo>
                    <a:pt x="2074" y="4067"/>
                  </a:lnTo>
                  <a:lnTo>
                    <a:pt x="2178" y="4038"/>
                  </a:lnTo>
                  <a:lnTo>
                    <a:pt x="2277" y="4004"/>
                  </a:lnTo>
                  <a:lnTo>
                    <a:pt x="2373" y="3966"/>
                  </a:lnTo>
                  <a:lnTo>
                    <a:pt x="2464" y="3924"/>
                  </a:lnTo>
                  <a:lnTo>
                    <a:pt x="2552" y="3879"/>
                  </a:lnTo>
                  <a:lnTo>
                    <a:pt x="2637" y="3831"/>
                  </a:lnTo>
                  <a:lnTo>
                    <a:pt x="2716" y="3779"/>
                  </a:lnTo>
                  <a:lnTo>
                    <a:pt x="2791" y="3725"/>
                  </a:lnTo>
                  <a:lnTo>
                    <a:pt x="2864" y="3667"/>
                  </a:lnTo>
                  <a:lnTo>
                    <a:pt x="2931" y="3606"/>
                  </a:lnTo>
                  <a:lnTo>
                    <a:pt x="2994" y="3545"/>
                  </a:lnTo>
                  <a:lnTo>
                    <a:pt x="3053" y="3480"/>
                  </a:lnTo>
                  <a:lnTo>
                    <a:pt x="3108" y="3412"/>
                  </a:lnTo>
                  <a:lnTo>
                    <a:pt x="3158" y="3344"/>
                  </a:lnTo>
                  <a:lnTo>
                    <a:pt x="3204" y="3273"/>
                  </a:lnTo>
                  <a:lnTo>
                    <a:pt x="3246" y="3201"/>
                  </a:lnTo>
                  <a:lnTo>
                    <a:pt x="3284" y="3128"/>
                  </a:lnTo>
                  <a:lnTo>
                    <a:pt x="3316" y="3052"/>
                  </a:lnTo>
                  <a:lnTo>
                    <a:pt x="3346" y="2977"/>
                  </a:lnTo>
                  <a:lnTo>
                    <a:pt x="3370" y="2901"/>
                  </a:lnTo>
                  <a:lnTo>
                    <a:pt x="3388" y="2823"/>
                  </a:lnTo>
                  <a:lnTo>
                    <a:pt x="3403" y="2746"/>
                  </a:lnTo>
                  <a:lnTo>
                    <a:pt x="3414" y="2668"/>
                  </a:lnTo>
                  <a:lnTo>
                    <a:pt x="3420" y="2590"/>
                  </a:lnTo>
                  <a:lnTo>
                    <a:pt x="3421" y="2513"/>
                  </a:lnTo>
                  <a:lnTo>
                    <a:pt x="3417" y="2434"/>
                  </a:lnTo>
                  <a:lnTo>
                    <a:pt x="3215" y="2443"/>
                  </a:lnTo>
                  <a:lnTo>
                    <a:pt x="3192" y="2316"/>
                  </a:lnTo>
                  <a:lnTo>
                    <a:pt x="3201" y="2309"/>
                  </a:lnTo>
                  <a:lnTo>
                    <a:pt x="3229" y="2287"/>
                  </a:lnTo>
                  <a:lnTo>
                    <a:pt x="3270" y="2253"/>
                  </a:lnTo>
                  <a:lnTo>
                    <a:pt x="3325" y="2207"/>
                  </a:lnTo>
                  <a:lnTo>
                    <a:pt x="3390" y="2151"/>
                  </a:lnTo>
                  <a:lnTo>
                    <a:pt x="3462" y="2087"/>
                  </a:lnTo>
                  <a:lnTo>
                    <a:pt x="3539" y="2018"/>
                  </a:lnTo>
                  <a:lnTo>
                    <a:pt x="3620" y="1943"/>
                  </a:lnTo>
                  <a:lnTo>
                    <a:pt x="3659" y="1905"/>
                  </a:lnTo>
                  <a:lnTo>
                    <a:pt x="3700" y="1866"/>
                  </a:lnTo>
                  <a:lnTo>
                    <a:pt x="3740" y="1827"/>
                  </a:lnTo>
                  <a:lnTo>
                    <a:pt x="3778" y="1787"/>
                  </a:lnTo>
                  <a:lnTo>
                    <a:pt x="3816" y="1748"/>
                  </a:lnTo>
                  <a:lnTo>
                    <a:pt x="3852" y="1708"/>
                  </a:lnTo>
                  <a:lnTo>
                    <a:pt x="3886" y="1669"/>
                  </a:lnTo>
                  <a:lnTo>
                    <a:pt x="3919" y="1630"/>
                  </a:lnTo>
                  <a:lnTo>
                    <a:pt x="3949" y="1594"/>
                  </a:lnTo>
                  <a:lnTo>
                    <a:pt x="3976" y="1557"/>
                  </a:lnTo>
                  <a:lnTo>
                    <a:pt x="4000" y="1522"/>
                  </a:lnTo>
                  <a:lnTo>
                    <a:pt x="4021" y="1488"/>
                  </a:lnTo>
                  <a:lnTo>
                    <a:pt x="4038" y="1456"/>
                  </a:lnTo>
                  <a:lnTo>
                    <a:pt x="4051" y="1426"/>
                  </a:lnTo>
                  <a:lnTo>
                    <a:pt x="4061" y="1397"/>
                  </a:lnTo>
                  <a:lnTo>
                    <a:pt x="4065" y="1371"/>
                  </a:lnTo>
                  <a:lnTo>
                    <a:pt x="4077" y="1372"/>
                  </a:lnTo>
                  <a:lnTo>
                    <a:pt x="4109" y="1377"/>
                  </a:lnTo>
                  <a:lnTo>
                    <a:pt x="4130" y="1382"/>
                  </a:lnTo>
                  <a:lnTo>
                    <a:pt x="4153" y="1388"/>
                  </a:lnTo>
                  <a:lnTo>
                    <a:pt x="4178" y="1396"/>
                  </a:lnTo>
                  <a:lnTo>
                    <a:pt x="4204" y="1407"/>
                  </a:lnTo>
                  <a:lnTo>
                    <a:pt x="4217" y="1413"/>
                  </a:lnTo>
                  <a:lnTo>
                    <a:pt x="4230" y="1419"/>
                  </a:lnTo>
                  <a:lnTo>
                    <a:pt x="4243" y="1427"/>
                  </a:lnTo>
                  <a:lnTo>
                    <a:pt x="4254" y="1435"/>
                  </a:lnTo>
                  <a:lnTo>
                    <a:pt x="4267" y="1443"/>
                  </a:lnTo>
                  <a:lnTo>
                    <a:pt x="4278" y="1453"/>
                  </a:lnTo>
                  <a:lnTo>
                    <a:pt x="4289" y="1463"/>
                  </a:lnTo>
                  <a:lnTo>
                    <a:pt x="4298" y="1475"/>
                  </a:lnTo>
                  <a:lnTo>
                    <a:pt x="4307" y="1486"/>
                  </a:lnTo>
                  <a:lnTo>
                    <a:pt x="4316" y="1499"/>
                  </a:lnTo>
                  <a:lnTo>
                    <a:pt x="4322" y="1512"/>
                  </a:lnTo>
                  <a:lnTo>
                    <a:pt x="4328" y="1527"/>
                  </a:lnTo>
                  <a:lnTo>
                    <a:pt x="4334" y="1543"/>
                  </a:lnTo>
                  <a:lnTo>
                    <a:pt x="4337" y="1559"/>
                  </a:lnTo>
                  <a:lnTo>
                    <a:pt x="4339" y="1577"/>
                  </a:lnTo>
                  <a:lnTo>
                    <a:pt x="4339" y="1596"/>
                  </a:lnTo>
                  <a:lnTo>
                    <a:pt x="4324" y="1620"/>
                  </a:lnTo>
                  <a:lnTo>
                    <a:pt x="4284" y="1684"/>
                  </a:lnTo>
                  <a:lnTo>
                    <a:pt x="4258" y="1727"/>
                  </a:lnTo>
                  <a:lnTo>
                    <a:pt x="4227" y="1775"/>
                  </a:lnTo>
                  <a:lnTo>
                    <a:pt x="4194" y="1826"/>
                  </a:lnTo>
                  <a:lnTo>
                    <a:pt x="4157" y="1879"/>
                  </a:lnTo>
                  <a:lnTo>
                    <a:pt x="4119" y="1933"/>
                  </a:lnTo>
                  <a:lnTo>
                    <a:pt x="4081" y="1984"/>
                  </a:lnTo>
                  <a:lnTo>
                    <a:pt x="4062" y="2009"/>
                  </a:lnTo>
                  <a:lnTo>
                    <a:pt x="4043" y="2033"/>
                  </a:lnTo>
                  <a:lnTo>
                    <a:pt x="4023" y="2055"/>
                  </a:lnTo>
                  <a:lnTo>
                    <a:pt x="4005" y="2076"/>
                  </a:lnTo>
                  <a:lnTo>
                    <a:pt x="3986" y="2096"/>
                  </a:lnTo>
                  <a:lnTo>
                    <a:pt x="3969" y="2113"/>
                  </a:lnTo>
                  <a:lnTo>
                    <a:pt x="3952" y="2129"/>
                  </a:lnTo>
                  <a:lnTo>
                    <a:pt x="3935" y="2143"/>
                  </a:lnTo>
                  <a:lnTo>
                    <a:pt x="3920" y="2153"/>
                  </a:lnTo>
                  <a:lnTo>
                    <a:pt x="3905" y="2162"/>
                  </a:lnTo>
                  <a:lnTo>
                    <a:pt x="3891" y="2168"/>
                  </a:lnTo>
                  <a:lnTo>
                    <a:pt x="3879" y="2170"/>
                  </a:lnTo>
                  <a:lnTo>
                    <a:pt x="3884" y="2181"/>
                  </a:lnTo>
                  <a:lnTo>
                    <a:pt x="3899" y="2216"/>
                  </a:lnTo>
                  <a:lnTo>
                    <a:pt x="3908" y="2241"/>
                  </a:lnTo>
                  <a:lnTo>
                    <a:pt x="3919" y="2271"/>
                  </a:lnTo>
                  <a:lnTo>
                    <a:pt x="3929" y="2306"/>
                  </a:lnTo>
                  <a:lnTo>
                    <a:pt x="3939" y="2346"/>
                  </a:lnTo>
                  <a:lnTo>
                    <a:pt x="3950" y="2391"/>
                  </a:lnTo>
                  <a:lnTo>
                    <a:pt x="3959" y="2439"/>
                  </a:lnTo>
                  <a:lnTo>
                    <a:pt x="3968" y="2491"/>
                  </a:lnTo>
                  <a:lnTo>
                    <a:pt x="3974" y="2547"/>
                  </a:lnTo>
                  <a:lnTo>
                    <a:pt x="3978" y="2607"/>
                  </a:lnTo>
                  <a:lnTo>
                    <a:pt x="3980" y="2671"/>
                  </a:lnTo>
                  <a:lnTo>
                    <a:pt x="3979" y="2738"/>
                  </a:lnTo>
                  <a:lnTo>
                    <a:pt x="3975" y="2808"/>
                  </a:lnTo>
                  <a:lnTo>
                    <a:pt x="3966" y="2880"/>
                  </a:lnTo>
                  <a:lnTo>
                    <a:pt x="3953" y="2955"/>
                  </a:lnTo>
                  <a:lnTo>
                    <a:pt x="3935" y="3033"/>
                  </a:lnTo>
                  <a:lnTo>
                    <a:pt x="3912" y="3113"/>
                  </a:lnTo>
                  <a:lnTo>
                    <a:pt x="3884" y="3196"/>
                  </a:lnTo>
                  <a:lnTo>
                    <a:pt x="3850" y="3280"/>
                  </a:lnTo>
                  <a:lnTo>
                    <a:pt x="3809" y="3366"/>
                  </a:lnTo>
                  <a:lnTo>
                    <a:pt x="3761" y="3453"/>
                  </a:lnTo>
                  <a:lnTo>
                    <a:pt x="3705" y="3542"/>
                  </a:lnTo>
                  <a:lnTo>
                    <a:pt x="3643" y="3631"/>
                  </a:lnTo>
                  <a:lnTo>
                    <a:pt x="3571" y="3722"/>
                  </a:lnTo>
                  <a:lnTo>
                    <a:pt x="3492" y="3813"/>
                  </a:lnTo>
                  <a:lnTo>
                    <a:pt x="3403" y="3905"/>
                  </a:lnTo>
                  <a:lnTo>
                    <a:pt x="3305" y="3997"/>
                  </a:lnTo>
                  <a:lnTo>
                    <a:pt x="3196" y="4089"/>
                  </a:lnTo>
                  <a:lnTo>
                    <a:pt x="3077" y="4182"/>
                  </a:lnTo>
                  <a:lnTo>
                    <a:pt x="2952" y="4268"/>
                  </a:lnTo>
                  <a:lnTo>
                    <a:pt x="2825" y="4347"/>
                  </a:lnTo>
                  <a:lnTo>
                    <a:pt x="2693" y="4416"/>
                  </a:lnTo>
                  <a:lnTo>
                    <a:pt x="2559" y="4477"/>
                  </a:lnTo>
                  <a:lnTo>
                    <a:pt x="2422" y="4531"/>
                  </a:lnTo>
                  <a:lnTo>
                    <a:pt x="2284" y="4576"/>
                  </a:lnTo>
                  <a:lnTo>
                    <a:pt x="2145" y="4612"/>
                  </a:lnTo>
                  <a:lnTo>
                    <a:pt x="2005" y="4641"/>
                  </a:lnTo>
                  <a:lnTo>
                    <a:pt x="1866" y="4663"/>
                  </a:lnTo>
                  <a:lnTo>
                    <a:pt x="1727" y="4676"/>
                  </a:lnTo>
                  <a:lnTo>
                    <a:pt x="1590" y="4682"/>
                  </a:lnTo>
                  <a:lnTo>
                    <a:pt x="1454" y="4680"/>
                  </a:lnTo>
                  <a:lnTo>
                    <a:pt x="1322" y="4671"/>
                  </a:lnTo>
                  <a:lnTo>
                    <a:pt x="1191" y="4654"/>
                  </a:lnTo>
                  <a:lnTo>
                    <a:pt x="1065" y="4629"/>
                  </a:lnTo>
                  <a:lnTo>
                    <a:pt x="943" y="4597"/>
                  </a:lnTo>
                  <a:lnTo>
                    <a:pt x="825" y="4559"/>
                  </a:lnTo>
                  <a:lnTo>
                    <a:pt x="713" y="4513"/>
                  </a:lnTo>
                  <a:lnTo>
                    <a:pt x="607" y="4459"/>
                  </a:lnTo>
                  <a:lnTo>
                    <a:pt x="507" y="4399"/>
                  </a:lnTo>
                  <a:lnTo>
                    <a:pt x="415" y="4332"/>
                  </a:lnTo>
                  <a:lnTo>
                    <a:pt x="330" y="4259"/>
                  </a:lnTo>
                  <a:lnTo>
                    <a:pt x="254" y="4177"/>
                  </a:lnTo>
                  <a:lnTo>
                    <a:pt x="186" y="4090"/>
                  </a:lnTo>
                  <a:lnTo>
                    <a:pt x="129" y="3996"/>
                  </a:lnTo>
                  <a:lnTo>
                    <a:pt x="81" y="3896"/>
                  </a:lnTo>
                  <a:lnTo>
                    <a:pt x="43" y="3789"/>
                  </a:lnTo>
                  <a:lnTo>
                    <a:pt x="17" y="3675"/>
                  </a:lnTo>
                  <a:lnTo>
                    <a:pt x="2" y="3556"/>
                  </a:lnTo>
                  <a:lnTo>
                    <a:pt x="0" y="3431"/>
                  </a:lnTo>
                  <a:lnTo>
                    <a:pt x="10" y="3298"/>
                  </a:lnTo>
                  <a:lnTo>
                    <a:pt x="36" y="3160"/>
                  </a:lnTo>
                  <a:lnTo>
                    <a:pt x="68" y="3036"/>
                  </a:lnTo>
                  <a:lnTo>
                    <a:pt x="112" y="2911"/>
                  </a:lnTo>
                  <a:lnTo>
                    <a:pt x="165" y="2787"/>
                  </a:lnTo>
                  <a:lnTo>
                    <a:pt x="228" y="2661"/>
                  </a:lnTo>
                  <a:lnTo>
                    <a:pt x="300" y="2538"/>
                  </a:lnTo>
                  <a:lnTo>
                    <a:pt x="381" y="2414"/>
                  </a:lnTo>
                  <a:lnTo>
                    <a:pt x="470" y="2291"/>
                  </a:lnTo>
                  <a:lnTo>
                    <a:pt x="569" y="2169"/>
                  </a:lnTo>
                  <a:lnTo>
                    <a:pt x="675" y="2048"/>
                  </a:lnTo>
                  <a:lnTo>
                    <a:pt x="788" y="1928"/>
                  </a:lnTo>
                  <a:lnTo>
                    <a:pt x="910" y="1810"/>
                  </a:lnTo>
                  <a:lnTo>
                    <a:pt x="1037" y="1693"/>
                  </a:lnTo>
                  <a:lnTo>
                    <a:pt x="1172" y="1579"/>
                  </a:lnTo>
                  <a:lnTo>
                    <a:pt x="1313" y="1466"/>
                  </a:lnTo>
                  <a:lnTo>
                    <a:pt x="1460" y="1356"/>
                  </a:lnTo>
                  <a:lnTo>
                    <a:pt x="1612" y="1248"/>
                  </a:lnTo>
                  <a:lnTo>
                    <a:pt x="1770" y="1142"/>
                  </a:lnTo>
                  <a:lnTo>
                    <a:pt x="1932" y="1040"/>
                  </a:lnTo>
                  <a:lnTo>
                    <a:pt x="2099" y="940"/>
                  </a:lnTo>
                  <a:lnTo>
                    <a:pt x="2271" y="843"/>
                  </a:lnTo>
                  <a:lnTo>
                    <a:pt x="2446" y="750"/>
                  </a:lnTo>
                  <a:lnTo>
                    <a:pt x="2625" y="661"/>
                  </a:lnTo>
                  <a:lnTo>
                    <a:pt x="2807" y="575"/>
                  </a:lnTo>
                  <a:lnTo>
                    <a:pt x="2992" y="493"/>
                  </a:lnTo>
                  <a:lnTo>
                    <a:pt x="3180" y="415"/>
                  </a:lnTo>
                  <a:lnTo>
                    <a:pt x="3370" y="341"/>
                  </a:lnTo>
                  <a:lnTo>
                    <a:pt x="3562" y="272"/>
                  </a:lnTo>
                  <a:lnTo>
                    <a:pt x="3755" y="208"/>
                  </a:lnTo>
                  <a:lnTo>
                    <a:pt x="3950" y="148"/>
                  </a:lnTo>
                  <a:lnTo>
                    <a:pt x="4145" y="93"/>
                  </a:lnTo>
                  <a:lnTo>
                    <a:pt x="4341" y="43"/>
                  </a:lnTo>
                  <a:lnTo>
                    <a:pt x="4537" y="0"/>
                  </a:lnTo>
                  <a:lnTo>
                    <a:pt x="3873" y="489"/>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154">
              <a:extLst>
                <a:ext uri="{FF2B5EF4-FFF2-40B4-BE49-F238E27FC236}">
                  <a16:creationId xmlns:a16="http://schemas.microsoft.com/office/drawing/2014/main" id="{6A1048CF-F22E-44D6-8B56-1B25CF4A193A}"/>
                </a:ext>
              </a:extLst>
            </p:cNvPr>
            <p:cNvSpPr>
              <a:spLocks/>
            </p:cNvSpPr>
            <p:nvPr/>
          </p:nvSpPr>
          <p:spPr bwMode="auto">
            <a:xfrm>
              <a:off x="3352" y="1072"/>
              <a:ext cx="470" cy="386"/>
            </a:xfrm>
            <a:custGeom>
              <a:avLst/>
              <a:gdLst>
                <a:gd name="T0" fmla="*/ 7877 w 7987"/>
                <a:gd name="T1" fmla="*/ 782 h 6568"/>
                <a:gd name="T2" fmla="*/ 7735 w 7987"/>
                <a:gd name="T3" fmla="*/ 997 h 6568"/>
                <a:gd name="T4" fmla="*/ 7642 w 7987"/>
                <a:gd name="T5" fmla="*/ 1122 h 6568"/>
                <a:gd name="T6" fmla="*/ 7537 w 7987"/>
                <a:gd name="T7" fmla="*/ 1239 h 6568"/>
                <a:gd name="T8" fmla="*/ 7264 w 7987"/>
                <a:gd name="T9" fmla="*/ 1502 h 6568"/>
                <a:gd name="T10" fmla="*/ 6909 w 7987"/>
                <a:gd name="T11" fmla="*/ 1863 h 6568"/>
                <a:gd name="T12" fmla="*/ 6552 w 7987"/>
                <a:gd name="T13" fmla="*/ 2237 h 6568"/>
                <a:gd name="T14" fmla="*/ 6200 w 7987"/>
                <a:gd name="T15" fmla="*/ 2612 h 6568"/>
                <a:gd name="T16" fmla="*/ 5856 w 7987"/>
                <a:gd name="T17" fmla="*/ 2973 h 6568"/>
                <a:gd name="T18" fmla="*/ 5536 w 7987"/>
                <a:gd name="T19" fmla="*/ 3298 h 6568"/>
                <a:gd name="T20" fmla="*/ 5258 w 7987"/>
                <a:gd name="T21" fmla="*/ 3590 h 6568"/>
                <a:gd name="T22" fmla="*/ 4992 w 7987"/>
                <a:gd name="T23" fmla="*/ 3871 h 6568"/>
                <a:gd name="T24" fmla="*/ 4728 w 7987"/>
                <a:gd name="T25" fmla="*/ 4136 h 6568"/>
                <a:gd name="T26" fmla="*/ 4592 w 7987"/>
                <a:gd name="T27" fmla="*/ 4263 h 6568"/>
                <a:gd name="T28" fmla="*/ 4451 w 7987"/>
                <a:gd name="T29" fmla="*/ 4384 h 6568"/>
                <a:gd name="T30" fmla="*/ 4303 w 7987"/>
                <a:gd name="T31" fmla="*/ 4499 h 6568"/>
                <a:gd name="T32" fmla="*/ 4148 w 7987"/>
                <a:gd name="T33" fmla="*/ 4609 h 6568"/>
                <a:gd name="T34" fmla="*/ 4076 w 7987"/>
                <a:gd name="T35" fmla="*/ 4651 h 6568"/>
                <a:gd name="T36" fmla="*/ 3995 w 7987"/>
                <a:gd name="T37" fmla="*/ 4686 h 6568"/>
                <a:gd name="T38" fmla="*/ 3879 w 7987"/>
                <a:gd name="T39" fmla="*/ 4727 h 6568"/>
                <a:gd name="T40" fmla="*/ 3694 w 7987"/>
                <a:gd name="T41" fmla="*/ 4783 h 6568"/>
                <a:gd name="T42" fmla="*/ 3510 w 7987"/>
                <a:gd name="T43" fmla="*/ 4840 h 6568"/>
                <a:gd name="T44" fmla="*/ 3394 w 7987"/>
                <a:gd name="T45" fmla="*/ 4885 h 6568"/>
                <a:gd name="T46" fmla="*/ 3314 w 7987"/>
                <a:gd name="T47" fmla="*/ 4926 h 6568"/>
                <a:gd name="T48" fmla="*/ 3243 w 7987"/>
                <a:gd name="T49" fmla="*/ 4973 h 6568"/>
                <a:gd name="T50" fmla="*/ 3084 w 7987"/>
                <a:gd name="T51" fmla="*/ 5100 h 6568"/>
                <a:gd name="T52" fmla="*/ 2927 w 7987"/>
                <a:gd name="T53" fmla="*/ 5236 h 6568"/>
                <a:gd name="T54" fmla="*/ 2718 w 7987"/>
                <a:gd name="T55" fmla="*/ 5430 h 6568"/>
                <a:gd name="T56" fmla="*/ 2409 w 7987"/>
                <a:gd name="T57" fmla="*/ 5736 h 6568"/>
                <a:gd name="T58" fmla="*/ 2100 w 7987"/>
                <a:gd name="T59" fmla="*/ 6053 h 6568"/>
                <a:gd name="T60" fmla="*/ 1788 w 7987"/>
                <a:gd name="T61" fmla="*/ 6366 h 6568"/>
                <a:gd name="T62" fmla="*/ 0 w 7987"/>
                <a:gd name="T63" fmla="*/ 5750 h 6568"/>
                <a:gd name="T64" fmla="*/ 2360 w 7987"/>
                <a:gd name="T65" fmla="*/ 3406 h 6568"/>
                <a:gd name="T66" fmla="*/ 2750 w 7987"/>
                <a:gd name="T67" fmla="*/ 2963 h 6568"/>
                <a:gd name="T68" fmla="*/ 3151 w 7987"/>
                <a:gd name="T69" fmla="*/ 2527 h 6568"/>
                <a:gd name="T70" fmla="*/ 3559 w 7987"/>
                <a:gd name="T71" fmla="*/ 2099 h 6568"/>
                <a:gd name="T72" fmla="*/ 3967 w 7987"/>
                <a:gd name="T73" fmla="*/ 1675 h 6568"/>
                <a:gd name="T74" fmla="*/ 4274 w 7987"/>
                <a:gd name="T75" fmla="*/ 1359 h 6568"/>
                <a:gd name="T76" fmla="*/ 4391 w 7987"/>
                <a:gd name="T77" fmla="*/ 1247 h 6568"/>
                <a:gd name="T78" fmla="*/ 4514 w 7987"/>
                <a:gd name="T79" fmla="*/ 1139 h 6568"/>
                <a:gd name="T80" fmla="*/ 4726 w 7987"/>
                <a:gd name="T81" fmla="*/ 966 h 6568"/>
                <a:gd name="T82" fmla="*/ 4988 w 7987"/>
                <a:gd name="T83" fmla="*/ 769 h 6568"/>
                <a:gd name="T84" fmla="*/ 5248 w 7987"/>
                <a:gd name="T85" fmla="*/ 587 h 6568"/>
                <a:gd name="T86" fmla="*/ 5494 w 7987"/>
                <a:gd name="T87" fmla="*/ 419 h 6568"/>
                <a:gd name="T88" fmla="*/ 5672 w 7987"/>
                <a:gd name="T89" fmla="*/ 296 h 6568"/>
                <a:gd name="T90" fmla="*/ 5807 w 7987"/>
                <a:gd name="T91" fmla="*/ 198 h 6568"/>
                <a:gd name="T92" fmla="*/ 5934 w 7987"/>
                <a:gd name="T93" fmla="*/ 114 h 6568"/>
                <a:gd name="T94" fmla="*/ 5998 w 7987"/>
                <a:gd name="T95" fmla="*/ 78 h 6568"/>
                <a:gd name="T96" fmla="*/ 6063 w 7987"/>
                <a:gd name="T97" fmla="*/ 49 h 6568"/>
                <a:gd name="T98" fmla="*/ 6131 w 7987"/>
                <a:gd name="T99" fmla="*/ 26 h 6568"/>
                <a:gd name="T100" fmla="*/ 6203 w 7987"/>
                <a:gd name="T101" fmla="*/ 9 h 6568"/>
                <a:gd name="T102" fmla="*/ 6280 w 7987"/>
                <a:gd name="T103" fmla="*/ 1 h 6568"/>
                <a:gd name="T104" fmla="*/ 6379 w 7987"/>
                <a:gd name="T105" fmla="*/ 2 h 6568"/>
                <a:gd name="T106" fmla="*/ 6489 w 7987"/>
                <a:gd name="T107" fmla="*/ 16 h 6568"/>
                <a:gd name="T108" fmla="*/ 6604 w 7987"/>
                <a:gd name="T109" fmla="*/ 42 h 6568"/>
                <a:gd name="T110" fmla="*/ 6726 w 7987"/>
                <a:gd name="T111" fmla="*/ 80 h 6568"/>
                <a:gd name="T112" fmla="*/ 6857 w 7987"/>
                <a:gd name="T113" fmla="*/ 128 h 6568"/>
                <a:gd name="T114" fmla="*/ 7052 w 7987"/>
                <a:gd name="T115" fmla="*/ 209 h 6568"/>
                <a:gd name="T116" fmla="*/ 7397 w 7987"/>
                <a:gd name="T117" fmla="*/ 360 h 6568"/>
                <a:gd name="T118" fmla="*/ 7824 w 7987"/>
                <a:gd name="T119" fmla="*/ 544 h 6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87" h="6568">
                  <a:moveTo>
                    <a:pt x="7987" y="611"/>
                  </a:moveTo>
                  <a:lnTo>
                    <a:pt x="7931" y="695"/>
                  </a:lnTo>
                  <a:lnTo>
                    <a:pt x="7877" y="782"/>
                  </a:lnTo>
                  <a:lnTo>
                    <a:pt x="7822" y="867"/>
                  </a:lnTo>
                  <a:lnTo>
                    <a:pt x="7764" y="954"/>
                  </a:lnTo>
                  <a:lnTo>
                    <a:pt x="7735" y="997"/>
                  </a:lnTo>
                  <a:lnTo>
                    <a:pt x="7704" y="1039"/>
                  </a:lnTo>
                  <a:lnTo>
                    <a:pt x="7673" y="1081"/>
                  </a:lnTo>
                  <a:lnTo>
                    <a:pt x="7642" y="1122"/>
                  </a:lnTo>
                  <a:lnTo>
                    <a:pt x="7608" y="1162"/>
                  </a:lnTo>
                  <a:lnTo>
                    <a:pt x="7573" y="1202"/>
                  </a:lnTo>
                  <a:lnTo>
                    <a:pt x="7537" y="1239"/>
                  </a:lnTo>
                  <a:lnTo>
                    <a:pt x="7498" y="1277"/>
                  </a:lnTo>
                  <a:lnTo>
                    <a:pt x="7382" y="1388"/>
                  </a:lnTo>
                  <a:lnTo>
                    <a:pt x="7264" y="1502"/>
                  </a:lnTo>
                  <a:lnTo>
                    <a:pt x="7147" y="1620"/>
                  </a:lnTo>
                  <a:lnTo>
                    <a:pt x="7028" y="1740"/>
                  </a:lnTo>
                  <a:lnTo>
                    <a:pt x="6909" y="1863"/>
                  </a:lnTo>
                  <a:lnTo>
                    <a:pt x="6791" y="1987"/>
                  </a:lnTo>
                  <a:lnTo>
                    <a:pt x="6671" y="2111"/>
                  </a:lnTo>
                  <a:lnTo>
                    <a:pt x="6552" y="2237"/>
                  </a:lnTo>
                  <a:lnTo>
                    <a:pt x="6434" y="2362"/>
                  </a:lnTo>
                  <a:lnTo>
                    <a:pt x="6317" y="2488"/>
                  </a:lnTo>
                  <a:lnTo>
                    <a:pt x="6200" y="2612"/>
                  </a:lnTo>
                  <a:lnTo>
                    <a:pt x="6084" y="2734"/>
                  </a:lnTo>
                  <a:lnTo>
                    <a:pt x="5970" y="2855"/>
                  </a:lnTo>
                  <a:lnTo>
                    <a:pt x="5856" y="2973"/>
                  </a:lnTo>
                  <a:lnTo>
                    <a:pt x="5744" y="3087"/>
                  </a:lnTo>
                  <a:lnTo>
                    <a:pt x="5634" y="3199"/>
                  </a:lnTo>
                  <a:lnTo>
                    <a:pt x="5536" y="3298"/>
                  </a:lnTo>
                  <a:lnTo>
                    <a:pt x="5441" y="3396"/>
                  </a:lnTo>
                  <a:lnTo>
                    <a:pt x="5348" y="3493"/>
                  </a:lnTo>
                  <a:lnTo>
                    <a:pt x="5258" y="3590"/>
                  </a:lnTo>
                  <a:lnTo>
                    <a:pt x="5168" y="3685"/>
                  </a:lnTo>
                  <a:lnTo>
                    <a:pt x="5080" y="3779"/>
                  </a:lnTo>
                  <a:lnTo>
                    <a:pt x="4992" y="3871"/>
                  </a:lnTo>
                  <a:lnTo>
                    <a:pt x="4905" y="3961"/>
                  </a:lnTo>
                  <a:lnTo>
                    <a:pt x="4817" y="4050"/>
                  </a:lnTo>
                  <a:lnTo>
                    <a:pt x="4728" y="4136"/>
                  </a:lnTo>
                  <a:lnTo>
                    <a:pt x="4683" y="4179"/>
                  </a:lnTo>
                  <a:lnTo>
                    <a:pt x="4638" y="4221"/>
                  </a:lnTo>
                  <a:lnTo>
                    <a:pt x="4592" y="4263"/>
                  </a:lnTo>
                  <a:lnTo>
                    <a:pt x="4545" y="4304"/>
                  </a:lnTo>
                  <a:lnTo>
                    <a:pt x="4498" y="4344"/>
                  </a:lnTo>
                  <a:lnTo>
                    <a:pt x="4451" y="4384"/>
                  </a:lnTo>
                  <a:lnTo>
                    <a:pt x="4403" y="4423"/>
                  </a:lnTo>
                  <a:lnTo>
                    <a:pt x="4354" y="4462"/>
                  </a:lnTo>
                  <a:lnTo>
                    <a:pt x="4303" y="4499"/>
                  </a:lnTo>
                  <a:lnTo>
                    <a:pt x="4252" y="4537"/>
                  </a:lnTo>
                  <a:lnTo>
                    <a:pt x="4200" y="4573"/>
                  </a:lnTo>
                  <a:lnTo>
                    <a:pt x="4148" y="4609"/>
                  </a:lnTo>
                  <a:lnTo>
                    <a:pt x="4125" y="4624"/>
                  </a:lnTo>
                  <a:lnTo>
                    <a:pt x="4101" y="4637"/>
                  </a:lnTo>
                  <a:lnTo>
                    <a:pt x="4076" y="4651"/>
                  </a:lnTo>
                  <a:lnTo>
                    <a:pt x="4049" y="4663"/>
                  </a:lnTo>
                  <a:lnTo>
                    <a:pt x="4022" y="4675"/>
                  </a:lnTo>
                  <a:lnTo>
                    <a:pt x="3995" y="4686"/>
                  </a:lnTo>
                  <a:lnTo>
                    <a:pt x="3967" y="4697"/>
                  </a:lnTo>
                  <a:lnTo>
                    <a:pt x="3939" y="4707"/>
                  </a:lnTo>
                  <a:lnTo>
                    <a:pt x="3879" y="4727"/>
                  </a:lnTo>
                  <a:lnTo>
                    <a:pt x="3818" y="4746"/>
                  </a:lnTo>
                  <a:lnTo>
                    <a:pt x="3757" y="4765"/>
                  </a:lnTo>
                  <a:lnTo>
                    <a:pt x="3694" y="4783"/>
                  </a:lnTo>
                  <a:lnTo>
                    <a:pt x="3632" y="4801"/>
                  </a:lnTo>
                  <a:lnTo>
                    <a:pt x="3571" y="4820"/>
                  </a:lnTo>
                  <a:lnTo>
                    <a:pt x="3510" y="4840"/>
                  </a:lnTo>
                  <a:lnTo>
                    <a:pt x="3450" y="4862"/>
                  </a:lnTo>
                  <a:lnTo>
                    <a:pt x="3422" y="4873"/>
                  </a:lnTo>
                  <a:lnTo>
                    <a:pt x="3394" y="4885"/>
                  </a:lnTo>
                  <a:lnTo>
                    <a:pt x="3367" y="4899"/>
                  </a:lnTo>
                  <a:lnTo>
                    <a:pt x="3341" y="4912"/>
                  </a:lnTo>
                  <a:lnTo>
                    <a:pt x="3314" y="4926"/>
                  </a:lnTo>
                  <a:lnTo>
                    <a:pt x="3289" y="4940"/>
                  </a:lnTo>
                  <a:lnTo>
                    <a:pt x="3265" y="4956"/>
                  </a:lnTo>
                  <a:lnTo>
                    <a:pt x="3243" y="4973"/>
                  </a:lnTo>
                  <a:lnTo>
                    <a:pt x="3190" y="5015"/>
                  </a:lnTo>
                  <a:lnTo>
                    <a:pt x="3137" y="5056"/>
                  </a:lnTo>
                  <a:lnTo>
                    <a:pt x="3084" y="5100"/>
                  </a:lnTo>
                  <a:lnTo>
                    <a:pt x="3031" y="5145"/>
                  </a:lnTo>
                  <a:lnTo>
                    <a:pt x="2979" y="5190"/>
                  </a:lnTo>
                  <a:lnTo>
                    <a:pt x="2927" y="5236"/>
                  </a:lnTo>
                  <a:lnTo>
                    <a:pt x="2874" y="5283"/>
                  </a:lnTo>
                  <a:lnTo>
                    <a:pt x="2822" y="5331"/>
                  </a:lnTo>
                  <a:lnTo>
                    <a:pt x="2718" y="5430"/>
                  </a:lnTo>
                  <a:lnTo>
                    <a:pt x="2615" y="5530"/>
                  </a:lnTo>
                  <a:lnTo>
                    <a:pt x="2511" y="5632"/>
                  </a:lnTo>
                  <a:lnTo>
                    <a:pt x="2409" y="5736"/>
                  </a:lnTo>
                  <a:lnTo>
                    <a:pt x="2305" y="5842"/>
                  </a:lnTo>
                  <a:lnTo>
                    <a:pt x="2202" y="5947"/>
                  </a:lnTo>
                  <a:lnTo>
                    <a:pt x="2100" y="6053"/>
                  </a:lnTo>
                  <a:lnTo>
                    <a:pt x="1996" y="6158"/>
                  </a:lnTo>
                  <a:lnTo>
                    <a:pt x="1893" y="6263"/>
                  </a:lnTo>
                  <a:lnTo>
                    <a:pt x="1788" y="6366"/>
                  </a:lnTo>
                  <a:lnTo>
                    <a:pt x="1683" y="6469"/>
                  </a:lnTo>
                  <a:lnTo>
                    <a:pt x="1579" y="6568"/>
                  </a:lnTo>
                  <a:lnTo>
                    <a:pt x="0" y="5750"/>
                  </a:lnTo>
                  <a:lnTo>
                    <a:pt x="2108" y="3705"/>
                  </a:lnTo>
                  <a:lnTo>
                    <a:pt x="2233" y="3554"/>
                  </a:lnTo>
                  <a:lnTo>
                    <a:pt x="2360" y="3406"/>
                  </a:lnTo>
                  <a:lnTo>
                    <a:pt x="2488" y="3257"/>
                  </a:lnTo>
                  <a:lnTo>
                    <a:pt x="2618" y="3110"/>
                  </a:lnTo>
                  <a:lnTo>
                    <a:pt x="2750" y="2963"/>
                  </a:lnTo>
                  <a:lnTo>
                    <a:pt x="2883" y="2817"/>
                  </a:lnTo>
                  <a:lnTo>
                    <a:pt x="3016" y="2672"/>
                  </a:lnTo>
                  <a:lnTo>
                    <a:pt x="3151" y="2527"/>
                  </a:lnTo>
                  <a:lnTo>
                    <a:pt x="3286" y="2384"/>
                  </a:lnTo>
                  <a:lnTo>
                    <a:pt x="3422" y="2241"/>
                  </a:lnTo>
                  <a:lnTo>
                    <a:pt x="3559" y="2099"/>
                  </a:lnTo>
                  <a:lnTo>
                    <a:pt x="3695" y="1957"/>
                  </a:lnTo>
                  <a:lnTo>
                    <a:pt x="3831" y="1816"/>
                  </a:lnTo>
                  <a:lnTo>
                    <a:pt x="3967" y="1675"/>
                  </a:lnTo>
                  <a:lnTo>
                    <a:pt x="4103" y="1536"/>
                  </a:lnTo>
                  <a:lnTo>
                    <a:pt x="4238" y="1397"/>
                  </a:lnTo>
                  <a:lnTo>
                    <a:pt x="4274" y="1359"/>
                  </a:lnTo>
                  <a:lnTo>
                    <a:pt x="4313" y="1321"/>
                  </a:lnTo>
                  <a:lnTo>
                    <a:pt x="4352" y="1284"/>
                  </a:lnTo>
                  <a:lnTo>
                    <a:pt x="4391" y="1247"/>
                  </a:lnTo>
                  <a:lnTo>
                    <a:pt x="4431" y="1210"/>
                  </a:lnTo>
                  <a:lnTo>
                    <a:pt x="4472" y="1175"/>
                  </a:lnTo>
                  <a:lnTo>
                    <a:pt x="4514" y="1139"/>
                  </a:lnTo>
                  <a:lnTo>
                    <a:pt x="4555" y="1104"/>
                  </a:lnTo>
                  <a:lnTo>
                    <a:pt x="4640" y="1034"/>
                  </a:lnTo>
                  <a:lnTo>
                    <a:pt x="4726" y="966"/>
                  </a:lnTo>
                  <a:lnTo>
                    <a:pt x="4813" y="899"/>
                  </a:lnTo>
                  <a:lnTo>
                    <a:pt x="4900" y="833"/>
                  </a:lnTo>
                  <a:lnTo>
                    <a:pt x="4988" y="769"/>
                  </a:lnTo>
                  <a:lnTo>
                    <a:pt x="5075" y="707"/>
                  </a:lnTo>
                  <a:lnTo>
                    <a:pt x="5162" y="647"/>
                  </a:lnTo>
                  <a:lnTo>
                    <a:pt x="5248" y="587"/>
                  </a:lnTo>
                  <a:lnTo>
                    <a:pt x="5332" y="530"/>
                  </a:lnTo>
                  <a:lnTo>
                    <a:pt x="5415" y="473"/>
                  </a:lnTo>
                  <a:lnTo>
                    <a:pt x="5494" y="419"/>
                  </a:lnTo>
                  <a:lnTo>
                    <a:pt x="5573" y="367"/>
                  </a:lnTo>
                  <a:lnTo>
                    <a:pt x="5623" y="331"/>
                  </a:lnTo>
                  <a:lnTo>
                    <a:pt x="5672" y="296"/>
                  </a:lnTo>
                  <a:lnTo>
                    <a:pt x="5718" y="263"/>
                  </a:lnTo>
                  <a:lnTo>
                    <a:pt x="5763" y="230"/>
                  </a:lnTo>
                  <a:lnTo>
                    <a:pt x="5807" y="198"/>
                  </a:lnTo>
                  <a:lnTo>
                    <a:pt x="5850" y="168"/>
                  </a:lnTo>
                  <a:lnTo>
                    <a:pt x="5893" y="140"/>
                  </a:lnTo>
                  <a:lnTo>
                    <a:pt x="5934" y="114"/>
                  </a:lnTo>
                  <a:lnTo>
                    <a:pt x="5955" y="101"/>
                  </a:lnTo>
                  <a:lnTo>
                    <a:pt x="5977" y="89"/>
                  </a:lnTo>
                  <a:lnTo>
                    <a:pt x="5998" y="78"/>
                  </a:lnTo>
                  <a:lnTo>
                    <a:pt x="6020" y="68"/>
                  </a:lnTo>
                  <a:lnTo>
                    <a:pt x="6041" y="58"/>
                  </a:lnTo>
                  <a:lnTo>
                    <a:pt x="6063" y="49"/>
                  </a:lnTo>
                  <a:lnTo>
                    <a:pt x="6086" y="40"/>
                  </a:lnTo>
                  <a:lnTo>
                    <a:pt x="6108" y="32"/>
                  </a:lnTo>
                  <a:lnTo>
                    <a:pt x="6131" y="26"/>
                  </a:lnTo>
                  <a:lnTo>
                    <a:pt x="6155" y="19"/>
                  </a:lnTo>
                  <a:lnTo>
                    <a:pt x="6179" y="13"/>
                  </a:lnTo>
                  <a:lnTo>
                    <a:pt x="6203" y="9"/>
                  </a:lnTo>
                  <a:lnTo>
                    <a:pt x="6228" y="6"/>
                  </a:lnTo>
                  <a:lnTo>
                    <a:pt x="6253" y="3"/>
                  </a:lnTo>
                  <a:lnTo>
                    <a:pt x="6280" y="1"/>
                  </a:lnTo>
                  <a:lnTo>
                    <a:pt x="6307" y="0"/>
                  </a:lnTo>
                  <a:lnTo>
                    <a:pt x="6343" y="1"/>
                  </a:lnTo>
                  <a:lnTo>
                    <a:pt x="6379" y="2"/>
                  </a:lnTo>
                  <a:lnTo>
                    <a:pt x="6415" y="6"/>
                  </a:lnTo>
                  <a:lnTo>
                    <a:pt x="6452" y="10"/>
                  </a:lnTo>
                  <a:lnTo>
                    <a:pt x="6489" y="16"/>
                  </a:lnTo>
                  <a:lnTo>
                    <a:pt x="6526" y="24"/>
                  </a:lnTo>
                  <a:lnTo>
                    <a:pt x="6565" y="32"/>
                  </a:lnTo>
                  <a:lnTo>
                    <a:pt x="6604" y="42"/>
                  </a:lnTo>
                  <a:lnTo>
                    <a:pt x="6643" y="54"/>
                  </a:lnTo>
                  <a:lnTo>
                    <a:pt x="6684" y="66"/>
                  </a:lnTo>
                  <a:lnTo>
                    <a:pt x="6726" y="80"/>
                  </a:lnTo>
                  <a:lnTo>
                    <a:pt x="6768" y="95"/>
                  </a:lnTo>
                  <a:lnTo>
                    <a:pt x="6812" y="111"/>
                  </a:lnTo>
                  <a:lnTo>
                    <a:pt x="6857" y="128"/>
                  </a:lnTo>
                  <a:lnTo>
                    <a:pt x="6904" y="147"/>
                  </a:lnTo>
                  <a:lnTo>
                    <a:pt x="6952" y="167"/>
                  </a:lnTo>
                  <a:lnTo>
                    <a:pt x="7052" y="209"/>
                  </a:lnTo>
                  <a:lnTo>
                    <a:pt x="7159" y="256"/>
                  </a:lnTo>
                  <a:lnTo>
                    <a:pt x="7274" y="306"/>
                  </a:lnTo>
                  <a:lnTo>
                    <a:pt x="7397" y="360"/>
                  </a:lnTo>
                  <a:lnTo>
                    <a:pt x="7529" y="419"/>
                  </a:lnTo>
                  <a:lnTo>
                    <a:pt x="7671" y="479"/>
                  </a:lnTo>
                  <a:lnTo>
                    <a:pt x="7824" y="544"/>
                  </a:lnTo>
                  <a:lnTo>
                    <a:pt x="7987" y="611"/>
                  </a:lnTo>
                  <a:close/>
                </a:path>
              </a:pathLst>
            </a:custGeom>
            <a:solidFill>
              <a:srgbClr val="215A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0" name="Freeform 155">
              <a:extLst>
                <a:ext uri="{FF2B5EF4-FFF2-40B4-BE49-F238E27FC236}">
                  <a16:creationId xmlns:a16="http://schemas.microsoft.com/office/drawing/2014/main" id="{27C2B474-FDC2-422B-8ED3-1241644234A7}"/>
                </a:ext>
              </a:extLst>
            </p:cNvPr>
            <p:cNvSpPr>
              <a:spLocks/>
            </p:cNvSpPr>
            <p:nvPr/>
          </p:nvSpPr>
          <p:spPr bwMode="auto">
            <a:xfrm>
              <a:off x="3349" y="1068"/>
              <a:ext cx="775" cy="592"/>
            </a:xfrm>
            <a:custGeom>
              <a:avLst/>
              <a:gdLst>
                <a:gd name="T0" fmla="*/ 13007 w 13165"/>
                <a:gd name="T1" fmla="*/ 2688 h 10073"/>
                <a:gd name="T2" fmla="*/ 12754 w 13165"/>
                <a:gd name="T3" fmla="*/ 4828 h 10073"/>
                <a:gd name="T4" fmla="*/ 8179 w 13165"/>
                <a:gd name="T5" fmla="*/ 8685 h 10073"/>
                <a:gd name="T6" fmla="*/ 8128 w 13165"/>
                <a:gd name="T7" fmla="*/ 8809 h 10073"/>
                <a:gd name="T8" fmla="*/ 8068 w 13165"/>
                <a:gd name="T9" fmla="*/ 8935 h 10073"/>
                <a:gd name="T10" fmla="*/ 7988 w 13165"/>
                <a:gd name="T11" fmla="*/ 9085 h 10073"/>
                <a:gd name="T12" fmla="*/ 7885 w 13165"/>
                <a:gd name="T13" fmla="*/ 9251 h 10073"/>
                <a:gd name="T14" fmla="*/ 7759 w 13165"/>
                <a:gd name="T15" fmla="*/ 9422 h 10073"/>
                <a:gd name="T16" fmla="*/ 7609 w 13165"/>
                <a:gd name="T17" fmla="*/ 9590 h 10073"/>
                <a:gd name="T18" fmla="*/ 7436 w 13165"/>
                <a:gd name="T19" fmla="*/ 9747 h 10073"/>
                <a:gd name="T20" fmla="*/ 7237 w 13165"/>
                <a:gd name="T21" fmla="*/ 9883 h 10073"/>
                <a:gd name="T22" fmla="*/ 7013 w 13165"/>
                <a:gd name="T23" fmla="*/ 9989 h 10073"/>
                <a:gd name="T24" fmla="*/ 6762 w 13165"/>
                <a:gd name="T25" fmla="*/ 10055 h 10073"/>
                <a:gd name="T26" fmla="*/ 6484 w 13165"/>
                <a:gd name="T27" fmla="*/ 10073 h 10073"/>
                <a:gd name="T28" fmla="*/ 6178 w 13165"/>
                <a:gd name="T29" fmla="*/ 10036 h 10073"/>
                <a:gd name="T30" fmla="*/ 5842 w 13165"/>
                <a:gd name="T31" fmla="*/ 9931 h 10073"/>
                <a:gd name="T32" fmla="*/ 5478 w 13165"/>
                <a:gd name="T33" fmla="*/ 9752 h 10073"/>
                <a:gd name="T34" fmla="*/ 5141 w 13165"/>
                <a:gd name="T35" fmla="*/ 9467 h 10073"/>
                <a:gd name="T36" fmla="*/ 4846 w 13165"/>
                <a:gd name="T37" fmla="*/ 9160 h 10073"/>
                <a:gd name="T38" fmla="*/ 4544 w 13165"/>
                <a:gd name="T39" fmla="*/ 8880 h 10073"/>
                <a:gd name="T40" fmla="*/ 4234 w 13165"/>
                <a:gd name="T41" fmla="*/ 8623 h 10073"/>
                <a:gd name="T42" fmla="*/ 3919 w 13165"/>
                <a:gd name="T43" fmla="*/ 8389 h 10073"/>
                <a:gd name="T44" fmla="*/ 3597 w 13165"/>
                <a:gd name="T45" fmla="*/ 8173 h 10073"/>
                <a:gd name="T46" fmla="*/ 3271 w 13165"/>
                <a:gd name="T47" fmla="*/ 7972 h 10073"/>
                <a:gd name="T48" fmla="*/ 2942 w 13165"/>
                <a:gd name="T49" fmla="*/ 7785 h 10073"/>
                <a:gd name="T50" fmla="*/ 2610 w 13165"/>
                <a:gd name="T51" fmla="*/ 7606 h 10073"/>
                <a:gd name="T52" fmla="*/ 2275 w 13165"/>
                <a:gd name="T53" fmla="*/ 7435 h 10073"/>
                <a:gd name="T54" fmla="*/ 1771 w 13165"/>
                <a:gd name="T55" fmla="*/ 7184 h 10073"/>
                <a:gd name="T56" fmla="*/ 1267 w 13165"/>
                <a:gd name="T57" fmla="*/ 6933 h 10073"/>
                <a:gd name="T58" fmla="*/ 933 w 13165"/>
                <a:gd name="T59" fmla="*/ 6759 h 10073"/>
                <a:gd name="T60" fmla="*/ 600 w 13165"/>
                <a:gd name="T61" fmla="*/ 6578 h 10073"/>
                <a:gd name="T62" fmla="*/ 271 w 13165"/>
                <a:gd name="T63" fmla="*/ 6386 h 10073"/>
                <a:gd name="T64" fmla="*/ 0 w 13165"/>
                <a:gd name="T65" fmla="*/ 5770 h 10073"/>
                <a:gd name="T66" fmla="*/ 37 w 13165"/>
                <a:gd name="T67" fmla="*/ 5741 h 10073"/>
                <a:gd name="T68" fmla="*/ 143 w 13165"/>
                <a:gd name="T69" fmla="*/ 5656 h 10073"/>
                <a:gd name="T70" fmla="*/ 314 w 13165"/>
                <a:gd name="T71" fmla="*/ 5518 h 10073"/>
                <a:gd name="T72" fmla="*/ 538 w 13165"/>
                <a:gd name="T73" fmla="*/ 5328 h 10073"/>
                <a:gd name="T74" fmla="*/ 810 w 13165"/>
                <a:gd name="T75" fmla="*/ 5090 h 10073"/>
                <a:gd name="T76" fmla="*/ 963 w 13165"/>
                <a:gd name="T77" fmla="*/ 4952 h 10073"/>
                <a:gd name="T78" fmla="*/ 1124 w 13165"/>
                <a:gd name="T79" fmla="*/ 4802 h 10073"/>
                <a:gd name="T80" fmla="*/ 1294 w 13165"/>
                <a:gd name="T81" fmla="*/ 4642 h 10073"/>
                <a:gd name="T82" fmla="*/ 1471 w 13165"/>
                <a:gd name="T83" fmla="*/ 4471 h 10073"/>
                <a:gd name="T84" fmla="*/ 1655 w 13165"/>
                <a:gd name="T85" fmla="*/ 4289 h 10073"/>
                <a:gd name="T86" fmla="*/ 1845 w 13165"/>
                <a:gd name="T87" fmla="*/ 4097 h 10073"/>
                <a:gd name="T88" fmla="*/ 2117 w 13165"/>
                <a:gd name="T89" fmla="*/ 3812 h 10073"/>
                <a:gd name="T90" fmla="*/ 2390 w 13165"/>
                <a:gd name="T91" fmla="*/ 3521 h 10073"/>
                <a:gd name="T92" fmla="*/ 2937 w 13165"/>
                <a:gd name="T93" fmla="*/ 2927 h 10073"/>
                <a:gd name="T94" fmla="*/ 3484 w 13165"/>
                <a:gd name="T95" fmla="*/ 2334 h 10073"/>
                <a:gd name="T96" fmla="*/ 3756 w 13165"/>
                <a:gd name="T97" fmla="*/ 2045 h 10073"/>
                <a:gd name="T98" fmla="*/ 4028 w 13165"/>
                <a:gd name="T99" fmla="*/ 1765 h 10073"/>
                <a:gd name="T100" fmla="*/ 4300 w 13165"/>
                <a:gd name="T101" fmla="*/ 1495 h 10073"/>
                <a:gd name="T102" fmla="*/ 4572 w 13165"/>
                <a:gd name="T103" fmla="*/ 1238 h 10073"/>
                <a:gd name="T104" fmla="*/ 4843 w 13165"/>
                <a:gd name="T105" fmla="*/ 998 h 10073"/>
                <a:gd name="T106" fmla="*/ 5111 w 13165"/>
                <a:gd name="T107" fmla="*/ 775 h 10073"/>
                <a:gd name="T108" fmla="*/ 5380 w 13165"/>
                <a:gd name="T109" fmla="*/ 574 h 10073"/>
                <a:gd name="T110" fmla="*/ 5647 w 13165"/>
                <a:gd name="T111" fmla="*/ 397 h 10073"/>
                <a:gd name="T112" fmla="*/ 5912 w 13165"/>
                <a:gd name="T113" fmla="*/ 245 h 10073"/>
                <a:gd name="T114" fmla="*/ 6177 w 13165"/>
                <a:gd name="T115" fmla="*/ 123 h 10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165" h="10073">
                  <a:moveTo>
                    <a:pt x="6325" y="0"/>
                  </a:moveTo>
                  <a:lnTo>
                    <a:pt x="13007" y="2688"/>
                  </a:lnTo>
                  <a:lnTo>
                    <a:pt x="13165" y="3440"/>
                  </a:lnTo>
                  <a:lnTo>
                    <a:pt x="12754" y="4828"/>
                  </a:lnTo>
                  <a:lnTo>
                    <a:pt x="8188" y="8659"/>
                  </a:lnTo>
                  <a:lnTo>
                    <a:pt x="8179" y="8685"/>
                  </a:lnTo>
                  <a:lnTo>
                    <a:pt x="8150" y="8758"/>
                  </a:lnTo>
                  <a:lnTo>
                    <a:pt x="8128" y="8809"/>
                  </a:lnTo>
                  <a:lnTo>
                    <a:pt x="8101" y="8869"/>
                  </a:lnTo>
                  <a:lnTo>
                    <a:pt x="8068" y="8935"/>
                  </a:lnTo>
                  <a:lnTo>
                    <a:pt x="8031" y="9008"/>
                  </a:lnTo>
                  <a:lnTo>
                    <a:pt x="7988" y="9085"/>
                  </a:lnTo>
                  <a:lnTo>
                    <a:pt x="7938" y="9167"/>
                  </a:lnTo>
                  <a:lnTo>
                    <a:pt x="7885" y="9251"/>
                  </a:lnTo>
                  <a:lnTo>
                    <a:pt x="7825" y="9336"/>
                  </a:lnTo>
                  <a:lnTo>
                    <a:pt x="7759" y="9422"/>
                  </a:lnTo>
                  <a:lnTo>
                    <a:pt x="7688" y="9507"/>
                  </a:lnTo>
                  <a:lnTo>
                    <a:pt x="7609" y="9590"/>
                  </a:lnTo>
                  <a:lnTo>
                    <a:pt x="7526" y="9671"/>
                  </a:lnTo>
                  <a:lnTo>
                    <a:pt x="7436" y="9747"/>
                  </a:lnTo>
                  <a:lnTo>
                    <a:pt x="7339" y="9818"/>
                  </a:lnTo>
                  <a:lnTo>
                    <a:pt x="7237" y="9883"/>
                  </a:lnTo>
                  <a:lnTo>
                    <a:pt x="7128" y="9940"/>
                  </a:lnTo>
                  <a:lnTo>
                    <a:pt x="7013" y="9989"/>
                  </a:lnTo>
                  <a:lnTo>
                    <a:pt x="6891" y="10027"/>
                  </a:lnTo>
                  <a:lnTo>
                    <a:pt x="6762" y="10055"/>
                  </a:lnTo>
                  <a:lnTo>
                    <a:pt x="6626" y="10071"/>
                  </a:lnTo>
                  <a:lnTo>
                    <a:pt x="6484" y="10073"/>
                  </a:lnTo>
                  <a:lnTo>
                    <a:pt x="6335" y="10063"/>
                  </a:lnTo>
                  <a:lnTo>
                    <a:pt x="6178" y="10036"/>
                  </a:lnTo>
                  <a:lnTo>
                    <a:pt x="6014" y="9993"/>
                  </a:lnTo>
                  <a:lnTo>
                    <a:pt x="5842" y="9931"/>
                  </a:lnTo>
                  <a:lnTo>
                    <a:pt x="5665" y="9852"/>
                  </a:lnTo>
                  <a:lnTo>
                    <a:pt x="5478" y="9752"/>
                  </a:lnTo>
                  <a:lnTo>
                    <a:pt x="5285" y="9632"/>
                  </a:lnTo>
                  <a:lnTo>
                    <a:pt x="5141" y="9467"/>
                  </a:lnTo>
                  <a:lnTo>
                    <a:pt x="4994" y="9310"/>
                  </a:lnTo>
                  <a:lnTo>
                    <a:pt x="4846" y="9160"/>
                  </a:lnTo>
                  <a:lnTo>
                    <a:pt x="4695" y="9016"/>
                  </a:lnTo>
                  <a:lnTo>
                    <a:pt x="4544" y="8880"/>
                  </a:lnTo>
                  <a:lnTo>
                    <a:pt x="4390" y="8749"/>
                  </a:lnTo>
                  <a:lnTo>
                    <a:pt x="4234" y="8623"/>
                  </a:lnTo>
                  <a:lnTo>
                    <a:pt x="4076" y="8504"/>
                  </a:lnTo>
                  <a:lnTo>
                    <a:pt x="3919" y="8389"/>
                  </a:lnTo>
                  <a:lnTo>
                    <a:pt x="3759" y="8278"/>
                  </a:lnTo>
                  <a:lnTo>
                    <a:pt x="3597" y="8173"/>
                  </a:lnTo>
                  <a:lnTo>
                    <a:pt x="3434" y="8071"/>
                  </a:lnTo>
                  <a:lnTo>
                    <a:pt x="3271" y="7972"/>
                  </a:lnTo>
                  <a:lnTo>
                    <a:pt x="3107" y="7877"/>
                  </a:lnTo>
                  <a:lnTo>
                    <a:pt x="2942" y="7785"/>
                  </a:lnTo>
                  <a:lnTo>
                    <a:pt x="2776" y="7694"/>
                  </a:lnTo>
                  <a:lnTo>
                    <a:pt x="2610" y="7606"/>
                  </a:lnTo>
                  <a:lnTo>
                    <a:pt x="2442" y="7520"/>
                  </a:lnTo>
                  <a:lnTo>
                    <a:pt x="2275" y="7435"/>
                  </a:lnTo>
                  <a:lnTo>
                    <a:pt x="2107" y="7351"/>
                  </a:lnTo>
                  <a:lnTo>
                    <a:pt x="1771" y="7184"/>
                  </a:lnTo>
                  <a:lnTo>
                    <a:pt x="1434" y="7017"/>
                  </a:lnTo>
                  <a:lnTo>
                    <a:pt x="1267" y="6933"/>
                  </a:lnTo>
                  <a:lnTo>
                    <a:pt x="1100" y="6846"/>
                  </a:lnTo>
                  <a:lnTo>
                    <a:pt x="933" y="6759"/>
                  </a:lnTo>
                  <a:lnTo>
                    <a:pt x="766" y="6669"/>
                  </a:lnTo>
                  <a:lnTo>
                    <a:pt x="600" y="6578"/>
                  </a:lnTo>
                  <a:lnTo>
                    <a:pt x="435" y="6483"/>
                  </a:lnTo>
                  <a:lnTo>
                    <a:pt x="271" y="6386"/>
                  </a:lnTo>
                  <a:lnTo>
                    <a:pt x="108" y="6286"/>
                  </a:lnTo>
                  <a:lnTo>
                    <a:pt x="0" y="5770"/>
                  </a:lnTo>
                  <a:lnTo>
                    <a:pt x="9" y="5763"/>
                  </a:lnTo>
                  <a:lnTo>
                    <a:pt x="37" y="5741"/>
                  </a:lnTo>
                  <a:lnTo>
                    <a:pt x="82" y="5706"/>
                  </a:lnTo>
                  <a:lnTo>
                    <a:pt x="143" y="5656"/>
                  </a:lnTo>
                  <a:lnTo>
                    <a:pt x="221" y="5595"/>
                  </a:lnTo>
                  <a:lnTo>
                    <a:pt x="314" y="5518"/>
                  </a:lnTo>
                  <a:lnTo>
                    <a:pt x="419" y="5430"/>
                  </a:lnTo>
                  <a:lnTo>
                    <a:pt x="538" y="5328"/>
                  </a:lnTo>
                  <a:lnTo>
                    <a:pt x="669" y="5215"/>
                  </a:lnTo>
                  <a:lnTo>
                    <a:pt x="810" y="5090"/>
                  </a:lnTo>
                  <a:lnTo>
                    <a:pt x="886" y="5022"/>
                  </a:lnTo>
                  <a:lnTo>
                    <a:pt x="963" y="4952"/>
                  </a:lnTo>
                  <a:lnTo>
                    <a:pt x="1042" y="4879"/>
                  </a:lnTo>
                  <a:lnTo>
                    <a:pt x="1124" y="4802"/>
                  </a:lnTo>
                  <a:lnTo>
                    <a:pt x="1209" y="4724"/>
                  </a:lnTo>
                  <a:lnTo>
                    <a:pt x="1294" y="4642"/>
                  </a:lnTo>
                  <a:lnTo>
                    <a:pt x="1382" y="4558"/>
                  </a:lnTo>
                  <a:lnTo>
                    <a:pt x="1471" y="4471"/>
                  </a:lnTo>
                  <a:lnTo>
                    <a:pt x="1563" y="4381"/>
                  </a:lnTo>
                  <a:lnTo>
                    <a:pt x="1655" y="4289"/>
                  </a:lnTo>
                  <a:lnTo>
                    <a:pt x="1749" y="4194"/>
                  </a:lnTo>
                  <a:lnTo>
                    <a:pt x="1845" y="4097"/>
                  </a:lnTo>
                  <a:lnTo>
                    <a:pt x="1981" y="3955"/>
                  </a:lnTo>
                  <a:lnTo>
                    <a:pt x="2117" y="3812"/>
                  </a:lnTo>
                  <a:lnTo>
                    <a:pt x="2254" y="3667"/>
                  </a:lnTo>
                  <a:lnTo>
                    <a:pt x="2390" y="3521"/>
                  </a:lnTo>
                  <a:lnTo>
                    <a:pt x="2663" y="3225"/>
                  </a:lnTo>
                  <a:lnTo>
                    <a:pt x="2937" y="2927"/>
                  </a:lnTo>
                  <a:lnTo>
                    <a:pt x="3210" y="2629"/>
                  </a:lnTo>
                  <a:lnTo>
                    <a:pt x="3484" y="2334"/>
                  </a:lnTo>
                  <a:lnTo>
                    <a:pt x="3620" y="2189"/>
                  </a:lnTo>
                  <a:lnTo>
                    <a:pt x="3756" y="2045"/>
                  </a:lnTo>
                  <a:lnTo>
                    <a:pt x="3892" y="1904"/>
                  </a:lnTo>
                  <a:lnTo>
                    <a:pt x="4028" y="1765"/>
                  </a:lnTo>
                  <a:lnTo>
                    <a:pt x="4164" y="1628"/>
                  </a:lnTo>
                  <a:lnTo>
                    <a:pt x="4300" y="1495"/>
                  </a:lnTo>
                  <a:lnTo>
                    <a:pt x="4436" y="1365"/>
                  </a:lnTo>
                  <a:lnTo>
                    <a:pt x="4572" y="1238"/>
                  </a:lnTo>
                  <a:lnTo>
                    <a:pt x="4707" y="1116"/>
                  </a:lnTo>
                  <a:lnTo>
                    <a:pt x="4843" y="998"/>
                  </a:lnTo>
                  <a:lnTo>
                    <a:pt x="4978" y="884"/>
                  </a:lnTo>
                  <a:lnTo>
                    <a:pt x="5111" y="775"/>
                  </a:lnTo>
                  <a:lnTo>
                    <a:pt x="5246" y="673"/>
                  </a:lnTo>
                  <a:lnTo>
                    <a:pt x="5380" y="574"/>
                  </a:lnTo>
                  <a:lnTo>
                    <a:pt x="5514" y="482"/>
                  </a:lnTo>
                  <a:lnTo>
                    <a:pt x="5647" y="397"/>
                  </a:lnTo>
                  <a:lnTo>
                    <a:pt x="5780" y="317"/>
                  </a:lnTo>
                  <a:lnTo>
                    <a:pt x="5912" y="245"/>
                  </a:lnTo>
                  <a:lnTo>
                    <a:pt x="6045" y="180"/>
                  </a:lnTo>
                  <a:lnTo>
                    <a:pt x="6177" y="123"/>
                  </a:lnTo>
                  <a:lnTo>
                    <a:pt x="6325" y="0"/>
                  </a:lnTo>
                  <a:close/>
                </a:path>
              </a:pathLst>
            </a:custGeom>
            <a:solidFill>
              <a:srgbClr val="2D5C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1" name="Freeform 156">
              <a:extLst>
                <a:ext uri="{FF2B5EF4-FFF2-40B4-BE49-F238E27FC236}">
                  <a16:creationId xmlns:a16="http://schemas.microsoft.com/office/drawing/2014/main" id="{5D3CCC39-C499-4341-BB7A-CC8C3B4E773E}"/>
                </a:ext>
              </a:extLst>
            </p:cNvPr>
            <p:cNvSpPr>
              <a:spLocks/>
            </p:cNvSpPr>
            <p:nvPr/>
          </p:nvSpPr>
          <p:spPr bwMode="auto">
            <a:xfrm>
              <a:off x="3349" y="1063"/>
              <a:ext cx="780" cy="593"/>
            </a:xfrm>
            <a:custGeom>
              <a:avLst/>
              <a:gdLst>
                <a:gd name="T0" fmla="*/ 13258 w 13258"/>
                <a:gd name="T1" fmla="*/ 3440 h 10074"/>
                <a:gd name="T2" fmla="*/ 8273 w 13258"/>
                <a:gd name="T3" fmla="*/ 8685 h 10074"/>
                <a:gd name="T4" fmla="*/ 8195 w 13258"/>
                <a:gd name="T5" fmla="*/ 8869 h 10074"/>
                <a:gd name="T6" fmla="*/ 8082 w 13258"/>
                <a:gd name="T7" fmla="*/ 9085 h 10074"/>
                <a:gd name="T8" fmla="*/ 7919 w 13258"/>
                <a:gd name="T9" fmla="*/ 9336 h 10074"/>
                <a:gd name="T10" fmla="*/ 7703 w 13258"/>
                <a:gd name="T11" fmla="*/ 9590 h 10074"/>
                <a:gd name="T12" fmla="*/ 7433 w 13258"/>
                <a:gd name="T13" fmla="*/ 9818 h 10074"/>
                <a:gd name="T14" fmla="*/ 7106 w 13258"/>
                <a:gd name="T15" fmla="*/ 9988 h 10074"/>
                <a:gd name="T16" fmla="*/ 6720 w 13258"/>
                <a:gd name="T17" fmla="*/ 10071 h 10074"/>
                <a:gd name="T18" fmla="*/ 6271 w 13258"/>
                <a:gd name="T19" fmla="*/ 10035 h 10074"/>
                <a:gd name="T20" fmla="*/ 5757 w 13258"/>
                <a:gd name="T21" fmla="*/ 9852 h 10074"/>
                <a:gd name="T22" fmla="*/ 5235 w 13258"/>
                <a:gd name="T23" fmla="*/ 9467 h 10074"/>
                <a:gd name="T24" fmla="*/ 4788 w 13258"/>
                <a:gd name="T25" fmla="*/ 9016 h 10074"/>
                <a:gd name="T26" fmla="*/ 4324 w 13258"/>
                <a:gd name="T27" fmla="*/ 8624 h 10074"/>
                <a:gd name="T28" fmla="*/ 3845 w 13258"/>
                <a:gd name="T29" fmla="*/ 8280 h 10074"/>
                <a:gd name="T30" fmla="*/ 3355 w 13258"/>
                <a:gd name="T31" fmla="*/ 7974 h 10074"/>
                <a:gd name="T32" fmla="*/ 2856 w 13258"/>
                <a:gd name="T33" fmla="*/ 7697 h 10074"/>
                <a:gd name="T34" fmla="*/ 2351 w 13258"/>
                <a:gd name="T35" fmla="*/ 7437 h 10074"/>
                <a:gd name="T36" fmla="*/ 1506 w 13258"/>
                <a:gd name="T37" fmla="*/ 7021 h 10074"/>
                <a:gd name="T38" fmla="*/ 1002 w 13258"/>
                <a:gd name="T39" fmla="*/ 6763 h 10074"/>
                <a:gd name="T40" fmla="*/ 503 w 13258"/>
                <a:gd name="T41" fmla="*/ 6488 h 10074"/>
                <a:gd name="T42" fmla="*/ 86 w 13258"/>
                <a:gd name="T43" fmla="*/ 5891 h 10074"/>
                <a:gd name="T44" fmla="*/ 15 w 13258"/>
                <a:gd name="T45" fmla="*/ 5837 h 10074"/>
                <a:gd name="T46" fmla="*/ 88 w 13258"/>
                <a:gd name="T47" fmla="*/ 5778 h 10074"/>
                <a:gd name="T48" fmla="*/ 218 w 13258"/>
                <a:gd name="T49" fmla="*/ 5672 h 10074"/>
                <a:gd name="T50" fmla="*/ 397 w 13258"/>
                <a:gd name="T51" fmla="*/ 5522 h 10074"/>
                <a:gd name="T52" fmla="*/ 621 w 13258"/>
                <a:gd name="T53" fmla="*/ 5331 h 10074"/>
                <a:gd name="T54" fmla="*/ 852 w 13258"/>
                <a:gd name="T55" fmla="*/ 5128 h 10074"/>
                <a:gd name="T56" fmla="*/ 1049 w 13258"/>
                <a:gd name="T57" fmla="*/ 4951 h 10074"/>
                <a:gd name="T58" fmla="*/ 1258 w 13258"/>
                <a:gd name="T59" fmla="*/ 4760 h 10074"/>
                <a:gd name="T60" fmla="*/ 1477 w 13258"/>
                <a:gd name="T61" fmla="*/ 4553 h 10074"/>
                <a:gd name="T62" fmla="*/ 1705 w 13258"/>
                <a:gd name="T63" fmla="*/ 4331 h 10074"/>
                <a:gd name="T64" fmla="*/ 1939 w 13258"/>
                <a:gd name="T65" fmla="*/ 4096 h 10074"/>
                <a:gd name="T66" fmla="*/ 2347 w 13258"/>
                <a:gd name="T67" fmla="*/ 3666 h 10074"/>
                <a:gd name="T68" fmla="*/ 3031 w 13258"/>
                <a:gd name="T69" fmla="*/ 2926 h 10074"/>
                <a:gd name="T70" fmla="*/ 3714 w 13258"/>
                <a:gd name="T71" fmla="*/ 2189 h 10074"/>
                <a:gd name="T72" fmla="*/ 4122 w 13258"/>
                <a:gd name="T73" fmla="*/ 1765 h 10074"/>
                <a:gd name="T74" fmla="*/ 4530 w 13258"/>
                <a:gd name="T75" fmla="*/ 1364 h 10074"/>
                <a:gd name="T76" fmla="*/ 4936 w 13258"/>
                <a:gd name="T77" fmla="*/ 997 h 10074"/>
                <a:gd name="T78" fmla="*/ 5339 w 13258"/>
                <a:gd name="T79" fmla="*/ 672 h 10074"/>
                <a:gd name="T80" fmla="*/ 5741 w 13258"/>
                <a:gd name="T81" fmla="*/ 396 h 10074"/>
                <a:gd name="T82" fmla="*/ 6138 w 13258"/>
                <a:gd name="T83" fmla="*/ 180 h 10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58" h="10074">
                  <a:moveTo>
                    <a:pt x="6418" y="0"/>
                  </a:moveTo>
                  <a:lnTo>
                    <a:pt x="13100" y="2688"/>
                  </a:lnTo>
                  <a:lnTo>
                    <a:pt x="13258" y="3440"/>
                  </a:lnTo>
                  <a:lnTo>
                    <a:pt x="12848" y="4828"/>
                  </a:lnTo>
                  <a:lnTo>
                    <a:pt x="8282" y="8659"/>
                  </a:lnTo>
                  <a:lnTo>
                    <a:pt x="8273" y="8685"/>
                  </a:lnTo>
                  <a:lnTo>
                    <a:pt x="8244" y="8758"/>
                  </a:lnTo>
                  <a:lnTo>
                    <a:pt x="8222" y="8809"/>
                  </a:lnTo>
                  <a:lnTo>
                    <a:pt x="8195" y="8869"/>
                  </a:lnTo>
                  <a:lnTo>
                    <a:pt x="8162" y="8936"/>
                  </a:lnTo>
                  <a:lnTo>
                    <a:pt x="8125" y="9008"/>
                  </a:lnTo>
                  <a:lnTo>
                    <a:pt x="8082" y="9085"/>
                  </a:lnTo>
                  <a:lnTo>
                    <a:pt x="8033" y="9167"/>
                  </a:lnTo>
                  <a:lnTo>
                    <a:pt x="7978" y="9250"/>
                  </a:lnTo>
                  <a:lnTo>
                    <a:pt x="7919" y="9336"/>
                  </a:lnTo>
                  <a:lnTo>
                    <a:pt x="7853" y="9422"/>
                  </a:lnTo>
                  <a:lnTo>
                    <a:pt x="7781" y="9507"/>
                  </a:lnTo>
                  <a:lnTo>
                    <a:pt x="7703" y="9590"/>
                  </a:lnTo>
                  <a:lnTo>
                    <a:pt x="7620" y="9671"/>
                  </a:lnTo>
                  <a:lnTo>
                    <a:pt x="7530" y="9747"/>
                  </a:lnTo>
                  <a:lnTo>
                    <a:pt x="7433" y="9818"/>
                  </a:lnTo>
                  <a:lnTo>
                    <a:pt x="7331" y="9883"/>
                  </a:lnTo>
                  <a:lnTo>
                    <a:pt x="7222" y="9939"/>
                  </a:lnTo>
                  <a:lnTo>
                    <a:pt x="7106" y="9988"/>
                  </a:lnTo>
                  <a:lnTo>
                    <a:pt x="6985" y="10027"/>
                  </a:lnTo>
                  <a:lnTo>
                    <a:pt x="6855" y="10055"/>
                  </a:lnTo>
                  <a:lnTo>
                    <a:pt x="6720" y="10071"/>
                  </a:lnTo>
                  <a:lnTo>
                    <a:pt x="6577" y="10074"/>
                  </a:lnTo>
                  <a:lnTo>
                    <a:pt x="6428" y="10063"/>
                  </a:lnTo>
                  <a:lnTo>
                    <a:pt x="6271" y="10035"/>
                  </a:lnTo>
                  <a:lnTo>
                    <a:pt x="6108" y="9993"/>
                  </a:lnTo>
                  <a:lnTo>
                    <a:pt x="5936" y="9932"/>
                  </a:lnTo>
                  <a:lnTo>
                    <a:pt x="5757" y="9852"/>
                  </a:lnTo>
                  <a:lnTo>
                    <a:pt x="5571" y="9752"/>
                  </a:lnTo>
                  <a:lnTo>
                    <a:pt x="5378" y="9632"/>
                  </a:lnTo>
                  <a:lnTo>
                    <a:pt x="5235" y="9467"/>
                  </a:lnTo>
                  <a:lnTo>
                    <a:pt x="5087" y="9310"/>
                  </a:lnTo>
                  <a:lnTo>
                    <a:pt x="4939" y="9160"/>
                  </a:lnTo>
                  <a:lnTo>
                    <a:pt x="4788" y="9016"/>
                  </a:lnTo>
                  <a:lnTo>
                    <a:pt x="4636" y="8880"/>
                  </a:lnTo>
                  <a:lnTo>
                    <a:pt x="4481" y="8749"/>
                  </a:lnTo>
                  <a:lnTo>
                    <a:pt x="4324" y="8624"/>
                  </a:lnTo>
                  <a:lnTo>
                    <a:pt x="4166" y="8505"/>
                  </a:lnTo>
                  <a:lnTo>
                    <a:pt x="4006" y="8390"/>
                  </a:lnTo>
                  <a:lnTo>
                    <a:pt x="3845" y="8280"/>
                  </a:lnTo>
                  <a:lnTo>
                    <a:pt x="3683" y="8174"/>
                  </a:lnTo>
                  <a:lnTo>
                    <a:pt x="3520" y="8072"/>
                  </a:lnTo>
                  <a:lnTo>
                    <a:pt x="3355" y="7974"/>
                  </a:lnTo>
                  <a:lnTo>
                    <a:pt x="3190" y="7879"/>
                  </a:lnTo>
                  <a:lnTo>
                    <a:pt x="3024" y="7787"/>
                  </a:lnTo>
                  <a:lnTo>
                    <a:pt x="2856" y="7697"/>
                  </a:lnTo>
                  <a:lnTo>
                    <a:pt x="2689" y="7609"/>
                  </a:lnTo>
                  <a:lnTo>
                    <a:pt x="2521" y="7523"/>
                  </a:lnTo>
                  <a:lnTo>
                    <a:pt x="2351" y="7437"/>
                  </a:lnTo>
                  <a:lnTo>
                    <a:pt x="2183" y="7354"/>
                  </a:lnTo>
                  <a:lnTo>
                    <a:pt x="1844" y="7188"/>
                  </a:lnTo>
                  <a:lnTo>
                    <a:pt x="1506" y="7021"/>
                  </a:lnTo>
                  <a:lnTo>
                    <a:pt x="1338" y="6937"/>
                  </a:lnTo>
                  <a:lnTo>
                    <a:pt x="1170" y="6851"/>
                  </a:lnTo>
                  <a:lnTo>
                    <a:pt x="1002" y="6763"/>
                  </a:lnTo>
                  <a:lnTo>
                    <a:pt x="834" y="6674"/>
                  </a:lnTo>
                  <a:lnTo>
                    <a:pt x="668" y="6582"/>
                  </a:lnTo>
                  <a:lnTo>
                    <a:pt x="503" y="6488"/>
                  </a:lnTo>
                  <a:lnTo>
                    <a:pt x="339" y="6391"/>
                  </a:lnTo>
                  <a:lnTo>
                    <a:pt x="175" y="6291"/>
                  </a:lnTo>
                  <a:lnTo>
                    <a:pt x="86" y="5891"/>
                  </a:lnTo>
                  <a:lnTo>
                    <a:pt x="0" y="5848"/>
                  </a:lnTo>
                  <a:lnTo>
                    <a:pt x="4" y="5845"/>
                  </a:lnTo>
                  <a:lnTo>
                    <a:pt x="15" y="5837"/>
                  </a:lnTo>
                  <a:lnTo>
                    <a:pt x="32" y="5822"/>
                  </a:lnTo>
                  <a:lnTo>
                    <a:pt x="57" y="5803"/>
                  </a:lnTo>
                  <a:lnTo>
                    <a:pt x="88" y="5778"/>
                  </a:lnTo>
                  <a:lnTo>
                    <a:pt x="125" y="5748"/>
                  </a:lnTo>
                  <a:lnTo>
                    <a:pt x="169" y="5712"/>
                  </a:lnTo>
                  <a:lnTo>
                    <a:pt x="218" y="5672"/>
                  </a:lnTo>
                  <a:lnTo>
                    <a:pt x="273" y="5627"/>
                  </a:lnTo>
                  <a:lnTo>
                    <a:pt x="332" y="5577"/>
                  </a:lnTo>
                  <a:lnTo>
                    <a:pt x="397" y="5522"/>
                  </a:lnTo>
                  <a:lnTo>
                    <a:pt x="467" y="5463"/>
                  </a:lnTo>
                  <a:lnTo>
                    <a:pt x="541" y="5399"/>
                  </a:lnTo>
                  <a:lnTo>
                    <a:pt x="621" y="5331"/>
                  </a:lnTo>
                  <a:lnTo>
                    <a:pt x="704" y="5259"/>
                  </a:lnTo>
                  <a:lnTo>
                    <a:pt x="790" y="5182"/>
                  </a:lnTo>
                  <a:lnTo>
                    <a:pt x="852" y="5128"/>
                  </a:lnTo>
                  <a:lnTo>
                    <a:pt x="916" y="5071"/>
                  </a:lnTo>
                  <a:lnTo>
                    <a:pt x="982" y="5012"/>
                  </a:lnTo>
                  <a:lnTo>
                    <a:pt x="1049" y="4951"/>
                  </a:lnTo>
                  <a:lnTo>
                    <a:pt x="1117" y="4890"/>
                  </a:lnTo>
                  <a:lnTo>
                    <a:pt x="1187" y="4826"/>
                  </a:lnTo>
                  <a:lnTo>
                    <a:pt x="1258" y="4760"/>
                  </a:lnTo>
                  <a:lnTo>
                    <a:pt x="1330" y="4693"/>
                  </a:lnTo>
                  <a:lnTo>
                    <a:pt x="1403" y="4624"/>
                  </a:lnTo>
                  <a:lnTo>
                    <a:pt x="1477" y="4553"/>
                  </a:lnTo>
                  <a:lnTo>
                    <a:pt x="1552" y="4481"/>
                  </a:lnTo>
                  <a:lnTo>
                    <a:pt x="1629" y="4408"/>
                  </a:lnTo>
                  <a:lnTo>
                    <a:pt x="1705" y="4331"/>
                  </a:lnTo>
                  <a:lnTo>
                    <a:pt x="1783" y="4255"/>
                  </a:lnTo>
                  <a:lnTo>
                    <a:pt x="1861" y="4177"/>
                  </a:lnTo>
                  <a:lnTo>
                    <a:pt x="1939" y="4096"/>
                  </a:lnTo>
                  <a:lnTo>
                    <a:pt x="2075" y="3955"/>
                  </a:lnTo>
                  <a:lnTo>
                    <a:pt x="2211" y="3812"/>
                  </a:lnTo>
                  <a:lnTo>
                    <a:pt x="2347" y="3666"/>
                  </a:lnTo>
                  <a:lnTo>
                    <a:pt x="2484" y="3520"/>
                  </a:lnTo>
                  <a:lnTo>
                    <a:pt x="2757" y="3224"/>
                  </a:lnTo>
                  <a:lnTo>
                    <a:pt x="3031" y="2926"/>
                  </a:lnTo>
                  <a:lnTo>
                    <a:pt x="3304" y="2628"/>
                  </a:lnTo>
                  <a:lnTo>
                    <a:pt x="3577" y="2335"/>
                  </a:lnTo>
                  <a:lnTo>
                    <a:pt x="3714" y="2189"/>
                  </a:lnTo>
                  <a:lnTo>
                    <a:pt x="3849" y="2045"/>
                  </a:lnTo>
                  <a:lnTo>
                    <a:pt x="3986" y="1904"/>
                  </a:lnTo>
                  <a:lnTo>
                    <a:pt x="4122" y="1765"/>
                  </a:lnTo>
                  <a:lnTo>
                    <a:pt x="4258" y="1628"/>
                  </a:lnTo>
                  <a:lnTo>
                    <a:pt x="4394" y="1495"/>
                  </a:lnTo>
                  <a:lnTo>
                    <a:pt x="4530" y="1364"/>
                  </a:lnTo>
                  <a:lnTo>
                    <a:pt x="4666" y="1238"/>
                  </a:lnTo>
                  <a:lnTo>
                    <a:pt x="4801" y="1116"/>
                  </a:lnTo>
                  <a:lnTo>
                    <a:pt x="4936" y="997"/>
                  </a:lnTo>
                  <a:lnTo>
                    <a:pt x="5071" y="885"/>
                  </a:lnTo>
                  <a:lnTo>
                    <a:pt x="5205" y="776"/>
                  </a:lnTo>
                  <a:lnTo>
                    <a:pt x="5339" y="672"/>
                  </a:lnTo>
                  <a:lnTo>
                    <a:pt x="5474" y="574"/>
                  </a:lnTo>
                  <a:lnTo>
                    <a:pt x="5607" y="482"/>
                  </a:lnTo>
                  <a:lnTo>
                    <a:pt x="5741" y="396"/>
                  </a:lnTo>
                  <a:lnTo>
                    <a:pt x="5874" y="318"/>
                  </a:lnTo>
                  <a:lnTo>
                    <a:pt x="6006" y="246"/>
                  </a:lnTo>
                  <a:lnTo>
                    <a:pt x="6138" y="180"/>
                  </a:lnTo>
                  <a:lnTo>
                    <a:pt x="6270" y="122"/>
                  </a:lnTo>
                  <a:lnTo>
                    <a:pt x="6418"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2" name="Freeform 157">
              <a:extLst>
                <a:ext uri="{FF2B5EF4-FFF2-40B4-BE49-F238E27FC236}">
                  <a16:creationId xmlns:a16="http://schemas.microsoft.com/office/drawing/2014/main" id="{8444B4F8-5423-4BCD-84ED-612964949420}"/>
                </a:ext>
              </a:extLst>
            </p:cNvPr>
            <p:cNvSpPr>
              <a:spLocks/>
            </p:cNvSpPr>
            <p:nvPr/>
          </p:nvSpPr>
          <p:spPr bwMode="auto">
            <a:xfrm>
              <a:off x="3467" y="1094"/>
              <a:ext cx="337" cy="329"/>
            </a:xfrm>
            <a:custGeom>
              <a:avLst/>
              <a:gdLst>
                <a:gd name="T0" fmla="*/ 838 w 5731"/>
                <a:gd name="T1" fmla="*/ 4833 h 5595"/>
                <a:gd name="T2" fmla="*/ 765 w 5731"/>
                <a:gd name="T3" fmla="*/ 4921 h 5595"/>
                <a:gd name="T4" fmla="*/ 685 w 5731"/>
                <a:gd name="T5" fmla="*/ 5015 h 5595"/>
                <a:gd name="T6" fmla="*/ 599 w 5731"/>
                <a:gd name="T7" fmla="*/ 5115 h 5595"/>
                <a:gd name="T8" fmla="*/ 509 w 5731"/>
                <a:gd name="T9" fmla="*/ 5220 h 5595"/>
                <a:gd name="T10" fmla="*/ 416 w 5731"/>
                <a:gd name="T11" fmla="*/ 5328 h 5595"/>
                <a:gd name="T12" fmla="*/ 322 w 5731"/>
                <a:gd name="T13" fmla="*/ 5435 h 5595"/>
                <a:gd name="T14" fmla="*/ 228 w 5731"/>
                <a:gd name="T15" fmla="*/ 5542 h 5595"/>
                <a:gd name="T16" fmla="*/ 159 w 5731"/>
                <a:gd name="T17" fmla="*/ 5586 h 5595"/>
                <a:gd name="T18" fmla="*/ 114 w 5731"/>
                <a:gd name="T19" fmla="*/ 5567 h 5595"/>
                <a:gd name="T20" fmla="*/ 69 w 5731"/>
                <a:gd name="T21" fmla="*/ 5548 h 5595"/>
                <a:gd name="T22" fmla="*/ 23 w 5731"/>
                <a:gd name="T23" fmla="*/ 5529 h 5595"/>
                <a:gd name="T24" fmla="*/ 2663 w 5731"/>
                <a:gd name="T25" fmla="*/ 2150 h 5595"/>
                <a:gd name="T26" fmla="*/ 5724 w 5731"/>
                <a:gd name="T27" fmla="*/ 0 h 5595"/>
                <a:gd name="T28" fmla="*/ 5730 w 5731"/>
                <a:gd name="T29" fmla="*/ 62 h 5595"/>
                <a:gd name="T30" fmla="*/ 5708 w 5731"/>
                <a:gd name="T31" fmla="*/ 136 h 5595"/>
                <a:gd name="T32" fmla="*/ 5660 w 5731"/>
                <a:gd name="T33" fmla="*/ 225 h 5595"/>
                <a:gd name="T34" fmla="*/ 5590 w 5731"/>
                <a:gd name="T35" fmla="*/ 324 h 5595"/>
                <a:gd name="T36" fmla="*/ 5499 w 5731"/>
                <a:gd name="T37" fmla="*/ 436 h 5595"/>
                <a:gd name="T38" fmla="*/ 5392 w 5731"/>
                <a:gd name="T39" fmla="*/ 556 h 5595"/>
                <a:gd name="T40" fmla="*/ 5269 w 5731"/>
                <a:gd name="T41" fmla="*/ 686 h 5595"/>
                <a:gd name="T42" fmla="*/ 5136 w 5731"/>
                <a:gd name="T43" fmla="*/ 823 h 5595"/>
                <a:gd name="T44" fmla="*/ 4849 w 5731"/>
                <a:gd name="T45" fmla="*/ 1115 h 5595"/>
                <a:gd name="T46" fmla="*/ 4700 w 5731"/>
                <a:gd name="T47" fmla="*/ 1269 h 5595"/>
                <a:gd name="T48" fmla="*/ 4552 w 5731"/>
                <a:gd name="T49" fmla="*/ 1425 h 5595"/>
                <a:gd name="T50" fmla="*/ 4407 w 5731"/>
                <a:gd name="T51" fmla="*/ 1584 h 5595"/>
                <a:gd name="T52" fmla="*/ 4269 w 5731"/>
                <a:gd name="T53" fmla="*/ 1744 h 5595"/>
                <a:gd name="T54" fmla="*/ 4139 w 5731"/>
                <a:gd name="T55" fmla="*/ 1904 h 5595"/>
                <a:gd name="T56" fmla="*/ 4022 w 5731"/>
                <a:gd name="T57" fmla="*/ 2062 h 5595"/>
                <a:gd name="T58" fmla="*/ 3814 w 5731"/>
                <a:gd name="T59" fmla="*/ 2352 h 5595"/>
                <a:gd name="T60" fmla="*/ 3605 w 5731"/>
                <a:gd name="T61" fmla="*/ 2627 h 5595"/>
                <a:gd name="T62" fmla="*/ 3395 w 5731"/>
                <a:gd name="T63" fmla="*/ 2888 h 5595"/>
                <a:gd name="T64" fmla="*/ 3186 w 5731"/>
                <a:gd name="T65" fmla="*/ 3135 h 5595"/>
                <a:gd name="T66" fmla="*/ 2977 w 5731"/>
                <a:gd name="T67" fmla="*/ 3364 h 5595"/>
                <a:gd name="T68" fmla="*/ 2773 w 5731"/>
                <a:gd name="T69" fmla="*/ 3576 h 5595"/>
                <a:gd name="T70" fmla="*/ 2571 w 5731"/>
                <a:gd name="T71" fmla="*/ 3771 h 5595"/>
                <a:gd name="T72" fmla="*/ 2373 w 5731"/>
                <a:gd name="T73" fmla="*/ 3946 h 5595"/>
                <a:gd name="T74" fmla="*/ 2182 w 5731"/>
                <a:gd name="T75" fmla="*/ 4101 h 5595"/>
                <a:gd name="T76" fmla="*/ 1997 w 5731"/>
                <a:gd name="T77" fmla="*/ 4236 h 5595"/>
                <a:gd name="T78" fmla="*/ 1819 w 5731"/>
                <a:gd name="T79" fmla="*/ 4350 h 5595"/>
                <a:gd name="T80" fmla="*/ 1651 w 5731"/>
                <a:gd name="T81" fmla="*/ 4441 h 5595"/>
                <a:gd name="T82" fmla="*/ 1491 w 5731"/>
                <a:gd name="T83" fmla="*/ 4509 h 5595"/>
                <a:gd name="T84" fmla="*/ 1341 w 5731"/>
                <a:gd name="T85" fmla="*/ 4553 h 5595"/>
                <a:gd name="T86" fmla="*/ 1204 w 5731"/>
                <a:gd name="T87" fmla="*/ 4572 h 5595"/>
                <a:gd name="T88" fmla="*/ 1079 w 5731"/>
                <a:gd name="T89" fmla="*/ 4564 h 5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731" h="5595">
                  <a:moveTo>
                    <a:pt x="873" y="4793"/>
                  </a:moveTo>
                  <a:lnTo>
                    <a:pt x="838" y="4833"/>
                  </a:lnTo>
                  <a:lnTo>
                    <a:pt x="803" y="4876"/>
                  </a:lnTo>
                  <a:lnTo>
                    <a:pt x="765" y="4921"/>
                  </a:lnTo>
                  <a:lnTo>
                    <a:pt x="725" y="4967"/>
                  </a:lnTo>
                  <a:lnTo>
                    <a:pt x="685" y="5015"/>
                  </a:lnTo>
                  <a:lnTo>
                    <a:pt x="642" y="5065"/>
                  </a:lnTo>
                  <a:lnTo>
                    <a:pt x="599" y="5115"/>
                  </a:lnTo>
                  <a:lnTo>
                    <a:pt x="554" y="5168"/>
                  </a:lnTo>
                  <a:lnTo>
                    <a:pt x="509" y="5220"/>
                  </a:lnTo>
                  <a:lnTo>
                    <a:pt x="463" y="5273"/>
                  </a:lnTo>
                  <a:lnTo>
                    <a:pt x="416" y="5328"/>
                  </a:lnTo>
                  <a:lnTo>
                    <a:pt x="369" y="5381"/>
                  </a:lnTo>
                  <a:lnTo>
                    <a:pt x="322" y="5435"/>
                  </a:lnTo>
                  <a:lnTo>
                    <a:pt x="275" y="5489"/>
                  </a:lnTo>
                  <a:lnTo>
                    <a:pt x="228" y="5542"/>
                  </a:lnTo>
                  <a:lnTo>
                    <a:pt x="181" y="5595"/>
                  </a:lnTo>
                  <a:lnTo>
                    <a:pt x="159" y="5586"/>
                  </a:lnTo>
                  <a:lnTo>
                    <a:pt x="137" y="5576"/>
                  </a:lnTo>
                  <a:lnTo>
                    <a:pt x="114" y="5567"/>
                  </a:lnTo>
                  <a:lnTo>
                    <a:pt x="92" y="5558"/>
                  </a:lnTo>
                  <a:lnTo>
                    <a:pt x="69" y="5548"/>
                  </a:lnTo>
                  <a:lnTo>
                    <a:pt x="46" y="5539"/>
                  </a:lnTo>
                  <a:lnTo>
                    <a:pt x="23" y="5529"/>
                  </a:lnTo>
                  <a:lnTo>
                    <a:pt x="0" y="5520"/>
                  </a:lnTo>
                  <a:lnTo>
                    <a:pt x="2663" y="2150"/>
                  </a:lnTo>
                  <a:lnTo>
                    <a:pt x="4195" y="1179"/>
                  </a:lnTo>
                  <a:lnTo>
                    <a:pt x="5724" y="0"/>
                  </a:lnTo>
                  <a:lnTo>
                    <a:pt x="5731" y="29"/>
                  </a:lnTo>
                  <a:lnTo>
                    <a:pt x="5730" y="62"/>
                  </a:lnTo>
                  <a:lnTo>
                    <a:pt x="5723" y="97"/>
                  </a:lnTo>
                  <a:lnTo>
                    <a:pt x="5708" y="136"/>
                  </a:lnTo>
                  <a:lnTo>
                    <a:pt x="5687" y="179"/>
                  </a:lnTo>
                  <a:lnTo>
                    <a:pt x="5660" y="225"/>
                  </a:lnTo>
                  <a:lnTo>
                    <a:pt x="5628" y="273"/>
                  </a:lnTo>
                  <a:lnTo>
                    <a:pt x="5590" y="324"/>
                  </a:lnTo>
                  <a:lnTo>
                    <a:pt x="5546" y="378"/>
                  </a:lnTo>
                  <a:lnTo>
                    <a:pt x="5499" y="436"/>
                  </a:lnTo>
                  <a:lnTo>
                    <a:pt x="5447" y="494"/>
                  </a:lnTo>
                  <a:lnTo>
                    <a:pt x="5392" y="556"/>
                  </a:lnTo>
                  <a:lnTo>
                    <a:pt x="5332" y="620"/>
                  </a:lnTo>
                  <a:lnTo>
                    <a:pt x="5269" y="686"/>
                  </a:lnTo>
                  <a:lnTo>
                    <a:pt x="5204" y="754"/>
                  </a:lnTo>
                  <a:lnTo>
                    <a:pt x="5136" y="823"/>
                  </a:lnTo>
                  <a:lnTo>
                    <a:pt x="4995" y="967"/>
                  </a:lnTo>
                  <a:lnTo>
                    <a:pt x="4849" y="1115"/>
                  </a:lnTo>
                  <a:lnTo>
                    <a:pt x="4775" y="1192"/>
                  </a:lnTo>
                  <a:lnTo>
                    <a:pt x="4700" y="1269"/>
                  </a:lnTo>
                  <a:lnTo>
                    <a:pt x="4626" y="1346"/>
                  </a:lnTo>
                  <a:lnTo>
                    <a:pt x="4552" y="1425"/>
                  </a:lnTo>
                  <a:lnTo>
                    <a:pt x="4479" y="1504"/>
                  </a:lnTo>
                  <a:lnTo>
                    <a:pt x="4407" y="1584"/>
                  </a:lnTo>
                  <a:lnTo>
                    <a:pt x="4337" y="1664"/>
                  </a:lnTo>
                  <a:lnTo>
                    <a:pt x="4269" y="1744"/>
                  </a:lnTo>
                  <a:lnTo>
                    <a:pt x="4203" y="1823"/>
                  </a:lnTo>
                  <a:lnTo>
                    <a:pt x="4139" y="1904"/>
                  </a:lnTo>
                  <a:lnTo>
                    <a:pt x="4078" y="1983"/>
                  </a:lnTo>
                  <a:lnTo>
                    <a:pt x="4022" y="2062"/>
                  </a:lnTo>
                  <a:lnTo>
                    <a:pt x="3918" y="2209"/>
                  </a:lnTo>
                  <a:lnTo>
                    <a:pt x="3814" y="2352"/>
                  </a:lnTo>
                  <a:lnTo>
                    <a:pt x="3709" y="2491"/>
                  </a:lnTo>
                  <a:lnTo>
                    <a:pt x="3605" y="2627"/>
                  </a:lnTo>
                  <a:lnTo>
                    <a:pt x="3499" y="2760"/>
                  </a:lnTo>
                  <a:lnTo>
                    <a:pt x="3395" y="2888"/>
                  </a:lnTo>
                  <a:lnTo>
                    <a:pt x="3290" y="3014"/>
                  </a:lnTo>
                  <a:lnTo>
                    <a:pt x="3186" y="3135"/>
                  </a:lnTo>
                  <a:lnTo>
                    <a:pt x="3081" y="3251"/>
                  </a:lnTo>
                  <a:lnTo>
                    <a:pt x="2977" y="3364"/>
                  </a:lnTo>
                  <a:lnTo>
                    <a:pt x="2875" y="3473"/>
                  </a:lnTo>
                  <a:lnTo>
                    <a:pt x="2773" y="3576"/>
                  </a:lnTo>
                  <a:lnTo>
                    <a:pt x="2671" y="3676"/>
                  </a:lnTo>
                  <a:lnTo>
                    <a:pt x="2571" y="3771"/>
                  </a:lnTo>
                  <a:lnTo>
                    <a:pt x="2471" y="3861"/>
                  </a:lnTo>
                  <a:lnTo>
                    <a:pt x="2373" y="3946"/>
                  </a:lnTo>
                  <a:lnTo>
                    <a:pt x="2277" y="4026"/>
                  </a:lnTo>
                  <a:lnTo>
                    <a:pt x="2182" y="4101"/>
                  </a:lnTo>
                  <a:lnTo>
                    <a:pt x="2089" y="4171"/>
                  </a:lnTo>
                  <a:lnTo>
                    <a:pt x="1997" y="4236"/>
                  </a:lnTo>
                  <a:lnTo>
                    <a:pt x="1907" y="4296"/>
                  </a:lnTo>
                  <a:lnTo>
                    <a:pt x="1819" y="4350"/>
                  </a:lnTo>
                  <a:lnTo>
                    <a:pt x="1733" y="4398"/>
                  </a:lnTo>
                  <a:lnTo>
                    <a:pt x="1651" y="4441"/>
                  </a:lnTo>
                  <a:lnTo>
                    <a:pt x="1569" y="4478"/>
                  </a:lnTo>
                  <a:lnTo>
                    <a:pt x="1491" y="4509"/>
                  </a:lnTo>
                  <a:lnTo>
                    <a:pt x="1414" y="4534"/>
                  </a:lnTo>
                  <a:lnTo>
                    <a:pt x="1341" y="4553"/>
                  </a:lnTo>
                  <a:lnTo>
                    <a:pt x="1271" y="4565"/>
                  </a:lnTo>
                  <a:lnTo>
                    <a:pt x="1204" y="4572"/>
                  </a:lnTo>
                  <a:lnTo>
                    <a:pt x="1139" y="4571"/>
                  </a:lnTo>
                  <a:lnTo>
                    <a:pt x="1079" y="4564"/>
                  </a:lnTo>
                  <a:lnTo>
                    <a:pt x="873" y="4793"/>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 name="Freeform 158">
              <a:extLst>
                <a:ext uri="{FF2B5EF4-FFF2-40B4-BE49-F238E27FC236}">
                  <a16:creationId xmlns:a16="http://schemas.microsoft.com/office/drawing/2014/main" id="{F99DC752-402B-40B3-BADE-B2FED16612A1}"/>
                </a:ext>
              </a:extLst>
            </p:cNvPr>
            <p:cNvSpPr>
              <a:spLocks/>
            </p:cNvSpPr>
            <p:nvPr/>
          </p:nvSpPr>
          <p:spPr bwMode="auto">
            <a:xfrm>
              <a:off x="3417" y="1334"/>
              <a:ext cx="145" cy="105"/>
            </a:xfrm>
            <a:custGeom>
              <a:avLst/>
              <a:gdLst>
                <a:gd name="T0" fmla="*/ 2469 w 2469"/>
                <a:gd name="T1" fmla="*/ 422 h 1790"/>
                <a:gd name="T2" fmla="*/ 2462 w 2469"/>
                <a:gd name="T3" fmla="*/ 431 h 1790"/>
                <a:gd name="T4" fmla="*/ 2441 w 2469"/>
                <a:gd name="T5" fmla="*/ 457 h 1790"/>
                <a:gd name="T6" fmla="*/ 2407 w 2469"/>
                <a:gd name="T7" fmla="*/ 498 h 1790"/>
                <a:gd name="T8" fmla="*/ 2361 w 2469"/>
                <a:gd name="T9" fmla="*/ 554 h 1790"/>
                <a:gd name="T10" fmla="*/ 2304 w 2469"/>
                <a:gd name="T11" fmla="*/ 622 h 1790"/>
                <a:gd name="T12" fmla="*/ 2238 w 2469"/>
                <a:gd name="T13" fmla="*/ 702 h 1790"/>
                <a:gd name="T14" fmla="*/ 2164 w 2469"/>
                <a:gd name="T15" fmla="*/ 791 h 1790"/>
                <a:gd name="T16" fmla="*/ 2083 w 2469"/>
                <a:gd name="T17" fmla="*/ 888 h 1790"/>
                <a:gd name="T18" fmla="*/ 1996 w 2469"/>
                <a:gd name="T19" fmla="*/ 992 h 1790"/>
                <a:gd name="T20" fmla="*/ 1903 w 2469"/>
                <a:gd name="T21" fmla="*/ 1101 h 1790"/>
                <a:gd name="T22" fmla="*/ 1807 w 2469"/>
                <a:gd name="T23" fmla="*/ 1215 h 1790"/>
                <a:gd name="T24" fmla="*/ 1707 w 2469"/>
                <a:gd name="T25" fmla="*/ 1331 h 1790"/>
                <a:gd name="T26" fmla="*/ 1606 w 2469"/>
                <a:gd name="T27" fmla="*/ 1447 h 1790"/>
                <a:gd name="T28" fmla="*/ 1504 w 2469"/>
                <a:gd name="T29" fmla="*/ 1564 h 1790"/>
                <a:gd name="T30" fmla="*/ 1403 w 2469"/>
                <a:gd name="T31" fmla="*/ 1678 h 1790"/>
                <a:gd name="T32" fmla="*/ 1305 w 2469"/>
                <a:gd name="T33" fmla="*/ 1790 h 1790"/>
                <a:gd name="T34" fmla="*/ 1280 w 2469"/>
                <a:gd name="T35" fmla="*/ 1779 h 1790"/>
                <a:gd name="T36" fmla="*/ 1252 w 2469"/>
                <a:gd name="T37" fmla="*/ 1766 h 1790"/>
                <a:gd name="T38" fmla="*/ 1223 w 2469"/>
                <a:gd name="T39" fmla="*/ 1752 h 1790"/>
                <a:gd name="T40" fmla="*/ 1192 w 2469"/>
                <a:gd name="T41" fmla="*/ 1736 h 1790"/>
                <a:gd name="T42" fmla="*/ 1123 w 2469"/>
                <a:gd name="T43" fmla="*/ 1699 h 1790"/>
                <a:gd name="T44" fmla="*/ 1047 w 2469"/>
                <a:gd name="T45" fmla="*/ 1657 h 1790"/>
                <a:gd name="T46" fmla="*/ 966 w 2469"/>
                <a:gd name="T47" fmla="*/ 1611 h 1790"/>
                <a:gd name="T48" fmla="*/ 879 w 2469"/>
                <a:gd name="T49" fmla="*/ 1562 h 1790"/>
                <a:gd name="T50" fmla="*/ 789 w 2469"/>
                <a:gd name="T51" fmla="*/ 1510 h 1790"/>
                <a:gd name="T52" fmla="*/ 697 w 2469"/>
                <a:gd name="T53" fmla="*/ 1457 h 1790"/>
                <a:gd name="T54" fmla="*/ 603 w 2469"/>
                <a:gd name="T55" fmla="*/ 1403 h 1790"/>
                <a:gd name="T56" fmla="*/ 509 w 2469"/>
                <a:gd name="T57" fmla="*/ 1350 h 1790"/>
                <a:gd name="T58" fmla="*/ 415 w 2469"/>
                <a:gd name="T59" fmla="*/ 1298 h 1790"/>
                <a:gd name="T60" fmla="*/ 324 w 2469"/>
                <a:gd name="T61" fmla="*/ 1247 h 1790"/>
                <a:gd name="T62" fmla="*/ 235 w 2469"/>
                <a:gd name="T63" fmla="*/ 1200 h 1790"/>
                <a:gd name="T64" fmla="*/ 151 w 2469"/>
                <a:gd name="T65" fmla="*/ 1159 h 1790"/>
                <a:gd name="T66" fmla="*/ 111 w 2469"/>
                <a:gd name="T67" fmla="*/ 1139 h 1790"/>
                <a:gd name="T68" fmla="*/ 72 w 2469"/>
                <a:gd name="T69" fmla="*/ 1120 h 1790"/>
                <a:gd name="T70" fmla="*/ 35 w 2469"/>
                <a:gd name="T71" fmla="*/ 1104 h 1790"/>
                <a:gd name="T72" fmla="*/ 0 w 2469"/>
                <a:gd name="T73" fmla="*/ 1089 h 1790"/>
                <a:gd name="T74" fmla="*/ 1 w 2469"/>
                <a:gd name="T75" fmla="*/ 614 h 1790"/>
                <a:gd name="T76" fmla="*/ 1897 w 2469"/>
                <a:gd name="T77" fmla="*/ 0 h 1790"/>
                <a:gd name="T78" fmla="*/ 2469 w 2469"/>
                <a:gd name="T79" fmla="*/ 422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9" h="1790">
                  <a:moveTo>
                    <a:pt x="2469" y="422"/>
                  </a:moveTo>
                  <a:lnTo>
                    <a:pt x="2462" y="431"/>
                  </a:lnTo>
                  <a:lnTo>
                    <a:pt x="2441" y="457"/>
                  </a:lnTo>
                  <a:lnTo>
                    <a:pt x="2407" y="498"/>
                  </a:lnTo>
                  <a:lnTo>
                    <a:pt x="2361" y="554"/>
                  </a:lnTo>
                  <a:lnTo>
                    <a:pt x="2304" y="622"/>
                  </a:lnTo>
                  <a:lnTo>
                    <a:pt x="2238" y="702"/>
                  </a:lnTo>
                  <a:lnTo>
                    <a:pt x="2164" y="791"/>
                  </a:lnTo>
                  <a:lnTo>
                    <a:pt x="2083" y="888"/>
                  </a:lnTo>
                  <a:lnTo>
                    <a:pt x="1996" y="992"/>
                  </a:lnTo>
                  <a:lnTo>
                    <a:pt x="1903" y="1101"/>
                  </a:lnTo>
                  <a:lnTo>
                    <a:pt x="1807" y="1215"/>
                  </a:lnTo>
                  <a:lnTo>
                    <a:pt x="1707" y="1331"/>
                  </a:lnTo>
                  <a:lnTo>
                    <a:pt x="1606" y="1447"/>
                  </a:lnTo>
                  <a:lnTo>
                    <a:pt x="1504" y="1564"/>
                  </a:lnTo>
                  <a:lnTo>
                    <a:pt x="1403" y="1678"/>
                  </a:lnTo>
                  <a:lnTo>
                    <a:pt x="1305" y="1790"/>
                  </a:lnTo>
                  <a:lnTo>
                    <a:pt x="1280" y="1779"/>
                  </a:lnTo>
                  <a:lnTo>
                    <a:pt x="1252" y="1766"/>
                  </a:lnTo>
                  <a:lnTo>
                    <a:pt x="1223" y="1752"/>
                  </a:lnTo>
                  <a:lnTo>
                    <a:pt x="1192" y="1736"/>
                  </a:lnTo>
                  <a:lnTo>
                    <a:pt x="1123" y="1699"/>
                  </a:lnTo>
                  <a:lnTo>
                    <a:pt x="1047" y="1657"/>
                  </a:lnTo>
                  <a:lnTo>
                    <a:pt x="966" y="1611"/>
                  </a:lnTo>
                  <a:lnTo>
                    <a:pt x="879" y="1562"/>
                  </a:lnTo>
                  <a:lnTo>
                    <a:pt x="789" y="1510"/>
                  </a:lnTo>
                  <a:lnTo>
                    <a:pt x="697" y="1457"/>
                  </a:lnTo>
                  <a:lnTo>
                    <a:pt x="603" y="1403"/>
                  </a:lnTo>
                  <a:lnTo>
                    <a:pt x="509" y="1350"/>
                  </a:lnTo>
                  <a:lnTo>
                    <a:pt x="415" y="1298"/>
                  </a:lnTo>
                  <a:lnTo>
                    <a:pt x="324" y="1247"/>
                  </a:lnTo>
                  <a:lnTo>
                    <a:pt x="235" y="1200"/>
                  </a:lnTo>
                  <a:lnTo>
                    <a:pt x="151" y="1159"/>
                  </a:lnTo>
                  <a:lnTo>
                    <a:pt x="111" y="1139"/>
                  </a:lnTo>
                  <a:lnTo>
                    <a:pt x="72" y="1120"/>
                  </a:lnTo>
                  <a:lnTo>
                    <a:pt x="35" y="1104"/>
                  </a:lnTo>
                  <a:lnTo>
                    <a:pt x="0" y="1089"/>
                  </a:lnTo>
                  <a:lnTo>
                    <a:pt x="1" y="614"/>
                  </a:lnTo>
                  <a:lnTo>
                    <a:pt x="1897" y="0"/>
                  </a:lnTo>
                  <a:lnTo>
                    <a:pt x="2469" y="422"/>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Freeform 159">
              <a:extLst>
                <a:ext uri="{FF2B5EF4-FFF2-40B4-BE49-F238E27FC236}">
                  <a16:creationId xmlns:a16="http://schemas.microsoft.com/office/drawing/2014/main" id="{F46857A1-F4E2-432C-9F8A-B6CA1A28FF41}"/>
                </a:ext>
              </a:extLst>
            </p:cNvPr>
            <p:cNvSpPr>
              <a:spLocks/>
            </p:cNvSpPr>
            <p:nvPr/>
          </p:nvSpPr>
          <p:spPr bwMode="auto">
            <a:xfrm>
              <a:off x="3766" y="1135"/>
              <a:ext cx="276" cy="156"/>
            </a:xfrm>
            <a:custGeom>
              <a:avLst/>
              <a:gdLst>
                <a:gd name="T0" fmla="*/ 1136 w 4677"/>
                <a:gd name="T1" fmla="*/ 0 h 2666"/>
                <a:gd name="T2" fmla="*/ 4677 w 4677"/>
                <a:gd name="T3" fmla="*/ 1445 h 2666"/>
                <a:gd name="T4" fmla="*/ 3598 w 4677"/>
                <a:gd name="T5" fmla="*/ 2666 h 2666"/>
                <a:gd name="T6" fmla="*/ 0 w 4677"/>
                <a:gd name="T7" fmla="*/ 1215 h 2666"/>
                <a:gd name="T8" fmla="*/ 1136 w 4677"/>
                <a:gd name="T9" fmla="*/ 0 h 2666"/>
              </a:gdLst>
              <a:ahLst/>
              <a:cxnLst>
                <a:cxn ang="0">
                  <a:pos x="T0" y="T1"/>
                </a:cxn>
                <a:cxn ang="0">
                  <a:pos x="T2" y="T3"/>
                </a:cxn>
                <a:cxn ang="0">
                  <a:pos x="T4" y="T5"/>
                </a:cxn>
                <a:cxn ang="0">
                  <a:pos x="T6" y="T7"/>
                </a:cxn>
                <a:cxn ang="0">
                  <a:pos x="T8" y="T9"/>
                </a:cxn>
              </a:cxnLst>
              <a:rect l="0" t="0" r="r" b="b"/>
              <a:pathLst>
                <a:path w="4677" h="2666">
                  <a:moveTo>
                    <a:pt x="1136" y="0"/>
                  </a:moveTo>
                  <a:lnTo>
                    <a:pt x="4677" y="1445"/>
                  </a:lnTo>
                  <a:lnTo>
                    <a:pt x="3598" y="2666"/>
                  </a:lnTo>
                  <a:lnTo>
                    <a:pt x="0" y="1215"/>
                  </a:lnTo>
                  <a:lnTo>
                    <a:pt x="1136"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Freeform 160">
              <a:extLst>
                <a:ext uri="{FF2B5EF4-FFF2-40B4-BE49-F238E27FC236}">
                  <a16:creationId xmlns:a16="http://schemas.microsoft.com/office/drawing/2014/main" id="{89401E96-81D2-48FF-A874-1670F74D71B0}"/>
                </a:ext>
              </a:extLst>
            </p:cNvPr>
            <p:cNvSpPr>
              <a:spLocks/>
            </p:cNvSpPr>
            <p:nvPr/>
          </p:nvSpPr>
          <p:spPr bwMode="auto">
            <a:xfrm>
              <a:off x="3349" y="1221"/>
              <a:ext cx="780" cy="440"/>
            </a:xfrm>
            <a:custGeom>
              <a:avLst/>
              <a:gdLst>
                <a:gd name="T0" fmla="*/ 8430 w 13259"/>
                <a:gd name="T1" fmla="*/ 4789 h 7476"/>
                <a:gd name="T2" fmla="*/ 8395 w 13259"/>
                <a:gd name="T3" fmla="*/ 4854 h 7476"/>
                <a:gd name="T4" fmla="*/ 8323 w 13259"/>
                <a:gd name="T5" fmla="*/ 4989 h 7476"/>
                <a:gd name="T6" fmla="*/ 8218 w 13259"/>
                <a:gd name="T7" fmla="*/ 5182 h 7476"/>
                <a:gd name="T8" fmla="*/ 8085 w 13259"/>
                <a:gd name="T9" fmla="*/ 5425 h 7476"/>
                <a:gd name="T10" fmla="*/ 7927 w 13259"/>
                <a:gd name="T11" fmla="*/ 5707 h 7476"/>
                <a:gd name="T12" fmla="*/ 7752 w 13259"/>
                <a:gd name="T13" fmla="*/ 5950 h 7476"/>
                <a:gd name="T14" fmla="*/ 7524 w 13259"/>
                <a:gd name="T15" fmla="*/ 6159 h 7476"/>
                <a:gd name="T16" fmla="*/ 7256 w 13259"/>
                <a:gd name="T17" fmla="*/ 6329 h 7476"/>
                <a:gd name="T18" fmla="*/ 6957 w 13259"/>
                <a:gd name="T19" fmla="*/ 6458 h 7476"/>
                <a:gd name="T20" fmla="*/ 6638 w 13259"/>
                <a:gd name="T21" fmla="*/ 6539 h 7476"/>
                <a:gd name="T22" fmla="*/ 6312 w 13259"/>
                <a:gd name="T23" fmla="*/ 6570 h 7476"/>
                <a:gd name="T24" fmla="*/ 5990 w 13259"/>
                <a:gd name="T25" fmla="*/ 6543 h 7476"/>
                <a:gd name="T26" fmla="*/ 5682 w 13259"/>
                <a:gd name="T27" fmla="*/ 6456 h 7476"/>
                <a:gd name="T28" fmla="*/ 5400 w 13259"/>
                <a:gd name="T29" fmla="*/ 6303 h 7476"/>
                <a:gd name="T30" fmla="*/ 5156 w 13259"/>
                <a:gd name="T31" fmla="*/ 6080 h 7476"/>
                <a:gd name="T32" fmla="*/ 4639 w 13259"/>
                <a:gd name="T33" fmla="*/ 5546 h 7476"/>
                <a:gd name="T34" fmla="*/ 155 w 13259"/>
                <a:gd name="T35" fmla="*/ 3699 h 7476"/>
                <a:gd name="T36" fmla="*/ 785 w 13259"/>
                <a:gd name="T37" fmla="*/ 4045 h 7476"/>
                <a:gd name="T38" fmla="*/ 1884 w 13259"/>
                <a:gd name="T39" fmla="*/ 4656 h 7476"/>
                <a:gd name="T40" fmla="*/ 2711 w 13259"/>
                <a:gd name="T41" fmla="*/ 5128 h 7476"/>
                <a:gd name="T42" fmla="*/ 3311 w 13259"/>
                <a:gd name="T43" fmla="*/ 5478 h 7476"/>
                <a:gd name="T44" fmla="*/ 3847 w 13259"/>
                <a:gd name="T45" fmla="*/ 5802 h 7476"/>
                <a:gd name="T46" fmla="*/ 4278 w 13259"/>
                <a:gd name="T47" fmla="*/ 6079 h 7476"/>
                <a:gd name="T48" fmla="*/ 4563 w 13259"/>
                <a:gd name="T49" fmla="*/ 6287 h 7476"/>
                <a:gd name="T50" fmla="*/ 4666 w 13259"/>
                <a:gd name="T51" fmla="*/ 6399 h 7476"/>
                <a:gd name="T52" fmla="*/ 4798 w 13259"/>
                <a:gd name="T53" fmla="*/ 6555 h 7476"/>
                <a:gd name="T54" fmla="*/ 4972 w 13259"/>
                <a:gd name="T55" fmla="*/ 6738 h 7476"/>
                <a:gd name="T56" fmla="*/ 5203 w 13259"/>
                <a:gd name="T57" fmla="*/ 6945 h 7476"/>
                <a:gd name="T58" fmla="*/ 5486 w 13259"/>
                <a:gd name="T59" fmla="*/ 7150 h 7476"/>
                <a:gd name="T60" fmla="*/ 5811 w 13259"/>
                <a:gd name="T61" fmla="*/ 7325 h 7476"/>
                <a:gd name="T62" fmla="*/ 6171 w 13259"/>
                <a:gd name="T63" fmla="*/ 7443 h 7476"/>
                <a:gd name="T64" fmla="*/ 6559 w 13259"/>
                <a:gd name="T65" fmla="*/ 7476 h 7476"/>
                <a:gd name="T66" fmla="*/ 6970 w 13259"/>
                <a:gd name="T67" fmla="*/ 7397 h 7476"/>
                <a:gd name="T68" fmla="*/ 7394 w 13259"/>
                <a:gd name="T69" fmla="*/ 7178 h 7476"/>
                <a:gd name="T70" fmla="*/ 7702 w 13259"/>
                <a:gd name="T71" fmla="*/ 6919 h 7476"/>
                <a:gd name="T72" fmla="*/ 7767 w 13259"/>
                <a:gd name="T73" fmla="*/ 6851 h 7476"/>
                <a:gd name="T74" fmla="*/ 7830 w 13259"/>
                <a:gd name="T75" fmla="*/ 6777 h 7476"/>
                <a:gd name="T76" fmla="*/ 7933 w 13259"/>
                <a:gd name="T77" fmla="*/ 6639 h 7476"/>
                <a:gd name="T78" fmla="*/ 8052 w 13259"/>
                <a:gd name="T79" fmla="*/ 6451 h 7476"/>
                <a:gd name="T80" fmla="*/ 8165 w 13259"/>
                <a:gd name="T81" fmla="*/ 6243 h 7476"/>
                <a:gd name="T82" fmla="*/ 8270 w 13259"/>
                <a:gd name="T83" fmla="*/ 6018 h 7476"/>
                <a:gd name="T84" fmla="*/ 13259 w 13259"/>
                <a:gd name="T85" fmla="*/ 755 h 7476"/>
                <a:gd name="T86" fmla="*/ 13246 w 13259"/>
                <a:gd name="T87" fmla="*/ 693 h 7476"/>
                <a:gd name="T88" fmla="*/ 13217 w 13259"/>
                <a:gd name="T89" fmla="*/ 540 h 7476"/>
                <a:gd name="T90" fmla="*/ 13177 w 13259"/>
                <a:gd name="T91" fmla="*/ 347 h 7476"/>
                <a:gd name="T92" fmla="*/ 13139 w 13259"/>
                <a:gd name="T93" fmla="*/ 160 h 7476"/>
                <a:gd name="T94" fmla="*/ 13108 w 13259"/>
                <a:gd name="T95" fmla="*/ 30 h 7476"/>
                <a:gd name="T96" fmla="*/ 13099 w 13259"/>
                <a:gd name="T97" fmla="*/ 0 h 7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59" h="7476">
                  <a:moveTo>
                    <a:pt x="13099" y="0"/>
                  </a:moveTo>
                  <a:lnTo>
                    <a:pt x="8433" y="4785"/>
                  </a:lnTo>
                  <a:lnTo>
                    <a:pt x="8430" y="4789"/>
                  </a:lnTo>
                  <a:lnTo>
                    <a:pt x="8424" y="4803"/>
                  </a:lnTo>
                  <a:lnTo>
                    <a:pt x="8411" y="4825"/>
                  </a:lnTo>
                  <a:lnTo>
                    <a:pt x="8395" y="4854"/>
                  </a:lnTo>
                  <a:lnTo>
                    <a:pt x="8375" y="4892"/>
                  </a:lnTo>
                  <a:lnTo>
                    <a:pt x="8351" y="4937"/>
                  </a:lnTo>
                  <a:lnTo>
                    <a:pt x="8323" y="4989"/>
                  </a:lnTo>
                  <a:lnTo>
                    <a:pt x="8292" y="5046"/>
                  </a:lnTo>
                  <a:lnTo>
                    <a:pt x="8256" y="5111"/>
                  </a:lnTo>
                  <a:lnTo>
                    <a:pt x="8218" y="5182"/>
                  </a:lnTo>
                  <a:lnTo>
                    <a:pt x="8177" y="5258"/>
                  </a:lnTo>
                  <a:lnTo>
                    <a:pt x="8132" y="5339"/>
                  </a:lnTo>
                  <a:lnTo>
                    <a:pt x="8085" y="5425"/>
                  </a:lnTo>
                  <a:lnTo>
                    <a:pt x="8035" y="5516"/>
                  </a:lnTo>
                  <a:lnTo>
                    <a:pt x="7981" y="5610"/>
                  </a:lnTo>
                  <a:lnTo>
                    <a:pt x="7927" y="5707"/>
                  </a:lnTo>
                  <a:lnTo>
                    <a:pt x="7875" y="5792"/>
                  </a:lnTo>
                  <a:lnTo>
                    <a:pt x="7817" y="5872"/>
                  </a:lnTo>
                  <a:lnTo>
                    <a:pt x="7752" y="5950"/>
                  </a:lnTo>
                  <a:lnTo>
                    <a:pt x="7681" y="6023"/>
                  </a:lnTo>
                  <a:lnTo>
                    <a:pt x="7606" y="6093"/>
                  </a:lnTo>
                  <a:lnTo>
                    <a:pt x="7524" y="6159"/>
                  </a:lnTo>
                  <a:lnTo>
                    <a:pt x="7439" y="6219"/>
                  </a:lnTo>
                  <a:lnTo>
                    <a:pt x="7349" y="6277"/>
                  </a:lnTo>
                  <a:lnTo>
                    <a:pt x="7256" y="6329"/>
                  </a:lnTo>
                  <a:lnTo>
                    <a:pt x="7159" y="6377"/>
                  </a:lnTo>
                  <a:lnTo>
                    <a:pt x="7059" y="6420"/>
                  </a:lnTo>
                  <a:lnTo>
                    <a:pt x="6957" y="6458"/>
                  </a:lnTo>
                  <a:lnTo>
                    <a:pt x="6852" y="6490"/>
                  </a:lnTo>
                  <a:lnTo>
                    <a:pt x="6746" y="6518"/>
                  </a:lnTo>
                  <a:lnTo>
                    <a:pt x="6638" y="6539"/>
                  </a:lnTo>
                  <a:lnTo>
                    <a:pt x="6530" y="6556"/>
                  </a:lnTo>
                  <a:lnTo>
                    <a:pt x="6420" y="6565"/>
                  </a:lnTo>
                  <a:lnTo>
                    <a:pt x="6312" y="6570"/>
                  </a:lnTo>
                  <a:lnTo>
                    <a:pt x="6204" y="6568"/>
                  </a:lnTo>
                  <a:lnTo>
                    <a:pt x="6096" y="6558"/>
                  </a:lnTo>
                  <a:lnTo>
                    <a:pt x="5990" y="6543"/>
                  </a:lnTo>
                  <a:lnTo>
                    <a:pt x="5885" y="6522"/>
                  </a:lnTo>
                  <a:lnTo>
                    <a:pt x="5782" y="6492"/>
                  </a:lnTo>
                  <a:lnTo>
                    <a:pt x="5682" y="6456"/>
                  </a:lnTo>
                  <a:lnTo>
                    <a:pt x="5585" y="6413"/>
                  </a:lnTo>
                  <a:lnTo>
                    <a:pt x="5491" y="6362"/>
                  </a:lnTo>
                  <a:lnTo>
                    <a:pt x="5400" y="6303"/>
                  </a:lnTo>
                  <a:lnTo>
                    <a:pt x="5314" y="6237"/>
                  </a:lnTo>
                  <a:lnTo>
                    <a:pt x="5233" y="6163"/>
                  </a:lnTo>
                  <a:lnTo>
                    <a:pt x="5156" y="6080"/>
                  </a:lnTo>
                  <a:lnTo>
                    <a:pt x="5085" y="5989"/>
                  </a:lnTo>
                  <a:lnTo>
                    <a:pt x="5020" y="5890"/>
                  </a:lnTo>
                  <a:lnTo>
                    <a:pt x="4639" y="5546"/>
                  </a:lnTo>
                  <a:lnTo>
                    <a:pt x="0" y="3159"/>
                  </a:lnTo>
                  <a:lnTo>
                    <a:pt x="107" y="3673"/>
                  </a:lnTo>
                  <a:lnTo>
                    <a:pt x="155" y="3699"/>
                  </a:lnTo>
                  <a:lnTo>
                    <a:pt x="293" y="3774"/>
                  </a:lnTo>
                  <a:lnTo>
                    <a:pt x="507" y="3891"/>
                  </a:lnTo>
                  <a:lnTo>
                    <a:pt x="785" y="4045"/>
                  </a:lnTo>
                  <a:lnTo>
                    <a:pt x="1116" y="4228"/>
                  </a:lnTo>
                  <a:lnTo>
                    <a:pt x="1486" y="4434"/>
                  </a:lnTo>
                  <a:lnTo>
                    <a:pt x="1884" y="4656"/>
                  </a:lnTo>
                  <a:lnTo>
                    <a:pt x="2296" y="4890"/>
                  </a:lnTo>
                  <a:lnTo>
                    <a:pt x="2504" y="5009"/>
                  </a:lnTo>
                  <a:lnTo>
                    <a:pt x="2711" y="5128"/>
                  </a:lnTo>
                  <a:lnTo>
                    <a:pt x="2915" y="5246"/>
                  </a:lnTo>
                  <a:lnTo>
                    <a:pt x="3116" y="5363"/>
                  </a:lnTo>
                  <a:lnTo>
                    <a:pt x="3311" y="5478"/>
                  </a:lnTo>
                  <a:lnTo>
                    <a:pt x="3499" y="5590"/>
                  </a:lnTo>
                  <a:lnTo>
                    <a:pt x="3678" y="5699"/>
                  </a:lnTo>
                  <a:lnTo>
                    <a:pt x="3847" y="5802"/>
                  </a:lnTo>
                  <a:lnTo>
                    <a:pt x="4004" y="5902"/>
                  </a:lnTo>
                  <a:lnTo>
                    <a:pt x="4149" y="5994"/>
                  </a:lnTo>
                  <a:lnTo>
                    <a:pt x="4278" y="6079"/>
                  </a:lnTo>
                  <a:lnTo>
                    <a:pt x="4391" y="6158"/>
                  </a:lnTo>
                  <a:lnTo>
                    <a:pt x="4486" y="6227"/>
                  </a:lnTo>
                  <a:lnTo>
                    <a:pt x="4563" y="6287"/>
                  </a:lnTo>
                  <a:lnTo>
                    <a:pt x="4617" y="6338"/>
                  </a:lnTo>
                  <a:lnTo>
                    <a:pt x="4649" y="6376"/>
                  </a:lnTo>
                  <a:lnTo>
                    <a:pt x="4666" y="6399"/>
                  </a:lnTo>
                  <a:lnTo>
                    <a:pt x="4716" y="6462"/>
                  </a:lnTo>
                  <a:lnTo>
                    <a:pt x="4754" y="6505"/>
                  </a:lnTo>
                  <a:lnTo>
                    <a:pt x="4798" y="6555"/>
                  </a:lnTo>
                  <a:lnTo>
                    <a:pt x="4849" y="6611"/>
                  </a:lnTo>
                  <a:lnTo>
                    <a:pt x="4908" y="6673"/>
                  </a:lnTo>
                  <a:lnTo>
                    <a:pt x="4972" y="6738"/>
                  </a:lnTo>
                  <a:lnTo>
                    <a:pt x="5043" y="6805"/>
                  </a:lnTo>
                  <a:lnTo>
                    <a:pt x="5121" y="6875"/>
                  </a:lnTo>
                  <a:lnTo>
                    <a:pt x="5203" y="6945"/>
                  </a:lnTo>
                  <a:lnTo>
                    <a:pt x="5292" y="7015"/>
                  </a:lnTo>
                  <a:lnTo>
                    <a:pt x="5386" y="7084"/>
                  </a:lnTo>
                  <a:lnTo>
                    <a:pt x="5486" y="7150"/>
                  </a:lnTo>
                  <a:lnTo>
                    <a:pt x="5589" y="7213"/>
                  </a:lnTo>
                  <a:lnTo>
                    <a:pt x="5698" y="7272"/>
                  </a:lnTo>
                  <a:lnTo>
                    <a:pt x="5811" y="7325"/>
                  </a:lnTo>
                  <a:lnTo>
                    <a:pt x="5927" y="7373"/>
                  </a:lnTo>
                  <a:lnTo>
                    <a:pt x="6047" y="7411"/>
                  </a:lnTo>
                  <a:lnTo>
                    <a:pt x="6171" y="7443"/>
                  </a:lnTo>
                  <a:lnTo>
                    <a:pt x="6298" y="7465"/>
                  </a:lnTo>
                  <a:lnTo>
                    <a:pt x="6428" y="7476"/>
                  </a:lnTo>
                  <a:lnTo>
                    <a:pt x="6559" y="7476"/>
                  </a:lnTo>
                  <a:lnTo>
                    <a:pt x="6694" y="7463"/>
                  </a:lnTo>
                  <a:lnTo>
                    <a:pt x="6831" y="7437"/>
                  </a:lnTo>
                  <a:lnTo>
                    <a:pt x="6970" y="7397"/>
                  </a:lnTo>
                  <a:lnTo>
                    <a:pt x="7110" y="7340"/>
                  </a:lnTo>
                  <a:lnTo>
                    <a:pt x="7252" y="7268"/>
                  </a:lnTo>
                  <a:lnTo>
                    <a:pt x="7394" y="7178"/>
                  </a:lnTo>
                  <a:lnTo>
                    <a:pt x="7537" y="7068"/>
                  </a:lnTo>
                  <a:lnTo>
                    <a:pt x="7681" y="6940"/>
                  </a:lnTo>
                  <a:lnTo>
                    <a:pt x="7702" y="6919"/>
                  </a:lnTo>
                  <a:lnTo>
                    <a:pt x="7724" y="6897"/>
                  </a:lnTo>
                  <a:lnTo>
                    <a:pt x="7745" y="6875"/>
                  </a:lnTo>
                  <a:lnTo>
                    <a:pt x="7767" y="6851"/>
                  </a:lnTo>
                  <a:lnTo>
                    <a:pt x="7788" y="6827"/>
                  </a:lnTo>
                  <a:lnTo>
                    <a:pt x="7809" y="6803"/>
                  </a:lnTo>
                  <a:lnTo>
                    <a:pt x="7830" y="6777"/>
                  </a:lnTo>
                  <a:lnTo>
                    <a:pt x="7851" y="6750"/>
                  </a:lnTo>
                  <a:lnTo>
                    <a:pt x="7891" y="6696"/>
                  </a:lnTo>
                  <a:lnTo>
                    <a:pt x="7933" y="6639"/>
                  </a:lnTo>
                  <a:lnTo>
                    <a:pt x="7973" y="6578"/>
                  </a:lnTo>
                  <a:lnTo>
                    <a:pt x="8013" y="6516"/>
                  </a:lnTo>
                  <a:lnTo>
                    <a:pt x="8052" y="6451"/>
                  </a:lnTo>
                  <a:lnTo>
                    <a:pt x="8090" y="6385"/>
                  </a:lnTo>
                  <a:lnTo>
                    <a:pt x="8128" y="6315"/>
                  </a:lnTo>
                  <a:lnTo>
                    <a:pt x="8165" y="6243"/>
                  </a:lnTo>
                  <a:lnTo>
                    <a:pt x="8201" y="6170"/>
                  </a:lnTo>
                  <a:lnTo>
                    <a:pt x="8235" y="6095"/>
                  </a:lnTo>
                  <a:lnTo>
                    <a:pt x="8270" y="6018"/>
                  </a:lnTo>
                  <a:lnTo>
                    <a:pt x="8303" y="5939"/>
                  </a:lnTo>
                  <a:lnTo>
                    <a:pt x="12849" y="2137"/>
                  </a:lnTo>
                  <a:lnTo>
                    <a:pt x="13259" y="755"/>
                  </a:lnTo>
                  <a:lnTo>
                    <a:pt x="13258" y="747"/>
                  </a:lnTo>
                  <a:lnTo>
                    <a:pt x="13254" y="727"/>
                  </a:lnTo>
                  <a:lnTo>
                    <a:pt x="13246" y="693"/>
                  </a:lnTo>
                  <a:lnTo>
                    <a:pt x="13238" y="650"/>
                  </a:lnTo>
                  <a:lnTo>
                    <a:pt x="13229" y="599"/>
                  </a:lnTo>
                  <a:lnTo>
                    <a:pt x="13217" y="540"/>
                  </a:lnTo>
                  <a:lnTo>
                    <a:pt x="13205" y="479"/>
                  </a:lnTo>
                  <a:lnTo>
                    <a:pt x="13191" y="413"/>
                  </a:lnTo>
                  <a:lnTo>
                    <a:pt x="13177" y="347"/>
                  </a:lnTo>
                  <a:lnTo>
                    <a:pt x="13164" y="281"/>
                  </a:lnTo>
                  <a:lnTo>
                    <a:pt x="13151" y="218"/>
                  </a:lnTo>
                  <a:lnTo>
                    <a:pt x="13139" y="160"/>
                  </a:lnTo>
                  <a:lnTo>
                    <a:pt x="13127" y="109"/>
                  </a:lnTo>
                  <a:lnTo>
                    <a:pt x="13117" y="65"/>
                  </a:lnTo>
                  <a:lnTo>
                    <a:pt x="13108" y="30"/>
                  </a:lnTo>
                  <a:lnTo>
                    <a:pt x="13102" y="8"/>
                  </a:lnTo>
                  <a:lnTo>
                    <a:pt x="13100" y="1"/>
                  </a:lnTo>
                  <a:lnTo>
                    <a:pt x="13099" y="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Freeform 161">
              <a:extLst>
                <a:ext uri="{FF2B5EF4-FFF2-40B4-BE49-F238E27FC236}">
                  <a16:creationId xmlns:a16="http://schemas.microsoft.com/office/drawing/2014/main" id="{69AE88BA-665B-4C23-8F1D-4A4D1AA50363}"/>
                </a:ext>
              </a:extLst>
            </p:cNvPr>
            <p:cNvSpPr>
              <a:spLocks/>
            </p:cNvSpPr>
            <p:nvPr/>
          </p:nvSpPr>
          <p:spPr bwMode="auto">
            <a:xfrm>
              <a:off x="3394" y="1063"/>
              <a:ext cx="409" cy="348"/>
            </a:xfrm>
            <a:custGeom>
              <a:avLst/>
              <a:gdLst>
                <a:gd name="T0" fmla="*/ 3918 w 6961"/>
                <a:gd name="T1" fmla="*/ 3125 h 5908"/>
                <a:gd name="T2" fmla="*/ 3707 w 6961"/>
                <a:gd name="T3" fmla="*/ 3347 h 5908"/>
                <a:gd name="T4" fmla="*/ 3527 w 6961"/>
                <a:gd name="T5" fmla="*/ 3549 h 5908"/>
                <a:gd name="T6" fmla="*/ 3369 w 6961"/>
                <a:gd name="T7" fmla="*/ 3738 h 5908"/>
                <a:gd name="T8" fmla="*/ 3230 w 6961"/>
                <a:gd name="T9" fmla="*/ 3912 h 5908"/>
                <a:gd name="T10" fmla="*/ 3106 w 6961"/>
                <a:gd name="T11" fmla="*/ 4077 h 5908"/>
                <a:gd name="T12" fmla="*/ 2938 w 6961"/>
                <a:gd name="T13" fmla="*/ 4313 h 5908"/>
                <a:gd name="T14" fmla="*/ 2779 w 6961"/>
                <a:gd name="T15" fmla="*/ 4540 h 5908"/>
                <a:gd name="T16" fmla="*/ 2670 w 6961"/>
                <a:gd name="T17" fmla="*/ 4694 h 5908"/>
                <a:gd name="T18" fmla="*/ 2554 w 6961"/>
                <a:gd name="T19" fmla="*/ 4851 h 5908"/>
                <a:gd name="T20" fmla="*/ 2426 w 6961"/>
                <a:gd name="T21" fmla="*/ 5014 h 5908"/>
                <a:gd name="T22" fmla="*/ 2281 w 6961"/>
                <a:gd name="T23" fmla="*/ 5188 h 5908"/>
                <a:gd name="T24" fmla="*/ 2116 w 6961"/>
                <a:gd name="T25" fmla="*/ 5373 h 5908"/>
                <a:gd name="T26" fmla="*/ 1926 w 6961"/>
                <a:gd name="T27" fmla="*/ 5573 h 5908"/>
                <a:gd name="T28" fmla="*/ 1705 w 6961"/>
                <a:gd name="T29" fmla="*/ 5791 h 5908"/>
                <a:gd name="T30" fmla="*/ 0 w 6961"/>
                <a:gd name="T31" fmla="*/ 5092 h 5908"/>
                <a:gd name="T32" fmla="*/ 1473 w 6961"/>
                <a:gd name="T33" fmla="*/ 3654 h 5908"/>
                <a:gd name="T34" fmla="*/ 1728 w 6961"/>
                <a:gd name="T35" fmla="*/ 3357 h 5908"/>
                <a:gd name="T36" fmla="*/ 1990 w 6961"/>
                <a:gd name="T37" fmla="*/ 3063 h 5908"/>
                <a:gd name="T38" fmla="*/ 2256 w 6961"/>
                <a:gd name="T39" fmla="*/ 2772 h 5908"/>
                <a:gd name="T40" fmla="*/ 2527 w 6961"/>
                <a:gd name="T41" fmla="*/ 2484 h 5908"/>
                <a:gd name="T42" fmla="*/ 2799 w 6961"/>
                <a:gd name="T43" fmla="*/ 2199 h 5908"/>
                <a:gd name="T44" fmla="*/ 3071 w 6961"/>
                <a:gd name="T45" fmla="*/ 1915 h 5908"/>
                <a:gd name="T46" fmla="*/ 3343 w 6961"/>
                <a:gd name="T47" fmla="*/ 1636 h 5908"/>
                <a:gd name="T48" fmla="*/ 3515 w 6961"/>
                <a:gd name="T49" fmla="*/ 1458 h 5908"/>
                <a:gd name="T50" fmla="*/ 3591 w 6961"/>
                <a:gd name="T51" fmla="*/ 1384 h 5908"/>
                <a:gd name="T52" fmla="*/ 3671 w 6961"/>
                <a:gd name="T53" fmla="*/ 1311 h 5908"/>
                <a:gd name="T54" fmla="*/ 3753 w 6961"/>
                <a:gd name="T55" fmla="*/ 1239 h 5908"/>
                <a:gd name="T56" fmla="*/ 3880 w 6961"/>
                <a:gd name="T57" fmla="*/ 1133 h 5908"/>
                <a:gd name="T58" fmla="*/ 4052 w 6961"/>
                <a:gd name="T59" fmla="*/ 998 h 5908"/>
                <a:gd name="T60" fmla="*/ 4228 w 6961"/>
                <a:gd name="T61" fmla="*/ 869 h 5908"/>
                <a:gd name="T62" fmla="*/ 4403 w 6961"/>
                <a:gd name="T63" fmla="*/ 746 h 5908"/>
                <a:gd name="T64" fmla="*/ 4572 w 6961"/>
                <a:gd name="T65" fmla="*/ 629 h 5908"/>
                <a:gd name="T66" fmla="*/ 4734 w 6961"/>
                <a:gd name="T67" fmla="*/ 519 h 5908"/>
                <a:gd name="T68" fmla="*/ 4860 w 6961"/>
                <a:gd name="T69" fmla="*/ 433 h 5908"/>
                <a:gd name="T70" fmla="*/ 4955 w 6961"/>
                <a:gd name="T71" fmla="*/ 360 h 5908"/>
                <a:gd name="T72" fmla="*/ 5052 w 6961"/>
                <a:gd name="T73" fmla="*/ 281 h 5908"/>
                <a:gd name="T74" fmla="*/ 5153 w 6961"/>
                <a:gd name="T75" fmla="*/ 204 h 5908"/>
                <a:gd name="T76" fmla="*/ 5231 w 6961"/>
                <a:gd name="T77" fmla="*/ 150 h 5908"/>
                <a:gd name="T78" fmla="*/ 5284 w 6961"/>
                <a:gd name="T79" fmla="*/ 116 h 5908"/>
                <a:gd name="T80" fmla="*/ 5337 w 6961"/>
                <a:gd name="T81" fmla="*/ 86 h 5908"/>
                <a:gd name="T82" fmla="*/ 5393 w 6961"/>
                <a:gd name="T83" fmla="*/ 59 h 5908"/>
                <a:gd name="T84" fmla="*/ 5449 w 6961"/>
                <a:gd name="T85" fmla="*/ 36 h 5908"/>
                <a:gd name="T86" fmla="*/ 5507 w 6961"/>
                <a:gd name="T87" fmla="*/ 18 h 5908"/>
                <a:gd name="T88" fmla="*/ 5565 w 6961"/>
                <a:gd name="T89" fmla="*/ 6 h 5908"/>
                <a:gd name="T90" fmla="*/ 5625 w 6961"/>
                <a:gd name="T91" fmla="*/ 0 h 5908"/>
                <a:gd name="T92" fmla="*/ 6961 w 6961"/>
                <a:gd name="T93" fmla="*/ 524 h 5908"/>
                <a:gd name="T94" fmla="*/ 6948 w 6961"/>
                <a:gd name="T95" fmla="*/ 553 h 5908"/>
                <a:gd name="T96" fmla="*/ 6880 w 6961"/>
                <a:gd name="T97" fmla="*/ 623 h 5908"/>
                <a:gd name="T98" fmla="*/ 6765 w 6961"/>
                <a:gd name="T99" fmla="*/ 727 h 5908"/>
                <a:gd name="T100" fmla="*/ 6610 w 6961"/>
                <a:gd name="T101" fmla="*/ 861 h 5908"/>
                <a:gd name="T102" fmla="*/ 6202 w 6961"/>
                <a:gd name="T103" fmla="*/ 1200 h 5908"/>
                <a:gd name="T104" fmla="*/ 5713 w 6961"/>
                <a:gd name="T105" fmla="*/ 1600 h 5908"/>
                <a:gd name="T106" fmla="*/ 5196 w 6961"/>
                <a:gd name="T107" fmla="*/ 2020 h 5908"/>
                <a:gd name="T108" fmla="*/ 4708 w 6961"/>
                <a:gd name="T109" fmla="*/ 2421 h 5908"/>
                <a:gd name="T110" fmla="*/ 4492 w 6961"/>
                <a:gd name="T111" fmla="*/ 2602 h 5908"/>
                <a:gd name="T112" fmla="*/ 4302 w 6961"/>
                <a:gd name="T113" fmla="*/ 2763 h 5908"/>
                <a:gd name="T114" fmla="*/ 4148 w 6961"/>
                <a:gd name="T115" fmla="*/ 2900 h 5908"/>
                <a:gd name="T116" fmla="*/ 4035 w 6961"/>
                <a:gd name="T117" fmla="*/ 3007 h 5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1" h="5908">
                  <a:moveTo>
                    <a:pt x="4035" y="3007"/>
                  </a:moveTo>
                  <a:lnTo>
                    <a:pt x="3918" y="3125"/>
                  </a:lnTo>
                  <a:lnTo>
                    <a:pt x="3809" y="3238"/>
                  </a:lnTo>
                  <a:lnTo>
                    <a:pt x="3707" y="3347"/>
                  </a:lnTo>
                  <a:lnTo>
                    <a:pt x="3614" y="3450"/>
                  </a:lnTo>
                  <a:lnTo>
                    <a:pt x="3527" y="3549"/>
                  </a:lnTo>
                  <a:lnTo>
                    <a:pt x="3445" y="3646"/>
                  </a:lnTo>
                  <a:lnTo>
                    <a:pt x="3369" y="3738"/>
                  </a:lnTo>
                  <a:lnTo>
                    <a:pt x="3297" y="3826"/>
                  </a:lnTo>
                  <a:lnTo>
                    <a:pt x="3230" y="3912"/>
                  </a:lnTo>
                  <a:lnTo>
                    <a:pt x="3166" y="3996"/>
                  </a:lnTo>
                  <a:lnTo>
                    <a:pt x="3106" y="4077"/>
                  </a:lnTo>
                  <a:lnTo>
                    <a:pt x="3049" y="4157"/>
                  </a:lnTo>
                  <a:lnTo>
                    <a:pt x="2938" y="4313"/>
                  </a:lnTo>
                  <a:lnTo>
                    <a:pt x="2832" y="4465"/>
                  </a:lnTo>
                  <a:lnTo>
                    <a:pt x="2779" y="4540"/>
                  </a:lnTo>
                  <a:lnTo>
                    <a:pt x="2726" y="4617"/>
                  </a:lnTo>
                  <a:lnTo>
                    <a:pt x="2670" y="4694"/>
                  </a:lnTo>
                  <a:lnTo>
                    <a:pt x="2614" y="4771"/>
                  </a:lnTo>
                  <a:lnTo>
                    <a:pt x="2554" y="4851"/>
                  </a:lnTo>
                  <a:lnTo>
                    <a:pt x="2491" y="4931"/>
                  </a:lnTo>
                  <a:lnTo>
                    <a:pt x="2426" y="5014"/>
                  </a:lnTo>
                  <a:lnTo>
                    <a:pt x="2356" y="5100"/>
                  </a:lnTo>
                  <a:lnTo>
                    <a:pt x="2281" y="5188"/>
                  </a:lnTo>
                  <a:lnTo>
                    <a:pt x="2202" y="5279"/>
                  </a:lnTo>
                  <a:lnTo>
                    <a:pt x="2116" y="5373"/>
                  </a:lnTo>
                  <a:lnTo>
                    <a:pt x="2024" y="5471"/>
                  </a:lnTo>
                  <a:lnTo>
                    <a:pt x="1926" y="5573"/>
                  </a:lnTo>
                  <a:lnTo>
                    <a:pt x="1819" y="5680"/>
                  </a:lnTo>
                  <a:lnTo>
                    <a:pt x="1705" y="5791"/>
                  </a:lnTo>
                  <a:lnTo>
                    <a:pt x="1583" y="5908"/>
                  </a:lnTo>
                  <a:lnTo>
                    <a:pt x="0" y="5092"/>
                  </a:lnTo>
                  <a:lnTo>
                    <a:pt x="1348" y="3804"/>
                  </a:lnTo>
                  <a:lnTo>
                    <a:pt x="1473" y="3654"/>
                  </a:lnTo>
                  <a:lnTo>
                    <a:pt x="1600" y="3505"/>
                  </a:lnTo>
                  <a:lnTo>
                    <a:pt x="1728" y="3357"/>
                  </a:lnTo>
                  <a:lnTo>
                    <a:pt x="1859" y="3210"/>
                  </a:lnTo>
                  <a:lnTo>
                    <a:pt x="1990" y="3063"/>
                  </a:lnTo>
                  <a:lnTo>
                    <a:pt x="2122" y="2917"/>
                  </a:lnTo>
                  <a:lnTo>
                    <a:pt x="2256" y="2772"/>
                  </a:lnTo>
                  <a:lnTo>
                    <a:pt x="2391" y="2627"/>
                  </a:lnTo>
                  <a:lnTo>
                    <a:pt x="2527" y="2484"/>
                  </a:lnTo>
                  <a:lnTo>
                    <a:pt x="2662" y="2341"/>
                  </a:lnTo>
                  <a:lnTo>
                    <a:pt x="2799" y="2199"/>
                  </a:lnTo>
                  <a:lnTo>
                    <a:pt x="2935" y="2056"/>
                  </a:lnTo>
                  <a:lnTo>
                    <a:pt x="3071" y="1915"/>
                  </a:lnTo>
                  <a:lnTo>
                    <a:pt x="3207" y="1775"/>
                  </a:lnTo>
                  <a:lnTo>
                    <a:pt x="3343" y="1636"/>
                  </a:lnTo>
                  <a:lnTo>
                    <a:pt x="3477" y="1497"/>
                  </a:lnTo>
                  <a:lnTo>
                    <a:pt x="3515" y="1458"/>
                  </a:lnTo>
                  <a:lnTo>
                    <a:pt x="3553" y="1421"/>
                  </a:lnTo>
                  <a:lnTo>
                    <a:pt x="3591" y="1384"/>
                  </a:lnTo>
                  <a:lnTo>
                    <a:pt x="3631" y="1347"/>
                  </a:lnTo>
                  <a:lnTo>
                    <a:pt x="3671" y="1311"/>
                  </a:lnTo>
                  <a:lnTo>
                    <a:pt x="3712" y="1274"/>
                  </a:lnTo>
                  <a:lnTo>
                    <a:pt x="3753" y="1239"/>
                  </a:lnTo>
                  <a:lnTo>
                    <a:pt x="3795" y="1203"/>
                  </a:lnTo>
                  <a:lnTo>
                    <a:pt x="3880" y="1133"/>
                  </a:lnTo>
                  <a:lnTo>
                    <a:pt x="3966" y="1065"/>
                  </a:lnTo>
                  <a:lnTo>
                    <a:pt x="4052" y="998"/>
                  </a:lnTo>
                  <a:lnTo>
                    <a:pt x="4140" y="933"/>
                  </a:lnTo>
                  <a:lnTo>
                    <a:pt x="4228" y="869"/>
                  </a:lnTo>
                  <a:lnTo>
                    <a:pt x="4316" y="807"/>
                  </a:lnTo>
                  <a:lnTo>
                    <a:pt x="4403" y="746"/>
                  </a:lnTo>
                  <a:lnTo>
                    <a:pt x="4487" y="687"/>
                  </a:lnTo>
                  <a:lnTo>
                    <a:pt x="4572" y="629"/>
                  </a:lnTo>
                  <a:lnTo>
                    <a:pt x="4655" y="573"/>
                  </a:lnTo>
                  <a:lnTo>
                    <a:pt x="4734" y="519"/>
                  </a:lnTo>
                  <a:lnTo>
                    <a:pt x="4812" y="466"/>
                  </a:lnTo>
                  <a:lnTo>
                    <a:pt x="4860" y="433"/>
                  </a:lnTo>
                  <a:lnTo>
                    <a:pt x="4907" y="397"/>
                  </a:lnTo>
                  <a:lnTo>
                    <a:pt x="4955" y="360"/>
                  </a:lnTo>
                  <a:lnTo>
                    <a:pt x="5003" y="321"/>
                  </a:lnTo>
                  <a:lnTo>
                    <a:pt x="5052" y="281"/>
                  </a:lnTo>
                  <a:lnTo>
                    <a:pt x="5102" y="243"/>
                  </a:lnTo>
                  <a:lnTo>
                    <a:pt x="5153" y="204"/>
                  </a:lnTo>
                  <a:lnTo>
                    <a:pt x="5205" y="167"/>
                  </a:lnTo>
                  <a:lnTo>
                    <a:pt x="5231" y="150"/>
                  </a:lnTo>
                  <a:lnTo>
                    <a:pt x="5257" y="133"/>
                  </a:lnTo>
                  <a:lnTo>
                    <a:pt x="5284" y="116"/>
                  </a:lnTo>
                  <a:lnTo>
                    <a:pt x="5310" y="100"/>
                  </a:lnTo>
                  <a:lnTo>
                    <a:pt x="5337" y="86"/>
                  </a:lnTo>
                  <a:lnTo>
                    <a:pt x="5366" y="71"/>
                  </a:lnTo>
                  <a:lnTo>
                    <a:pt x="5393" y="59"/>
                  </a:lnTo>
                  <a:lnTo>
                    <a:pt x="5421" y="46"/>
                  </a:lnTo>
                  <a:lnTo>
                    <a:pt x="5449" y="36"/>
                  </a:lnTo>
                  <a:lnTo>
                    <a:pt x="5477" y="26"/>
                  </a:lnTo>
                  <a:lnTo>
                    <a:pt x="5507" y="18"/>
                  </a:lnTo>
                  <a:lnTo>
                    <a:pt x="5536" y="12"/>
                  </a:lnTo>
                  <a:lnTo>
                    <a:pt x="5565" y="6"/>
                  </a:lnTo>
                  <a:lnTo>
                    <a:pt x="5595" y="2"/>
                  </a:lnTo>
                  <a:lnTo>
                    <a:pt x="5625" y="0"/>
                  </a:lnTo>
                  <a:lnTo>
                    <a:pt x="5656" y="0"/>
                  </a:lnTo>
                  <a:lnTo>
                    <a:pt x="6961" y="524"/>
                  </a:lnTo>
                  <a:lnTo>
                    <a:pt x="6961" y="533"/>
                  </a:lnTo>
                  <a:lnTo>
                    <a:pt x="6948" y="553"/>
                  </a:lnTo>
                  <a:lnTo>
                    <a:pt x="6920" y="583"/>
                  </a:lnTo>
                  <a:lnTo>
                    <a:pt x="6880" y="623"/>
                  </a:lnTo>
                  <a:lnTo>
                    <a:pt x="6828" y="671"/>
                  </a:lnTo>
                  <a:lnTo>
                    <a:pt x="6765" y="727"/>
                  </a:lnTo>
                  <a:lnTo>
                    <a:pt x="6692" y="790"/>
                  </a:lnTo>
                  <a:lnTo>
                    <a:pt x="6610" y="861"/>
                  </a:lnTo>
                  <a:lnTo>
                    <a:pt x="6419" y="1020"/>
                  </a:lnTo>
                  <a:lnTo>
                    <a:pt x="6202" y="1200"/>
                  </a:lnTo>
                  <a:lnTo>
                    <a:pt x="5964" y="1395"/>
                  </a:lnTo>
                  <a:lnTo>
                    <a:pt x="5713" y="1600"/>
                  </a:lnTo>
                  <a:lnTo>
                    <a:pt x="5454" y="1810"/>
                  </a:lnTo>
                  <a:lnTo>
                    <a:pt x="5196" y="2020"/>
                  </a:lnTo>
                  <a:lnTo>
                    <a:pt x="4945" y="2225"/>
                  </a:lnTo>
                  <a:lnTo>
                    <a:pt x="4708" y="2421"/>
                  </a:lnTo>
                  <a:lnTo>
                    <a:pt x="4597" y="2513"/>
                  </a:lnTo>
                  <a:lnTo>
                    <a:pt x="4492" y="2602"/>
                  </a:lnTo>
                  <a:lnTo>
                    <a:pt x="4393" y="2686"/>
                  </a:lnTo>
                  <a:lnTo>
                    <a:pt x="4302" y="2763"/>
                  </a:lnTo>
                  <a:lnTo>
                    <a:pt x="4221" y="2834"/>
                  </a:lnTo>
                  <a:lnTo>
                    <a:pt x="4148" y="2900"/>
                  </a:lnTo>
                  <a:lnTo>
                    <a:pt x="4086" y="2957"/>
                  </a:lnTo>
                  <a:lnTo>
                    <a:pt x="4035" y="3007"/>
                  </a:lnTo>
                  <a:close/>
                </a:path>
              </a:pathLst>
            </a:custGeom>
            <a:solidFill>
              <a:srgbClr val="9ABC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Freeform 162">
              <a:extLst>
                <a:ext uri="{FF2B5EF4-FFF2-40B4-BE49-F238E27FC236}">
                  <a16:creationId xmlns:a16="http://schemas.microsoft.com/office/drawing/2014/main" id="{DAA6B585-0C7D-44DA-BA9C-550D625CFE58}"/>
                </a:ext>
              </a:extLst>
            </p:cNvPr>
            <p:cNvSpPr>
              <a:spLocks/>
            </p:cNvSpPr>
            <p:nvPr/>
          </p:nvSpPr>
          <p:spPr bwMode="auto">
            <a:xfrm>
              <a:off x="3780" y="1148"/>
              <a:ext cx="241" cy="127"/>
            </a:xfrm>
            <a:custGeom>
              <a:avLst/>
              <a:gdLst>
                <a:gd name="T0" fmla="*/ 619 w 4091"/>
                <a:gd name="T1" fmla="*/ 0 h 2166"/>
                <a:gd name="T2" fmla="*/ 0 w 4091"/>
                <a:gd name="T3" fmla="*/ 744 h 2166"/>
                <a:gd name="T4" fmla="*/ 3381 w 4091"/>
                <a:gd name="T5" fmla="*/ 2166 h 2166"/>
                <a:gd name="T6" fmla="*/ 4091 w 4091"/>
                <a:gd name="T7" fmla="*/ 1372 h 2166"/>
                <a:gd name="T8" fmla="*/ 619 w 4091"/>
                <a:gd name="T9" fmla="*/ 0 h 2166"/>
              </a:gdLst>
              <a:ahLst/>
              <a:cxnLst>
                <a:cxn ang="0">
                  <a:pos x="T0" y="T1"/>
                </a:cxn>
                <a:cxn ang="0">
                  <a:pos x="T2" y="T3"/>
                </a:cxn>
                <a:cxn ang="0">
                  <a:pos x="T4" y="T5"/>
                </a:cxn>
                <a:cxn ang="0">
                  <a:pos x="T6" y="T7"/>
                </a:cxn>
                <a:cxn ang="0">
                  <a:pos x="T8" y="T9"/>
                </a:cxn>
              </a:cxnLst>
              <a:rect l="0" t="0" r="r" b="b"/>
              <a:pathLst>
                <a:path w="4091" h="2166">
                  <a:moveTo>
                    <a:pt x="619" y="0"/>
                  </a:moveTo>
                  <a:lnTo>
                    <a:pt x="0" y="744"/>
                  </a:lnTo>
                  <a:lnTo>
                    <a:pt x="3381" y="2166"/>
                  </a:lnTo>
                  <a:lnTo>
                    <a:pt x="4091" y="1372"/>
                  </a:lnTo>
                  <a:lnTo>
                    <a:pt x="619" y="0"/>
                  </a:lnTo>
                  <a:close/>
                </a:path>
              </a:pathLst>
            </a:custGeom>
            <a:solidFill>
              <a:srgbClr val="709C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Freeform 163">
              <a:extLst>
                <a:ext uri="{FF2B5EF4-FFF2-40B4-BE49-F238E27FC236}">
                  <a16:creationId xmlns:a16="http://schemas.microsoft.com/office/drawing/2014/main" id="{D2E0E41F-C47F-4862-86ED-792AA3D9551E}"/>
                </a:ext>
              </a:extLst>
            </p:cNvPr>
            <p:cNvSpPr>
              <a:spLocks/>
            </p:cNvSpPr>
            <p:nvPr/>
          </p:nvSpPr>
          <p:spPr bwMode="auto">
            <a:xfrm>
              <a:off x="3539" y="1094"/>
              <a:ext cx="315" cy="273"/>
            </a:xfrm>
            <a:custGeom>
              <a:avLst/>
              <a:gdLst>
                <a:gd name="T0" fmla="*/ 3862 w 5347"/>
                <a:gd name="T1" fmla="*/ 1909 h 4637"/>
                <a:gd name="T2" fmla="*/ 5241 w 5347"/>
                <a:gd name="T3" fmla="*/ 308 h 4637"/>
                <a:gd name="T4" fmla="*/ 5080 w 5347"/>
                <a:gd name="T5" fmla="*/ 242 h 4637"/>
                <a:gd name="T6" fmla="*/ 4918 w 5347"/>
                <a:gd name="T7" fmla="*/ 175 h 4637"/>
                <a:gd name="T8" fmla="*/ 4757 w 5347"/>
                <a:gd name="T9" fmla="*/ 110 h 4637"/>
                <a:gd name="T10" fmla="*/ 4596 w 5347"/>
                <a:gd name="T11" fmla="*/ 44 h 4637"/>
                <a:gd name="T12" fmla="*/ 4463 w 5347"/>
                <a:gd name="T13" fmla="*/ 42 h 4637"/>
                <a:gd name="T14" fmla="*/ 4368 w 5347"/>
                <a:gd name="T15" fmla="*/ 175 h 4637"/>
                <a:gd name="T16" fmla="*/ 4249 w 5347"/>
                <a:gd name="T17" fmla="*/ 321 h 4637"/>
                <a:gd name="T18" fmla="*/ 4112 w 5347"/>
                <a:gd name="T19" fmla="*/ 477 h 4637"/>
                <a:gd name="T20" fmla="*/ 3905 w 5347"/>
                <a:gd name="T21" fmla="*/ 698 h 4637"/>
                <a:gd name="T22" fmla="*/ 3567 w 5347"/>
                <a:gd name="T23" fmla="*/ 1047 h 4637"/>
                <a:gd name="T24" fmla="*/ 3224 w 5347"/>
                <a:gd name="T25" fmla="*/ 1407 h 4637"/>
                <a:gd name="T26" fmla="*/ 3009 w 5347"/>
                <a:gd name="T27" fmla="*/ 1645 h 4637"/>
                <a:gd name="T28" fmla="*/ 2840 w 5347"/>
                <a:gd name="T29" fmla="*/ 1844 h 4637"/>
                <a:gd name="T30" fmla="*/ 2641 w 5347"/>
                <a:gd name="T31" fmla="*/ 2091 h 4637"/>
                <a:gd name="T32" fmla="*/ 2256 w 5347"/>
                <a:gd name="T33" fmla="*/ 2580 h 4637"/>
                <a:gd name="T34" fmla="*/ 2003 w 5347"/>
                <a:gd name="T35" fmla="*/ 2897 h 4637"/>
                <a:gd name="T36" fmla="*/ 1813 w 5347"/>
                <a:gd name="T37" fmla="*/ 3127 h 4637"/>
                <a:gd name="T38" fmla="*/ 1618 w 5347"/>
                <a:gd name="T39" fmla="*/ 3348 h 4637"/>
                <a:gd name="T40" fmla="*/ 1419 w 5347"/>
                <a:gd name="T41" fmla="*/ 3560 h 4637"/>
                <a:gd name="T42" fmla="*/ 1212 w 5347"/>
                <a:gd name="T43" fmla="*/ 3759 h 4637"/>
                <a:gd name="T44" fmla="*/ 996 w 5347"/>
                <a:gd name="T45" fmla="*/ 3944 h 4637"/>
                <a:gd name="T46" fmla="*/ 769 w 5347"/>
                <a:gd name="T47" fmla="*/ 4114 h 4637"/>
                <a:gd name="T48" fmla="*/ 602 w 5347"/>
                <a:gd name="T49" fmla="*/ 4237 h 4637"/>
                <a:gd name="T50" fmla="*/ 462 w 5347"/>
                <a:gd name="T51" fmla="*/ 4352 h 4637"/>
                <a:gd name="T52" fmla="*/ 336 w 5347"/>
                <a:gd name="T53" fmla="*/ 4456 h 4637"/>
                <a:gd name="T54" fmla="*/ 211 w 5347"/>
                <a:gd name="T55" fmla="*/ 4544 h 4637"/>
                <a:gd name="T56" fmla="*/ 144 w 5347"/>
                <a:gd name="T57" fmla="*/ 4583 h 4637"/>
                <a:gd name="T58" fmla="*/ 74 w 5347"/>
                <a:gd name="T59" fmla="*/ 4618 h 4637"/>
                <a:gd name="T60" fmla="*/ 35 w 5347"/>
                <a:gd name="T61" fmla="*/ 4637 h 4637"/>
                <a:gd name="T62" fmla="*/ 46 w 5347"/>
                <a:gd name="T63" fmla="*/ 4634 h 4637"/>
                <a:gd name="T64" fmla="*/ 41 w 5347"/>
                <a:gd name="T65" fmla="*/ 4627 h 4637"/>
                <a:gd name="T66" fmla="*/ 22 w 5347"/>
                <a:gd name="T67" fmla="*/ 4612 h 4637"/>
                <a:gd name="T68" fmla="*/ 3 w 5347"/>
                <a:gd name="T69" fmla="*/ 4598 h 4637"/>
                <a:gd name="T70" fmla="*/ 0 w 5347"/>
                <a:gd name="T71" fmla="*/ 4593 h 4637"/>
                <a:gd name="T72" fmla="*/ 12 w 5347"/>
                <a:gd name="T73" fmla="*/ 4590 h 4637"/>
                <a:gd name="T74" fmla="*/ 829 w 5347"/>
                <a:gd name="T75" fmla="*/ 4626 h 4637"/>
                <a:gd name="T76" fmla="*/ 882 w 5347"/>
                <a:gd name="T77" fmla="*/ 4608 h 4637"/>
                <a:gd name="T78" fmla="*/ 932 w 5347"/>
                <a:gd name="T79" fmla="*/ 4586 h 4637"/>
                <a:gd name="T80" fmla="*/ 981 w 5347"/>
                <a:gd name="T81" fmla="*/ 4559 h 4637"/>
                <a:gd name="T82" fmla="*/ 1027 w 5347"/>
                <a:gd name="T83" fmla="*/ 4527 h 4637"/>
                <a:gd name="T84" fmla="*/ 1070 w 5347"/>
                <a:gd name="T85" fmla="*/ 4489 h 4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7" h="4637">
                  <a:moveTo>
                    <a:pt x="1084" y="4474"/>
                  </a:moveTo>
                  <a:lnTo>
                    <a:pt x="3527" y="1768"/>
                  </a:lnTo>
                  <a:lnTo>
                    <a:pt x="3862" y="1909"/>
                  </a:lnTo>
                  <a:lnTo>
                    <a:pt x="5347" y="352"/>
                  </a:lnTo>
                  <a:lnTo>
                    <a:pt x="5294" y="330"/>
                  </a:lnTo>
                  <a:lnTo>
                    <a:pt x="5241" y="308"/>
                  </a:lnTo>
                  <a:lnTo>
                    <a:pt x="5187" y="286"/>
                  </a:lnTo>
                  <a:lnTo>
                    <a:pt x="5134" y="264"/>
                  </a:lnTo>
                  <a:lnTo>
                    <a:pt x="5080" y="242"/>
                  </a:lnTo>
                  <a:lnTo>
                    <a:pt x="5026" y="220"/>
                  </a:lnTo>
                  <a:lnTo>
                    <a:pt x="4972" y="198"/>
                  </a:lnTo>
                  <a:lnTo>
                    <a:pt x="4918" y="175"/>
                  </a:lnTo>
                  <a:lnTo>
                    <a:pt x="4864" y="154"/>
                  </a:lnTo>
                  <a:lnTo>
                    <a:pt x="4810" y="132"/>
                  </a:lnTo>
                  <a:lnTo>
                    <a:pt x="4757" y="110"/>
                  </a:lnTo>
                  <a:lnTo>
                    <a:pt x="4702" y="88"/>
                  </a:lnTo>
                  <a:lnTo>
                    <a:pt x="4649" y="66"/>
                  </a:lnTo>
                  <a:lnTo>
                    <a:pt x="4596" y="44"/>
                  </a:lnTo>
                  <a:lnTo>
                    <a:pt x="4542" y="22"/>
                  </a:lnTo>
                  <a:lnTo>
                    <a:pt x="4489" y="0"/>
                  </a:lnTo>
                  <a:lnTo>
                    <a:pt x="4463" y="42"/>
                  </a:lnTo>
                  <a:lnTo>
                    <a:pt x="4435" y="85"/>
                  </a:lnTo>
                  <a:lnTo>
                    <a:pt x="4402" y="129"/>
                  </a:lnTo>
                  <a:lnTo>
                    <a:pt x="4368" y="175"/>
                  </a:lnTo>
                  <a:lnTo>
                    <a:pt x="4330" y="223"/>
                  </a:lnTo>
                  <a:lnTo>
                    <a:pt x="4291" y="272"/>
                  </a:lnTo>
                  <a:lnTo>
                    <a:pt x="4249" y="321"/>
                  </a:lnTo>
                  <a:lnTo>
                    <a:pt x="4205" y="372"/>
                  </a:lnTo>
                  <a:lnTo>
                    <a:pt x="4159" y="424"/>
                  </a:lnTo>
                  <a:lnTo>
                    <a:pt x="4112" y="477"/>
                  </a:lnTo>
                  <a:lnTo>
                    <a:pt x="4061" y="531"/>
                  </a:lnTo>
                  <a:lnTo>
                    <a:pt x="4011" y="585"/>
                  </a:lnTo>
                  <a:lnTo>
                    <a:pt x="3905" y="698"/>
                  </a:lnTo>
                  <a:lnTo>
                    <a:pt x="3795" y="812"/>
                  </a:lnTo>
                  <a:lnTo>
                    <a:pt x="3682" y="929"/>
                  </a:lnTo>
                  <a:lnTo>
                    <a:pt x="3567" y="1047"/>
                  </a:lnTo>
                  <a:lnTo>
                    <a:pt x="3451" y="1167"/>
                  </a:lnTo>
                  <a:lnTo>
                    <a:pt x="3337" y="1287"/>
                  </a:lnTo>
                  <a:lnTo>
                    <a:pt x="3224" y="1407"/>
                  </a:lnTo>
                  <a:lnTo>
                    <a:pt x="3114" y="1526"/>
                  </a:lnTo>
                  <a:lnTo>
                    <a:pt x="3060" y="1586"/>
                  </a:lnTo>
                  <a:lnTo>
                    <a:pt x="3009" y="1645"/>
                  </a:lnTo>
                  <a:lnTo>
                    <a:pt x="2957" y="1704"/>
                  </a:lnTo>
                  <a:lnTo>
                    <a:pt x="2908" y="1761"/>
                  </a:lnTo>
                  <a:lnTo>
                    <a:pt x="2840" y="1844"/>
                  </a:lnTo>
                  <a:lnTo>
                    <a:pt x="2773" y="1927"/>
                  </a:lnTo>
                  <a:lnTo>
                    <a:pt x="2706" y="2008"/>
                  </a:lnTo>
                  <a:lnTo>
                    <a:pt x="2641" y="2091"/>
                  </a:lnTo>
                  <a:lnTo>
                    <a:pt x="2511" y="2255"/>
                  </a:lnTo>
                  <a:lnTo>
                    <a:pt x="2382" y="2418"/>
                  </a:lnTo>
                  <a:lnTo>
                    <a:pt x="2256" y="2580"/>
                  </a:lnTo>
                  <a:lnTo>
                    <a:pt x="2129" y="2740"/>
                  </a:lnTo>
                  <a:lnTo>
                    <a:pt x="2067" y="2818"/>
                  </a:lnTo>
                  <a:lnTo>
                    <a:pt x="2003" y="2897"/>
                  </a:lnTo>
                  <a:lnTo>
                    <a:pt x="1940" y="2974"/>
                  </a:lnTo>
                  <a:lnTo>
                    <a:pt x="1876" y="3052"/>
                  </a:lnTo>
                  <a:lnTo>
                    <a:pt x="1813" y="3127"/>
                  </a:lnTo>
                  <a:lnTo>
                    <a:pt x="1749" y="3202"/>
                  </a:lnTo>
                  <a:lnTo>
                    <a:pt x="1684" y="3275"/>
                  </a:lnTo>
                  <a:lnTo>
                    <a:pt x="1618" y="3348"/>
                  </a:lnTo>
                  <a:lnTo>
                    <a:pt x="1552" y="3421"/>
                  </a:lnTo>
                  <a:lnTo>
                    <a:pt x="1486" y="3491"/>
                  </a:lnTo>
                  <a:lnTo>
                    <a:pt x="1419" y="3560"/>
                  </a:lnTo>
                  <a:lnTo>
                    <a:pt x="1351" y="3628"/>
                  </a:lnTo>
                  <a:lnTo>
                    <a:pt x="1282" y="3693"/>
                  </a:lnTo>
                  <a:lnTo>
                    <a:pt x="1212" y="3759"/>
                  </a:lnTo>
                  <a:lnTo>
                    <a:pt x="1141" y="3822"/>
                  </a:lnTo>
                  <a:lnTo>
                    <a:pt x="1069" y="3884"/>
                  </a:lnTo>
                  <a:lnTo>
                    <a:pt x="996" y="3944"/>
                  </a:lnTo>
                  <a:lnTo>
                    <a:pt x="922" y="4002"/>
                  </a:lnTo>
                  <a:lnTo>
                    <a:pt x="846" y="4059"/>
                  </a:lnTo>
                  <a:lnTo>
                    <a:pt x="769" y="4114"/>
                  </a:lnTo>
                  <a:lnTo>
                    <a:pt x="710" y="4156"/>
                  </a:lnTo>
                  <a:lnTo>
                    <a:pt x="654" y="4196"/>
                  </a:lnTo>
                  <a:lnTo>
                    <a:pt x="602" y="4237"/>
                  </a:lnTo>
                  <a:lnTo>
                    <a:pt x="554" y="4277"/>
                  </a:lnTo>
                  <a:lnTo>
                    <a:pt x="507" y="4314"/>
                  </a:lnTo>
                  <a:lnTo>
                    <a:pt x="462" y="4352"/>
                  </a:lnTo>
                  <a:lnTo>
                    <a:pt x="419" y="4388"/>
                  </a:lnTo>
                  <a:lnTo>
                    <a:pt x="377" y="4422"/>
                  </a:lnTo>
                  <a:lnTo>
                    <a:pt x="336" y="4456"/>
                  </a:lnTo>
                  <a:lnTo>
                    <a:pt x="294" y="4487"/>
                  </a:lnTo>
                  <a:lnTo>
                    <a:pt x="253" y="4517"/>
                  </a:lnTo>
                  <a:lnTo>
                    <a:pt x="211" y="4544"/>
                  </a:lnTo>
                  <a:lnTo>
                    <a:pt x="189" y="4558"/>
                  </a:lnTo>
                  <a:lnTo>
                    <a:pt x="167" y="4571"/>
                  </a:lnTo>
                  <a:lnTo>
                    <a:pt x="144" y="4583"/>
                  </a:lnTo>
                  <a:lnTo>
                    <a:pt x="121" y="4596"/>
                  </a:lnTo>
                  <a:lnTo>
                    <a:pt x="98" y="4606"/>
                  </a:lnTo>
                  <a:lnTo>
                    <a:pt x="74" y="4618"/>
                  </a:lnTo>
                  <a:lnTo>
                    <a:pt x="49" y="4628"/>
                  </a:lnTo>
                  <a:lnTo>
                    <a:pt x="23" y="4637"/>
                  </a:lnTo>
                  <a:lnTo>
                    <a:pt x="35" y="4637"/>
                  </a:lnTo>
                  <a:lnTo>
                    <a:pt x="42" y="4636"/>
                  </a:lnTo>
                  <a:lnTo>
                    <a:pt x="45" y="4635"/>
                  </a:lnTo>
                  <a:lnTo>
                    <a:pt x="46" y="4634"/>
                  </a:lnTo>
                  <a:lnTo>
                    <a:pt x="46" y="4633"/>
                  </a:lnTo>
                  <a:lnTo>
                    <a:pt x="45" y="4631"/>
                  </a:lnTo>
                  <a:lnTo>
                    <a:pt x="41" y="4627"/>
                  </a:lnTo>
                  <a:lnTo>
                    <a:pt x="36" y="4623"/>
                  </a:lnTo>
                  <a:lnTo>
                    <a:pt x="29" y="4618"/>
                  </a:lnTo>
                  <a:lnTo>
                    <a:pt x="22" y="4612"/>
                  </a:lnTo>
                  <a:lnTo>
                    <a:pt x="14" y="4607"/>
                  </a:lnTo>
                  <a:lnTo>
                    <a:pt x="8" y="4602"/>
                  </a:lnTo>
                  <a:lnTo>
                    <a:pt x="3" y="4598"/>
                  </a:lnTo>
                  <a:lnTo>
                    <a:pt x="0" y="4595"/>
                  </a:lnTo>
                  <a:lnTo>
                    <a:pt x="0" y="4594"/>
                  </a:lnTo>
                  <a:lnTo>
                    <a:pt x="0" y="4593"/>
                  </a:lnTo>
                  <a:lnTo>
                    <a:pt x="1" y="4591"/>
                  </a:lnTo>
                  <a:lnTo>
                    <a:pt x="4" y="4590"/>
                  </a:lnTo>
                  <a:lnTo>
                    <a:pt x="12" y="4590"/>
                  </a:lnTo>
                  <a:lnTo>
                    <a:pt x="25" y="4593"/>
                  </a:lnTo>
                  <a:lnTo>
                    <a:pt x="96" y="4483"/>
                  </a:lnTo>
                  <a:lnTo>
                    <a:pt x="829" y="4626"/>
                  </a:lnTo>
                  <a:lnTo>
                    <a:pt x="846" y="4621"/>
                  </a:lnTo>
                  <a:lnTo>
                    <a:pt x="864" y="4614"/>
                  </a:lnTo>
                  <a:lnTo>
                    <a:pt x="882" y="4608"/>
                  </a:lnTo>
                  <a:lnTo>
                    <a:pt x="899" y="4602"/>
                  </a:lnTo>
                  <a:lnTo>
                    <a:pt x="915" y="4595"/>
                  </a:lnTo>
                  <a:lnTo>
                    <a:pt x="932" y="4586"/>
                  </a:lnTo>
                  <a:lnTo>
                    <a:pt x="949" y="4578"/>
                  </a:lnTo>
                  <a:lnTo>
                    <a:pt x="966" y="4568"/>
                  </a:lnTo>
                  <a:lnTo>
                    <a:pt x="981" y="4559"/>
                  </a:lnTo>
                  <a:lnTo>
                    <a:pt x="997" y="4550"/>
                  </a:lnTo>
                  <a:lnTo>
                    <a:pt x="1012" y="4538"/>
                  </a:lnTo>
                  <a:lnTo>
                    <a:pt x="1027" y="4527"/>
                  </a:lnTo>
                  <a:lnTo>
                    <a:pt x="1042" y="4515"/>
                  </a:lnTo>
                  <a:lnTo>
                    <a:pt x="1056" y="4502"/>
                  </a:lnTo>
                  <a:lnTo>
                    <a:pt x="1070" y="4489"/>
                  </a:lnTo>
                  <a:lnTo>
                    <a:pt x="1084" y="4474"/>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Freeform 164">
              <a:extLst>
                <a:ext uri="{FF2B5EF4-FFF2-40B4-BE49-F238E27FC236}">
                  <a16:creationId xmlns:a16="http://schemas.microsoft.com/office/drawing/2014/main" id="{CACC7105-A74F-4DDB-8376-557B9172715F}"/>
                </a:ext>
              </a:extLst>
            </p:cNvPr>
            <p:cNvSpPr>
              <a:spLocks/>
            </p:cNvSpPr>
            <p:nvPr/>
          </p:nvSpPr>
          <p:spPr bwMode="auto">
            <a:xfrm>
              <a:off x="3394" y="1363"/>
              <a:ext cx="99" cy="76"/>
            </a:xfrm>
            <a:custGeom>
              <a:avLst/>
              <a:gdLst>
                <a:gd name="T0" fmla="*/ 1594 w 1680"/>
                <a:gd name="T1" fmla="*/ 820 h 1297"/>
                <a:gd name="T2" fmla="*/ 0 w 1680"/>
                <a:gd name="T3" fmla="*/ 0 h 1297"/>
                <a:gd name="T4" fmla="*/ 147 w 1680"/>
                <a:gd name="T5" fmla="*/ 518 h 1297"/>
                <a:gd name="T6" fmla="*/ 1680 w 1680"/>
                <a:gd name="T7" fmla="*/ 1297 h 1297"/>
                <a:gd name="T8" fmla="*/ 1680 w 1680"/>
                <a:gd name="T9" fmla="*/ 1287 h 1297"/>
                <a:gd name="T10" fmla="*/ 1594 w 1680"/>
                <a:gd name="T11" fmla="*/ 820 h 1297"/>
              </a:gdLst>
              <a:ahLst/>
              <a:cxnLst>
                <a:cxn ang="0">
                  <a:pos x="T0" y="T1"/>
                </a:cxn>
                <a:cxn ang="0">
                  <a:pos x="T2" y="T3"/>
                </a:cxn>
                <a:cxn ang="0">
                  <a:pos x="T4" y="T5"/>
                </a:cxn>
                <a:cxn ang="0">
                  <a:pos x="T6" y="T7"/>
                </a:cxn>
                <a:cxn ang="0">
                  <a:pos x="T8" y="T9"/>
                </a:cxn>
                <a:cxn ang="0">
                  <a:pos x="T10" y="T11"/>
                </a:cxn>
              </a:cxnLst>
              <a:rect l="0" t="0" r="r" b="b"/>
              <a:pathLst>
                <a:path w="1680" h="1297">
                  <a:moveTo>
                    <a:pt x="1594" y="820"/>
                  </a:moveTo>
                  <a:lnTo>
                    <a:pt x="0" y="0"/>
                  </a:lnTo>
                  <a:lnTo>
                    <a:pt x="147" y="518"/>
                  </a:lnTo>
                  <a:lnTo>
                    <a:pt x="1680" y="1297"/>
                  </a:lnTo>
                  <a:lnTo>
                    <a:pt x="1680" y="1287"/>
                  </a:lnTo>
                  <a:lnTo>
                    <a:pt x="1594" y="820"/>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165">
              <a:extLst>
                <a:ext uri="{FF2B5EF4-FFF2-40B4-BE49-F238E27FC236}">
                  <a16:creationId xmlns:a16="http://schemas.microsoft.com/office/drawing/2014/main" id="{5922E31D-9A23-4E59-B509-5263A7125E4A}"/>
                </a:ext>
              </a:extLst>
            </p:cNvPr>
            <p:cNvSpPr>
              <a:spLocks/>
            </p:cNvSpPr>
            <p:nvPr/>
          </p:nvSpPr>
          <p:spPr bwMode="auto">
            <a:xfrm>
              <a:off x="3441" y="1221"/>
              <a:ext cx="687" cy="407"/>
            </a:xfrm>
            <a:custGeom>
              <a:avLst/>
              <a:gdLst>
                <a:gd name="T0" fmla="*/ 7046 w 11674"/>
                <a:gd name="T1" fmla="*/ 5029 h 6922"/>
                <a:gd name="T2" fmla="*/ 6978 w 11674"/>
                <a:gd name="T3" fmla="*/ 5122 h 6922"/>
                <a:gd name="T4" fmla="*/ 6857 w 11674"/>
                <a:gd name="T5" fmla="*/ 5305 h 6922"/>
                <a:gd name="T6" fmla="*/ 6710 w 11674"/>
                <a:gd name="T7" fmla="*/ 5548 h 6922"/>
                <a:gd name="T8" fmla="*/ 6637 w 11674"/>
                <a:gd name="T9" fmla="*/ 5683 h 6922"/>
                <a:gd name="T10" fmla="*/ 6570 w 11674"/>
                <a:gd name="T11" fmla="*/ 5824 h 6922"/>
                <a:gd name="T12" fmla="*/ 6512 w 11674"/>
                <a:gd name="T13" fmla="*/ 5965 h 6922"/>
                <a:gd name="T14" fmla="*/ 6467 w 11674"/>
                <a:gd name="T15" fmla="*/ 6105 h 6922"/>
                <a:gd name="T16" fmla="*/ 6325 w 11674"/>
                <a:gd name="T17" fmla="*/ 6216 h 6922"/>
                <a:gd name="T18" fmla="*/ 6125 w 11674"/>
                <a:gd name="T19" fmla="*/ 6357 h 6922"/>
                <a:gd name="T20" fmla="*/ 5855 w 11674"/>
                <a:gd name="T21" fmla="*/ 6523 h 6922"/>
                <a:gd name="T22" fmla="*/ 5534 w 11674"/>
                <a:gd name="T23" fmla="*/ 6687 h 6922"/>
                <a:gd name="T24" fmla="*/ 5176 w 11674"/>
                <a:gd name="T25" fmla="*/ 6824 h 6922"/>
                <a:gd name="T26" fmla="*/ 4798 w 11674"/>
                <a:gd name="T27" fmla="*/ 6908 h 6922"/>
                <a:gd name="T28" fmla="*/ 4414 w 11674"/>
                <a:gd name="T29" fmla="*/ 6912 h 6922"/>
                <a:gd name="T30" fmla="*/ 4042 w 11674"/>
                <a:gd name="T31" fmla="*/ 6812 h 6922"/>
                <a:gd name="T32" fmla="*/ 3696 w 11674"/>
                <a:gd name="T33" fmla="*/ 6581 h 6922"/>
                <a:gd name="T34" fmla="*/ 3393 w 11674"/>
                <a:gd name="T35" fmla="*/ 6192 h 6922"/>
                <a:gd name="T36" fmla="*/ 3064 w 11674"/>
                <a:gd name="T37" fmla="*/ 5532 h 6922"/>
                <a:gd name="T38" fmla="*/ 3130 w 11674"/>
                <a:gd name="T39" fmla="*/ 5564 h 6922"/>
                <a:gd name="T40" fmla="*/ 3216 w 11674"/>
                <a:gd name="T41" fmla="*/ 5616 h 6922"/>
                <a:gd name="T42" fmla="*/ 3300 w 11674"/>
                <a:gd name="T43" fmla="*/ 5681 h 6922"/>
                <a:gd name="T44" fmla="*/ 3351 w 11674"/>
                <a:gd name="T45" fmla="*/ 5731 h 6922"/>
                <a:gd name="T46" fmla="*/ 3401 w 11674"/>
                <a:gd name="T47" fmla="*/ 5790 h 6922"/>
                <a:gd name="T48" fmla="*/ 3449 w 11674"/>
                <a:gd name="T49" fmla="*/ 5857 h 6922"/>
                <a:gd name="T50" fmla="*/ 3488 w 11674"/>
                <a:gd name="T51" fmla="*/ 5923 h 6922"/>
                <a:gd name="T52" fmla="*/ 3564 w 11674"/>
                <a:gd name="T53" fmla="*/ 6041 h 6922"/>
                <a:gd name="T54" fmla="*/ 3613 w 11674"/>
                <a:gd name="T55" fmla="*/ 6102 h 6922"/>
                <a:gd name="T56" fmla="*/ 3673 w 11674"/>
                <a:gd name="T57" fmla="*/ 6168 h 6922"/>
                <a:gd name="T58" fmla="*/ 3743 w 11674"/>
                <a:gd name="T59" fmla="*/ 6235 h 6922"/>
                <a:gd name="T60" fmla="*/ 3825 w 11674"/>
                <a:gd name="T61" fmla="*/ 6301 h 6922"/>
                <a:gd name="T62" fmla="*/ 3918 w 11674"/>
                <a:gd name="T63" fmla="*/ 6360 h 6922"/>
                <a:gd name="T64" fmla="*/ 4022 w 11674"/>
                <a:gd name="T65" fmla="*/ 6412 h 6922"/>
                <a:gd name="T66" fmla="*/ 4159 w 11674"/>
                <a:gd name="T67" fmla="*/ 6458 h 6922"/>
                <a:gd name="T68" fmla="*/ 4357 w 11674"/>
                <a:gd name="T69" fmla="*/ 6501 h 6922"/>
                <a:gd name="T70" fmla="*/ 4569 w 11674"/>
                <a:gd name="T71" fmla="*/ 6520 h 6922"/>
                <a:gd name="T72" fmla="*/ 4793 w 11674"/>
                <a:gd name="T73" fmla="*/ 6515 h 6922"/>
                <a:gd name="T74" fmla="*/ 5025 w 11674"/>
                <a:gd name="T75" fmla="*/ 6481 h 6922"/>
                <a:gd name="T76" fmla="*/ 5263 w 11674"/>
                <a:gd name="T77" fmla="*/ 6413 h 6922"/>
                <a:gd name="T78" fmla="*/ 5504 w 11674"/>
                <a:gd name="T79" fmla="*/ 6307 h 6922"/>
                <a:gd name="T80" fmla="*/ 5743 w 11674"/>
                <a:gd name="T81" fmla="*/ 6162 h 6922"/>
                <a:gd name="T82" fmla="*/ 5979 w 11674"/>
                <a:gd name="T83" fmla="*/ 5971 h 6922"/>
                <a:gd name="T84" fmla="*/ 6209 w 11674"/>
                <a:gd name="T85" fmla="*/ 5732 h 6922"/>
                <a:gd name="T86" fmla="*/ 6429 w 11674"/>
                <a:gd name="T87" fmla="*/ 5440 h 6922"/>
                <a:gd name="T88" fmla="*/ 6610 w 11674"/>
                <a:gd name="T89" fmla="*/ 5063 h 6922"/>
                <a:gd name="T90" fmla="*/ 6896 w 11674"/>
                <a:gd name="T91" fmla="*/ 4604 h 6922"/>
                <a:gd name="T92" fmla="*/ 7301 w 11674"/>
                <a:gd name="T93" fmla="*/ 4092 h 6922"/>
                <a:gd name="T94" fmla="*/ 7798 w 11674"/>
                <a:gd name="T95" fmla="*/ 3540 h 6922"/>
                <a:gd name="T96" fmla="*/ 8358 w 11674"/>
                <a:gd name="T97" fmla="*/ 2968 h 6922"/>
                <a:gd name="T98" fmla="*/ 8955 w 11674"/>
                <a:gd name="T99" fmla="*/ 2390 h 6922"/>
                <a:gd name="T100" fmla="*/ 9562 w 11674"/>
                <a:gd name="T101" fmla="*/ 1823 h 6922"/>
                <a:gd name="T102" fmla="*/ 10519 w 11674"/>
                <a:gd name="T103" fmla="*/ 949 h 6922"/>
                <a:gd name="T104" fmla="*/ 11016 w 11674"/>
                <a:gd name="T105" fmla="*/ 493 h 6922"/>
                <a:gd name="T106" fmla="*/ 11421 w 11674"/>
                <a:gd name="T107" fmla="*/ 110 h 6922"/>
                <a:gd name="T108" fmla="*/ 11537 w 11674"/>
                <a:gd name="T109" fmla="*/ 18 h 6922"/>
                <a:gd name="T110" fmla="*/ 11568 w 11674"/>
                <a:gd name="T111" fmla="*/ 135 h 6922"/>
                <a:gd name="T112" fmla="*/ 11633 w 11674"/>
                <a:gd name="T113" fmla="*/ 414 h 6922"/>
                <a:gd name="T114" fmla="*/ 11671 w 11674"/>
                <a:gd name="T115" fmla="*/ 609 h 6922"/>
                <a:gd name="T116" fmla="*/ 11673 w 11674"/>
                <a:gd name="T117" fmla="*/ 649 h 6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674" h="6922">
                  <a:moveTo>
                    <a:pt x="11671" y="658"/>
                  </a:moveTo>
                  <a:lnTo>
                    <a:pt x="7051" y="5021"/>
                  </a:lnTo>
                  <a:lnTo>
                    <a:pt x="7046" y="5029"/>
                  </a:lnTo>
                  <a:lnTo>
                    <a:pt x="7031" y="5048"/>
                  </a:lnTo>
                  <a:lnTo>
                    <a:pt x="7008" y="5080"/>
                  </a:lnTo>
                  <a:lnTo>
                    <a:pt x="6978" y="5122"/>
                  </a:lnTo>
                  <a:lnTo>
                    <a:pt x="6942" y="5175"/>
                  </a:lnTo>
                  <a:lnTo>
                    <a:pt x="6902" y="5236"/>
                  </a:lnTo>
                  <a:lnTo>
                    <a:pt x="6857" y="5305"/>
                  </a:lnTo>
                  <a:lnTo>
                    <a:pt x="6809" y="5380"/>
                  </a:lnTo>
                  <a:lnTo>
                    <a:pt x="6759" y="5461"/>
                  </a:lnTo>
                  <a:lnTo>
                    <a:pt x="6710" y="5548"/>
                  </a:lnTo>
                  <a:lnTo>
                    <a:pt x="6685" y="5592"/>
                  </a:lnTo>
                  <a:lnTo>
                    <a:pt x="6661" y="5637"/>
                  </a:lnTo>
                  <a:lnTo>
                    <a:pt x="6637" y="5683"/>
                  </a:lnTo>
                  <a:lnTo>
                    <a:pt x="6614" y="5730"/>
                  </a:lnTo>
                  <a:lnTo>
                    <a:pt x="6591" y="5777"/>
                  </a:lnTo>
                  <a:lnTo>
                    <a:pt x="6570" y="5824"/>
                  </a:lnTo>
                  <a:lnTo>
                    <a:pt x="6549" y="5871"/>
                  </a:lnTo>
                  <a:lnTo>
                    <a:pt x="6529" y="5918"/>
                  </a:lnTo>
                  <a:lnTo>
                    <a:pt x="6512" y="5965"/>
                  </a:lnTo>
                  <a:lnTo>
                    <a:pt x="6495" y="6012"/>
                  </a:lnTo>
                  <a:lnTo>
                    <a:pt x="6480" y="6059"/>
                  </a:lnTo>
                  <a:lnTo>
                    <a:pt x="6467" y="6105"/>
                  </a:lnTo>
                  <a:lnTo>
                    <a:pt x="6443" y="6125"/>
                  </a:lnTo>
                  <a:lnTo>
                    <a:pt x="6375" y="6179"/>
                  </a:lnTo>
                  <a:lnTo>
                    <a:pt x="6325" y="6216"/>
                  </a:lnTo>
                  <a:lnTo>
                    <a:pt x="6267" y="6258"/>
                  </a:lnTo>
                  <a:lnTo>
                    <a:pt x="6200" y="6306"/>
                  </a:lnTo>
                  <a:lnTo>
                    <a:pt x="6125" y="6357"/>
                  </a:lnTo>
                  <a:lnTo>
                    <a:pt x="6041" y="6411"/>
                  </a:lnTo>
                  <a:lnTo>
                    <a:pt x="5952" y="6466"/>
                  </a:lnTo>
                  <a:lnTo>
                    <a:pt x="5855" y="6523"/>
                  </a:lnTo>
                  <a:lnTo>
                    <a:pt x="5754" y="6579"/>
                  </a:lnTo>
                  <a:lnTo>
                    <a:pt x="5646" y="6634"/>
                  </a:lnTo>
                  <a:lnTo>
                    <a:pt x="5534" y="6687"/>
                  </a:lnTo>
                  <a:lnTo>
                    <a:pt x="5418" y="6737"/>
                  </a:lnTo>
                  <a:lnTo>
                    <a:pt x="5299" y="6783"/>
                  </a:lnTo>
                  <a:lnTo>
                    <a:pt x="5176" y="6824"/>
                  </a:lnTo>
                  <a:lnTo>
                    <a:pt x="5052" y="6859"/>
                  </a:lnTo>
                  <a:lnTo>
                    <a:pt x="4926" y="6887"/>
                  </a:lnTo>
                  <a:lnTo>
                    <a:pt x="4798" y="6908"/>
                  </a:lnTo>
                  <a:lnTo>
                    <a:pt x="4670" y="6920"/>
                  </a:lnTo>
                  <a:lnTo>
                    <a:pt x="4542" y="6922"/>
                  </a:lnTo>
                  <a:lnTo>
                    <a:pt x="4414" y="6912"/>
                  </a:lnTo>
                  <a:lnTo>
                    <a:pt x="4289" y="6892"/>
                  </a:lnTo>
                  <a:lnTo>
                    <a:pt x="4164" y="6859"/>
                  </a:lnTo>
                  <a:lnTo>
                    <a:pt x="4042" y="6812"/>
                  </a:lnTo>
                  <a:lnTo>
                    <a:pt x="3923" y="6750"/>
                  </a:lnTo>
                  <a:lnTo>
                    <a:pt x="3808" y="6674"/>
                  </a:lnTo>
                  <a:lnTo>
                    <a:pt x="3696" y="6581"/>
                  </a:lnTo>
                  <a:lnTo>
                    <a:pt x="3590" y="6470"/>
                  </a:lnTo>
                  <a:lnTo>
                    <a:pt x="3489" y="6341"/>
                  </a:lnTo>
                  <a:lnTo>
                    <a:pt x="3393" y="6192"/>
                  </a:lnTo>
                  <a:lnTo>
                    <a:pt x="0" y="4298"/>
                  </a:lnTo>
                  <a:lnTo>
                    <a:pt x="15" y="3975"/>
                  </a:lnTo>
                  <a:lnTo>
                    <a:pt x="3064" y="5532"/>
                  </a:lnTo>
                  <a:lnTo>
                    <a:pt x="3075" y="5538"/>
                  </a:lnTo>
                  <a:lnTo>
                    <a:pt x="3107" y="5552"/>
                  </a:lnTo>
                  <a:lnTo>
                    <a:pt x="3130" y="5564"/>
                  </a:lnTo>
                  <a:lnTo>
                    <a:pt x="3156" y="5578"/>
                  </a:lnTo>
                  <a:lnTo>
                    <a:pt x="3185" y="5595"/>
                  </a:lnTo>
                  <a:lnTo>
                    <a:pt x="3216" y="5616"/>
                  </a:lnTo>
                  <a:lnTo>
                    <a:pt x="3249" y="5639"/>
                  </a:lnTo>
                  <a:lnTo>
                    <a:pt x="3282" y="5666"/>
                  </a:lnTo>
                  <a:lnTo>
                    <a:pt x="3300" y="5681"/>
                  </a:lnTo>
                  <a:lnTo>
                    <a:pt x="3317" y="5697"/>
                  </a:lnTo>
                  <a:lnTo>
                    <a:pt x="3334" y="5713"/>
                  </a:lnTo>
                  <a:lnTo>
                    <a:pt x="3351" y="5731"/>
                  </a:lnTo>
                  <a:lnTo>
                    <a:pt x="3368" y="5750"/>
                  </a:lnTo>
                  <a:lnTo>
                    <a:pt x="3386" y="5769"/>
                  </a:lnTo>
                  <a:lnTo>
                    <a:pt x="3401" y="5790"/>
                  </a:lnTo>
                  <a:lnTo>
                    <a:pt x="3418" y="5811"/>
                  </a:lnTo>
                  <a:lnTo>
                    <a:pt x="3434" y="5834"/>
                  </a:lnTo>
                  <a:lnTo>
                    <a:pt x="3449" y="5857"/>
                  </a:lnTo>
                  <a:lnTo>
                    <a:pt x="3464" y="5881"/>
                  </a:lnTo>
                  <a:lnTo>
                    <a:pt x="3479" y="5907"/>
                  </a:lnTo>
                  <a:lnTo>
                    <a:pt x="3488" y="5923"/>
                  </a:lnTo>
                  <a:lnTo>
                    <a:pt x="3516" y="5972"/>
                  </a:lnTo>
                  <a:lnTo>
                    <a:pt x="3538" y="6004"/>
                  </a:lnTo>
                  <a:lnTo>
                    <a:pt x="3564" y="6041"/>
                  </a:lnTo>
                  <a:lnTo>
                    <a:pt x="3579" y="6060"/>
                  </a:lnTo>
                  <a:lnTo>
                    <a:pt x="3596" y="6080"/>
                  </a:lnTo>
                  <a:lnTo>
                    <a:pt x="3613" y="6102"/>
                  </a:lnTo>
                  <a:lnTo>
                    <a:pt x="3631" y="6123"/>
                  </a:lnTo>
                  <a:lnTo>
                    <a:pt x="3651" y="6146"/>
                  </a:lnTo>
                  <a:lnTo>
                    <a:pt x="3673" y="6168"/>
                  </a:lnTo>
                  <a:lnTo>
                    <a:pt x="3695" y="6190"/>
                  </a:lnTo>
                  <a:lnTo>
                    <a:pt x="3718" y="6213"/>
                  </a:lnTo>
                  <a:lnTo>
                    <a:pt x="3743" y="6235"/>
                  </a:lnTo>
                  <a:lnTo>
                    <a:pt x="3769" y="6258"/>
                  </a:lnTo>
                  <a:lnTo>
                    <a:pt x="3796" y="6279"/>
                  </a:lnTo>
                  <a:lnTo>
                    <a:pt x="3825" y="6301"/>
                  </a:lnTo>
                  <a:lnTo>
                    <a:pt x="3855" y="6322"/>
                  </a:lnTo>
                  <a:lnTo>
                    <a:pt x="3885" y="6342"/>
                  </a:lnTo>
                  <a:lnTo>
                    <a:pt x="3918" y="6360"/>
                  </a:lnTo>
                  <a:lnTo>
                    <a:pt x="3951" y="6379"/>
                  </a:lnTo>
                  <a:lnTo>
                    <a:pt x="3986" y="6396"/>
                  </a:lnTo>
                  <a:lnTo>
                    <a:pt x="4022" y="6412"/>
                  </a:lnTo>
                  <a:lnTo>
                    <a:pt x="4059" y="6426"/>
                  </a:lnTo>
                  <a:lnTo>
                    <a:pt x="4098" y="6440"/>
                  </a:lnTo>
                  <a:lnTo>
                    <a:pt x="4159" y="6458"/>
                  </a:lnTo>
                  <a:lnTo>
                    <a:pt x="4223" y="6474"/>
                  </a:lnTo>
                  <a:lnTo>
                    <a:pt x="4289" y="6488"/>
                  </a:lnTo>
                  <a:lnTo>
                    <a:pt x="4357" y="6501"/>
                  </a:lnTo>
                  <a:lnTo>
                    <a:pt x="4426" y="6510"/>
                  </a:lnTo>
                  <a:lnTo>
                    <a:pt x="4497" y="6516"/>
                  </a:lnTo>
                  <a:lnTo>
                    <a:pt x="4569" y="6520"/>
                  </a:lnTo>
                  <a:lnTo>
                    <a:pt x="4642" y="6521"/>
                  </a:lnTo>
                  <a:lnTo>
                    <a:pt x="4716" y="6520"/>
                  </a:lnTo>
                  <a:lnTo>
                    <a:pt x="4793" y="6515"/>
                  </a:lnTo>
                  <a:lnTo>
                    <a:pt x="4869" y="6507"/>
                  </a:lnTo>
                  <a:lnTo>
                    <a:pt x="4946" y="6495"/>
                  </a:lnTo>
                  <a:lnTo>
                    <a:pt x="5025" y="6481"/>
                  </a:lnTo>
                  <a:lnTo>
                    <a:pt x="5103" y="6462"/>
                  </a:lnTo>
                  <a:lnTo>
                    <a:pt x="5183" y="6439"/>
                  </a:lnTo>
                  <a:lnTo>
                    <a:pt x="5263" y="6413"/>
                  </a:lnTo>
                  <a:lnTo>
                    <a:pt x="5343" y="6381"/>
                  </a:lnTo>
                  <a:lnTo>
                    <a:pt x="5423" y="6347"/>
                  </a:lnTo>
                  <a:lnTo>
                    <a:pt x="5504" y="6307"/>
                  </a:lnTo>
                  <a:lnTo>
                    <a:pt x="5583" y="6263"/>
                  </a:lnTo>
                  <a:lnTo>
                    <a:pt x="5664" y="6215"/>
                  </a:lnTo>
                  <a:lnTo>
                    <a:pt x="5743" y="6162"/>
                  </a:lnTo>
                  <a:lnTo>
                    <a:pt x="5823" y="6103"/>
                  </a:lnTo>
                  <a:lnTo>
                    <a:pt x="5902" y="6040"/>
                  </a:lnTo>
                  <a:lnTo>
                    <a:pt x="5979" y="5971"/>
                  </a:lnTo>
                  <a:lnTo>
                    <a:pt x="6057" y="5896"/>
                  </a:lnTo>
                  <a:lnTo>
                    <a:pt x="6133" y="5817"/>
                  </a:lnTo>
                  <a:lnTo>
                    <a:pt x="6209" y="5732"/>
                  </a:lnTo>
                  <a:lnTo>
                    <a:pt x="6284" y="5641"/>
                  </a:lnTo>
                  <a:lnTo>
                    <a:pt x="6357" y="5544"/>
                  </a:lnTo>
                  <a:lnTo>
                    <a:pt x="6429" y="5440"/>
                  </a:lnTo>
                  <a:lnTo>
                    <a:pt x="6499" y="5331"/>
                  </a:lnTo>
                  <a:lnTo>
                    <a:pt x="6546" y="5202"/>
                  </a:lnTo>
                  <a:lnTo>
                    <a:pt x="6610" y="5063"/>
                  </a:lnTo>
                  <a:lnTo>
                    <a:pt x="6690" y="4918"/>
                  </a:lnTo>
                  <a:lnTo>
                    <a:pt x="6787" y="4764"/>
                  </a:lnTo>
                  <a:lnTo>
                    <a:pt x="6896" y="4604"/>
                  </a:lnTo>
                  <a:lnTo>
                    <a:pt x="7019" y="4439"/>
                  </a:lnTo>
                  <a:lnTo>
                    <a:pt x="7155" y="4267"/>
                  </a:lnTo>
                  <a:lnTo>
                    <a:pt x="7301" y="4092"/>
                  </a:lnTo>
                  <a:lnTo>
                    <a:pt x="7458" y="3911"/>
                  </a:lnTo>
                  <a:lnTo>
                    <a:pt x="7623" y="3727"/>
                  </a:lnTo>
                  <a:lnTo>
                    <a:pt x="7798" y="3540"/>
                  </a:lnTo>
                  <a:lnTo>
                    <a:pt x="7978" y="3351"/>
                  </a:lnTo>
                  <a:lnTo>
                    <a:pt x="8166" y="3160"/>
                  </a:lnTo>
                  <a:lnTo>
                    <a:pt x="8358" y="2968"/>
                  </a:lnTo>
                  <a:lnTo>
                    <a:pt x="8555" y="2775"/>
                  </a:lnTo>
                  <a:lnTo>
                    <a:pt x="8754" y="2582"/>
                  </a:lnTo>
                  <a:lnTo>
                    <a:pt x="8955" y="2390"/>
                  </a:lnTo>
                  <a:lnTo>
                    <a:pt x="9158" y="2200"/>
                  </a:lnTo>
                  <a:lnTo>
                    <a:pt x="9361" y="2010"/>
                  </a:lnTo>
                  <a:lnTo>
                    <a:pt x="9562" y="1823"/>
                  </a:lnTo>
                  <a:lnTo>
                    <a:pt x="9958" y="1460"/>
                  </a:lnTo>
                  <a:lnTo>
                    <a:pt x="10338" y="1114"/>
                  </a:lnTo>
                  <a:lnTo>
                    <a:pt x="10519" y="949"/>
                  </a:lnTo>
                  <a:lnTo>
                    <a:pt x="10693" y="790"/>
                  </a:lnTo>
                  <a:lnTo>
                    <a:pt x="10859" y="639"/>
                  </a:lnTo>
                  <a:lnTo>
                    <a:pt x="11016" y="493"/>
                  </a:lnTo>
                  <a:lnTo>
                    <a:pt x="11163" y="357"/>
                  </a:lnTo>
                  <a:lnTo>
                    <a:pt x="11298" y="229"/>
                  </a:lnTo>
                  <a:lnTo>
                    <a:pt x="11421" y="110"/>
                  </a:lnTo>
                  <a:lnTo>
                    <a:pt x="11531" y="0"/>
                  </a:lnTo>
                  <a:lnTo>
                    <a:pt x="11533" y="5"/>
                  </a:lnTo>
                  <a:lnTo>
                    <a:pt x="11537" y="18"/>
                  </a:lnTo>
                  <a:lnTo>
                    <a:pt x="11544" y="39"/>
                  </a:lnTo>
                  <a:lnTo>
                    <a:pt x="11551" y="65"/>
                  </a:lnTo>
                  <a:lnTo>
                    <a:pt x="11568" y="135"/>
                  </a:lnTo>
                  <a:lnTo>
                    <a:pt x="11589" y="222"/>
                  </a:lnTo>
                  <a:lnTo>
                    <a:pt x="11612" y="317"/>
                  </a:lnTo>
                  <a:lnTo>
                    <a:pt x="11633" y="414"/>
                  </a:lnTo>
                  <a:lnTo>
                    <a:pt x="11652" y="504"/>
                  </a:lnTo>
                  <a:lnTo>
                    <a:pt x="11667" y="579"/>
                  </a:lnTo>
                  <a:lnTo>
                    <a:pt x="11671" y="609"/>
                  </a:lnTo>
                  <a:lnTo>
                    <a:pt x="11673" y="633"/>
                  </a:lnTo>
                  <a:lnTo>
                    <a:pt x="11674" y="643"/>
                  </a:lnTo>
                  <a:lnTo>
                    <a:pt x="11673" y="649"/>
                  </a:lnTo>
                  <a:lnTo>
                    <a:pt x="11672" y="654"/>
                  </a:lnTo>
                  <a:lnTo>
                    <a:pt x="11671" y="658"/>
                  </a:lnTo>
                  <a:close/>
                </a:path>
              </a:pathLst>
            </a:custGeom>
            <a:solidFill>
              <a:srgbClr val="315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zh-CN" altLang="en-US"/>
              <a:t>电路交换的特点</a:t>
            </a:r>
          </a:p>
        </p:txBody>
      </p:sp>
      <p:sp>
        <p:nvSpPr>
          <p:cNvPr id="496643" name="Rectangle 3"/>
          <p:cNvSpPr>
            <a:spLocks noGrp="1" noChangeArrowheads="1"/>
          </p:cNvSpPr>
          <p:nvPr>
            <p:ph idx="1"/>
          </p:nvPr>
        </p:nvSpPr>
        <p:spPr/>
        <p:txBody>
          <a:bodyPr/>
          <a:lstStyle/>
          <a:p>
            <a:r>
              <a:rPr lang="zh-CN" altLang="en-US" dirty="0"/>
              <a:t>在通信开始之前，要在两个通信设备之间建立起一条完全被通信双方所占用的物理通路。</a:t>
            </a:r>
            <a:endParaRPr lang="en-US" altLang="zh-CN" dirty="0"/>
          </a:p>
          <a:p>
            <a:r>
              <a:rPr lang="zh-CN" altLang="en-US" dirty="0"/>
              <a:t>电路交换过程包括以下三个步骤：</a:t>
            </a:r>
          </a:p>
          <a:p>
            <a:pPr lvl="1">
              <a:buFont typeface="Wingdings" panose="05000000000000000000" pitchFamily="2" charset="2"/>
              <a:buNone/>
            </a:pPr>
            <a:r>
              <a:rPr lang="zh-CN" altLang="en-US" dirty="0"/>
              <a:t>①电路建立</a:t>
            </a:r>
          </a:p>
          <a:p>
            <a:pPr lvl="1">
              <a:buFont typeface="Wingdings" panose="05000000000000000000" pitchFamily="2" charset="2"/>
              <a:buNone/>
            </a:pPr>
            <a:r>
              <a:rPr lang="zh-CN" altLang="en-US" dirty="0"/>
              <a:t>②数据传输</a:t>
            </a:r>
          </a:p>
          <a:p>
            <a:pPr lvl="1">
              <a:buFont typeface="Wingdings" panose="05000000000000000000" pitchFamily="2" charset="2"/>
              <a:buNone/>
            </a:pPr>
            <a:r>
              <a:rPr lang="zh-CN" altLang="en-US" dirty="0"/>
              <a:t>③电路拆除</a:t>
            </a:r>
          </a:p>
        </p:txBody>
      </p:sp>
      <p:sp>
        <p:nvSpPr>
          <p:cNvPr id="6" name="灯片编号占位符 5"/>
          <p:cNvSpPr>
            <a:spLocks noGrp="1"/>
          </p:cNvSpPr>
          <p:nvPr>
            <p:ph type="sldNum" sz="quarter" idx="12"/>
          </p:nvPr>
        </p:nvSpPr>
        <p:spPr/>
        <p:txBody>
          <a:bodyPr/>
          <a:lstStyle/>
          <a:p>
            <a:fld id="{5E6451C9-8511-4D73-AB68-054088C26D2D}" type="slidenum">
              <a:rPr lang="en-US" altLang="zh-CN"/>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en-US" dirty="0"/>
              <a:t>报文交换</a:t>
            </a:r>
          </a:p>
        </p:txBody>
      </p:sp>
      <p:sp>
        <p:nvSpPr>
          <p:cNvPr id="470019" name="Rectangle 3"/>
          <p:cNvSpPr>
            <a:spLocks noGrp="1" noChangeArrowheads="1"/>
          </p:cNvSpPr>
          <p:nvPr>
            <p:ph idx="1"/>
          </p:nvPr>
        </p:nvSpPr>
        <p:spPr/>
        <p:txBody>
          <a:bodyPr/>
          <a:lstStyle/>
          <a:p>
            <a:r>
              <a:rPr lang="zh-CN" altLang="en-US" dirty="0"/>
              <a:t>报文交换又称为存储转发</a:t>
            </a:r>
          </a:p>
          <a:p>
            <a:r>
              <a:rPr lang="zh-CN" altLang="en-US" dirty="0"/>
              <a:t>基本原理</a:t>
            </a:r>
            <a:endParaRPr lang="en-US" altLang="zh-CN" dirty="0"/>
          </a:p>
          <a:p>
            <a:pPr lvl="1"/>
            <a:r>
              <a:rPr lang="zh-CN" altLang="en-US" dirty="0"/>
              <a:t>在报文的传输过程中，由网络的中间节点将报文暂时存储起来，检查它的正确性和完整性，然后再发往下一个节点。</a:t>
            </a:r>
          </a:p>
          <a:p>
            <a:r>
              <a:rPr lang="zh-CN" altLang="en-US" dirty="0"/>
              <a:t>缺点</a:t>
            </a:r>
            <a:endParaRPr lang="en-US" altLang="zh-CN" dirty="0"/>
          </a:p>
          <a:p>
            <a:pPr lvl="1"/>
            <a:r>
              <a:rPr lang="zh-CN" altLang="en-US" dirty="0"/>
              <a:t>在报文交换中，整个报文是作为一个整体来处理，由于报文较长，报文传输的延迟很大。</a:t>
            </a:r>
          </a:p>
          <a:p>
            <a:r>
              <a:rPr lang="zh-CN" altLang="en-US" dirty="0"/>
              <a:t>报文交换技术已被淘汰。</a:t>
            </a:r>
          </a:p>
        </p:txBody>
      </p:sp>
      <p:sp>
        <p:nvSpPr>
          <p:cNvPr id="6" name="灯片编号占位符 5"/>
          <p:cNvSpPr>
            <a:spLocks noGrp="1"/>
          </p:cNvSpPr>
          <p:nvPr>
            <p:ph type="sldNum" sz="quarter" idx="12"/>
          </p:nvPr>
        </p:nvSpPr>
        <p:spPr/>
        <p:txBody>
          <a:bodyPr/>
          <a:lstStyle/>
          <a:p>
            <a:fld id="{A3E89306-08AD-4ED3-9584-AF97FA5AF1F6}" type="slidenum">
              <a:rPr lang="en-US" altLang="zh-CN"/>
              <a:pPr/>
              <a:t>64</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zh-CN" altLang="en-US" dirty="0"/>
              <a:t>分组交换</a:t>
            </a:r>
          </a:p>
        </p:txBody>
      </p:sp>
      <p:sp>
        <p:nvSpPr>
          <p:cNvPr id="471043" name="Rectangle 3"/>
          <p:cNvSpPr>
            <a:spLocks noGrp="1" noChangeArrowheads="1"/>
          </p:cNvSpPr>
          <p:nvPr>
            <p:ph idx="1"/>
          </p:nvPr>
        </p:nvSpPr>
        <p:spPr/>
        <p:txBody>
          <a:bodyPr/>
          <a:lstStyle/>
          <a:p>
            <a:r>
              <a:rPr lang="zh-CN" altLang="en-US" dirty="0"/>
              <a:t>较长的报文被分为较短的数据单元</a:t>
            </a:r>
            <a:endParaRPr lang="en-US" altLang="zh-CN" dirty="0"/>
          </a:p>
          <a:p>
            <a:r>
              <a:rPr lang="zh-CN" altLang="en-US" dirty="0"/>
              <a:t>每个数据单元被加上一些通信控制信息等内容，形成一个信息包</a:t>
            </a:r>
            <a:r>
              <a:rPr lang="en-US" altLang="zh-CN" dirty="0"/>
              <a:t>(packet)</a:t>
            </a:r>
            <a:endParaRPr lang="zh-CN" altLang="en-US" dirty="0"/>
          </a:p>
          <a:p>
            <a:r>
              <a:rPr lang="zh-CN" altLang="en-US" dirty="0"/>
              <a:t>通信时以包为单位发送、存储和转发</a:t>
            </a:r>
          </a:p>
          <a:p>
            <a:r>
              <a:rPr lang="zh-CN" altLang="en-US" dirty="0"/>
              <a:t>包长度一般比报文短得多</a:t>
            </a:r>
            <a:endParaRPr lang="en-US" altLang="zh-CN" dirty="0"/>
          </a:p>
          <a:p>
            <a:pPr lvl="1"/>
            <a:r>
              <a:rPr lang="zh-CN" altLang="en-US" dirty="0"/>
              <a:t>可以在中间站点的主存队列中存储</a:t>
            </a:r>
            <a:endParaRPr lang="en-US" altLang="zh-CN" dirty="0"/>
          </a:p>
          <a:p>
            <a:pPr lvl="1"/>
            <a:r>
              <a:rPr lang="zh-CN" altLang="en-US" dirty="0"/>
              <a:t>只要包到达后就可以转发，而不必等待很长的报文全部到达</a:t>
            </a:r>
            <a:endParaRPr lang="en-US" altLang="zh-CN" dirty="0"/>
          </a:p>
          <a:p>
            <a:pPr lvl="1"/>
            <a:r>
              <a:rPr lang="zh-CN" altLang="en-US" dirty="0"/>
              <a:t>缩短了信息传输过程中的延迟时间</a:t>
            </a:r>
          </a:p>
        </p:txBody>
      </p:sp>
      <p:sp>
        <p:nvSpPr>
          <p:cNvPr id="6" name="灯片编号占位符 5"/>
          <p:cNvSpPr>
            <a:spLocks noGrp="1"/>
          </p:cNvSpPr>
          <p:nvPr>
            <p:ph type="sldNum" sz="quarter" idx="12"/>
          </p:nvPr>
        </p:nvSpPr>
        <p:spPr/>
        <p:txBody>
          <a:bodyPr/>
          <a:lstStyle/>
          <a:p>
            <a:fld id="{DD659CB3-D7B6-41CE-8EB1-C17008D352E7}" type="slidenum">
              <a:rPr lang="en-US" altLang="zh-CN"/>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zh-CN" altLang="en-US"/>
              <a:t>分组交换与电路交换的比较</a:t>
            </a:r>
          </a:p>
        </p:txBody>
      </p:sp>
      <p:sp>
        <p:nvSpPr>
          <p:cNvPr id="472067" name="Rectangle 3"/>
          <p:cNvSpPr>
            <a:spLocks noGrp="1" noChangeArrowheads="1"/>
          </p:cNvSpPr>
          <p:nvPr>
            <p:ph idx="1"/>
          </p:nvPr>
        </p:nvSpPr>
        <p:spPr/>
        <p:txBody>
          <a:bodyPr/>
          <a:lstStyle/>
          <a:p>
            <a:r>
              <a:rPr lang="zh-CN" altLang="en-US" dirty="0"/>
              <a:t>共享传输链路，提高使用效率</a:t>
            </a:r>
          </a:p>
          <a:p>
            <a:r>
              <a:rPr lang="zh-CN" altLang="en-US" dirty="0"/>
              <a:t>有流量和拥塞控制，不会发生阻塞，但会使延迟增大</a:t>
            </a:r>
          </a:p>
          <a:p>
            <a:r>
              <a:rPr lang="zh-CN" altLang="en-US" dirty="0"/>
              <a:t>可工作于广播和多播的方式</a:t>
            </a:r>
          </a:p>
          <a:p>
            <a:r>
              <a:rPr lang="zh-CN" altLang="en-US" dirty="0"/>
              <a:t>具有提供多种通信设备互连</a:t>
            </a:r>
          </a:p>
        </p:txBody>
      </p:sp>
      <p:sp>
        <p:nvSpPr>
          <p:cNvPr id="6" name="灯片编号占位符 5"/>
          <p:cNvSpPr>
            <a:spLocks noGrp="1"/>
          </p:cNvSpPr>
          <p:nvPr>
            <p:ph type="sldNum" sz="quarter" idx="12"/>
          </p:nvPr>
        </p:nvSpPr>
        <p:spPr/>
        <p:txBody>
          <a:bodyPr/>
          <a:lstStyle/>
          <a:p>
            <a:fld id="{0D2AF3AE-153B-483A-B2E1-B62BF96C8BCE}" type="slidenum">
              <a:rPr lang="en-US" altLang="zh-CN"/>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a:t>分组交换两种类型</a:t>
            </a:r>
          </a:p>
        </p:txBody>
      </p:sp>
      <p:sp>
        <p:nvSpPr>
          <p:cNvPr id="473091" name="Rectangle 3"/>
          <p:cNvSpPr>
            <a:spLocks noGrp="1" noChangeArrowheads="1"/>
          </p:cNvSpPr>
          <p:nvPr>
            <p:ph idx="1"/>
          </p:nvPr>
        </p:nvSpPr>
        <p:spPr/>
        <p:txBody>
          <a:bodyPr/>
          <a:lstStyle/>
          <a:p>
            <a:pPr>
              <a:lnSpc>
                <a:spcPct val="90000"/>
              </a:lnSpc>
            </a:pPr>
            <a:r>
              <a:rPr lang="zh-CN" altLang="en-US" dirty="0"/>
              <a:t>数据报</a:t>
            </a:r>
          </a:p>
          <a:p>
            <a:pPr lvl="1">
              <a:lnSpc>
                <a:spcPct val="90000"/>
              </a:lnSpc>
            </a:pPr>
            <a:r>
              <a:rPr lang="zh-CN" altLang="en-US" dirty="0"/>
              <a:t>在传输中每个包都将独立于其他包进行处理</a:t>
            </a:r>
            <a:endParaRPr lang="en-US" altLang="zh-CN" dirty="0"/>
          </a:p>
          <a:p>
            <a:pPr lvl="1">
              <a:lnSpc>
                <a:spcPct val="90000"/>
              </a:lnSpc>
            </a:pPr>
            <a:r>
              <a:rPr lang="zh-CN" altLang="en-US" dirty="0"/>
              <a:t>任何一条链路可以同时为多对设备之间的通信服务</a:t>
            </a:r>
            <a:endParaRPr lang="en-US" altLang="zh-CN" dirty="0"/>
          </a:p>
          <a:p>
            <a:pPr lvl="1">
              <a:lnSpc>
                <a:spcPct val="90000"/>
              </a:lnSpc>
            </a:pPr>
            <a:r>
              <a:rPr lang="zh-CN" altLang="en-US" dirty="0"/>
              <a:t>一次传输的数据报可能不是次序地到达目的地</a:t>
            </a:r>
            <a:endParaRPr lang="en-US" altLang="zh-CN" dirty="0"/>
          </a:p>
          <a:p>
            <a:pPr lvl="1">
              <a:lnSpc>
                <a:spcPct val="90000"/>
              </a:lnSpc>
            </a:pPr>
            <a:r>
              <a:rPr lang="zh-CN" altLang="en-US" dirty="0"/>
              <a:t>重新排序的任务由传输层来完成</a:t>
            </a:r>
          </a:p>
          <a:p>
            <a:pPr>
              <a:lnSpc>
                <a:spcPct val="90000"/>
              </a:lnSpc>
            </a:pPr>
            <a:r>
              <a:rPr lang="zh-CN" altLang="en-US" dirty="0"/>
              <a:t>虚电路</a:t>
            </a:r>
          </a:p>
          <a:p>
            <a:pPr lvl="1">
              <a:lnSpc>
                <a:spcPct val="90000"/>
              </a:lnSpc>
            </a:pPr>
            <a:r>
              <a:rPr lang="zh-CN" altLang="en-US" dirty="0"/>
              <a:t>属于同一次通信的所有包之间的关系得以维持。路径是在数据传输的开始之前就被选定。</a:t>
            </a:r>
          </a:p>
          <a:p>
            <a:pPr lvl="1">
              <a:lnSpc>
                <a:spcPct val="90000"/>
              </a:lnSpc>
            </a:pPr>
            <a:r>
              <a:rPr lang="zh-CN" altLang="en-US" dirty="0"/>
              <a:t>与电路交换的区别：</a:t>
            </a:r>
            <a:endParaRPr lang="en-US" altLang="zh-CN" dirty="0"/>
          </a:p>
          <a:p>
            <a:pPr lvl="2">
              <a:lnSpc>
                <a:spcPct val="90000"/>
              </a:lnSpc>
            </a:pPr>
            <a:r>
              <a:rPr lang="zh-CN" altLang="en-US" dirty="0"/>
              <a:t>虚电路所使用的电路可以同时为多个设备提供通信服务</a:t>
            </a:r>
            <a:endParaRPr lang="en-US" altLang="zh-CN" dirty="0"/>
          </a:p>
          <a:p>
            <a:pPr lvl="2">
              <a:lnSpc>
                <a:spcPct val="90000"/>
              </a:lnSpc>
            </a:pPr>
            <a:r>
              <a:rPr lang="zh-CN" altLang="en-US" dirty="0"/>
              <a:t>电路交换所使用的电路是独占的</a:t>
            </a:r>
          </a:p>
        </p:txBody>
      </p:sp>
      <p:sp>
        <p:nvSpPr>
          <p:cNvPr id="6" name="灯片编号占位符 5"/>
          <p:cNvSpPr>
            <a:spLocks noGrp="1"/>
          </p:cNvSpPr>
          <p:nvPr>
            <p:ph type="sldNum" sz="quarter" idx="12"/>
          </p:nvPr>
        </p:nvSpPr>
        <p:spPr/>
        <p:txBody>
          <a:bodyPr/>
          <a:lstStyle/>
          <a:p>
            <a:fld id="{D8F1BAD3-5FC0-4F0C-B5CC-817516AC3E6B}" type="slidenum">
              <a:rPr lang="en-US" altLang="zh-CN"/>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Grp="1" noChangeArrowheads="1"/>
          </p:cNvSpPr>
          <p:nvPr>
            <p:ph type="title"/>
          </p:nvPr>
        </p:nvSpPr>
        <p:spPr/>
        <p:txBody>
          <a:bodyPr/>
          <a:lstStyle/>
          <a:p>
            <a:r>
              <a:rPr lang="zh-CN" altLang="en-US"/>
              <a:t>数据报</a:t>
            </a:r>
          </a:p>
        </p:txBody>
      </p:sp>
      <p:sp>
        <p:nvSpPr>
          <p:cNvPr id="61" name="灯片编号占位符 5"/>
          <p:cNvSpPr>
            <a:spLocks noGrp="1"/>
          </p:cNvSpPr>
          <p:nvPr>
            <p:ph type="sldNum" sz="quarter" idx="12"/>
          </p:nvPr>
        </p:nvSpPr>
        <p:spPr/>
        <p:txBody>
          <a:bodyPr/>
          <a:lstStyle/>
          <a:p>
            <a:fld id="{898B9B69-DFED-4498-BE89-D87591882B67}" type="slidenum">
              <a:rPr lang="en-US" altLang="zh-CN"/>
              <a:pPr/>
              <a:t>68</a:t>
            </a:fld>
            <a:endParaRPr lang="en-US" altLang="zh-CN"/>
          </a:p>
        </p:txBody>
      </p:sp>
      <p:pic>
        <p:nvPicPr>
          <p:cNvPr id="478214"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1630364"/>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8216" name="Line 8"/>
          <p:cNvSpPr>
            <a:spLocks noChangeShapeType="1"/>
          </p:cNvSpPr>
          <p:nvPr/>
        </p:nvSpPr>
        <p:spPr bwMode="auto">
          <a:xfrm>
            <a:off x="2855913" y="2133601"/>
            <a:ext cx="1633539" cy="47688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7" name="Line 9"/>
          <p:cNvSpPr>
            <a:spLocks noChangeShapeType="1"/>
          </p:cNvSpPr>
          <p:nvPr/>
        </p:nvSpPr>
        <p:spPr bwMode="auto">
          <a:xfrm flipV="1">
            <a:off x="2855913" y="4478338"/>
            <a:ext cx="1657350" cy="67944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8" name="Line 10"/>
          <p:cNvSpPr>
            <a:spLocks noChangeShapeType="1"/>
          </p:cNvSpPr>
          <p:nvPr/>
        </p:nvSpPr>
        <p:spPr bwMode="auto">
          <a:xfrm flipV="1">
            <a:off x="8056563" y="2133600"/>
            <a:ext cx="1449390" cy="5400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19" name="Line 11"/>
          <p:cNvSpPr>
            <a:spLocks noChangeShapeType="1"/>
          </p:cNvSpPr>
          <p:nvPr/>
        </p:nvSpPr>
        <p:spPr bwMode="auto">
          <a:xfrm>
            <a:off x="8002588" y="4546348"/>
            <a:ext cx="1503364" cy="56000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0" name="Line 12"/>
          <p:cNvSpPr>
            <a:spLocks noChangeShapeType="1"/>
          </p:cNvSpPr>
          <p:nvPr/>
        </p:nvSpPr>
        <p:spPr bwMode="auto">
          <a:xfrm flipV="1">
            <a:off x="6629402" y="3039119"/>
            <a:ext cx="877843" cy="66842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1" name="Line 13"/>
          <p:cNvSpPr>
            <a:spLocks noChangeShapeType="1"/>
          </p:cNvSpPr>
          <p:nvPr/>
        </p:nvSpPr>
        <p:spPr bwMode="auto">
          <a:xfrm>
            <a:off x="5064141" y="4354660"/>
            <a:ext cx="2361077" cy="2827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2" name="Line 14"/>
          <p:cNvSpPr>
            <a:spLocks noChangeShapeType="1"/>
          </p:cNvSpPr>
          <p:nvPr/>
        </p:nvSpPr>
        <p:spPr bwMode="auto">
          <a:xfrm>
            <a:off x="5075238" y="2709861"/>
            <a:ext cx="1046161" cy="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3" name="Line 15"/>
          <p:cNvSpPr>
            <a:spLocks noChangeShapeType="1"/>
          </p:cNvSpPr>
          <p:nvPr/>
        </p:nvSpPr>
        <p:spPr bwMode="auto">
          <a:xfrm>
            <a:off x="6607176" y="4037807"/>
            <a:ext cx="818041" cy="174476"/>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4" name="Line 16"/>
          <p:cNvSpPr>
            <a:spLocks noChangeShapeType="1"/>
          </p:cNvSpPr>
          <p:nvPr/>
        </p:nvSpPr>
        <p:spPr bwMode="auto">
          <a:xfrm flipH="1" flipV="1">
            <a:off x="4727575" y="3070224"/>
            <a:ext cx="15774" cy="90671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5" name="Line 17"/>
          <p:cNvSpPr>
            <a:spLocks noChangeShapeType="1"/>
          </p:cNvSpPr>
          <p:nvPr/>
        </p:nvSpPr>
        <p:spPr bwMode="auto">
          <a:xfrm flipH="1">
            <a:off x="7691395" y="3101980"/>
            <a:ext cx="0" cy="90328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26" name="Line 18"/>
          <p:cNvSpPr>
            <a:spLocks noChangeShapeType="1"/>
          </p:cNvSpPr>
          <p:nvPr/>
        </p:nvSpPr>
        <p:spPr bwMode="auto">
          <a:xfrm>
            <a:off x="5075238" y="3070225"/>
            <a:ext cx="971536" cy="666104"/>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39" name="Text Box 31"/>
          <p:cNvSpPr txBox="1">
            <a:spLocks noChangeArrowheads="1"/>
          </p:cNvSpPr>
          <p:nvPr/>
        </p:nvSpPr>
        <p:spPr bwMode="auto">
          <a:xfrm>
            <a:off x="1787525" y="1936877"/>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A</a:t>
            </a:r>
          </a:p>
        </p:txBody>
      </p:sp>
      <p:sp>
        <p:nvSpPr>
          <p:cNvPr id="478240" name="Text Box 32"/>
          <p:cNvSpPr txBox="1">
            <a:spLocks noChangeArrowheads="1"/>
          </p:cNvSpPr>
          <p:nvPr/>
        </p:nvSpPr>
        <p:spPr bwMode="auto">
          <a:xfrm>
            <a:off x="1790224" y="4948239"/>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C</a:t>
            </a:r>
          </a:p>
        </p:txBody>
      </p:sp>
      <p:sp>
        <p:nvSpPr>
          <p:cNvPr id="478242" name="Text Box 34"/>
          <p:cNvSpPr txBox="1">
            <a:spLocks noChangeArrowheads="1"/>
          </p:cNvSpPr>
          <p:nvPr/>
        </p:nvSpPr>
        <p:spPr bwMode="auto">
          <a:xfrm>
            <a:off x="10307957" y="4932722"/>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F</a:t>
            </a:r>
          </a:p>
        </p:txBody>
      </p:sp>
      <p:sp>
        <p:nvSpPr>
          <p:cNvPr id="478243" name="Text Box 35"/>
          <p:cNvSpPr txBox="1">
            <a:spLocks noChangeArrowheads="1"/>
          </p:cNvSpPr>
          <p:nvPr/>
        </p:nvSpPr>
        <p:spPr bwMode="auto">
          <a:xfrm>
            <a:off x="10282557" y="186610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D</a:t>
            </a:r>
          </a:p>
        </p:txBody>
      </p:sp>
      <p:sp>
        <p:nvSpPr>
          <p:cNvPr id="478253" name="Text Box 45"/>
          <p:cNvSpPr txBox="1">
            <a:spLocks noChangeArrowheads="1"/>
          </p:cNvSpPr>
          <p:nvPr/>
        </p:nvSpPr>
        <p:spPr bwMode="auto">
          <a:xfrm>
            <a:off x="1802924" y="3652839"/>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B</a:t>
            </a:r>
          </a:p>
        </p:txBody>
      </p:sp>
      <p:sp>
        <p:nvSpPr>
          <p:cNvPr id="478255" name="Text Box 47"/>
          <p:cNvSpPr txBox="1">
            <a:spLocks noChangeArrowheads="1"/>
          </p:cNvSpPr>
          <p:nvPr/>
        </p:nvSpPr>
        <p:spPr bwMode="auto">
          <a:xfrm>
            <a:off x="10307957" y="351778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E</a:t>
            </a:r>
          </a:p>
        </p:txBody>
      </p:sp>
      <p:sp>
        <p:nvSpPr>
          <p:cNvPr id="478256" name="Line 48"/>
          <p:cNvSpPr>
            <a:spLocks noChangeShapeType="1"/>
          </p:cNvSpPr>
          <p:nvPr/>
        </p:nvSpPr>
        <p:spPr bwMode="auto">
          <a:xfrm>
            <a:off x="8056563" y="2999581"/>
            <a:ext cx="1449390" cy="61782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57" name="Line 49"/>
          <p:cNvSpPr>
            <a:spLocks noChangeShapeType="1"/>
          </p:cNvSpPr>
          <p:nvPr/>
        </p:nvSpPr>
        <p:spPr bwMode="auto">
          <a:xfrm flipV="1">
            <a:off x="2836650" y="2978153"/>
            <a:ext cx="1665499" cy="73723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8262" name="Rectangle 54"/>
          <p:cNvSpPr>
            <a:spLocks noChangeArrowheads="1"/>
          </p:cNvSpPr>
          <p:nvPr/>
        </p:nvSpPr>
        <p:spPr bwMode="auto">
          <a:xfrm>
            <a:off x="9121775" y="46529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63" name="Rectangle 55"/>
          <p:cNvSpPr>
            <a:spLocks noChangeArrowheads="1"/>
          </p:cNvSpPr>
          <p:nvPr/>
        </p:nvSpPr>
        <p:spPr bwMode="auto">
          <a:xfrm>
            <a:off x="8834439" y="45815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64" name="Rectangle 56"/>
          <p:cNvSpPr>
            <a:spLocks noChangeArrowheads="1"/>
          </p:cNvSpPr>
          <p:nvPr/>
        </p:nvSpPr>
        <p:spPr bwMode="auto">
          <a:xfrm>
            <a:off x="8246435" y="4322923"/>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65" name="Rectangle 57"/>
          <p:cNvSpPr>
            <a:spLocks noChangeArrowheads="1"/>
          </p:cNvSpPr>
          <p:nvPr/>
        </p:nvSpPr>
        <p:spPr bwMode="auto">
          <a:xfrm>
            <a:off x="8539642" y="4478339"/>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1</a:t>
            </a:r>
          </a:p>
        </p:txBody>
      </p:sp>
      <p:sp>
        <p:nvSpPr>
          <p:cNvPr id="478266" name="Rectangle 58"/>
          <p:cNvSpPr>
            <a:spLocks noChangeArrowheads="1"/>
          </p:cNvSpPr>
          <p:nvPr/>
        </p:nvSpPr>
        <p:spPr bwMode="auto">
          <a:xfrm>
            <a:off x="5664200"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67" name="Rectangle 59"/>
          <p:cNvSpPr>
            <a:spLocks noChangeArrowheads="1"/>
          </p:cNvSpPr>
          <p:nvPr/>
        </p:nvSpPr>
        <p:spPr bwMode="auto">
          <a:xfrm>
            <a:off x="53768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69" name="Rectangle 61"/>
          <p:cNvSpPr>
            <a:spLocks noChangeArrowheads="1"/>
          </p:cNvSpPr>
          <p:nvPr/>
        </p:nvSpPr>
        <p:spPr bwMode="auto">
          <a:xfrm>
            <a:off x="7175500"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70" name="Rectangle 62"/>
          <p:cNvSpPr>
            <a:spLocks noChangeArrowheads="1"/>
          </p:cNvSpPr>
          <p:nvPr/>
        </p:nvSpPr>
        <p:spPr bwMode="auto">
          <a:xfrm>
            <a:off x="68881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71" name="Rectangle 63"/>
          <p:cNvSpPr>
            <a:spLocks noChangeArrowheads="1"/>
          </p:cNvSpPr>
          <p:nvPr/>
        </p:nvSpPr>
        <p:spPr bwMode="auto">
          <a:xfrm>
            <a:off x="7751764" y="35734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72" name="Rectangle 64"/>
          <p:cNvSpPr>
            <a:spLocks noChangeArrowheads="1"/>
          </p:cNvSpPr>
          <p:nvPr/>
        </p:nvSpPr>
        <p:spPr bwMode="auto">
          <a:xfrm>
            <a:off x="7753350" y="328612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2</a:t>
            </a:r>
          </a:p>
        </p:txBody>
      </p:sp>
      <p:sp>
        <p:nvSpPr>
          <p:cNvPr id="478273" name="Rectangle 65"/>
          <p:cNvSpPr>
            <a:spLocks noChangeArrowheads="1"/>
          </p:cNvSpPr>
          <p:nvPr/>
        </p:nvSpPr>
        <p:spPr bwMode="auto">
          <a:xfrm>
            <a:off x="4367214" y="343058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chemeClr val="bg1"/>
                </a:solidFill>
              </a:rPr>
              <a:t>3</a:t>
            </a:r>
          </a:p>
        </p:txBody>
      </p:sp>
      <p:sp>
        <p:nvSpPr>
          <p:cNvPr id="478274" name="Rectangle 66"/>
          <p:cNvSpPr>
            <a:spLocks noChangeArrowheads="1"/>
          </p:cNvSpPr>
          <p:nvPr/>
        </p:nvSpPr>
        <p:spPr bwMode="auto">
          <a:xfrm>
            <a:off x="5519739" y="30702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5" name="Rectangle 67"/>
          <p:cNvSpPr>
            <a:spLocks noChangeArrowheads="1"/>
          </p:cNvSpPr>
          <p:nvPr/>
        </p:nvSpPr>
        <p:spPr bwMode="auto">
          <a:xfrm>
            <a:off x="6959600" y="37893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6" name="Rectangle 68"/>
          <p:cNvSpPr>
            <a:spLocks noChangeArrowheads="1"/>
          </p:cNvSpPr>
          <p:nvPr/>
        </p:nvSpPr>
        <p:spPr bwMode="auto">
          <a:xfrm>
            <a:off x="5519739" y="40052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58" name="Rectangle 50"/>
          <p:cNvSpPr>
            <a:spLocks noChangeArrowheads="1"/>
          </p:cNvSpPr>
          <p:nvPr/>
        </p:nvSpPr>
        <p:spPr bwMode="auto">
          <a:xfrm>
            <a:off x="4079875" y="20605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8259" name="Rectangle 51"/>
          <p:cNvSpPr>
            <a:spLocks noChangeArrowheads="1"/>
          </p:cNvSpPr>
          <p:nvPr/>
        </p:nvSpPr>
        <p:spPr bwMode="auto">
          <a:xfrm>
            <a:off x="3792539" y="19891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8260" name="Rectangle 52"/>
          <p:cNvSpPr>
            <a:spLocks noChangeArrowheads="1"/>
          </p:cNvSpPr>
          <p:nvPr/>
        </p:nvSpPr>
        <p:spPr bwMode="auto">
          <a:xfrm>
            <a:off x="3503614" y="191611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8261" name="Rectangle 53"/>
          <p:cNvSpPr>
            <a:spLocks noChangeArrowheads="1"/>
          </p:cNvSpPr>
          <p:nvPr/>
        </p:nvSpPr>
        <p:spPr bwMode="auto">
          <a:xfrm>
            <a:off x="3216275" y="18446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4</a:t>
            </a:r>
          </a:p>
        </p:txBody>
      </p:sp>
      <p:sp>
        <p:nvSpPr>
          <p:cNvPr id="478278" name="Text Box 70"/>
          <p:cNvSpPr txBox="1">
            <a:spLocks noChangeArrowheads="1"/>
          </p:cNvSpPr>
          <p:nvPr/>
        </p:nvSpPr>
        <p:spPr bwMode="auto">
          <a:xfrm>
            <a:off x="4583113" y="45085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8279" name="Text Box 71"/>
          <p:cNvSpPr txBox="1">
            <a:spLocks noChangeArrowheads="1"/>
          </p:cNvSpPr>
          <p:nvPr/>
        </p:nvSpPr>
        <p:spPr bwMode="auto">
          <a:xfrm>
            <a:off x="4583113"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8280" name="Text Box 72"/>
          <p:cNvSpPr txBox="1">
            <a:spLocks noChangeArrowheads="1"/>
          </p:cNvSpPr>
          <p:nvPr/>
        </p:nvSpPr>
        <p:spPr bwMode="auto">
          <a:xfrm>
            <a:off x="7608888" y="4581526"/>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F</a:t>
            </a:r>
          </a:p>
        </p:txBody>
      </p:sp>
      <p:sp>
        <p:nvSpPr>
          <p:cNvPr id="478281" name="Text Box 73"/>
          <p:cNvSpPr txBox="1">
            <a:spLocks noChangeArrowheads="1"/>
          </p:cNvSpPr>
          <p:nvPr/>
        </p:nvSpPr>
        <p:spPr bwMode="auto">
          <a:xfrm>
            <a:off x="7608888" y="2133601"/>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E</a:t>
            </a:r>
          </a:p>
        </p:txBody>
      </p:sp>
      <p:sp>
        <p:nvSpPr>
          <p:cNvPr id="478282" name="Text Box 74"/>
          <p:cNvSpPr txBox="1">
            <a:spLocks noChangeArrowheads="1"/>
          </p:cNvSpPr>
          <p:nvPr/>
        </p:nvSpPr>
        <p:spPr bwMode="auto">
          <a:xfrm>
            <a:off x="6167438"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8283" name="Text Box 75"/>
          <p:cNvSpPr txBox="1">
            <a:spLocks noChangeArrowheads="1"/>
          </p:cNvSpPr>
          <p:nvPr/>
        </p:nvSpPr>
        <p:spPr bwMode="auto">
          <a:xfrm>
            <a:off x="6167438" y="32845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pic>
        <p:nvPicPr>
          <p:cNvPr id="67" name="图形 66">
            <a:extLst>
              <a:ext uri="{FF2B5EF4-FFF2-40B4-BE49-F238E27FC236}">
                <a16:creationId xmlns:a16="http://schemas.microsoft.com/office/drawing/2014/main" id="{238B1776-AD3C-487E-864A-10B276AEB0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4952876"/>
            <a:ext cx="713207" cy="540000"/>
          </a:xfrm>
          <a:prstGeom prst="rect">
            <a:avLst/>
          </a:prstGeom>
        </p:spPr>
      </p:pic>
      <p:pic>
        <p:nvPicPr>
          <p:cNvPr id="68" name="图形 67">
            <a:extLst>
              <a:ext uri="{FF2B5EF4-FFF2-40B4-BE49-F238E27FC236}">
                <a16:creationId xmlns:a16="http://schemas.microsoft.com/office/drawing/2014/main" id="{10359832-8EAA-4F55-80C1-3FF2B8C83D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3519363"/>
            <a:ext cx="713207" cy="540000"/>
          </a:xfrm>
          <a:prstGeom prst="rect">
            <a:avLst/>
          </a:prstGeom>
        </p:spPr>
      </p:pic>
      <p:pic>
        <p:nvPicPr>
          <p:cNvPr id="69" name="图形 68">
            <a:extLst>
              <a:ext uri="{FF2B5EF4-FFF2-40B4-BE49-F238E27FC236}">
                <a16:creationId xmlns:a16="http://schemas.microsoft.com/office/drawing/2014/main" id="{AAAD9DA7-30D1-4DAB-A62A-C93EB4F3B8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1836488"/>
            <a:ext cx="713207" cy="540000"/>
          </a:xfrm>
          <a:prstGeom prst="rect">
            <a:avLst/>
          </a:prstGeom>
        </p:spPr>
      </p:pic>
      <p:pic>
        <p:nvPicPr>
          <p:cNvPr id="74" name="图形 73">
            <a:extLst>
              <a:ext uri="{FF2B5EF4-FFF2-40B4-BE49-F238E27FC236}">
                <a16:creationId xmlns:a16="http://schemas.microsoft.com/office/drawing/2014/main" id="{9DC1D2BD-18A0-4E3D-AE6D-DA30D90DBA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4870451"/>
            <a:ext cx="713207" cy="540000"/>
          </a:xfrm>
          <a:prstGeom prst="rect">
            <a:avLst/>
          </a:prstGeom>
        </p:spPr>
      </p:pic>
      <p:pic>
        <p:nvPicPr>
          <p:cNvPr id="75" name="图形 74">
            <a:extLst>
              <a:ext uri="{FF2B5EF4-FFF2-40B4-BE49-F238E27FC236}">
                <a16:creationId xmlns:a16="http://schemas.microsoft.com/office/drawing/2014/main" id="{478DD1DA-12F8-4C68-955F-2B0184E7E0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3436938"/>
            <a:ext cx="713207" cy="540000"/>
          </a:xfrm>
          <a:prstGeom prst="rect">
            <a:avLst/>
          </a:prstGeom>
        </p:spPr>
      </p:pic>
      <p:pic>
        <p:nvPicPr>
          <p:cNvPr id="76" name="图形 75">
            <a:extLst>
              <a:ext uri="{FF2B5EF4-FFF2-40B4-BE49-F238E27FC236}">
                <a16:creationId xmlns:a16="http://schemas.microsoft.com/office/drawing/2014/main" id="{827AF57D-F84A-468E-8869-F5FEE111F2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1754063"/>
            <a:ext cx="713207" cy="540000"/>
          </a:xfrm>
          <a:prstGeom prst="rect">
            <a:avLst/>
          </a:prstGeom>
        </p:spPr>
      </p:pic>
      <p:pic>
        <p:nvPicPr>
          <p:cNvPr id="77" name="图形 76">
            <a:extLst>
              <a:ext uri="{FF2B5EF4-FFF2-40B4-BE49-F238E27FC236}">
                <a16:creationId xmlns:a16="http://schemas.microsoft.com/office/drawing/2014/main" id="{5D5C6591-EC6B-4448-85BC-DD3F341D4A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3738" y="2499912"/>
            <a:ext cx="571500" cy="571500"/>
          </a:xfrm>
          <a:prstGeom prst="rect">
            <a:avLst/>
          </a:prstGeom>
        </p:spPr>
      </p:pic>
      <p:pic>
        <p:nvPicPr>
          <p:cNvPr id="78" name="图形 77">
            <a:extLst>
              <a:ext uri="{FF2B5EF4-FFF2-40B4-BE49-F238E27FC236}">
                <a16:creationId xmlns:a16="http://schemas.microsoft.com/office/drawing/2014/main" id="{78B1CC18-C96D-4C5B-99D0-D0291935F9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2641" y="3988442"/>
            <a:ext cx="571500" cy="571500"/>
          </a:xfrm>
          <a:prstGeom prst="rect">
            <a:avLst/>
          </a:prstGeom>
        </p:spPr>
      </p:pic>
      <p:pic>
        <p:nvPicPr>
          <p:cNvPr id="79" name="图形 78">
            <a:extLst>
              <a:ext uri="{FF2B5EF4-FFF2-40B4-BE49-F238E27FC236}">
                <a16:creationId xmlns:a16="http://schemas.microsoft.com/office/drawing/2014/main" id="{9E8A0FFB-95AA-43C8-B723-3E3DFD1573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5677" y="3688556"/>
            <a:ext cx="571500" cy="571500"/>
          </a:xfrm>
          <a:prstGeom prst="rect">
            <a:avLst/>
          </a:prstGeom>
        </p:spPr>
      </p:pic>
      <p:pic>
        <p:nvPicPr>
          <p:cNvPr id="80" name="图形 79">
            <a:extLst>
              <a:ext uri="{FF2B5EF4-FFF2-40B4-BE49-F238E27FC236}">
                <a16:creationId xmlns:a16="http://schemas.microsoft.com/office/drawing/2014/main" id="{72E4B558-CD58-46F5-9F80-5A7E52DF0B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85063" y="2534378"/>
            <a:ext cx="571500" cy="571500"/>
          </a:xfrm>
          <a:prstGeom prst="rect">
            <a:avLst/>
          </a:prstGeom>
        </p:spPr>
      </p:pic>
      <p:pic>
        <p:nvPicPr>
          <p:cNvPr id="81" name="图形 80">
            <a:extLst>
              <a:ext uri="{FF2B5EF4-FFF2-40B4-BE49-F238E27FC236}">
                <a16:creationId xmlns:a16="http://schemas.microsoft.com/office/drawing/2014/main" id="{2D3D6CA8-1567-49F0-A917-F1A88F24B4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1088" y="4019551"/>
            <a:ext cx="571500" cy="571500"/>
          </a:xfrm>
          <a:prstGeom prst="rect">
            <a:avLst/>
          </a:prstGeom>
        </p:spPr>
      </p:pic>
      <p:pic>
        <p:nvPicPr>
          <p:cNvPr id="82" name="图形 81">
            <a:extLst>
              <a:ext uri="{FF2B5EF4-FFF2-40B4-BE49-F238E27FC236}">
                <a16:creationId xmlns:a16="http://schemas.microsoft.com/office/drawing/2014/main" id="{EC6C89F1-670E-4466-A142-65F59385E2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2988" y="2500314"/>
            <a:ext cx="571500" cy="571500"/>
          </a:xfrm>
          <a:prstGeom prst="rect">
            <a:avLst/>
          </a:prstGeom>
        </p:spPr>
      </p:pic>
      <p:sp>
        <p:nvSpPr>
          <p:cNvPr id="83" name="Line 14">
            <a:extLst>
              <a:ext uri="{FF2B5EF4-FFF2-40B4-BE49-F238E27FC236}">
                <a16:creationId xmlns:a16="http://schemas.microsoft.com/office/drawing/2014/main" id="{5E21211B-3CCF-4F4C-916B-5C5F74830E78}"/>
              </a:ext>
            </a:extLst>
          </p:cNvPr>
          <p:cNvSpPr>
            <a:spLocks noChangeShapeType="1"/>
          </p:cNvSpPr>
          <p:nvPr/>
        </p:nvSpPr>
        <p:spPr bwMode="auto">
          <a:xfrm>
            <a:off x="6668103" y="2725886"/>
            <a:ext cx="815372" cy="1810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a:t>数据报</a:t>
            </a:r>
          </a:p>
        </p:txBody>
      </p:sp>
      <p:sp>
        <p:nvSpPr>
          <p:cNvPr id="57" name="灯片编号占位符 5"/>
          <p:cNvSpPr>
            <a:spLocks noGrp="1"/>
          </p:cNvSpPr>
          <p:nvPr>
            <p:ph type="sldNum" sz="quarter" idx="12"/>
          </p:nvPr>
        </p:nvSpPr>
        <p:spPr/>
        <p:txBody>
          <a:bodyPr/>
          <a:lstStyle/>
          <a:p>
            <a:fld id="{7A990A7F-AF22-4450-8F62-007684CCAFDF}" type="slidenum">
              <a:rPr lang="en-US" altLang="zh-CN"/>
              <a:pPr/>
              <a:t>69</a:t>
            </a:fld>
            <a:endParaRPr lang="en-US" altLang="zh-CN"/>
          </a:p>
        </p:txBody>
      </p:sp>
      <p:pic>
        <p:nvPicPr>
          <p:cNvPr id="479235"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050" y="1630364"/>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9236" name="Line 4"/>
          <p:cNvSpPr>
            <a:spLocks noChangeShapeType="1"/>
          </p:cNvSpPr>
          <p:nvPr/>
        </p:nvSpPr>
        <p:spPr bwMode="auto">
          <a:xfrm>
            <a:off x="2855913" y="2133601"/>
            <a:ext cx="1645070" cy="49688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7" name="Line 5"/>
          <p:cNvSpPr>
            <a:spLocks noChangeShapeType="1"/>
          </p:cNvSpPr>
          <p:nvPr/>
        </p:nvSpPr>
        <p:spPr bwMode="auto">
          <a:xfrm flipV="1">
            <a:off x="2855913" y="4438650"/>
            <a:ext cx="1727200" cy="71913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8" name="Line 6"/>
          <p:cNvSpPr>
            <a:spLocks noChangeShapeType="1"/>
          </p:cNvSpPr>
          <p:nvPr/>
        </p:nvSpPr>
        <p:spPr bwMode="auto">
          <a:xfrm flipV="1">
            <a:off x="7967662" y="2133600"/>
            <a:ext cx="1584327" cy="539493"/>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39" name="Line 7"/>
          <p:cNvSpPr>
            <a:spLocks noChangeShapeType="1"/>
          </p:cNvSpPr>
          <p:nvPr/>
        </p:nvSpPr>
        <p:spPr bwMode="auto">
          <a:xfrm>
            <a:off x="8006762" y="4508500"/>
            <a:ext cx="1545225" cy="57784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0" name="Line 8"/>
          <p:cNvSpPr>
            <a:spLocks noChangeShapeType="1"/>
          </p:cNvSpPr>
          <p:nvPr/>
        </p:nvSpPr>
        <p:spPr bwMode="auto">
          <a:xfrm flipV="1">
            <a:off x="5128683" y="3027879"/>
            <a:ext cx="2252024" cy="106178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1" name="Line 9"/>
          <p:cNvSpPr>
            <a:spLocks noChangeShapeType="1"/>
          </p:cNvSpPr>
          <p:nvPr/>
        </p:nvSpPr>
        <p:spPr bwMode="auto">
          <a:xfrm flipV="1">
            <a:off x="5128683" y="4365626"/>
            <a:ext cx="2304991" cy="129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2" name="Line 10"/>
          <p:cNvSpPr>
            <a:spLocks noChangeShapeType="1"/>
          </p:cNvSpPr>
          <p:nvPr/>
        </p:nvSpPr>
        <p:spPr bwMode="auto">
          <a:xfrm>
            <a:off x="5113228" y="2722819"/>
            <a:ext cx="2267480" cy="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4" name="Line 12"/>
          <p:cNvSpPr>
            <a:spLocks noChangeShapeType="1"/>
          </p:cNvSpPr>
          <p:nvPr/>
        </p:nvSpPr>
        <p:spPr bwMode="auto">
          <a:xfrm flipV="1">
            <a:off x="4727575" y="3071410"/>
            <a:ext cx="0" cy="95157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45" name="Line 13"/>
          <p:cNvSpPr>
            <a:spLocks noChangeShapeType="1"/>
          </p:cNvSpPr>
          <p:nvPr/>
        </p:nvSpPr>
        <p:spPr bwMode="auto">
          <a:xfrm>
            <a:off x="7678737" y="3058854"/>
            <a:ext cx="10692" cy="96413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56" name="Text Box 24"/>
          <p:cNvSpPr txBox="1">
            <a:spLocks noChangeArrowheads="1"/>
          </p:cNvSpPr>
          <p:nvPr/>
        </p:nvSpPr>
        <p:spPr bwMode="auto">
          <a:xfrm>
            <a:off x="1785939" y="1846264"/>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A</a:t>
            </a:r>
          </a:p>
        </p:txBody>
      </p:sp>
      <p:sp>
        <p:nvSpPr>
          <p:cNvPr id="479257" name="Text Box 25"/>
          <p:cNvSpPr txBox="1">
            <a:spLocks noChangeArrowheads="1"/>
          </p:cNvSpPr>
          <p:nvPr/>
        </p:nvSpPr>
        <p:spPr bwMode="auto">
          <a:xfrm>
            <a:off x="1773239" y="4941889"/>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C</a:t>
            </a:r>
          </a:p>
        </p:txBody>
      </p:sp>
      <p:sp>
        <p:nvSpPr>
          <p:cNvPr id="479258" name="Text Box 26"/>
          <p:cNvSpPr txBox="1">
            <a:spLocks noChangeArrowheads="1"/>
          </p:cNvSpPr>
          <p:nvPr/>
        </p:nvSpPr>
        <p:spPr bwMode="auto">
          <a:xfrm>
            <a:off x="10247314" y="4902994"/>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F</a:t>
            </a:r>
          </a:p>
        </p:txBody>
      </p:sp>
      <p:sp>
        <p:nvSpPr>
          <p:cNvPr id="479259" name="Text Box 27"/>
          <p:cNvSpPr txBox="1">
            <a:spLocks noChangeArrowheads="1"/>
          </p:cNvSpPr>
          <p:nvPr/>
        </p:nvSpPr>
        <p:spPr bwMode="auto">
          <a:xfrm>
            <a:off x="10221914" y="1885157"/>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D</a:t>
            </a:r>
          </a:p>
        </p:txBody>
      </p:sp>
      <p:sp>
        <p:nvSpPr>
          <p:cNvPr id="479261" name="Text Box 29"/>
          <p:cNvSpPr txBox="1">
            <a:spLocks noChangeArrowheads="1"/>
          </p:cNvSpPr>
          <p:nvPr/>
        </p:nvSpPr>
        <p:spPr bwMode="auto">
          <a:xfrm>
            <a:off x="1785939" y="3646489"/>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B</a:t>
            </a:r>
          </a:p>
        </p:txBody>
      </p:sp>
      <p:sp>
        <p:nvSpPr>
          <p:cNvPr id="479262" name="Text Box 30"/>
          <p:cNvSpPr txBox="1">
            <a:spLocks noChangeArrowheads="1"/>
          </p:cNvSpPr>
          <p:nvPr/>
        </p:nvSpPr>
        <p:spPr bwMode="auto">
          <a:xfrm>
            <a:off x="10228264" y="3463132"/>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E</a:t>
            </a:r>
          </a:p>
        </p:txBody>
      </p:sp>
      <p:sp>
        <p:nvSpPr>
          <p:cNvPr id="479263" name="Line 31"/>
          <p:cNvSpPr>
            <a:spLocks noChangeShapeType="1"/>
          </p:cNvSpPr>
          <p:nvPr/>
        </p:nvSpPr>
        <p:spPr bwMode="auto">
          <a:xfrm>
            <a:off x="7978354" y="2978153"/>
            <a:ext cx="1573633" cy="59531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64" name="Line 32"/>
          <p:cNvSpPr>
            <a:spLocks noChangeShapeType="1"/>
          </p:cNvSpPr>
          <p:nvPr/>
        </p:nvSpPr>
        <p:spPr bwMode="auto">
          <a:xfrm flipV="1">
            <a:off x="2782890" y="2978153"/>
            <a:ext cx="1705394" cy="81121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9267" name="Rectangle 35"/>
          <p:cNvSpPr>
            <a:spLocks noChangeArrowheads="1"/>
          </p:cNvSpPr>
          <p:nvPr/>
        </p:nvSpPr>
        <p:spPr bwMode="auto">
          <a:xfrm>
            <a:off x="9121775" y="46529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68" name="Rectangle 36"/>
          <p:cNvSpPr>
            <a:spLocks noChangeArrowheads="1"/>
          </p:cNvSpPr>
          <p:nvPr/>
        </p:nvSpPr>
        <p:spPr bwMode="auto">
          <a:xfrm>
            <a:off x="8834439" y="4581526"/>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69" name="Rectangle 37"/>
          <p:cNvSpPr>
            <a:spLocks noChangeArrowheads="1"/>
          </p:cNvSpPr>
          <p:nvPr/>
        </p:nvSpPr>
        <p:spPr bwMode="auto">
          <a:xfrm>
            <a:off x="8545514" y="44370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0" name="Rectangle 38"/>
          <p:cNvSpPr>
            <a:spLocks noChangeArrowheads="1"/>
          </p:cNvSpPr>
          <p:nvPr/>
        </p:nvSpPr>
        <p:spPr bwMode="auto">
          <a:xfrm>
            <a:off x="8401050" y="2133601"/>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1" name="Rectangle 39"/>
          <p:cNvSpPr>
            <a:spLocks noChangeArrowheads="1"/>
          </p:cNvSpPr>
          <p:nvPr/>
        </p:nvSpPr>
        <p:spPr bwMode="auto">
          <a:xfrm>
            <a:off x="6240464" y="2349501"/>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2" name="Rectangle 40"/>
          <p:cNvSpPr>
            <a:spLocks noChangeArrowheads="1"/>
          </p:cNvSpPr>
          <p:nvPr/>
        </p:nvSpPr>
        <p:spPr bwMode="auto">
          <a:xfrm>
            <a:off x="5953125" y="23495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73" name="Rectangle 41"/>
          <p:cNvSpPr>
            <a:spLocks noChangeArrowheads="1"/>
          </p:cNvSpPr>
          <p:nvPr/>
        </p:nvSpPr>
        <p:spPr bwMode="auto">
          <a:xfrm>
            <a:off x="6096000" y="4437064"/>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4" name="Rectangle 42"/>
          <p:cNvSpPr>
            <a:spLocks noChangeArrowheads="1"/>
          </p:cNvSpPr>
          <p:nvPr/>
        </p:nvSpPr>
        <p:spPr bwMode="auto">
          <a:xfrm>
            <a:off x="8688389" y="2060576"/>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5" name="Rectangle 43"/>
          <p:cNvSpPr>
            <a:spLocks noChangeArrowheads="1"/>
          </p:cNvSpPr>
          <p:nvPr/>
        </p:nvSpPr>
        <p:spPr bwMode="auto">
          <a:xfrm>
            <a:off x="7751764" y="3429001"/>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76" name="Rectangle 44"/>
          <p:cNvSpPr>
            <a:spLocks noChangeArrowheads="1"/>
          </p:cNvSpPr>
          <p:nvPr/>
        </p:nvSpPr>
        <p:spPr bwMode="auto">
          <a:xfrm>
            <a:off x="7319964" y="32845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77" name="Rectangle 45"/>
          <p:cNvSpPr>
            <a:spLocks noChangeArrowheads="1"/>
          </p:cNvSpPr>
          <p:nvPr/>
        </p:nvSpPr>
        <p:spPr bwMode="auto">
          <a:xfrm>
            <a:off x="4800600" y="3429001"/>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8" name="Rectangle 46"/>
          <p:cNvSpPr>
            <a:spLocks noChangeArrowheads="1"/>
          </p:cNvSpPr>
          <p:nvPr/>
        </p:nvSpPr>
        <p:spPr bwMode="auto">
          <a:xfrm>
            <a:off x="6096000" y="3213101"/>
            <a:ext cx="287338"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79" name="Rectangle 47"/>
          <p:cNvSpPr>
            <a:spLocks noChangeArrowheads="1"/>
          </p:cNvSpPr>
          <p:nvPr/>
        </p:nvSpPr>
        <p:spPr bwMode="auto">
          <a:xfrm>
            <a:off x="7319964" y="357346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80" name="Rectangle 48"/>
          <p:cNvSpPr>
            <a:spLocks noChangeArrowheads="1"/>
          </p:cNvSpPr>
          <p:nvPr/>
        </p:nvSpPr>
        <p:spPr bwMode="auto">
          <a:xfrm>
            <a:off x="6096000" y="4005264"/>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81" name="Rectangle 49"/>
          <p:cNvSpPr>
            <a:spLocks noChangeArrowheads="1"/>
          </p:cNvSpPr>
          <p:nvPr/>
        </p:nvSpPr>
        <p:spPr bwMode="auto">
          <a:xfrm>
            <a:off x="4079875" y="2060576"/>
            <a:ext cx="287338"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82" name="Rectangle 50"/>
          <p:cNvSpPr>
            <a:spLocks noChangeArrowheads="1"/>
          </p:cNvSpPr>
          <p:nvPr/>
        </p:nvSpPr>
        <p:spPr bwMode="auto">
          <a:xfrm>
            <a:off x="3792539" y="1989139"/>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83" name="Rectangle 51"/>
          <p:cNvSpPr>
            <a:spLocks noChangeArrowheads="1"/>
          </p:cNvSpPr>
          <p:nvPr/>
        </p:nvSpPr>
        <p:spPr bwMode="auto">
          <a:xfrm>
            <a:off x="3503614" y="1916114"/>
            <a:ext cx="287337" cy="2889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3</a:t>
            </a:r>
          </a:p>
        </p:txBody>
      </p:sp>
      <p:sp>
        <p:nvSpPr>
          <p:cNvPr id="479285" name="Text Box 53"/>
          <p:cNvSpPr txBox="1">
            <a:spLocks noChangeArrowheads="1"/>
          </p:cNvSpPr>
          <p:nvPr/>
        </p:nvSpPr>
        <p:spPr bwMode="auto">
          <a:xfrm>
            <a:off x="4583113" y="45085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9286" name="Text Box 54"/>
          <p:cNvSpPr txBox="1">
            <a:spLocks noChangeArrowheads="1"/>
          </p:cNvSpPr>
          <p:nvPr/>
        </p:nvSpPr>
        <p:spPr bwMode="auto">
          <a:xfrm>
            <a:off x="4583113"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9287" name="Text Box 55"/>
          <p:cNvSpPr txBox="1">
            <a:spLocks noChangeArrowheads="1"/>
          </p:cNvSpPr>
          <p:nvPr/>
        </p:nvSpPr>
        <p:spPr bwMode="auto">
          <a:xfrm>
            <a:off x="7608888" y="458152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sp>
        <p:nvSpPr>
          <p:cNvPr id="479288" name="Text Box 56"/>
          <p:cNvSpPr txBox="1">
            <a:spLocks noChangeArrowheads="1"/>
          </p:cNvSpPr>
          <p:nvPr/>
        </p:nvSpPr>
        <p:spPr bwMode="auto">
          <a:xfrm>
            <a:off x="7608888" y="21336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9291" name="Rectangle 59"/>
          <p:cNvSpPr>
            <a:spLocks noChangeArrowheads="1"/>
          </p:cNvSpPr>
          <p:nvPr/>
        </p:nvSpPr>
        <p:spPr bwMode="auto">
          <a:xfrm>
            <a:off x="3862389" y="4292601"/>
            <a:ext cx="287337" cy="288925"/>
          </a:xfrm>
          <a:prstGeom prst="rect">
            <a:avLst/>
          </a:prstGeom>
          <a:solidFill>
            <a:srgbClr val="00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1</a:t>
            </a:r>
          </a:p>
        </p:txBody>
      </p:sp>
      <p:sp>
        <p:nvSpPr>
          <p:cNvPr id="479292" name="Rectangle 60"/>
          <p:cNvSpPr>
            <a:spLocks noChangeArrowheads="1"/>
          </p:cNvSpPr>
          <p:nvPr/>
        </p:nvSpPr>
        <p:spPr bwMode="auto">
          <a:xfrm>
            <a:off x="3575050" y="4435476"/>
            <a:ext cx="287338" cy="288925"/>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chemeClr val="bg1"/>
                </a:solidFill>
              </a:rPr>
              <a:t>2</a:t>
            </a:r>
          </a:p>
        </p:txBody>
      </p:sp>
      <p:sp>
        <p:nvSpPr>
          <p:cNvPr id="479293" name="Text Box 61"/>
          <p:cNvSpPr txBox="1">
            <a:spLocks noChangeArrowheads="1"/>
          </p:cNvSpPr>
          <p:nvPr/>
        </p:nvSpPr>
        <p:spPr bwMode="auto">
          <a:xfrm>
            <a:off x="4316253" y="5649220"/>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a typeface="黑体" panose="02010609060101010101" pitchFamily="49" charset="-122"/>
              </a:rPr>
              <a:t>一条链路可同时为多个设备服务</a:t>
            </a:r>
          </a:p>
        </p:txBody>
      </p:sp>
      <p:pic>
        <p:nvPicPr>
          <p:cNvPr id="63" name="图形 62">
            <a:extLst>
              <a:ext uri="{FF2B5EF4-FFF2-40B4-BE49-F238E27FC236}">
                <a16:creationId xmlns:a16="http://schemas.microsoft.com/office/drawing/2014/main" id="{2E92B1E8-479B-4485-ABFA-09C0ADC275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4952876"/>
            <a:ext cx="713207" cy="540000"/>
          </a:xfrm>
          <a:prstGeom prst="rect">
            <a:avLst/>
          </a:prstGeom>
        </p:spPr>
      </p:pic>
      <p:pic>
        <p:nvPicPr>
          <p:cNvPr id="64" name="图形 63">
            <a:extLst>
              <a:ext uri="{FF2B5EF4-FFF2-40B4-BE49-F238E27FC236}">
                <a16:creationId xmlns:a16="http://schemas.microsoft.com/office/drawing/2014/main" id="{804FA76F-E0A7-4E72-94B1-A0DAF32C6E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3519363"/>
            <a:ext cx="713207" cy="540000"/>
          </a:xfrm>
          <a:prstGeom prst="rect">
            <a:avLst/>
          </a:prstGeom>
        </p:spPr>
      </p:pic>
      <p:pic>
        <p:nvPicPr>
          <p:cNvPr id="65" name="图形 64">
            <a:extLst>
              <a:ext uri="{FF2B5EF4-FFF2-40B4-BE49-F238E27FC236}">
                <a16:creationId xmlns:a16="http://schemas.microsoft.com/office/drawing/2014/main" id="{3C22A4F8-4321-40BD-8050-11B068FD6B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9158" y="1836488"/>
            <a:ext cx="713207" cy="540000"/>
          </a:xfrm>
          <a:prstGeom prst="rect">
            <a:avLst/>
          </a:prstGeom>
        </p:spPr>
      </p:pic>
      <p:pic>
        <p:nvPicPr>
          <p:cNvPr id="66" name="图形 65">
            <a:extLst>
              <a:ext uri="{FF2B5EF4-FFF2-40B4-BE49-F238E27FC236}">
                <a16:creationId xmlns:a16="http://schemas.microsoft.com/office/drawing/2014/main" id="{2CD85723-5DC9-446C-AC6C-92BF54C2A6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4870451"/>
            <a:ext cx="713207" cy="540000"/>
          </a:xfrm>
          <a:prstGeom prst="rect">
            <a:avLst/>
          </a:prstGeom>
        </p:spPr>
      </p:pic>
      <p:pic>
        <p:nvPicPr>
          <p:cNvPr id="67" name="图形 66">
            <a:extLst>
              <a:ext uri="{FF2B5EF4-FFF2-40B4-BE49-F238E27FC236}">
                <a16:creationId xmlns:a16="http://schemas.microsoft.com/office/drawing/2014/main" id="{F45C195E-CC98-429D-8A53-C7462DCD3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3436938"/>
            <a:ext cx="713207" cy="540000"/>
          </a:xfrm>
          <a:prstGeom prst="rect">
            <a:avLst/>
          </a:prstGeom>
        </p:spPr>
      </p:pic>
      <p:pic>
        <p:nvPicPr>
          <p:cNvPr id="68" name="图形 67">
            <a:extLst>
              <a:ext uri="{FF2B5EF4-FFF2-40B4-BE49-F238E27FC236}">
                <a16:creationId xmlns:a16="http://schemas.microsoft.com/office/drawing/2014/main" id="{531F040A-AD8C-493F-8A47-6919479237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5952" y="1754063"/>
            <a:ext cx="713207" cy="540000"/>
          </a:xfrm>
          <a:prstGeom prst="rect">
            <a:avLst/>
          </a:prstGeom>
        </p:spPr>
      </p:pic>
      <p:pic>
        <p:nvPicPr>
          <p:cNvPr id="69" name="图形 68">
            <a:extLst>
              <a:ext uri="{FF2B5EF4-FFF2-40B4-BE49-F238E27FC236}">
                <a16:creationId xmlns:a16="http://schemas.microsoft.com/office/drawing/2014/main" id="{4F42E2B8-3D57-4F63-A2B2-4137D2A465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3738" y="2499912"/>
            <a:ext cx="571500" cy="571500"/>
          </a:xfrm>
          <a:prstGeom prst="rect">
            <a:avLst/>
          </a:prstGeom>
        </p:spPr>
      </p:pic>
      <p:pic>
        <p:nvPicPr>
          <p:cNvPr id="70" name="图形 69">
            <a:extLst>
              <a:ext uri="{FF2B5EF4-FFF2-40B4-BE49-F238E27FC236}">
                <a16:creationId xmlns:a16="http://schemas.microsoft.com/office/drawing/2014/main" id="{771CF9EC-6E7A-4B8F-89B2-2A4BC71EBE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96162" y="2500313"/>
            <a:ext cx="571500" cy="571500"/>
          </a:xfrm>
          <a:prstGeom prst="rect">
            <a:avLst/>
          </a:prstGeom>
        </p:spPr>
      </p:pic>
      <p:pic>
        <p:nvPicPr>
          <p:cNvPr id="71" name="图形 70">
            <a:extLst>
              <a:ext uri="{FF2B5EF4-FFF2-40B4-BE49-F238E27FC236}">
                <a16:creationId xmlns:a16="http://schemas.microsoft.com/office/drawing/2014/main" id="{ADBF4B3B-B813-477B-8508-19CD509EAC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35263" y="4022986"/>
            <a:ext cx="571500" cy="571500"/>
          </a:xfrm>
          <a:prstGeom prst="rect">
            <a:avLst/>
          </a:prstGeom>
        </p:spPr>
      </p:pic>
      <p:pic>
        <p:nvPicPr>
          <p:cNvPr id="72" name="图形 71">
            <a:extLst>
              <a:ext uri="{FF2B5EF4-FFF2-40B4-BE49-F238E27FC236}">
                <a16:creationId xmlns:a16="http://schemas.microsoft.com/office/drawing/2014/main" id="{9D179E46-5207-4D24-AA0B-04D456856D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41728" y="4004099"/>
            <a:ext cx="571500" cy="571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b="1"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23947348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zh-CN" altLang="en-US"/>
              <a:t>虚电路</a:t>
            </a:r>
          </a:p>
        </p:txBody>
      </p:sp>
      <p:sp>
        <p:nvSpPr>
          <p:cNvPr id="42" name="灯片编号占位符 5"/>
          <p:cNvSpPr>
            <a:spLocks noGrp="1"/>
          </p:cNvSpPr>
          <p:nvPr>
            <p:ph type="sldNum" sz="quarter" idx="12"/>
          </p:nvPr>
        </p:nvSpPr>
        <p:spPr/>
        <p:txBody>
          <a:bodyPr/>
          <a:lstStyle/>
          <a:p>
            <a:fld id="{A8C7FA08-C1A8-4899-AC7E-AC57ABAC306B}" type="slidenum">
              <a:rPr lang="en-US" altLang="zh-CN"/>
              <a:pPr/>
              <a:t>70</a:t>
            </a:fld>
            <a:endParaRPr lang="en-US" altLang="zh-CN"/>
          </a:p>
        </p:txBody>
      </p:sp>
      <p:pic>
        <p:nvPicPr>
          <p:cNvPr id="475146"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1285876"/>
            <a:ext cx="52578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75154" name="Line 18"/>
          <p:cNvSpPr>
            <a:spLocks noChangeShapeType="1"/>
          </p:cNvSpPr>
          <p:nvPr/>
        </p:nvSpPr>
        <p:spPr bwMode="auto">
          <a:xfrm>
            <a:off x="6319838" y="4597400"/>
            <a:ext cx="0" cy="71755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5" name="Line 19"/>
          <p:cNvSpPr>
            <a:spLocks noChangeShapeType="1"/>
          </p:cNvSpPr>
          <p:nvPr/>
        </p:nvSpPr>
        <p:spPr bwMode="auto">
          <a:xfrm>
            <a:off x="3656014" y="2078038"/>
            <a:ext cx="1512887" cy="2159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6" name="Line 20"/>
          <p:cNvSpPr>
            <a:spLocks noChangeShapeType="1"/>
          </p:cNvSpPr>
          <p:nvPr/>
        </p:nvSpPr>
        <p:spPr bwMode="auto">
          <a:xfrm flipV="1">
            <a:off x="3368675" y="3805238"/>
            <a:ext cx="978903" cy="50482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7" name="Line 21"/>
          <p:cNvSpPr>
            <a:spLocks noChangeShapeType="1"/>
          </p:cNvSpPr>
          <p:nvPr/>
        </p:nvSpPr>
        <p:spPr bwMode="auto">
          <a:xfrm flipV="1">
            <a:off x="7592594" y="1860550"/>
            <a:ext cx="960855" cy="48418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8" name="Line 22"/>
          <p:cNvSpPr>
            <a:spLocks noChangeShapeType="1"/>
          </p:cNvSpPr>
          <p:nvPr/>
        </p:nvSpPr>
        <p:spPr bwMode="auto">
          <a:xfrm>
            <a:off x="8185883" y="3954465"/>
            <a:ext cx="1086706" cy="571499"/>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9" name="Line 23"/>
          <p:cNvSpPr>
            <a:spLocks noChangeShapeType="1"/>
          </p:cNvSpPr>
          <p:nvPr/>
        </p:nvSpPr>
        <p:spPr bwMode="auto">
          <a:xfrm>
            <a:off x="5816602" y="2365376"/>
            <a:ext cx="1746250" cy="136842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0" name="Line 24"/>
          <p:cNvSpPr>
            <a:spLocks noChangeShapeType="1"/>
          </p:cNvSpPr>
          <p:nvPr/>
        </p:nvSpPr>
        <p:spPr bwMode="auto">
          <a:xfrm>
            <a:off x="4951413" y="3763961"/>
            <a:ext cx="1029442" cy="525467"/>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1" name="Line 25"/>
          <p:cNvSpPr>
            <a:spLocks noChangeShapeType="1"/>
          </p:cNvSpPr>
          <p:nvPr/>
        </p:nvSpPr>
        <p:spPr bwMode="auto">
          <a:xfrm>
            <a:off x="5804989" y="2244805"/>
            <a:ext cx="1164136" cy="12057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2" name="Line 26"/>
          <p:cNvSpPr>
            <a:spLocks noChangeShapeType="1"/>
          </p:cNvSpPr>
          <p:nvPr/>
        </p:nvSpPr>
        <p:spPr bwMode="auto">
          <a:xfrm flipV="1">
            <a:off x="6586276" y="4005264"/>
            <a:ext cx="1006318" cy="25876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3" name="Line 27"/>
          <p:cNvSpPr>
            <a:spLocks noChangeShapeType="1"/>
          </p:cNvSpPr>
          <p:nvPr/>
        </p:nvSpPr>
        <p:spPr bwMode="auto">
          <a:xfrm flipV="1">
            <a:off x="4855746" y="2509838"/>
            <a:ext cx="384593" cy="79216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6" name="Line 30"/>
          <p:cNvSpPr>
            <a:spLocks noChangeShapeType="1"/>
          </p:cNvSpPr>
          <p:nvPr/>
        </p:nvSpPr>
        <p:spPr bwMode="auto">
          <a:xfrm>
            <a:off x="7400925" y="2652715"/>
            <a:ext cx="404026" cy="88106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7" name="Line 31"/>
          <p:cNvSpPr>
            <a:spLocks noChangeShapeType="1"/>
          </p:cNvSpPr>
          <p:nvPr/>
        </p:nvSpPr>
        <p:spPr bwMode="auto">
          <a:xfrm>
            <a:off x="5743577" y="2581275"/>
            <a:ext cx="531550" cy="144462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68" name="Text Box 32"/>
          <p:cNvSpPr txBox="1">
            <a:spLocks noChangeArrowheads="1"/>
          </p:cNvSpPr>
          <p:nvPr/>
        </p:nvSpPr>
        <p:spPr bwMode="auto">
          <a:xfrm>
            <a:off x="2504073" y="1878093"/>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H2</a:t>
            </a:r>
          </a:p>
        </p:txBody>
      </p:sp>
      <p:sp>
        <p:nvSpPr>
          <p:cNvPr id="475169" name="Text Box 33"/>
          <p:cNvSpPr txBox="1">
            <a:spLocks noChangeArrowheads="1"/>
          </p:cNvSpPr>
          <p:nvPr/>
        </p:nvSpPr>
        <p:spPr bwMode="auto">
          <a:xfrm>
            <a:off x="2210593" y="427493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H1</a:t>
            </a:r>
          </a:p>
        </p:txBody>
      </p:sp>
      <p:sp>
        <p:nvSpPr>
          <p:cNvPr id="475170" name="Text Box 34"/>
          <p:cNvSpPr txBox="1">
            <a:spLocks noChangeArrowheads="1"/>
          </p:cNvSpPr>
          <p:nvPr/>
        </p:nvSpPr>
        <p:spPr bwMode="auto">
          <a:xfrm>
            <a:off x="5527675" y="5461001"/>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chemeClr val="tx2"/>
                </a:solidFill>
              </a:rPr>
              <a:t>H3</a:t>
            </a:r>
          </a:p>
        </p:txBody>
      </p:sp>
      <p:sp>
        <p:nvSpPr>
          <p:cNvPr id="475171" name="Text Box 35"/>
          <p:cNvSpPr txBox="1">
            <a:spLocks noChangeArrowheads="1"/>
          </p:cNvSpPr>
          <p:nvPr/>
        </p:nvSpPr>
        <p:spPr bwMode="auto">
          <a:xfrm>
            <a:off x="9439275" y="492740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H5</a:t>
            </a:r>
          </a:p>
        </p:txBody>
      </p:sp>
      <p:sp>
        <p:nvSpPr>
          <p:cNvPr id="475172" name="Text Box 36"/>
          <p:cNvSpPr txBox="1">
            <a:spLocks noChangeArrowheads="1"/>
          </p:cNvSpPr>
          <p:nvPr/>
        </p:nvSpPr>
        <p:spPr bwMode="auto">
          <a:xfrm>
            <a:off x="9344025" y="1493619"/>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dirty="0">
                <a:solidFill>
                  <a:schemeClr val="tx2"/>
                </a:solidFill>
              </a:rPr>
              <a:t>H4</a:t>
            </a:r>
          </a:p>
        </p:txBody>
      </p:sp>
      <p:sp>
        <p:nvSpPr>
          <p:cNvPr id="475173" name="Text Box 37"/>
          <p:cNvSpPr txBox="1">
            <a:spLocks noChangeArrowheads="1"/>
          </p:cNvSpPr>
          <p:nvPr/>
        </p:nvSpPr>
        <p:spPr bwMode="auto">
          <a:xfrm>
            <a:off x="5467350" y="171132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B</a:t>
            </a:r>
          </a:p>
        </p:txBody>
      </p:sp>
      <p:sp>
        <p:nvSpPr>
          <p:cNvPr id="475174" name="Text Box 38"/>
          <p:cNvSpPr txBox="1">
            <a:spLocks noChangeArrowheads="1"/>
          </p:cNvSpPr>
          <p:nvPr/>
        </p:nvSpPr>
        <p:spPr bwMode="auto">
          <a:xfrm>
            <a:off x="7040563" y="16383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D</a:t>
            </a:r>
          </a:p>
        </p:txBody>
      </p:sp>
      <p:sp>
        <p:nvSpPr>
          <p:cNvPr id="475175" name="Text Box 39"/>
          <p:cNvSpPr txBox="1">
            <a:spLocks noChangeArrowheads="1"/>
          </p:cNvSpPr>
          <p:nvPr/>
        </p:nvSpPr>
        <p:spPr bwMode="auto">
          <a:xfrm>
            <a:off x="7904163" y="322262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E</a:t>
            </a:r>
          </a:p>
        </p:txBody>
      </p:sp>
      <p:sp>
        <p:nvSpPr>
          <p:cNvPr id="475176" name="Text Box 40"/>
          <p:cNvSpPr txBox="1">
            <a:spLocks noChangeArrowheads="1"/>
          </p:cNvSpPr>
          <p:nvPr/>
        </p:nvSpPr>
        <p:spPr bwMode="auto">
          <a:xfrm>
            <a:off x="6319838" y="36607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C</a:t>
            </a:r>
          </a:p>
        </p:txBody>
      </p:sp>
      <p:sp>
        <p:nvSpPr>
          <p:cNvPr id="475177" name="Text Box 41"/>
          <p:cNvSpPr txBox="1">
            <a:spLocks noChangeArrowheads="1"/>
          </p:cNvSpPr>
          <p:nvPr/>
        </p:nvSpPr>
        <p:spPr bwMode="auto">
          <a:xfrm>
            <a:off x="4953000" y="3302001"/>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tx2"/>
                </a:solidFill>
              </a:rPr>
              <a:t>A</a:t>
            </a:r>
          </a:p>
        </p:txBody>
      </p:sp>
      <p:sp>
        <p:nvSpPr>
          <p:cNvPr id="475178" name="Text Box 42"/>
          <p:cNvSpPr txBox="1">
            <a:spLocks noChangeArrowheads="1"/>
          </p:cNvSpPr>
          <p:nvPr/>
        </p:nvSpPr>
        <p:spPr bwMode="auto">
          <a:xfrm>
            <a:off x="3368675" y="3556001"/>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hlink"/>
                </a:solidFill>
              </a:rPr>
              <a:t>VC1</a:t>
            </a:r>
          </a:p>
        </p:txBody>
      </p:sp>
      <p:sp>
        <p:nvSpPr>
          <p:cNvPr id="475179" name="Text Box 43"/>
          <p:cNvSpPr txBox="1">
            <a:spLocks noChangeArrowheads="1"/>
          </p:cNvSpPr>
          <p:nvPr/>
        </p:nvSpPr>
        <p:spPr bwMode="auto">
          <a:xfrm>
            <a:off x="3727450" y="4310063"/>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a:solidFill>
                  <a:schemeClr val="hlink"/>
                </a:solidFill>
              </a:rPr>
              <a:t>VC2</a:t>
            </a:r>
          </a:p>
        </p:txBody>
      </p:sp>
      <p:pic>
        <p:nvPicPr>
          <p:cNvPr id="47" name="图形 46">
            <a:extLst>
              <a:ext uri="{FF2B5EF4-FFF2-40B4-BE49-F238E27FC236}">
                <a16:creationId xmlns:a16="http://schemas.microsoft.com/office/drawing/2014/main" id="{F328AAE2-B910-4670-AE87-8B66BE641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8098" y="1777751"/>
            <a:ext cx="713207" cy="540000"/>
          </a:xfrm>
          <a:prstGeom prst="rect">
            <a:avLst/>
          </a:prstGeom>
        </p:spPr>
      </p:pic>
      <p:pic>
        <p:nvPicPr>
          <p:cNvPr id="48" name="图形 47">
            <a:extLst>
              <a:ext uri="{FF2B5EF4-FFF2-40B4-BE49-F238E27FC236}">
                <a16:creationId xmlns:a16="http://schemas.microsoft.com/office/drawing/2014/main" id="{107B0996-C0BE-4619-937C-5C88D4FB10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8371" y="4110661"/>
            <a:ext cx="713207" cy="540000"/>
          </a:xfrm>
          <a:prstGeom prst="rect">
            <a:avLst/>
          </a:prstGeom>
        </p:spPr>
      </p:pic>
      <p:pic>
        <p:nvPicPr>
          <p:cNvPr id="49" name="图形 48">
            <a:extLst>
              <a:ext uri="{FF2B5EF4-FFF2-40B4-BE49-F238E27FC236}">
                <a16:creationId xmlns:a16="http://schemas.microsoft.com/office/drawing/2014/main" id="{9400070A-A256-44F8-B485-9CB079AEB5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2873" y="1465014"/>
            <a:ext cx="713207" cy="540000"/>
          </a:xfrm>
          <a:prstGeom prst="rect">
            <a:avLst/>
          </a:prstGeom>
        </p:spPr>
      </p:pic>
      <p:pic>
        <p:nvPicPr>
          <p:cNvPr id="50" name="图形 49">
            <a:extLst>
              <a:ext uri="{FF2B5EF4-FFF2-40B4-BE49-F238E27FC236}">
                <a16:creationId xmlns:a16="http://schemas.microsoft.com/office/drawing/2014/main" id="{C8B6BF03-A724-41AD-98A6-E8AF6931B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2588" y="4310063"/>
            <a:ext cx="713207" cy="540000"/>
          </a:xfrm>
          <a:prstGeom prst="rect">
            <a:avLst/>
          </a:prstGeom>
        </p:spPr>
      </p:pic>
      <p:pic>
        <p:nvPicPr>
          <p:cNvPr id="51" name="图形 50">
            <a:extLst>
              <a:ext uri="{FF2B5EF4-FFF2-40B4-BE49-F238E27FC236}">
                <a16:creationId xmlns:a16="http://schemas.microsoft.com/office/drawing/2014/main" id="{93D9DCEF-AC58-43A8-B0A1-D0700E8550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74346" y="5340349"/>
            <a:ext cx="713207" cy="540000"/>
          </a:xfrm>
          <a:prstGeom prst="rect">
            <a:avLst/>
          </a:prstGeom>
        </p:spPr>
      </p:pic>
      <p:pic>
        <p:nvPicPr>
          <p:cNvPr id="52" name="图形 51">
            <a:extLst>
              <a:ext uri="{FF2B5EF4-FFF2-40B4-BE49-F238E27FC236}">
                <a16:creationId xmlns:a16="http://schemas.microsoft.com/office/drawing/2014/main" id="{BDAEEA5F-CCDB-48FD-AEDA-DC3919C590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4539" y="3325252"/>
            <a:ext cx="571500" cy="571500"/>
          </a:xfrm>
          <a:prstGeom prst="rect">
            <a:avLst/>
          </a:prstGeom>
        </p:spPr>
      </p:pic>
      <p:pic>
        <p:nvPicPr>
          <p:cNvPr id="53" name="图形 52">
            <a:extLst>
              <a:ext uri="{FF2B5EF4-FFF2-40B4-BE49-F238E27FC236}">
                <a16:creationId xmlns:a16="http://schemas.microsoft.com/office/drawing/2014/main" id="{40185BEB-F686-4551-9361-5A96E1E4D0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7029" y="2012629"/>
            <a:ext cx="571500" cy="571500"/>
          </a:xfrm>
          <a:prstGeom prst="rect">
            <a:avLst/>
          </a:prstGeom>
        </p:spPr>
      </p:pic>
      <p:pic>
        <p:nvPicPr>
          <p:cNvPr id="54" name="图形 53">
            <a:extLst>
              <a:ext uri="{FF2B5EF4-FFF2-40B4-BE49-F238E27FC236}">
                <a16:creationId xmlns:a16="http://schemas.microsoft.com/office/drawing/2014/main" id="{875846EC-3496-42FE-B9C7-79CDA42620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21095" y="2119081"/>
            <a:ext cx="571500" cy="571500"/>
          </a:xfrm>
          <a:prstGeom prst="rect">
            <a:avLst/>
          </a:prstGeom>
        </p:spPr>
      </p:pic>
      <p:pic>
        <p:nvPicPr>
          <p:cNvPr id="55" name="图形 54">
            <a:extLst>
              <a:ext uri="{FF2B5EF4-FFF2-40B4-BE49-F238E27FC236}">
                <a16:creationId xmlns:a16="http://schemas.microsoft.com/office/drawing/2014/main" id="{6FE50D85-2515-4098-917A-3328CE04CA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96921" y="3547271"/>
            <a:ext cx="571500" cy="571500"/>
          </a:xfrm>
          <a:prstGeom prst="rect">
            <a:avLst/>
          </a:prstGeom>
        </p:spPr>
      </p:pic>
      <p:pic>
        <p:nvPicPr>
          <p:cNvPr id="56" name="图形 55">
            <a:extLst>
              <a:ext uri="{FF2B5EF4-FFF2-40B4-BE49-F238E27FC236}">
                <a16:creationId xmlns:a16="http://schemas.microsoft.com/office/drawing/2014/main" id="{C9964B57-4195-4AAA-9A86-1DDB6DE5EA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8316" y="4025900"/>
            <a:ext cx="571500" cy="571500"/>
          </a:xfrm>
          <a:prstGeom prst="rect">
            <a:avLst/>
          </a:prstGeom>
        </p:spPr>
      </p:pic>
      <p:sp>
        <p:nvSpPr>
          <p:cNvPr id="475152" name="Freeform 16"/>
          <p:cNvSpPr>
            <a:spLocks/>
          </p:cNvSpPr>
          <p:nvPr/>
        </p:nvSpPr>
        <p:spPr bwMode="auto">
          <a:xfrm>
            <a:off x="3365500" y="2511426"/>
            <a:ext cx="5930900" cy="2144713"/>
          </a:xfrm>
          <a:custGeom>
            <a:avLst/>
            <a:gdLst>
              <a:gd name="T0" fmla="*/ 0 w 3736"/>
              <a:gd name="T1" fmla="*/ 1186 h 1351"/>
              <a:gd name="T2" fmla="*/ 840 w 3736"/>
              <a:gd name="T3" fmla="*/ 789 h 1351"/>
              <a:gd name="T4" fmla="*/ 1333 w 3736"/>
              <a:gd name="T5" fmla="*/ 62 h 1351"/>
              <a:gd name="T6" fmla="*/ 1850 w 3736"/>
              <a:gd name="T7" fmla="*/ 1161 h 1351"/>
              <a:gd name="T8" fmla="*/ 2913 w 3736"/>
              <a:gd name="T9" fmla="*/ 1000 h 1351"/>
              <a:gd name="T10" fmla="*/ 3736 w 3736"/>
              <a:gd name="T11" fmla="*/ 1351 h 1351"/>
            </a:gdLst>
            <a:ahLst/>
            <a:cxnLst>
              <a:cxn ang="0">
                <a:pos x="T0" y="T1"/>
              </a:cxn>
              <a:cxn ang="0">
                <a:pos x="T2" y="T3"/>
              </a:cxn>
              <a:cxn ang="0">
                <a:pos x="T4" y="T5"/>
              </a:cxn>
              <a:cxn ang="0">
                <a:pos x="T6" y="T7"/>
              </a:cxn>
              <a:cxn ang="0">
                <a:pos x="T8" y="T9"/>
              </a:cxn>
              <a:cxn ang="0">
                <a:pos x="T10" y="T11"/>
              </a:cxn>
            </a:cxnLst>
            <a:rect l="0" t="0" r="r" b="b"/>
            <a:pathLst>
              <a:path w="3736" h="1351">
                <a:moveTo>
                  <a:pt x="0" y="1186"/>
                </a:moveTo>
                <a:cubicBezTo>
                  <a:pt x="140" y="1121"/>
                  <a:pt x="618" y="976"/>
                  <a:pt x="840" y="789"/>
                </a:cubicBezTo>
                <a:cubicBezTo>
                  <a:pt x="1062" y="602"/>
                  <a:pt x="1165" y="0"/>
                  <a:pt x="1333" y="62"/>
                </a:cubicBezTo>
                <a:cubicBezTo>
                  <a:pt x="1501" y="124"/>
                  <a:pt x="1587" y="1005"/>
                  <a:pt x="1850" y="1161"/>
                </a:cubicBezTo>
                <a:cubicBezTo>
                  <a:pt x="2121" y="1331"/>
                  <a:pt x="2601" y="982"/>
                  <a:pt x="2913" y="1000"/>
                </a:cubicBezTo>
                <a:cubicBezTo>
                  <a:pt x="3225" y="1018"/>
                  <a:pt x="3565" y="1278"/>
                  <a:pt x="3736" y="1351"/>
                </a:cubicBezTo>
              </a:path>
            </a:pathLst>
          </a:custGeom>
          <a:noFill/>
          <a:ln w="19050" cap="flat" cmpd="sng">
            <a:solidFill>
              <a:srgbClr val="FF66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5153" name="Freeform 17"/>
          <p:cNvSpPr>
            <a:spLocks/>
          </p:cNvSpPr>
          <p:nvPr/>
        </p:nvSpPr>
        <p:spPr bwMode="auto">
          <a:xfrm>
            <a:off x="3348038" y="1633539"/>
            <a:ext cx="5295900" cy="2535237"/>
          </a:xfrm>
          <a:custGeom>
            <a:avLst/>
            <a:gdLst>
              <a:gd name="T0" fmla="*/ 0 w 3336"/>
              <a:gd name="T1" fmla="*/ 1597 h 1597"/>
              <a:gd name="T2" fmla="*/ 735 w 3336"/>
              <a:gd name="T3" fmla="*/ 1202 h 1597"/>
              <a:gd name="T4" fmla="*/ 1284 w 3336"/>
              <a:gd name="T5" fmla="*/ 357 h 1597"/>
              <a:gd name="T6" fmla="*/ 2392 w 3336"/>
              <a:gd name="T7" fmla="*/ 346 h 1597"/>
              <a:gd name="T8" fmla="*/ 3336 w 3336"/>
              <a:gd name="T9" fmla="*/ 0 h 1597"/>
            </a:gdLst>
            <a:ahLst/>
            <a:cxnLst>
              <a:cxn ang="0">
                <a:pos x="T0" y="T1"/>
              </a:cxn>
              <a:cxn ang="0">
                <a:pos x="T2" y="T3"/>
              </a:cxn>
              <a:cxn ang="0">
                <a:pos x="T4" y="T5"/>
              </a:cxn>
              <a:cxn ang="0">
                <a:pos x="T6" y="T7"/>
              </a:cxn>
              <a:cxn ang="0">
                <a:pos x="T8" y="T9"/>
              </a:cxn>
            </a:cxnLst>
            <a:rect l="0" t="0" r="r" b="b"/>
            <a:pathLst>
              <a:path w="3336" h="1597">
                <a:moveTo>
                  <a:pt x="0" y="1597"/>
                </a:moveTo>
                <a:cubicBezTo>
                  <a:pt x="123" y="1531"/>
                  <a:pt x="521" y="1409"/>
                  <a:pt x="735" y="1202"/>
                </a:cubicBezTo>
                <a:cubicBezTo>
                  <a:pt x="942" y="988"/>
                  <a:pt x="1008" y="500"/>
                  <a:pt x="1284" y="357"/>
                </a:cubicBezTo>
                <a:cubicBezTo>
                  <a:pt x="1560" y="214"/>
                  <a:pt x="2050" y="405"/>
                  <a:pt x="2392" y="346"/>
                </a:cubicBezTo>
                <a:cubicBezTo>
                  <a:pt x="2732" y="310"/>
                  <a:pt x="3139" y="72"/>
                  <a:pt x="3336" y="0"/>
                </a:cubicBezTo>
              </a:path>
            </a:pathLst>
          </a:custGeom>
          <a:noFill/>
          <a:ln w="19050" cap="flat" cmpd="sng">
            <a:solidFill>
              <a:srgbClr val="6600CC"/>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5153"/>
                                        </p:tgtEl>
                                        <p:attrNameLst>
                                          <p:attrName>style.visibility</p:attrName>
                                        </p:attrNameLst>
                                      </p:cBhvr>
                                      <p:to>
                                        <p:strVal val="visible"/>
                                      </p:to>
                                    </p:set>
                                    <p:animEffect transition="in" filter="wipe(down)">
                                      <p:cBhvr>
                                        <p:cTn id="7" dur="2000"/>
                                        <p:tgtEl>
                                          <p:spTgt spid="47515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7517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75152"/>
                                        </p:tgtEl>
                                        <p:attrNameLst>
                                          <p:attrName>style.visibility</p:attrName>
                                        </p:attrNameLst>
                                      </p:cBhvr>
                                      <p:to>
                                        <p:strVal val="visible"/>
                                      </p:to>
                                    </p:set>
                                    <p:animEffect transition="in" filter="wipe(left)">
                                      <p:cBhvr>
                                        <p:cTn id="14" dur="2000"/>
                                        <p:tgtEl>
                                          <p:spTgt spid="475152"/>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475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78" grpId="0"/>
      <p:bldP spid="475179" grpId="0"/>
      <p:bldP spid="475152" grpId="0" animBg="1"/>
      <p:bldP spid="47515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zh-CN" altLang="en-US"/>
              <a:t>两种虚电路交换</a:t>
            </a:r>
          </a:p>
        </p:txBody>
      </p:sp>
      <p:sp>
        <p:nvSpPr>
          <p:cNvPr id="476163" name="Rectangle 3"/>
          <p:cNvSpPr>
            <a:spLocks noGrp="1" noChangeArrowheads="1"/>
          </p:cNvSpPr>
          <p:nvPr>
            <p:ph idx="1"/>
          </p:nvPr>
        </p:nvSpPr>
        <p:spPr/>
        <p:txBody>
          <a:bodyPr/>
          <a:lstStyle/>
          <a:p>
            <a:r>
              <a:rPr lang="zh-CN" altLang="en-US" dirty="0"/>
              <a:t>交换虚电路</a:t>
            </a:r>
            <a:r>
              <a:rPr lang="en-US" altLang="zh-CN" dirty="0"/>
              <a:t>(SVC)</a:t>
            </a:r>
          </a:p>
          <a:p>
            <a:pPr lvl="1"/>
            <a:r>
              <a:rPr lang="zh-CN" altLang="en-US" dirty="0"/>
              <a:t>每条虚电路在需要的时候被创建，而且仅仅在这次通信交换的过程中存在。</a:t>
            </a:r>
          </a:p>
          <a:p>
            <a:r>
              <a:rPr lang="zh-CN" altLang="en-US" dirty="0"/>
              <a:t>永久虚电路</a:t>
            </a:r>
            <a:r>
              <a:rPr lang="en-US" altLang="zh-CN" dirty="0"/>
              <a:t>(PVC)</a:t>
            </a:r>
          </a:p>
          <a:p>
            <a:pPr lvl="1"/>
            <a:r>
              <a:rPr lang="zh-CN" altLang="en-US" dirty="0"/>
              <a:t>类似于租用线路，两个用户之间存在一条相同的虚电路</a:t>
            </a:r>
            <a:endParaRPr lang="en-US" altLang="zh-CN" dirty="0"/>
          </a:p>
          <a:p>
            <a:pPr lvl="1"/>
            <a:r>
              <a:rPr lang="zh-CN" altLang="en-US" dirty="0"/>
              <a:t>该电路是专门提供给特定用户的，这条虚电路总是建立好的。</a:t>
            </a:r>
          </a:p>
          <a:p>
            <a:endParaRPr lang="en-US" altLang="zh-CN" dirty="0"/>
          </a:p>
        </p:txBody>
      </p:sp>
      <p:sp>
        <p:nvSpPr>
          <p:cNvPr id="6" name="灯片编号占位符 5"/>
          <p:cNvSpPr>
            <a:spLocks noGrp="1"/>
          </p:cNvSpPr>
          <p:nvPr>
            <p:ph type="sldNum" sz="quarter" idx="12"/>
          </p:nvPr>
        </p:nvSpPr>
        <p:spPr/>
        <p:txBody>
          <a:bodyPr/>
          <a:lstStyle/>
          <a:p>
            <a:fld id="{5CEEC60D-E3D8-4BC0-8729-EFD9D233FFAA}" type="slidenum">
              <a:rPr lang="en-US" altLang="zh-CN"/>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zh-CN" altLang="en-US"/>
              <a:t>虚电路交换优点</a:t>
            </a:r>
          </a:p>
        </p:txBody>
      </p:sp>
      <p:sp>
        <p:nvSpPr>
          <p:cNvPr id="477187" name="Rectangle 3"/>
          <p:cNvSpPr>
            <a:spLocks noGrp="1" noChangeArrowheads="1"/>
          </p:cNvSpPr>
          <p:nvPr>
            <p:ph idx="1"/>
          </p:nvPr>
        </p:nvSpPr>
        <p:spPr/>
        <p:txBody>
          <a:bodyPr/>
          <a:lstStyle/>
          <a:p>
            <a:r>
              <a:rPr lang="zh-CN" altLang="en-US" dirty="0"/>
              <a:t>仅在建立虚电路时需要目的地址</a:t>
            </a:r>
            <a:endParaRPr lang="en-US" altLang="zh-CN" dirty="0"/>
          </a:p>
          <a:p>
            <a:r>
              <a:rPr lang="zh-CN" altLang="en-US" dirty="0"/>
              <a:t>进行数据传送时， 每个包不需要携带完整的目的地址，而仅需要一个虚电路的号码标志</a:t>
            </a:r>
            <a:endParaRPr lang="en-US" altLang="zh-CN" dirty="0"/>
          </a:p>
          <a:p>
            <a:r>
              <a:rPr lang="zh-CN" altLang="en-US" dirty="0"/>
              <a:t>减少了包的控制信息，从而减少了额外开销</a:t>
            </a:r>
          </a:p>
        </p:txBody>
      </p:sp>
      <p:sp>
        <p:nvSpPr>
          <p:cNvPr id="6" name="灯片编号占位符 5"/>
          <p:cNvSpPr>
            <a:spLocks noGrp="1"/>
          </p:cNvSpPr>
          <p:nvPr>
            <p:ph type="sldNum" sz="quarter" idx="12"/>
          </p:nvPr>
        </p:nvSpPr>
        <p:spPr/>
        <p:txBody>
          <a:bodyPr/>
          <a:lstStyle/>
          <a:p>
            <a:fld id="{78652BC5-D1BD-43E9-8760-0400E5DEB45B}" type="slidenum">
              <a:rPr lang="en-US" altLang="zh-CN"/>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036" name="Rectangle 180"/>
          <p:cNvSpPr>
            <a:spLocks noGrp="1" noChangeArrowheads="1"/>
          </p:cNvSpPr>
          <p:nvPr>
            <p:ph type="title"/>
          </p:nvPr>
        </p:nvSpPr>
        <p:spPr>
          <a:noFill/>
          <a:ln/>
        </p:spPr>
        <p:txBody>
          <a:bodyPr/>
          <a:lstStyle/>
          <a:p>
            <a:r>
              <a:rPr lang="zh-CN" altLang="en-US"/>
              <a:t>三种交换方式的对比</a:t>
            </a:r>
          </a:p>
        </p:txBody>
      </p:sp>
      <p:sp>
        <p:nvSpPr>
          <p:cNvPr id="180" name="灯片编号占位符 5"/>
          <p:cNvSpPr>
            <a:spLocks noGrp="1"/>
          </p:cNvSpPr>
          <p:nvPr>
            <p:ph type="sldNum" sz="quarter" idx="12"/>
          </p:nvPr>
        </p:nvSpPr>
        <p:spPr/>
        <p:txBody>
          <a:bodyPr/>
          <a:lstStyle/>
          <a:p>
            <a:fld id="{7D72560F-018F-4856-812F-5A58A4A665D3}" type="slidenum">
              <a:rPr lang="en-US" altLang="zh-CN"/>
              <a:pPr/>
              <a:t>73</a:t>
            </a:fld>
            <a:endParaRPr lang="en-US" altLang="zh-CN"/>
          </a:p>
        </p:txBody>
      </p:sp>
      <p:grpSp>
        <p:nvGrpSpPr>
          <p:cNvPr id="377861" name="Group 5"/>
          <p:cNvGrpSpPr>
            <a:grpSpLocks/>
          </p:cNvGrpSpPr>
          <p:nvPr/>
        </p:nvGrpSpPr>
        <p:grpSpPr bwMode="auto">
          <a:xfrm>
            <a:off x="9018589" y="1668464"/>
            <a:ext cx="581025" cy="395287"/>
            <a:chOff x="4653" y="1615"/>
            <a:chExt cx="366" cy="249"/>
          </a:xfrm>
        </p:grpSpPr>
        <p:sp>
          <p:nvSpPr>
            <p:cNvPr id="377862" name="AutoShape 6"/>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3" name="Text Box 7"/>
            <p:cNvSpPr txBox="1">
              <a:spLocks noChangeArrowheads="1"/>
            </p:cNvSpPr>
            <p:nvPr/>
          </p:nvSpPr>
          <p:spPr bwMode="auto">
            <a:xfrm rot="626605">
              <a:off x="4662" y="1615"/>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864" name="Line 8"/>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5" name="Line 9"/>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6" name="AutoShape 10"/>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67" name="Group 11"/>
          <p:cNvGrpSpPr>
            <a:grpSpLocks/>
          </p:cNvGrpSpPr>
          <p:nvPr/>
        </p:nvGrpSpPr>
        <p:grpSpPr bwMode="auto">
          <a:xfrm>
            <a:off x="9010651" y="1952625"/>
            <a:ext cx="582613" cy="395288"/>
            <a:chOff x="4648" y="1794"/>
            <a:chExt cx="367" cy="249"/>
          </a:xfrm>
        </p:grpSpPr>
        <p:sp>
          <p:nvSpPr>
            <p:cNvPr id="377868" name="AutoShape 12"/>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69" name="Text Box 13"/>
            <p:cNvSpPr txBox="1">
              <a:spLocks noChangeArrowheads="1"/>
            </p:cNvSpPr>
            <p:nvPr/>
          </p:nvSpPr>
          <p:spPr bwMode="auto">
            <a:xfrm rot="626605">
              <a:off x="4651" y="1794"/>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870" name="Line 14"/>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1" name="Line 15"/>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2" name="AutoShape 16"/>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73" name="Group 17"/>
          <p:cNvGrpSpPr>
            <a:grpSpLocks/>
          </p:cNvGrpSpPr>
          <p:nvPr/>
        </p:nvGrpSpPr>
        <p:grpSpPr bwMode="auto">
          <a:xfrm>
            <a:off x="9017001" y="2241551"/>
            <a:ext cx="581025" cy="385763"/>
            <a:chOff x="4652" y="1976"/>
            <a:chExt cx="366" cy="243"/>
          </a:xfrm>
        </p:grpSpPr>
        <p:sp>
          <p:nvSpPr>
            <p:cNvPr id="377874" name="AutoShape 18"/>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5" name="Text Box 19"/>
            <p:cNvSpPr txBox="1">
              <a:spLocks noChangeArrowheads="1"/>
            </p:cNvSpPr>
            <p:nvPr/>
          </p:nvSpPr>
          <p:spPr bwMode="auto">
            <a:xfrm rot="626605">
              <a:off x="4655" y="1976"/>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876" name="Line 20"/>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7" name="Line 21"/>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8" name="AutoShape 22"/>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79" name="Group 23"/>
          <p:cNvGrpSpPr>
            <a:grpSpLocks/>
          </p:cNvGrpSpPr>
          <p:nvPr/>
        </p:nvGrpSpPr>
        <p:grpSpPr bwMode="auto">
          <a:xfrm>
            <a:off x="9023351" y="2511425"/>
            <a:ext cx="581025" cy="393700"/>
            <a:chOff x="4656" y="2146"/>
            <a:chExt cx="366" cy="248"/>
          </a:xfrm>
        </p:grpSpPr>
        <p:sp>
          <p:nvSpPr>
            <p:cNvPr id="377880" name="AutoShape 24"/>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1" name="Text Box 25"/>
            <p:cNvSpPr txBox="1">
              <a:spLocks noChangeArrowheads="1"/>
            </p:cNvSpPr>
            <p:nvPr/>
          </p:nvSpPr>
          <p:spPr bwMode="auto">
            <a:xfrm rot="626605">
              <a:off x="4659" y="2146"/>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882" name="Line 26"/>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3" name="Line 27"/>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4" name="AutoShape 28"/>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85" name="Group 29"/>
          <p:cNvGrpSpPr>
            <a:grpSpLocks/>
          </p:cNvGrpSpPr>
          <p:nvPr/>
        </p:nvGrpSpPr>
        <p:grpSpPr bwMode="auto">
          <a:xfrm>
            <a:off x="9588500" y="2063751"/>
            <a:ext cx="585788" cy="384175"/>
            <a:chOff x="5012" y="1864"/>
            <a:chExt cx="369" cy="242"/>
          </a:xfrm>
        </p:grpSpPr>
        <p:sp>
          <p:nvSpPr>
            <p:cNvPr id="377886" name="AutoShape 30"/>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7" name="Text Box 31"/>
            <p:cNvSpPr txBox="1">
              <a:spLocks noChangeArrowheads="1"/>
            </p:cNvSpPr>
            <p:nvPr/>
          </p:nvSpPr>
          <p:spPr bwMode="auto">
            <a:xfrm rot="626605">
              <a:off x="5012" y="1864"/>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888" name="Line 32"/>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9" name="Line 33"/>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0" name="AutoShape 34"/>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91" name="Group 35"/>
          <p:cNvGrpSpPr>
            <a:grpSpLocks/>
          </p:cNvGrpSpPr>
          <p:nvPr/>
        </p:nvGrpSpPr>
        <p:grpSpPr bwMode="auto">
          <a:xfrm>
            <a:off x="9580564" y="2328864"/>
            <a:ext cx="585787" cy="403225"/>
            <a:chOff x="5007" y="2031"/>
            <a:chExt cx="369" cy="254"/>
          </a:xfrm>
        </p:grpSpPr>
        <p:sp>
          <p:nvSpPr>
            <p:cNvPr id="377892" name="AutoShape 36"/>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3" name="Text Box 37"/>
            <p:cNvSpPr txBox="1">
              <a:spLocks noChangeArrowheads="1"/>
            </p:cNvSpPr>
            <p:nvPr/>
          </p:nvSpPr>
          <p:spPr bwMode="auto">
            <a:xfrm rot="626605">
              <a:off x="5007" y="2031"/>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894" name="Line 38"/>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5" name="Line 39"/>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6" name="AutoShape 40"/>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97" name="Group 41"/>
          <p:cNvGrpSpPr>
            <a:grpSpLocks/>
          </p:cNvGrpSpPr>
          <p:nvPr/>
        </p:nvGrpSpPr>
        <p:grpSpPr bwMode="auto">
          <a:xfrm>
            <a:off x="9591676" y="2616200"/>
            <a:ext cx="581025" cy="395288"/>
            <a:chOff x="5014" y="2212"/>
            <a:chExt cx="366" cy="249"/>
          </a:xfrm>
        </p:grpSpPr>
        <p:sp>
          <p:nvSpPr>
            <p:cNvPr id="377898" name="AutoShape 42"/>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9" name="Text Box 43"/>
            <p:cNvSpPr txBox="1">
              <a:spLocks noChangeArrowheads="1"/>
            </p:cNvSpPr>
            <p:nvPr/>
          </p:nvSpPr>
          <p:spPr bwMode="auto">
            <a:xfrm rot="626605">
              <a:off x="5017" y="2212"/>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900" name="Line 44"/>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1" name="Line 45"/>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2" name="AutoShape 46"/>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03" name="Group 47"/>
          <p:cNvGrpSpPr>
            <a:grpSpLocks/>
          </p:cNvGrpSpPr>
          <p:nvPr/>
        </p:nvGrpSpPr>
        <p:grpSpPr bwMode="auto">
          <a:xfrm>
            <a:off x="9591676" y="2886076"/>
            <a:ext cx="587375" cy="404813"/>
            <a:chOff x="5014" y="2382"/>
            <a:chExt cx="370" cy="255"/>
          </a:xfrm>
        </p:grpSpPr>
        <p:sp>
          <p:nvSpPr>
            <p:cNvPr id="377904" name="AutoShape 48"/>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5" name="Text Box 49"/>
            <p:cNvSpPr txBox="1">
              <a:spLocks noChangeArrowheads="1"/>
            </p:cNvSpPr>
            <p:nvPr/>
          </p:nvSpPr>
          <p:spPr bwMode="auto">
            <a:xfrm rot="626605">
              <a:off x="5014" y="2382"/>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906" name="Line 50"/>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7" name="Line 51"/>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08" name="AutoShape 52"/>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09" name="Group 53"/>
          <p:cNvGrpSpPr>
            <a:grpSpLocks/>
          </p:cNvGrpSpPr>
          <p:nvPr/>
        </p:nvGrpSpPr>
        <p:grpSpPr bwMode="auto">
          <a:xfrm>
            <a:off x="8437564" y="1847850"/>
            <a:ext cx="585787" cy="393700"/>
            <a:chOff x="4287" y="1728"/>
            <a:chExt cx="369" cy="248"/>
          </a:xfrm>
        </p:grpSpPr>
        <p:sp>
          <p:nvSpPr>
            <p:cNvPr id="377910" name="AutoShape 54"/>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1" name="Text Box 55"/>
            <p:cNvSpPr txBox="1">
              <a:spLocks noChangeArrowheads="1"/>
            </p:cNvSpPr>
            <p:nvPr/>
          </p:nvSpPr>
          <p:spPr bwMode="auto">
            <a:xfrm rot="626605">
              <a:off x="4287" y="1728"/>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3</a:t>
              </a:r>
              <a:endParaRPr kumimoji="1" lang="en-US" altLang="zh-CN">
                <a:solidFill>
                  <a:srgbClr val="333399"/>
                </a:solidFill>
                <a:ea typeface="黑体" panose="02010609060101010101" pitchFamily="49" charset="-122"/>
              </a:endParaRPr>
            </a:p>
          </p:txBody>
        </p:sp>
        <p:sp>
          <p:nvSpPr>
            <p:cNvPr id="377912" name="Line 56"/>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3" name="Line 57"/>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4" name="AutoShape 58"/>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15" name="Group 59"/>
          <p:cNvGrpSpPr>
            <a:grpSpLocks/>
          </p:cNvGrpSpPr>
          <p:nvPr/>
        </p:nvGrpSpPr>
        <p:grpSpPr bwMode="auto">
          <a:xfrm>
            <a:off x="8448676" y="2125664"/>
            <a:ext cx="581025" cy="395287"/>
            <a:chOff x="4294" y="1903"/>
            <a:chExt cx="366" cy="249"/>
          </a:xfrm>
        </p:grpSpPr>
        <p:sp>
          <p:nvSpPr>
            <p:cNvPr id="377916" name="AutoShape 60"/>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7" name="Text Box 61"/>
            <p:cNvSpPr txBox="1">
              <a:spLocks noChangeArrowheads="1"/>
            </p:cNvSpPr>
            <p:nvPr/>
          </p:nvSpPr>
          <p:spPr bwMode="auto">
            <a:xfrm rot="626605">
              <a:off x="4297" y="1903"/>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4</a:t>
              </a:r>
              <a:endParaRPr kumimoji="1" lang="en-US" altLang="zh-CN">
                <a:solidFill>
                  <a:srgbClr val="333399"/>
                </a:solidFill>
                <a:ea typeface="黑体" panose="02010609060101010101" pitchFamily="49" charset="-122"/>
              </a:endParaRPr>
            </a:p>
          </p:txBody>
        </p:sp>
        <p:sp>
          <p:nvSpPr>
            <p:cNvPr id="377918" name="Line 62"/>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19" name="Line 63"/>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0" name="AutoShape 64"/>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21" name="Group 65"/>
          <p:cNvGrpSpPr>
            <a:grpSpLocks/>
          </p:cNvGrpSpPr>
          <p:nvPr/>
        </p:nvGrpSpPr>
        <p:grpSpPr bwMode="auto">
          <a:xfrm>
            <a:off x="6197601" y="2582864"/>
            <a:ext cx="582613" cy="1069975"/>
            <a:chOff x="2876" y="2191"/>
            <a:chExt cx="367" cy="674"/>
          </a:xfrm>
        </p:grpSpPr>
        <p:sp>
          <p:nvSpPr>
            <p:cNvPr id="377922" name="AutoShape 66"/>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3" name="AutoShape 67"/>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4" name="Text Box 68"/>
            <p:cNvSpPr txBox="1">
              <a:spLocks noChangeArrowheads="1"/>
            </p:cNvSpPr>
            <p:nvPr/>
          </p:nvSpPr>
          <p:spPr bwMode="auto">
            <a:xfrm>
              <a:off x="2919" y="2300"/>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25" name="Line 69"/>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6" name="Line 70"/>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27" name="Group 71"/>
          <p:cNvGrpSpPr>
            <a:grpSpLocks/>
          </p:cNvGrpSpPr>
          <p:nvPr/>
        </p:nvGrpSpPr>
        <p:grpSpPr bwMode="auto">
          <a:xfrm>
            <a:off x="6792914" y="3919538"/>
            <a:ext cx="581025" cy="1071562"/>
            <a:chOff x="3251" y="3033"/>
            <a:chExt cx="366" cy="675"/>
          </a:xfrm>
        </p:grpSpPr>
        <p:sp>
          <p:nvSpPr>
            <p:cNvPr id="377928" name="AutoShape 72"/>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29" name="AutoShape 73"/>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0" name="Text Box 74"/>
            <p:cNvSpPr txBox="1">
              <a:spLocks noChangeArrowheads="1"/>
            </p:cNvSpPr>
            <p:nvPr/>
          </p:nvSpPr>
          <p:spPr bwMode="auto">
            <a:xfrm>
              <a:off x="3293" y="3143"/>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31" name="Line 75"/>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2" name="Line 76"/>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33" name="Group 77"/>
          <p:cNvGrpSpPr>
            <a:grpSpLocks/>
          </p:cNvGrpSpPr>
          <p:nvPr/>
        </p:nvGrpSpPr>
        <p:grpSpPr bwMode="auto">
          <a:xfrm>
            <a:off x="5630864" y="1311276"/>
            <a:ext cx="573087" cy="1069975"/>
            <a:chOff x="2519" y="1390"/>
            <a:chExt cx="361" cy="674"/>
          </a:xfrm>
        </p:grpSpPr>
        <p:sp>
          <p:nvSpPr>
            <p:cNvPr id="377934" name="AutoShape 78"/>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5" name="AutoShape 79"/>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6" name="Text Box 80"/>
            <p:cNvSpPr txBox="1">
              <a:spLocks noChangeArrowheads="1"/>
            </p:cNvSpPr>
            <p:nvPr/>
          </p:nvSpPr>
          <p:spPr bwMode="auto">
            <a:xfrm>
              <a:off x="2567" y="1500"/>
              <a:ext cx="262"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zh-CN" altLang="en-US">
                  <a:solidFill>
                    <a:srgbClr val="333399"/>
                  </a:solidFill>
                  <a:ea typeface="黑体" panose="02010609060101010101" pitchFamily="49" charset="-122"/>
                </a:rPr>
                <a:t>报</a:t>
              </a:r>
            </a:p>
            <a:p>
              <a:pPr algn="l">
                <a:lnSpc>
                  <a:spcPct val="80000"/>
                </a:lnSpc>
              </a:pPr>
              <a:r>
                <a:rPr kumimoji="1" lang="zh-CN" altLang="en-US">
                  <a:solidFill>
                    <a:srgbClr val="333399"/>
                  </a:solidFill>
                  <a:ea typeface="黑体" panose="02010609060101010101" pitchFamily="49" charset="-122"/>
                </a:rPr>
                <a:t>文</a:t>
              </a:r>
            </a:p>
          </p:txBody>
        </p:sp>
        <p:sp>
          <p:nvSpPr>
            <p:cNvPr id="377937" name="Line 81"/>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38" name="Line 82"/>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39" name="Line 83"/>
          <p:cNvSpPr>
            <a:spLocks noChangeShapeType="1"/>
          </p:cNvSpPr>
          <p:nvPr/>
        </p:nvSpPr>
        <p:spPr bwMode="auto">
          <a:xfrm>
            <a:off x="3519488" y="1311276"/>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0" name="Line 84"/>
          <p:cNvSpPr>
            <a:spLocks noChangeShapeType="1"/>
          </p:cNvSpPr>
          <p:nvPr/>
        </p:nvSpPr>
        <p:spPr bwMode="auto">
          <a:xfrm>
            <a:off x="4095750" y="1311276"/>
            <a:ext cx="0" cy="381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1" name="Text Box 85"/>
          <p:cNvSpPr txBox="1">
            <a:spLocks noChangeArrowheads="1"/>
          </p:cNvSpPr>
          <p:nvPr/>
        </p:nvSpPr>
        <p:spPr bwMode="auto">
          <a:xfrm>
            <a:off x="2747964"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 </a:t>
            </a:r>
          </a:p>
        </p:txBody>
      </p:sp>
      <p:sp>
        <p:nvSpPr>
          <p:cNvPr id="377942" name="Text Box 86"/>
          <p:cNvSpPr txBox="1">
            <a:spLocks noChangeArrowheads="1"/>
          </p:cNvSpPr>
          <p:nvPr/>
        </p:nvSpPr>
        <p:spPr bwMode="auto">
          <a:xfrm>
            <a:off x="5445126"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a:t>
            </a:r>
          </a:p>
        </p:txBody>
      </p:sp>
      <p:sp>
        <p:nvSpPr>
          <p:cNvPr id="377943" name="Text Box 87"/>
          <p:cNvSpPr txBox="1">
            <a:spLocks noChangeArrowheads="1"/>
          </p:cNvSpPr>
          <p:nvPr/>
        </p:nvSpPr>
        <p:spPr bwMode="auto">
          <a:xfrm>
            <a:off x="8253414" y="5005389"/>
            <a:ext cx="2149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333399"/>
                </a:solidFill>
                <a:ea typeface="黑体" panose="02010609060101010101" pitchFamily="49" charset="-122"/>
              </a:rPr>
              <a:t>A      B      C      D</a:t>
            </a:r>
          </a:p>
        </p:txBody>
      </p:sp>
      <p:sp>
        <p:nvSpPr>
          <p:cNvPr id="377944" name="Line 88"/>
          <p:cNvSpPr>
            <a:spLocks noChangeShapeType="1"/>
          </p:cNvSpPr>
          <p:nvPr/>
        </p:nvSpPr>
        <p:spPr bwMode="auto">
          <a:xfrm>
            <a:off x="2943226" y="1444626"/>
            <a:ext cx="576263"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5" name="Line 89"/>
          <p:cNvSpPr>
            <a:spLocks noChangeShapeType="1"/>
          </p:cNvSpPr>
          <p:nvPr/>
        </p:nvSpPr>
        <p:spPr bwMode="auto">
          <a:xfrm>
            <a:off x="3519488" y="1712914"/>
            <a:ext cx="576262"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6" name="Line 90"/>
          <p:cNvSpPr>
            <a:spLocks noChangeShapeType="1"/>
          </p:cNvSpPr>
          <p:nvPr/>
        </p:nvSpPr>
        <p:spPr bwMode="auto">
          <a:xfrm>
            <a:off x="4095751" y="1979614"/>
            <a:ext cx="57467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7" name="Line 91"/>
          <p:cNvSpPr>
            <a:spLocks noChangeShapeType="1"/>
          </p:cNvSpPr>
          <p:nvPr/>
        </p:nvSpPr>
        <p:spPr bwMode="auto">
          <a:xfrm flipH="1">
            <a:off x="2943225" y="2381250"/>
            <a:ext cx="1727200" cy="2682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48" name="Text Box 92"/>
          <p:cNvSpPr txBox="1">
            <a:spLocks noChangeArrowheads="1"/>
          </p:cNvSpPr>
          <p:nvPr/>
        </p:nvSpPr>
        <p:spPr bwMode="auto">
          <a:xfrm>
            <a:off x="5916613"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报文交换</a:t>
            </a:r>
          </a:p>
        </p:txBody>
      </p:sp>
      <p:sp>
        <p:nvSpPr>
          <p:cNvPr id="377949" name="Text Box 93"/>
          <p:cNvSpPr txBox="1">
            <a:spLocks noChangeArrowheads="1"/>
          </p:cNvSpPr>
          <p:nvPr/>
        </p:nvSpPr>
        <p:spPr bwMode="auto">
          <a:xfrm>
            <a:off x="3108325"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dirty="0">
                <a:solidFill>
                  <a:srgbClr val="333399"/>
                </a:solidFill>
                <a:ea typeface="黑体" panose="02010609060101010101" pitchFamily="49" charset="-122"/>
              </a:rPr>
              <a:t>电路交换</a:t>
            </a:r>
          </a:p>
        </p:txBody>
      </p:sp>
      <p:sp>
        <p:nvSpPr>
          <p:cNvPr id="377950" name="Text Box 94"/>
          <p:cNvSpPr txBox="1">
            <a:spLocks noChangeArrowheads="1"/>
          </p:cNvSpPr>
          <p:nvPr/>
        </p:nvSpPr>
        <p:spPr bwMode="auto">
          <a:xfrm>
            <a:off x="8724900" y="97301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rgbClr val="333399"/>
                </a:solidFill>
                <a:ea typeface="黑体" panose="02010609060101010101" pitchFamily="49" charset="-122"/>
              </a:rPr>
              <a:t>分组交换</a:t>
            </a:r>
          </a:p>
        </p:txBody>
      </p:sp>
      <p:sp>
        <p:nvSpPr>
          <p:cNvPr id="377951" name="Line 95"/>
          <p:cNvSpPr>
            <a:spLocks noChangeShapeType="1"/>
          </p:cNvSpPr>
          <p:nvPr/>
        </p:nvSpPr>
        <p:spPr bwMode="auto">
          <a:xfrm>
            <a:off x="1638300" y="1607345"/>
            <a:ext cx="0" cy="2743200"/>
          </a:xfrm>
          <a:prstGeom prst="line">
            <a:avLst/>
          </a:prstGeom>
          <a:noFill/>
          <a:ln w="1905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2" name="Text Box 96"/>
          <p:cNvSpPr txBox="1">
            <a:spLocks noChangeArrowheads="1"/>
          </p:cNvSpPr>
          <p:nvPr/>
        </p:nvSpPr>
        <p:spPr bwMode="auto">
          <a:xfrm>
            <a:off x="1536700" y="4366420"/>
            <a:ext cx="247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chemeClr val="hlink"/>
                </a:solidFill>
                <a:ea typeface="黑体" panose="02010609060101010101" pitchFamily="49" charset="-122"/>
              </a:rPr>
              <a:t>t</a:t>
            </a:r>
          </a:p>
        </p:txBody>
      </p:sp>
      <p:grpSp>
        <p:nvGrpSpPr>
          <p:cNvPr id="377953" name="Group 97"/>
          <p:cNvGrpSpPr>
            <a:grpSpLocks/>
          </p:cNvGrpSpPr>
          <p:nvPr/>
        </p:nvGrpSpPr>
        <p:grpSpPr bwMode="auto">
          <a:xfrm>
            <a:off x="1758950" y="1443038"/>
            <a:ext cx="1162049" cy="1230312"/>
            <a:chOff x="80" y="1473"/>
            <a:chExt cx="732" cy="775"/>
          </a:xfrm>
        </p:grpSpPr>
        <p:sp>
          <p:nvSpPr>
            <p:cNvPr id="377954" name="Line 98"/>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5" name="Line 99"/>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56" name="Text Box 100"/>
            <p:cNvSpPr txBox="1">
              <a:spLocks noChangeArrowheads="1"/>
            </p:cNvSpPr>
            <p:nvPr/>
          </p:nvSpPr>
          <p:spPr bwMode="auto">
            <a:xfrm>
              <a:off x="80" y="1744"/>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连接建立</a:t>
              </a:r>
            </a:p>
          </p:txBody>
        </p:sp>
        <p:sp>
          <p:nvSpPr>
            <p:cNvPr id="377957" name="Line 101"/>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58" name="Group 102"/>
          <p:cNvGrpSpPr>
            <a:grpSpLocks/>
          </p:cNvGrpSpPr>
          <p:nvPr/>
        </p:nvGrpSpPr>
        <p:grpSpPr bwMode="auto">
          <a:xfrm>
            <a:off x="1757363" y="2670175"/>
            <a:ext cx="1163637" cy="1011238"/>
            <a:chOff x="79" y="2246"/>
            <a:chExt cx="733" cy="637"/>
          </a:xfrm>
        </p:grpSpPr>
        <p:sp>
          <p:nvSpPr>
            <p:cNvPr id="377959" name="Line 10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0" name="Text Box 104"/>
            <p:cNvSpPr txBox="1">
              <a:spLocks noChangeArrowheads="1"/>
            </p:cNvSpPr>
            <p:nvPr/>
          </p:nvSpPr>
          <p:spPr bwMode="auto">
            <a:xfrm>
              <a:off x="79" y="2438"/>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数据传送</a:t>
              </a:r>
            </a:p>
          </p:txBody>
        </p:sp>
        <p:sp>
          <p:nvSpPr>
            <p:cNvPr id="377961" name="Line 105"/>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62" name="Freeform 106"/>
          <p:cNvSpPr>
            <a:spLocks/>
          </p:cNvSpPr>
          <p:nvPr/>
        </p:nvSpPr>
        <p:spPr bwMode="auto">
          <a:xfrm>
            <a:off x="2938463" y="1311276"/>
            <a:ext cx="4762" cy="3821113"/>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3" name="Freeform 107"/>
          <p:cNvSpPr>
            <a:spLocks/>
          </p:cNvSpPr>
          <p:nvPr/>
        </p:nvSpPr>
        <p:spPr bwMode="auto">
          <a:xfrm>
            <a:off x="7369176" y="1289051"/>
            <a:ext cx="4763"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4" name="Line 108"/>
          <p:cNvSpPr>
            <a:spLocks noChangeShapeType="1"/>
          </p:cNvSpPr>
          <p:nvPr/>
        </p:nvSpPr>
        <p:spPr bwMode="auto">
          <a:xfrm>
            <a:off x="10171113" y="133826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5" name="Line 109"/>
          <p:cNvSpPr>
            <a:spLocks noChangeShapeType="1"/>
          </p:cNvSpPr>
          <p:nvPr/>
        </p:nvSpPr>
        <p:spPr bwMode="auto">
          <a:xfrm>
            <a:off x="9593263" y="13239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6" name="Line 110"/>
          <p:cNvSpPr>
            <a:spLocks noChangeShapeType="1"/>
          </p:cNvSpPr>
          <p:nvPr/>
        </p:nvSpPr>
        <p:spPr bwMode="auto">
          <a:xfrm>
            <a:off x="9024938" y="13112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7" name="Line 111"/>
          <p:cNvSpPr>
            <a:spLocks noChangeShapeType="1"/>
          </p:cNvSpPr>
          <p:nvPr/>
        </p:nvSpPr>
        <p:spPr bwMode="auto">
          <a:xfrm>
            <a:off x="5627688"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8" name="Line 112"/>
          <p:cNvSpPr>
            <a:spLocks noChangeShapeType="1"/>
          </p:cNvSpPr>
          <p:nvPr/>
        </p:nvSpPr>
        <p:spPr bwMode="auto">
          <a:xfrm>
            <a:off x="6197600"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69" name="Line 113"/>
          <p:cNvSpPr>
            <a:spLocks noChangeShapeType="1"/>
          </p:cNvSpPr>
          <p:nvPr/>
        </p:nvSpPr>
        <p:spPr bwMode="auto">
          <a:xfrm>
            <a:off x="6791325" y="128905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7970" name="Group 114"/>
          <p:cNvGrpSpPr>
            <a:grpSpLocks/>
          </p:cNvGrpSpPr>
          <p:nvPr/>
        </p:nvGrpSpPr>
        <p:grpSpPr bwMode="auto">
          <a:xfrm>
            <a:off x="2928939" y="2657476"/>
            <a:ext cx="1766887" cy="1279525"/>
            <a:chOff x="817" y="2238"/>
            <a:chExt cx="1113" cy="806"/>
          </a:xfrm>
        </p:grpSpPr>
        <p:sp>
          <p:nvSpPr>
            <p:cNvPr id="377971" name="Line 115"/>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bg2"/>
                  </a:solidFill>
                  <a:round/>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2" name="AutoShape 116"/>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3" name="Text Box 117"/>
            <p:cNvSpPr txBox="1">
              <a:spLocks noChangeArrowheads="1"/>
            </p:cNvSpPr>
            <p:nvPr/>
          </p:nvSpPr>
          <p:spPr bwMode="auto">
            <a:xfrm>
              <a:off x="1113" y="2429"/>
              <a:ext cx="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a:solidFill>
                    <a:srgbClr val="333399"/>
                  </a:solidFill>
                  <a:ea typeface="黑体" panose="02010609060101010101" pitchFamily="49" charset="-122"/>
                </a:rPr>
                <a:t>数据</a:t>
              </a:r>
            </a:p>
          </p:txBody>
        </p:sp>
        <p:sp>
          <p:nvSpPr>
            <p:cNvPr id="377974" name="AutoShape 118"/>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5" name="Line 119"/>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6" name="Line 120"/>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77" name="Group 121"/>
          <p:cNvGrpSpPr>
            <a:grpSpLocks/>
          </p:cNvGrpSpPr>
          <p:nvPr/>
        </p:nvGrpSpPr>
        <p:grpSpPr bwMode="auto">
          <a:xfrm>
            <a:off x="8435976" y="1577976"/>
            <a:ext cx="582613" cy="385763"/>
            <a:chOff x="4286" y="1558"/>
            <a:chExt cx="367" cy="243"/>
          </a:xfrm>
        </p:grpSpPr>
        <p:sp>
          <p:nvSpPr>
            <p:cNvPr id="377978" name="AutoShape 122"/>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79" name="Text Box 123"/>
            <p:cNvSpPr txBox="1">
              <a:spLocks noChangeArrowheads="1"/>
            </p:cNvSpPr>
            <p:nvPr/>
          </p:nvSpPr>
          <p:spPr bwMode="auto">
            <a:xfrm rot="626605">
              <a:off x="4295" y="1558"/>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2</a:t>
              </a:r>
              <a:endParaRPr kumimoji="1" lang="en-US" altLang="zh-CN">
                <a:solidFill>
                  <a:srgbClr val="333399"/>
                </a:solidFill>
                <a:ea typeface="黑体" panose="02010609060101010101" pitchFamily="49" charset="-122"/>
              </a:endParaRPr>
            </a:p>
          </p:txBody>
        </p:sp>
        <p:sp>
          <p:nvSpPr>
            <p:cNvPr id="377980" name="Line 124"/>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1" name="AutoShape 125"/>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2" name="Line 12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983" name="Group 127"/>
          <p:cNvGrpSpPr>
            <a:grpSpLocks/>
          </p:cNvGrpSpPr>
          <p:nvPr/>
        </p:nvGrpSpPr>
        <p:grpSpPr bwMode="auto">
          <a:xfrm>
            <a:off x="8443914" y="1284289"/>
            <a:ext cx="581025" cy="395287"/>
            <a:chOff x="4291" y="1373"/>
            <a:chExt cx="366" cy="249"/>
          </a:xfrm>
        </p:grpSpPr>
        <p:sp>
          <p:nvSpPr>
            <p:cNvPr id="377984" name="AutoShape 128"/>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5" name="Text Box 129"/>
            <p:cNvSpPr txBox="1">
              <a:spLocks noChangeArrowheads="1"/>
            </p:cNvSpPr>
            <p:nvPr/>
          </p:nvSpPr>
          <p:spPr bwMode="auto">
            <a:xfrm rot="626605">
              <a:off x="4294" y="1373"/>
              <a:ext cx="265" cy="23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solidFill>
                    <a:srgbClr val="333399"/>
                  </a:solidFill>
                  <a:ea typeface="黑体" panose="02010609060101010101" pitchFamily="49" charset="-122"/>
                </a:rPr>
                <a:t>P</a:t>
              </a:r>
              <a:r>
                <a:rPr kumimoji="1" lang="en-US" altLang="zh-CN" baseline="-25000">
                  <a:solidFill>
                    <a:srgbClr val="333399"/>
                  </a:solidFill>
                  <a:ea typeface="黑体" panose="02010609060101010101" pitchFamily="49" charset="-122"/>
                </a:rPr>
                <a:t>1</a:t>
              </a:r>
              <a:endParaRPr kumimoji="1" lang="en-US" altLang="zh-CN">
                <a:solidFill>
                  <a:srgbClr val="333399"/>
                </a:solidFill>
                <a:ea typeface="黑体" panose="02010609060101010101" pitchFamily="49" charset="-122"/>
              </a:endParaRPr>
            </a:p>
          </p:txBody>
        </p:sp>
        <p:sp>
          <p:nvSpPr>
            <p:cNvPr id="377986" name="Line 130"/>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7" name="Line 131"/>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88" name="AutoShape 132"/>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7989" name="Line 133"/>
          <p:cNvSpPr>
            <a:spLocks noChangeShapeType="1"/>
          </p:cNvSpPr>
          <p:nvPr/>
        </p:nvSpPr>
        <p:spPr bwMode="auto">
          <a:xfrm>
            <a:off x="8440738" y="1298576"/>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0" name="Line 134"/>
          <p:cNvSpPr>
            <a:spLocks noChangeShapeType="1"/>
          </p:cNvSpPr>
          <p:nvPr/>
        </p:nvSpPr>
        <p:spPr bwMode="auto">
          <a:xfrm>
            <a:off x="2938463" y="3763963"/>
            <a:ext cx="576262"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1" name="Line 135"/>
          <p:cNvSpPr>
            <a:spLocks noChangeShapeType="1"/>
          </p:cNvSpPr>
          <p:nvPr/>
        </p:nvSpPr>
        <p:spPr bwMode="auto">
          <a:xfrm>
            <a:off x="3524250" y="3944938"/>
            <a:ext cx="566738"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2" name="Line 136"/>
          <p:cNvSpPr>
            <a:spLocks noChangeShapeType="1"/>
          </p:cNvSpPr>
          <p:nvPr/>
        </p:nvSpPr>
        <p:spPr bwMode="auto">
          <a:xfrm>
            <a:off x="4090989" y="4135439"/>
            <a:ext cx="57467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7993" name="Group 137"/>
          <p:cNvGrpSpPr>
            <a:grpSpLocks/>
          </p:cNvGrpSpPr>
          <p:nvPr/>
        </p:nvGrpSpPr>
        <p:grpSpPr bwMode="auto">
          <a:xfrm>
            <a:off x="1776413" y="3659189"/>
            <a:ext cx="1120775" cy="592137"/>
            <a:chOff x="91" y="2869"/>
            <a:chExt cx="706" cy="373"/>
          </a:xfrm>
        </p:grpSpPr>
        <p:sp>
          <p:nvSpPr>
            <p:cNvPr id="377994" name="Line 138"/>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5" name="Line 139"/>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6" name="Text Box 140"/>
            <p:cNvSpPr txBox="1">
              <a:spLocks noChangeArrowheads="1"/>
            </p:cNvSpPr>
            <p:nvPr/>
          </p:nvSpPr>
          <p:spPr bwMode="auto">
            <a:xfrm>
              <a:off x="91" y="2942"/>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dirty="0">
                  <a:solidFill>
                    <a:srgbClr val="333399"/>
                  </a:solidFill>
                  <a:ea typeface="黑体" panose="02010609060101010101" pitchFamily="49" charset="-122"/>
                </a:rPr>
                <a:t>连接释放</a:t>
              </a:r>
            </a:p>
          </p:txBody>
        </p:sp>
      </p:grpSp>
      <p:sp>
        <p:nvSpPr>
          <p:cNvPr id="377997" name="Freeform 141"/>
          <p:cNvSpPr>
            <a:spLocks/>
          </p:cNvSpPr>
          <p:nvPr/>
        </p:nvSpPr>
        <p:spPr bwMode="auto">
          <a:xfrm>
            <a:off x="4672013" y="1333501"/>
            <a:ext cx="4762"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998" name="AutoShape 142"/>
          <p:cNvSpPr>
            <a:spLocks noChangeArrowheads="1"/>
          </p:cNvSpPr>
          <p:nvPr/>
        </p:nvSpPr>
        <p:spPr bwMode="auto">
          <a:xfrm>
            <a:off x="1703388" y="5365750"/>
            <a:ext cx="8843962"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377999" name="Line 143"/>
          <p:cNvSpPr>
            <a:spLocks noChangeShapeType="1"/>
          </p:cNvSpPr>
          <p:nvPr/>
        </p:nvSpPr>
        <p:spPr bwMode="auto">
          <a:xfrm>
            <a:off x="84137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000" name="Line 144"/>
          <p:cNvSpPr>
            <a:spLocks noChangeShapeType="1"/>
          </p:cNvSpPr>
          <p:nvPr/>
        </p:nvSpPr>
        <p:spPr bwMode="auto">
          <a:xfrm>
            <a:off x="55943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001" name="Line 145"/>
          <p:cNvSpPr>
            <a:spLocks noChangeShapeType="1"/>
          </p:cNvSpPr>
          <p:nvPr/>
        </p:nvSpPr>
        <p:spPr bwMode="auto">
          <a:xfrm>
            <a:off x="2927350" y="6203950"/>
            <a:ext cx="16764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8002" name="Group 146"/>
          <p:cNvGrpSpPr>
            <a:grpSpLocks/>
          </p:cNvGrpSpPr>
          <p:nvPr/>
        </p:nvGrpSpPr>
        <p:grpSpPr bwMode="auto">
          <a:xfrm>
            <a:off x="2851150" y="6051550"/>
            <a:ext cx="1905000" cy="228600"/>
            <a:chOff x="768" y="2544"/>
            <a:chExt cx="1200" cy="144"/>
          </a:xfrm>
        </p:grpSpPr>
        <p:sp>
          <p:nvSpPr>
            <p:cNvPr id="378003" name="AutoShape 147"/>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4" name="AutoShape 148"/>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5" name="AutoShape 149"/>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6" name="AutoShape 150"/>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8007" name="Group 151"/>
          <p:cNvGrpSpPr>
            <a:grpSpLocks/>
          </p:cNvGrpSpPr>
          <p:nvPr/>
        </p:nvGrpSpPr>
        <p:grpSpPr bwMode="auto">
          <a:xfrm>
            <a:off x="5518150" y="6051550"/>
            <a:ext cx="1905000" cy="228600"/>
            <a:chOff x="768" y="2544"/>
            <a:chExt cx="1200" cy="144"/>
          </a:xfrm>
        </p:grpSpPr>
        <p:sp>
          <p:nvSpPr>
            <p:cNvPr id="378008" name="AutoShape 152"/>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09" name="AutoShape 153"/>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0" name="AutoShape 154"/>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1" name="AutoShape 155"/>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8012" name="Group 156"/>
          <p:cNvGrpSpPr>
            <a:grpSpLocks/>
          </p:cNvGrpSpPr>
          <p:nvPr/>
        </p:nvGrpSpPr>
        <p:grpSpPr bwMode="auto">
          <a:xfrm>
            <a:off x="8337550" y="6051550"/>
            <a:ext cx="1905000" cy="228600"/>
            <a:chOff x="768" y="2544"/>
            <a:chExt cx="1200" cy="144"/>
          </a:xfrm>
        </p:grpSpPr>
        <p:sp>
          <p:nvSpPr>
            <p:cNvPr id="378013" name="AutoShape 157"/>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4" name="AutoShape 158"/>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5" name="AutoShape 159"/>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016" name="AutoShape 160"/>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8017" name="AutoShape 161"/>
          <p:cNvSpPr>
            <a:spLocks noChangeArrowheads="1"/>
          </p:cNvSpPr>
          <p:nvPr/>
        </p:nvSpPr>
        <p:spPr bwMode="auto">
          <a:xfrm>
            <a:off x="55181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18" name="AutoShape 162"/>
          <p:cNvSpPr>
            <a:spLocks noChangeArrowheads="1"/>
          </p:cNvSpPr>
          <p:nvPr/>
        </p:nvSpPr>
        <p:spPr bwMode="auto">
          <a:xfrm>
            <a:off x="61658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19" name="AutoShape 163"/>
          <p:cNvSpPr>
            <a:spLocks noChangeArrowheads="1"/>
          </p:cNvSpPr>
          <p:nvPr/>
        </p:nvSpPr>
        <p:spPr bwMode="auto">
          <a:xfrm>
            <a:off x="681355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0" name="AutoShape 164"/>
          <p:cNvSpPr>
            <a:spLocks noChangeArrowheads="1"/>
          </p:cNvSpPr>
          <p:nvPr/>
        </p:nvSpPr>
        <p:spPr bwMode="auto">
          <a:xfrm>
            <a:off x="2927350" y="5746750"/>
            <a:ext cx="190500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1" name="AutoShape 165"/>
          <p:cNvSpPr>
            <a:spLocks noChangeArrowheads="1"/>
          </p:cNvSpPr>
          <p:nvPr/>
        </p:nvSpPr>
        <p:spPr bwMode="auto">
          <a:xfrm>
            <a:off x="83375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2" name="AutoShape 166"/>
          <p:cNvSpPr>
            <a:spLocks noChangeArrowheads="1"/>
          </p:cNvSpPr>
          <p:nvPr/>
        </p:nvSpPr>
        <p:spPr bwMode="auto">
          <a:xfrm>
            <a:off x="89471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3" name="AutoShape 167"/>
          <p:cNvSpPr>
            <a:spLocks noChangeArrowheads="1"/>
          </p:cNvSpPr>
          <p:nvPr/>
        </p:nvSpPr>
        <p:spPr bwMode="auto">
          <a:xfrm>
            <a:off x="955675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chemeClr val="tx2"/>
              </a:solidFill>
            </a:endParaRPr>
          </a:p>
        </p:txBody>
      </p:sp>
      <p:sp>
        <p:nvSpPr>
          <p:cNvPr id="378024" name="Text Box 168"/>
          <p:cNvSpPr txBox="1">
            <a:spLocks noChangeArrowheads="1"/>
          </p:cNvSpPr>
          <p:nvPr/>
        </p:nvSpPr>
        <p:spPr bwMode="auto">
          <a:xfrm>
            <a:off x="1784350" y="5745163"/>
            <a:ext cx="9969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1600" dirty="0">
                <a:solidFill>
                  <a:schemeClr val="tx2"/>
                </a:solidFill>
                <a:latin typeface="Times New Roman" panose="02020603050405020304" pitchFamily="18" charset="0"/>
              </a:rPr>
              <a:t>数据传送</a:t>
            </a:r>
          </a:p>
          <a:p>
            <a:pPr algn="ctr">
              <a:lnSpc>
                <a:spcPct val="90000"/>
              </a:lnSpc>
            </a:pPr>
            <a:r>
              <a:rPr kumimoji="1" lang="zh-CN" altLang="en-US" sz="1600" dirty="0">
                <a:solidFill>
                  <a:schemeClr val="tx2"/>
                </a:solidFill>
                <a:latin typeface="Times New Roman" panose="02020603050405020304" pitchFamily="18" charset="0"/>
              </a:rPr>
              <a:t>的特点</a:t>
            </a:r>
          </a:p>
        </p:txBody>
      </p:sp>
      <p:sp>
        <p:nvSpPr>
          <p:cNvPr id="378025" name="Text Box 169"/>
          <p:cNvSpPr txBox="1">
            <a:spLocks noChangeArrowheads="1"/>
          </p:cNvSpPr>
          <p:nvPr/>
        </p:nvSpPr>
        <p:spPr bwMode="auto">
          <a:xfrm>
            <a:off x="2890838" y="5489575"/>
            <a:ext cx="1606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比特流直达终点</a:t>
            </a:r>
          </a:p>
        </p:txBody>
      </p:sp>
      <p:sp>
        <p:nvSpPr>
          <p:cNvPr id="378026" name="Text Box 170"/>
          <p:cNvSpPr txBox="1">
            <a:spLocks noChangeArrowheads="1"/>
          </p:cNvSpPr>
          <p:nvPr/>
        </p:nvSpPr>
        <p:spPr bwMode="auto">
          <a:xfrm>
            <a:off x="551815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7" name="Text Box 171"/>
          <p:cNvSpPr txBox="1">
            <a:spLocks noChangeArrowheads="1"/>
          </p:cNvSpPr>
          <p:nvPr/>
        </p:nvSpPr>
        <p:spPr bwMode="auto">
          <a:xfrm>
            <a:off x="6175375"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8" name="Text Box 172"/>
          <p:cNvSpPr txBox="1">
            <a:spLocks noChangeArrowheads="1"/>
          </p:cNvSpPr>
          <p:nvPr/>
        </p:nvSpPr>
        <p:spPr bwMode="auto">
          <a:xfrm>
            <a:off x="683260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报文</a:t>
            </a:r>
          </a:p>
        </p:txBody>
      </p:sp>
      <p:sp>
        <p:nvSpPr>
          <p:cNvPr id="378029" name="Text Box 173"/>
          <p:cNvSpPr txBox="1">
            <a:spLocks noChangeArrowheads="1"/>
          </p:cNvSpPr>
          <p:nvPr/>
        </p:nvSpPr>
        <p:spPr bwMode="auto">
          <a:xfrm>
            <a:off x="833755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0" name="Text Box 174"/>
          <p:cNvSpPr txBox="1">
            <a:spLocks noChangeArrowheads="1"/>
          </p:cNvSpPr>
          <p:nvPr/>
        </p:nvSpPr>
        <p:spPr bwMode="auto">
          <a:xfrm>
            <a:off x="8956675"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1" name="Text Box 175"/>
          <p:cNvSpPr txBox="1">
            <a:spLocks noChangeArrowheads="1"/>
          </p:cNvSpPr>
          <p:nvPr/>
        </p:nvSpPr>
        <p:spPr bwMode="auto">
          <a:xfrm>
            <a:off x="9575800" y="5365750"/>
            <a:ext cx="59055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rPr>
              <a:t>分组</a:t>
            </a:r>
          </a:p>
        </p:txBody>
      </p:sp>
      <p:sp>
        <p:nvSpPr>
          <p:cNvPr id="378032" name="Text Box 176"/>
          <p:cNvSpPr txBox="1">
            <a:spLocks noChangeArrowheads="1"/>
          </p:cNvSpPr>
          <p:nvPr/>
        </p:nvSpPr>
        <p:spPr bwMode="auto">
          <a:xfrm>
            <a:off x="5868988"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3" name="Text Box 177"/>
          <p:cNvSpPr txBox="1">
            <a:spLocks noChangeArrowheads="1"/>
          </p:cNvSpPr>
          <p:nvPr/>
        </p:nvSpPr>
        <p:spPr bwMode="auto">
          <a:xfrm>
            <a:off x="6451600"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4" name="Text Box 178"/>
          <p:cNvSpPr txBox="1">
            <a:spLocks noChangeArrowheads="1"/>
          </p:cNvSpPr>
          <p:nvPr/>
        </p:nvSpPr>
        <p:spPr bwMode="auto">
          <a:xfrm>
            <a:off x="8705850" y="62674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
        <p:nvSpPr>
          <p:cNvPr id="378035" name="Text Box 179"/>
          <p:cNvSpPr txBox="1">
            <a:spLocks noChangeArrowheads="1"/>
          </p:cNvSpPr>
          <p:nvPr/>
        </p:nvSpPr>
        <p:spPr bwMode="auto">
          <a:xfrm>
            <a:off x="9271000" y="6280150"/>
            <a:ext cx="5905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存储</a:t>
            </a:r>
          </a:p>
          <a:p>
            <a:pPr algn="l">
              <a:lnSpc>
                <a:spcPct val="90000"/>
              </a:lnSpc>
            </a:pPr>
            <a:r>
              <a:rPr kumimoji="1" lang="zh-CN" altLang="en-US" sz="1600">
                <a:solidFill>
                  <a:schemeClr val="tx2"/>
                </a:solidFill>
                <a:latin typeface="Times New Roman" panose="02020603050405020304" pitchFamily="18" charset="0"/>
                <a:ea typeface="黑体" panose="02010609060101010101" pitchFamily="49" charset="-122"/>
              </a:rPr>
              <a:t>转发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95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77944"/>
                                        </p:tgtEl>
                                        <p:attrNameLst>
                                          <p:attrName>style.visibility</p:attrName>
                                        </p:attrNameLst>
                                      </p:cBhvr>
                                      <p:to>
                                        <p:strVal val="visible"/>
                                      </p:to>
                                    </p:set>
                                    <p:animEffect transition="in" filter="wipe(left)">
                                      <p:cBhvr>
                                        <p:cTn id="10" dur="500"/>
                                        <p:tgtEl>
                                          <p:spTgt spid="377944"/>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77945"/>
                                        </p:tgtEl>
                                        <p:attrNameLst>
                                          <p:attrName>style.visibility</p:attrName>
                                        </p:attrNameLst>
                                      </p:cBhvr>
                                      <p:to>
                                        <p:strVal val="visible"/>
                                      </p:to>
                                    </p:set>
                                    <p:animEffect transition="in" filter="wipe(left)">
                                      <p:cBhvr>
                                        <p:cTn id="14" dur="500"/>
                                        <p:tgtEl>
                                          <p:spTgt spid="377945"/>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377946"/>
                                        </p:tgtEl>
                                        <p:attrNameLst>
                                          <p:attrName>style.visibility</p:attrName>
                                        </p:attrNameLst>
                                      </p:cBhvr>
                                      <p:to>
                                        <p:strVal val="visible"/>
                                      </p:to>
                                    </p:set>
                                    <p:animEffect transition="in" filter="wipe(left)">
                                      <p:cBhvr>
                                        <p:cTn id="18" dur="500"/>
                                        <p:tgtEl>
                                          <p:spTgt spid="377946"/>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377947"/>
                                        </p:tgtEl>
                                        <p:attrNameLst>
                                          <p:attrName>style.visibility</p:attrName>
                                        </p:attrNameLst>
                                      </p:cBhvr>
                                      <p:to>
                                        <p:strVal val="visible"/>
                                      </p:to>
                                    </p:set>
                                    <p:animEffect transition="in" filter="wipe(right)">
                                      <p:cBhvr>
                                        <p:cTn id="22" dur="500"/>
                                        <p:tgtEl>
                                          <p:spTgt spid="377947"/>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377958"/>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377970"/>
                                        </p:tgtEl>
                                        <p:attrNameLst>
                                          <p:attrName>style.visibility</p:attrName>
                                        </p:attrNameLst>
                                      </p:cBhvr>
                                      <p:to>
                                        <p:strVal val="visible"/>
                                      </p:to>
                                    </p:set>
                                    <p:animEffect transition="in" filter="wipe(left)">
                                      <p:cBhvr>
                                        <p:cTn id="29" dur="500"/>
                                        <p:tgtEl>
                                          <p:spTgt spid="377970"/>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377993"/>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377990"/>
                                        </p:tgtEl>
                                        <p:attrNameLst>
                                          <p:attrName>style.visibility</p:attrName>
                                        </p:attrNameLst>
                                      </p:cBhvr>
                                      <p:to>
                                        <p:strVal val="visible"/>
                                      </p:to>
                                    </p:set>
                                    <p:animEffect transition="in" filter="wipe(left)">
                                      <p:cBhvr>
                                        <p:cTn id="36" dur="500"/>
                                        <p:tgtEl>
                                          <p:spTgt spid="37799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77991"/>
                                        </p:tgtEl>
                                        <p:attrNameLst>
                                          <p:attrName>style.visibility</p:attrName>
                                        </p:attrNameLst>
                                      </p:cBhvr>
                                      <p:to>
                                        <p:strVal val="visible"/>
                                      </p:to>
                                    </p:set>
                                    <p:animEffect transition="in" filter="wipe(left)">
                                      <p:cBhvr>
                                        <p:cTn id="40" dur="500"/>
                                        <p:tgtEl>
                                          <p:spTgt spid="37799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377992"/>
                                        </p:tgtEl>
                                        <p:attrNameLst>
                                          <p:attrName>style.visibility</p:attrName>
                                        </p:attrNameLst>
                                      </p:cBhvr>
                                      <p:to>
                                        <p:strVal val="visible"/>
                                      </p:to>
                                    </p:set>
                                    <p:animEffect transition="in" filter="wipe(left)">
                                      <p:cBhvr>
                                        <p:cTn id="44" dur="500"/>
                                        <p:tgtEl>
                                          <p:spTgt spid="37799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7948"/>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377933"/>
                                        </p:tgtEl>
                                        <p:attrNameLst>
                                          <p:attrName>style.visibility</p:attrName>
                                        </p:attrNameLst>
                                      </p:cBhvr>
                                      <p:to>
                                        <p:strVal val="visible"/>
                                      </p:to>
                                    </p:set>
                                    <p:animEffect transition="in" filter="wipe(left)">
                                      <p:cBhvr>
                                        <p:cTn id="52" dur="2000"/>
                                        <p:tgtEl>
                                          <p:spTgt spid="377933"/>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377921"/>
                                        </p:tgtEl>
                                        <p:attrNameLst>
                                          <p:attrName>style.visibility</p:attrName>
                                        </p:attrNameLst>
                                      </p:cBhvr>
                                      <p:to>
                                        <p:strVal val="visible"/>
                                      </p:to>
                                    </p:set>
                                    <p:animEffect transition="in" filter="wipe(left)">
                                      <p:cBhvr>
                                        <p:cTn id="56" dur="2000"/>
                                        <p:tgtEl>
                                          <p:spTgt spid="377921"/>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377927"/>
                                        </p:tgtEl>
                                        <p:attrNameLst>
                                          <p:attrName>style.visibility</p:attrName>
                                        </p:attrNameLst>
                                      </p:cBhvr>
                                      <p:to>
                                        <p:strVal val="visible"/>
                                      </p:to>
                                    </p:set>
                                    <p:animEffect transition="in" filter="wipe(left)">
                                      <p:cBhvr>
                                        <p:cTn id="60" dur="2000"/>
                                        <p:tgtEl>
                                          <p:spTgt spid="37792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7950"/>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377983"/>
                                        </p:tgtEl>
                                        <p:attrNameLst>
                                          <p:attrName>style.visibility</p:attrName>
                                        </p:attrNameLst>
                                      </p:cBhvr>
                                      <p:to>
                                        <p:strVal val="visible"/>
                                      </p:to>
                                    </p:set>
                                    <p:animEffect transition="in" filter="wipe(left)">
                                      <p:cBhvr>
                                        <p:cTn id="68" dur="500"/>
                                        <p:tgtEl>
                                          <p:spTgt spid="377983"/>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377977"/>
                                        </p:tgtEl>
                                        <p:attrNameLst>
                                          <p:attrName>style.visibility</p:attrName>
                                        </p:attrNameLst>
                                      </p:cBhvr>
                                      <p:to>
                                        <p:strVal val="visible"/>
                                      </p:to>
                                    </p:set>
                                    <p:animEffect transition="in" filter="wipe(left)">
                                      <p:cBhvr>
                                        <p:cTn id="72" dur="500"/>
                                        <p:tgtEl>
                                          <p:spTgt spid="377977"/>
                                        </p:tgtEl>
                                      </p:cBhvr>
                                    </p:animEffect>
                                  </p:childTnLst>
                                </p:cTn>
                              </p:par>
                              <p:par>
                                <p:cTn id="73" presetID="22" presetClass="entr" presetSubtype="8" fill="hold" nodeType="withEffect">
                                  <p:stCondLst>
                                    <p:cond delay="0"/>
                                  </p:stCondLst>
                                  <p:childTnLst>
                                    <p:set>
                                      <p:cBhvr>
                                        <p:cTn id="74" dur="1" fill="hold">
                                          <p:stCondLst>
                                            <p:cond delay="0"/>
                                          </p:stCondLst>
                                        </p:cTn>
                                        <p:tgtEl>
                                          <p:spTgt spid="377861"/>
                                        </p:tgtEl>
                                        <p:attrNameLst>
                                          <p:attrName>style.visibility</p:attrName>
                                        </p:attrNameLst>
                                      </p:cBhvr>
                                      <p:to>
                                        <p:strVal val="visible"/>
                                      </p:to>
                                    </p:set>
                                    <p:animEffect transition="in" filter="wipe(left)">
                                      <p:cBhvr>
                                        <p:cTn id="75" dur="500"/>
                                        <p:tgtEl>
                                          <p:spTgt spid="377861"/>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377909"/>
                                        </p:tgtEl>
                                        <p:attrNameLst>
                                          <p:attrName>style.visibility</p:attrName>
                                        </p:attrNameLst>
                                      </p:cBhvr>
                                      <p:to>
                                        <p:strVal val="visible"/>
                                      </p:to>
                                    </p:set>
                                    <p:animEffect transition="in" filter="wipe(left)">
                                      <p:cBhvr>
                                        <p:cTn id="79" dur="500"/>
                                        <p:tgtEl>
                                          <p:spTgt spid="377909"/>
                                        </p:tgtEl>
                                      </p:cBhvr>
                                    </p:animEffect>
                                  </p:childTnLst>
                                </p:cTn>
                              </p:par>
                              <p:par>
                                <p:cTn id="80" presetID="22" presetClass="entr" presetSubtype="8" fill="hold" nodeType="withEffect">
                                  <p:stCondLst>
                                    <p:cond delay="0"/>
                                  </p:stCondLst>
                                  <p:childTnLst>
                                    <p:set>
                                      <p:cBhvr>
                                        <p:cTn id="81" dur="1" fill="hold">
                                          <p:stCondLst>
                                            <p:cond delay="0"/>
                                          </p:stCondLst>
                                        </p:cTn>
                                        <p:tgtEl>
                                          <p:spTgt spid="377867"/>
                                        </p:tgtEl>
                                        <p:attrNameLst>
                                          <p:attrName>style.visibility</p:attrName>
                                        </p:attrNameLst>
                                      </p:cBhvr>
                                      <p:to>
                                        <p:strVal val="visible"/>
                                      </p:to>
                                    </p:set>
                                    <p:animEffect transition="in" filter="wipe(left)">
                                      <p:cBhvr>
                                        <p:cTn id="82" dur="500"/>
                                        <p:tgtEl>
                                          <p:spTgt spid="377867"/>
                                        </p:tgtEl>
                                      </p:cBhvr>
                                    </p:animEffect>
                                  </p:childTnLst>
                                </p:cTn>
                              </p:par>
                              <p:par>
                                <p:cTn id="83" presetID="22" presetClass="entr" presetSubtype="8" fill="hold" nodeType="withEffect">
                                  <p:stCondLst>
                                    <p:cond delay="0"/>
                                  </p:stCondLst>
                                  <p:childTnLst>
                                    <p:set>
                                      <p:cBhvr>
                                        <p:cTn id="84" dur="1" fill="hold">
                                          <p:stCondLst>
                                            <p:cond delay="0"/>
                                          </p:stCondLst>
                                        </p:cTn>
                                        <p:tgtEl>
                                          <p:spTgt spid="377885"/>
                                        </p:tgtEl>
                                        <p:attrNameLst>
                                          <p:attrName>style.visibility</p:attrName>
                                        </p:attrNameLst>
                                      </p:cBhvr>
                                      <p:to>
                                        <p:strVal val="visible"/>
                                      </p:to>
                                    </p:set>
                                    <p:animEffect transition="in" filter="wipe(left)">
                                      <p:cBhvr>
                                        <p:cTn id="85" dur="500"/>
                                        <p:tgtEl>
                                          <p:spTgt spid="377885"/>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377891"/>
                                        </p:tgtEl>
                                        <p:attrNameLst>
                                          <p:attrName>style.visibility</p:attrName>
                                        </p:attrNameLst>
                                      </p:cBhvr>
                                      <p:to>
                                        <p:strVal val="visible"/>
                                      </p:to>
                                    </p:set>
                                    <p:animEffect transition="in" filter="wipe(left)">
                                      <p:cBhvr>
                                        <p:cTn id="89" dur="500"/>
                                        <p:tgtEl>
                                          <p:spTgt spid="377891"/>
                                        </p:tgtEl>
                                      </p:cBhvr>
                                    </p:animEffect>
                                  </p:childTnLst>
                                </p:cTn>
                              </p:par>
                              <p:par>
                                <p:cTn id="90" presetID="22" presetClass="entr" presetSubtype="8" fill="hold" nodeType="withEffect">
                                  <p:stCondLst>
                                    <p:cond delay="0"/>
                                  </p:stCondLst>
                                  <p:childTnLst>
                                    <p:set>
                                      <p:cBhvr>
                                        <p:cTn id="91" dur="1" fill="hold">
                                          <p:stCondLst>
                                            <p:cond delay="0"/>
                                          </p:stCondLst>
                                        </p:cTn>
                                        <p:tgtEl>
                                          <p:spTgt spid="377873"/>
                                        </p:tgtEl>
                                        <p:attrNameLst>
                                          <p:attrName>style.visibility</p:attrName>
                                        </p:attrNameLst>
                                      </p:cBhvr>
                                      <p:to>
                                        <p:strVal val="visible"/>
                                      </p:to>
                                    </p:set>
                                    <p:animEffect transition="in" filter="wipe(left)">
                                      <p:cBhvr>
                                        <p:cTn id="92" dur="500"/>
                                        <p:tgtEl>
                                          <p:spTgt spid="377873"/>
                                        </p:tgtEl>
                                      </p:cBhvr>
                                    </p:animEffect>
                                  </p:childTnLst>
                                </p:cTn>
                              </p:par>
                              <p:par>
                                <p:cTn id="93" presetID="22" presetClass="entr" presetSubtype="8" fill="hold" nodeType="withEffect">
                                  <p:stCondLst>
                                    <p:cond delay="0"/>
                                  </p:stCondLst>
                                  <p:childTnLst>
                                    <p:set>
                                      <p:cBhvr>
                                        <p:cTn id="94" dur="1" fill="hold">
                                          <p:stCondLst>
                                            <p:cond delay="0"/>
                                          </p:stCondLst>
                                        </p:cTn>
                                        <p:tgtEl>
                                          <p:spTgt spid="377915"/>
                                        </p:tgtEl>
                                        <p:attrNameLst>
                                          <p:attrName>style.visibility</p:attrName>
                                        </p:attrNameLst>
                                      </p:cBhvr>
                                      <p:to>
                                        <p:strVal val="visible"/>
                                      </p:to>
                                    </p:set>
                                    <p:animEffect transition="in" filter="wipe(left)">
                                      <p:cBhvr>
                                        <p:cTn id="95" dur="500"/>
                                        <p:tgtEl>
                                          <p:spTgt spid="377915"/>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377879"/>
                                        </p:tgtEl>
                                        <p:attrNameLst>
                                          <p:attrName>style.visibility</p:attrName>
                                        </p:attrNameLst>
                                      </p:cBhvr>
                                      <p:to>
                                        <p:strVal val="visible"/>
                                      </p:to>
                                    </p:set>
                                    <p:animEffect transition="in" filter="wipe(left)">
                                      <p:cBhvr>
                                        <p:cTn id="99" dur="500"/>
                                        <p:tgtEl>
                                          <p:spTgt spid="377879"/>
                                        </p:tgtEl>
                                      </p:cBhvr>
                                    </p:animEffect>
                                  </p:childTnLst>
                                </p:cTn>
                              </p:par>
                              <p:par>
                                <p:cTn id="100" presetID="22" presetClass="entr" presetSubtype="8" fill="hold" nodeType="withEffect">
                                  <p:stCondLst>
                                    <p:cond delay="0"/>
                                  </p:stCondLst>
                                  <p:childTnLst>
                                    <p:set>
                                      <p:cBhvr>
                                        <p:cTn id="101" dur="1" fill="hold">
                                          <p:stCondLst>
                                            <p:cond delay="0"/>
                                          </p:stCondLst>
                                        </p:cTn>
                                        <p:tgtEl>
                                          <p:spTgt spid="377897"/>
                                        </p:tgtEl>
                                        <p:attrNameLst>
                                          <p:attrName>style.visibility</p:attrName>
                                        </p:attrNameLst>
                                      </p:cBhvr>
                                      <p:to>
                                        <p:strVal val="visible"/>
                                      </p:to>
                                    </p:set>
                                    <p:animEffect transition="in" filter="wipe(left)">
                                      <p:cBhvr>
                                        <p:cTn id="102" dur="500"/>
                                        <p:tgtEl>
                                          <p:spTgt spid="377897"/>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377903"/>
                                        </p:tgtEl>
                                        <p:attrNameLst>
                                          <p:attrName>style.visibility</p:attrName>
                                        </p:attrNameLst>
                                      </p:cBhvr>
                                      <p:to>
                                        <p:strVal val="visible"/>
                                      </p:to>
                                    </p:set>
                                    <p:animEffect transition="in" filter="wipe(left)">
                                      <p:cBhvr>
                                        <p:cTn id="106" dur="500"/>
                                        <p:tgtEl>
                                          <p:spTgt spid="377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944" grpId="0" animBg="1"/>
      <p:bldP spid="377945" grpId="0" animBg="1"/>
      <p:bldP spid="377946" grpId="0" animBg="1"/>
      <p:bldP spid="377947" grpId="0" animBg="1"/>
      <p:bldP spid="377948" grpId="0"/>
      <p:bldP spid="377950" grpId="0"/>
      <p:bldP spid="377990" grpId="0" animBg="1"/>
      <p:bldP spid="377991" grpId="0" animBg="1"/>
      <p:bldP spid="37799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b="1" dirty="0">
                <a:latin typeface="+mj-ea"/>
                <a:ea typeface="+mj-ea"/>
              </a:rPr>
              <a:t>错误检测编码</a:t>
            </a:r>
            <a:endParaRPr lang="en-US" altLang="zh-CN" sz="2400" b="1" dirty="0">
              <a:latin typeface="+mj-ea"/>
              <a:ea typeface="+mj-ea"/>
            </a:endParaRPr>
          </a:p>
          <a:p>
            <a:r>
              <a:rPr lang="zh-CN" altLang="en-US" sz="2400"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904304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r>
              <a:rPr lang="zh-CN" altLang="en-US" dirty="0"/>
              <a:t>错误检测和控制</a:t>
            </a:r>
          </a:p>
        </p:txBody>
      </p:sp>
      <p:sp>
        <p:nvSpPr>
          <p:cNvPr id="481283" name="Rectangle 3"/>
          <p:cNvSpPr>
            <a:spLocks noGrp="1" noChangeArrowheads="1"/>
          </p:cNvSpPr>
          <p:nvPr>
            <p:ph idx="1"/>
          </p:nvPr>
        </p:nvSpPr>
        <p:spPr/>
        <p:txBody>
          <a:bodyPr/>
          <a:lstStyle/>
          <a:p>
            <a:r>
              <a:rPr lang="zh-CN" altLang="en-US" dirty="0"/>
              <a:t>三种错误类型：</a:t>
            </a:r>
          </a:p>
          <a:p>
            <a:pPr lvl="1"/>
            <a:r>
              <a:rPr lang="zh-CN" altLang="en-US" dirty="0"/>
              <a:t>单比特错误</a:t>
            </a:r>
          </a:p>
          <a:p>
            <a:pPr lvl="1"/>
            <a:r>
              <a:rPr lang="zh-CN" altLang="en-US" dirty="0"/>
              <a:t>多比特错误</a:t>
            </a:r>
          </a:p>
          <a:p>
            <a:pPr lvl="1"/>
            <a:r>
              <a:rPr lang="zh-CN" altLang="en-US" dirty="0"/>
              <a:t>突发错误</a:t>
            </a:r>
          </a:p>
          <a:p>
            <a:r>
              <a:rPr lang="zh-CN" altLang="en-US" dirty="0"/>
              <a:t>检错码：给发送信息加上冗余位，使其具备检错功能。</a:t>
            </a:r>
          </a:p>
          <a:p>
            <a:r>
              <a:rPr lang="zh-CN" altLang="en-US" dirty="0"/>
              <a:t>纠错码：能纠正错误的冗余码。</a:t>
            </a:r>
          </a:p>
          <a:p>
            <a:r>
              <a:rPr lang="zh-CN" altLang="en-US" dirty="0"/>
              <a:t>编码效率：数据信息在整个发送信息的比重。</a:t>
            </a:r>
          </a:p>
        </p:txBody>
      </p:sp>
      <p:sp>
        <p:nvSpPr>
          <p:cNvPr id="6" name="灯片编号占位符 5"/>
          <p:cNvSpPr>
            <a:spLocks noGrp="1"/>
          </p:cNvSpPr>
          <p:nvPr>
            <p:ph type="sldNum" sz="quarter" idx="12"/>
          </p:nvPr>
        </p:nvSpPr>
        <p:spPr/>
        <p:txBody>
          <a:bodyPr/>
          <a:lstStyle/>
          <a:p>
            <a:fld id="{F9CBBBC4-9CBC-4375-B10D-244D04112738}" type="slidenum">
              <a:rPr lang="en-US" altLang="zh-CN"/>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zh-CN" altLang="en-US" dirty="0"/>
              <a:t>奇偶校验码</a:t>
            </a:r>
          </a:p>
        </p:txBody>
      </p:sp>
      <p:sp>
        <p:nvSpPr>
          <p:cNvPr id="482307"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奇偶校验</a:t>
            </a:r>
            <a:r>
              <a:rPr lang="en-US" altLang="zh-CN" dirty="0">
                <a:latin typeface="Times New Roman" panose="02020603050405020304" pitchFamily="18" charset="0"/>
                <a:cs typeface="Times New Roman" panose="02020603050405020304" pitchFamily="18" charset="0"/>
              </a:rPr>
              <a:t>(Parity checking)</a:t>
            </a:r>
            <a:r>
              <a:rPr lang="zh-CN" altLang="en-US" dirty="0">
                <a:latin typeface="Times New Roman" panose="02020603050405020304" pitchFamily="18" charset="0"/>
                <a:cs typeface="Times New Roman" panose="02020603050405020304" pitchFamily="18" charset="0"/>
              </a:rPr>
              <a:t>：计算数据单元中</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的个数</a:t>
            </a:r>
          </a:p>
          <a:p>
            <a:r>
              <a:rPr lang="zh-CN" altLang="en-US" dirty="0">
                <a:latin typeface="Times New Roman" panose="02020603050405020304" pitchFamily="18" charset="0"/>
                <a:cs typeface="Times New Roman" panose="02020603050405020304" pitchFamily="18" charset="0"/>
              </a:rPr>
              <a:t>偶校验：设</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位数据单元</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，则：</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r=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奇校验：设</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位数据单元</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b</a:t>
            </a:r>
            <a:r>
              <a:rPr lang="en-US" altLang="zh-CN" baseline="-25000" dirty="0" err="1">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，则：</a:t>
            </a:r>
          </a:p>
          <a:p>
            <a:pPr algn="ct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r= 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sym typeface="Symbol" panose="05050102010706020507" pitchFamily="18" charset="2"/>
              </a:rPr>
              <a:t>1</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发送数据时，连同校验位</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一起发送。接收方根据结果，判断是否发生差错。</a:t>
            </a:r>
          </a:p>
        </p:txBody>
      </p:sp>
      <p:sp>
        <p:nvSpPr>
          <p:cNvPr id="6" name="灯片编号占位符 5"/>
          <p:cNvSpPr>
            <a:spLocks noGrp="1"/>
          </p:cNvSpPr>
          <p:nvPr>
            <p:ph type="sldNum" sz="quarter" idx="12"/>
          </p:nvPr>
        </p:nvSpPr>
        <p:spPr/>
        <p:txBody>
          <a:bodyPr/>
          <a:lstStyle/>
          <a:p>
            <a:fld id="{641D7EE8-C4B5-4C03-9A20-76ACAD75EE2A}" type="slidenum">
              <a:rPr lang="en-US" altLang="zh-CN"/>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zh-CN" altLang="en-US"/>
              <a:t>奇偶校验</a:t>
            </a:r>
          </a:p>
        </p:txBody>
      </p:sp>
      <p:sp>
        <p:nvSpPr>
          <p:cNvPr id="30" name="灯片编号占位符 5"/>
          <p:cNvSpPr>
            <a:spLocks noGrp="1"/>
          </p:cNvSpPr>
          <p:nvPr>
            <p:ph type="sldNum" sz="quarter" idx="12"/>
          </p:nvPr>
        </p:nvSpPr>
        <p:spPr/>
        <p:txBody>
          <a:bodyPr/>
          <a:lstStyle/>
          <a:p>
            <a:fld id="{79F045DF-173E-4866-A2A7-F14DDCCA1F80}" type="slidenum">
              <a:rPr lang="en-US" altLang="zh-CN"/>
              <a:pPr/>
              <a:t>77</a:t>
            </a:fld>
            <a:endParaRPr lang="en-US" altLang="zh-CN"/>
          </a:p>
        </p:txBody>
      </p:sp>
      <p:sp>
        <p:nvSpPr>
          <p:cNvPr id="484387" name="Rectangle 35"/>
          <p:cNvSpPr>
            <a:spLocks noChangeAspect="1" noChangeArrowheads="1"/>
          </p:cNvSpPr>
          <p:nvPr/>
        </p:nvSpPr>
        <p:spPr bwMode="auto">
          <a:xfrm>
            <a:off x="7451726" y="3284538"/>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88" name="Rectangle 36"/>
          <p:cNvSpPr>
            <a:spLocks noChangeAspect="1" noChangeArrowheads="1"/>
          </p:cNvSpPr>
          <p:nvPr/>
        </p:nvSpPr>
        <p:spPr bwMode="auto">
          <a:xfrm>
            <a:off x="7729539"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chemeClr val="bg1"/>
                </a:solidFill>
              </a:rPr>
              <a:t>1100111</a:t>
            </a:r>
          </a:p>
        </p:txBody>
      </p:sp>
      <p:sp>
        <p:nvSpPr>
          <p:cNvPr id="484389" name="Rectangle 37"/>
          <p:cNvSpPr>
            <a:spLocks noChangeAspect="1" noChangeArrowheads="1"/>
          </p:cNvSpPr>
          <p:nvPr/>
        </p:nvSpPr>
        <p:spPr bwMode="auto">
          <a:xfrm>
            <a:off x="5991226" y="3284538"/>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90" name="Rectangle 38"/>
          <p:cNvSpPr>
            <a:spLocks noChangeAspect="1" noChangeArrowheads="1"/>
          </p:cNvSpPr>
          <p:nvPr/>
        </p:nvSpPr>
        <p:spPr bwMode="auto">
          <a:xfrm>
            <a:off x="6269039"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chemeClr val="bg1"/>
                </a:solidFill>
              </a:rPr>
              <a:t>1011101</a:t>
            </a:r>
          </a:p>
        </p:txBody>
      </p:sp>
      <p:sp>
        <p:nvSpPr>
          <p:cNvPr id="484391" name="Rectangle 39"/>
          <p:cNvSpPr>
            <a:spLocks noChangeAspect="1" noChangeArrowheads="1"/>
          </p:cNvSpPr>
          <p:nvPr/>
        </p:nvSpPr>
        <p:spPr bwMode="auto">
          <a:xfrm>
            <a:off x="4532313" y="3284538"/>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484392" name="Rectangle 40"/>
          <p:cNvSpPr>
            <a:spLocks noChangeAspect="1" noChangeArrowheads="1"/>
          </p:cNvSpPr>
          <p:nvPr/>
        </p:nvSpPr>
        <p:spPr bwMode="auto">
          <a:xfrm>
            <a:off x="4810126"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393" name="Rectangle 41"/>
          <p:cNvSpPr>
            <a:spLocks noChangeAspect="1" noChangeArrowheads="1"/>
          </p:cNvSpPr>
          <p:nvPr/>
        </p:nvSpPr>
        <p:spPr bwMode="auto">
          <a:xfrm>
            <a:off x="3081338" y="3284538"/>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484394" name="Rectangle 42"/>
          <p:cNvSpPr>
            <a:spLocks noChangeAspect="1" noChangeArrowheads="1"/>
          </p:cNvSpPr>
          <p:nvPr/>
        </p:nvSpPr>
        <p:spPr bwMode="auto">
          <a:xfrm>
            <a:off x="3359151" y="32845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395" name="Line 43"/>
          <p:cNvSpPr>
            <a:spLocks noChangeShapeType="1"/>
          </p:cNvSpPr>
          <p:nvPr/>
        </p:nvSpPr>
        <p:spPr bwMode="auto">
          <a:xfrm>
            <a:off x="2351088" y="3857625"/>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396" name="Text Box 44"/>
          <p:cNvSpPr txBox="1">
            <a:spLocks noChangeArrowheads="1"/>
          </p:cNvSpPr>
          <p:nvPr/>
        </p:nvSpPr>
        <p:spPr bwMode="auto">
          <a:xfrm>
            <a:off x="8239618" y="3861569"/>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solidFill>
                  <a:schemeClr val="tx2"/>
                </a:solidFill>
              </a:rPr>
              <a:t>数据传输方向</a:t>
            </a:r>
          </a:p>
        </p:txBody>
      </p:sp>
      <p:sp>
        <p:nvSpPr>
          <p:cNvPr id="484406" name="Line 54"/>
          <p:cNvSpPr>
            <a:spLocks noChangeShapeType="1"/>
          </p:cNvSpPr>
          <p:nvPr/>
        </p:nvSpPr>
        <p:spPr bwMode="auto">
          <a:xfrm>
            <a:off x="2300288" y="5718175"/>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420" name="Rectangle 68"/>
          <p:cNvSpPr>
            <a:spLocks noChangeAspect="1" noChangeArrowheads="1"/>
          </p:cNvSpPr>
          <p:nvPr/>
        </p:nvSpPr>
        <p:spPr bwMode="auto">
          <a:xfrm>
            <a:off x="7747001"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484422" name="Rectangle 70"/>
          <p:cNvSpPr>
            <a:spLocks noChangeAspect="1" noChangeArrowheads="1"/>
          </p:cNvSpPr>
          <p:nvPr/>
        </p:nvSpPr>
        <p:spPr bwMode="auto">
          <a:xfrm>
            <a:off x="6575426"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484424" name="Rectangle 72"/>
          <p:cNvSpPr>
            <a:spLocks noChangeAspect="1" noChangeArrowheads="1"/>
          </p:cNvSpPr>
          <p:nvPr/>
        </p:nvSpPr>
        <p:spPr bwMode="auto">
          <a:xfrm>
            <a:off x="5422901"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426" name="Rectangle 74"/>
          <p:cNvSpPr>
            <a:spLocks noChangeAspect="1" noChangeArrowheads="1"/>
          </p:cNvSpPr>
          <p:nvPr/>
        </p:nvSpPr>
        <p:spPr bwMode="auto">
          <a:xfrm>
            <a:off x="4246564" y="515778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427" name="Rectangle 75"/>
          <p:cNvSpPr>
            <a:spLocks noChangeAspect="1" noChangeArrowheads="1"/>
          </p:cNvSpPr>
          <p:nvPr/>
        </p:nvSpPr>
        <p:spPr bwMode="auto">
          <a:xfrm>
            <a:off x="3071814" y="5157788"/>
            <a:ext cx="1171575"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0101010</a:t>
            </a:r>
          </a:p>
        </p:txBody>
      </p:sp>
      <p:sp>
        <p:nvSpPr>
          <p:cNvPr id="484437" name="Text Box 85"/>
          <p:cNvSpPr txBox="1">
            <a:spLocks noChangeArrowheads="1"/>
          </p:cNvSpPr>
          <p:nvPr/>
        </p:nvSpPr>
        <p:spPr bwMode="auto">
          <a:xfrm>
            <a:off x="8332788" y="5707377"/>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484438" name="Line 86"/>
          <p:cNvSpPr>
            <a:spLocks noChangeShapeType="1"/>
          </p:cNvSpPr>
          <p:nvPr/>
        </p:nvSpPr>
        <p:spPr bwMode="auto">
          <a:xfrm>
            <a:off x="2373313" y="1928813"/>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4439" name="Rectangle 87"/>
          <p:cNvSpPr>
            <a:spLocks noChangeAspect="1" noChangeArrowheads="1"/>
          </p:cNvSpPr>
          <p:nvPr/>
        </p:nvSpPr>
        <p:spPr bwMode="auto">
          <a:xfrm>
            <a:off x="7412039"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484440" name="Rectangle 88"/>
          <p:cNvSpPr>
            <a:spLocks noChangeAspect="1" noChangeArrowheads="1"/>
          </p:cNvSpPr>
          <p:nvPr/>
        </p:nvSpPr>
        <p:spPr bwMode="auto">
          <a:xfrm>
            <a:off x="6145214"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484441" name="Rectangle 89"/>
          <p:cNvSpPr>
            <a:spLocks noChangeAspect="1" noChangeArrowheads="1"/>
          </p:cNvSpPr>
          <p:nvPr/>
        </p:nvSpPr>
        <p:spPr bwMode="auto">
          <a:xfrm>
            <a:off x="4872039"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484442" name="Rectangle 90"/>
          <p:cNvSpPr>
            <a:spLocks noChangeAspect="1" noChangeArrowheads="1"/>
          </p:cNvSpPr>
          <p:nvPr/>
        </p:nvSpPr>
        <p:spPr bwMode="auto">
          <a:xfrm>
            <a:off x="3575051" y="1341438"/>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484443" name="Text Box 91"/>
          <p:cNvSpPr txBox="1">
            <a:spLocks noChangeArrowheads="1"/>
          </p:cNvSpPr>
          <p:nvPr/>
        </p:nvSpPr>
        <p:spPr bwMode="auto">
          <a:xfrm>
            <a:off x="8239618" y="1912365"/>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3" name="内容占位符 2">
            <a:extLst>
              <a:ext uri="{FF2B5EF4-FFF2-40B4-BE49-F238E27FC236}">
                <a16:creationId xmlns:a16="http://schemas.microsoft.com/office/drawing/2014/main" id="{66AFDEB1-7A9C-4641-9B42-8CFD77CF4AE9}"/>
              </a:ext>
            </a:extLst>
          </p:cNvPr>
          <p:cNvSpPr>
            <a:spLocks noGrp="1"/>
          </p:cNvSpPr>
          <p:nvPr>
            <p:ph idx="1"/>
          </p:nvPr>
        </p:nvSpPr>
        <p:spPr>
          <a:xfrm>
            <a:off x="660401" y="2505968"/>
            <a:ext cx="10858500" cy="635000"/>
          </a:xfrm>
        </p:spPr>
        <p:txBody>
          <a:bodyPr/>
          <a:lstStyle/>
          <a:p>
            <a:r>
              <a:rPr lang="zh-CN" altLang="en-US" dirty="0"/>
              <a:t>垂直</a:t>
            </a:r>
            <a:r>
              <a:rPr lang="en-US" altLang="zh-CN" dirty="0"/>
              <a:t>(</a:t>
            </a:r>
            <a:r>
              <a:rPr lang="zh-CN" altLang="en-US" dirty="0"/>
              <a:t>纵向</a:t>
            </a:r>
            <a:r>
              <a:rPr lang="en-US" altLang="zh-CN" dirty="0"/>
              <a:t>) </a:t>
            </a:r>
            <a:r>
              <a:rPr lang="zh-CN" altLang="en-US" dirty="0"/>
              <a:t>偶校验</a:t>
            </a:r>
          </a:p>
          <a:p>
            <a:pPr marL="0" indent="0">
              <a:buNone/>
            </a:pPr>
            <a:endParaRPr lang="zh-CN" altLang="en-US" dirty="0"/>
          </a:p>
        </p:txBody>
      </p:sp>
      <p:sp>
        <p:nvSpPr>
          <p:cNvPr id="31" name="内容占位符 2">
            <a:extLst>
              <a:ext uri="{FF2B5EF4-FFF2-40B4-BE49-F238E27FC236}">
                <a16:creationId xmlns:a16="http://schemas.microsoft.com/office/drawing/2014/main" id="{92CC331D-22B4-4FB1-BAD9-08FD6A9E57A2}"/>
              </a:ext>
            </a:extLst>
          </p:cNvPr>
          <p:cNvSpPr txBox="1">
            <a:spLocks/>
          </p:cNvSpPr>
          <p:nvPr/>
        </p:nvSpPr>
        <p:spPr bwMode="auto">
          <a:xfrm>
            <a:off x="660400" y="4306168"/>
            <a:ext cx="10858500" cy="635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120000"/>
              </a:lnSpc>
              <a:spcBef>
                <a:spcPts val="1000"/>
              </a:spcBef>
              <a:buFont typeface="Arial" panose="020B0604020202020204" pitchFamily="34" charset="0"/>
              <a:buChar char="•"/>
            </a:lvl1pPr>
            <a:lvl2pPr marL="685800" indent="-228600">
              <a:lnSpc>
                <a:spcPct val="120000"/>
              </a:lnSpc>
              <a:spcBef>
                <a:spcPts val="500"/>
              </a:spcBef>
              <a:buFont typeface="Arial" panose="020B0604020202020204" pitchFamily="34" charset="0"/>
              <a:buChar char="•"/>
              <a:defRPr sz="16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水平</a:t>
            </a:r>
            <a:r>
              <a:rPr lang="en-US" altLang="zh-CN" dirty="0"/>
              <a:t>(</a:t>
            </a:r>
            <a:r>
              <a:rPr lang="zh-CN" altLang="en-US" dirty="0"/>
              <a:t>横向</a:t>
            </a:r>
            <a:r>
              <a:rPr lang="en-US" altLang="zh-CN" dirty="0"/>
              <a:t>)</a:t>
            </a:r>
            <a:r>
              <a:rPr lang="zh-CN" altLang="en-US" dirty="0"/>
              <a:t>偶校验</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zh-CN" altLang="en-US" dirty="0"/>
              <a:t>奇偶校验</a:t>
            </a:r>
          </a:p>
        </p:txBody>
      </p:sp>
      <p:sp>
        <p:nvSpPr>
          <p:cNvPr id="32" name="灯片编号占位符 5"/>
          <p:cNvSpPr>
            <a:spLocks noGrp="1"/>
          </p:cNvSpPr>
          <p:nvPr>
            <p:ph type="sldNum" sz="quarter" idx="12"/>
          </p:nvPr>
        </p:nvSpPr>
        <p:spPr/>
        <p:txBody>
          <a:bodyPr/>
          <a:lstStyle/>
          <a:p>
            <a:fld id="{9F6372E9-53E3-4E8D-A68E-D3761F294C59}" type="slidenum">
              <a:rPr lang="en-US" altLang="zh-CN"/>
              <a:pPr/>
              <a:t>78</a:t>
            </a:fld>
            <a:endParaRPr lang="en-US" altLang="zh-CN"/>
          </a:p>
        </p:txBody>
      </p:sp>
      <p:sp>
        <p:nvSpPr>
          <p:cNvPr id="559121" name="Line 17"/>
          <p:cNvSpPr>
            <a:spLocks noChangeShapeType="1"/>
          </p:cNvSpPr>
          <p:nvPr/>
        </p:nvSpPr>
        <p:spPr bwMode="auto">
          <a:xfrm>
            <a:off x="2373313" y="1774268"/>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128" name="Rectangle 24"/>
          <p:cNvSpPr>
            <a:spLocks noChangeAspect="1" noChangeArrowheads="1"/>
          </p:cNvSpPr>
          <p:nvPr/>
        </p:nvSpPr>
        <p:spPr bwMode="auto">
          <a:xfrm>
            <a:off x="775176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30" name="Rectangle 26"/>
          <p:cNvSpPr>
            <a:spLocks noChangeAspect="1" noChangeArrowheads="1"/>
          </p:cNvSpPr>
          <p:nvPr/>
        </p:nvSpPr>
        <p:spPr bwMode="auto">
          <a:xfrm>
            <a:off x="6484939"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32" name="Rectangle 28"/>
          <p:cNvSpPr>
            <a:spLocks noChangeAspect="1" noChangeArrowheads="1"/>
          </p:cNvSpPr>
          <p:nvPr/>
        </p:nvSpPr>
        <p:spPr bwMode="auto">
          <a:xfrm>
            <a:off x="521176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559134" name="Rectangle 30"/>
          <p:cNvSpPr>
            <a:spLocks noChangeAspect="1" noChangeArrowheads="1"/>
          </p:cNvSpPr>
          <p:nvPr/>
        </p:nvSpPr>
        <p:spPr bwMode="auto">
          <a:xfrm>
            <a:off x="3935414" y="12583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37" name="Rectangle 33"/>
          <p:cNvSpPr>
            <a:spLocks noChangeAspect="1" noChangeArrowheads="1"/>
          </p:cNvSpPr>
          <p:nvPr/>
        </p:nvSpPr>
        <p:spPr bwMode="auto">
          <a:xfrm>
            <a:off x="5241926" y="2121931"/>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38" name="Rectangle 34"/>
          <p:cNvSpPr>
            <a:spLocks noChangeAspect="1" noChangeArrowheads="1"/>
          </p:cNvSpPr>
          <p:nvPr/>
        </p:nvSpPr>
        <p:spPr bwMode="auto">
          <a:xfrm>
            <a:off x="5519739" y="2121931"/>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39" name="Rectangle 35"/>
          <p:cNvSpPr>
            <a:spLocks noChangeAspect="1" noChangeArrowheads="1"/>
          </p:cNvSpPr>
          <p:nvPr/>
        </p:nvSpPr>
        <p:spPr bwMode="auto">
          <a:xfrm>
            <a:off x="5221288" y="2698194"/>
            <a:ext cx="277812" cy="4429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0" name="Rectangle 36"/>
          <p:cNvSpPr>
            <a:spLocks noChangeAspect="1" noChangeArrowheads="1"/>
          </p:cNvSpPr>
          <p:nvPr/>
        </p:nvSpPr>
        <p:spPr bwMode="auto">
          <a:xfrm>
            <a:off x="5499101" y="2698194"/>
            <a:ext cx="1171575" cy="442913"/>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41" name="Rectangle 37"/>
          <p:cNvSpPr>
            <a:spLocks noChangeAspect="1" noChangeArrowheads="1"/>
          </p:cNvSpPr>
          <p:nvPr/>
        </p:nvSpPr>
        <p:spPr bwMode="auto">
          <a:xfrm>
            <a:off x="5221288" y="32744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559142" name="Rectangle 38"/>
          <p:cNvSpPr>
            <a:spLocks noChangeAspect="1" noChangeArrowheads="1"/>
          </p:cNvSpPr>
          <p:nvPr/>
        </p:nvSpPr>
        <p:spPr bwMode="auto">
          <a:xfrm>
            <a:off x="5499101" y="32744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0111001</a:t>
            </a:r>
          </a:p>
        </p:txBody>
      </p:sp>
      <p:sp>
        <p:nvSpPr>
          <p:cNvPr id="559143" name="Rectangle 39"/>
          <p:cNvSpPr>
            <a:spLocks noChangeAspect="1" noChangeArrowheads="1"/>
          </p:cNvSpPr>
          <p:nvPr/>
        </p:nvSpPr>
        <p:spPr bwMode="auto">
          <a:xfrm>
            <a:off x="5221288" y="3850719"/>
            <a:ext cx="277812" cy="4429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4" name="Rectangle 40"/>
          <p:cNvSpPr>
            <a:spLocks noChangeAspect="1" noChangeArrowheads="1"/>
          </p:cNvSpPr>
          <p:nvPr/>
        </p:nvSpPr>
        <p:spPr bwMode="auto">
          <a:xfrm>
            <a:off x="5499101" y="3850719"/>
            <a:ext cx="1171575" cy="442913"/>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45" name="Rectangle 41"/>
          <p:cNvSpPr>
            <a:spLocks noChangeAspect="1" noChangeArrowheads="1"/>
          </p:cNvSpPr>
          <p:nvPr/>
        </p:nvSpPr>
        <p:spPr bwMode="auto">
          <a:xfrm>
            <a:off x="5211763" y="4426981"/>
            <a:ext cx="1460500"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10101010</a:t>
            </a:r>
          </a:p>
        </p:txBody>
      </p:sp>
      <p:sp>
        <p:nvSpPr>
          <p:cNvPr id="559146" name="Line 42"/>
          <p:cNvSpPr>
            <a:spLocks noChangeShapeType="1"/>
          </p:cNvSpPr>
          <p:nvPr/>
        </p:nvSpPr>
        <p:spPr bwMode="auto">
          <a:xfrm>
            <a:off x="2339975" y="5650943"/>
            <a:ext cx="7632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147" name="Rectangle 43"/>
          <p:cNvSpPr>
            <a:spLocks noChangeAspect="1" noChangeArrowheads="1"/>
          </p:cNvSpPr>
          <p:nvPr/>
        </p:nvSpPr>
        <p:spPr bwMode="auto">
          <a:xfrm>
            <a:off x="8286751" y="5001656"/>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48" name="Rectangle 44"/>
          <p:cNvSpPr>
            <a:spLocks noChangeAspect="1" noChangeArrowheads="1"/>
          </p:cNvSpPr>
          <p:nvPr/>
        </p:nvSpPr>
        <p:spPr bwMode="auto">
          <a:xfrm>
            <a:off x="8564564"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1100111</a:t>
            </a:r>
          </a:p>
        </p:txBody>
      </p:sp>
      <p:sp>
        <p:nvSpPr>
          <p:cNvPr id="559149" name="Rectangle 45"/>
          <p:cNvSpPr>
            <a:spLocks noChangeAspect="1" noChangeArrowheads="1"/>
          </p:cNvSpPr>
          <p:nvPr/>
        </p:nvSpPr>
        <p:spPr bwMode="auto">
          <a:xfrm>
            <a:off x="6826251" y="5001656"/>
            <a:ext cx="277813"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50" name="Rectangle 46"/>
          <p:cNvSpPr>
            <a:spLocks noChangeAspect="1" noChangeArrowheads="1"/>
          </p:cNvSpPr>
          <p:nvPr/>
        </p:nvSpPr>
        <p:spPr bwMode="auto">
          <a:xfrm>
            <a:off x="7104064"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1011101</a:t>
            </a:r>
          </a:p>
        </p:txBody>
      </p:sp>
      <p:sp>
        <p:nvSpPr>
          <p:cNvPr id="559151" name="Rectangle 47"/>
          <p:cNvSpPr>
            <a:spLocks noChangeAspect="1" noChangeArrowheads="1"/>
          </p:cNvSpPr>
          <p:nvPr/>
        </p:nvSpPr>
        <p:spPr bwMode="auto">
          <a:xfrm>
            <a:off x="5367338" y="50016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a:t>
            </a:r>
          </a:p>
        </p:txBody>
      </p:sp>
      <p:sp>
        <p:nvSpPr>
          <p:cNvPr id="559152" name="Rectangle 48"/>
          <p:cNvSpPr>
            <a:spLocks noChangeAspect="1" noChangeArrowheads="1"/>
          </p:cNvSpPr>
          <p:nvPr/>
        </p:nvSpPr>
        <p:spPr bwMode="auto">
          <a:xfrm>
            <a:off x="5645151"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0110001</a:t>
            </a:r>
          </a:p>
        </p:txBody>
      </p:sp>
      <p:sp>
        <p:nvSpPr>
          <p:cNvPr id="559153" name="Rectangle 49"/>
          <p:cNvSpPr>
            <a:spLocks noChangeAspect="1" noChangeArrowheads="1"/>
          </p:cNvSpPr>
          <p:nvPr/>
        </p:nvSpPr>
        <p:spPr bwMode="auto">
          <a:xfrm>
            <a:off x="3916363" y="5001656"/>
            <a:ext cx="277812"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a:t>
            </a:r>
          </a:p>
        </p:txBody>
      </p:sp>
      <p:sp>
        <p:nvSpPr>
          <p:cNvPr id="559154" name="Rectangle 50"/>
          <p:cNvSpPr>
            <a:spLocks noChangeAspect="1" noChangeArrowheads="1"/>
          </p:cNvSpPr>
          <p:nvPr/>
        </p:nvSpPr>
        <p:spPr bwMode="auto">
          <a:xfrm>
            <a:off x="4194176" y="5001656"/>
            <a:ext cx="1171575" cy="442912"/>
          </a:xfrm>
          <a:prstGeom prst="rect">
            <a:avLst/>
          </a:prstGeom>
          <a:solidFill>
            <a:srgbClr val="6600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0101001</a:t>
            </a:r>
          </a:p>
        </p:txBody>
      </p:sp>
      <p:sp>
        <p:nvSpPr>
          <p:cNvPr id="559155" name="Rectangle 51"/>
          <p:cNvSpPr>
            <a:spLocks noChangeAspect="1" noChangeArrowheads="1"/>
          </p:cNvSpPr>
          <p:nvPr/>
        </p:nvSpPr>
        <p:spPr bwMode="auto">
          <a:xfrm>
            <a:off x="2495550" y="5001656"/>
            <a:ext cx="1430338" cy="44291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bg1"/>
                </a:solidFill>
              </a:rPr>
              <a:t>10101010</a:t>
            </a:r>
          </a:p>
        </p:txBody>
      </p:sp>
      <p:sp>
        <p:nvSpPr>
          <p:cNvPr id="559156" name="Text Box 52"/>
          <p:cNvSpPr txBox="1">
            <a:spLocks noChangeArrowheads="1"/>
          </p:cNvSpPr>
          <p:nvPr/>
        </p:nvSpPr>
        <p:spPr bwMode="auto">
          <a:xfrm>
            <a:off x="8166479" y="1744337"/>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559157" name="Text Box 53"/>
          <p:cNvSpPr txBox="1">
            <a:spLocks noChangeArrowheads="1"/>
          </p:cNvSpPr>
          <p:nvPr/>
        </p:nvSpPr>
        <p:spPr bwMode="auto">
          <a:xfrm>
            <a:off x="8275639" y="5627932"/>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defRPr>
                <a:solidFill>
                  <a:schemeClr val="tx2"/>
                </a:solidFill>
              </a:defRPr>
            </a:lvl1pPr>
          </a:lstStyle>
          <a:p>
            <a:r>
              <a:rPr lang="zh-CN" altLang="en-US" dirty="0"/>
              <a:t>数据传输方向</a:t>
            </a:r>
          </a:p>
        </p:txBody>
      </p:sp>
      <p:sp>
        <p:nvSpPr>
          <p:cNvPr id="3" name="内容占位符 2">
            <a:extLst>
              <a:ext uri="{FF2B5EF4-FFF2-40B4-BE49-F238E27FC236}">
                <a16:creationId xmlns:a16="http://schemas.microsoft.com/office/drawing/2014/main" id="{B1C036DC-A5DD-41B7-BE3D-441F5144F309}"/>
              </a:ext>
            </a:extLst>
          </p:cNvPr>
          <p:cNvSpPr>
            <a:spLocks noGrp="1"/>
          </p:cNvSpPr>
          <p:nvPr>
            <p:ph idx="1"/>
          </p:nvPr>
        </p:nvSpPr>
        <p:spPr>
          <a:xfrm>
            <a:off x="334434" y="1052515"/>
            <a:ext cx="11523133" cy="598486"/>
          </a:xfrm>
        </p:spPr>
        <p:txBody>
          <a:bodyPr/>
          <a:lstStyle/>
          <a:p>
            <a:r>
              <a:rPr lang="zh-CN" altLang="en-US" dirty="0"/>
              <a:t>水平垂直</a:t>
            </a:r>
            <a:r>
              <a:rPr lang="en-US" altLang="zh-CN" dirty="0"/>
              <a:t>(</a:t>
            </a:r>
            <a:r>
              <a:rPr lang="zh-CN" altLang="en-US" dirty="0"/>
              <a:t>纵横</a:t>
            </a:r>
            <a:r>
              <a:rPr lang="en-US" altLang="zh-CN" dirty="0"/>
              <a:t>)</a:t>
            </a:r>
            <a:r>
              <a:rPr lang="zh-CN" altLang="en-US" dirty="0"/>
              <a:t>偶校验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2408" name="Group 56"/>
          <p:cNvGraphicFramePr>
            <a:graphicFrameLocks noGrp="1"/>
          </p:cNvGraphicFramePr>
          <p:nvPr>
            <p:ph type="tbl" idx="1"/>
            <p:extLst>
              <p:ext uri="{D42A27DB-BD31-4B8C-83A1-F6EECF244321}">
                <p14:modId xmlns:p14="http://schemas.microsoft.com/office/powerpoint/2010/main" val="538363003"/>
              </p:ext>
            </p:extLst>
          </p:nvPr>
        </p:nvGraphicFramePr>
        <p:xfrm>
          <a:off x="1774825" y="1309965"/>
          <a:ext cx="8642350" cy="2444750"/>
        </p:xfrm>
        <a:graphic>
          <a:graphicData uri="http://schemas.openxmlformats.org/drawingml/2006/table">
            <a:tbl>
              <a:tblPr/>
              <a:tblGrid>
                <a:gridCol w="2017713">
                  <a:extLst>
                    <a:ext uri="{9D8B030D-6E8A-4147-A177-3AD203B41FA5}">
                      <a16:colId xmlns:a16="http://schemas.microsoft.com/office/drawing/2014/main" val="20000"/>
                    </a:ext>
                  </a:extLst>
                </a:gridCol>
                <a:gridCol w="6624637">
                  <a:extLst>
                    <a:ext uri="{9D8B030D-6E8A-4147-A177-3AD203B41FA5}">
                      <a16:colId xmlns:a16="http://schemas.microsoft.com/office/drawing/2014/main" val="20001"/>
                    </a:ext>
                  </a:extLst>
                </a:gridCol>
              </a:tblGrid>
              <a:tr h="6921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垂直偶校验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数据单元内单比特错误</a:t>
                      </a:r>
                    </a:p>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多比特</a:t>
                      </a:r>
                      <a:r>
                        <a:rPr kumimoji="0" lang="en-US" altLang="zh-CN" sz="2000" b="0" i="0" u="none" strike="noStrike" cap="none" normalizeH="0" baseline="0">
                          <a:ln>
                            <a:noFill/>
                          </a:ln>
                          <a:solidFill>
                            <a:schemeClr val="tx1"/>
                          </a:solidFill>
                          <a:effectLst/>
                          <a:latin typeface="+mn-ea"/>
                          <a:ea typeface="+mn-ea"/>
                        </a:rPr>
                        <a:t>/</a:t>
                      </a:r>
                      <a:r>
                        <a:rPr kumimoji="0" lang="zh-CN" altLang="en-US" sz="2000" b="0" i="0" u="none" strike="noStrike" cap="none" normalizeH="0" baseline="0">
                          <a:ln>
                            <a:noFill/>
                          </a:ln>
                          <a:solidFill>
                            <a:schemeClr val="tx1"/>
                          </a:solidFill>
                          <a:effectLst/>
                          <a:latin typeface="+mn-ea"/>
                          <a:ea typeface="+mn-ea"/>
                        </a:rPr>
                        <a:t>突发错误：奇数个比特错误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21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水平偶校验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数据块内各数据单元同一位上奇数个错误</a:t>
                      </a:r>
                    </a:p>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单个数据单元内的突发错误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0750">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a:ln>
                            <a:noFill/>
                          </a:ln>
                          <a:solidFill>
                            <a:schemeClr val="tx1"/>
                          </a:solidFill>
                          <a:effectLst/>
                          <a:latin typeface="+mn-ea"/>
                          <a:ea typeface="+mn-ea"/>
                        </a:rPr>
                        <a:t>纵横偶校验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C800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lgn="l">
                        <a:spcBef>
                          <a:spcPct val="20000"/>
                        </a:spcBef>
                        <a:buClr>
                          <a:srgbClr val="00C800"/>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lgn="l">
                        <a:spcBef>
                          <a:spcPct val="20000"/>
                        </a:spcBef>
                        <a:buClr>
                          <a:srgbClr val="0000C8"/>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lgn="l">
                        <a:spcBef>
                          <a:spcPct val="20000"/>
                        </a:spcBef>
                        <a:buClr>
                          <a:srgbClr val="FF7F00"/>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lgn="l">
                        <a:spcBef>
                          <a:spcPct val="20000"/>
                        </a:spcBef>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C80000"/>
                        </a:buClr>
                        <a:buSzPct val="80000"/>
                        <a:buFont typeface="Wingdings" panose="05000000000000000000" pitchFamily="2" charset="2"/>
                        <a:buNone/>
                        <a:tabLst/>
                      </a:pPr>
                      <a:r>
                        <a:rPr kumimoji="0" lang="zh-CN" altLang="en-US" sz="2000" b="0" i="0" u="none" strike="noStrike" cap="none" normalizeH="0" baseline="0" dirty="0">
                          <a:ln>
                            <a:noFill/>
                          </a:ln>
                          <a:solidFill>
                            <a:schemeClr val="tx1"/>
                          </a:solidFill>
                          <a:effectLst/>
                          <a:latin typeface="+mn-ea"/>
                          <a:ea typeface="+mn-ea"/>
                        </a:rPr>
                        <a:t>除了数据块中偶数个数据单元中偶数个相同位发生错误不能检测，其它错误都能检测。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 name="灯片编号占位符 5"/>
          <p:cNvSpPr>
            <a:spLocks noGrp="1"/>
          </p:cNvSpPr>
          <p:nvPr>
            <p:ph type="sldNum" sz="quarter" idx="12"/>
          </p:nvPr>
        </p:nvSpPr>
        <p:spPr/>
        <p:txBody>
          <a:bodyPr/>
          <a:lstStyle/>
          <a:p>
            <a:fld id="{63D393F1-EE04-4AFC-B67E-7ACECAC62194}" type="slidenum">
              <a:rPr lang="en-US" altLang="zh-CN"/>
              <a:pPr/>
              <a:t>79</a:t>
            </a:fld>
            <a:endParaRPr lang="en-US" altLang="zh-CN"/>
          </a:p>
        </p:txBody>
      </p:sp>
      <p:sp>
        <p:nvSpPr>
          <p:cNvPr id="3" name="标题 2">
            <a:extLst>
              <a:ext uri="{FF2B5EF4-FFF2-40B4-BE49-F238E27FC236}">
                <a16:creationId xmlns:a16="http://schemas.microsoft.com/office/drawing/2014/main" id="{0E8145F0-44DC-4953-9823-CB04D4EBD2A4}"/>
              </a:ext>
            </a:extLst>
          </p:cNvPr>
          <p:cNvSpPr>
            <a:spLocks noGrp="1"/>
          </p:cNvSpPr>
          <p:nvPr>
            <p:ph type="title"/>
          </p:nvPr>
        </p:nvSpPr>
        <p:spPr>
          <a:xfrm>
            <a:off x="660400" y="71438"/>
            <a:ext cx="10858500" cy="957262"/>
          </a:xfrm>
        </p:spPr>
        <p:txBody>
          <a:bodyPr/>
          <a:lstStyle/>
          <a:p>
            <a:r>
              <a:rPr lang="zh-CN" altLang="en-US" dirty="0"/>
              <a:t>检错能力</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en-US" dirty="0"/>
              <a:t>信号和数据编码</a:t>
            </a:r>
          </a:p>
        </p:txBody>
      </p:sp>
      <p:sp>
        <p:nvSpPr>
          <p:cNvPr id="389123" name="Rectangle 3"/>
          <p:cNvSpPr>
            <a:spLocks noGrp="1" noChangeArrowheads="1"/>
          </p:cNvSpPr>
          <p:nvPr>
            <p:ph idx="1"/>
          </p:nvPr>
        </p:nvSpPr>
        <p:spPr/>
        <p:txBody>
          <a:bodyPr/>
          <a:lstStyle/>
          <a:p>
            <a:r>
              <a:rPr lang="zh-CN" altLang="en-US" dirty="0"/>
              <a:t>计算机网络中传送的信息是</a:t>
            </a:r>
            <a:r>
              <a:rPr lang="en-US" altLang="zh-CN" dirty="0"/>
              <a:t>0</a:t>
            </a:r>
            <a:r>
              <a:rPr lang="zh-CN" altLang="en-US" dirty="0"/>
              <a:t>、</a:t>
            </a:r>
            <a:r>
              <a:rPr lang="en-US" altLang="zh-CN" dirty="0"/>
              <a:t>1</a:t>
            </a:r>
            <a:r>
              <a:rPr lang="zh-CN" altLang="en-US" dirty="0"/>
              <a:t>的数字化信息</a:t>
            </a:r>
            <a:endParaRPr lang="en-US" altLang="zh-CN" dirty="0"/>
          </a:p>
          <a:p>
            <a:r>
              <a:rPr lang="zh-CN" altLang="en-US" dirty="0"/>
              <a:t>通过编码将数字信息变成电磁或光信号在传输媒体上传输</a:t>
            </a:r>
          </a:p>
          <a:p>
            <a:r>
              <a:rPr lang="zh-CN" altLang="en-US" dirty="0"/>
              <a:t>表示数字信息的信号可是模拟信号也可以是数字信号</a:t>
            </a:r>
          </a:p>
        </p:txBody>
      </p:sp>
      <p:sp>
        <p:nvSpPr>
          <p:cNvPr id="6" name="灯片编号占位符 5"/>
          <p:cNvSpPr>
            <a:spLocks noGrp="1"/>
          </p:cNvSpPr>
          <p:nvPr>
            <p:ph type="sldNum" sz="quarter" idx="12"/>
          </p:nvPr>
        </p:nvSpPr>
        <p:spPr/>
        <p:txBody>
          <a:bodyPr/>
          <a:lstStyle/>
          <a:p>
            <a:fld id="{27F1A74B-3F81-4D7F-8416-7FF71CA507E9}" type="slidenum">
              <a:rPr lang="en-US" altLang="zh-CN"/>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zh-CN" altLang="en-US" dirty="0"/>
              <a:t>循环冗余校验码</a:t>
            </a:r>
            <a:r>
              <a:rPr lang="en-US" altLang="zh-CN" dirty="0"/>
              <a:t>CRC</a:t>
            </a:r>
          </a:p>
        </p:txBody>
      </p:sp>
      <p:sp>
        <p:nvSpPr>
          <p:cNvPr id="486403" name="Rectangle 3"/>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通信双方约定一个生成多项式</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，最高阶为</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G(x)=x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+1=11001</a:t>
            </a:r>
            <a:r>
              <a:rPr lang="zh-CN" altLang="en-US" dirty="0">
                <a:latin typeface="Times New Roman" panose="02020603050405020304" pitchFamily="18" charset="0"/>
                <a:cs typeface="Times New Roman" panose="02020603050405020304" pitchFamily="18" charset="0"/>
              </a:rPr>
              <a:t>，即</a:t>
            </a:r>
            <a:r>
              <a:rPr lang="en-US" altLang="zh-CN" dirty="0">
                <a:latin typeface="Times New Roman" panose="02020603050405020304" pitchFamily="18" charset="0"/>
                <a:cs typeface="Times New Roman" panose="02020603050405020304" pitchFamily="18" charset="0"/>
              </a:rPr>
              <a:t>m=4</a:t>
            </a:r>
          </a:p>
          <a:p>
            <a:r>
              <a:rPr lang="zh-CN" altLang="en-US" dirty="0">
                <a:latin typeface="Times New Roman" panose="02020603050405020304" pitchFamily="18" charset="0"/>
                <a:cs typeface="Times New Roman" panose="02020603050405020304" pitchFamily="18" charset="0"/>
              </a:rPr>
              <a:t>设待发送的信息为</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1101011</a:t>
            </a:r>
          </a:p>
          <a:p>
            <a:r>
              <a:rPr lang="zh-CN" altLang="en-US" dirty="0">
                <a:latin typeface="Times New Roman" panose="02020603050405020304" pitchFamily="18" charset="0"/>
                <a:cs typeface="Times New Roman" panose="02020603050405020304" pitchFamily="18" charset="0"/>
              </a:rPr>
              <a:t>用</a:t>
            </a:r>
            <a:r>
              <a:rPr lang="en-US" altLang="zh-CN" dirty="0" err="1">
                <a:latin typeface="Times New Roman" panose="02020603050405020304" pitchFamily="18" charset="0"/>
                <a:cs typeface="Times New Roman" panose="02020603050405020304" pitchFamily="18" charset="0"/>
              </a:rPr>
              <a:t>x</a:t>
            </a:r>
            <a:r>
              <a:rPr lang="en-US" altLang="zh-CN" baseline="30000" dirty="0" err="1">
                <a:latin typeface="Times New Roman" panose="02020603050405020304" pitchFamily="18" charset="0"/>
                <a:cs typeface="Times New Roman" panose="02020603050405020304" pitchFamily="18" charset="0"/>
              </a:rPr>
              <a:t>m</a:t>
            </a:r>
            <a:r>
              <a:rPr lang="en-US" altLang="zh-CN" dirty="0" err="1">
                <a:latin typeface="Times New Roman" panose="02020603050405020304" pitchFamily="18" charset="0"/>
                <a:cs typeface="Times New Roman" panose="02020603050405020304" pitchFamily="18" charset="0"/>
              </a:rPr>
              <a:t>U</a:t>
            </a:r>
            <a:r>
              <a:rPr lang="en-US" altLang="zh-CN"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除以</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得</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位余数</a:t>
            </a:r>
            <a:r>
              <a:rPr lang="en-US" altLang="zh-CN" dirty="0">
                <a:latin typeface="Times New Roman" panose="02020603050405020304" pitchFamily="18" charset="0"/>
                <a:cs typeface="Times New Roman" panose="02020603050405020304" pitchFamily="18" charset="0"/>
              </a:rPr>
              <a:t>R(x)</a:t>
            </a:r>
            <a:r>
              <a:rPr lang="zh-CN" altLang="en-US" dirty="0">
                <a:latin typeface="Times New Roman" panose="02020603050405020304" pitchFamily="18" charset="0"/>
                <a:cs typeface="Times New Roman" panose="02020603050405020304" pitchFamily="18" charset="0"/>
              </a:rPr>
              <a:t>，即在</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后面添</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个零后除以</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将</a:t>
            </a:r>
            <a:r>
              <a:rPr lang="en-US" altLang="zh-CN" dirty="0">
                <a:latin typeface="Times New Roman" panose="02020603050405020304" pitchFamily="18" charset="0"/>
                <a:cs typeface="Times New Roman" panose="02020603050405020304" pitchFamily="18" charset="0"/>
              </a:rPr>
              <a:t>R(x)</a:t>
            </a:r>
            <a:r>
              <a:rPr lang="zh-CN" altLang="en-US" dirty="0">
                <a:latin typeface="Times New Roman" panose="02020603050405020304" pitchFamily="18" charset="0"/>
                <a:cs typeface="Times New Roman" panose="02020603050405020304" pitchFamily="18" charset="0"/>
              </a:rPr>
              <a:t>放在</a:t>
            </a:r>
            <a:r>
              <a:rPr lang="en-US" altLang="zh-CN" dirty="0">
                <a:latin typeface="Times New Roman" panose="02020603050405020304" pitchFamily="18" charset="0"/>
                <a:cs typeface="Times New Roman" panose="02020603050405020304" pitchFamily="18" charset="0"/>
              </a:rPr>
              <a:t>U(x)</a:t>
            </a:r>
            <a:r>
              <a:rPr lang="zh-CN" altLang="en-US" dirty="0">
                <a:latin typeface="Times New Roman" panose="02020603050405020304" pitchFamily="18" charset="0"/>
                <a:cs typeface="Times New Roman" panose="02020603050405020304" pitchFamily="18" charset="0"/>
              </a:rPr>
              <a:t>之后得循环校验码。</a:t>
            </a:r>
          </a:p>
        </p:txBody>
      </p:sp>
      <p:sp>
        <p:nvSpPr>
          <p:cNvPr id="6" name="灯片编号占位符 5"/>
          <p:cNvSpPr>
            <a:spLocks noGrp="1"/>
          </p:cNvSpPr>
          <p:nvPr>
            <p:ph type="sldNum" sz="quarter" idx="12"/>
          </p:nvPr>
        </p:nvSpPr>
        <p:spPr/>
        <p:txBody>
          <a:bodyPr/>
          <a:lstStyle/>
          <a:p>
            <a:fld id="{16FEDAA6-9AF6-48DB-9CF2-790C5B1C613A}" type="slidenum">
              <a:rPr lang="en-US" altLang="zh-CN"/>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ltLang="zh-CN"/>
              <a:t>CRC</a:t>
            </a:r>
          </a:p>
        </p:txBody>
      </p:sp>
      <p:sp>
        <p:nvSpPr>
          <p:cNvPr id="489475" name="Rectangle 3"/>
          <p:cNvSpPr>
            <a:spLocks noGrp="1" noChangeArrowheads="1"/>
          </p:cNvSpPr>
          <p:nvPr>
            <p:ph idx="1"/>
          </p:nvPr>
        </p:nvSpPr>
        <p:spPr/>
        <p:txBody>
          <a:bodyPr/>
          <a:lstStyle/>
          <a:p>
            <a:r>
              <a:rPr lang="zh-CN" altLang="en-US" dirty="0"/>
              <a:t>接收方用收到的数据除以生成多项式</a:t>
            </a:r>
            <a:r>
              <a:rPr lang="en-US" altLang="zh-CN" dirty="0"/>
              <a:t>G(x)</a:t>
            </a:r>
            <a:r>
              <a:rPr lang="zh-CN" altLang="en-US" dirty="0"/>
              <a:t>，</a:t>
            </a:r>
            <a:endParaRPr lang="en-US" altLang="zh-CN" dirty="0"/>
          </a:p>
          <a:p>
            <a:pPr lvl="1"/>
            <a:r>
              <a:rPr lang="zh-CN" altLang="en-US" dirty="0"/>
              <a:t>结果为</a:t>
            </a:r>
            <a:r>
              <a:rPr lang="en-US" altLang="zh-CN" dirty="0"/>
              <a:t>0</a:t>
            </a:r>
            <a:r>
              <a:rPr lang="zh-CN" altLang="en-US" dirty="0"/>
              <a:t>：传输没有错误</a:t>
            </a:r>
            <a:endParaRPr lang="en-US" altLang="zh-CN" dirty="0"/>
          </a:p>
          <a:p>
            <a:pPr lvl="1"/>
            <a:r>
              <a:rPr lang="zh-CN" altLang="en-US" dirty="0"/>
              <a:t>结果不为</a:t>
            </a:r>
            <a:r>
              <a:rPr lang="en-US" altLang="zh-CN" dirty="0"/>
              <a:t>0</a:t>
            </a:r>
            <a:r>
              <a:rPr lang="zh-CN" altLang="en-US" dirty="0"/>
              <a:t>：传输产生错误</a:t>
            </a:r>
          </a:p>
          <a:p>
            <a:r>
              <a:rPr lang="zh-CN" altLang="en-US" dirty="0"/>
              <a:t>除法的规则是：</a:t>
            </a:r>
          </a:p>
          <a:p>
            <a:pPr lvl="1"/>
            <a:r>
              <a:rPr lang="zh-CN" altLang="en-US" dirty="0"/>
              <a:t>没有借位</a:t>
            </a:r>
          </a:p>
          <a:p>
            <a:pPr lvl="1"/>
            <a:r>
              <a:rPr lang="zh-CN" altLang="en-US" dirty="0"/>
              <a:t>模</a:t>
            </a:r>
            <a:r>
              <a:rPr lang="en-US" altLang="zh-CN" dirty="0"/>
              <a:t>2</a:t>
            </a:r>
            <a:r>
              <a:rPr lang="zh-CN" altLang="en-US" dirty="0"/>
              <a:t>法则</a:t>
            </a:r>
          </a:p>
          <a:p>
            <a:pPr lvl="1">
              <a:buFont typeface="Wingdings" panose="05000000000000000000" pitchFamily="2" charset="2"/>
              <a:buNone/>
            </a:pPr>
            <a:r>
              <a:rPr lang="zh-CN" altLang="en-US" dirty="0"/>
              <a:t>	</a:t>
            </a:r>
            <a:r>
              <a:rPr lang="en-US" altLang="zh-CN" dirty="0"/>
              <a:t>(1-1=0</a:t>
            </a:r>
            <a:r>
              <a:rPr lang="zh-CN" altLang="en-US" dirty="0"/>
              <a:t>；</a:t>
            </a:r>
            <a:r>
              <a:rPr lang="en-US" altLang="zh-CN" dirty="0"/>
              <a:t>1-0=1</a:t>
            </a:r>
            <a:r>
              <a:rPr lang="zh-CN" altLang="en-US" dirty="0"/>
              <a:t>；</a:t>
            </a:r>
            <a:r>
              <a:rPr lang="en-US" altLang="zh-CN" dirty="0"/>
              <a:t>0-0=0</a:t>
            </a:r>
            <a:r>
              <a:rPr lang="zh-CN" altLang="en-US" dirty="0"/>
              <a:t>；</a:t>
            </a:r>
            <a:r>
              <a:rPr lang="en-US" altLang="zh-CN" dirty="0"/>
              <a:t>0-1=1)</a:t>
            </a:r>
          </a:p>
        </p:txBody>
      </p:sp>
      <p:sp>
        <p:nvSpPr>
          <p:cNvPr id="6" name="灯片编号占位符 5"/>
          <p:cNvSpPr>
            <a:spLocks noGrp="1"/>
          </p:cNvSpPr>
          <p:nvPr>
            <p:ph type="sldNum" sz="quarter" idx="12"/>
          </p:nvPr>
        </p:nvSpPr>
        <p:spPr/>
        <p:txBody>
          <a:bodyPr/>
          <a:lstStyle/>
          <a:p>
            <a:fld id="{839A2AA6-B020-463E-8C64-D5656551739C}" type="slidenum">
              <a:rPr lang="en-US" altLang="zh-CN"/>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46" name="Rectangle 30"/>
          <p:cNvSpPr>
            <a:spLocks noGrp="1" noChangeArrowheads="1"/>
          </p:cNvSpPr>
          <p:nvPr>
            <p:ph type="title"/>
          </p:nvPr>
        </p:nvSpPr>
        <p:spPr>
          <a:noFill/>
          <a:ln/>
        </p:spPr>
        <p:txBody>
          <a:bodyPr/>
          <a:lstStyle/>
          <a:p>
            <a:r>
              <a:rPr lang="pl-PL" altLang="en-US"/>
              <a:t>例1</a:t>
            </a:r>
            <a:endParaRPr lang="en-US" altLang="zh-CN"/>
          </a:p>
        </p:txBody>
      </p:sp>
      <p:sp>
        <p:nvSpPr>
          <p:cNvPr id="495618" name="Rectangle 2"/>
          <p:cNvSpPr>
            <a:spLocks noGrp="1" noChangeArrowheads="1"/>
          </p:cNvSpPr>
          <p:nvPr>
            <p:ph idx="1"/>
          </p:nvPr>
        </p:nvSpPr>
        <p:spPr>
          <a:xfrm>
            <a:off x="660400" y="1130299"/>
            <a:ext cx="9705975" cy="498475"/>
          </a:xfrm>
        </p:spPr>
        <p:txBody>
          <a:bodyPr/>
          <a:lstStyle/>
          <a:p>
            <a:r>
              <a:rPr lang="pl-PL" altLang="en-US" dirty="0"/>
              <a:t>U(x)=1101011</a:t>
            </a:r>
            <a:r>
              <a:rPr lang="zh-CN" altLang="en-US" dirty="0"/>
              <a:t>，</a:t>
            </a:r>
            <a:r>
              <a:rPr lang="pl-PL" altLang="en-US" dirty="0"/>
              <a:t>G(x)= x</a:t>
            </a:r>
            <a:r>
              <a:rPr lang="pl-PL" altLang="en-US" baseline="30000" dirty="0"/>
              <a:t>4</a:t>
            </a:r>
            <a:r>
              <a:rPr lang="pl-PL" altLang="en-US" dirty="0"/>
              <a:t>+x</a:t>
            </a:r>
            <a:r>
              <a:rPr lang="pl-PL" altLang="en-US" baseline="30000" dirty="0"/>
              <a:t>3</a:t>
            </a:r>
            <a:r>
              <a:rPr lang="pl-PL" altLang="en-US" dirty="0"/>
              <a:t>+1=11001</a:t>
            </a:r>
            <a:endParaRPr lang="en-US" altLang="zh-CN" dirty="0"/>
          </a:p>
        </p:txBody>
      </p:sp>
      <p:sp>
        <p:nvSpPr>
          <p:cNvPr id="37" name="灯片编号占位符 5"/>
          <p:cNvSpPr>
            <a:spLocks noGrp="1"/>
          </p:cNvSpPr>
          <p:nvPr>
            <p:ph type="sldNum" sz="quarter" idx="12"/>
          </p:nvPr>
        </p:nvSpPr>
        <p:spPr/>
        <p:txBody>
          <a:bodyPr/>
          <a:lstStyle/>
          <a:p>
            <a:fld id="{17D0BD5A-74F6-4074-BBD0-3CC17B4E9B9E}" type="slidenum">
              <a:rPr lang="en-US" altLang="zh-CN"/>
              <a:pPr/>
              <a:t>82</a:t>
            </a:fld>
            <a:endParaRPr lang="en-US" altLang="zh-CN"/>
          </a:p>
        </p:txBody>
      </p:sp>
      <p:sp>
        <p:nvSpPr>
          <p:cNvPr id="495639" name="Text Box 23"/>
          <p:cNvSpPr txBox="1">
            <a:spLocks noChangeArrowheads="1"/>
          </p:cNvSpPr>
          <p:nvPr/>
        </p:nvSpPr>
        <p:spPr bwMode="auto">
          <a:xfrm>
            <a:off x="824391" y="5713414"/>
            <a:ext cx="37785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latin typeface="Courier New" panose="02070309020205020404" pitchFamily="49" charset="0"/>
              </a:rPr>
              <a:t>最后发送的数据是：</a:t>
            </a:r>
            <a:r>
              <a:rPr lang="en-US" altLang="zh-CN" b="1" dirty="0">
                <a:latin typeface="Courier New" panose="02070309020205020404" pitchFamily="49" charset="0"/>
              </a:rPr>
              <a:t>1101011</a:t>
            </a:r>
            <a:r>
              <a:rPr lang="en-US" altLang="zh-CN" b="1" dirty="0">
                <a:solidFill>
                  <a:schemeClr val="hlink"/>
                </a:solidFill>
                <a:latin typeface="Courier New" panose="02070309020205020404" pitchFamily="49" charset="0"/>
              </a:rPr>
              <a:t>1010</a:t>
            </a:r>
          </a:p>
        </p:txBody>
      </p:sp>
      <p:grpSp>
        <p:nvGrpSpPr>
          <p:cNvPr id="495667" name="Group 51"/>
          <p:cNvGrpSpPr>
            <a:grpSpLocks/>
          </p:cNvGrpSpPr>
          <p:nvPr/>
        </p:nvGrpSpPr>
        <p:grpSpPr bwMode="auto">
          <a:xfrm>
            <a:off x="2351089" y="1628776"/>
            <a:ext cx="7489825" cy="4608513"/>
            <a:chOff x="521" y="1026"/>
            <a:chExt cx="4718" cy="2903"/>
          </a:xfrm>
        </p:grpSpPr>
        <p:sp>
          <p:nvSpPr>
            <p:cNvPr id="495619" name="Text Box 3"/>
            <p:cNvSpPr txBox="1">
              <a:spLocks noChangeArrowheads="1"/>
            </p:cNvSpPr>
            <p:nvPr/>
          </p:nvSpPr>
          <p:spPr bwMode="auto">
            <a:xfrm>
              <a:off x="755" y="1276"/>
              <a:ext cx="10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1 1 0 0 1 </a:t>
              </a:r>
            </a:p>
          </p:txBody>
        </p:sp>
        <p:sp>
          <p:nvSpPr>
            <p:cNvPr id="495620" name="Text Box 4"/>
            <p:cNvSpPr txBox="1">
              <a:spLocks noChangeArrowheads="1"/>
            </p:cNvSpPr>
            <p:nvPr/>
          </p:nvSpPr>
          <p:spPr bwMode="auto">
            <a:xfrm>
              <a:off x="2018" y="1276"/>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1 1 0 1 0 1 1 </a:t>
              </a:r>
              <a:r>
                <a:rPr lang="en-US" altLang="zh-CN" sz="2000" b="1">
                  <a:solidFill>
                    <a:schemeClr val="hlink"/>
                  </a:solidFill>
                  <a:latin typeface="Courier New" panose="02070309020205020404" pitchFamily="49" charset="0"/>
                </a:rPr>
                <a:t>0 0 0 0</a:t>
              </a:r>
            </a:p>
          </p:txBody>
        </p:sp>
        <p:sp>
          <p:nvSpPr>
            <p:cNvPr id="495621" name="Text Box 5"/>
            <p:cNvSpPr txBox="1">
              <a:spLocks noChangeArrowheads="1"/>
            </p:cNvSpPr>
            <p:nvPr/>
          </p:nvSpPr>
          <p:spPr bwMode="auto">
            <a:xfrm>
              <a:off x="2018" y="145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23" name="Freeform 7"/>
            <p:cNvSpPr>
              <a:spLocks/>
            </p:cNvSpPr>
            <p:nvPr/>
          </p:nvSpPr>
          <p:spPr bwMode="auto">
            <a:xfrm>
              <a:off x="1871" y="1276"/>
              <a:ext cx="109" cy="434"/>
            </a:xfrm>
            <a:custGeom>
              <a:avLst/>
              <a:gdLst>
                <a:gd name="T0" fmla="*/ 103 w 109"/>
                <a:gd name="T1" fmla="*/ 0 h 434"/>
                <a:gd name="T2" fmla="*/ 92 w 109"/>
                <a:gd name="T3" fmla="*/ 227 h 434"/>
                <a:gd name="T4" fmla="*/ 0 w 109"/>
                <a:gd name="T5" fmla="*/ 434 h 434"/>
              </a:gdLst>
              <a:ahLst/>
              <a:cxnLst>
                <a:cxn ang="0">
                  <a:pos x="T0" y="T1"/>
                </a:cxn>
                <a:cxn ang="0">
                  <a:pos x="T2" y="T3"/>
                </a:cxn>
                <a:cxn ang="0">
                  <a:pos x="T4" y="T5"/>
                </a:cxn>
              </a:cxnLst>
              <a:rect l="0" t="0" r="r" b="b"/>
              <a:pathLst>
                <a:path w="109" h="434">
                  <a:moveTo>
                    <a:pt x="103" y="0"/>
                  </a:moveTo>
                  <a:cubicBezTo>
                    <a:pt x="101" y="38"/>
                    <a:pt x="109" y="155"/>
                    <a:pt x="92" y="227"/>
                  </a:cubicBezTo>
                  <a:cubicBezTo>
                    <a:pt x="75" y="299"/>
                    <a:pt x="19" y="391"/>
                    <a:pt x="0" y="43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4" name="Text Box 8"/>
            <p:cNvSpPr txBox="1">
              <a:spLocks noChangeArrowheads="1"/>
            </p:cNvSpPr>
            <p:nvPr/>
          </p:nvSpPr>
          <p:spPr bwMode="auto">
            <a:xfrm>
              <a:off x="2789" y="1026"/>
              <a:ext cx="13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1 0 0 1 0 1 0</a:t>
              </a:r>
            </a:p>
          </p:txBody>
        </p:sp>
        <p:sp>
          <p:nvSpPr>
            <p:cNvPr id="495626" name="Text Box 10"/>
            <p:cNvSpPr txBox="1">
              <a:spLocks noChangeArrowheads="1"/>
            </p:cNvSpPr>
            <p:nvPr/>
          </p:nvSpPr>
          <p:spPr bwMode="auto">
            <a:xfrm>
              <a:off x="2196" y="1661"/>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0 0 1 1 1</a:t>
              </a:r>
            </a:p>
          </p:txBody>
        </p:sp>
        <p:sp>
          <p:nvSpPr>
            <p:cNvPr id="495632" name="Text Box 16"/>
            <p:cNvSpPr txBox="1">
              <a:spLocks noChangeArrowheads="1"/>
            </p:cNvSpPr>
            <p:nvPr/>
          </p:nvSpPr>
          <p:spPr bwMode="auto">
            <a:xfrm>
              <a:off x="3334" y="3566"/>
              <a:ext cx="7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1 0 1 0</a:t>
              </a:r>
            </a:p>
          </p:txBody>
        </p:sp>
        <p:sp>
          <p:nvSpPr>
            <p:cNvPr id="495640" name="AutoShape 24"/>
            <p:cNvSpPr>
              <a:spLocks noChangeArrowheads="1"/>
            </p:cNvSpPr>
            <p:nvPr/>
          </p:nvSpPr>
          <p:spPr bwMode="auto">
            <a:xfrm>
              <a:off x="521" y="1616"/>
              <a:ext cx="1270" cy="272"/>
            </a:xfrm>
            <a:prstGeom prst="wedgeRoundRectCallout">
              <a:avLst>
                <a:gd name="adj1" fmla="val 32597"/>
                <a:gd name="adj2" fmla="val -104412"/>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dirty="0">
                  <a:solidFill>
                    <a:schemeClr val="bg1"/>
                  </a:solidFill>
                </a:rPr>
                <a:t>生成多项式</a:t>
              </a:r>
              <a:r>
                <a:rPr lang="en-US" altLang="zh-CN" dirty="0">
                  <a:solidFill>
                    <a:schemeClr val="bg1"/>
                  </a:solidFill>
                </a:rPr>
                <a:t>G(x)</a:t>
              </a:r>
            </a:p>
          </p:txBody>
        </p:sp>
        <p:sp>
          <p:nvSpPr>
            <p:cNvPr id="495642" name="AutoShape 26"/>
            <p:cNvSpPr>
              <a:spLocks noChangeArrowheads="1"/>
            </p:cNvSpPr>
            <p:nvPr/>
          </p:nvSpPr>
          <p:spPr bwMode="auto">
            <a:xfrm>
              <a:off x="4332" y="1525"/>
              <a:ext cx="907" cy="272"/>
            </a:xfrm>
            <a:prstGeom prst="wedgeRoundRectCallout">
              <a:avLst>
                <a:gd name="adj1" fmla="val -74588"/>
                <a:gd name="adj2" fmla="val -94486"/>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添加</a:t>
              </a:r>
              <a:r>
                <a:rPr lang="en-US" altLang="zh-CN">
                  <a:solidFill>
                    <a:schemeClr val="bg1"/>
                  </a:solidFill>
                </a:rPr>
                <a:t>4</a:t>
              </a:r>
              <a:r>
                <a:rPr lang="zh-CN" altLang="en-US">
                  <a:solidFill>
                    <a:schemeClr val="bg1"/>
                  </a:solidFill>
                </a:rPr>
                <a:t>个</a:t>
              </a:r>
              <a:r>
                <a:rPr lang="en-US" altLang="zh-CN">
                  <a:solidFill>
                    <a:schemeClr val="bg1"/>
                  </a:solidFill>
                </a:rPr>
                <a:t>0</a:t>
              </a:r>
            </a:p>
          </p:txBody>
        </p:sp>
        <p:sp>
          <p:nvSpPr>
            <p:cNvPr id="495649" name="Text Box 33"/>
            <p:cNvSpPr txBox="1">
              <a:spLocks noChangeArrowheads="1"/>
            </p:cNvSpPr>
            <p:nvPr/>
          </p:nvSpPr>
          <p:spPr bwMode="auto">
            <a:xfrm>
              <a:off x="2200" y="179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51" name="Text Box 35"/>
            <p:cNvSpPr txBox="1">
              <a:spLocks noChangeArrowheads="1"/>
            </p:cNvSpPr>
            <p:nvPr/>
          </p:nvSpPr>
          <p:spPr bwMode="auto">
            <a:xfrm>
              <a:off x="2381" y="1978"/>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0 1 1 1 1</a:t>
              </a:r>
            </a:p>
          </p:txBody>
        </p:sp>
        <p:sp>
          <p:nvSpPr>
            <p:cNvPr id="495652" name="Text Box 36"/>
            <p:cNvSpPr txBox="1">
              <a:spLocks noChangeArrowheads="1"/>
            </p:cNvSpPr>
            <p:nvPr/>
          </p:nvSpPr>
          <p:spPr bwMode="auto">
            <a:xfrm>
              <a:off x="2385" y="211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55" name="Text Box 39"/>
            <p:cNvSpPr txBox="1">
              <a:spLocks noChangeArrowheads="1"/>
            </p:cNvSpPr>
            <p:nvPr/>
          </p:nvSpPr>
          <p:spPr bwMode="auto">
            <a:xfrm>
              <a:off x="2562" y="2296"/>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1 1 1 1 0</a:t>
              </a:r>
            </a:p>
          </p:txBody>
        </p:sp>
        <p:sp>
          <p:nvSpPr>
            <p:cNvPr id="495656" name="Text Box 40"/>
            <p:cNvSpPr txBox="1">
              <a:spLocks noChangeArrowheads="1"/>
            </p:cNvSpPr>
            <p:nvPr/>
          </p:nvSpPr>
          <p:spPr bwMode="auto">
            <a:xfrm>
              <a:off x="2566" y="2432"/>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57" name="Text Box 41"/>
            <p:cNvSpPr txBox="1">
              <a:spLocks noChangeArrowheads="1"/>
            </p:cNvSpPr>
            <p:nvPr/>
          </p:nvSpPr>
          <p:spPr bwMode="auto">
            <a:xfrm>
              <a:off x="2744" y="2636"/>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0 1 1 1 0</a:t>
              </a:r>
            </a:p>
          </p:txBody>
        </p:sp>
        <p:sp>
          <p:nvSpPr>
            <p:cNvPr id="495658" name="Text Box 42"/>
            <p:cNvSpPr txBox="1">
              <a:spLocks noChangeArrowheads="1"/>
            </p:cNvSpPr>
            <p:nvPr/>
          </p:nvSpPr>
          <p:spPr bwMode="auto">
            <a:xfrm>
              <a:off x="2748" y="2772"/>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60" name="Text Box 44"/>
            <p:cNvSpPr txBox="1">
              <a:spLocks noChangeArrowheads="1"/>
            </p:cNvSpPr>
            <p:nvPr/>
          </p:nvSpPr>
          <p:spPr bwMode="auto">
            <a:xfrm>
              <a:off x="2967" y="2931"/>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1 1 1 0 0</a:t>
              </a:r>
            </a:p>
          </p:txBody>
        </p:sp>
        <p:sp>
          <p:nvSpPr>
            <p:cNvPr id="495661" name="Text Box 45"/>
            <p:cNvSpPr txBox="1">
              <a:spLocks noChangeArrowheads="1"/>
            </p:cNvSpPr>
            <p:nvPr/>
          </p:nvSpPr>
          <p:spPr bwMode="auto">
            <a:xfrm>
              <a:off x="2971" y="3067"/>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1 1 0 0 1</a:t>
              </a:r>
            </a:p>
          </p:txBody>
        </p:sp>
        <p:sp>
          <p:nvSpPr>
            <p:cNvPr id="495663" name="Text Box 47"/>
            <p:cNvSpPr txBox="1">
              <a:spLocks noChangeArrowheads="1"/>
            </p:cNvSpPr>
            <p:nvPr/>
          </p:nvSpPr>
          <p:spPr bwMode="auto">
            <a:xfrm>
              <a:off x="3152" y="3248"/>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0 1 0 1 0</a:t>
              </a:r>
            </a:p>
          </p:txBody>
        </p:sp>
        <p:sp>
          <p:nvSpPr>
            <p:cNvPr id="495664" name="Text Box 48"/>
            <p:cNvSpPr txBox="1">
              <a:spLocks noChangeArrowheads="1"/>
            </p:cNvSpPr>
            <p:nvPr/>
          </p:nvSpPr>
          <p:spPr bwMode="auto">
            <a:xfrm>
              <a:off x="3156" y="338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0 0 0 0 0</a:t>
              </a:r>
            </a:p>
          </p:txBody>
        </p:sp>
        <p:sp>
          <p:nvSpPr>
            <p:cNvPr id="495622" name="Line 6"/>
            <p:cNvSpPr>
              <a:spLocks noChangeShapeType="1"/>
            </p:cNvSpPr>
            <p:nvPr/>
          </p:nvSpPr>
          <p:spPr bwMode="auto">
            <a:xfrm>
              <a:off x="1973" y="1276"/>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5" name="Line 9"/>
            <p:cNvSpPr>
              <a:spLocks noChangeShapeType="1"/>
            </p:cNvSpPr>
            <p:nvPr/>
          </p:nvSpPr>
          <p:spPr bwMode="auto">
            <a:xfrm>
              <a:off x="1973" y="168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28" name="Line 12"/>
            <p:cNvSpPr>
              <a:spLocks noChangeShapeType="1"/>
            </p:cNvSpPr>
            <p:nvPr/>
          </p:nvSpPr>
          <p:spPr bwMode="auto">
            <a:xfrm>
              <a:off x="1973" y="329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0" name="Line 34"/>
            <p:cNvSpPr>
              <a:spLocks noChangeShapeType="1"/>
            </p:cNvSpPr>
            <p:nvPr/>
          </p:nvSpPr>
          <p:spPr bwMode="auto">
            <a:xfrm>
              <a:off x="1973" y="2024"/>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3" name="Line 37"/>
            <p:cNvSpPr>
              <a:spLocks noChangeShapeType="1"/>
            </p:cNvSpPr>
            <p:nvPr/>
          </p:nvSpPr>
          <p:spPr bwMode="auto">
            <a:xfrm>
              <a:off x="1973" y="2341"/>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59" name="Line 43"/>
            <p:cNvSpPr>
              <a:spLocks noChangeShapeType="1"/>
            </p:cNvSpPr>
            <p:nvPr/>
          </p:nvSpPr>
          <p:spPr bwMode="auto">
            <a:xfrm>
              <a:off x="1973" y="2659"/>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2" name="Line 46"/>
            <p:cNvSpPr>
              <a:spLocks noChangeShapeType="1"/>
            </p:cNvSpPr>
            <p:nvPr/>
          </p:nvSpPr>
          <p:spPr bwMode="auto">
            <a:xfrm>
              <a:off x="1973" y="2976"/>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65" name="Line 49"/>
            <p:cNvSpPr>
              <a:spLocks noChangeShapeType="1"/>
            </p:cNvSpPr>
            <p:nvPr/>
          </p:nvSpPr>
          <p:spPr bwMode="auto">
            <a:xfrm>
              <a:off x="1973" y="3611"/>
              <a:ext cx="2313"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5641" name="AutoShape 25"/>
            <p:cNvSpPr>
              <a:spLocks noChangeArrowheads="1"/>
            </p:cNvSpPr>
            <p:nvPr/>
          </p:nvSpPr>
          <p:spPr bwMode="auto">
            <a:xfrm>
              <a:off x="4332" y="3657"/>
              <a:ext cx="907" cy="272"/>
            </a:xfrm>
            <a:prstGeom prst="wedgeRoundRectCallout">
              <a:avLst>
                <a:gd name="adj1" fmla="val -76019"/>
                <a:gd name="adj2" fmla="val -32352"/>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余数</a:t>
              </a:r>
              <a:r>
                <a:rPr lang="en-US" altLang="zh-CN">
                  <a:solidFill>
                    <a:schemeClr val="bg1"/>
                  </a:solidFill>
                </a:rPr>
                <a:t>R(x)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5667"/>
                                        </p:tgtEl>
                                        <p:attrNameLst>
                                          <p:attrName>style.visibility</p:attrName>
                                        </p:attrNameLst>
                                      </p:cBhvr>
                                      <p:to>
                                        <p:strVal val="visible"/>
                                      </p:to>
                                    </p:set>
                                    <p:animEffect transition="in" filter="wipe(up)">
                                      <p:cBhvr>
                                        <p:cTn id="7" dur="3000"/>
                                        <p:tgtEl>
                                          <p:spTgt spid="495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95639"/>
                                        </p:tgtEl>
                                        <p:attrNameLst>
                                          <p:attrName>style.visibility</p:attrName>
                                        </p:attrNameLst>
                                      </p:cBhvr>
                                      <p:to>
                                        <p:strVal val="visible"/>
                                      </p:to>
                                    </p:set>
                                    <p:animEffect transition="in" filter="blinds(vertical)">
                                      <p:cBhvr>
                                        <p:cTn id="12" dur="500"/>
                                        <p:tgtEl>
                                          <p:spTgt spid="495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41" name="Rectangle 45"/>
          <p:cNvSpPr>
            <a:spLocks noGrp="1" noChangeArrowheads="1"/>
          </p:cNvSpPr>
          <p:nvPr>
            <p:ph type="title"/>
          </p:nvPr>
        </p:nvSpPr>
        <p:spPr>
          <a:noFill/>
          <a:ln/>
        </p:spPr>
        <p:txBody>
          <a:bodyPr/>
          <a:lstStyle/>
          <a:p>
            <a:r>
              <a:rPr lang="zh-CN" altLang="pl-PL"/>
              <a:t>例</a:t>
            </a:r>
            <a:r>
              <a:rPr lang="pl-PL" altLang="zh-CN"/>
              <a:t>2</a:t>
            </a:r>
            <a:endParaRPr lang="en-US" altLang="zh-CN"/>
          </a:p>
        </p:txBody>
      </p:sp>
      <p:sp>
        <p:nvSpPr>
          <p:cNvPr id="490499" name="Rectangle 3"/>
          <p:cNvSpPr>
            <a:spLocks noGrp="1" noChangeArrowheads="1"/>
          </p:cNvSpPr>
          <p:nvPr>
            <p:ph idx="1"/>
          </p:nvPr>
        </p:nvSpPr>
        <p:spPr>
          <a:xfrm>
            <a:off x="660400" y="1130299"/>
            <a:ext cx="9705975" cy="473075"/>
          </a:xfrm>
        </p:spPr>
        <p:txBody>
          <a:bodyPr/>
          <a:lstStyle/>
          <a:p>
            <a:r>
              <a:rPr lang="pl-PL" altLang="zh-CN" dirty="0"/>
              <a:t>U(x)=10010110</a:t>
            </a:r>
            <a:r>
              <a:rPr lang="zh-CN" altLang="en-US" dirty="0"/>
              <a:t>，</a:t>
            </a:r>
            <a:r>
              <a:rPr lang="pl-PL" altLang="zh-CN" dirty="0"/>
              <a:t>G(x)= x</a:t>
            </a:r>
            <a:r>
              <a:rPr lang="pl-PL" altLang="zh-CN" baseline="30000" dirty="0"/>
              <a:t>5</a:t>
            </a:r>
            <a:r>
              <a:rPr lang="pl-PL" altLang="zh-CN" dirty="0"/>
              <a:t>+x</a:t>
            </a:r>
            <a:r>
              <a:rPr lang="pl-PL" altLang="zh-CN" baseline="30000" dirty="0"/>
              <a:t>2</a:t>
            </a:r>
            <a:r>
              <a:rPr lang="pl-PL" altLang="zh-CN" dirty="0"/>
              <a:t>+x=100110</a:t>
            </a:r>
            <a:endParaRPr lang="en-US" altLang="zh-CN" dirty="0"/>
          </a:p>
        </p:txBody>
      </p:sp>
      <p:sp>
        <p:nvSpPr>
          <p:cNvPr id="32" name="灯片编号占位符 5"/>
          <p:cNvSpPr>
            <a:spLocks noGrp="1"/>
          </p:cNvSpPr>
          <p:nvPr>
            <p:ph type="sldNum" sz="quarter" idx="12"/>
          </p:nvPr>
        </p:nvSpPr>
        <p:spPr/>
        <p:txBody>
          <a:bodyPr/>
          <a:lstStyle/>
          <a:p>
            <a:fld id="{0BCF28EA-0AC4-4960-A09C-BA01CE090747}" type="slidenum">
              <a:rPr lang="en-US" altLang="zh-CN"/>
              <a:pPr/>
              <a:t>83</a:t>
            </a:fld>
            <a:endParaRPr lang="en-US" altLang="zh-CN"/>
          </a:p>
        </p:txBody>
      </p:sp>
      <p:sp>
        <p:nvSpPr>
          <p:cNvPr id="490530" name="Text Box 34"/>
          <p:cNvSpPr txBox="1">
            <a:spLocks noChangeArrowheads="1"/>
          </p:cNvSpPr>
          <p:nvPr/>
        </p:nvSpPr>
        <p:spPr bwMode="auto">
          <a:xfrm>
            <a:off x="663576" y="5721350"/>
            <a:ext cx="40543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dirty="0">
                <a:latin typeface="Courier New" panose="02070309020205020404" pitchFamily="49" charset="0"/>
              </a:rPr>
              <a:t>最后发送的数据是：</a:t>
            </a:r>
            <a:r>
              <a:rPr lang="en-US" altLang="zh-CN" b="1" dirty="0">
                <a:latin typeface="Courier New" panose="02070309020205020404" pitchFamily="49" charset="0"/>
              </a:rPr>
              <a:t>10010110</a:t>
            </a:r>
            <a:r>
              <a:rPr lang="en-US" altLang="zh-CN" b="1" dirty="0">
                <a:solidFill>
                  <a:schemeClr val="hlink"/>
                </a:solidFill>
                <a:latin typeface="Courier New" panose="02070309020205020404" pitchFamily="49" charset="0"/>
              </a:rPr>
              <a:t>00010</a:t>
            </a:r>
          </a:p>
        </p:txBody>
      </p:sp>
      <p:grpSp>
        <p:nvGrpSpPr>
          <p:cNvPr id="490543" name="Group 47"/>
          <p:cNvGrpSpPr>
            <a:grpSpLocks/>
          </p:cNvGrpSpPr>
          <p:nvPr/>
        </p:nvGrpSpPr>
        <p:grpSpPr bwMode="auto">
          <a:xfrm>
            <a:off x="2351088" y="1557338"/>
            <a:ext cx="7848600" cy="4824412"/>
            <a:chOff x="521" y="981"/>
            <a:chExt cx="4944" cy="3039"/>
          </a:xfrm>
        </p:grpSpPr>
        <p:sp>
          <p:nvSpPr>
            <p:cNvPr id="490507" name="Text Box 11"/>
            <p:cNvSpPr txBox="1">
              <a:spLocks noChangeArrowheads="1"/>
            </p:cNvSpPr>
            <p:nvPr/>
          </p:nvSpPr>
          <p:spPr bwMode="auto">
            <a:xfrm>
              <a:off x="755" y="1231"/>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solidFill>
                    <a:schemeClr val="hlink"/>
                  </a:solidFill>
                  <a:latin typeface="Courier New" panose="02070309020205020404" pitchFamily="49" charset="0"/>
                </a:rPr>
                <a:t>1 0 0 1 1 0</a:t>
              </a:r>
            </a:p>
          </p:txBody>
        </p:sp>
        <p:sp>
          <p:nvSpPr>
            <p:cNvPr id="490508" name="Text Box 12"/>
            <p:cNvSpPr txBox="1">
              <a:spLocks noChangeArrowheads="1"/>
            </p:cNvSpPr>
            <p:nvPr/>
          </p:nvSpPr>
          <p:spPr bwMode="auto">
            <a:xfrm>
              <a:off x="2018" y="1231"/>
              <a:ext cx="2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1 0 0 1 0 1 1 0</a:t>
              </a:r>
              <a:r>
                <a:rPr lang="en-US" altLang="zh-CN" sz="2000" b="1">
                  <a:solidFill>
                    <a:schemeClr val="hlink"/>
                  </a:solidFill>
                  <a:latin typeface="Courier New" panose="02070309020205020404" pitchFamily="49" charset="0"/>
                </a:rPr>
                <a:t> 0 0 0 0 0</a:t>
              </a:r>
            </a:p>
          </p:txBody>
        </p:sp>
        <p:sp>
          <p:nvSpPr>
            <p:cNvPr id="490509" name="Text Box 13"/>
            <p:cNvSpPr txBox="1">
              <a:spLocks noChangeArrowheads="1"/>
            </p:cNvSpPr>
            <p:nvPr/>
          </p:nvSpPr>
          <p:spPr bwMode="auto">
            <a:xfrm>
              <a:off x="2018" y="1412"/>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b="1">
                  <a:latin typeface="Courier New" panose="02070309020205020404" pitchFamily="49" charset="0"/>
                </a:rPr>
                <a:t>1 0 0 1 1 0</a:t>
              </a:r>
            </a:p>
          </p:txBody>
        </p:sp>
        <p:sp>
          <p:nvSpPr>
            <p:cNvPr id="490510" name="Line 14"/>
            <p:cNvSpPr>
              <a:spLocks noChangeShapeType="1"/>
            </p:cNvSpPr>
            <p:nvPr/>
          </p:nvSpPr>
          <p:spPr bwMode="auto">
            <a:xfrm>
              <a:off x="1973" y="1231"/>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1" name="Freeform 15"/>
            <p:cNvSpPr>
              <a:spLocks/>
            </p:cNvSpPr>
            <p:nvPr/>
          </p:nvSpPr>
          <p:spPr bwMode="auto">
            <a:xfrm>
              <a:off x="1871" y="1231"/>
              <a:ext cx="109" cy="434"/>
            </a:xfrm>
            <a:custGeom>
              <a:avLst/>
              <a:gdLst>
                <a:gd name="T0" fmla="*/ 103 w 109"/>
                <a:gd name="T1" fmla="*/ 0 h 434"/>
                <a:gd name="T2" fmla="*/ 92 w 109"/>
                <a:gd name="T3" fmla="*/ 227 h 434"/>
                <a:gd name="T4" fmla="*/ 0 w 109"/>
                <a:gd name="T5" fmla="*/ 434 h 434"/>
              </a:gdLst>
              <a:ahLst/>
              <a:cxnLst>
                <a:cxn ang="0">
                  <a:pos x="T0" y="T1"/>
                </a:cxn>
                <a:cxn ang="0">
                  <a:pos x="T2" y="T3"/>
                </a:cxn>
                <a:cxn ang="0">
                  <a:pos x="T4" y="T5"/>
                </a:cxn>
              </a:cxnLst>
              <a:rect l="0" t="0" r="r" b="b"/>
              <a:pathLst>
                <a:path w="109" h="434">
                  <a:moveTo>
                    <a:pt x="103" y="0"/>
                  </a:moveTo>
                  <a:cubicBezTo>
                    <a:pt x="101" y="38"/>
                    <a:pt x="109" y="155"/>
                    <a:pt x="92" y="227"/>
                  </a:cubicBezTo>
                  <a:cubicBezTo>
                    <a:pt x="75" y="299"/>
                    <a:pt x="19" y="391"/>
                    <a:pt x="0" y="43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2" name="Text Box 16"/>
            <p:cNvSpPr txBox="1">
              <a:spLocks noChangeArrowheads="1"/>
            </p:cNvSpPr>
            <p:nvPr/>
          </p:nvSpPr>
          <p:spPr bwMode="auto">
            <a:xfrm>
              <a:off x="2971" y="981"/>
              <a:ext cx="1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1 0 0 0 1 1 1 1</a:t>
              </a:r>
            </a:p>
          </p:txBody>
        </p:sp>
        <p:sp>
          <p:nvSpPr>
            <p:cNvPr id="490513" name="Line 17"/>
            <p:cNvSpPr>
              <a:spLocks noChangeShapeType="1"/>
            </p:cNvSpPr>
            <p:nvPr/>
          </p:nvSpPr>
          <p:spPr bwMode="auto">
            <a:xfrm>
              <a:off x="1973" y="1639"/>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4" name="Text Box 18"/>
            <p:cNvSpPr txBox="1">
              <a:spLocks noChangeArrowheads="1"/>
            </p:cNvSpPr>
            <p:nvPr/>
          </p:nvSpPr>
          <p:spPr bwMode="auto">
            <a:xfrm>
              <a:off x="2221" y="1616"/>
              <a:ext cx="1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0 0 0 1 1 1 0 0 0</a:t>
              </a:r>
            </a:p>
          </p:txBody>
        </p:sp>
        <p:sp>
          <p:nvSpPr>
            <p:cNvPr id="490515" name="Text Box 19"/>
            <p:cNvSpPr txBox="1">
              <a:spLocks noChangeArrowheads="1"/>
            </p:cNvSpPr>
            <p:nvPr/>
          </p:nvSpPr>
          <p:spPr bwMode="auto">
            <a:xfrm>
              <a:off x="2797" y="1821"/>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17" name="Line 21"/>
            <p:cNvSpPr>
              <a:spLocks noChangeShapeType="1"/>
            </p:cNvSpPr>
            <p:nvPr/>
          </p:nvSpPr>
          <p:spPr bwMode="auto">
            <a:xfrm>
              <a:off x="1973" y="2047"/>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18" name="Text Box 22"/>
            <p:cNvSpPr txBox="1">
              <a:spLocks noChangeArrowheads="1"/>
            </p:cNvSpPr>
            <p:nvPr/>
          </p:nvSpPr>
          <p:spPr bwMode="auto">
            <a:xfrm>
              <a:off x="2981" y="2093"/>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1 1 1 1 0 0</a:t>
              </a:r>
            </a:p>
          </p:txBody>
        </p:sp>
        <p:sp>
          <p:nvSpPr>
            <p:cNvPr id="490521" name="Text Box 25"/>
            <p:cNvSpPr txBox="1">
              <a:spLocks noChangeArrowheads="1"/>
            </p:cNvSpPr>
            <p:nvPr/>
          </p:nvSpPr>
          <p:spPr bwMode="auto">
            <a:xfrm>
              <a:off x="2981" y="2320"/>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2" name="Line 26"/>
            <p:cNvSpPr>
              <a:spLocks noChangeShapeType="1"/>
            </p:cNvSpPr>
            <p:nvPr/>
          </p:nvSpPr>
          <p:spPr bwMode="auto">
            <a:xfrm>
              <a:off x="1973" y="2546"/>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3" name="Text Box 27"/>
            <p:cNvSpPr txBox="1">
              <a:spLocks noChangeArrowheads="1"/>
            </p:cNvSpPr>
            <p:nvPr/>
          </p:nvSpPr>
          <p:spPr bwMode="auto">
            <a:xfrm>
              <a:off x="3179" y="2546"/>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1 1 0 1 0 0</a:t>
              </a:r>
            </a:p>
          </p:txBody>
        </p:sp>
        <p:sp>
          <p:nvSpPr>
            <p:cNvPr id="490524" name="Text Box 28"/>
            <p:cNvSpPr txBox="1">
              <a:spLocks noChangeArrowheads="1"/>
            </p:cNvSpPr>
            <p:nvPr/>
          </p:nvSpPr>
          <p:spPr bwMode="auto">
            <a:xfrm>
              <a:off x="3179" y="2773"/>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5" name="Line 29"/>
            <p:cNvSpPr>
              <a:spLocks noChangeShapeType="1"/>
            </p:cNvSpPr>
            <p:nvPr/>
          </p:nvSpPr>
          <p:spPr bwMode="auto">
            <a:xfrm>
              <a:off x="1973" y="3000"/>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6" name="Text Box 30"/>
            <p:cNvSpPr txBox="1">
              <a:spLocks noChangeArrowheads="1"/>
            </p:cNvSpPr>
            <p:nvPr/>
          </p:nvSpPr>
          <p:spPr bwMode="auto">
            <a:xfrm>
              <a:off x="3386" y="3045"/>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1 0 0 1 0 0</a:t>
              </a:r>
            </a:p>
          </p:txBody>
        </p:sp>
        <p:sp>
          <p:nvSpPr>
            <p:cNvPr id="490527" name="Text Box 31"/>
            <p:cNvSpPr txBox="1">
              <a:spLocks noChangeArrowheads="1"/>
            </p:cNvSpPr>
            <p:nvPr/>
          </p:nvSpPr>
          <p:spPr bwMode="auto">
            <a:xfrm>
              <a:off x="3386" y="3272"/>
              <a:ext cx="11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latin typeface="Courier New" panose="02070309020205020404" pitchFamily="49" charset="0"/>
                </a:rPr>
                <a:t>1 0 0 1 1 0</a:t>
              </a:r>
            </a:p>
          </p:txBody>
        </p:sp>
        <p:sp>
          <p:nvSpPr>
            <p:cNvPr id="490528" name="Line 32"/>
            <p:cNvSpPr>
              <a:spLocks noChangeShapeType="1"/>
            </p:cNvSpPr>
            <p:nvPr/>
          </p:nvSpPr>
          <p:spPr bwMode="auto">
            <a:xfrm>
              <a:off x="1973" y="3499"/>
              <a:ext cx="2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0529" name="Text Box 33"/>
            <p:cNvSpPr txBox="1">
              <a:spLocks noChangeArrowheads="1"/>
            </p:cNvSpPr>
            <p:nvPr/>
          </p:nvSpPr>
          <p:spPr bwMode="auto">
            <a:xfrm>
              <a:off x="3578" y="3544"/>
              <a:ext cx="9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000" b="1">
                  <a:solidFill>
                    <a:schemeClr val="hlink"/>
                  </a:solidFill>
                  <a:latin typeface="Courier New" panose="02070309020205020404" pitchFamily="49" charset="0"/>
                </a:rPr>
                <a:t>0 0 0 1 0</a:t>
              </a:r>
            </a:p>
          </p:txBody>
        </p:sp>
        <p:sp>
          <p:nvSpPr>
            <p:cNvPr id="490533" name="AutoShape 37"/>
            <p:cNvSpPr>
              <a:spLocks noChangeArrowheads="1"/>
            </p:cNvSpPr>
            <p:nvPr/>
          </p:nvSpPr>
          <p:spPr bwMode="auto">
            <a:xfrm>
              <a:off x="521" y="1571"/>
              <a:ext cx="1270" cy="272"/>
            </a:xfrm>
            <a:prstGeom prst="wedgeRoundRectCallout">
              <a:avLst>
                <a:gd name="adj1" fmla="val 32597"/>
                <a:gd name="adj2" fmla="val -10441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生成多项式</a:t>
              </a:r>
              <a:r>
                <a:rPr lang="en-US" altLang="zh-CN">
                  <a:solidFill>
                    <a:schemeClr val="bg1"/>
                  </a:solidFill>
                </a:rPr>
                <a:t>G(x)</a:t>
              </a:r>
            </a:p>
          </p:txBody>
        </p:sp>
        <p:sp>
          <p:nvSpPr>
            <p:cNvPr id="490534" name="AutoShape 38"/>
            <p:cNvSpPr>
              <a:spLocks noChangeArrowheads="1"/>
            </p:cNvSpPr>
            <p:nvPr/>
          </p:nvSpPr>
          <p:spPr bwMode="auto">
            <a:xfrm>
              <a:off x="4513" y="3748"/>
              <a:ext cx="907" cy="272"/>
            </a:xfrm>
            <a:prstGeom prst="wedgeRoundRectCallout">
              <a:avLst>
                <a:gd name="adj1" fmla="val -40847"/>
                <a:gd name="adj2" fmla="val -8235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余数</a:t>
              </a:r>
              <a:r>
                <a:rPr lang="en-US" altLang="zh-CN">
                  <a:solidFill>
                    <a:schemeClr val="bg1"/>
                  </a:solidFill>
                </a:rPr>
                <a:t>R(x)</a:t>
              </a:r>
            </a:p>
          </p:txBody>
        </p:sp>
        <p:sp>
          <p:nvSpPr>
            <p:cNvPr id="490535" name="AutoShape 39"/>
            <p:cNvSpPr>
              <a:spLocks noChangeArrowheads="1"/>
            </p:cNvSpPr>
            <p:nvPr/>
          </p:nvSpPr>
          <p:spPr bwMode="auto">
            <a:xfrm>
              <a:off x="4558" y="1389"/>
              <a:ext cx="907" cy="272"/>
            </a:xfrm>
            <a:prstGeom prst="wedgeRoundRectCallout">
              <a:avLst>
                <a:gd name="adj1" fmla="val -52755"/>
                <a:gd name="adj2" fmla="val -7132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solidFill>
                    <a:schemeClr val="bg1"/>
                  </a:solidFill>
                </a:rPr>
                <a:t>添加</a:t>
              </a:r>
              <a:r>
                <a:rPr lang="en-US" altLang="zh-CN">
                  <a:solidFill>
                    <a:schemeClr val="bg1"/>
                  </a:solidFill>
                </a:rPr>
                <a:t>5</a:t>
              </a:r>
              <a:r>
                <a:rPr lang="zh-CN" altLang="en-US">
                  <a:solidFill>
                    <a:schemeClr val="bg1"/>
                  </a:solidFill>
                </a:rPr>
                <a:t>个</a:t>
              </a:r>
              <a:r>
                <a:rPr lang="en-US" altLang="zh-CN">
                  <a:solidFill>
                    <a:schemeClr val="bg1"/>
                  </a:solidFill>
                </a:rPr>
                <a:t>0</a:t>
              </a:r>
            </a:p>
          </p:txBody>
        </p:sp>
        <p:sp>
          <p:nvSpPr>
            <p:cNvPr id="490536" name="Line 40"/>
            <p:cNvSpPr>
              <a:spLocks noChangeShapeType="1"/>
            </p:cNvSpPr>
            <p:nvPr/>
          </p:nvSpPr>
          <p:spPr bwMode="auto">
            <a:xfrm>
              <a:off x="2200" y="1723"/>
              <a:ext cx="589" cy="0"/>
            </a:xfrm>
            <a:prstGeom prst="line">
              <a:avLst/>
            </a:prstGeom>
            <a:noFill/>
            <a:ln w="127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0543"/>
                                        </p:tgtEl>
                                        <p:attrNameLst>
                                          <p:attrName>style.visibility</p:attrName>
                                        </p:attrNameLst>
                                      </p:cBhvr>
                                      <p:to>
                                        <p:strVal val="visible"/>
                                      </p:to>
                                    </p:set>
                                    <p:animEffect transition="in" filter="wipe(up)">
                                      <p:cBhvr>
                                        <p:cTn id="7" dur="3000"/>
                                        <p:tgtEl>
                                          <p:spTgt spid="490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90530"/>
                                        </p:tgtEl>
                                        <p:attrNameLst>
                                          <p:attrName>style.visibility</p:attrName>
                                        </p:attrNameLst>
                                      </p:cBhvr>
                                      <p:to>
                                        <p:strVal val="visible"/>
                                      </p:to>
                                    </p:set>
                                    <p:animEffect transition="in" filter="blinds(vertical)">
                                      <p:cBhvr>
                                        <p:cTn id="12" dur="500"/>
                                        <p:tgtEl>
                                          <p:spTgt spid="49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3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zh-CN" altLang="en-US"/>
              <a:t>检错能力</a:t>
            </a:r>
          </a:p>
        </p:txBody>
      </p:sp>
      <p:sp>
        <p:nvSpPr>
          <p:cNvPr id="611331" name="Rectangle 3"/>
          <p:cNvSpPr>
            <a:spLocks noGrp="1" noChangeArrowheads="1"/>
          </p:cNvSpPr>
          <p:nvPr>
            <p:ph idx="1"/>
          </p:nvPr>
        </p:nvSpPr>
        <p:spPr/>
        <p:txBody>
          <a:bodyPr/>
          <a:lstStyle/>
          <a:p>
            <a:r>
              <a:rPr lang="zh-CN" altLang="en-US">
                <a:latin typeface="Times New Roman" panose="02020603050405020304" pitchFamily="18" charset="0"/>
              </a:rPr>
              <a:t>选择合适的</a:t>
            </a:r>
            <a:r>
              <a:rPr lang="en-US" altLang="zh-CN">
                <a:latin typeface="Times New Roman" panose="02020603050405020304" pitchFamily="18" charset="0"/>
              </a:rPr>
              <a:t>G(x)</a:t>
            </a:r>
            <a:r>
              <a:rPr lang="zh-CN" altLang="en-US">
                <a:latin typeface="Times New Roman" panose="02020603050405020304" pitchFamily="18" charset="0"/>
              </a:rPr>
              <a:t>，其最高阶次为</a:t>
            </a:r>
            <a:r>
              <a:rPr lang="en-US" altLang="zh-CN">
                <a:latin typeface="Times New Roman" panose="02020603050405020304" pitchFamily="18" charset="0"/>
              </a:rPr>
              <a:t>r</a:t>
            </a:r>
            <a:r>
              <a:rPr lang="zh-CN" altLang="en-US">
                <a:latin typeface="Times New Roman" panose="02020603050405020304" pitchFamily="18" charset="0"/>
              </a:rPr>
              <a:t>，能检出：</a:t>
            </a:r>
          </a:p>
          <a:p>
            <a:pPr lvl="1"/>
            <a:r>
              <a:rPr lang="zh-CN" altLang="en-US">
                <a:latin typeface="Times New Roman" panose="02020603050405020304" pitchFamily="18" charset="0"/>
              </a:rPr>
              <a:t>所有奇数位的突发性错误</a:t>
            </a:r>
          </a:p>
          <a:p>
            <a:pPr lvl="1"/>
            <a:r>
              <a:rPr lang="zh-CN" altLang="en-US">
                <a:latin typeface="Times New Roman" panose="02020603050405020304" pitchFamily="18" charset="0"/>
              </a:rPr>
              <a:t>所有长度小于</a:t>
            </a:r>
            <a:r>
              <a:rPr lang="en-US" altLang="zh-CN">
                <a:latin typeface="Times New Roman" panose="02020603050405020304" pitchFamily="18" charset="0"/>
              </a:rPr>
              <a:t>r</a:t>
            </a:r>
            <a:r>
              <a:rPr lang="zh-CN" altLang="en-US">
                <a:latin typeface="Times New Roman" panose="02020603050405020304" pitchFamily="18" charset="0"/>
              </a:rPr>
              <a:t>的突发性错误</a:t>
            </a:r>
          </a:p>
          <a:p>
            <a:pPr lvl="1"/>
            <a:r>
              <a:rPr lang="zh-CN" altLang="en-US">
                <a:latin typeface="Times New Roman" panose="02020603050405020304" pitchFamily="18" charset="0"/>
              </a:rPr>
              <a:t>以</a:t>
            </a:r>
            <a:r>
              <a:rPr lang="en-US" altLang="zh-CN">
                <a:latin typeface="Times New Roman" panose="02020603050405020304" pitchFamily="18" charset="0"/>
              </a:rPr>
              <a:t>(2</a:t>
            </a:r>
            <a:r>
              <a:rPr lang="en-US" altLang="zh-CN" baseline="30000">
                <a:latin typeface="Times New Roman" panose="02020603050405020304" pitchFamily="18" charset="0"/>
              </a:rPr>
              <a:t>r-1</a:t>
            </a:r>
            <a:r>
              <a:rPr lang="en-US" altLang="zh-CN">
                <a:latin typeface="Times New Roman" panose="02020603050405020304" pitchFamily="18" charset="0"/>
              </a:rPr>
              <a:t>-1)/2</a:t>
            </a:r>
            <a:r>
              <a:rPr lang="en-US" altLang="zh-CN" baseline="30000">
                <a:latin typeface="Times New Roman" panose="02020603050405020304" pitchFamily="18" charset="0"/>
              </a:rPr>
              <a:t>r-1</a:t>
            </a:r>
            <a:r>
              <a:rPr lang="zh-CN" altLang="en-US">
                <a:latin typeface="Times New Roman" panose="02020603050405020304" pitchFamily="18" charset="0"/>
              </a:rPr>
              <a:t>概率检测长度为</a:t>
            </a:r>
            <a:r>
              <a:rPr lang="en-US" altLang="zh-CN">
                <a:latin typeface="Times New Roman" panose="02020603050405020304" pitchFamily="18" charset="0"/>
              </a:rPr>
              <a:t>r+1</a:t>
            </a:r>
            <a:r>
              <a:rPr lang="zh-CN" altLang="en-US">
                <a:latin typeface="Times New Roman" panose="02020603050405020304" pitchFamily="18" charset="0"/>
              </a:rPr>
              <a:t>的突发性错误</a:t>
            </a:r>
          </a:p>
          <a:p>
            <a:pPr lvl="1"/>
            <a:r>
              <a:rPr lang="zh-CN" altLang="en-US">
                <a:latin typeface="Times New Roman" panose="02020603050405020304" pitchFamily="18" charset="0"/>
              </a:rPr>
              <a:t>以</a:t>
            </a:r>
            <a:r>
              <a:rPr lang="en-US" altLang="zh-CN">
                <a:latin typeface="Times New Roman" panose="02020603050405020304" pitchFamily="18" charset="0"/>
              </a:rPr>
              <a:t>(2</a:t>
            </a:r>
            <a:r>
              <a:rPr lang="en-US" altLang="zh-CN" baseline="30000">
                <a:latin typeface="Times New Roman" panose="02020603050405020304" pitchFamily="18" charset="0"/>
              </a:rPr>
              <a:t>r</a:t>
            </a:r>
            <a:r>
              <a:rPr lang="en-US" altLang="zh-CN">
                <a:latin typeface="Times New Roman" panose="02020603050405020304" pitchFamily="18" charset="0"/>
              </a:rPr>
              <a:t>-1)/2</a:t>
            </a:r>
            <a:r>
              <a:rPr lang="en-US" altLang="zh-CN" baseline="30000">
                <a:latin typeface="Times New Roman" panose="02020603050405020304" pitchFamily="18" charset="0"/>
              </a:rPr>
              <a:t>r</a:t>
            </a:r>
            <a:r>
              <a:rPr lang="zh-CN" altLang="en-US">
                <a:latin typeface="Times New Roman" panose="02020603050405020304" pitchFamily="18" charset="0"/>
              </a:rPr>
              <a:t>概率检测长度大于</a:t>
            </a:r>
            <a:r>
              <a:rPr lang="en-US" altLang="zh-CN">
                <a:latin typeface="Times New Roman" panose="02020603050405020304" pitchFamily="18" charset="0"/>
              </a:rPr>
              <a:t>r+1</a:t>
            </a:r>
            <a:r>
              <a:rPr lang="zh-CN" altLang="en-US">
                <a:latin typeface="Times New Roman" panose="02020603050405020304" pitchFamily="18" charset="0"/>
              </a:rPr>
              <a:t>的突发性错误</a:t>
            </a:r>
          </a:p>
          <a:p>
            <a:r>
              <a:rPr lang="zh-CN" altLang="en-US">
                <a:latin typeface="Times New Roman" panose="02020603050405020304" pitchFamily="18" charset="0"/>
              </a:rPr>
              <a:t>例</a:t>
            </a:r>
            <a:r>
              <a:rPr lang="en-US" altLang="zh-CN">
                <a:latin typeface="Times New Roman" panose="02020603050405020304" pitchFamily="18" charset="0"/>
              </a:rPr>
              <a:t>CRC-32</a:t>
            </a:r>
            <a:r>
              <a:rPr lang="zh-CN" altLang="en-US">
                <a:latin typeface="Times New Roman" panose="02020603050405020304" pitchFamily="18" charset="0"/>
              </a:rPr>
              <a:t>：</a:t>
            </a:r>
          </a:p>
          <a:p>
            <a:pPr lvl="1">
              <a:buFont typeface="Wingdings" panose="05000000000000000000" pitchFamily="2" charset="2"/>
              <a:buNone/>
            </a:pPr>
            <a:r>
              <a:rPr lang="en-US" altLang="zh-CN" sz="2400">
                <a:latin typeface="Times New Roman" panose="02020603050405020304" pitchFamily="18" charset="0"/>
              </a:rPr>
              <a:t>x</a:t>
            </a:r>
            <a:r>
              <a:rPr lang="en-US" altLang="zh-CN" sz="2400" baseline="30000">
                <a:latin typeface="Times New Roman" panose="02020603050405020304" pitchFamily="18" charset="0"/>
              </a:rPr>
              <a:t>32</a:t>
            </a:r>
            <a:r>
              <a:rPr lang="en-US" altLang="zh-CN" sz="2400">
                <a:latin typeface="Times New Roman" panose="02020603050405020304" pitchFamily="18" charset="0"/>
              </a:rPr>
              <a:t>+x</a:t>
            </a:r>
            <a:r>
              <a:rPr lang="en-US" altLang="zh-CN" sz="2400" baseline="30000">
                <a:latin typeface="Times New Roman" panose="02020603050405020304" pitchFamily="18" charset="0"/>
              </a:rPr>
              <a:t>26</a:t>
            </a:r>
            <a:r>
              <a:rPr lang="en-US" altLang="zh-CN" sz="2400">
                <a:latin typeface="Times New Roman" panose="02020603050405020304" pitchFamily="18" charset="0"/>
              </a:rPr>
              <a:t>+x</a:t>
            </a:r>
            <a:r>
              <a:rPr lang="en-US" altLang="zh-CN" sz="2400" baseline="30000">
                <a:latin typeface="Times New Roman" panose="02020603050405020304" pitchFamily="18" charset="0"/>
              </a:rPr>
              <a:t>23</a:t>
            </a:r>
            <a:r>
              <a:rPr lang="en-US" altLang="zh-CN" sz="2400">
                <a:latin typeface="Times New Roman" panose="02020603050405020304" pitchFamily="18" charset="0"/>
              </a:rPr>
              <a:t>+x</a:t>
            </a:r>
            <a:r>
              <a:rPr lang="en-US" altLang="zh-CN" sz="2400" baseline="30000">
                <a:latin typeface="Times New Roman" panose="02020603050405020304" pitchFamily="18" charset="0"/>
              </a:rPr>
              <a:t>22</a:t>
            </a:r>
            <a:r>
              <a:rPr lang="en-US" altLang="zh-CN" sz="2400">
                <a:latin typeface="Times New Roman" panose="02020603050405020304" pitchFamily="18" charset="0"/>
              </a:rPr>
              <a:t>+x</a:t>
            </a:r>
            <a:r>
              <a:rPr lang="en-US" altLang="zh-CN" sz="2400" baseline="30000">
                <a:latin typeface="Times New Roman" panose="02020603050405020304" pitchFamily="18" charset="0"/>
              </a:rPr>
              <a:t>16</a:t>
            </a:r>
            <a:r>
              <a:rPr lang="en-US" altLang="zh-CN" sz="2400">
                <a:latin typeface="Times New Roman" panose="02020603050405020304" pitchFamily="18" charset="0"/>
              </a:rPr>
              <a:t>+x</a:t>
            </a:r>
            <a:r>
              <a:rPr lang="en-US" altLang="zh-CN" sz="2400" baseline="30000">
                <a:latin typeface="Times New Roman" panose="02020603050405020304" pitchFamily="18" charset="0"/>
              </a:rPr>
              <a:t>12</a:t>
            </a:r>
            <a:r>
              <a:rPr lang="en-US" altLang="zh-CN" sz="2400">
                <a:latin typeface="Times New Roman" panose="02020603050405020304" pitchFamily="18" charset="0"/>
              </a:rPr>
              <a:t>+x</a:t>
            </a:r>
            <a:r>
              <a:rPr lang="en-US" altLang="zh-CN" sz="2400" baseline="30000">
                <a:latin typeface="Times New Roman" panose="02020603050405020304" pitchFamily="18" charset="0"/>
              </a:rPr>
              <a:t>11</a:t>
            </a:r>
            <a:r>
              <a:rPr lang="en-US" altLang="zh-CN" sz="2400">
                <a:latin typeface="Times New Roman" panose="02020603050405020304" pitchFamily="18" charset="0"/>
              </a:rPr>
              <a:t>+x</a:t>
            </a:r>
            <a:r>
              <a:rPr lang="en-US" altLang="zh-CN" sz="2400" baseline="30000">
                <a:latin typeface="Times New Roman" panose="02020603050405020304" pitchFamily="18" charset="0"/>
              </a:rPr>
              <a:t>10</a:t>
            </a:r>
            <a:r>
              <a:rPr lang="en-US" altLang="zh-CN" sz="2400">
                <a:latin typeface="Times New Roman" panose="02020603050405020304" pitchFamily="18" charset="0"/>
              </a:rPr>
              <a:t>+x</a:t>
            </a:r>
            <a:r>
              <a:rPr lang="en-US" altLang="zh-CN" sz="2400" baseline="30000">
                <a:latin typeface="Times New Roman" panose="02020603050405020304" pitchFamily="18" charset="0"/>
              </a:rPr>
              <a:t>8</a:t>
            </a:r>
            <a:r>
              <a:rPr lang="en-US" altLang="zh-CN" sz="2400">
                <a:latin typeface="Times New Roman" panose="02020603050405020304" pitchFamily="18" charset="0"/>
              </a:rPr>
              <a:t>+x</a:t>
            </a:r>
            <a:r>
              <a:rPr lang="en-US" altLang="zh-CN" sz="2400" baseline="30000">
                <a:latin typeface="Times New Roman" panose="02020603050405020304" pitchFamily="18" charset="0"/>
              </a:rPr>
              <a:t>7</a:t>
            </a:r>
            <a:r>
              <a:rPr lang="en-US" altLang="zh-CN" sz="2400">
                <a:latin typeface="Times New Roman" panose="02020603050405020304" pitchFamily="18" charset="0"/>
              </a:rPr>
              <a:t>+x</a:t>
            </a:r>
            <a:r>
              <a:rPr lang="en-US" altLang="zh-CN" sz="2400" baseline="30000">
                <a:latin typeface="Times New Roman" panose="02020603050405020304" pitchFamily="18" charset="0"/>
              </a:rPr>
              <a:t>5</a:t>
            </a:r>
            <a:r>
              <a:rPr lang="en-US" altLang="zh-CN" sz="2400">
                <a:latin typeface="Times New Roman" panose="02020603050405020304" pitchFamily="18" charset="0"/>
              </a:rPr>
              <a:t>+x</a:t>
            </a:r>
            <a:r>
              <a:rPr lang="en-US" altLang="zh-CN" sz="2400" baseline="30000">
                <a:latin typeface="Times New Roman" panose="02020603050405020304" pitchFamily="18" charset="0"/>
              </a:rPr>
              <a:t>4</a:t>
            </a:r>
            <a:r>
              <a:rPr lang="en-US" altLang="zh-CN" sz="2400">
                <a:latin typeface="Times New Roman" panose="02020603050405020304" pitchFamily="18" charset="0"/>
              </a:rPr>
              <a:t>+x</a:t>
            </a:r>
            <a:r>
              <a:rPr lang="en-US" altLang="zh-CN" sz="2400" baseline="30000">
                <a:latin typeface="Times New Roman" panose="02020603050405020304" pitchFamily="18" charset="0"/>
              </a:rPr>
              <a:t>2</a:t>
            </a:r>
            <a:r>
              <a:rPr lang="en-US" altLang="zh-CN" sz="2400">
                <a:latin typeface="Times New Roman" panose="02020603050405020304" pitchFamily="18" charset="0"/>
              </a:rPr>
              <a:t>+x+1</a:t>
            </a:r>
          </a:p>
          <a:p>
            <a:pPr>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以</a:t>
            </a:r>
            <a:r>
              <a:rPr lang="en-US" altLang="zh-CN">
                <a:latin typeface="Times New Roman" panose="02020603050405020304" pitchFamily="18" charset="0"/>
              </a:rPr>
              <a:t>99.999 999 98%</a:t>
            </a:r>
            <a:r>
              <a:rPr lang="zh-CN" altLang="en-US">
                <a:latin typeface="Times New Roman" panose="02020603050405020304" pitchFamily="18" charset="0"/>
              </a:rPr>
              <a:t>的准确率检测出所有长度大于</a:t>
            </a:r>
            <a:r>
              <a:rPr lang="en-US" altLang="zh-CN">
                <a:latin typeface="Times New Roman" panose="02020603050405020304" pitchFamily="18" charset="0"/>
              </a:rPr>
              <a:t>33</a:t>
            </a:r>
            <a:r>
              <a:rPr lang="zh-CN" altLang="en-US">
                <a:latin typeface="Times New Roman" panose="02020603050405020304" pitchFamily="18" charset="0"/>
              </a:rPr>
              <a:t>的突发性错误</a:t>
            </a:r>
          </a:p>
        </p:txBody>
      </p:sp>
      <p:sp>
        <p:nvSpPr>
          <p:cNvPr id="6" name="灯片编号占位符 5"/>
          <p:cNvSpPr>
            <a:spLocks noGrp="1"/>
          </p:cNvSpPr>
          <p:nvPr>
            <p:ph type="sldNum" sz="quarter" idx="12"/>
          </p:nvPr>
        </p:nvSpPr>
        <p:spPr/>
        <p:txBody>
          <a:bodyPr/>
          <a:lstStyle/>
          <a:p>
            <a:fld id="{3425B6D6-86D0-490A-B260-2591F1C77D79}" type="slidenum">
              <a:rPr lang="en-US" altLang="zh-CN"/>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zh-CN" altLang="en-US" dirty="0"/>
              <a:t>校验和</a:t>
            </a:r>
          </a:p>
        </p:txBody>
      </p:sp>
      <p:sp>
        <p:nvSpPr>
          <p:cNvPr id="7" name="灯片编号占位符 5"/>
          <p:cNvSpPr>
            <a:spLocks noGrp="1"/>
          </p:cNvSpPr>
          <p:nvPr>
            <p:ph type="sldNum" sz="quarter" idx="12"/>
          </p:nvPr>
        </p:nvSpPr>
        <p:spPr/>
        <p:txBody>
          <a:bodyPr/>
          <a:lstStyle/>
          <a:p>
            <a:fld id="{FF04BB08-D94C-4135-88AF-8CF2AC66401E}" type="slidenum">
              <a:rPr lang="en-US" altLang="zh-CN"/>
              <a:pPr/>
              <a:t>85</a:t>
            </a:fld>
            <a:endParaRPr lang="en-US" altLang="zh-CN"/>
          </a:p>
        </p:txBody>
      </p:sp>
      <p:sp>
        <p:nvSpPr>
          <p:cNvPr id="3" name="内容占位符 2">
            <a:extLst>
              <a:ext uri="{FF2B5EF4-FFF2-40B4-BE49-F238E27FC236}">
                <a16:creationId xmlns:a16="http://schemas.microsoft.com/office/drawing/2014/main" id="{5C5C446D-6212-45B0-92DB-4F9F91A3A071}"/>
              </a:ext>
            </a:extLst>
          </p:cNvPr>
          <p:cNvSpPr>
            <a:spLocks noGrp="1"/>
          </p:cNvSpPr>
          <p:nvPr>
            <p:ph idx="1"/>
          </p:nvPr>
        </p:nvSpPr>
        <p:spPr>
          <a:xfrm>
            <a:off x="660399" y="1130301"/>
            <a:ext cx="5219577" cy="5003800"/>
          </a:xfrm>
        </p:spPr>
        <p:txBody>
          <a:bodyPr>
            <a:normAutofit/>
          </a:bodyPr>
          <a:lstStyle/>
          <a:p>
            <a:r>
              <a:rPr lang="zh-CN" altLang="en-US" sz="2000" dirty="0"/>
              <a:t>发送方：</a:t>
            </a:r>
          </a:p>
          <a:p>
            <a:pPr lvl="1"/>
            <a:r>
              <a:rPr lang="zh-CN" altLang="en-US" sz="1800" dirty="0"/>
              <a:t>将要发送的整个数据单元分成大小都为</a:t>
            </a:r>
            <a:r>
              <a:rPr lang="en-US" altLang="zh-CN" sz="1800" dirty="0"/>
              <a:t>n</a:t>
            </a:r>
            <a:r>
              <a:rPr lang="zh-CN" altLang="en-US" sz="1800" dirty="0"/>
              <a:t>（一般为</a:t>
            </a:r>
            <a:r>
              <a:rPr lang="en-US" altLang="zh-CN" sz="1800" dirty="0"/>
              <a:t>16</a:t>
            </a:r>
            <a:r>
              <a:rPr lang="zh-CN" altLang="en-US" sz="1800" dirty="0"/>
              <a:t>）比特的若干段</a:t>
            </a:r>
          </a:p>
          <a:p>
            <a:pPr lvl="1"/>
            <a:r>
              <a:rPr lang="zh-CN" altLang="en-US" sz="1800" dirty="0"/>
              <a:t>将这些分段采用</a:t>
            </a:r>
            <a:r>
              <a:rPr lang="zh-CN" altLang="en-US" sz="1800" dirty="0">
                <a:solidFill>
                  <a:srgbClr val="FF0000"/>
                </a:solidFill>
                <a:ea typeface="黑体" panose="02010609060101010101" pitchFamily="49" charset="-122"/>
              </a:rPr>
              <a:t>反码加法算法</a:t>
            </a:r>
            <a:r>
              <a:rPr lang="zh-CN" altLang="en-US" sz="1800" dirty="0"/>
              <a:t>加在一起，得到一个</a:t>
            </a:r>
            <a:r>
              <a:rPr lang="en-US" altLang="zh-CN" sz="1800" dirty="0"/>
              <a:t>n</a:t>
            </a:r>
            <a:r>
              <a:rPr lang="zh-CN" altLang="en-US" sz="1800" dirty="0"/>
              <a:t>比特长的结果</a:t>
            </a:r>
          </a:p>
          <a:p>
            <a:pPr lvl="1"/>
            <a:r>
              <a:rPr lang="zh-CN" altLang="en-US" sz="1800" dirty="0"/>
              <a:t>该结果取反后得到一个</a:t>
            </a:r>
            <a:r>
              <a:rPr lang="en-US" altLang="zh-CN" sz="1800" dirty="0"/>
              <a:t>n</a:t>
            </a:r>
            <a:r>
              <a:rPr lang="zh-CN" altLang="en-US" sz="1800" dirty="0"/>
              <a:t>比特长的检查和</a:t>
            </a:r>
          </a:p>
          <a:p>
            <a:pPr lvl="1"/>
            <a:r>
              <a:rPr lang="zh-CN" altLang="en-US" sz="1800" dirty="0"/>
              <a:t>将检查和当作冗余位加在原始数据单元的末尾，随原始数据单元一起发送给接收方</a:t>
            </a:r>
          </a:p>
          <a:p>
            <a:endParaRPr lang="zh-CN" altLang="en-US" sz="1400" dirty="0"/>
          </a:p>
        </p:txBody>
      </p:sp>
      <p:sp>
        <p:nvSpPr>
          <p:cNvPr id="8" name="内容占位符 2">
            <a:extLst>
              <a:ext uri="{FF2B5EF4-FFF2-40B4-BE49-F238E27FC236}">
                <a16:creationId xmlns:a16="http://schemas.microsoft.com/office/drawing/2014/main" id="{E42FAB8E-4918-41C0-9FEE-0F1CABC6E3CF}"/>
              </a:ext>
            </a:extLst>
          </p:cNvPr>
          <p:cNvSpPr txBox="1">
            <a:spLocks/>
          </p:cNvSpPr>
          <p:nvPr/>
        </p:nvSpPr>
        <p:spPr bwMode="auto">
          <a:xfrm>
            <a:off x="6312023" y="1130301"/>
            <a:ext cx="5206877" cy="36458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marL="228600" indent="-228600">
              <a:lnSpc>
                <a:spcPct val="120000"/>
              </a:lnSpc>
              <a:spcBef>
                <a:spcPts val="1000"/>
              </a:spcBef>
              <a:buFont typeface="Arial" panose="020B0604020202020204" pitchFamily="34" charset="0"/>
              <a:buChar char="•"/>
              <a:defRPr sz="2800"/>
            </a:lvl1pPr>
            <a:lvl2pPr marL="685800" lvl="1" indent="-228600">
              <a:lnSpc>
                <a:spcPct val="120000"/>
              </a:lnSpc>
              <a:spcBef>
                <a:spcPts val="500"/>
              </a:spcBef>
              <a:buFont typeface="Arial" panose="020B0604020202020204" pitchFamily="34" charset="0"/>
              <a:buChar char="•"/>
              <a:defRPr sz="2400"/>
            </a:lvl2pPr>
            <a:lvl3pPr marL="1143000" indent="-228600">
              <a:lnSpc>
                <a:spcPct val="120000"/>
              </a:lnSpc>
              <a:spcBef>
                <a:spcPts val="500"/>
              </a:spcBef>
              <a:buFont typeface="Arial" panose="020B0604020202020204" pitchFamily="34" charset="0"/>
              <a:buChar char="•"/>
              <a:defRPr sz="1400"/>
            </a:lvl3pPr>
            <a:lvl4pPr marL="1600200" indent="-228600">
              <a:lnSpc>
                <a:spcPct val="120000"/>
              </a:lnSpc>
              <a:spcBef>
                <a:spcPts val="500"/>
              </a:spcBef>
              <a:buFont typeface="Arial" panose="020B0604020202020204" pitchFamily="34" charset="0"/>
              <a:buChar char="•"/>
              <a:defRPr sz="1200"/>
            </a:lvl4pPr>
            <a:lvl5pPr marL="2057400" indent="-228600">
              <a:lnSpc>
                <a:spcPct val="12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t>接收方：</a:t>
            </a:r>
          </a:p>
          <a:p>
            <a:pPr lvl="1"/>
            <a:r>
              <a:rPr lang="zh-CN" altLang="en-US" sz="1800" dirty="0"/>
              <a:t>按照发送方的方法将整个数据块分成大小为</a:t>
            </a:r>
            <a:r>
              <a:rPr lang="en-US" altLang="zh-CN" sz="1800" dirty="0"/>
              <a:t>n</a:t>
            </a:r>
            <a:r>
              <a:rPr lang="zh-CN" altLang="en-US" sz="1800" dirty="0"/>
              <a:t>的若干段，其中最后一段为检查和</a:t>
            </a:r>
          </a:p>
          <a:p>
            <a:pPr lvl="1"/>
            <a:r>
              <a:rPr lang="zh-CN" altLang="en-US" sz="1800" dirty="0"/>
              <a:t>将这些分段采用反码加法算法加在一起，得到一个</a:t>
            </a:r>
            <a:r>
              <a:rPr lang="en-US" altLang="zh-CN" sz="1800" dirty="0"/>
              <a:t>n</a:t>
            </a:r>
            <a:r>
              <a:rPr lang="zh-CN" altLang="en-US" sz="1800" dirty="0"/>
              <a:t>比特长的结果</a:t>
            </a:r>
          </a:p>
          <a:p>
            <a:pPr lvl="1"/>
            <a:r>
              <a:rPr lang="zh-CN" altLang="en-US" sz="1800" dirty="0"/>
              <a:t>如果结果为</a:t>
            </a:r>
            <a:r>
              <a:rPr lang="en-US" altLang="zh-CN" sz="1800" dirty="0"/>
              <a:t>n</a:t>
            </a:r>
            <a:r>
              <a:rPr lang="zh-CN" altLang="en-US" sz="1800" dirty="0"/>
              <a:t>个</a:t>
            </a:r>
            <a:r>
              <a:rPr lang="en-US" altLang="zh-CN" sz="1800" dirty="0"/>
              <a:t>1</a:t>
            </a:r>
            <a:r>
              <a:rPr lang="zh-CN" altLang="en-US" sz="1800" dirty="0"/>
              <a:t>，则传输正确，反之，则是错误的 </a:t>
            </a:r>
          </a:p>
          <a:p>
            <a:endParaRPr lang="zh-CN" alt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84" name="Rectangle 204"/>
          <p:cNvSpPr>
            <a:spLocks noGrp="1" noChangeArrowheads="1"/>
          </p:cNvSpPr>
          <p:nvPr>
            <p:ph type="title"/>
          </p:nvPr>
        </p:nvSpPr>
        <p:spPr/>
        <p:txBody>
          <a:bodyPr/>
          <a:lstStyle/>
          <a:p>
            <a:r>
              <a:rPr lang="zh-CN" altLang="en-US"/>
              <a:t>数据单元的校验和</a:t>
            </a:r>
          </a:p>
        </p:txBody>
      </p:sp>
      <p:sp>
        <p:nvSpPr>
          <p:cNvPr id="81" name="灯片编号占位符 5"/>
          <p:cNvSpPr>
            <a:spLocks noGrp="1"/>
          </p:cNvSpPr>
          <p:nvPr>
            <p:ph type="sldNum" sz="quarter" idx="12"/>
          </p:nvPr>
        </p:nvSpPr>
        <p:spPr/>
        <p:txBody>
          <a:bodyPr/>
          <a:lstStyle/>
          <a:p>
            <a:fld id="{25A7ED3C-778C-4C7A-9156-BC044F63EDEC}" type="slidenum">
              <a:rPr lang="en-US" altLang="zh-CN"/>
              <a:pPr/>
              <a:t>86</a:t>
            </a:fld>
            <a:endParaRPr lang="en-US" altLang="zh-CN"/>
          </a:p>
        </p:txBody>
      </p:sp>
      <p:sp>
        <p:nvSpPr>
          <p:cNvPr id="353450" name="Rectangle 170"/>
          <p:cNvSpPr>
            <a:spLocks noChangeArrowheads="1"/>
          </p:cNvSpPr>
          <p:nvPr/>
        </p:nvSpPr>
        <p:spPr bwMode="auto">
          <a:xfrm>
            <a:off x="3223668" y="110489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000" dirty="0">
                <a:latin typeface="宋体" panose="02010600030101010101" pitchFamily="2" charset="-122"/>
                <a:ea typeface="黑体" panose="02010609060101010101" pitchFamily="49" charset="-122"/>
              </a:rPr>
              <a:t>发送方</a:t>
            </a:r>
            <a:endParaRPr lang="zh-CN" altLang="en-US" sz="2000" dirty="0">
              <a:ea typeface="黑体" panose="02010609060101010101" pitchFamily="49" charset="-122"/>
            </a:endParaRPr>
          </a:p>
        </p:txBody>
      </p:sp>
      <p:sp>
        <p:nvSpPr>
          <p:cNvPr id="353452" name="Rectangle 172"/>
          <p:cNvSpPr>
            <a:spLocks noChangeArrowheads="1"/>
          </p:cNvSpPr>
          <p:nvPr/>
        </p:nvSpPr>
        <p:spPr bwMode="auto">
          <a:xfrm>
            <a:off x="7976643" y="1104899"/>
            <a:ext cx="7694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zh-CN" altLang="en-US" sz="2000">
                <a:latin typeface="宋体" panose="02010600030101010101" pitchFamily="2" charset="-122"/>
                <a:ea typeface="黑体" panose="02010609060101010101" pitchFamily="49" charset="-122"/>
              </a:rPr>
              <a:t>接收方</a:t>
            </a:r>
            <a:endParaRPr lang="zh-CN" altLang="en-US" sz="2000">
              <a:ea typeface="黑体" panose="02010609060101010101" pitchFamily="49" charset="-122"/>
            </a:endParaRPr>
          </a:p>
        </p:txBody>
      </p:sp>
      <p:grpSp>
        <p:nvGrpSpPr>
          <p:cNvPr id="353507" name="Group 227"/>
          <p:cNvGrpSpPr>
            <a:grpSpLocks/>
          </p:cNvGrpSpPr>
          <p:nvPr/>
        </p:nvGrpSpPr>
        <p:grpSpPr bwMode="auto">
          <a:xfrm>
            <a:off x="2574926" y="1773239"/>
            <a:ext cx="2759075" cy="3743325"/>
            <a:chOff x="662" y="1117"/>
            <a:chExt cx="1738" cy="2358"/>
          </a:xfrm>
        </p:grpSpPr>
        <p:sp>
          <p:nvSpPr>
            <p:cNvPr id="353292" name="Rectangle 12"/>
            <p:cNvSpPr>
              <a:spLocks noChangeArrowheads="1"/>
            </p:cNvSpPr>
            <p:nvPr/>
          </p:nvSpPr>
          <p:spPr bwMode="auto">
            <a:xfrm>
              <a:off x="989" y="1496"/>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1 1000100</a:t>
              </a:r>
              <a:endParaRPr lang="en-US" altLang="zh-CN"/>
            </a:p>
          </p:txBody>
        </p:sp>
        <p:sp>
          <p:nvSpPr>
            <p:cNvPr id="353334" name="Rectangle 54"/>
            <p:cNvSpPr>
              <a:spLocks noChangeArrowheads="1"/>
            </p:cNvSpPr>
            <p:nvPr/>
          </p:nvSpPr>
          <p:spPr bwMode="auto">
            <a:xfrm>
              <a:off x="1097" y="1117"/>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FF0000"/>
                  </a:solidFill>
                  <a:latin typeface="Times New Roman" panose="02020603050405020304" pitchFamily="18" charset="0"/>
                </a:rPr>
                <a:t>1100111</a:t>
              </a:r>
              <a:endParaRPr lang="en-US" altLang="zh-CN">
                <a:solidFill>
                  <a:srgbClr val="FF0000"/>
                </a:solidFill>
              </a:endParaRPr>
            </a:p>
          </p:txBody>
        </p:sp>
        <p:sp>
          <p:nvSpPr>
            <p:cNvPr id="353336" name="Rectangle 56"/>
            <p:cNvSpPr>
              <a:spLocks noChangeArrowheads="1"/>
            </p:cNvSpPr>
            <p:nvPr/>
          </p:nvSpPr>
          <p:spPr bwMode="auto">
            <a:xfrm>
              <a:off x="836" y="1277"/>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1011101</a:t>
              </a:r>
              <a:endParaRPr lang="en-US" altLang="zh-CN">
                <a:solidFill>
                  <a:srgbClr val="FF0000"/>
                </a:solidFill>
              </a:endParaRPr>
            </a:p>
          </p:txBody>
        </p:sp>
        <p:sp>
          <p:nvSpPr>
            <p:cNvPr id="353337" name="Line 57"/>
            <p:cNvSpPr>
              <a:spLocks noChangeShapeType="1"/>
            </p:cNvSpPr>
            <p:nvPr/>
          </p:nvSpPr>
          <p:spPr bwMode="auto">
            <a:xfrm>
              <a:off x="662" y="145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48" name="Line 68"/>
            <p:cNvSpPr>
              <a:spLocks noChangeShapeType="1"/>
            </p:cNvSpPr>
            <p:nvPr/>
          </p:nvSpPr>
          <p:spPr bwMode="auto">
            <a:xfrm>
              <a:off x="662" y="184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51" name="Rectangle 71"/>
            <p:cNvSpPr>
              <a:spLocks noChangeArrowheads="1"/>
            </p:cNvSpPr>
            <p:nvPr/>
          </p:nvSpPr>
          <p:spPr bwMode="auto">
            <a:xfrm>
              <a:off x="1097" y="184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1000101</a:t>
              </a:r>
              <a:endParaRPr lang="en-US" altLang="zh-CN"/>
            </a:p>
          </p:txBody>
        </p:sp>
        <p:sp>
          <p:nvSpPr>
            <p:cNvPr id="353353" name="Rectangle 73"/>
            <p:cNvSpPr>
              <a:spLocks noChangeArrowheads="1"/>
            </p:cNvSpPr>
            <p:nvPr/>
          </p:nvSpPr>
          <p:spPr bwMode="auto">
            <a:xfrm>
              <a:off x="836" y="1993"/>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0111001</a:t>
              </a:r>
              <a:endParaRPr lang="en-US" altLang="zh-CN">
                <a:solidFill>
                  <a:srgbClr val="FF0000"/>
                </a:solidFill>
              </a:endParaRPr>
            </a:p>
          </p:txBody>
        </p:sp>
        <p:sp>
          <p:nvSpPr>
            <p:cNvPr id="353354" name="Line 74"/>
            <p:cNvSpPr>
              <a:spLocks noChangeShapeType="1"/>
            </p:cNvSpPr>
            <p:nvPr/>
          </p:nvSpPr>
          <p:spPr bwMode="auto">
            <a:xfrm>
              <a:off x="662" y="2173"/>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56" name="Rectangle 76"/>
            <p:cNvSpPr>
              <a:spLocks noChangeArrowheads="1"/>
            </p:cNvSpPr>
            <p:nvPr/>
          </p:nvSpPr>
          <p:spPr bwMode="auto">
            <a:xfrm>
              <a:off x="1119" y="2160"/>
              <a:ext cx="4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1111110</a:t>
              </a:r>
              <a:endParaRPr lang="en-US" altLang="zh-CN"/>
            </a:p>
          </p:txBody>
        </p:sp>
        <p:sp>
          <p:nvSpPr>
            <p:cNvPr id="353358" name="Rectangle 78"/>
            <p:cNvSpPr>
              <a:spLocks noChangeArrowheads="1"/>
            </p:cNvSpPr>
            <p:nvPr/>
          </p:nvSpPr>
          <p:spPr bwMode="auto">
            <a:xfrm>
              <a:off x="836" y="2321"/>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0101001</a:t>
              </a:r>
              <a:endParaRPr lang="en-US" altLang="zh-CN">
                <a:solidFill>
                  <a:srgbClr val="FF0000"/>
                </a:solidFill>
              </a:endParaRPr>
            </a:p>
          </p:txBody>
        </p:sp>
        <p:sp>
          <p:nvSpPr>
            <p:cNvPr id="353359" name="Line 79"/>
            <p:cNvSpPr>
              <a:spLocks noChangeShapeType="1"/>
            </p:cNvSpPr>
            <p:nvPr/>
          </p:nvSpPr>
          <p:spPr bwMode="auto">
            <a:xfrm>
              <a:off x="662" y="2500"/>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61" name="Rectangle 81"/>
            <p:cNvSpPr>
              <a:spLocks noChangeArrowheads="1"/>
            </p:cNvSpPr>
            <p:nvPr/>
          </p:nvSpPr>
          <p:spPr bwMode="auto">
            <a:xfrm>
              <a:off x="989" y="2539"/>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1 0100111</a:t>
              </a:r>
              <a:endParaRPr lang="en-US" altLang="zh-CN"/>
            </a:p>
          </p:txBody>
        </p:sp>
        <p:sp>
          <p:nvSpPr>
            <p:cNvPr id="353371" name="Rectangle 91"/>
            <p:cNvSpPr>
              <a:spLocks noChangeArrowheads="1"/>
            </p:cNvSpPr>
            <p:nvPr/>
          </p:nvSpPr>
          <p:spPr bwMode="auto">
            <a:xfrm>
              <a:off x="1529" y="2703"/>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372" name="Line 92"/>
            <p:cNvSpPr>
              <a:spLocks noChangeShapeType="1"/>
            </p:cNvSpPr>
            <p:nvPr/>
          </p:nvSpPr>
          <p:spPr bwMode="auto">
            <a:xfrm>
              <a:off x="662" y="2883"/>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74" name="Rectangle 94"/>
            <p:cNvSpPr>
              <a:spLocks noChangeArrowheads="1"/>
            </p:cNvSpPr>
            <p:nvPr/>
          </p:nvSpPr>
          <p:spPr bwMode="auto">
            <a:xfrm>
              <a:off x="1097" y="292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0101000</a:t>
              </a:r>
              <a:endParaRPr lang="en-US" altLang="zh-CN"/>
            </a:p>
          </p:txBody>
        </p:sp>
        <p:sp>
          <p:nvSpPr>
            <p:cNvPr id="353375" name="Freeform 95"/>
            <p:cNvSpPr>
              <a:spLocks/>
            </p:cNvSpPr>
            <p:nvPr/>
          </p:nvSpPr>
          <p:spPr bwMode="auto">
            <a:xfrm>
              <a:off x="1247" y="3102"/>
              <a:ext cx="50" cy="114"/>
            </a:xfrm>
            <a:custGeom>
              <a:avLst/>
              <a:gdLst>
                <a:gd name="T0" fmla="*/ 0 w 50"/>
                <a:gd name="T1" fmla="*/ 85 h 114"/>
                <a:gd name="T2" fmla="*/ 10 w 50"/>
                <a:gd name="T3" fmla="*/ 85 h 114"/>
                <a:gd name="T4" fmla="*/ 10 w 50"/>
                <a:gd name="T5" fmla="*/ 0 h 114"/>
                <a:gd name="T6" fmla="*/ 35 w 50"/>
                <a:gd name="T7" fmla="*/ 0 h 114"/>
                <a:gd name="T8" fmla="*/ 35 w 50"/>
                <a:gd name="T9" fmla="*/ 85 h 114"/>
                <a:gd name="T10" fmla="*/ 50 w 50"/>
                <a:gd name="T11" fmla="*/ 85 h 114"/>
                <a:gd name="T12" fmla="*/ 25 w 50"/>
                <a:gd name="T13" fmla="*/ 114 h 114"/>
                <a:gd name="T14" fmla="*/ 0 w 50"/>
                <a:gd name="T15" fmla="*/ 85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114">
                  <a:moveTo>
                    <a:pt x="0" y="85"/>
                  </a:moveTo>
                  <a:lnTo>
                    <a:pt x="10" y="85"/>
                  </a:lnTo>
                  <a:lnTo>
                    <a:pt x="10" y="0"/>
                  </a:lnTo>
                  <a:lnTo>
                    <a:pt x="35" y="0"/>
                  </a:lnTo>
                  <a:lnTo>
                    <a:pt x="35" y="85"/>
                  </a:lnTo>
                  <a:lnTo>
                    <a:pt x="50" y="85"/>
                  </a:lnTo>
                  <a:lnTo>
                    <a:pt x="25" y="114"/>
                  </a:lnTo>
                  <a:lnTo>
                    <a:pt x="0" y="85"/>
                  </a:lnTo>
                  <a:close/>
                </a:path>
              </a:pathLst>
            </a:custGeom>
            <a:solidFill>
              <a:srgbClr val="6600CC"/>
            </a:solidFill>
            <a:ln w="7938">
              <a:solidFill>
                <a:srgbClr val="000000"/>
              </a:solidFill>
              <a:prstDash val="solid"/>
              <a:round/>
              <a:headEnd/>
              <a:tailEnd/>
            </a:ln>
          </p:spPr>
          <p:txBody>
            <a:bodyPr/>
            <a:lstStyle/>
            <a:p>
              <a:endParaRPr lang="zh-CN" altLang="en-US"/>
            </a:p>
          </p:txBody>
        </p:sp>
        <p:sp>
          <p:nvSpPr>
            <p:cNvPr id="353377" name="Rectangle 97"/>
            <p:cNvSpPr>
              <a:spLocks noChangeArrowheads="1"/>
            </p:cNvSpPr>
            <p:nvPr/>
          </p:nvSpPr>
          <p:spPr bwMode="auto">
            <a:xfrm>
              <a:off x="1313" y="307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zh-CN" altLang="en-US">
                  <a:solidFill>
                    <a:srgbClr val="000000"/>
                  </a:solidFill>
                  <a:latin typeface="宋体" panose="02010600030101010101" pitchFamily="2" charset="-122"/>
                </a:rPr>
                <a:t>取反</a:t>
              </a:r>
              <a:endParaRPr lang="zh-CN" altLang="en-US"/>
            </a:p>
          </p:txBody>
        </p:sp>
        <p:sp>
          <p:nvSpPr>
            <p:cNvPr id="353379" name="Rectangle 99"/>
            <p:cNvSpPr>
              <a:spLocks noChangeArrowheads="1"/>
            </p:cNvSpPr>
            <p:nvPr/>
          </p:nvSpPr>
          <p:spPr bwMode="auto">
            <a:xfrm>
              <a:off x="1097" y="3257"/>
              <a:ext cx="504" cy="1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1010111</a:t>
              </a:r>
              <a:endParaRPr lang="en-US" altLang="zh-CN"/>
            </a:p>
          </p:txBody>
        </p:sp>
        <p:sp>
          <p:nvSpPr>
            <p:cNvPr id="353468" name="Rectangle 188"/>
            <p:cNvSpPr>
              <a:spLocks noChangeArrowheads="1"/>
            </p:cNvSpPr>
            <p:nvPr/>
          </p:nvSpPr>
          <p:spPr bwMode="auto">
            <a:xfrm>
              <a:off x="1529" y="166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470" name="AutoShape 190"/>
            <p:cNvSpPr>
              <a:spLocks noChangeArrowheads="1"/>
            </p:cNvSpPr>
            <p:nvPr/>
          </p:nvSpPr>
          <p:spPr bwMode="auto">
            <a:xfrm>
              <a:off x="1765" y="3294"/>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rPr>
                <a:t>校验和</a:t>
              </a:r>
            </a:p>
          </p:txBody>
        </p:sp>
        <p:sp>
          <p:nvSpPr>
            <p:cNvPr id="353471" name="AutoShape 191"/>
            <p:cNvSpPr>
              <a:spLocks noChangeArrowheads="1"/>
            </p:cNvSpPr>
            <p:nvPr/>
          </p:nvSpPr>
          <p:spPr bwMode="auto">
            <a:xfrm>
              <a:off x="1765" y="2432"/>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第四段</a:t>
              </a:r>
            </a:p>
          </p:txBody>
        </p:sp>
        <p:sp>
          <p:nvSpPr>
            <p:cNvPr id="353472" name="AutoShape 192"/>
            <p:cNvSpPr>
              <a:spLocks noChangeArrowheads="1"/>
            </p:cNvSpPr>
            <p:nvPr/>
          </p:nvSpPr>
          <p:spPr bwMode="auto">
            <a:xfrm>
              <a:off x="1765" y="2070"/>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第三段</a:t>
              </a:r>
            </a:p>
          </p:txBody>
        </p:sp>
        <p:sp>
          <p:nvSpPr>
            <p:cNvPr id="353473" name="AutoShape 193"/>
            <p:cNvSpPr>
              <a:spLocks noChangeArrowheads="1"/>
            </p:cNvSpPr>
            <p:nvPr/>
          </p:nvSpPr>
          <p:spPr bwMode="auto">
            <a:xfrm>
              <a:off x="1765" y="1389"/>
              <a:ext cx="635" cy="181"/>
            </a:xfrm>
            <a:prstGeom prst="wedgeRoundRectCallout">
              <a:avLst>
                <a:gd name="adj1" fmla="val -78662"/>
                <a:gd name="adj2" fmla="val -47792"/>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rPr>
                <a:t>第二段</a:t>
              </a:r>
            </a:p>
          </p:txBody>
        </p:sp>
        <p:sp>
          <p:nvSpPr>
            <p:cNvPr id="353474" name="AutoShape 194"/>
            <p:cNvSpPr>
              <a:spLocks noChangeArrowheads="1"/>
            </p:cNvSpPr>
            <p:nvPr/>
          </p:nvSpPr>
          <p:spPr bwMode="auto">
            <a:xfrm>
              <a:off x="1765" y="1162"/>
              <a:ext cx="635" cy="181"/>
            </a:xfrm>
            <a:prstGeom prst="wedgeRoundRectCallout">
              <a:avLst>
                <a:gd name="adj1" fmla="val -81495"/>
                <a:gd name="adj2" fmla="val 3593"/>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rPr>
                <a:t>第一段</a:t>
              </a:r>
            </a:p>
          </p:txBody>
        </p:sp>
        <p:sp>
          <p:nvSpPr>
            <p:cNvPr id="353485" name="Freeform 205"/>
            <p:cNvSpPr>
              <a:spLocks/>
            </p:cNvSpPr>
            <p:nvPr/>
          </p:nvSpPr>
          <p:spPr bwMode="auto">
            <a:xfrm>
              <a:off x="1028" y="1661"/>
              <a:ext cx="491"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3486" name="Freeform 206"/>
            <p:cNvSpPr>
              <a:spLocks/>
            </p:cNvSpPr>
            <p:nvPr/>
          </p:nvSpPr>
          <p:spPr bwMode="auto">
            <a:xfrm>
              <a:off x="1028" y="2704"/>
              <a:ext cx="491"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53508" name="Group 228"/>
          <p:cNvGrpSpPr>
            <a:grpSpLocks/>
          </p:cNvGrpSpPr>
          <p:nvPr/>
        </p:nvGrpSpPr>
        <p:grpSpPr bwMode="auto">
          <a:xfrm>
            <a:off x="7140576" y="1844676"/>
            <a:ext cx="2873375" cy="4322763"/>
            <a:chOff x="3538" y="1162"/>
            <a:chExt cx="1810" cy="2723"/>
          </a:xfrm>
        </p:grpSpPr>
        <p:sp>
          <p:nvSpPr>
            <p:cNvPr id="353288" name="Rectangle 8"/>
            <p:cNvSpPr>
              <a:spLocks noChangeArrowheads="1"/>
            </p:cNvSpPr>
            <p:nvPr/>
          </p:nvSpPr>
          <p:spPr bwMode="auto">
            <a:xfrm>
              <a:off x="3712" y="3145"/>
              <a:ext cx="765" cy="17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1010111</a:t>
              </a:r>
              <a:endParaRPr lang="en-US" altLang="zh-CN"/>
            </a:p>
          </p:txBody>
        </p:sp>
        <p:sp>
          <p:nvSpPr>
            <p:cNvPr id="353383" name="Rectangle 103"/>
            <p:cNvSpPr>
              <a:spLocks noChangeArrowheads="1"/>
            </p:cNvSpPr>
            <p:nvPr/>
          </p:nvSpPr>
          <p:spPr bwMode="auto">
            <a:xfrm>
              <a:off x="4405" y="1719"/>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385" name="Rectangle 105"/>
            <p:cNvSpPr>
              <a:spLocks noChangeArrowheads="1"/>
            </p:cNvSpPr>
            <p:nvPr/>
          </p:nvSpPr>
          <p:spPr bwMode="auto">
            <a:xfrm>
              <a:off x="3865" y="1550"/>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1 1000100</a:t>
              </a:r>
              <a:endParaRPr lang="en-US" altLang="zh-CN"/>
            </a:p>
          </p:txBody>
        </p:sp>
        <p:sp>
          <p:nvSpPr>
            <p:cNvPr id="353387" name="Rectangle 107"/>
            <p:cNvSpPr>
              <a:spLocks noChangeArrowheads="1"/>
            </p:cNvSpPr>
            <p:nvPr/>
          </p:nvSpPr>
          <p:spPr bwMode="auto">
            <a:xfrm>
              <a:off x="3973" y="1162"/>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FF0000"/>
                  </a:solidFill>
                  <a:latin typeface="Times New Roman" panose="02020603050405020304" pitchFamily="18" charset="0"/>
                </a:rPr>
                <a:t>1100111</a:t>
              </a:r>
              <a:endParaRPr lang="en-US" altLang="zh-CN">
                <a:solidFill>
                  <a:srgbClr val="FF0000"/>
                </a:solidFill>
              </a:endParaRPr>
            </a:p>
          </p:txBody>
        </p:sp>
        <p:sp>
          <p:nvSpPr>
            <p:cNvPr id="353389" name="Rectangle 109"/>
            <p:cNvSpPr>
              <a:spLocks noChangeArrowheads="1"/>
            </p:cNvSpPr>
            <p:nvPr/>
          </p:nvSpPr>
          <p:spPr bwMode="auto">
            <a:xfrm>
              <a:off x="3712" y="1332"/>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1011101</a:t>
              </a:r>
              <a:endParaRPr lang="en-US" altLang="zh-CN">
                <a:solidFill>
                  <a:srgbClr val="FF0000"/>
                </a:solidFill>
              </a:endParaRPr>
            </a:p>
          </p:txBody>
        </p:sp>
        <p:sp>
          <p:nvSpPr>
            <p:cNvPr id="353390" name="Line 110"/>
            <p:cNvSpPr>
              <a:spLocks noChangeShapeType="1"/>
            </p:cNvSpPr>
            <p:nvPr/>
          </p:nvSpPr>
          <p:spPr bwMode="auto">
            <a:xfrm>
              <a:off x="3538" y="1511"/>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392" name="Line 112"/>
            <p:cNvSpPr>
              <a:spLocks noChangeShapeType="1"/>
            </p:cNvSpPr>
            <p:nvPr/>
          </p:nvSpPr>
          <p:spPr bwMode="auto">
            <a:xfrm>
              <a:off x="4477" y="1730"/>
              <a:ext cx="0"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1" name="Line 121"/>
            <p:cNvSpPr>
              <a:spLocks noChangeShapeType="1"/>
            </p:cNvSpPr>
            <p:nvPr/>
          </p:nvSpPr>
          <p:spPr bwMode="auto">
            <a:xfrm>
              <a:off x="3538" y="1899"/>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3" name="Rectangle 123"/>
            <p:cNvSpPr>
              <a:spLocks noChangeArrowheads="1"/>
            </p:cNvSpPr>
            <p:nvPr/>
          </p:nvSpPr>
          <p:spPr bwMode="auto">
            <a:xfrm>
              <a:off x="3973" y="1888"/>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1000101</a:t>
              </a:r>
              <a:endParaRPr lang="en-US" altLang="zh-CN"/>
            </a:p>
          </p:txBody>
        </p:sp>
        <p:sp>
          <p:nvSpPr>
            <p:cNvPr id="353405" name="Rectangle 125"/>
            <p:cNvSpPr>
              <a:spLocks noChangeArrowheads="1"/>
            </p:cNvSpPr>
            <p:nvPr/>
          </p:nvSpPr>
          <p:spPr bwMode="auto">
            <a:xfrm>
              <a:off x="3712" y="2047"/>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0111001</a:t>
              </a:r>
              <a:endParaRPr lang="en-US" altLang="zh-CN">
                <a:solidFill>
                  <a:srgbClr val="FF0000"/>
                </a:solidFill>
              </a:endParaRPr>
            </a:p>
          </p:txBody>
        </p:sp>
        <p:sp>
          <p:nvSpPr>
            <p:cNvPr id="353406" name="Line 126"/>
            <p:cNvSpPr>
              <a:spLocks noChangeShapeType="1"/>
            </p:cNvSpPr>
            <p:nvPr/>
          </p:nvSpPr>
          <p:spPr bwMode="auto">
            <a:xfrm>
              <a:off x="3538" y="222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08" name="Rectangle 128"/>
            <p:cNvSpPr>
              <a:spLocks noChangeArrowheads="1"/>
            </p:cNvSpPr>
            <p:nvPr/>
          </p:nvSpPr>
          <p:spPr bwMode="auto">
            <a:xfrm>
              <a:off x="3995" y="2206"/>
              <a:ext cx="48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1111110</a:t>
              </a:r>
              <a:endParaRPr lang="en-US" altLang="zh-CN"/>
            </a:p>
          </p:txBody>
        </p:sp>
        <p:sp>
          <p:nvSpPr>
            <p:cNvPr id="353410" name="Rectangle 130"/>
            <p:cNvSpPr>
              <a:spLocks noChangeArrowheads="1"/>
            </p:cNvSpPr>
            <p:nvPr/>
          </p:nvSpPr>
          <p:spPr bwMode="auto">
            <a:xfrm>
              <a:off x="3712" y="2375"/>
              <a:ext cx="7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     </a:t>
              </a:r>
              <a:r>
                <a:rPr lang="en-US" altLang="zh-CN">
                  <a:solidFill>
                    <a:srgbClr val="FF0000"/>
                  </a:solidFill>
                  <a:latin typeface="Times New Roman" panose="02020603050405020304" pitchFamily="18" charset="0"/>
                </a:rPr>
                <a:t>0101001</a:t>
              </a:r>
              <a:endParaRPr lang="en-US" altLang="zh-CN">
                <a:solidFill>
                  <a:srgbClr val="FF0000"/>
                </a:solidFill>
              </a:endParaRPr>
            </a:p>
          </p:txBody>
        </p:sp>
        <p:sp>
          <p:nvSpPr>
            <p:cNvPr id="353411" name="Line 131"/>
            <p:cNvSpPr>
              <a:spLocks noChangeShapeType="1"/>
            </p:cNvSpPr>
            <p:nvPr/>
          </p:nvSpPr>
          <p:spPr bwMode="auto">
            <a:xfrm>
              <a:off x="3538" y="255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13" name="Rectangle 133"/>
            <p:cNvSpPr>
              <a:spLocks noChangeArrowheads="1"/>
            </p:cNvSpPr>
            <p:nvPr/>
          </p:nvSpPr>
          <p:spPr bwMode="auto">
            <a:xfrm>
              <a:off x="3865" y="2594"/>
              <a:ext cx="6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1 0100111</a:t>
              </a:r>
              <a:endParaRPr lang="en-US" altLang="zh-CN"/>
            </a:p>
          </p:txBody>
        </p:sp>
        <p:sp>
          <p:nvSpPr>
            <p:cNvPr id="353423" name="Rectangle 143"/>
            <p:cNvSpPr>
              <a:spLocks noChangeArrowheads="1"/>
            </p:cNvSpPr>
            <p:nvPr/>
          </p:nvSpPr>
          <p:spPr bwMode="auto">
            <a:xfrm>
              <a:off x="4405" y="275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a:t>
              </a:r>
              <a:endParaRPr lang="en-US" altLang="zh-CN"/>
            </a:p>
          </p:txBody>
        </p:sp>
        <p:sp>
          <p:nvSpPr>
            <p:cNvPr id="353424" name="Line 144"/>
            <p:cNvSpPr>
              <a:spLocks noChangeShapeType="1"/>
            </p:cNvSpPr>
            <p:nvPr/>
          </p:nvSpPr>
          <p:spPr bwMode="auto">
            <a:xfrm>
              <a:off x="3538" y="2937"/>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26" name="Rectangle 146"/>
            <p:cNvSpPr>
              <a:spLocks noChangeArrowheads="1"/>
            </p:cNvSpPr>
            <p:nvPr/>
          </p:nvSpPr>
          <p:spPr bwMode="auto">
            <a:xfrm>
              <a:off x="3973" y="2976"/>
              <a:ext cx="5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0101000</a:t>
              </a:r>
              <a:endParaRPr lang="en-US" altLang="zh-CN"/>
            </a:p>
          </p:txBody>
        </p:sp>
        <p:sp>
          <p:nvSpPr>
            <p:cNvPr id="353446" name="Line 166"/>
            <p:cNvSpPr>
              <a:spLocks noChangeShapeType="1"/>
            </p:cNvSpPr>
            <p:nvPr/>
          </p:nvSpPr>
          <p:spPr bwMode="auto">
            <a:xfrm>
              <a:off x="3538" y="3335"/>
              <a:ext cx="939"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448" name="Rectangle 168"/>
            <p:cNvSpPr>
              <a:spLocks noChangeArrowheads="1"/>
            </p:cNvSpPr>
            <p:nvPr/>
          </p:nvSpPr>
          <p:spPr bwMode="auto">
            <a:xfrm>
              <a:off x="4001" y="3374"/>
              <a:ext cx="4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en-US" altLang="zh-CN">
                  <a:solidFill>
                    <a:srgbClr val="000000"/>
                  </a:solidFill>
                  <a:latin typeface="Times New Roman" panose="02020603050405020304" pitchFamily="18" charset="0"/>
                </a:rPr>
                <a:t>1111111</a:t>
              </a:r>
              <a:endParaRPr lang="en-US" altLang="zh-CN"/>
            </a:p>
          </p:txBody>
        </p:sp>
        <p:sp>
          <p:nvSpPr>
            <p:cNvPr id="353475" name="AutoShape 195"/>
            <p:cNvSpPr>
              <a:spLocks noChangeArrowheads="1"/>
            </p:cNvSpPr>
            <p:nvPr/>
          </p:nvSpPr>
          <p:spPr bwMode="auto">
            <a:xfrm>
              <a:off x="4668" y="1435"/>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第二段</a:t>
              </a:r>
            </a:p>
          </p:txBody>
        </p:sp>
        <p:sp>
          <p:nvSpPr>
            <p:cNvPr id="353476" name="AutoShape 196"/>
            <p:cNvSpPr>
              <a:spLocks noChangeArrowheads="1"/>
            </p:cNvSpPr>
            <p:nvPr/>
          </p:nvSpPr>
          <p:spPr bwMode="auto">
            <a:xfrm>
              <a:off x="4668" y="1208"/>
              <a:ext cx="635" cy="181"/>
            </a:xfrm>
            <a:prstGeom prst="wedgeRoundRectCallout">
              <a:avLst>
                <a:gd name="adj1" fmla="val -81495"/>
                <a:gd name="adj2" fmla="val 28454"/>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第一段</a:t>
              </a:r>
            </a:p>
          </p:txBody>
        </p:sp>
        <p:sp>
          <p:nvSpPr>
            <p:cNvPr id="353477" name="AutoShape 197"/>
            <p:cNvSpPr>
              <a:spLocks noChangeArrowheads="1"/>
            </p:cNvSpPr>
            <p:nvPr/>
          </p:nvSpPr>
          <p:spPr bwMode="auto">
            <a:xfrm>
              <a:off x="4668" y="2478"/>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第四段</a:t>
              </a:r>
            </a:p>
          </p:txBody>
        </p:sp>
        <p:sp>
          <p:nvSpPr>
            <p:cNvPr id="353478" name="AutoShape 198"/>
            <p:cNvSpPr>
              <a:spLocks noChangeArrowheads="1"/>
            </p:cNvSpPr>
            <p:nvPr/>
          </p:nvSpPr>
          <p:spPr bwMode="auto">
            <a:xfrm>
              <a:off x="4668" y="2116"/>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第三段</a:t>
              </a:r>
            </a:p>
          </p:txBody>
        </p:sp>
        <p:sp>
          <p:nvSpPr>
            <p:cNvPr id="353479" name="AutoShape 199"/>
            <p:cNvSpPr>
              <a:spLocks noChangeArrowheads="1"/>
            </p:cNvSpPr>
            <p:nvPr/>
          </p:nvSpPr>
          <p:spPr bwMode="auto">
            <a:xfrm>
              <a:off x="4668" y="3204"/>
              <a:ext cx="635" cy="181"/>
            </a:xfrm>
            <a:prstGeom prst="wedgeRoundRectCallout">
              <a:avLst>
                <a:gd name="adj1" fmla="val -78662"/>
                <a:gd name="adj2" fmla="val -2292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a:solidFill>
                    <a:schemeClr val="bg1"/>
                  </a:solidFill>
                  <a:latin typeface="+mn-ea"/>
                </a:rPr>
                <a:t>校验和</a:t>
              </a:r>
            </a:p>
          </p:txBody>
        </p:sp>
        <p:sp>
          <p:nvSpPr>
            <p:cNvPr id="353480" name="AutoShape 200"/>
            <p:cNvSpPr>
              <a:spLocks noChangeArrowheads="1"/>
            </p:cNvSpPr>
            <p:nvPr/>
          </p:nvSpPr>
          <p:spPr bwMode="auto">
            <a:xfrm>
              <a:off x="4396" y="3567"/>
              <a:ext cx="952" cy="318"/>
            </a:xfrm>
            <a:prstGeom prst="wedgeRoundRectCallout">
              <a:avLst>
                <a:gd name="adj1" fmla="val -67750"/>
                <a:gd name="adj2" fmla="val -45806"/>
                <a:gd name="adj3" fmla="val 1666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dirty="0">
                  <a:solidFill>
                    <a:schemeClr val="bg1"/>
                  </a:solidFill>
                  <a:latin typeface="+mn-ea"/>
                </a:rPr>
                <a:t>结果为全</a:t>
              </a:r>
              <a:r>
                <a:rPr lang="en-US" altLang="zh-CN" sz="1600" dirty="0">
                  <a:solidFill>
                    <a:schemeClr val="bg1"/>
                  </a:solidFill>
                  <a:latin typeface="+mn-ea"/>
                </a:rPr>
                <a:t>1</a:t>
              </a:r>
            </a:p>
            <a:p>
              <a:pPr algn="ctr"/>
              <a:r>
                <a:rPr lang="zh-CN" altLang="en-US" sz="1600" dirty="0">
                  <a:solidFill>
                    <a:schemeClr val="bg1"/>
                  </a:solidFill>
                  <a:latin typeface="+mn-ea"/>
                </a:rPr>
                <a:t>无差错</a:t>
              </a:r>
            </a:p>
          </p:txBody>
        </p:sp>
        <p:sp>
          <p:nvSpPr>
            <p:cNvPr id="353487" name="Freeform 207"/>
            <p:cNvSpPr>
              <a:spLocks/>
            </p:cNvSpPr>
            <p:nvPr/>
          </p:nvSpPr>
          <p:spPr bwMode="auto">
            <a:xfrm>
              <a:off x="3904" y="2750"/>
              <a:ext cx="473"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353488" name="Freeform 208"/>
            <p:cNvSpPr>
              <a:spLocks/>
            </p:cNvSpPr>
            <p:nvPr/>
          </p:nvSpPr>
          <p:spPr bwMode="auto">
            <a:xfrm>
              <a:off x="3903" y="1707"/>
              <a:ext cx="474" cy="91"/>
            </a:xfrm>
            <a:custGeom>
              <a:avLst/>
              <a:gdLst>
                <a:gd name="T0" fmla="*/ 0 w 499"/>
                <a:gd name="T1" fmla="*/ 0 h 91"/>
                <a:gd name="T2" fmla="*/ 0 w 499"/>
                <a:gd name="T3" fmla="*/ 91 h 91"/>
                <a:gd name="T4" fmla="*/ 499 w 499"/>
                <a:gd name="T5" fmla="*/ 91 h 91"/>
              </a:gdLst>
              <a:ahLst/>
              <a:cxnLst>
                <a:cxn ang="0">
                  <a:pos x="T0" y="T1"/>
                </a:cxn>
                <a:cxn ang="0">
                  <a:pos x="T2" y="T3"/>
                </a:cxn>
                <a:cxn ang="0">
                  <a:pos x="T4" y="T5"/>
                </a:cxn>
              </a:cxnLst>
              <a:rect l="0" t="0" r="r" b="b"/>
              <a:pathLst>
                <a:path w="499" h="91">
                  <a:moveTo>
                    <a:pt x="0" y="0"/>
                  </a:moveTo>
                  <a:lnTo>
                    <a:pt x="0" y="91"/>
                  </a:lnTo>
                  <a:lnTo>
                    <a:pt x="499" y="91"/>
                  </a:lnTo>
                </a:path>
              </a:pathLst>
            </a:custGeom>
            <a:noFill/>
            <a:ln w="28575" cap="flat" cmpd="sng">
              <a:solidFill>
                <a:schemeClr val="tx1"/>
              </a:solidFill>
              <a:prstDash val="sysDot"/>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nvGrpSpPr>
          <p:cNvPr id="353499" name="Group 219"/>
          <p:cNvGrpSpPr>
            <a:grpSpLocks/>
          </p:cNvGrpSpPr>
          <p:nvPr/>
        </p:nvGrpSpPr>
        <p:grpSpPr bwMode="auto">
          <a:xfrm>
            <a:off x="1990726" y="1412876"/>
            <a:ext cx="3457575" cy="284163"/>
            <a:chOff x="294" y="890"/>
            <a:chExt cx="2178" cy="179"/>
          </a:xfrm>
        </p:grpSpPr>
        <p:sp>
          <p:nvSpPr>
            <p:cNvPr id="353490" name="Rectangle 210"/>
            <p:cNvSpPr>
              <a:spLocks noChangeArrowheads="1"/>
            </p:cNvSpPr>
            <p:nvPr/>
          </p:nvSpPr>
          <p:spPr bwMode="auto">
            <a:xfrm>
              <a:off x="1928" y="89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491" name="Rectangle 211"/>
            <p:cNvSpPr>
              <a:spLocks noChangeArrowheads="1"/>
            </p:cNvSpPr>
            <p:nvPr/>
          </p:nvSpPr>
          <p:spPr bwMode="auto">
            <a:xfrm>
              <a:off x="1384" y="89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492" name="Rectangle 212"/>
            <p:cNvSpPr>
              <a:spLocks noChangeArrowheads="1"/>
            </p:cNvSpPr>
            <p:nvPr/>
          </p:nvSpPr>
          <p:spPr bwMode="auto">
            <a:xfrm>
              <a:off x="839" y="89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sp>
          <p:nvSpPr>
            <p:cNvPr id="353493" name="Rectangle 213"/>
            <p:cNvSpPr>
              <a:spLocks noChangeArrowheads="1"/>
            </p:cNvSpPr>
            <p:nvPr/>
          </p:nvSpPr>
          <p:spPr bwMode="auto">
            <a:xfrm>
              <a:off x="294" y="89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dirty="0">
                  <a:solidFill>
                    <a:srgbClr val="000000"/>
                  </a:solidFill>
                  <a:latin typeface="Times New Roman" panose="02020603050405020304" pitchFamily="18" charset="0"/>
                </a:rPr>
                <a:t>1100111</a:t>
              </a:r>
              <a:endParaRPr lang="en-US" altLang="zh-CN" dirty="0"/>
            </a:p>
          </p:txBody>
        </p:sp>
      </p:grpSp>
      <p:grpSp>
        <p:nvGrpSpPr>
          <p:cNvPr id="353500" name="Group 220"/>
          <p:cNvGrpSpPr>
            <a:grpSpLocks/>
          </p:cNvGrpSpPr>
          <p:nvPr/>
        </p:nvGrpSpPr>
        <p:grpSpPr bwMode="auto">
          <a:xfrm>
            <a:off x="1992314" y="5953126"/>
            <a:ext cx="4321175" cy="284163"/>
            <a:chOff x="295" y="3750"/>
            <a:chExt cx="2722" cy="179"/>
          </a:xfrm>
        </p:grpSpPr>
        <p:sp>
          <p:nvSpPr>
            <p:cNvPr id="353314" name="Rectangle 34"/>
            <p:cNvSpPr>
              <a:spLocks noChangeArrowheads="1"/>
            </p:cNvSpPr>
            <p:nvPr/>
          </p:nvSpPr>
          <p:spPr bwMode="auto">
            <a:xfrm>
              <a:off x="295"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bg2"/>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1100111</a:t>
              </a:r>
              <a:endParaRPr lang="en-US" altLang="zh-CN"/>
            </a:p>
          </p:txBody>
        </p:sp>
        <p:sp>
          <p:nvSpPr>
            <p:cNvPr id="353316" name="Rectangle 36"/>
            <p:cNvSpPr>
              <a:spLocks noChangeArrowheads="1"/>
            </p:cNvSpPr>
            <p:nvPr/>
          </p:nvSpPr>
          <p:spPr bwMode="auto">
            <a:xfrm>
              <a:off x="2473" y="3750"/>
              <a:ext cx="544" cy="179"/>
            </a:xfrm>
            <a:prstGeom prst="rect">
              <a:avLst/>
            </a:prstGeom>
            <a:solidFill>
              <a:schemeClr val="bg2"/>
            </a:solidFill>
            <a:ln w="9525">
              <a:solidFill>
                <a:schemeClr val="tx2"/>
              </a:solidFill>
              <a:miter lim="800000"/>
              <a:headEnd/>
              <a:tailEnd/>
            </a:ln>
          </p:spPr>
          <p:txBody>
            <a:bodyPr lIns="0" tIns="0" rIns="0" bIns="0">
              <a:spAutoFit/>
            </a:bodyPr>
            <a:lstStyle/>
            <a:p>
              <a:pPr algn="ctr"/>
              <a:r>
                <a:rPr lang="en-US" altLang="zh-CN">
                  <a:solidFill>
                    <a:srgbClr val="000000"/>
                  </a:solidFill>
                  <a:latin typeface="Times New Roman" panose="02020603050405020304" pitchFamily="18" charset="0"/>
                </a:rPr>
                <a:t>1010111</a:t>
              </a:r>
              <a:endParaRPr lang="en-US" altLang="zh-CN"/>
            </a:p>
          </p:txBody>
        </p:sp>
        <p:sp>
          <p:nvSpPr>
            <p:cNvPr id="353318" name="Rectangle 38"/>
            <p:cNvSpPr>
              <a:spLocks noChangeArrowheads="1"/>
            </p:cNvSpPr>
            <p:nvPr/>
          </p:nvSpPr>
          <p:spPr bwMode="auto">
            <a:xfrm>
              <a:off x="1929" y="375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320" name="Rectangle 40"/>
            <p:cNvSpPr>
              <a:spLocks noChangeArrowheads="1"/>
            </p:cNvSpPr>
            <p:nvPr/>
          </p:nvSpPr>
          <p:spPr bwMode="auto">
            <a:xfrm>
              <a:off x="1384"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322" name="Rectangle 42"/>
            <p:cNvSpPr>
              <a:spLocks noChangeArrowheads="1"/>
            </p:cNvSpPr>
            <p:nvPr/>
          </p:nvSpPr>
          <p:spPr bwMode="auto">
            <a:xfrm>
              <a:off x="839"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grpSp>
      <p:sp>
        <p:nvSpPr>
          <p:cNvPr id="353482" name="Freeform 202"/>
          <p:cNvSpPr>
            <a:spLocks/>
          </p:cNvSpPr>
          <p:nvPr/>
        </p:nvSpPr>
        <p:spPr bwMode="auto">
          <a:xfrm>
            <a:off x="5618164" y="1557339"/>
            <a:ext cx="261937" cy="4319587"/>
          </a:xfrm>
          <a:custGeom>
            <a:avLst/>
            <a:gdLst>
              <a:gd name="T0" fmla="*/ 3 w 1367"/>
              <a:gd name="T1" fmla="*/ 2721 h 2721"/>
              <a:gd name="T2" fmla="*/ 0 w 1367"/>
              <a:gd name="T3" fmla="*/ 0 h 2721"/>
              <a:gd name="T4" fmla="*/ 1367 w 1367"/>
              <a:gd name="T5" fmla="*/ 0 h 2721"/>
            </a:gdLst>
            <a:ahLst/>
            <a:cxnLst>
              <a:cxn ang="0">
                <a:pos x="T0" y="T1"/>
              </a:cxn>
              <a:cxn ang="0">
                <a:pos x="T2" y="T3"/>
              </a:cxn>
              <a:cxn ang="0">
                <a:pos x="T4" y="T5"/>
              </a:cxn>
            </a:cxnLst>
            <a:rect l="0" t="0" r="r" b="b"/>
            <a:pathLst>
              <a:path w="1367" h="2721">
                <a:moveTo>
                  <a:pt x="3" y="2721"/>
                </a:moveTo>
                <a:lnTo>
                  <a:pt x="0" y="0"/>
                </a:lnTo>
                <a:lnTo>
                  <a:pt x="1367" y="0"/>
                </a:lnTo>
              </a:path>
            </a:pathLst>
          </a:custGeom>
          <a:noFill/>
          <a:ln w="1905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3514" name="Group 234"/>
          <p:cNvGrpSpPr>
            <a:grpSpLocks/>
          </p:cNvGrpSpPr>
          <p:nvPr/>
        </p:nvGrpSpPr>
        <p:grpSpPr bwMode="auto">
          <a:xfrm>
            <a:off x="5951539" y="1412876"/>
            <a:ext cx="4321175" cy="284163"/>
            <a:chOff x="295" y="3750"/>
            <a:chExt cx="2722" cy="179"/>
          </a:xfrm>
        </p:grpSpPr>
        <p:sp>
          <p:nvSpPr>
            <p:cNvPr id="353515" name="Rectangle 235"/>
            <p:cNvSpPr>
              <a:spLocks noChangeArrowheads="1"/>
            </p:cNvSpPr>
            <p:nvPr/>
          </p:nvSpPr>
          <p:spPr bwMode="auto">
            <a:xfrm>
              <a:off x="295"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bg2"/>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1100111</a:t>
              </a:r>
              <a:endParaRPr lang="en-US" altLang="zh-CN"/>
            </a:p>
          </p:txBody>
        </p:sp>
        <p:sp>
          <p:nvSpPr>
            <p:cNvPr id="353516" name="Rectangle 236"/>
            <p:cNvSpPr>
              <a:spLocks noChangeArrowheads="1"/>
            </p:cNvSpPr>
            <p:nvPr/>
          </p:nvSpPr>
          <p:spPr bwMode="auto">
            <a:xfrm>
              <a:off x="2473" y="3750"/>
              <a:ext cx="544" cy="179"/>
            </a:xfrm>
            <a:prstGeom prst="rect">
              <a:avLst/>
            </a:prstGeom>
            <a:solidFill>
              <a:schemeClr val="bg2"/>
            </a:solidFill>
            <a:ln w="9525">
              <a:solidFill>
                <a:schemeClr val="tx2"/>
              </a:solidFill>
              <a:miter lim="800000"/>
              <a:headEnd/>
              <a:tailEnd/>
            </a:ln>
          </p:spPr>
          <p:txBody>
            <a:bodyPr lIns="0" tIns="0" rIns="0" bIns="0">
              <a:spAutoFit/>
            </a:bodyPr>
            <a:lstStyle/>
            <a:p>
              <a:pPr algn="ctr"/>
              <a:r>
                <a:rPr lang="en-US" altLang="zh-CN">
                  <a:solidFill>
                    <a:srgbClr val="000000"/>
                  </a:solidFill>
                  <a:latin typeface="Times New Roman" panose="02020603050405020304" pitchFamily="18" charset="0"/>
                </a:rPr>
                <a:t>1010111</a:t>
              </a:r>
              <a:endParaRPr lang="en-US" altLang="zh-CN"/>
            </a:p>
          </p:txBody>
        </p:sp>
        <p:sp>
          <p:nvSpPr>
            <p:cNvPr id="353517" name="Rectangle 237"/>
            <p:cNvSpPr>
              <a:spLocks noChangeArrowheads="1"/>
            </p:cNvSpPr>
            <p:nvPr/>
          </p:nvSpPr>
          <p:spPr bwMode="auto">
            <a:xfrm>
              <a:off x="1929" y="3750"/>
              <a:ext cx="544"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0101001</a:t>
              </a:r>
              <a:endParaRPr lang="en-US" altLang="zh-CN"/>
            </a:p>
          </p:txBody>
        </p:sp>
        <p:sp>
          <p:nvSpPr>
            <p:cNvPr id="353518" name="Rectangle 238"/>
            <p:cNvSpPr>
              <a:spLocks noChangeArrowheads="1"/>
            </p:cNvSpPr>
            <p:nvPr/>
          </p:nvSpPr>
          <p:spPr bwMode="auto">
            <a:xfrm>
              <a:off x="1384"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0111001</a:t>
              </a:r>
              <a:endParaRPr lang="en-US" altLang="zh-CN"/>
            </a:p>
          </p:txBody>
        </p:sp>
        <p:sp>
          <p:nvSpPr>
            <p:cNvPr id="353519" name="Rectangle 239"/>
            <p:cNvSpPr>
              <a:spLocks noChangeArrowheads="1"/>
            </p:cNvSpPr>
            <p:nvPr/>
          </p:nvSpPr>
          <p:spPr bwMode="auto">
            <a:xfrm>
              <a:off x="839" y="3750"/>
              <a:ext cx="54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en-US" altLang="zh-CN">
                  <a:solidFill>
                    <a:srgbClr val="000000"/>
                  </a:solidFill>
                  <a:latin typeface="Times New Roman" panose="02020603050405020304" pitchFamily="18" charset="0"/>
                </a:rPr>
                <a:t>1011101</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53499"/>
                                        </p:tgtEl>
                                        <p:attrNameLst>
                                          <p:attrName>style.visibility</p:attrName>
                                        </p:attrNameLst>
                                      </p:cBhvr>
                                      <p:to>
                                        <p:strVal val="visible"/>
                                      </p:to>
                                    </p:set>
                                    <p:animEffect transition="in" filter="wipe(right)">
                                      <p:cBhvr>
                                        <p:cTn id="7" dur="2000"/>
                                        <p:tgtEl>
                                          <p:spTgt spid="353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3507"/>
                                        </p:tgtEl>
                                        <p:attrNameLst>
                                          <p:attrName>style.visibility</p:attrName>
                                        </p:attrNameLst>
                                      </p:cBhvr>
                                      <p:to>
                                        <p:strVal val="visible"/>
                                      </p:to>
                                    </p:set>
                                    <p:animEffect transition="in" filter="wipe(up)">
                                      <p:cBhvr>
                                        <p:cTn id="12" dur="5000"/>
                                        <p:tgtEl>
                                          <p:spTgt spid="353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53500"/>
                                        </p:tgtEl>
                                        <p:attrNameLst>
                                          <p:attrName>style.visibility</p:attrName>
                                        </p:attrNameLst>
                                      </p:cBhvr>
                                      <p:to>
                                        <p:strVal val="visible"/>
                                      </p:to>
                                    </p:set>
                                    <p:animEffect transition="in" filter="wipe(right)">
                                      <p:cBhvr>
                                        <p:cTn id="17" dur="500"/>
                                        <p:tgtEl>
                                          <p:spTgt spid="3535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53508"/>
                                        </p:tgtEl>
                                        <p:attrNameLst>
                                          <p:attrName>style.visibility</p:attrName>
                                        </p:attrNameLst>
                                      </p:cBhvr>
                                      <p:to>
                                        <p:strVal val="visible"/>
                                      </p:to>
                                    </p:set>
                                    <p:animEffect transition="in" filter="wipe(up)">
                                      <p:cBhvr>
                                        <p:cTn id="22" dur="5000"/>
                                        <p:tgtEl>
                                          <p:spTgt spid="3535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53514"/>
                                        </p:tgtEl>
                                        <p:attrNameLst>
                                          <p:attrName>style.visibility</p:attrName>
                                        </p:attrNameLst>
                                      </p:cBhvr>
                                      <p:to>
                                        <p:strVal val="visible"/>
                                      </p:to>
                                    </p:set>
                                    <p:animEffect transition="in" filter="wipe(right)">
                                      <p:cBhvr>
                                        <p:cTn id="27" dur="500"/>
                                        <p:tgtEl>
                                          <p:spTgt spid="353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824AA1-09D7-EC3A-301E-028F418A25B3}"/>
              </a:ext>
            </a:extLst>
          </p:cNvPr>
          <p:cNvSpPr>
            <a:spLocks noGrp="1"/>
          </p:cNvSpPr>
          <p:nvPr>
            <p:ph type="title"/>
          </p:nvPr>
        </p:nvSpPr>
        <p:spPr/>
        <p:txBody>
          <a:bodyPr/>
          <a:lstStyle/>
          <a:p>
            <a:r>
              <a:rPr lang="zh-CN" altLang="en-US" dirty="0"/>
              <a:t>概要</a:t>
            </a:r>
            <a:endParaRPr lang="en-US" dirty="0"/>
          </a:p>
        </p:txBody>
      </p:sp>
      <p:sp>
        <p:nvSpPr>
          <p:cNvPr id="5" name="Text Placeholder 4">
            <a:extLst>
              <a:ext uri="{FF2B5EF4-FFF2-40B4-BE49-F238E27FC236}">
                <a16:creationId xmlns:a16="http://schemas.microsoft.com/office/drawing/2014/main" id="{94C7ACB6-4040-4F8E-DAE4-CD916FCA3B1A}"/>
              </a:ext>
            </a:extLst>
          </p:cNvPr>
          <p:cNvSpPr>
            <a:spLocks noGrp="1"/>
          </p:cNvSpPr>
          <p:nvPr>
            <p:ph sz="quarter" idx="1"/>
          </p:nvPr>
        </p:nvSpPr>
        <p:spPr/>
        <p:txBody>
          <a:bodyPr>
            <a:normAutofit/>
          </a:bodyPr>
          <a:lstStyle/>
          <a:p>
            <a:r>
              <a:rPr lang="zh-CN" altLang="en-US" sz="2400" dirty="0">
                <a:latin typeface="+mj-ea"/>
                <a:ea typeface="+mj-ea"/>
              </a:rPr>
              <a:t>数据通信系统</a:t>
            </a:r>
          </a:p>
          <a:p>
            <a:r>
              <a:rPr lang="zh-CN" altLang="en-US" sz="2400" dirty="0">
                <a:latin typeface="+mj-ea"/>
                <a:ea typeface="+mj-ea"/>
              </a:rPr>
              <a:t>信号和数据编码</a:t>
            </a:r>
          </a:p>
          <a:p>
            <a:r>
              <a:rPr lang="zh-CN" altLang="en-US" sz="2400" dirty="0">
                <a:latin typeface="+mj-ea"/>
                <a:ea typeface="+mj-ea"/>
              </a:rPr>
              <a:t>多路复用技术</a:t>
            </a:r>
          </a:p>
          <a:p>
            <a:r>
              <a:rPr lang="zh-CN" altLang="en-US" sz="2400" dirty="0">
                <a:latin typeface="+mj-ea"/>
                <a:ea typeface="+mj-ea"/>
              </a:rPr>
              <a:t>数据交换技术</a:t>
            </a:r>
          </a:p>
          <a:p>
            <a:r>
              <a:rPr lang="zh-CN" altLang="en-US" sz="2400" dirty="0">
                <a:latin typeface="+mj-ea"/>
                <a:ea typeface="+mj-ea"/>
              </a:rPr>
              <a:t>错误检测编码</a:t>
            </a:r>
            <a:endParaRPr lang="en-US" altLang="zh-CN" sz="2400" dirty="0">
              <a:latin typeface="+mj-ea"/>
              <a:ea typeface="+mj-ea"/>
            </a:endParaRPr>
          </a:p>
          <a:p>
            <a:r>
              <a:rPr lang="zh-CN" altLang="en-US" sz="2400" b="1" dirty="0">
                <a:latin typeface="+mj-ea"/>
                <a:ea typeface="+mj-ea"/>
              </a:rPr>
              <a:t>小结</a:t>
            </a:r>
          </a:p>
          <a:p>
            <a:endParaRPr lang="en-US" altLang="zh-CN" b="1" dirty="0"/>
          </a:p>
          <a:p>
            <a:pPr marL="0" indent="0">
              <a:buNone/>
            </a:pPr>
            <a:endParaRPr lang="zh-CN" altLang="en-US" dirty="0"/>
          </a:p>
          <a:p>
            <a:endParaRPr lang="en-US" dirty="0"/>
          </a:p>
        </p:txBody>
      </p:sp>
    </p:spTree>
    <p:custDataLst>
      <p:tags r:id="rId1"/>
    </p:custDataLst>
    <p:extLst>
      <p:ext uri="{BB962C8B-B14F-4D97-AF65-F5344CB8AC3E}">
        <p14:creationId xmlns:p14="http://schemas.microsoft.com/office/powerpoint/2010/main" val="5910450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EEEEE-36F8-4361-A9FA-B70CB000D784}"/>
              </a:ext>
            </a:extLst>
          </p:cNvPr>
          <p:cNvSpPr>
            <a:spLocks noGrp="1"/>
          </p:cNvSpPr>
          <p:nvPr>
            <p:ph type="title"/>
          </p:nvPr>
        </p:nvSpPr>
        <p:spPr/>
        <p:txBody>
          <a:bodyPr/>
          <a:lstStyle/>
          <a:p>
            <a:r>
              <a:rPr lang="zh-CN" altLang="en-US" dirty="0"/>
              <a:t>本章小结（</a:t>
            </a:r>
            <a:r>
              <a:rPr lang="en-US" altLang="zh-CN" dirty="0"/>
              <a:t>1</a:t>
            </a:r>
            <a:r>
              <a:rPr lang="zh-CN" altLang="en-US" dirty="0"/>
              <a:t>）</a:t>
            </a:r>
          </a:p>
        </p:txBody>
      </p:sp>
      <p:sp>
        <p:nvSpPr>
          <p:cNvPr id="3" name="内容占位符 2">
            <a:extLst>
              <a:ext uri="{FF2B5EF4-FFF2-40B4-BE49-F238E27FC236}">
                <a16:creationId xmlns:a16="http://schemas.microsoft.com/office/drawing/2014/main" id="{86341F6A-F953-4F63-A87D-3DD0D7EE1E56}"/>
              </a:ext>
            </a:extLst>
          </p:cNvPr>
          <p:cNvSpPr>
            <a:spLocks noGrp="1"/>
          </p:cNvSpPr>
          <p:nvPr>
            <p:ph idx="1"/>
          </p:nvPr>
        </p:nvSpPr>
        <p:spPr/>
        <p:txBody>
          <a:bodyPr/>
          <a:lstStyle/>
          <a:p>
            <a:r>
              <a:rPr lang="zh-CN" altLang="en-US" dirty="0"/>
              <a:t>计算机网络是一个由五部分组成的数据通信网络</a:t>
            </a:r>
            <a:endParaRPr lang="en-US" altLang="zh-CN" dirty="0"/>
          </a:p>
          <a:p>
            <a:r>
              <a:rPr lang="zh-CN" altLang="en-US" dirty="0"/>
              <a:t>对于</a:t>
            </a:r>
            <a:r>
              <a:rPr lang="en-US" altLang="zh-CN" dirty="0"/>
              <a:t>0</a:t>
            </a:r>
            <a:r>
              <a:rPr lang="zh-CN" altLang="en-US" dirty="0"/>
              <a:t>、</a:t>
            </a:r>
            <a:r>
              <a:rPr lang="en-US" altLang="zh-CN" dirty="0"/>
              <a:t>1</a:t>
            </a:r>
            <a:r>
              <a:rPr lang="zh-CN" altLang="en-US" dirty="0"/>
              <a:t>的比特序列需要转化成物理信号传输</a:t>
            </a:r>
            <a:endParaRPr lang="en-US" altLang="zh-CN" dirty="0"/>
          </a:p>
          <a:p>
            <a:r>
              <a:rPr lang="zh-CN" altLang="en-US" dirty="0"/>
              <a:t>数字</a:t>
            </a:r>
            <a:r>
              <a:rPr lang="en-US" altLang="zh-CN" dirty="0"/>
              <a:t>—</a:t>
            </a:r>
            <a:r>
              <a:rPr lang="zh-CN" altLang="en-US" dirty="0"/>
              <a:t>数字编码：三大类</a:t>
            </a:r>
            <a:endParaRPr lang="en-US" altLang="zh-CN" dirty="0"/>
          </a:p>
          <a:p>
            <a:pPr lvl="1"/>
            <a:r>
              <a:rPr lang="zh-CN" altLang="en-US" dirty="0"/>
              <a:t>单极性编码、极化编码、双极性编码</a:t>
            </a:r>
            <a:endParaRPr lang="en-US" altLang="zh-CN" dirty="0"/>
          </a:p>
          <a:p>
            <a:r>
              <a:rPr lang="zh-CN" altLang="en-US" dirty="0"/>
              <a:t>数字</a:t>
            </a:r>
            <a:r>
              <a:rPr lang="en-US" altLang="zh-CN" dirty="0"/>
              <a:t>--</a:t>
            </a:r>
            <a:r>
              <a:rPr lang="zh-CN" altLang="en-US" dirty="0"/>
              <a:t>模拟编码：三要素</a:t>
            </a:r>
            <a:endParaRPr lang="en-US" altLang="zh-CN" dirty="0"/>
          </a:p>
          <a:p>
            <a:pPr lvl="1"/>
            <a:r>
              <a:rPr lang="zh-CN" altLang="en-US" dirty="0"/>
              <a:t>振幅、频率、相位</a:t>
            </a:r>
            <a:endParaRPr lang="en-US" altLang="zh-CN" dirty="0"/>
          </a:p>
          <a:p>
            <a:r>
              <a:rPr lang="zh-CN" altLang="en-US" dirty="0"/>
              <a:t>奈氏定理</a:t>
            </a:r>
            <a:endParaRPr lang="en-US" altLang="zh-CN" dirty="0"/>
          </a:p>
          <a:p>
            <a:pPr lvl="1"/>
            <a:r>
              <a:rPr lang="zh-CN" altLang="en-US" dirty="0"/>
              <a:t>有限带宽无噪声信道的极限波特率</a:t>
            </a:r>
            <a:endParaRPr lang="en-US" altLang="zh-CN" dirty="0"/>
          </a:p>
          <a:p>
            <a:r>
              <a:rPr lang="zh-CN" altLang="en-US" dirty="0"/>
              <a:t>香农定理</a:t>
            </a:r>
            <a:endParaRPr lang="en-US" altLang="zh-CN" dirty="0"/>
          </a:p>
          <a:p>
            <a:pPr lvl="1"/>
            <a:r>
              <a:rPr lang="zh-CN" altLang="en-US" dirty="0"/>
              <a:t>信道信息传送速率的上限（比特每秒）和信道信噪比及带宽的关系</a:t>
            </a:r>
          </a:p>
        </p:txBody>
      </p:sp>
      <p:sp>
        <p:nvSpPr>
          <p:cNvPr id="6" name="灯片编号占位符 5">
            <a:extLst>
              <a:ext uri="{FF2B5EF4-FFF2-40B4-BE49-F238E27FC236}">
                <a16:creationId xmlns:a16="http://schemas.microsoft.com/office/drawing/2014/main" id="{B8686DFD-4266-413C-9200-531D8CE0F9F2}"/>
              </a:ext>
            </a:extLst>
          </p:cNvPr>
          <p:cNvSpPr>
            <a:spLocks noGrp="1"/>
          </p:cNvSpPr>
          <p:nvPr>
            <p:ph type="sldNum" sz="quarter" idx="12"/>
          </p:nvPr>
        </p:nvSpPr>
        <p:spPr/>
        <p:txBody>
          <a:bodyPr/>
          <a:lstStyle/>
          <a:p>
            <a:fld id="{C8BB1146-E542-4D4E-B8E9-6919A11DDD48}" type="slidenum">
              <a:rPr lang="en-US" smtClean="0"/>
              <a:t>88</a:t>
            </a:fld>
            <a:endParaRPr lang="en-US"/>
          </a:p>
        </p:txBody>
      </p:sp>
    </p:spTree>
    <p:extLst>
      <p:ext uri="{BB962C8B-B14F-4D97-AF65-F5344CB8AC3E}">
        <p14:creationId xmlns:p14="http://schemas.microsoft.com/office/powerpoint/2010/main" val="14508593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39EDF-F4EF-4605-B9B2-2009DF200AC8}"/>
              </a:ext>
            </a:extLst>
          </p:cNvPr>
          <p:cNvSpPr>
            <a:spLocks noGrp="1"/>
          </p:cNvSpPr>
          <p:nvPr>
            <p:ph type="title"/>
          </p:nvPr>
        </p:nvSpPr>
        <p:spPr/>
        <p:txBody>
          <a:bodyPr/>
          <a:lstStyle/>
          <a:p>
            <a:r>
              <a:rPr lang="zh-CN" altLang="en-US" dirty="0"/>
              <a:t>本章小结（</a:t>
            </a:r>
            <a:r>
              <a:rPr lang="en-US" altLang="zh-CN" dirty="0"/>
              <a:t>2</a:t>
            </a:r>
            <a:r>
              <a:rPr lang="zh-CN" altLang="en-US" dirty="0"/>
              <a:t>）</a:t>
            </a:r>
          </a:p>
        </p:txBody>
      </p:sp>
      <p:sp>
        <p:nvSpPr>
          <p:cNvPr id="3" name="内容占位符 2">
            <a:extLst>
              <a:ext uri="{FF2B5EF4-FFF2-40B4-BE49-F238E27FC236}">
                <a16:creationId xmlns:a16="http://schemas.microsoft.com/office/drawing/2014/main" id="{B97183E7-0DB2-4CA0-B2E4-CF9DB54676D4}"/>
              </a:ext>
            </a:extLst>
          </p:cNvPr>
          <p:cNvSpPr>
            <a:spLocks noGrp="1"/>
          </p:cNvSpPr>
          <p:nvPr>
            <p:ph idx="1"/>
          </p:nvPr>
        </p:nvSpPr>
        <p:spPr/>
        <p:txBody>
          <a:bodyPr/>
          <a:lstStyle/>
          <a:p>
            <a:r>
              <a:rPr lang="zh-CN" altLang="en-US" dirty="0"/>
              <a:t>信号传输的多路复用技术</a:t>
            </a:r>
            <a:endParaRPr lang="en-US" altLang="zh-CN" dirty="0"/>
          </a:p>
          <a:p>
            <a:pPr lvl="1"/>
            <a:r>
              <a:rPr lang="zh-CN" altLang="en-US" dirty="0"/>
              <a:t>频分多路复用、时分多路复用、波分多路复用和码分多路复用</a:t>
            </a:r>
            <a:endParaRPr lang="en-US" altLang="zh-CN" dirty="0"/>
          </a:p>
          <a:p>
            <a:r>
              <a:rPr lang="zh-CN" altLang="en-US" dirty="0"/>
              <a:t>信号传输的差错控制机制</a:t>
            </a:r>
            <a:endParaRPr lang="en-US" altLang="zh-CN" dirty="0"/>
          </a:p>
          <a:p>
            <a:pPr lvl="1"/>
            <a:r>
              <a:rPr lang="zh-CN" altLang="en-US" dirty="0"/>
              <a:t>按照一定的规则给数据码加上冗余码</a:t>
            </a:r>
            <a:endParaRPr lang="en-US" altLang="zh-CN" dirty="0"/>
          </a:p>
          <a:p>
            <a:pPr lvl="1"/>
            <a:r>
              <a:rPr lang="zh-CN" altLang="en-US" dirty="0"/>
              <a:t>将数据码和冗余码一起发送出去</a:t>
            </a:r>
            <a:endParaRPr lang="en-US" altLang="zh-CN" dirty="0"/>
          </a:p>
          <a:p>
            <a:pPr lvl="1"/>
            <a:r>
              <a:rPr lang="zh-CN" altLang="en-US" dirty="0"/>
              <a:t>在接收端按相应的规则检查数据码和冗余码之间的关系</a:t>
            </a:r>
            <a:endParaRPr lang="en-US" altLang="zh-CN" dirty="0"/>
          </a:p>
          <a:p>
            <a:r>
              <a:rPr lang="zh-CN" altLang="en-US" dirty="0"/>
              <a:t>网络传输常用的控制差错方法：检错码</a:t>
            </a:r>
            <a:endParaRPr lang="en-US" altLang="zh-CN" dirty="0"/>
          </a:p>
          <a:p>
            <a:pPr lvl="1"/>
            <a:r>
              <a:rPr lang="zh-CN" altLang="zh-CN" dirty="0"/>
              <a:t>奇偶校验码</a:t>
            </a:r>
            <a:endParaRPr lang="en-US" altLang="zh-CN" dirty="0"/>
          </a:p>
          <a:p>
            <a:pPr lvl="1"/>
            <a:r>
              <a:rPr lang="zh-CN" altLang="zh-CN" dirty="0"/>
              <a:t>循环冗余校验码</a:t>
            </a:r>
            <a:endParaRPr lang="en-US" altLang="zh-CN" dirty="0"/>
          </a:p>
          <a:p>
            <a:pPr lvl="1"/>
            <a:r>
              <a:rPr lang="zh-CN" altLang="zh-CN" dirty="0"/>
              <a:t>检查和</a:t>
            </a:r>
            <a:endParaRPr lang="en-US" altLang="zh-CN" dirty="0"/>
          </a:p>
          <a:p>
            <a:endParaRPr lang="en-US" altLang="zh-CN" dirty="0"/>
          </a:p>
          <a:p>
            <a:endParaRPr lang="en-US" altLang="zh-CN" dirty="0"/>
          </a:p>
        </p:txBody>
      </p:sp>
      <p:sp>
        <p:nvSpPr>
          <p:cNvPr id="6" name="灯片编号占位符 5">
            <a:extLst>
              <a:ext uri="{FF2B5EF4-FFF2-40B4-BE49-F238E27FC236}">
                <a16:creationId xmlns:a16="http://schemas.microsoft.com/office/drawing/2014/main" id="{FCC421D0-9F38-4C7B-98CE-6BF8FDC89340}"/>
              </a:ext>
            </a:extLst>
          </p:cNvPr>
          <p:cNvSpPr>
            <a:spLocks noGrp="1"/>
          </p:cNvSpPr>
          <p:nvPr>
            <p:ph type="sldNum" sz="quarter" idx="12"/>
          </p:nvPr>
        </p:nvSpPr>
        <p:spPr/>
        <p:txBody>
          <a:bodyPr/>
          <a:lstStyle/>
          <a:p>
            <a:fld id="{C8BB1146-E542-4D4E-B8E9-6919A11DDD48}" type="slidenum">
              <a:rPr lang="en-US" smtClean="0"/>
              <a:t>89</a:t>
            </a:fld>
            <a:endParaRPr lang="en-US"/>
          </a:p>
        </p:txBody>
      </p:sp>
    </p:spTree>
    <p:extLst>
      <p:ext uri="{BB962C8B-B14F-4D97-AF65-F5344CB8AC3E}">
        <p14:creationId xmlns:p14="http://schemas.microsoft.com/office/powerpoint/2010/main" val="305962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dirty="0"/>
              <a:t>模拟信号</a:t>
            </a:r>
          </a:p>
        </p:txBody>
      </p:sp>
      <p:sp>
        <p:nvSpPr>
          <p:cNvPr id="390147" name="Rectangle 3"/>
          <p:cNvSpPr>
            <a:spLocks noGrp="1" noChangeArrowheads="1"/>
          </p:cNvSpPr>
          <p:nvPr>
            <p:ph idx="1"/>
          </p:nvPr>
        </p:nvSpPr>
        <p:spPr/>
        <p:txBody>
          <a:bodyPr/>
          <a:lstStyle/>
          <a:p>
            <a:pPr>
              <a:lnSpc>
                <a:spcPct val="90000"/>
              </a:lnSpc>
            </a:pPr>
            <a:r>
              <a:rPr lang="zh-CN" altLang="en-US" dirty="0"/>
              <a:t>随时间而连续变化的信号</a:t>
            </a:r>
          </a:p>
          <a:p>
            <a:pPr>
              <a:lnSpc>
                <a:spcPct val="90000"/>
              </a:lnSpc>
            </a:pPr>
            <a:endParaRPr lang="zh-CN" altLang="en-US" dirty="0"/>
          </a:p>
        </p:txBody>
      </p:sp>
      <p:sp>
        <p:nvSpPr>
          <p:cNvPr id="12" name="灯片编号占位符 5"/>
          <p:cNvSpPr>
            <a:spLocks noGrp="1"/>
          </p:cNvSpPr>
          <p:nvPr>
            <p:ph type="sldNum" sz="quarter" idx="12"/>
          </p:nvPr>
        </p:nvSpPr>
        <p:spPr/>
        <p:txBody>
          <a:bodyPr/>
          <a:lstStyle/>
          <a:p>
            <a:fld id="{AB0C3F63-A086-46D1-810A-2C25BA224F77}" type="slidenum">
              <a:rPr lang="en-US" altLang="zh-CN"/>
              <a:pPr/>
              <a:t>9</a:t>
            </a:fld>
            <a:endParaRPr lang="en-US" altLang="zh-CN"/>
          </a:p>
        </p:txBody>
      </p:sp>
      <p:sp>
        <p:nvSpPr>
          <p:cNvPr id="390148" name="Line 4"/>
          <p:cNvSpPr>
            <a:spLocks noChangeShapeType="1"/>
          </p:cNvSpPr>
          <p:nvPr/>
        </p:nvSpPr>
        <p:spPr bwMode="auto">
          <a:xfrm>
            <a:off x="3170238" y="3094038"/>
            <a:ext cx="612140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49" name="Line 5"/>
          <p:cNvSpPr>
            <a:spLocks noChangeShapeType="1"/>
          </p:cNvSpPr>
          <p:nvPr/>
        </p:nvSpPr>
        <p:spPr bwMode="auto">
          <a:xfrm flipV="1">
            <a:off x="3170238" y="1797051"/>
            <a:ext cx="0" cy="244951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50" name="Text Box 6"/>
          <p:cNvSpPr txBox="1">
            <a:spLocks noChangeArrowheads="1"/>
          </p:cNvSpPr>
          <p:nvPr/>
        </p:nvSpPr>
        <p:spPr bwMode="auto">
          <a:xfrm>
            <a:off x="8883650" y="3073401"/>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时间</a:t>
            </a:r>
          </a:p>
        </p:txBody>
      </p:sp>
      <p:sp>
        <p:nvSpPr>
          <p:cNvPr id="390151" name="Text Box 7"/>
          <p:cNvSpPr txBox="1">
            <a:spLocks noChangeArrowheads="1"/>
          </p:cNvSpPr>
          <p:nvPr/>
        </p:nvSpPr>
        <p:spPr bwMode="auto">
          <a:xfrm>
            <a:off x="2279650" y="1628776"/>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a:solidFill>
                  <a:schemeClr val="tx2"/>
                </a:solidFill>
                <a:ea typeface="黑体" panose="02010609060101010101" pitchFamily="49" charset="-122"/>
              </a:rPr>
              <a:t>信号值</a:t>
            </a:r>
          </a:p>
        </p:txBody>
      </p:sp>
      <p:sp>
        <p:nvSpPr>
          <p:cNvPr id="390152" name="Freeform 8"/>
          <p:cNvSpPr>
            <a:spLocks/>
          </p:cNvSpPr>
          <p:nvPr/>
        </p:nvSpPr>
        <p:spPr bwMode="auto">
          <a:xfrm>
            <a:off x="3178175" y="2195513"/>
            <a:ext cx="5291138" cy="1617662"/>
          </a:xfrm>
          <a:custGeom>
            <a:avLst/>
            <a:gdLst>
              <a:gd name="T0" fmla="*/ 0 w 3333"/>
              <a:gd name="T1" fmla="*/ 846 h 1019"/>
              <a:gd name="T2" fmla="*/ 296 w 3333"/>
              <a:gd name="T3" fmla="*/ 21 h 1019"/>
              <a:gd name="T4" fmla="*/ 749 w 3333"/>
              <a:gd name="T5" fmla="*/ 974 h 1019"/>
              <a:gd name="T6" fmla="*/ 1248 w 3333"/>
              <a:gd name="T7" fmla="*/ 294 h 1019"/>
              <a:gd name="T8" fmla="*/ 1793 w 3333"/>
              <a:gd name="T9" fmla="*/ 883 h 1019"/>
              <a:gd name="T10" fmla="*/ 2051 w 3333"/>
              <a:gd name="T11" fmla="*/ 380 h 1019"/>
              <a:gd name="T12" fmla="*/ 2382 w 3333"/>
              <a:gd name="T13" fmla="*/ 793 h 1019"/>
              <a:gd name="T14" fmla="*/ 2564 w 3333"/>
              <a:gd name="T15" fmla="*/ 203 h 1019"/>
              <a:gd name="T16" fmla="*/ 2836 w 3333"/>
              <a:gd name="T17" fmla="*/ 883 h 1019"/>
              <a:gd name="T18" fmla="*/ 3108 w 3333"/>
              <a:gd name="T19" fmla="*/ 67 h 1019"/>
              <a:gd name="T20" fmla="*/ 3333 w 3333"/>
              <a:gd name="T21" fmla="*/ 661 h 1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33" h="1019">
                <a:moveTo>
                  <a:pt x="0" y="846"/>
                </a:moveTo>
                <a:cubicBezTo>
                  <a:pt x="50" y="709"/>
                  <a:pt x="171" y="0"/>
                  <a:pt x="296" y="21"/>
                </a:cubicBezTo>
                <a:cubicBezTo>
                  <a:pt x="421" y="42"/>
                  <a:pt x="590" y="929"/>
                  <a:pt x="749" y="974"/>
                </a:cubicBezTo>
                <a:cubicBezTo>
                  <a:pt x="908" y="1019"/>
                  <a:pt x="1074" y="309"/>
                  <a:pt x="1248" y="294"/>
                </a:cubicBezTo>
                <a:cubicBezTo>
                  <a:pt x="1422" y="279"/>
                  <a:pt x="1659" y="869"/>
                  <a:pt x="1793" y="883"/>
                </a:cubicBezTo>
                <a:cubicBezTo>
                  <a:pt x="1927" y="897"/>
                  <a:pt x="1953" y="395"/>
                  <a:pt x="2051" y="380"/>
                </a:cubicBezTo>
                <a:cubicBezTo>
                  <a:pt x="2149" y="365"/>
                  <a:pt x="2296" y="823"/>
                  <a:pt x="2382" y="793"/>
                </a:cubicBezTo>
                <a:cubicBezTo>
                  <a:pt x="2468" y="763"/>
                  <a:pt x="2489" y="188"/>
                  <a:pt x="2564" y="203"/>
                </a:cubicBezTo>
                <a:cubicBezTo>
                  <a:pt x="2639" y="218"/>
                  <a:pt x="2745" y="906"/>
                  <a:pt x="2836" y="883"/>
                </a:cubicBezTo>
                <a:cubicBezTo>
                  <a:pt x="2927" y="860"/>
                  <a:pt x="3025" y="104"/>
                  <a:pt x="3108" y="67"/>
                </a:cubicBezTo>
                <a:cubicBezTo>
                  <a:pt x="3191" y="30"/>
                  <a:pt x="3286" y="537"/>
                  <a:pt x="3333" y="661"/>
                </a:cubicBezTo>
              </a:path>
            </a:pathLst>
          </a:custGeom>
          <a:noFill/>
          <a:ln w="19050"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 name="ISLIDE.THEME" val="#260061"/>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a:dk1>
        <a:srgbClr val="000000"/>
      </a:dk1>
      <a:lt1>
        <a:srgbClr val="FFFFFF"/>
      </a:lt1>
      <a:dk2>
        <a:srgbClr val="768394"/>
      </a:dk2>
      <a:lt2>
        <a:srgbClr val="F0F0F0"/>
      </a:lt2>
      <a:accent1>
        <a:srgbClr val="003659"/>
      </a:accent1>
      <a:accent2>
        <a:srgbClr val="47BEC6"/>
      </a:accent2>
      <a:accent3>
        <a:srgbClr val="00AEEF"/>
      </a:accent3>
      <a:accent4>
        <a:srgbClr val="00A7FF"/>
      </a:accent4>
      <a:accent5>
        <a:srgbClr val="7F7F7F"/>
      </a:accent5>
      <a:accent6>
        <a:srgbClr val="979797"/>
      </a:accent6>
      <a:hlink>
        <a:srgbClr val="4472C4"/>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iSlide#a8708338-d13f-4ac7-8945-69282dfd7b90</Template>
  <TotalTime>8718</TotalTime>
  <Words>4892</Words>
  <Application>Microsoft Office PowerPoint</Application>
  <PresentationFormat>宽屏</PresentationFormat>
  <Paragraphs>1436</Paragraphs>
  <Slides>89</Slides>
  <Notes>49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89</vt:i4>
      </vt:variant>
    </vt:vector>
  </HeadingPairs>
  <TitlesOfParts>
    <vt:vector size="101" baseType="lpstr">
      <vt:lpstr>Huawei Sans</vt:lpstr>
      <vt:lpstr>等线</vt:lpstr>
      <vt:lpstr>黑体</vt:lpstr>
      <vt:lpstr>宋体</vt:lpstr>
      <vt:lpstr>微软雅黑</vt:lpstr>
      <vt:lpstr>Arial</vt:lpstr>
      <vt:lpstr>Calibri</vt:lpstr>
      <vt:lpstr>Courier New</vt:lpstr>
      <vt:lpstr>Tahoma</vt:lpstr>
      <vt:lpstr>Times New Roman</vt:lpstr>
      <vt:lpstr>Wingdings</vt:lpstr>
      <vt:lpstr>Designed by iSlide</vt:lpstr>
      <vt:lpstr>计算机网络 第二章 数据通信基础</vt:lpstr>
      <vt:lpstr>概要</vt:lpstr>
      <vt:lpstr>数据通信系统</vt:lpstr>
      <vt:lpstr>数据通信系统的组成</vt:lpstr>
      <vt:lpstr>数据通信系统应解决的主要问题</vt:lpstr>
      <vt:lpstr>数据通信的主要技术指标</vt:lpstr>
      <vt:lpstr>概要</vt:lpstr>
      <vt:lpstr>信号和数据编码</vt:lpstr>
      <vt:lpstr>模拟信号</vt:lpstr>
      <vt:lpstr>简单模拟信号</vt:lpstr>
      <vt:lpstr>复杂模拟信号分解</vt:lpstr>
      <vt:lpstr>数字信号</vt:lpstr>
      <vt:lpstr>信息编码</vt:lpstr>
      <vt:lpstr>数字—数字编码</vt:lpstr>
      <vt:lpstr>单极性编码</vt:lpstr>
      <vt:lpstr>极化编码</vt:lpstr>
      <vt:lpstr>非归零编码</vt:lpstr>
      <vt:lpstr>4B/5B编码</vt:lpstr>
      <vt:lpstr>归零编码</vt:lpstr>
      <vt:lpstr>双相位编码</vt:lpstr>
      <vt:lpstr>曼彻斯特编码、差分曼彻斯特编码</vt:lpstr>
      <vt:lpstr>MPE &amp;DME</vt:lpstr>
      <vt:lpstr>双极性编码</vt:lpstr>
      <vt:lpstr>信号交替反转码</vt:lpstr>
      <vt:lpstr>数字—模拟编码</vt:lpstr>
      <vt:lpstr>正弦波的参数变化</vt:lpstr>
      <vt:lpstr>幅移键控</vt:lpstr>
      <vt:lpstr>频移键控</vt:lpstr>
      <vt:lpstr>相移键控</vt:lpstr>
      <vt:lpstr>PSK</vt:lpstr>
      <vt:lpstr>星座表(相位状态图)</vt:lpstr>
      <vt:lpstr>正交调幅</vt:lpstr>
      <vt:lpstr>星座表(相位状态图)</vt:lpstr>
      <vt:lpstr>傅里叶分析</vt:lpstr>
      <vt:lpstr>复杂模拟信号分解</vt:lpstr>
      <vt:lpstr>奈氏准则</vt:lpstr>
      <vt:lpstr>比特率与波特率的关系</vt:lpstr>
      <vt:lpstr>比特率、波特率、码元状态的关系</vt:lpstr>
      <vt:lpstr>香农(Shannon)定理</vt:lpstr>
      <vt:lpstr>概要</vt:lpstr>
      <vt:lpstr>多路复用技术</vt:lpstr>
      <vt:lpstr>几种多路复用技术</vt:lpstr>
      <vt:lpstr>FDM</vt:lpstr>
      <vt:lpstr>FDM</vt:lpstr>
      <vt:lpstr>TDM</vt:lpstr>
      <vt:lpstr>TDM</vt:lpstr>
      <vt:lpstr>同步TDM</vt:lpstr>
      <vt:lpstr>同步TDM</vt:lpstr>
      <vt:lpstr>异步TDM</vt:lpstr>
      <vt:lpstr>异步TDM</vt:lpstr>
      <vt:lpstr>同步TDM vs 异步TDM</vt:lpstr>
      <vt:lpstr>波分多路复用</vt:lpstr>
      <vt:lpstr>密集波分复用(DWDM)</vt:lpstr>
      <vt:lpstr>码分多路复用</vt:lpstr>
      <vt:lpstr>码分复用</vt:lpstr>
      <vt:lpstr>正交</vt:lpstr>
      <vt:lpstr>码分复用示例</vt:lpstr>
      <vt:lpstr>三种复用方式对比</vt:lpstr>
      <vt:lpstr>概要</vt:lpstr>
      <vt:lpstr>数据交换技术</vt:lpstr>
      <vt:lpstr>交换技术</vt:lpstr>
      <vt:lpstr>电路交换</vt:lpstr>
      <vt:lpstr>电路交换的特点</vt:lpstr>
      <vt:lpstr>报文交换</vt:lpstr>
      <vt:lpstr>分组交换</vt:lpstr>
      <vt:lpstr>分组交换与电路交换的比较</vt:lpstr>
      <vt:lpstr>分组交换两种类型</vt:lpstr>
      <vt:lpstr>数据报</vt:lpstr>
      <vt:lpstr>数据报</vt:lpstr>
      <vt:lpstr>虚电路</vt:lpstr>
      <vt:lpstr>两种虚电路交换</vt:lpstr>
      <vt:lpstr>虚电路交换优点</vt:lpstr>
      <vt:lpstr>三种交换方式的对比</vt:lpstr>
      <vt:lpstr>概要</vt:lpstr>
      <vt:lpstr>错误检测和控制</vt:lpstr>
      <vt:lpstr>奇偶校验码</vt:lpstr>
      <vt:lpstr>奇偶校验</vt:lpstr>
      <vt:lpstr>奇偶校验</vt:lpstr>
      <vt:lpstr>检错能力</vt:lpstr>
      <vt:lpstr>循环冗余校验码CRC</vt:lpstr>
      <vt:lpstr>CRC</vt:lpstr>
      <vt:lpstr>例1</vt:lpstr>
      <vt:lpstr>例2</vt:lpstr>
      <vt:lpstr>检错能力</vt:lpstr>
      <vt:lpstr>校验和</vt:lpstr>
      <vt:lpstr>数据单元的校验和</vt:lpstr>
      <vt:lpstr>概要</vt:lpstr>
      <vt:lpstr>本章小结（1）</vt:lpstr>
      <vt:lpstr>本章小结（2）</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iSlide</dc:creator>
  <cp:lastModifiedBy>Huo yanmei</cp:lastModifiedBy>
  <cp:revision>313</cp:revision>
  <cp:lastPrinted>2023-06-15T16:00:00Z</cp:lastPrinted>
  <dcterms:created xsi:type="dcterms:W3CDTF">2023-06-15T16:00:00Z</dcterms:created>
  <dcterms:modified xsi:type="dcterms:W3CDTF">2023-08-28T07:18:46Z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a8708338-d13f-4ac7-8945-69282dfd7b90</vt:lpwstr>
  </property>
  <property fmtid="{D5CDD505-2E9C-101B-9397-08002B2CF9AE}" pid="3" name="_2015_ms_pID_725343">
    <vt:lpwstr>(2)Y9Vg+UVT5jOyD/soeDdC+0qMywCsrtgmmvl5BV3rBBmolZ7x45jx9BKK0AWeuSYM6akDy2Rw
Xivr5TGvFsvwFx+6dOc9r9XRNMex+AKSl8T0255UNpAu7bwEArRfG+XZexLkUms1gaPPCzzO
WjO40VbISjMjsTg4RLgxfU4BxGF6k88ThF4Cke3Qcise6DgM9c+g9BeYefOliBu3QhaII9LN
UHFwjh/WckkcZRoxa1</vt:lpwstr>
  </property>
  <property fmtid="{D5CDD505-2E9C-101B-9397-08002B2CF9AE}" pid="4" name="_2015_ms_pID_7253431">
    <vt:lpwstr>29r3wjvuRi3iGdQS68BViuWxPcwKZS7OfMFS8YRN7xiUPwLt/Xa43e
ksrf0fBb/5dn08GRwtUVfeJDnS1+NEJV40c5mDQQdmRQSTabGzjHYEQHz9riJCscinLgTEK+
BTiXBKOi7OAvX/qC89fdN4j8D+3Ll2A8Fipxno4Bg30iXNjV+t81HytLy6i5Usm+D0L2NMPk
keOXz0n8doYkVmwL</vt:lpwstr>
  </property>
</Properties>
</file>