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6" r:id="rId3"/>
    <p:sldId id="346" r:id="rId4"/>
    <p:sldId id="355" r:id="rId5"/>
    <p:sldId id="350" r:id="rId6"/>
    <p:sldId id="351" r:id="rId7"/>
    <p:sldId id="352" r:id="rId8"/>
    <p:sldId id="353" r:id="rId9"/>
    <p:sldId id="357" r:id="rId10"/>
    <p:sldId id="358" r:id="rId12"/>
    <p:sldId id="359" r:id="rId13"/>
    <p:sldId id="365" r:id="rId14"/>
    <p:sldId id="369" r:id="rId15"/>
    <p:sldId id="366" r:id="rId16"/>
    <p:sldId id="367" r:id="rId17"/>
    <p:sldId id="368" r:id="rId18"/>
    <p:sldId id="371" r:id="rId19"/>
    <p:sldId id="34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85208"/>
    <a:srgbClr val="F9680D"/>
    <a:srgbClr val="F7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11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基于MYT算法从正则表达式到NFA</a:t>
            </a:r>
            <a:endParaRPr lang="zh-CN" altLang="en-US" sz="4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9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7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8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4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5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6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*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)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楷体" charset="0"/>
                <a:ea typeface="楷体" charset="0"/>
              </a:rPr>
              <a:t>开始</a:t>
            </a:r>
            <a:endParaRPr lang="zh-CN" altLang="en-US" sz="2000" dirty="0"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0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7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8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2286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9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7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8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5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6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*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楷体" charset="0"/>
                <a:ea typeface="楷体" charset="0"/>
              </a:rPr>
              <a:t>开始</a:t>
            </a:r>
            <a:endParaRPr lang="zh-CN" altLang="en-US" sz="2000" dirty="0"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0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7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8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9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7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8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6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楷体" charset="0"/>
                <a:ea typeface="楷体" charset="0"/>
              </a:rPr>
              <a:t>开始</a:t>
            </a:r>
            <a:endParaRPr lang="zh-CN" altLang="en-US" sz="2000" dirty="0"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8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1968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9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8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楷体" charset="0"/>
                <a:ea typeface="楷体" charset="0"/>
              </a:rPr>
              <a:t>开始</a:t>
            </a:r>
            <a:endParaRPr lang="zh-CN" altLang="en-US" sz="2000" dirty="0"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9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8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8091170" y="537146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3" name="Oval 49"/>
          <p:cNvSpPr/>
          <p:nvPr/>
        </p:nvSpPr>
        <p:spPr>
          <a:xfrm>
            <a:off x="8152130" y="5433060"/>
            <a:ext cx="316865" cy="34417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9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ea typeface="楷体" charset="0"/>
              </a:rPr>
              <a:t>开始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(a|b)*ab 的两个NFA的比较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手工构造：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en-US" altLang="zh-CN"/>
              <a:t>MYT</a:t>
            </a:r>
            <a:r>
              <a:rPr lang="zh-CN" altLang="zh-CN"/>
              <a:t>算法构造：</a:t>
            </a:r>
            <a:endParaRPr lang="zh-CN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799590" y="1797050"/>
            <a:ext cx="4727575" cy="195961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楷体" charset="0"/>
                  <a:ea typeface="黑体" panose="02010609060101010101" charset="-122"/>
                  <a:cs typeface="楷体" charset="0"/>
                </a:rPr>
                <a:t>1</a:t>
              </a:r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000">
                    <a:latin typeface="楷体" charset="0"/>
                    <a:ea typeface="黑体" panose="02010609060101010101" charset="-122"/>
                    <a:cs typeface="楷体" charset="0"/>
                  </a:rPr>
                  <a:t>2</a:t>
                </a:r>
                <a:endParaRPr lang="zh-CN" altLang="en-US" sz="2000">
                  <a:latin typeface="楷体" charset="0"/>
                  <a:ea typeface="黑体" panose="02010609060101010101" charset="-122"/>
                  <a:cs typeface="楷体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000">
                  <a:latin typeface="楷体" charset="0"/>
                  <a:ea typeface="楷体" charset="0"/>
                </a:rPr>
                <a:t>开始</a:t>
              </a:r>
              <a:endParaRPr lang="zh-CN" altLang="en-US" sz="2000">
                <a:latin typeface="楷体" charset="0"/>
                <a:ea typeface="楷体" charset="0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a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楷体" charset="0"/>
                  <a:ea typeface="黑体" panose="02010609060101010101" charset="-122"/>
                  <a:cs typeface="楷体" charset="0"/>
                </a:rPr>
                <a:t>0</a:t>
              </a:r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a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楷体" charset="0"/>
                  <a:ea typeface="黑体" panose="02010609060101010101" charset="-122"/>
                  <a:cs typeface="楷体" charset="0"/>
                </a:rPr>
                <a:t>b</a:t>
              </a:r>
              <a:endParaRPr lang="en-US" altLang="zh-CN" sz="2000" i="1">
                <a:latin typeface="楷体" charset="0"/>
                <a:ea typeface="黑体" panose="02010609060101010101" charset="-122"/>
                <a:cs typeface="楷体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7060" y="4159250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1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楷体" charset="0"/>
                    <a:cs typeface="楷体" charset="0"/>
                  </a:rPr>
                  <a:t>9</a:t>
                </a:r>
                <a:endParaRPr lang="zh-CN" altLang="en-US" sz="2000" dirty="0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楷体" charset="0"/>
                  <a:ea typeface="楷体" charset="0"/>
                </a:rPr>
                <a:t>开始</a:t>
              </a:r>
              <a:endParaRPr lang="zh-CN" altLang="en-US" sz="2000" dirty="0">
                <a:latin typeface="楷体" charset="0"/>
                <a:ea typeface="楷体" charset="0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0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6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7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8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>
              <a:off x="11697" y="8764"/>
              <a:ext cx="1031" cy="2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2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3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4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楷体" charset="0"/>
                  <a:cs typeface="楷体" charset="0"/>
                </a:rPr>
                <a:t>5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charset="0"/>
                <a:cs typeface="楷体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楷体" charset="0"/>
                <a:cs typeface="楷体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McMaughton-Yamada-Thompson算法可以将任何正则表达式转变为接受相同语言的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。该算法是语法制导的，即它沿着正则表达式的语法分析树自底向上递归的进行处理。对于每个子表达式，该算法构造一个只有一个接受状态的</a:t>
            </a:r>
            <a:r>
              <a:rPr lang="en-US" altLang="zh-CN">
                <a:sym typeface="+mn-ea"/>
              </a:rPr>
              <a:t>NFA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目录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从正则表达式到</a:t>
            </a:r>
            <a:r>
              <a:rPr lang="en-US" altLang="zh-CN"/>
              <a:t>NFA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构造识别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>
                <a:sym typeface="+mn-ea"/>
              </a:rPr>
              <a:t>和字母表中一个符号的NFA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构造识别主算符为选择正则式的N</a:t>
            </a:r>
            <a:r>
              <a:rPr lang="en-US" altLang="zh-CN">
                <a:sym typeface="+mn-ea"/>
              </a:rPr>
              <a:t>FA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构造识别主算符为连接正则式的NFA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构造识别主算符为闭包正则式的NFA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构造 (a|b)*ab 的</a:t>
            </a:r>
            <a:r>
              <a:rPr lang="en-US" altLang="zh-CN">
                <a:sym typeface="+mn-ea"/>
              </a:rPr>
              <a:t>NFA</a:t>
            </a:r>
            <a:endParaRPr lang="en-US" altLang="zh-CN"/>
          </a:p>
          <a:p>
            <a:pPr lvl="0"/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构造识别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>
                <a:sym typeface="+mn-ea"/>
              </a:rPr>
              <a:t>和字母表中一个符号的NFA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特点：仅一个接受状态，它没有向外的转换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73125" y="3109595"/>
            <a:ext cx="7398385" cy="1659255"/>
            <a:chOff x="1268" y="4965"/>
            <a:chExt cx="11651" cy="2613"/>
          </a:xfrm>
        </p:grpSpPr>
        <p:grpSp>
          <p:nvGrpSpPr>
            <p:cNvPr id="8" name="组合 7"/>
            <p:cNvGrpSpPr/>
            <p:nvPr/>
          </p:nvGrpSpPr>
          <p:grpSpPr>
            <a:xfrm>
              <a:off x="1268" y="4965"/>
              <a:ext cx="5078" cy="2552"/>
              <a:chOff x="1317" y="4840"/>
              <a:chExt cx="5078" cy="2552"/>
            </a:xfrm>
          </p:grpSpPr>
          <p:sp>
            <p:nvSpPr>
              <p:cNvPr id="23558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  <a:endParaRPr lang="zh-CN" altLang="en-US" sz="24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66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7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楷体" charset="0"/>
                    <a:cs typeface="楷体" charset="0"/>
                  </a:rPr>
                  <a:t>i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23568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23571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23572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楷体" charset="0"/>
                      <a:cs typeface="楷体" charset="0"/>
                    </a:rPr>
                    <a:t>f</a:t>
                  </a:r>
                  <a:endParaRPr lang="en-US" altLang="zh-CN" sz="2400" dirty="0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23569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楷体" charset="0"/>
                    <a:ea typeface="楷体" charset="0"/>
                  </a:rPr>
                  <a:t>开始</a:t>
                </a:r>
                <a:endParaRPr lang="zh-CN" altLang="en-US" sz="2400" dirty="0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80" y="6667"/>
                <a:ext cx="447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楷体" charset="0"/>
                    <a:ea typeface="楷体" charset="0"/>
                    <a:cs typeface="楷体" charset="0"/>
                  </a:rPr>
                  <a:t>识别正则式 </a:t>
                </a:r>
                <a:r>
                  <a:rPr lang="zh-CN" altLang="en-US" sz="24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 </a:t>
                </a:r>
                <a:r>
                  <a:rPr lang="zh-CN" altLang="en-US" sz="2400">
                    <a:latin typeface="楷体" charset="0"/>
                    <a:ea typeface="楷体" charset="0"/>
                    <a:cs typeface="楷体" charset="0"/>
                  </a:rPr>
                  <a:t>的</a:t>
                </a:r>
                <a:r>
                  <a:rPr lang="en-US" altLang="zh-CN" sz="2400">
                    <a:latin typeface="楷体" charset="0"/>
                    <a:ea typeface="楷体" charset="0"/>
                    <a:cs typeface="楷体" charset="0"/>
                  </a:rPr>
                  <a:t>NF</a:t>
                </a:r>
                <a:r>
                  <a:rPr lang="en-US" altLang="zh-CN" sz="2400">
                    <a:latin typeface="楷体" charset="0"/>
                    <a:cs typeface="楷体" charset="0"/>
                  </a:rPr>
                  <a:t>A</a:t>
                </a:r>
                <a:endParaRPr lang="en-US" altLang="zh-CN" sz="2400">
                  <a:latin typeface="楷体" charset="0"/>
                  <a:cs typeface="楷体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41" y="5026"/>
              <a:ext cx="5078" cy="2552"/>
              <a:chOff x="1317" y="4840"/>
              <a:chExt cx="5078" cy="2552"/>
            </a:xfrm>
          </p:grpSpPr>
          <p:sp>
            <p:nvSpPr>
              <p:cNvPr id="10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dirty="0">
                    <a:latin typeface="楷体" charset="0"/>
                    <a:cs typeface="楷体" charset="0"/>
                    <a:sym typeface="Symbol" panose="05050102010706020507" pitchFamily="18" charset="2"/>
                  </a:rPr>
                  <a:t>a</a:t>
                </a:r>
                <a:endParaRPr lang="en-US" altLang="zh-CN" sz="2400" dirty="0">
                  <a:latin typeface="楷体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3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楷体" charset="0"/>
                    <a:cs typeface="楷体" charset="0"/>
                  </a:rPr>
                  <a:t>i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14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15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16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楷体" charset="0"/>
                      <a:cs typeface="楷体" charset="0"/>
                    </a:rPr>
                    <a:t>f</a:t>
                  </a:r>
                  <a:endParaRPr lang="en-US" altLang="zh-CN" sz="2400" dirty="0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17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楷体" charset="0"/>
                    <a:ea typeface="楷体" charset="0"/>
                  </a:rPr>
                  <a:t>开始</a:t>
                </a:r>
                <a:endParaRPr lang="zh-CN" altLang="en-US" sz="2400" dirty="0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80" y="6667"/>
                <a:ext cx="460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楷体" charset="0"/>
                    <a:ea typeface="楷体" charset="0"/>
                    <a:cs typeface="楷体" charset="0"/>
                  </a:rPr>
                  <a:t>识别正则式 </a:t>
                </a:r>
                <a:r>
                  <a:rPr lang="en-US" altLang="zh-CN" sz="2400">
                    <a:latin typeface="楷体" charset="0"/>
                    <a:ea typeface="楷体" charset="0"/>
                    <a:cs typeface="楷体" charset="0"/>
                  </a:rPr>
                  <a:t>a </a:t>
                </a:r>
                <a:r>
                  <a:rPr lang="zh-CN" altLang="en-US" sz="2400">
                    <a:latin typeface="楷体" charset="0"/>
                    <a:ea typeface="楷体" charset="0"/>
                    <a:cs typeface="楷体" charset="0"/>
                  </a:rPr>
                  <a:t>的</a:t>
                </a:r>
                <a:r>
                  <a:rPr lang="en-US" altLang="zh-CN" sz="2400">
                    <a:latin typeface="楷体" charset="0"/>
                    <a:ea typeface="楷体" charset="0"/>
                    <a:cs typeface="楷体" charset="0"/>
                  </a:rPr>
                  <a:t>NF</a:t>
                </a:r>
                <a:r>
                  <a:rPr lang="en-US" altLang="zh-CN" sz="2400">
                    <a:latin typeface="楷体" charset="0"/>
                    <a:cs typeface="楷体" charset="0"/>
                  </a:rPr>
                  <a:t>A</a:t>
                </a:r>
                <a:endParaRPr lang="en-US" altLang="zh-CN" sz="2400">
                  <a:latin typeface="楷体" charset="0"/>
                  <a:cs typeface="楷体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构造识别主算符为选择正则式的N</a:t>
            </a:r>
            <a:r>
              <a:rPr lang="en-US" altLang="zh-CN"/>
              <a:t>FA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特点：仅一个接受状态，它没有向外的转换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15315" y="2569210"/>
            <a:ext cx="7482205" cy="3692142"/>
            <a:chOff x="1537" y="4046"/>
            <a:chExt cx="11783" cy="5545"/>
          </a:xfrm>
        </p:grpSpPr>
        <p:sp>
          <p:nvSpPr>
            <p:cNvPr id="24581" name="Line 24"/>
            <p:cNvSpPr/>
            <p:nvPr/>
          </p:nvSpPr>
          <p:spPr>
            <a:xfrm>
              <a:off x="1537" y="6288"/>
              <a:ext cx="1430" cy="3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82" name="Rectangle 25"/>
            <p:cNvSpPr/>
            <p:nvPr/>
          </p:nvSpPr>
          <p:spPr>
            <a:xfrm>
              <a:off x="4604" y="4889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grpSp>
          <p:nvGrpSpPr>
            <p:cNvPr id="24583" name="Group 26"/>
            <p:cNvGrpSpPr/>
            <p:nvPr/>
          </p:nvGrpSpPr>
          <p:grpSpPr>
            <a:xfrm rot="0">
              <a:off x="12192" y="5726"/>
              <a:ext cx="1128" cy="1045"/>
              <a:chOff x="8590" y="7640"/>
              <a:chExt cx="527" cy="527"/>
            </a:xfrm>
          </p:grpSpPr>
          <p:sp>
            <p:nvSpPr>
              <p:cNvPr id="24602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4603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latin typeface="楷体" charset="0"/>
                    <a:cs typeface="楷体" charset="0"/>
                  </a:rPr>
                  <a:t>f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24584" name="Oval 29"/>
            <p:cNvSpPr/>
            <p:nvPr/>
          </p:nvSpPr>
          <p:spPr>
            <a:xfrm>
              <a:off x="2957" y="5911"/>
              <a:ext cx="910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latin typeface="楷体" charset="0"/>
                  <a:cs typeface="楷体" charset="0"/>
                </a:rPr>
                <a:t>i</a:t>
              </a:r>
              <a:endParaRPr lang="en-US" altLang="zh-CN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85" name="Rectangle 30"/>
            <p:cNvSpPr/>
            <p:nvPr/>
          </p:nvSpPr>
          <p:spPr>
            <a:xfrm>
              <a:off x="1697" y="5576"/>
              <a:ext cx="1475" cy="8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楷体" charset="0"/>
                  <a:ea typeface="楷体" charset="0"/>
                </a:rPr>
                <a:t>开始</a:t>
              </a:r>
              <a:endParaRPr lang="zh-CN" altLang="en-US" sz="2400" dirty="0">
                <a:latin typeface="楷体" charset="0"/>
                <a:ea typeface="楷体" charset="0"/>
              </a:endParaRPr>
            </a:p>
          </p:txBody>
        </p:sp>
        <p:sp>
          <p:nvSpPr>
            <p:cNvPr id="24587" name="Oval 33"/>
            <p:cNvSpPr/>
            <p:nvPr/>
          </p:nvSpPr>
          <p:spPr>
            <a:xfrm>
              <a:off x="5627" y="4046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88" name="Oval 34"/>
            <p:cNvSpPr/>
            <p:nvPr/>
          </p:nvSpPr>
          <p:spPr>
            <a:xfrm>
              <a:off x="5937" y="4511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89" name="Oval 35"/>
            <p:cNvSpPr/>
            <p:nvPr/>
          </p:nvSpPr>
          <p:spPr>
            <a:xfrm>
              <a:off x="8890" y="4544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0" name="Rectangle 36"/>
            <p:cNvSpPr/>
            <p:nvPr/>
          </p:nvSpPr>
          <p:spPr>
            <a:xfrm>
              <a:off x="7200" y="4436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楷体" charset="0"/>
                  <a:cs typeface="楷体" charset="0"/>
                </a:rPr>
                <a:t>N(s)</a:t>
              </a:r>
              <a:endParaRPr lang="en-US" altLang="zh-CN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1" name="Oval 38"/>
            <p:cNvSpPr/>
            <p:nvPr/>
          </p:nvSpPr>
          <p:spPr>
            <a:xfrm>
              <a:off x="5660" y="6754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2" name="Oval 39"/>
            <p:cNvSpPr/>
            <p:nvPr/>
          </p:nvSpPr>
          <p:spPr>
            <a:xfrm>
              <a:off x="5970" y="7219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3" name="Oval 40"/>
            <p:cNvSpPr/>
            <p:nvPr/>
          </p:nvSpPr>
          <p:spPr>
            <a:xfrm>
              <a:off x="8922" y="7251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4" name="Rectangle 41"/>
            <p:cNvSpPr/>
            <p:nvPr/>
          </p:nvSpPr>
          <p:spPr>
            <a:xfrm>
              <a:off x="7232" y="7144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楷体" charset="0"/>
                  <a:cs typeface="楷体" charset="0"/>
                </a:rPr>
                <a:t>N(t)</a:t>
              </a:r>
              <a:endParaRPr lang="en-US" altLang="zh-CN" sz="2400" dirty="0">
                <a:latin typeface="楷体" charset="0"/>
                <a:cs typeface="楷体" charset="0"/>
              </a:endParaRPr>
            </a:p>
          </p:txBody>
        </p:sp>
        <p:sp>
          <p:nvSpPr>
            <p:cNvPr id="24595" name="Line 42"/>
            <p:cNvSpPr/>
            <p:nvPr/>
          </p:nvSpPr>
          <p:spPr>
            <a:xfrm flipV="1">
              <a:off x="3834" y="5149"/>
              <a:ext cx="2102" cy="896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6" name="Line 43"/>
            <p:cNvSpPr/>
            <p:nvPr/>
          </p:nvSpPr>
          <p:spPr>
            <a:xfrm>
              <a:off x="3834" y="6581"/>
              <a:ext cx="2135" cy="81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7" name="Line 44"/>
            <p:cNvSpPr/>
            <p:nvPr/>
          </p:nvSpPr>
          <p:spPr>
            <a:xfrm flipV="1">
              <a:off x="9799" y="6551"/>
              <a:ext cx="2501" cy="101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8" name="Line 45"/>
            <p:cNvSpPr/>
            <p:nvPr/>
          </p:nvSpPr>
          <p:spPr>
            <a:xfrm>
              <a:off x="9798" y="5150"/>
              <a:ext cx="2405" cy="89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9" name="Rectangle 46"/>
            <p:cNvSpPr/>
            <p:nvPr/>
          </p:nvSpPr>
          <p:spPr>
            <a:xfrm>
              <a:off x="4637" y="6289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4600" name="Rectangle 47"/>
            <p:cNvSpPr/>
            <p:nvPr/>
          </p:nvSpPr>
          <p:spPr>
            <a:xfrm>
              <a:off x="10760" y="4774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4601" name="Rectangle 48"/>
            <p:cNvSpPr/>
            <p:nvPr/>
          </p:nvSpPr>
          <p:spPr>
            <a:xfrm>
              <a:off x="10727" y="6376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" y="8900"/>
              <a:ext cx="5088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s|t </a:t>
              </a:r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>
                  <a:latin typeface="楷体" charset="0"/>
                  <a:cs typeface="楷体" charset="0"/>
                </a:rPr>
                <a:t>A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构造识别主算符为连接正则式的NFA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特点：仅一个接受状态，它没有向外的转换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19200" y="3124200"/>
            <a:ext cx="6324600" cy="2338070"/>
            <a:chOff x="1920" y="4920"/>
            <a:chExt cx="9960" cy="3682"/>
          </a:xfrm>
        </p:grpSpPr>
        <p:grpSp>
          <p:nvGrpSpPr>
            <p:cNvPr id="25604" name="Group 47"/>
            <p:cNvGrpSpPr/>
            <p:nvPr/>
          </p:nvGrpSpPr>
          <p:grpSpPr>
            <a:xfrm>
              <a:off x="1920" y="4920"/>
              <a:ext cx="9960" cy="2265"/>
              <a:chOff x="768" y="1968"/>
              <a:chExt cx="3984" cy="906"/>
            </a:xfrm>
          </p:grpSpPr>
          <p:sp>
            <p:nvSpPr>
              <p:cNvPr id="25606" name="Oval 30"/>
              <p:cNvSpPr/>
              <p:nvPr/>
            </p:nvSpPr>
            <p:spPr>
              <a:xfrm>
                <a:off x="1537" y="1968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607" name="Oval 31"/>
              <p:cNvSpPr/>
              <p:nvPr/>
            </p:nvSpPr>
            <p:spPr>
              <a:xfrm>
                <a:off x="1672" y="2193"/>
                <a:ext cx="396" cy="40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400" dirty="0">
                    <a:latin typeface="楷体" charset="0"/>
                    <a:cs typeface="楷体" charset="0"/>
                  </a:rPr>
                  <a:t>i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608" name="Oval 32"/>
              <p:cNvSpPr/>
              <p:nvPr/>
            </p:nvSpPr>
            <p:spPr>
              <a:xfrm>
                <a:off x="2958" y="2208"/>
                <a:ext cx="396" cy="4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609" name="Rectangle 33"/>
              <p:cNvSpPr/>
              <p:nvPr/>
            </p:nvSpPr>
            <p:spPr>
              <a:xfrm>
                <a:off x="2222" y="2156"/>
                <a:ext cx="671" cy="4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楷体" charset="0"/>
                    <a:cs typeface="楷体" charset="0"/>
                  </a:rPr>
                  <a:t>N (s)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610" name="Oval 34"/>
              <p:cNvSpPr/>
              <p:nvPr/>
            </p:nvSpPr>
            <p:spPr>
              <a:xfrm>
                <a:off x="2823" y="1995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25611" name="Group 35"/>
              <p:cNvGrpSpPr/>
              <p:nvPr/>
            </p:nvGrpSpPr>
            <p:grpSpPr>
              <a:xfrm>
                <a:off x="4160" y="2189"/>
                <a:ext cx="464" cy="456"/>
                <a:chOff x="8590" y="7640"/>
                <a:chExt cx="498" cy="475"/>
              </a:xfrm>
            </p:grpSpPr>
            <p:sp>
              <p:nvSpPr>
                <p:cNvPr id="25617" name="Oval 36"/>
                <p:cNvSpPr/>
                <p:nvPr/>
              </p:nvSpPr>
              <p:spPr>
                <a:xfrm>
                  <a:off x="8590" y="7640"/>
                  <a:ext cx="498" cy="47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24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25618" name="Oval 37"/>
                <p:cNvSpPr/>
                <p:nvPr/>
              </p:nvSpPr>
              <p:spPr>
                <a:xfrm>
                  <a:off x="8650" y="7686"/>
                  <a:ext cx="376" cy="3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400" dirty="0">
                      <a:latin typeface="楷体" charset="0"/>
                      <a:cs typeface="楷体" charset="0"/>
                    </a:rPr>
                    <a:t>f</a:t>
                  </a:r>
                  <a:endParaRPr lang="en-US" altLang="zh-CN" sz="2400" dirty="0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25612" name="Rectangle 38"/>
              <p:cNvSpPr/>
              <p:nvPr/>
            </p:nvSpPr>
            <p:spPr>
              <a:xfrm>
                <a:off x="908" y="2060"/>
                <a:ext cx="643" cy="3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400" dirty="0">
                    <a:latin typeface="楷体" charset="0"/>
                    <a:ea typeface="楷体" charset="0"/>
                  </a:rPr>
                  <a:t>开始</a:t>
                </a:r>
                <a:endParaRPr lang="zh-CN" altLang="en-US" sz="2400" dirty="0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25614" name="Rectangle 41"/>
              <p:cNvSpPr/>
              <p:nvPr/>
            </p:nvSpPr>
            <p:spPr>
              <a:xfrm>
                <a:off x="3508" y="2183"/>
                <a:ext cx="671" cy="49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楷体" charset="0"/>
                    <a:cs typeface="楷体" charset="0"/>
                  </a:rPr>
                  <a:t>N (t)</a:t>
                </a:r>
                <a:endParaRPr lang="en-US" altLang="zh-CN" sz="24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5616" name="Line 43"/>
              <p:cNvSpPr/>
              <p:nvPr/>
            </p:nvSpPr>
            <p:spPr>
              <a:xfrm>
                <a:off x="768" y="2390"/>
                <a:ext cx="881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5" name="文本框 4"/>
            <p:cNvSpPr txBox="1"/>
            <p:nvPr/>
          </p:nvSpPr>
          <p:spPr>
            <a:xfrm>
              <a:off x="5170" y="7877"/>
              <a:ext cx="48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st </a:t>
              </a:r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>
                  <a:latin typeface="楷体" charset="0"/>
                  <a:cs typeface="楷体" charset="0"/>
                </a:rPr>
                <a:t>A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构造识别主算符为闭包正则式的NFA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特点：仅一个接受状态，它没有向外的转换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32104" y="2326005"/>
            <a:ext cx="7271436" cy="3453765"/>
            <a:chOff x="1153" y="3663"/>
            <a:chExt cx="11451" cy="5439"/>
          </a:xfrm>
        </p:grpSpPr>
        <p:sp>
          <p:nvSpPr>
            <p:cNvPr id="5" name="文本框 4"/>
            <p:cNvSpPr txBox="1"/>
            <p:nvPr/>
          </p:nvSpPr>
          <p:spPr>
            <a:xfrm>
              <a:off x="4958" y="8377"/>
              <a:ext cx="476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识别正则式 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s</a:t>
              </a:r>
              <a:r>
                <a:rPr lang="en-US" altLang="zh-CN" sz="2400" baseline="30000">
                  <a:latin typeface="楷体" charset="0"/>
                  <a:ea typeface="楷体" charset="0"/>
                  <a:cs typeface="楷体" charset="0"/>
                </a:rPr>
                <a:t>*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 </a:t>
              </a:r>
              <a:r>
                <a:rPr lang="zh-CN" altLang="en-US" sz="2400">
                  <a:latin typeface="楷体" charset="0"/>
                  <a:ea typeface="楷体" charset="0"/>
                  <a:cs typeface="楷体" charset="0"/>
                </a:rPr>
                <a:t>的</a:t>
              </a:r>
              <a:r>
                <a:rPr lang="en-US" altLang="zh-CN" sz="2400">
                  <a:latin typeface="楷体" charset="0"/>
                  <a:ea typeface="楷体" charset="0"/>
                  <a:cs typeface="楷体" charset="0"/>
                </a:rPr>
                <a:t>NF</a:t>
              </a:r>
              <a:r>
                <a:rPr lang="en-US" altLang="zh-CN" sz="2400">
                  <a:latin typeface="楷体" charset="0"/>
                  <a:cs typeface="楷体" charset="0"/>
                </a:rPr>
                <a:t>A</a:t>
              </a:r>
              <a:endParaRPr lang="en-US" altLang="zh-CN" sz="2400">
                <a:latin typeface="楷体" charset="0"/>
                <a:cs typeface="楷体" charset="0"/>
              </a:endParaRPr>
            </a:p>
          </p:txBody>
        </p:sp>
        <p:grpSp>
          <p:nvGrpSpPr>
            <p:cNvPr id="26627" name="Group 40"/>
            <p:cNvGrpSpPr/>
            <p:nvPr/>
          </p:nvGrpSpPr>
          <p:grpSpPr>
            <a:xfrm>
              <a:off x="1153" y="3663"/>
              <a:ext cx="11451" cy="4111"/>
              <a:chOff x="622" y="1680"/>
              <a:chExt cx="4850" cy="1717"/>
            </a:xfrm>
          </p:grpSpPr>
          <p:sp>
            <p:nvSpPr>
              <p:cNvPr id="26629" name="Oval 21"/>
              <p:cNvSpPr/>
              <p:nvPr/>
            </p:nvSpPr>
            <p:spPr>
              <a:xfrm>
                <a:off x="2281" y="2259"/>
                <a:ext cx="1916" cy="794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630" name="Oval 22"/>
              <p:cNvSpPr/>
              <p:nvPr/>
            </p:nvSpPr>
            <p:spPr>
              <a:xfrm>
                <a:off x="2415" y="2462"/>
                <a:ext cx="394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631" name="Oval 23"/>
              <p:cNvSpPr/>
              <p:nvPr/>
            </p:nvSpPr>
            <p:spPr>
              <a:xfrm>
                <a:off x="3693" y="2476"/>
                <a:ext cx="393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632" name="Rectangle 24"/>
              <p:cNvSpPr/>
              <p:nvPr/>
            </p:nvSpPr>
            <p:spPr>
              <a:xfrm>
                <a:off x="2961" y="2429"/>
                <a:ext cx="667" cy="4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800" dirty="0">
                    <a:latin typeface="楷体" charset="0"/>
                    <a:cs typeface="楷体" charset="0"/>
                  </a:rPr>
                  <a:t>N(s)</a:t>
                </a:r>
                <a:endParaRPr lang="en-US" altLang="zh-CN" sz="2800" dirty="0">
                  <a:latin typeface="楷体" charset="0"/>
                  <a:cs typeface="楷体" charset="0"/>
                </a:endParaRPr>
              </a:p>
            </p:txBody>
          </p:sp>
          <p:grpSp>
            <p:nvGrpSpPr>
              <p:cNvPr id="26633" name="Group 25"/>
              <p:cNvGrpSpPr/>
              <p:nvPr/>
            </p:nvGrpSpPr>
            <p:grpSpPr>
              <a:xfrm>
                <a:off x="4984" y="2418"/>
                <a:ext cx="488" cy="457"/>
                <a:chOff x="8590" y="7640"/>
                <a:chExt cx="527" cy="527"/>
              </a:xfrm>
            </p:grpSpPr>
            <p:sp>
              <p:nvSpPr>
                <p:cNvPr id="26646" name="Oval 26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1000" dirty="0"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26647" name="Oval 27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800" dirty="0">
                      <a:latin typeface="楷体" charset="0"/>
                      <a:cs typeface="楷体" charset="0"/>
                    </a:rPr>
                    <a:t>f</a:t>
                  </a:r>
                  <a:endParaRPr lang="en-US" altLang="zh-CN" sz="2800" dirty="0"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26634" name="Rectangle 28"/>
              <p:cNvSpPr/>
              <p:nvPr/>
            </p:nvSpPr>
            <p:spPr>
              <a:xfrm>
                <a:off x="681" y="2300"/>
                <a:ext cx="639" cy="3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800" dirty="0">
                    <a:latin typeface="楷体" charset="0"/>
                    <a:ea typeface="楷体" charset="0"/>
                  </a:rPr>
                  <a:t>开始</a:t>
                </a:r>
                <a:endParaRPr lang="zh-CN" altLang="en-US" sz="2800" dirty="0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26636" name="Oval 30"/>
              <p:cNvSpPr/>
              <p:nvPr/>
            </p:nvSpPr>
            <p:spPr>
              <a:xfrm>
                <a:off x="1320" y="2475"/>
                <a:ext cx="393" cy="36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800" dirty="0">
                    <a:latin typeface="楷体" charset="0"/>
                    <a:cs typeface="楷体" charset="0"/>
                  </a:rPr>
                  <a:t>i</a:t>
                </a:r>
                <a:endParaRPr lang="en-US" altLang="zh-CN" sz="28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637" name="Line 31"/>
              <p:cNvSpPr/>
              <p:nvPr/>
            </p:nvSpPr>
            <p:spPr>
              <a:xfrm flipV="1">
                <a:off x="1713" y="2628"/>
                <a:ext cx="707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8" name="Line 32"/>
              <p:cNvSpPr/>
              <p:nvPr/>
            </p:nvSpPr>
            <p:spPr>
              <a:xfrm>
                <a:off x="622" y="2628"/>
                <a:ext cx="698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9" name="Line 33"/>
              <p:cNvSpPr/>
              <p:nvPr/>
            </p:nvSpPr>
            <p:spPr>
              <a:xfrm>
                <a:off x="4114" y="2640"/>
                <a:ext cx="875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41" name="Freeform 35"/>
              <p:cNvSpPr/>
              <p:nvPr/>
            </p:nvSpPr>
            <p:spPr>
              <a:xfrm>
                <a:off x="2540" y="1987"/>
                <a:ext cx="1405" cy="487"/>
              </a:xfrm>
              <a:custGeom>
                <a:avLst/>
                <a:gdLst>
                  <a:gd name="txL" fmla="*/ 0 w 1517"/>
                  <a:gd name="txT" fmla="*/ 0 h 562"/>
                  <a:gd name="txR" fmla="*/ 1517 w 1517"/>
                  <a:gd name="txB" fmla="*/ 562 h 562"/>
                </a:gdLst>
                <a:ahLst/>
                <a:cxnLst>
                  <a:cxn ang="0">
                    <a:pos x="798" y="179"/>
                  </a:cxn>
                  <a:cxn ang="0">
                    <a:pos x="798" y="83"/>
                  </a:cxn>
                  <a:cxn ang="0">
                    <a:pos x="661" y="12"/>
                  </a:cxn>
                  <a:cxn ang="0">
                    <a:pos x="198" y="12"/>
                  </a:cxn>
                  <a:cxn ang="0">
                    <a:pos x="27" y="75"/>
                  </a:cxn>
                  <a:cxn ang="0">
                    <a:pos x="35" y="179"/>
                  </a:cxn>
                </a:cxnLst>
                <a:rect l="txL" t="txT" r="txR" b="txB"/>
                <a:pathLst>
                  <a:path w="1517" h="562">
                    <a:moveTo>
                      <a:pt x="1475" y="562"/>
                    </a:moveTo>
                    <a:cubicBezTo>
                      <a:pt x="1475" y="512"/>
                      <a:pt x="1517" y="349"/>
                      <a:pt x="1475" y="262"/>
                    </a:cubicBezTo>
                    <a:cubicBezTo>
                      <a:pt x="1433" y="175"/>
                      <a:pt x="1405" y="74"/>
                      <a:pt x="1220" y="37"/>
                    </a:cubicBezTo>
                    <a:cubicBezTo>
                      <a:pt x="1035" y="0"/>
                      <a:pt x="560" y="4"/>
                      <a:pt x="365" y="37"/>
                    </a:cubicBezTo>
                    <a:cubicBezTo>
                      <a:pt x="170" y="70"/>
                      <a:pt x="100" y="144"/>
                      <a:pt x="50" y="232"/>
                    </a:cubicBezTo>
                    <a:cubicBezTo>
                      <a:pt x="0" y="320"/>
                      <a:pt x="62" y="493"/>
                      <a:pt x="65" y="562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6642" name="Rectangle 36"/>
              <p:cNvSpPr/>
              <p:nvPr/>
            </p:nvSpPr>
            <p:spPr>
              <a:xfrm>
                <a:off x="1855" y="230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3" name="Rectangle 37"/>
              <p:cNvSpPr/>
              <p:nvPr/>
            </p:nvSpPr>
            <p:spPr>
              <a:xfrm>
                <a:off x="3170" y="3058"/>
                <a:ext cx="375" cy="3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4" name="Rectangle 38"/>
              <p:cNvSpPr/>
              <p:nvPr/>
            </p:nvSpPr>
            <p:spPr>
              <a:xfrm>
                <a:off x="4406" y="2342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5" name="Rectangle 39"/>
              <p:cNvSpPr/>
              <p:nvPr/>
            </p:nvSpPr>
            <p:spPr>
              <a:xfrm>
                <a:off x="3114" y="168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</p:grpSp>
      </p:grpSp>
      <p:cxnSp>
        <p:nvCxnSpPr>
          <p:cNvPr id="7" name="曲线连接符 6"/>
          <p:cNvCxnSpPr/>
          <p:nvPr/>
        </p:nvCxnSpPr>
        <p:spPr>
          <a:xfrm rot="5400000" flipV="1">
            <a:off x="4725670" y="1289685"/>
            <a:ext cx="46990" cy="5564505"/>
          </a:xfrm>
          <a:prstGeom prst="curvedConnector3">
            <a:avLst>
              <a:gd name="adj1" fmla="val 204932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从正则表达式到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对于加括号的正则式(s)，使用N(s)本身作为它的NFA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本方法产生的NFA有下列性质：</a:t>
            </a:r>
            <a:endParaRPr lang="zh-CN" altLang="en-US"/>
          </a:p>
          <a:p>
            <a:pPr lvl="1"/>
            <a:r>
              <a:rPr lang="zh-CN" altLang="en-US"/>
              <a:t>N(r)的状态数最多是r中符号和算符总数的两倍</a:t>
            </a:r>
            <a:endParaRPr lang="zh-CN" altLang="en-US"/>
          </a:p>
          <a:p>
            <a:pPr lvl="1"/>
            <a:r>
              <a:rPr lang="zh-CN" altLang="en-US"/>
              <a:t>N(r)只有一个接受状态，接受状态没有向外的转换</a:t>
            </a:r>
            <a:endParaRPr lang="zh-CN" altLang="en-US"/>
          </a:p>
          <a:p>
            <a:pPr lvl="1"/>
            <a:r>
              <a:rPr lang="zh-CN" altLang="en-US"/>
              <a:t>N(r)的每个状态有一个用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zh-CN" altLang="en-US"/>
              <a:t>的符号标记的指向其它结点的转换，或者最多两个指向其它结点的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zh-CN" altLang="en-US"/>
              <a:t>转换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43230" y="4346575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1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楷体" charset="0"/>
                  <a:cs typeface="楷体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楷体" charset="0"/>
                    <a:cs typeface="楷体" charset="0"/>
                  </a:rPr>
                  <a:t>9</a:t>
                </a:r>
                <a:endParaRPr lang="zh-CN" altLang="en-US" sz="2000" dirty="0">
                  <a:latin typeface="楷体" charset="0"/>
                  <a:cs typeface="楷体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楷体" charset="0"/>
                  <a:ea typeface="楷体" charset="0"/>
                </a:rPr>
                <a:t>开始</a:t>
              </a:r>
              <a:endParaRPr lang="zh-CN" altLang="en-US" sz="2000" dirty="0">
                <a:latin typeface="楷体" charset="0"/>
                <a:ea typeface="楷体" charset="0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0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6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7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8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697" y="8787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2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3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4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楷体" charset="0"/>
                  <a:cs typeface="楷体" charset="0"/>
                </a:rPr>
                <a:t>5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楷体" charset="0"/>
                <a:cs typeface="楷体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楷体" charset="0"/>
                <a:cs typeface="楷体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5893" y="1524000"/>
            <a:ext cx="7120782" cy="2101215"/>
            <a:chOff x="359" y="2400"/>
            <a:chExt cx="12501" cy="3309"/>
          </a:xfrm>
        </p:grpSpPr>
        <p:sp>
          <p:nvSpPr>
            <p:cNvPr id="30726" name="Rectangle 44"/>
            <p:cNvSpPr/>
            <p:nvPr/>
          </p:nvSpPr>
          <p:spPr>
            <a:xfrm>
              <a:off x="9918" y="2400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9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7714" y="2763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7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11896" y="2852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8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3427" y="33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4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30" name="Rectangle 48"/>
            <p:cNvSpPr/>
            <p:nvPr/>
          </p:nvSpPr>
          <p:spPr>
            <a:xfrm>
              <a:off x="3427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3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31" name="Rectangle 49"/>
            <p:cNvSpPr/>
            <p:nvPr/>
          </p:nvSpPr>
          <p:spPr>
            <a:xfrm>
              <a:off x="5632" y="3126"/>
              <a:ext cx="860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5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9918" y="3217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6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33" name="Rectangle 51"/>
            <p:cNvSpPr/>
            <p:nvPr/>
          </p:nvSpPr>
          <p:spPr>
            <a:xfrm>
              <a:off x="7836" y="3671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楷体" charset="0"/>
                  <a:cs typeface="楷体" charset="0"/>
                </a:rPr>
                <a:t>*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34" name="Line 52"/>
            <p:cNvSpPr/>
            <p:nvPr/>
          </p:nvSpPr>
          <p:spPr>
            <a:xfrm>
              <a:off x="10594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 flipH="1">
              <a:off x="8300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54"/>
            <p:cNvSpPr/>
            <p:nvPr/>
          </p:nvSpPr>
          <p:spPr>
            <a:xfrm>
              <a:off x="4055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55"/>
            <p:cNvSpPr/>
            <p:nvPr/>
          </p:nvSpPr>
          <p:spPr>
            <a:xfrm>
              <a:off x="8451" y="3122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56"/>
            <p:cNvSpPr/>
            <p:nvPr/>
          </p:nvSpPr>
          <p:spPr>
            <a:xfrm>
              <a:off x="6234" y="3468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57"/>
            <p:cNvSpPr/>
            <p:nvPr/>
          </p:nvSpPr>
          <p:spPr>
            <a:xfrm>
              <a:off x="4129" y="3816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58"/>
            <p:cNvSpPr/>
            <p:nvPr/>
          </p:nvSpPr>
          <p:spPr>
            <a:xfrm flipH="1">
              <a:off x="6160" y="3079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59"/>
            <p:cNvSpPr/>
            <p:nvPr/>
          </p:nvSpPr>
          <p:spPr>
            <a:xfrm flipH="1">
              <a:off x="3940" y="3440"/>
              <a:ext cx="1505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60"/>
            <p:cNvSpPr/>
            <p:nvPr/>
          </p:nvSpPr>
          <p:spPr>
            <a:xfrm flipH="1">
              <a:off x="1761" y="3803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61"/>
            <p:cNvSpPr/>
            <p:nvPr/>
          </p:nvSpPr>
          <p:spPr>
            <a:xfrm flipH="1">
              <a:off x="1761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Rectangle 62"/>
            <p:cNvSpPr/>
            <p:nvPr/>
          </p:nvSpPr>
          <p:spPr>
            <a:xfrm>
              <a:off x="5619" y="4013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楷体" charset="0"/>
                  <a:cs typeface="楷体" charset="0"/>
                </a:rPr>
                <a:t>)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45" name="Rectangle 63"/>
            <p:cNvSpPr/>
            <p:nvPr/>
          </p:nvSpPr>
          <p:spPr>
            <a:xfrm>
              <a:off x="1223" y="39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楷体" charset="0"/>
                  <a:cs typeface="楷体" charset="0"/>
                </a:rPr>
                <a:t>(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46" name="Line 64"/>
            <p:cNvSpPr/>
            <p:nvPr/>
          </p:nvSpPr>
          <p:spPr>
            <a:xfrm>
              <a:off x="3677" y="3875"/>
              <a:ext cx="0" cy="28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65"/>
            <p:cNvSpPr/>
            <p:nvPr/>
          </p:nvSpPr>
          <p:spPr>
            <a:xfrm>
              <a:off x="12123" y="3398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66"/>
            <p:cNvSpPr/>
            <p:nvPr/>
          </p:nvSpPr>
          <p:spPr>
            <a:xfrm>
              <a:off x="10163" y="3761"/>
              <a:ext cx="0" cy="33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67"/>
            <p:cNvSpPr/>
            <p:nvPr/>
          </p:nvSpPr>
          <p:spPr>
            <a:xfrm>
              <a:off x="3672" y="4488"/>
              <a:ext cx="0" cy="36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Rectangle 69"/>
            <p:cNvSpPr/>
            <p:nvPr/>
          </p:nvSpPr>
          <p:spPr>
            <a:xfrm>
              <a:off x="1411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1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53" name="Line 71"/>
            <p:cNvSpPr/>
            <p:nvPr/>
          </p:nvSpPr>
          <p:spPr>
            <a:xfrm>
              <a:off x="1713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Rectangle 72"/>
            <p:cNvSpPr/>
            <p:nvPr/>
          </p:nvSpPr>
          <p:spPr>
            <a:xfrm>
              <a:off x="1468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57" name="Rectangle 75"/>
            <p:cNvSpPr/>
            <p:nvPr/>
          </p:nvSpPr>
          <p:spPr>
            <a:xfrm>
              <a:off x="9954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a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58" name="Rectangle 76"/>
            <p:cNvSpPr/>
            <p:nvPr/>
          </p:nvSpPr>
          <p:spPr>
            <a:xfrm>
              <a:off x="12000" y="3671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30759" name="Rectangle 77"/>
            <p:cNvSpPr/>
            <p:nvPr/>
          </p:nvSpPr>
          <p:spPr>
            <a:xfrm>
              <a:off x="359" y="2491"/>
              <a:ext cx="3927" cy="72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dirty="0">
                  <a:latin typeface="楷体" charset="0"/>
                  <a:cs typeface="楷体" charset="0"/>
                </a:rPr>
                <a:t>(</a:t>
              </a:r>
              <a:r>
                <a:rPr lang="en-US" altLang="zh-CN" sz="2000" dirty="0">
                  <a:latin typeface="楷体" charset="0"/>
                  <a:cs typeface="楷体" charset="0"/>
                </a:rPr>
                <a:t>a|b)</a:t>
              </a:r>
              <a:r>
                <a:rPr lang="en-US" altLang="zh-CN" sz="2000" baseline="30000" dirty="0">
                  <a:latin typeface="楷体" charset="0"/>
                  <a:cs typeface="楷体" charset="0"/>
                </a:rPr>
                <a:t>*</a:t>
              </a:r>
              <a:r>
                <a:rPr lang="en-US" altLang="zh-CN" sz="2000" dirty="0">
                  <a:latin typeface="楷体" charset="0"/>
                  <a:cs typeface="楷体" charset="0"/>
                </a:rPr>
                <a:t>ab </a:t>
              </a:r>
              <a:r>
                <a:rPr lang="zh-CN" altLang="en-US" sz="2000" dirty="0">
                  <a:latin typeface="楷体" charset="0"/>
                  <a:ea typeface="楷体" charset="0"/>
                  <a:cs typeface="楷体" charset="0"/>
                </a:rPr>
                <a:t>的分解</a:t>
              </a:r>
              <a:endParaRPr lang="zh-CN" altLang="en-US" sz="2000" dirty="0">
                <a:latin typeface="楷体" charset="0"/>
                <a:ea typeface="楷体" charset="0"/>
                <a:cs typeface="楷体" charset="0"/>
              </a:endParaRPr>
            </a:p>
          </p:txBody>
        </p:sp>
        <p:sp>
          <p:nvSpPr>
            <p:cNvPr id="5" name="Rectangle 69"/>
            <p:cNvSpPr/>
            <p:nvPr/>
          </p:nvSpPr>
          <p:spPr>
            <a:xfrm>
              <a:off x="5377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r</a:t>
              </a:r>
              <a:r>
                <a:rPr lang="en-US" altLang="zh-CN" sz="2000" baseline="-25000" dirty="0">
                  <a:latin typeface="楷体" charset="0"/>
                  <a:cs typeface="楷体" charset="0"/>
                </a:rPr>
                <a:t>2</a:t>
              </a:r>
              <a:endParaRPr lang="en-US" altLang="zh-CN" sz="2000" baseline="-25000" dirty="0">
                <a:latin typeface="楷体" charset="0"/>
                <a:cs typeface="楷体" charset="0"/>
              </a:endParaRPr>
            </a:p>
          </p:txBody>
        </p:sp>
        <p:sp>
          <p:nvSpPr>
            <p:cNvPr id="6" name="Line 71"/>
            <p:cNvSpPr/>
            <p:nvPr/>
          </p:nvSpPr>
          <p:spPr>
            <a:xfrm>
              <a:off x="5679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Rectangle 72"/>
            <p:cNvSpPr/>
            <p:nvPr/>
          </p:nvSpPr>
          <p:spPr>
            <a:xfrm>
              <a:off x="5515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楷体" charset="0"/>
                  <a:cs typeface="楷体" charset="0"/>
                </a:rPr>
                <a:t>b</a:t>
              </a:r>
              <a:endParaRPr lang="en-US" altLang="zh-CN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 rot="5400000">
            <a:off x="3978910" y="3698240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 (a|b)*ab 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9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7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8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4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3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5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r</a:t>
            </a:r>
            <a:r>
              <a:rPr lang="en-US" altLang="zh-CN" sz="2000" baseline="-25000" dirty="0">
                <a:latin typeface="楷体" charset="0"/>
                <a:cs typeface="楷体" charset="0"/>
              </a:rPr>
              <a:t>6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*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)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楷体" charset="0"/>
                <a:cs typeface="楷体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97610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楷体" charset="0"/>
                <a:cs typeface="楷体" charset="0"/>
              </a:rPr>
              <a:t>(</a:t>
            </a:r>
            <a:r>
              <a:rPr lang="en-US" altLang="zh-CN" sz="2000" dirty="0">
                <a:latin typeface="楷体" charset="0"/>
                <a:cs typeface="楷体" charset="0"/>
              </a:rPr>
              <a:t>a|b)</a:t>
            </a:r>
            <a:r>
              <a:rPr lang="en-US" altLang="zh-CN" sz="2000" baseline="30000" dirty="0">
                <a:latin typeface="楷体" charset="0"/>
                <a:cs typeface="楷体" charset="0"/>
              </a:rPr>
              <a:t>*</a:t>
            </a:r>
            <a:r>
              <a:rPr lang="en-US" altLang="zh-CN" sz="2000" dirty="0">
                <a:latin typeface="楷体" charset="0"/>
                <a:cs typeface="楷体" charset="0"/>
              </a:rPr>
              <a:t>ab </a:t>
            </a:r>
            <a:r>
              <a:rPr lang="zh-CN" altLang="en-US" sz="2000" dirty="0">
                <a:latin typeface="楷体" charset="0"/>
                <a:ea typeface="楷体" charset="0"/>
                <a:cs typeface="楷体" charset="0"/>
              </a:rPr>
              <a:t>的分解</a:t>
            </a:r>
            <a:endParaRPr lang="zh-CN" altLang="en-US" sz="2000" dirty="0">
              <a:latin typeface="楷体" charset="0"/>
              <a:ea typeface="楷体" charset="0"/>
              <a:cs typeface="楷体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79646"/>
                </a:solidFill>
                <a:latin typeface="楷体" charset="0"/>
                <a:cs typeface="楷体" charset="0"/>
              </a:rPr>
              <a:t>r</a:t>
            </a:r>
            <a:r>
              <a:rPr lang="en-US" altLang="zh-CN" sz="2000" b="1" baseline="-25000" dirty="0">
                <a:solidFill>
                  <a:srgbClr val="F79646"/>
                </a:solidFill>
                <a:latin typeface="楷体" charset="0"/>
                <a:cs typeface="楷体" charset="0"/>
              </a:rPr>
              <a:t>2</a:t>
            </a:r>
            <a:endParaRPr lang="en-US" altLang="zh-CN" sz="2000" b="1" baseline="-25000" dirty="0">
              <a:solidFill>
                <a:srgbClr val="F79646"/>
              </a:solidFill>
              <a:latin typeface="楷体" charset="0"/>
              <a:cs typeface="楷体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1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楷体" charset="0"/>
                  <a:cs typeface="楷体" charset="0"/>
                </a:rPr>
                <a:t>9</a:t>
              </a:r>
              <a:endParaRPr lang="zh-CN" altLang="en-US" sz="2000" dirty="0">
                <a:latin typeface="楷体" charset="0"/>
                <a:cs typeface="楷体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楷体" charset="0"/>
                <a:ea typeface="楷体" charset="0"/>
              </a:rPr>
              <a:t>开始</a:t>
            </a:r>
            <a:endParaRPr lang="zh-CN" altLang="en-US" sz="2000" dirty="0">
              <a:latin typeface="楷体" charset="0"/>
              <a:ea typeface="楷体" charset="0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0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楷体" charset="0"/>
                <a:cs typeface="楷体" charset="0"/>
              </a:rPr>
              <a:t>b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6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7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楷体" charset="0"/>
                <a:cs typeface="楷体" charset="0"/>
              </a:rPr>
              <a:t>8</a:t>
            </a:r>
            <a:endParaRPr lang="zh-CN" altLang="en-US" sz="2000" dirty="0">
              <a:latin typeface="楷体" charset="0"/>
              <a:cs typeface="楷体" charset="0"/>
            </a:endParaRPr>
          </a:p>
        </p:txBody>
      </p:sp>
      <p:sp>
        <p:nvSpPr>
          <p:cNvPr id="28" name="Line 63"/>
          <p:cNvSpPr/>
          <p:nvPr/>
        </p:nvSpPr>
        <p:spPr>
          <a:xfrm>
            <a:off x="7427595" y="5580380"/>
            <a:ext cx="654685" cy="635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楷体" charset="0"/>
                <a:cs typeface="楷体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楷体" charset="0"/>
              <a:cs typeface="楷体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08270"/>
            <a:ext cx="384810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795645"/>
            <a:ext cx="385445" cy="2286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5565" y="4979035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653915" y="580199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楷体" charset="0"/>
              <a:cs typeface="楷体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楷体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楷体" charset="0"/>
              <a:sym typeface="Symbol" panose="05050102010706020507" pitchFamily="18" charset="2"/>
            </a:endParaRPr>
          </a:p>
        </p:txBody>
      </p:sp>
      <p:sp>
        <p:nvSpPr>
          <p:cNvPr id="8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楷体" charset="0"/>
                <a:cs typeface="楷体" charset="0"/>
              </a:rPr>
              <a:t>a</a:t>
            </a:r>
            <a:endParaRPr lang="en-US" altLang="zh-CN" sz="2000" dirty="0">
              <a:latin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1277</Words>
  <Application>WPS 演示</Application>
  <PresentationFormat>全屏显示(4:3)</PresentationFormat>
  <Paragraphs>768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楷体</vt:lpstr>
      <vt:lpstr>Symbol</vt:lpstr>
      <vt:lpstr>楷体</vt:lpstr>
      <vt:lpstr>Times New Roman</vt:lpstr>
      <vt:lpstr>微软雅黑</vt:lpstr>
      <vt:lpstr>Arial Unicode MS</vt:lpstr>
      <vt:lpstr>方正舒体</vt:lpstr>
      <vt:lpstr>等线</vt:lpstr>
      <vt:lpstr>黑体</vt:lpstr>
      <vt:lpstr>透明</vt:lpstr>
      <vt:lpstr>基于MYT算法从正则表达式到NFA</vt:lpstr>
      <vt:lpstr>目录</vt:lpstr>
      <vt:lpstr>构造识别和字母表中一个符号的NFA</vt:lpstr>
      <vt:lpstr>构造识别主算符为选择正则式的NFA</vt:lpstr>
      <vt:lpstr>构造识别主算符为连接正则式的NFA</vt:lpstr>
      <vt:lpstr>构造识别主算符为闭包正则式的NFA</vt:lpstr>
      <vt:lpstr>从正则表达式到NFA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Administrator</cp:lastModifiedBy>
  <cp:revision>399</cp:revision>
  <dcterms:created xsi:type="dcterms:W3CDTF">2013-06-17T05:43:00Z</dcterms:created>
  <dcterms:modified xsi:type="dcterms:W3CDTF">2019-08-02T06:53:26Z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