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36" r:id="rId3"/>
    <p:sldId id="346" r:id="rId4"/>
    <p:sldId id="348" r:id="rId5"/>
    <p:sldId id="349" r:id="rId7"/>
    <p:sldId id="365" r:id="rId8"/>
    <p:sldId id="364" r:id="rId9"/>
    <p:sldId id="356" r:id="rId10"/>
    <p:sldId id="366" r:id="rId11"/>
    <p:sldId id="367" r:id="rId12"/>
    <p:sldId id="368" r:id="rId13"/>
    <p:sldId id="369" r:id="rId14"/>
    <p:sldId id="371" r:id="rId15"/>
    <p:sldId id="372" r:id="rId16"/>
    <p:sldId id="362" r:id="rId17"/>
    <p:sldId id="359" r:id="rId18"/>
    <p:sldId id="34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105"/>
        <p:guide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的转换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/>
              <a:t>A = {0, 1, 2, 4, 7}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 = {1, 2,</a:t>
            </a:r>
            <a:r>
              <a:rPr lang="en-US" altLang="zh-CN">
                <a:solidFill>
                  <a:schemeClr val="tx1"/>
                </a:solidFill>
              </a:rPr>
              <a:t> 3, 4, 6, 7, 8</a:t>
            </a: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 = {1, 2, 4,</a:t>
            </a:r>
            <a:r>
              <a:rPr lang="en-US" altLang="zh-CN">
                <a:solidFill>
                  <a:srgbClr val="FF0000"/>
                </a:solidFill>
              </a:rPr>
              <a:t> 5</a:t>
            </a:r>
            <a:r>
              <a:rPr lang="en-US" altLang="zh-CN"/>
              <a:t>, 6, 7}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67360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2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1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9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0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6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7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8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2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3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60" y="811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4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5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88" y="7181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9" cy="281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2" y="6796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53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charset="0"/>
                          <a:ea typeface="楷体" charset="0"/>
                        </a:rPr>
                        <a:t>状态</a:t>
                      </a:r>
                      <a:endParaRPr lang="zh-CN" altLang="en-US" sz="2400">
                        <a:latin typeface="楷体" charset="0"/>
                        <a:ea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 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A = {0, 1, 2, 4, 7}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B = {1, 2, 3, 4, 6, 7, 8}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C = {1, 2, 4,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5, 6, 7</a:t>
            </a:r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charset="0"/>
                          <a:ea typeface="楷体" charset="0"/>
                        </a:rPr>
                        <a:t>状态</a:t>
                      </a:r>
                      <a:endParaRPr lang="zh-CN" altLang="en-US" sz="2400">
                        <a:latin typeface="楷体" charset="0"/>
                        <a:ea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 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b="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8" name="组合 127"/>
          <p:cNvGrpSpPr/>
          <p:nvPr/>
        </p:nvGrpSpPr>
        <p:grpSpPr>
          <a:xfrm>
            <a:off x="467995" y="1508125"/>
            <a:ext cx="8079740" cy="2195830"/>
            <a:chOff x="737" y="2375"/>
            <a:chExt cx="12724" cy="3458"/>
          </a:xfrm>
        </p:grpSpPr>
        <p:grpSp>
          <p:nvGrpSpPr>
            <p:cNvPr id="89" name="组合 88"/>
            <p:cNvGrpSpPr/>
            <p:nvPr/>
          </p:nvGrpSpPr>
          <p:grpSpPr>
            <a:xfrm>
              <a:off x="737" y="2375"/>
              <a:ext cx="12724" cy="3459"/>
              <a:chOff x="720" y="5843"/>
              <a:chExt cx="12724" cy="3459"/>
            </a:xfrm>
          </p:grpSpPr>
          <p:sp>
            <p:nvSpPr>
              <p:cNvPr id="90" name="Oval 46"/>
              <p:cNvSpPr/>
              <p:nvPr/>
            </p:nvSpPr>
            <p:spPr>
              <a:xfrm>
                <a:off x="3612" y="7421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1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grpSp>
            <p:nvGrpSpPr>
              <p:cNvPr id="91" name="Group 47"/>
              <p:cNvGrpSpPr/>
              <p:nvPr/>
            </p:nvGrpSpPr>
            <p:grpSpPr>
              <a:xfrm rot="0">
                <a:off x="12764" y="7457"/>
                <a:ext cx="680" cy="738"/>
                <a:chOff x="7120" y="12162"/>
                <a:chExt cx="425" cy="425"/>
              </a:xfrm>
              <a:noFill/>
            </p:grpSpPr>
            <p:sp>
              <p:nvSpPr>
                <p:cNvPr id="92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p>
                  <a:pPr algn="just"/>
                  <a:endPara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endParaRPr>
                </a:p>
              </p:txBody>
            </p:sp>
            <p:sp>
              <p:nvSpPr>
                <p:cNvPr id="93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p>
                  <a:pPr algn="just"/>
                  <a:r>
                    <a:rPr lang="zh-CN" altLang="en-US" sz="2000" dirty="0">
                      <a:latin typeface="楷体" panose="02010609060101010101" pitchFamily="49" charset="-122"/>
                      <a:cs typeface="楷体" panose="02010609060101010101" pitchFamily="49" charset="-122"/>
                    </a:rPr>
                    <a:t>9</a:t>
                  </a:r>
                  <a:endPara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endParaRPr>
                </a:p>
              </p:txBody>
            </p:sp>
          </p:grpSp>
          <p:sp>
            <p:nvSpPr>
              <p:cNvPr id="94" name="Rectangle 50"/>
              <p:cNvSpPr/>
              <p:nvPr/>
            </p:nvSpPr>
            <p:spPr>
              <a:xfrm>
                <a:off x="720" y="7120"/>
                <a:ext cx="1101" cy="7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开始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5" name="Rectangle 51"/>
              <p:cNvSpPr/>
              <p:nvPr/>
            </p:nvSpPr>
            <p:spPr>
              <a:xfrm>
                <a:off x="2971" y="7120"/>
                <a:ext cx="600" cy="60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6" name="Oval 52"/>
              <p:cNvSpPr/>
              <p:nvPr/>
            </p:nvSpPr>
            <p:spPr>
              <a:xfrm>
                <a:off x="1838" y="739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0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97" name="Rectangle 53"/>
              <p:cNvSpPr/>
              <p:nvPr/>
            </p:nvSpPr>
            <p:spPr>
              <a:xfrm>
                <a:off x="5781" y="6584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cs typeface="楷体" panose="02010609060101010101" pitchFamily="49" charset="-122"/>
                  </a:rPr>
                  <a:t>a</a:t>
                </a:r>
                <a:endPara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98" name="Rectangle 54"/>
              <p:cNvSpPr/>
              <p:nvPr/>
            </p:nvSpPr>
            <p:spPr>
              <a:xfrm>
                <a:off x="5779" y="7890"/>
                <a:ext cx="552" cy="5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b</a:t>
                </a:r>
                <a:endPara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99" name="Rectangle 55"/>
              <p:cNvSpPr/>
              <p:nvPr/>
            </p:nvSpPr>
            <p:spPr>
              <a:xfrm>
                <a:off x="4141" y="8007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0" name="Rectangle 57"/>
              <p:cNvSpPr/>
              <p:nvPr/>
            </p:nvSpPr>
            <p:spPr>
              <a:xfrm>
                <a:off x="11981" y="7194"/>
                <a:ext cx="624" cy="62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b</a:t>
                </a:r>
                <a:endPara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01" name="Line 58"/>
              <p:cNvSpPr/>
              <p:nvPr/>
            </p:nvSpPr>
            <p:spPr>
              <a:xfrm flipV="1">
                <a:off x="721" y="7732"/>
                <a:ext cx="1077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2" name="Line 59"/>
              <p:cNvSpPr/>
              <p:nvPr/>
            </p:nvSpPr>
            <p:spPr>
              <a:xfrm flipV="1">
                <a:off x="2518" y="7760"/>
                <a:ext cx="1094" cy="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3" name="Oval 60"/>
              <p:cNvSpPr/>
              <p:nvPr/>
            </p:nvSpPr>
            <p:spPr>
              <a:xfrm>
                <a:off x="7660" y="7434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6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04" name="Oval 61"/>
              <p:cNvSpPr/>
              <p:nvPr/>
            </p:nvSpPr>
            <p:spPr>
              <a:xfrm>
                <a:off x="9362" y="7438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7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05" name="Oval 62"/>
              <p:cNvSpPr/>
              <p:nvPr/>
            </p:nvSpPr>
            <p:spPr>
              <a:xfrm>
                <a:off x="11039" y="7459"/>
                <a:ext cx="680" cy="7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8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06" name="Line 63"/>
              <p:cNvSpPr/>
              <p:nvPr/>
            </p:nvSpPr>
            <p:spPr>
              <a:xfrm flipV="1">
                <a:off x="11719" y="7785"/>
                <a:ext cx="1031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7" name="Line 64"/>
              <p:cNvSpPr/>
              <p:nvPr/>
            </p:nvSpPr>
            <p:spPr>
              <a:xfrm flipV="1">
                <a:off x="10042" y="7760"/>
                <a:ext cx="1007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8" name="Line 65"/>
              <p:cNvSpPr/>
              <p:nvPr/>
            </p:nvSpPr>
            <p:spPr>
              <a:xfrm flipV="1">
                <a:off x="8339" y="7760"/>
                <a:ext cx="1032" cy="2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9" name="Oval 66"/>
              <p:cNvSpPr/>
              <p:nvPr/>
            </p:nvSpPr>
            <p:spPr>
              <a:xfrm>
                <a:off x="4760" y="686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2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10" name="Oval 67"/>
              <p:cNvSpPr/>
              <p:nvPr/>
            </p:nvSpPr>
            <p:spPr>
              <a:xfrm>
                <a:off x="6529" y="6899"/>
                <a:ext cx="680" cy="7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3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11" name="Oval 68"/>
              <p:cNvSpPr/>
              <p:nvPr/>
            </p:nvSpPr>
            <p:spPr>
              <a:xfrm>
                <a:off x="4760" y="8116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4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12" name="Oval 69"/>
              <p:cNvSpPr/>
              <p:nvPr/>
            </p:nvSpPr>
            <p:spPr>
              <a:xfrm>
                <a:off x="6536" y="8130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5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13" name="Line 70"/>
              <p:cNvSpPr/>
              <p:nvPr/>
            </p:nvSpPr>
            <p:spPr>
              <a:xfrm flipV="1">
                <a:off x="5488" y="7181"/>
                <a:ext cx="1088" cy="1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4" name="Line 71"/>
              <p:cNvSpPr/>
              <p:nvPr/>
            </p:nvSpPr>
            <p:spPr>
              <a:xfrm flipV="1">
                <a:off x="4125" y="7200"/>
                <a:ext cx="635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5" name="Line 72"/>
              <p:cNvSpPr/>
              <p:nvPr/>
            </p:nvSpPr>
            <p:spPr>
              <a:xfrm>
                <a:off x="7208" y="7200"/>
                <a:ext cx="606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6" name="Line 73"/>
              <p:cNvSpPr/>
              <p:nvPr/>
            </p:nvSpPr>
            <p:spPr>
              <a:xfrm flipV="1">
                <a:off x="7208" y="8125"/>
                <a:ext cx="607" cy="360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7" name="Line 74"/>
              <p:cNvSpPr/>
              <p:nvPr/>
            </p:nvSpPr>
            <p:spPr>
              <a:xfrm>
                <a:off x="4142" y="8096"/>
                <a:ext cx="619" cy="281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8" name="Line 75"/>
              <p:cNvSpPr/>
              <p:nvPr/>
            </p:nvSpPr>
            <p:spPr>
              <a:xfrm flipV="1">
                <a:off x="5439" y="8484"/>
                <a:ext cx="1098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9" name="Rectangle 76"/>
              <p:cNvSpPr/>
              <p:nvPr/>
            </p:nvSpPr>
            <p:spPr>
              <a:xfrm>
                <a:off x="4142" y="6796"/>
                <a:ext cx="517" cy="5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0" name="Rectangle 77"/>
              <p:cNvSpPr/>
              <p:nvPr/>
            </p:nvSpPr>
            <p:spPr>
              <a:xfrm>
                <a:off x="7352" y="6753"/>
                <a:ext cx="599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1" name="Rectangle 78"/>
              <p:cNvSpPr/>
              <p:nvPr/>
            </p:nvSpPr>
            <p:spPr>
              <a:xfrm>
                <a:off x="7351" y="8135"/>
                <a:ext cx="600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2" name="Freeform 79"/>
              <p:cNvSpPr/>
              <p:nvPr/>
            </p:nvSpPr>
            <p:spPr>
              <a:xfrm>
                <a:off x="2068" y="8125"/>
                <a:ext cx="7566" cy="1177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endParaRPr lang="zh-CN" altLang="en-US" sz="200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23" name="Freeform 80"/>
              <p:cNvSpPr/>
              <p:nvPr/>
            </p:nvSpPr>
            <p:spPr>
              <a:xfrm>
                <a:off x="3727" y="6441"/>
                <a:ext cx="4478" cy="1018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254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endParaRPr lang="zh-CN" altLang="en-US" sz="200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24" name="Rectangle 81"/>
              <p:cNvSpPr/>
              <p:nvPr/>
            </p:nvSpPr>
            <p:spPr>
              <a:xfrm>
                <a:off x="5733" y="8703"/>
                <a:ext cx="600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5" name="Rectangle 82"/>
              <p:cNvSpPr/>
              <p:nvPr/>
            </p:nvSpPr>
            <p:spPr>
              <a:xfrm>
                <a:off x="8557" y="7148"/>
                <a:ext cx="598" cy="4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6" name="Rectangle 83"/>
              <p:cNvSpPr/>
              <p:nvPr/>
            </p:nvSpPr>
            <p:spPr>
              <a:xfrm>
                <a:off x="5733" y="5843"/>
                <a:ext cx="598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27" name="Rectangle 53"/>
            <p:cNvSpPr/>
            <p:nvPr/>
          </p:nvSpPr>
          <p:spPr>
            <a:xfrm>
              <a:off x="10286" y="36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A = {0, 1, 2, 4, 7}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B = {1, 2, 3, 4, 6, 7, 8}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C = {1, 2, 4,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5, 6, 7</a:t>
            </a: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 = {1, 2, 4,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zh-CN">
                <a:sym typeface="+mn-ea"/>
              </a:rPr>
              <a:t>, 6, 7,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9</a:t>
            </a:r>
            <a:r>
              <a:rPr lang="en-US" altLang="zh-CN">
                <a:sym typeface="+mn-ea"/>
              </a:rPr>
              <a:t>}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charset="0"/>
                          <a:ea typeface="楷体" charset="0"/>
                        </a:rPr>
                        <a:t>状态</a:t>
                      </a:r>
                      <a:endParaRPr lang="en-US" altLang="zh-CN" sz="2400">
                        <a:latin typeface="楷体" charset="0"/>
                        <a:ea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 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78"/>
          <p:cNvSpPr/>
          <p:nvPr/>
        </p:nvSpPr>
        <p:spPr>
          <a:xfrm>
            <a:off x="4678045" y="2962910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7360" y="1507490"/>
            <a:ext cx="8079740" cy="2196465"/>
            <a:chOff x="720" y="5843"/>
            <a:chExt cx="12724" cy="3459"/>
          </a:xfrm>
        </p:grpSpPr>
        <p:sp>
          <p:nvSpPr>
            <p:cNvPr id="13" name="Oval 46"/>
            <p:cNvSpPr/>
            <p:nvPr/>
          </p:nvSpPr>
          <p:spPr>
            <a:xfrm>
              <a:off x="3612" y="742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1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grpSp>
          <p:nvGrpSpPr>
            <p:cNvPr id="14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16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17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9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</p:grpSp>
        <p:sp>
          <p:nvSpPr>
            <p:cNvPr id="18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0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2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3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4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6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7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6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0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7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1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8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2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2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6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3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7" name="Oval 68"/>
            <p:cNvSpPr/>
            <p:nvPr/>
          </p:nvSpPr>
          <p:spPr>
            <a:xfrm>
              <a:off x="4760" y="811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4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8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5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39" name="Line 70"/>
            <p:cNvSpPr/>
            <p:nvPr/>
          </p:nvSpPr>
          <p:spPr>
            <a:xfrm flipV="1">
              <a:off x="5488" y="7181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0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1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2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3" name="Line 74"/>
            <p:cNvSpPr/>
            <p:nvPr/>
          </p:nvSpPr>
          <p:spPr>
            <a:xfrm>
              <a:off x="4142" y="8096"/>
              <a:ext cx="619" cy="281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4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5" name="Rectangle 76"/>
            <p:cNvSpPr/>
            <p:nvPr/>
          </p:nvSpPr>
          <p:spPr>
            <a:xfrm>
              <a:off x="4142" y="6796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" name="Rectangle 77"/>
            <p:cNvSpPr/>
            <p:nvPr/>
          </p:nvSpPr>
          <p:spPr>
            <a:xfrm>
              <a:off x="7352" y="6753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49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50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2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A = {0, 1, 2, 4, 7}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B = {1, 2, 3, 4, 6, 7, 8}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C = {1, 2, 4, 5, 6, 7}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D = {1, 2, 4, 5, 6, 7, 9} 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68003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1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9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0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6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7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8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2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3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59" y="809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4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5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48" y="7172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8" cy="2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1" y="6839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96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4" name="表格 13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charset="0"/>
                          <a:ea typeface="楷体" charset="0"/>
                        </a:rPr>
                        <a:t>状态</a:t>
                      </a:r>
                      <a:endParaRPr lang="en-US" altLang="zh-CN" sz="2400">
                        <a:latin typeface="楷体" charset="0"/>
                        <a:ea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 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365125" y="2719705"/>
          <a:ext cx="30784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/>
                <a:gridCol w="1026160"/>
                <a:gridCol w="102616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charset="0"/>
                          <a:ea typeface="楷体" charset="0"/>
                        </a:rPr>
                        <a:t>状态</a:t>
                      </a:r>
                      <a:endParaRPr lang="zh-CN" altLang="en-US" sz="2400">
                        <a:latin typeface="楷体" charset="0"/>
                        <a:ea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2533" name="Group 72"/>
          <p:cNvGrpSpPr/>
          <p:nvPr/>
        </p:nvGrpSpPr>
        <p:grpSpPr bwMode="auto">
          <a:xfrm>
            <a:off x="4857335" y="2165985"/>
            <a:ext cx="3829465" cy="2714625"/>
            <a:chOff x="3085" y="1008"/>
            <a:chExt cx="2531" cy="1776"/>
          </a:xfrm>
        </p:grpSpPr>
        <p:sp>
          <p:nvSpPr>
            <p:cNvPr id="62534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楷体" charset="0"/>
                  <a:cs typeface="楷体" charset="0"/>
                </a:rPr>
                <a:t>B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grpSp>
          <p:nvGrpSpPr>
            <p:cNvPr id="62535" name="Group 74"/>
            <p:cNvGrpSpPr/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2536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537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D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62538" name="Line 77"/>
            <p:cNvSpPr>
              <a:spLocks noChangeShapeType="1"/>
            </p:cNvSpPr>
            <p:nvPr/>
          </p:nvSpPr>
          <p:spPr bwMode="auto">
            <a:xfrm>
              <a:off x="3085" y="2227"/>
              <a:ext cx="546" cy="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9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0" name="Rectangle 79"/>
            <p:cNvSpPr>
              <a:spLocks noChangeArrowheads="1"/>
            </p:cNvSpPr>
            <p:nvPr/>
          </p:nvSpPr>
          <p:spPr bwMode="auto">
            <a:xfrm>
              <a:off x="3159" y="1978"/>
              <a:ext cx="4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latin typeface="楷体" charset="0"/>
                  <a:ea typeface="楷体" charset="0"/>
                </a:rPr>
                <a:t>开始</a:t>
              </a:r>
              <a:endParaRPr lang="zh-CN" altLang="en-US" sz="2000" b="1">
                <a:latin typeface="楷体" charset="0"/>
                <a:ea typeface="楷体" charset="0"/>
              </a:endParaRPr>
            </a:p>
          </p:txBody>
        </p:sp>
        <p:sp>
          <p:nvSpPr>
            <p:cNvPr id="62541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楷体" charset="0"/>
                  <a:cs typeface="楷体" charset="0"/>
                </a:rPr>
                <a:t>a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42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3" name="Freeform 82"/>
            <p:cNvSpPr>
              <a:spLocks noChangeArrowheads="1"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44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楷体" charset="0"/>
                  <a:cs typeface="楷体" charset="0"/>
                </a:rPr>
                <a:t>A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45" name="Freeform 84"/>
            <p:cNvSpPr>
              <a:spLocks noChangeArrowheads="1"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46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楷体" charset="0"/>
                  <a:cs typeface="楷体" charset="0"/>
                </a:rPr>
                <a:t>a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47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楷体" charset="0"/>
                  <a:cs typeface="楷体" charset="0"/>
                </a:rPr>
                <a:t>b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48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楷体" charset="0"/>
                  <a:cs typeface="楷体" charset="0"/>
                </a:rPr>
                <a:t>b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49" name="Freeform 88"/>
            <p:cNvSpPr>
              <a:spLocks noChangeArrowheads="1"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50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楷体" charset="0"/>
                  <a:cs typeface="楷体" charset="0"/>
                </a:rPr>
                <a:t>a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51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楷体" charset="0"/>
                  <a:cs typeface="楷体" charset="0"/>
                </a:rPr>
                <a:t>b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52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楷体" charset="0"/>
                  <a:cs typeface="楷体" charset="0"/>
                </a:rPr>
                <a:t>C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53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4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5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6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楷体" charset="0"/>
                  <a:cs typeface="楷体" charset="0"/>
                </a:rPr>
                <a:t>b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  <p:sp>
          <p:nvSpPr>
            <p:cNvPr id="62557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楷体" charset="0"/>
                  <a:cs typeface="楷体" charset="0"/>
                </a:rPr>
                <a:t>a</a:t>
              </a:r>
              <a:endParaRPr lang="en-US" altLang="zh-CN" sz="2000" b="1">
                <a:latin typeface="楷体" charset="0"/>
                <a:cs typeface="楷体" charset="0"/>
              </a:endParaRPr>
            </a:p>
          </p:txBody>
        </p:sp>
      </p:grpSp>
      <p:sp>
        <p:nvSpPr>
          <p:cNvPr id="20" name="右箭头 19"/>
          <p:cNvSpPr/>
          <p:nvPr/>
        </p:nvSpPr>
        <p:spPr>
          <a:xfrm>
            <a:off x="3874770" y="3648075"/>
            <a:ext cx="785495" cy="639445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子集构造法不一定得到最简DFA</a:t>
            </a:r>
            <a:endParaRPr lang="en-US" altLang="zh-CN"/>
          </a:p>
        </p:txBody>
      </p:sp>
      <p:grpSp>
        <p:nvGrpSpPr>
          <p:cNvPr id="61" name="组合 60"/>
          <p:cNvGrpSpPr/>
          <p:nvPr/>
        </p:nvGrpSpPr>
        <p:grpSpPr>
          <a:xfrm>
            <a:off x="394970" y="2529840"/>
            <a:ext cx="8516620" cy="2622550"/>
            <a:chOff x="622" y="3984"/>
            <a:chExt cx="13412" cy="4130"/>
          </a:xfrm>
        </p:grpSpPr>
        <p:grpSp>
          <p:nvGrpSpPr>
            <p:cNvPr id="63553" name="Group 97"/>
            <p:cNvGrpSpPr/>
            <p:nvPr/>
          </p:nvGrpSpPr>
          <p:grpSpPr bwMode="auto">
            <a:xfrm rot="0">
              <a:off x="8578" y="5331"/>
              <a:ext cx="5456" cy="2610"/>
              <a:chOff x="1758" y="576"/>
              <a:chExt cx="2610" cy="1200"/>
            </a:xfrm>
          </p:grpSpPr>
          <p:sp>
            <p:nvSpPr>
              <p:cNvPr id="63554" name="Oval 98"/>
              <p:cNvSpPr>
                <a:spLocks noChangeArrowheads="1"/>
              </p:cNvSpPr>
              <p:nvPr/>
            </p:nvSpPr>
            <p:spPr bwMode="auto">
              <a:xfrm>
                <a:off x="3200" y="1075"/>
                <a:ext cx="289" cy="30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楷体" charset="0"/>
                    <a:cs typeface="楷体" charset="0"/>
                  </a:rPr>
                  <a:t>1</a:t>
                </a:r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grpSp>
            <p:nvGrpSpPr>
              <p:cNvPr id="63555" name="Group 99"/>
              <p:cNvGrpSpPr/>
              <p:nvPr/>
            </p:nvGrpSpPr>
            <p:grpSpPr bwMode="auto">
              <a:xfrm>
                <a:off x="4079" y="1064"/>
                <a:ext cx="289" cy="305"/>
                <a:chOff x="7120" y="12162"/>
                <a:chExt cx="425" cy="425"/>
              </a:xfrm>
            </p:grpSpPr>
            <p:sp>
              <p:nvSpPr>
                <p:cNvPr id="63556" name="Oval 100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63557" name="Oval 101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000" b="1">
                      <a:latin typeface="楷体" charset="0"/>
                      <a:cs typeface="楷体" charset="0"/>
                    </a:rPr>
                    <a:t>2</a:t>
                  </a:r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63558" name="Line 102"/>
              <p:cNvSpPr>
                <a:spLocks noChangeShapeType="1"/>
              </p:cNvSpPr>
              <p:nvPr/>
            </p:nvSpPr>
            <p:spPr bwMode="auto">
              <a:xfrm>
                <a:off x="1758" y="1248"/>
                <a:ext cx="517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9" name="Line 103"/>
              <p:cNvSpPr>
                <a:spLocks noChangeShapeType="1"/>
              </p:cNvSpPr>
              <p:nvPr/>
            </p:nvSpPr>
            <p:spPr bwMode="auto">
              <a:xfrm flipV="1">
                <a:off x="2591" y="1239"/>
                <a:ext cx="58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0" name="Rectangle 104"/>
              <p:cNvSpPr>
                <a:spLocks noChangeArrowheads="1"/>
              </p:cNvSpPr>
              <p:nvPr/>
            </p:nvSpPr>
            <p:spPr bwMode="auto">
              <a:xfrm>
                <a:off x="1800" y="957"/>
                <a:ext cx="5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>
                    <a:latin typeface="楷体" charset="0"/>
                    <a:ea typeface="楷体" charset="0"/>
                  </a:rPr>
                  <a:t>开始</a:t>
                </a:r>
                <a:endParaRPr lang="zh-CN" altLang="en-US" sz="2000" b="1">
                  <a:latin typeface="楷体" charset="0"/>
                  <a:ea typeface="楷体" charset="0"/>
                </a:endParaRPr>
              </a:p>
            </p:txBody>
          </p:sp>
          <p:sp>
            <p:nvSpPr>
              <p:cNvPr id="63561" name="Rectangle 105"/>
              <p:cNvSpPr>
                <a:spLocks noChangeArrowheads="1"/>
              </p:cNvSpPr>
              <p:nvPr/>
            </p:nvSpPr>
            <p:spPr bwMode="auto">
              <a:xfrm>
                <a:off x="2765" y="955"/>
                <a:ext cx="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a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62" name="Line 106"/>
              <p:cNvSpPr>
                <a:spLocks noChangeShapeType="1"/>
              </p:cNvSpPr>
              <p:nvPr/>
            </p:nvSpPr>
            <p:spPr bwMode="auto">
              <a:xfrm flipV="1">
                <a:off x="3501" y="1228"/>
                <a:ext cx="58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3" name="Freeform 107"/>
              <p:cNvSpPr>
                <a:spLocks noChangeArrowheads="1"/>
              </p:cNvSpPr>
              <p:nvPr/>
            </p:nvSpPr>
            <p:spPr bwMode="auto">
              <a:xfrm>
                <a:off x="2356" y="842"/>
                <a:ext cx="203" cy="24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64" name="Oval 108"/>
              <p:cNvSpPr>
                <a:spLocks noChangeArrowheads="1"/>
              </p:cNvSpPr>
              <p:nvPr/>
            </p:nvSpPr>
            <p:spPr bwMode="auto">
              <a:xfrm>
                <a:off x="2282" y="1082"/>
                <a:ext cx="289" cy="30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楷体" charset="0"/>
                    <a:cs typeface="楷体" charset="0"/>
                  </a:rPr>
                  <a:t>0</a:t>
                </a:r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65" name="Freeform 109"/>
              <p:cNvSpPr>
                <a:spLocks noChangeArrowheads="1"/>
              </p:cNvSpPr>
              <p:nvPr/>
            </p:nvSpPr>
            <p:spPr bwMode="auto">
              <a:xfrm flipV="1">
                <a:off x="3254" y="1382"/>
                <a:ext cx="203" cy="24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66" name="Rectangle 110"/>
              <p:cNvSpPr>
                <a:spLocks noChangeArrowheads="1"/>
              </p:cNvSpPr>
              <p:nvPr/>
            </p:nvSpPr>
            <p:spPr bwMode="auto">
              <a:xfrm>
                <a:off x="3244" y="1528"/>
                <a:ext cx="2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a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67" name="Rectangle 111"/>
              <p:cNvSpPr>
                <a:spLocks noChangeArrowheads="1"/>
              </p:cNvSpPr>
              <p:nvPr/>
            </p:nvSpPr>
            <p:spPr bwMode="auto">
              <a:xfrm>
                <a:off x="3683" y="956"/>
                <a:ext cx="234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b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68" name="Rectangle 112"/>
              <p:cNvSpPr>
                <a:spLocks noChangeArrowheads="1"/>
              </p:cNvSpPr>
              <p:nvPr/>
            </p:nvSpPr>
            <p:spPr bwMode="auto">
              <a:xfrm>
                <a:off x="2387" y="576"/>
                <a:ext cx="235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b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69" name="Freeform 113"/>
              <p:cNvSpPr>
                <a:spLocks noChangeArrowheads="1"/>
              </p:cNvSpPr>
              <p:nvPr/>
            </p:nvSpPr>
            <p:spPr bwMode="auto">
              <a:xfrm>
                <a:off x="3479" y="1330"/>
                <a:ext cx="612" cy="112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70" name="Rectangle 114"/>
              <p:cNvSpPr>
                <a:spLocks noChangeArrowheads="1"/>
              </p:cNvSpPr>
              <p:nvPr/>
            </p:nvSpPr>
            <p:spPr bwMode="auto">
              <a:xfrm>
                <a:off x="3662" y="1378"/>
                <a:ext cx="2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a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71" name="Freeform 115"/>
              <p:cNvSpPr>
                <a:spLocks noChangeArrowheads="1"/>
              </p:cNvSpPr>
              <p:nvPr/>
            </p:nvSpPr>
            <p:spPr bwMode="auto">
              <a:xfrm>
                <a:off x="2560" y="843"/>
                <a:ext cx="1541" cy="295"/>
              </a:xfrm>
              <a:custGeom>
                <a:avLst/>
                <a:gdLst>
                  <a:gd name="T0" fmla="*/ 2265 w 2265"/>
                  <a:gd name="T1" fmla="*/ 330 h 408"/>
                  <a:gd name="T2" fmla="*/ 1860 w 2265"/>
                  <a:gd name="T3" fmla="*/ 120 h 408"/>
                  <a:gd name="T4" fmla="*/ 1140 w 2265"/>
                  <a:gd name="T5" fmla="*/ 3 h 408"/>
                  <a:gd name="T6" fmla="*/ 495 w 2265"/>
                  <a:gd name="T7" fmla="*/ 138 h 408"/>
                  <a:gd name="T8" fmla="*/ 0 w 2265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5" h="408">
                    <a:moveTo>
                      <a:pt x="2265" y="330"/>
                    </a:moveTo>
                    <a:cubicBezTo>
                      <a:pt x="2197" y="295"/>
                      <a:pt x="2047" y="174"/>
                      <a:pt x="1860" y="120"/>
                    </a:cubicBezTo>
                    <a:cubicBezTo>
                      <a:pt x="1673" y="66"/>
                      <a:pt x="1367" y="0"/>
                      <a:pt x="1140" y="3"/>
                    </a:cubicBezTo>
                    <a:cubicBezTo>
                      <a:pt x="913" y="6"/>
                      <a:pt x="685" y="71"/>
                      <a:pt x="495" y="138"/>
                    </a:cubicBezTo>
                    <a:cubicBezTo>
                      <a:pt x="305" y="205"/>
                      <a:pt x="103" y="352"/>
                      <a:pt x="0" y="408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572" name="Rectangle 116"/>
              <p:cNvSpPr>
                <a:spLocks noChangeArrowheads="1"/>
              </p:cNvSpPr>
              <p:nvPr/>
            </p:nvSpPr>
            <p:spPr bwMode="auto">
              <a:xfrm>
                <a:off x="3305" y="587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b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</p:grpSp>
        <p:grpSp>
          <p:nvGrpSpPr>
            <p:cNvPr id="7" name="Group 72"/>
            <p:cNvGrpSpPr/>
            <p:nvPr/>
          </p:nvGrpSpPr>
          <p:grpSpPr bwMode="auto">
            <a:xfrm rot="0">
              <a:off x="622" y="3984"/>
              <a:ext cx="5761" cy="4131"/>
              <a:chOff x="3085" y="1008"/>
              <a:chExt cx="2531" cy="1776"/>
            </a:xfrm>
          </p:grpSpPr>
          <p:sp>
            <p:nvSpPr>
              <p:cNvPr id="8" name="Oval 73"/>
              <p:cNvSpPr>
                <a:spLocks noChangeArrowheads="1"/>
              </p:cNvSpPr>
              <p:nvPr/>
            </p:nvSpPr>
            <p:spPr bwMode="auto">
              <a:xfrm>
                <a:off x="4466" y="2102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楷体" charset="0"/>
                    <a:cs typeface="楷体" charset="0"/>
                  </a:rPr>
                  <a:t>B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grpSp>
            <p:nvGrpSpPr>
              <p:cNvPr id="9" name="Group 74"/>
              <p:cNvGrpSpPr/>
              <p:nvPr/>
            </p:nvGrpSpPr>
            <p:grpSpPr bwMode="auto">
              <a:xfrm>
                <a:off x="5343" y="2102"/>
                <a:ext cx="273" cy="294"/>
                <a:chOff x="7120" y="12162"/>
                <a:chExt cx="425" cy="425"/>
              </a:xfrm>
            </p:grpSpPr>
            <p:sp>
              <p:nvSpPr>
                <p:cNvPr id="10" name="Oval 75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11" name="Oval 76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>
                      <a:latin typeface="楷体" charset="0"/>
                      <a:cs typeface="楷体" charset="0"/>
                    </a:rPr>
                    <a:t>D</a:t>
                  </a:r>
                  <a:endParaRPr lang="en-US" altLang="zh-CN" sz="2000" b="1"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>
                <a:off x="3085" y="2227"/>
                <a:ext cx="546" cy="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78"/>
              <p:cNvSpPr>
                <a:spLocks noChangeShapeType="1"/>
              </p:cNvSpPr>
              <p:nvPr/>
            </p:nvSpPr>
            <p:spPr bwMode="auto">
              <a:xfrm flipV="1">
                <a:off x="3930" y="2239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79"/>
              <p:cNvSpPr>
                <a:spLocks noChangeArrowheads="1"/>
              </p:cNvSpPr>
              <p:nvPr/>
            </p:nvSpPr>
            <p:spPr bwMode="auto">
              <a:xfrm>
                <a:off x="3159" y="1978"/>
                <a:ext cx="472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>
                    <a:latin typeface="楷体" charset="0"/>
                    <a:ea typeface="楷体" charset="0"/>
                  </a:rPr>
                  <a:t>开始</a:t>
                </a:r>
                <a:endParaRPr lang="zh-CN" altLang="en-US" sz="2000" b="1">
                  <a:latin typeface="楷体" charset="0"/>
                  <a:ea typeface="楷体" charset="0"/>
                </a:endParaRPr>
              </a:p>
            </p:txBody>
          </p:sp>
          <p:sp>
            <p:nvSpPr>
              <p:cNvPr id="15" name="Rectangle 80"/>
              <p:cNvSpPr>
                <a:spLocks noChangeArrowheads="1"/>
              </p:cNvSpPr>
              <p:nvPr/>
            </p:nvSpPr>
            <p:spPr bwMode="auto">
              <a:xfrm>
                <a:off x="4065" y="1999"/>
                <a:ext cx="221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a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 flipV="1">
                <a:off x="4778" y="2240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82"/>
              <p:cNvSpPr>
                <a:spLocks noChangeArrowheads="1"/>
              </p:cNvSpPr>
              <p:nvPr/>
            </p:nvSpPr>
            <p:spPr bwMode="auto">
              <a:xfrm>
                <a:off x="4527" y="122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9" name="Oval 83"/>
              <p:cNvSpPr>
                <a:spLocks noChangeArrowheads="1"/>
              </p:cNvSpPr>
              <p:nvPr/>
            </p:nvSpPr>
            <p:spPr bwMode="auto">
              <a:xfrm>
                <a:off x="3628" y="2088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楷体" charset="0"/>
                    <a:cs typeface="楷体" charset="0"/>
                  </a:rPr>
                  <a:t>A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" name="Freeform 84"/>
              <p:cNvSpPr>
                <a:spLocks noChangeArrowheads="1"/>
              </p:cNvSpPr>
              <p:nvPr/>
            </p:nvSpPr>
            <p:spPr bwMode="auto">
              <a:xfrm flipV="1">
                <a:off x="4518" y="239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1" name="Rectangle 85"/>
              <p:cNvSpPr>
                <a:spLocks noChangeArrowheads="1"/>
              </p:cNvSpPr>
              <p:nvPr/>
            </p:nvSpPr>
            <p:spPr bwMode="auto">
              <a:xfrm>
                <a:off x="4508" y="254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a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2" name="Rectangle 86"/>
              <p:cNvSpPr>
                <a:spLocks noChangeArrowheads="1"/>
              </p:cNvSpPr>
              <p:nvPr/>
            </p:nvSpPr>
            <p:spPr bwMode="auto">
              <a:xfrm>
                <a:off x="4942" y="203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b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3" name="Rectangle 87"/>
              <p:cNvSpPr>
                <a:spLocks noChangeArrowheads="1"/>
              </p:cNvSpPr>
              <p:nvPr/>
            </p:nvSpPr>
            <p:spPr bwMode="auto">
              <a:xfrm>
                <a:off x="3988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b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" name="Freeform 88"/>
              <p:cNvSpPr>
                <a:spLocks noChangeArrowheads="1"/>
              </p:cNvSpPr>
              <p:nvPr/>
            </p:nvSpPr>
            <p:spPr bwMode="auto">
              <a:xfrm>
                <a:off x="4739" y="2316"/>
                <a:ext cx="578" cy="106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" name="Rectangle 89"/>
              <p:cNvSpPr>
                <a:spLocks noChangeArrowheads="1"/>
              </p:cNvSpPr>
              <p:nvPr/>
            </p:nvSpPr>
            <p:spPr bwMode="auto">
              <a:xfrm>
                <a:off x="4951" y="2353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a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6" name="Rectangle 90"/>
              <p:cNvSpPr>
                <a:spLocks noChangeArrowheads="1"/>
              </p:cNvSpPr>
              <p:nvPr/>
            </p:nvSpPr>
            <p:spPr bwMode="auto">
              <a:xfrm>
                <a:off x="4556" y="100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b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7" name="Oval 91"/>
              <p:cNvSpPr>
                <a:spLocks noChangeArrowheads="1"/>
              </p:cNvSpPr>
              <p:nvPr/>
            </p:nvSpPr>
            <p:spPr bwMode="auto">
              <a:xfrm>
                <a:off x="4495" y="1467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楷体" charset="0"/>
                    <a:cs typeface="楷体" charset="0"/>
                  </a:rPr>
                  <a:t>C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8" name="Line 92"/>
              <p:cNvSpPr>
                <a:spLocks noChangeShapeType="1"/>
              </p:cNvSpPr>
              <p:nvPr/>
            </p:nvSpPr>
            <p:spPr bwMode="auto">
              <a:xfrm flipV="1">
                <a:off x="3853" y="167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93"/>
              <p:cNvSpPr>
                <a:spLocks noChangeShapeType="1"/>
              </p:cNvSpPr>
              <p:nvPr/>
            </p:nvSpPr>
            <p:spPr bwMode="auto">
              <a:xfrm>
                <a:off x="4614" y="177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94"/>
              <p:cNvSpPr>
                <a:spLocks noChangeShapeType="1"/>
              </p:cNvSpPr>
              <p:nvPr/>
            </p:nvSpPr>
            <p:spPr bwMode="auto">
              <a:xfrm flipH="1" flipV="1">
                <a:off x="4787" y="166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95"/>
              <p:cNvSpPr>
                <a:spLocks noChangeArrowheads="1"/>
              </p:cNvSpPr>
              <p:nvPr/>
            </p:nvSpPr>
            <p:spPr bwMode="auto">
              <a:xfrm>
                <a:off x="5125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b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32" name="Rectangle 96"/>
              <p:cNvSpPr>
                <a:spLocks noChangeArrowheads="1"/>
              </p:cNvSpPr>
              <p:nvPr/>
            </p:nvSpPr>
            <p:spPr bwMode="auto">
              <a:xfrm>
                <a:off x="4604" y="1742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楷体" charset="0"/>
                    <a:cs typeface="楷体" charset="0"/>
                  </a:rPr>
                  <a:t>a</a:t>
                </a:r>
                <a:endParaRPr lang="en-US" altLang="zh-CN" sz="2000" b="1"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59" name="右箭头 58"/>
            <p:cNvSpPr/>
            <p:nvPr/>
          </p:nvSpPr>
          <p:spPr>
            <a:xfrm>
              <a:off x="6869" y="6314"/>
              <a:ext cx="1237" cy="1007"/>
            </a:xfrm>
            <a:prstGeom prst="rightArrow">
              <a:avLst/>
            </a:prstGeom>
            <a:solidFill>
              <a:schemeClr val="accent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子集构造法</a:t>
            </a:r>
            <a:endParaRPr lang="zh-CN" altLang="en-US"/>
          </a:p>
          <a:p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子集构造法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DFA的一个状态是NFA的一个状态集合</a:t>
            </a:r>
            <a:endParaRPr lang="zh-CN" altLang="en-US"/>
          </a:p>
          <a:p>
            <a:r>
              <a:rPr lang="zh-CN" altLang="en-US"/>
              <a:t>读了输入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… 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 后，</a:t>
            </a:r>
            <a:endParaRPr lang="zh-CN" altLang="en-US"/>
          </a:p>
          <a:p>
            <a:pPr lvl="1"/>
            <a:r>
              <a:rPr lang="zh-CN" altLang="en-US"/>
              <a:t>NFA 能到达的所有状态：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…,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/>
          </a:p>
          <a:p>
            <a:pPr lvl="1"/>
            <a:r>
              <a:rPr lang="zh-CN" altLang="en-US"/>
              <a:t>DFA 到达状态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36575" y="3968115"/>
            <a:ext cx="3263900" cy="1677035"/>
            <a:chOff x="803" y="6552"/>
            <a:chExt cx="5140" cy="2641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3791" y="7602"/>
              <a:ext cx="620" cy="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楷体" charset="0"/>
                  <a:ea typeface="黑体" panose="02010609060101010101" charset="-122"/>
                  <a:cs typeface="楷体" charset="0"/>
                </a:rPr>
                <a:t>1</a:t>
              </a:r>
              <a:endParaRPr lang="zh-CN" altLang="en-US" sz="2000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5323" y="7601"/>
              <a:ext cx="620" cy="639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2000">
                  <a:latin typeface="楷体" charset="0"/>
                  <a:ea typeface="黑体" panose="02010609060101010101" charset="-122"/>
                  <a:cs typeface="楷体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2000">
                    <a:latin typeface="楷体" charset="0"/>
                    <a:ea typeface="黑体" panose="02010609060101010101" charset="-122"/>
                    <a:cs typeface="楷体" charset="0"/>
                  </a:rPr>
                  <a:t>2</a:t>
                </a:r>
                <a:endParaRPr lang="zh-CN" altLang="en-US" sz="2000">
                  <a:latin typeface="楷体" charset="0"/>
                  <a:ea typeface="黑体" panose="02010609060101010101" charset="-122"/>
                  <a:cs typeface="楷体" charset="0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803" y="7921"/>
              <a:ext cx="137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2858" y="7898"/>
              <a:ext cx="933" cy="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977" y="7403"/>
              <a:ext cx="1005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2000">
                  <a:latin typeface="楷体" charset="0"/>
                  <a:ea typeface="楷体" charset="0"/>
                </a:rPr>
                <a:t>开始</a:t>
              </a:r>
              <a:endParaRPr lang="zh-CN" altLang="en-US" sz="2000">
                <a:latin typeface="楷体" charset="0"/>
                <a:ea typeface="楷体" charset="0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163" y="7403"/>
              <a:ext cx="50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a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>
              <a:off x="4432" y="7899"/>
              <a:ext cx="892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355" y="7068"/>
              <a:ext cx="432" cy="504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216" y="7578"/>
              <a:ext cx="620" cy="6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楷体" charset="0"/>
                  <a:ea typeface="黑体" panose="02010609060101010101" charset="-122"/>
                  <a:cs typeface="楷体" charset="0"/>
                </a:rPr>
                <a:t>0</a:t>
              </a:r>
              <a:endParaRPr lang="zh-CN" altLang="en-US" sz="2000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311" y="8177"/>
              <a:ext cx="434" cy="50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485" y="6552"/>
              <a:ext cx="503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a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380" y="8677"/>
              <a:ext cx="503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b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4782" y="7445"/>
              <a:ext cx="50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b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06010" y="3328035"/>
            <a:ext cx="3780790" cy="2687320"/>
            <a:chOff x="7719" y="5424"/>
            <a:chExt cx="5954" cy="4232"/>
          </a:xfrm>
        </p:grpSpPr>
        <p:grpSp>
          <p:nvGrpSpPr>
            <p:cNvPr id="11" name="组合 10"/>
            <p:cNvGrpSpPr/>
            <p:nvPr/>
          </p:nvGrpSpPr>
          <p:grpSpPr>
            <a:xfrm rot="0">
              <a:off x="7719" y="5424"/>
              <a:ext cx="5954" cy="2149"/>
              <a:chOff x="2993" y="2323"/>
              <a:chExt cx="5954" cy="22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993" y="2323"/>
                <a:ext cx="5954" cy="2277"/>
                <a:chOff x="1900555" y="1475105"/>
                <a:chExt cx="3780790" cy="1445932"/>
              </a:xfrm>
            </p:grpSpPr>
            <p:sp>
              <p:nvSpPr>
                <p:cNvPr id="13" name="Oval 22"/>
                <p:cNvSpPr>
                  <a:spLocks noChangeArrowheads="1"/>
                </p:cNvSpPr>
                <p:nvPr/>
              </p:nvSpPr>
              <p:spPr bwMode="auto">
                <a:xfrm>
                  <a:off x="4596130" y="2349123"/>
                  <a:ext cx="1085215" cy="5544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28800" rIns="21600" bIns="46800" anchor="ctr"/>
                <a:p>
                  <a:r>
                    <a:rPr lang="en-US" altLang="zh-CN" sz="2000">
                      <a:latin typeface="楷体" charset="0"/>
                      <a:ea typeface="黑体" panose="02010609060101010101" charset="-122"/>
                      <a:cs typeface="楷体" charset="0"/>
                    </a:rPr>
                    <a:t>{0,</a:t>
                  </a:r>
                  <a:r>
                    <a:rPr lang="zh-CN" altLang="en-US" sz="2000">
                      <a:latin typeface="楷体" charset="0"/>
                      <a:ea typeface="黑体" panose="02010609060101010101" charset="-122"/>
                      <a:cs typeface="楷体" charset="0"/>
                    </a:rPr>
                    <a:t>1</a:t>
                  </a:r>
                  <a:r>
                    <a:rPr lang="en-US" altLang="zh-CN" sz="2000">
                      <a:latin typeface="楷体" charset="0"/>
                      <a:ea typeface="黑体" panose="02010609060101010101" charset="-122"/>
                      <a:cs typeface="楷体" charset="0"/>
                    </a:rPr>
                    <a:t>}</a:t>
                  </a:r>
                  <a:endParaRPr lang="en-US" altLang="zh-CN" sz="2000">
                    <a:latin typeface="楷体" charset="0"/>
                    <a:ea typeface="黑体" panose="02010609060101010101" charset="-122"/>
                    <a:cs typeface="楷体" charset="0"/>
                  </a:endParaRPr>
                </a:p>
              </p:txBody>
            </p:sp>
            <p:sp>
              <p:nvSpPr>
                <p:cNvPr id="1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01190" y="2644500"/>
                  <a:ext cx="836295" cy="18167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21075" y="2643154"/>
                  <a:ext cx="1075055" cy="1346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" name="Rectangle 28"/>
                <p:cNvSpPr>
                  <a:spLocks noChangeArrowheads="1"/>
                </p:cNvSpPr>
                <p:nvPr/>
              </p:nvSpPr>
              <p:spPr bwMode="auto">
                <a:xfrm>
                  <a:off x="1900555" y="2212975"/>
                  <a:ext cx="971550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p>
                  <a:pPr algn="just"/>
                  <a:r>
                    <a:rPr lang="zh-CN" altLang="en-US" sz="2000">
                      <a:latin typeface="楷体" charset="0"/>
                      <a:ea typeface="楷体" charset="0"/>
                    </a:rPr>
                    <a:t>开始</a:t>
                  </a:r>
                  <a:endParaRPr lang="zh-CN" altLang="en-US" sz="2000">
                    <a:latin typeface="楷体" charset="0"/>
                    <a:ea typeface="楷体" charset="0"/>
                  </a:endParaRPr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3980815" y="2251749"/>
                  <a:ext cx="485775" cy="446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p>
                  <a:pPr algn="just"/>
                  <a:r>
                    <a:rPr lang="en-US" altLang="zh-CN" sz="2000" i="1">
                      <a:latin typeface="楷体" charset="0"/>
                      <a:ea typeface="黑体" panose="02010609060101010101" charset="-122"/>
                      <a:cs typeface="楷体" charset="0"/>
                    </a:rPr>
                    <a:t>a</a:t>
                  </a:r>
                  <a:endParaRPr lang="en-US" altLang="zh-CN" sz="2000" i="1">
                    <a:latin typeface="楷体" charset="0"/>
                    <a:ea typeface="黑体" panose="02010609060101010101" charset="-122"/>
                    <a:cs typeface="楷体" charset="0"/>
                  </a:endParaRPr>
                </a:p>
              </p:txBody>
            </p:sp>
            <p:sp>
              <p:nvSpPr>
                <p:cNvPr id="22" name="Freeform 31"/>
                <p:cNvSpPr>
                  <a:spLocks noChangeArrowheads="1"/>
                </p:cNvSpPr>
                <p:nvPr/>
              </p:nvSpPr>
              <p:spPr bwMode="auto">
                <a:xfrm>
                  <a:off x="2940050" y="1928233"/>
                  <a:ext cx="417830" cy="436880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p>
                  <a:endParaRPr lang="zh-CN" altLang="en-US" sz="2000">
                    <a:latin typeface="楷体" charset="0"/>
                    <a:ea typeface="黑体" panose="02010609060101010101" charset="-122"/>
                    <a:cs typeface="楷体" charset="0"/>
                  </a:endParaRPr>
                </a:p>
              </p:txBody>
            </p:sp>
            <p:sp>
              <p:nvSpPr>
                <p:cNvPr id="23" name="Oval 32"/>
                <p:cNvSpPr>
                  <a:spLocks noChangeArrowheads="1"/>
                </p:cNvSpPr>
                <p:nvPr/>
              </p:nvSpPr>
              <p:spPr bwMode="auto">
                <a:xfrm>
                  <a:off x="2737485" y="2365272"/>
                  <a:ext cx="782955" cy="55576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28800" rIns="21600" bIns="46800" anchor="ctr"/>
                <a:p>
                  <a:r>
                    <a:rPr lang="en-US" altLang="zh-CN" sz="2000">
                      <a:latin typeface="楷体" charset="0"/>
                      <a:ea typeface="黑体" panose="02010609060101010101" charset="-122"/>
                      <a:cs typeface="楷体" charset="0"/>
                    </a:rPr>
                    <a:t>{0}</a:t>
                  </a:r>
                  <a:endParaRPr lang="en-US" altLang="zh-CN" sz="2000">
                    <a:latin typeface="楷体" charset="0"/>
                    <a:ea typeface="黑体" panose="02010609060101010101" charset="-122"/>
                    <a:cs typeface="楷体" charset="0"/>
                  </a:endParaRPr>
                </a:p>
              </p:txBody>
            </p:sp>
            <p:sp>
              <p:nvSpPr>
                <p:cNvPr id="24" name="Freeform 33"/>
                <p:cNvSpPr>
                  <a:spLocks noChangeArrowheads="1"/>
                </p:cNvSpPr>
                <p:nvPr/>
              </p:nvSpPr>
              <p:spPr bwMode="auto">
                <a:xfrm>
                  <a:off x="4928870" y="1864660"/>
                  <a:ext cx="419100" cy="500423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p>
                  <a:endParaRPr lang="zh-CN" altLang="en-US" sz="2000">
                    <a:latin typeface="楷体" charset="0"/>
                    <a:ea typeface="黑体" panose="02010609060101010101" charset="-122"/>
                    <a:cs typeface="楷体" charset="0"/>
                  </a:endParaRPr>
                </a:p>
              </p:txBody>
            </p:sp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2997200" y="1475105"/>
                  <a:ext cx="485775" cy="447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p>
                  <a:pPr algn="just"/>
                  <a:endParaRPr lang="en-US" altLang="zh-CN" sz="2000" i="1">
                    <a:latin typeface="楷体" charset="0"/>
                    <a:ea typeface="黑体" panose="02010609060101010101" charset="-122"/>
                    <a:cs typeface="楷体" charset="0"/>
                  </a:endParaRPr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2953385" y="1480781"/>
                  <a:ext cx="485775" cy="447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p>
                  <a:pPr algn="just"/>
                  <a:r>
                    <a:rPr lang="en-US" altLang="zh-CN" sz="2000" i="1">
                      <a:latin typeface="楷体" charset="0"/>
                      <a:ea typeface="黑体" panose="02010609060101010101" charset="-122"/>
                      <a:cs typeface="楷体" charset="0"/>
                    </a:rPr>
                    <a:t>b</a:t>
                  </a:r>
                  <a:endParaRPr lang="en-US" altLang="zh-CN" sz="2000" i="1">
                    <a:latin typeface="楷体" charset="0"/>
                    <a:ea typeface="黑体" panose="02010609060101010101" charset="-122"/>
                    <a:cs typeface="楷体" charset="0"/>
                  </a:endParaRPr>
                </a:p>
              </p:txBody>
            </p:sp>
          </p:grp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7924" y="2323"/>
                <a:ext cx="765" cy="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2000" i="1">
                    <a:latin typeface="楷体" charset="0"/>
                    <a:ea typeface="黑体" panose="02010609060101010101" charset="-122"/>
                    <a:cs typeface="楷体" charset="0"/>
                  </a:rPr>
                  <a:t>a</a:t>
                </a:r>
                <a:endParaRPr lang="en-US" altLang="zh-CN" sz="2000" i="1">
                  <a:latin typeface="楷体" charset="0"/>
                  <a:ea typeface="黑体" panose="02010609060101010101" charset="-122"/>
                  <a:cs typeface="楷体" charset="0"/>
                </a:endParaRPr>
              </a:p>
            </p:txBody>
          </p:sp>
        </p:grp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 flipV="1">
              <a:off x="9751" y="7572"/>
              <a:ext cx="658" cy="126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9505" y="7927"/>
              <a:ext cx="765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b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V="1">
              <a:off x="11927" y="7516"/>
              <a:ext cx="561" cy="121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1586" y="7850"/>
              <a:ext cx="532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a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H="1">
              <a:off x="12118" y="7531"/>
              <a:ext cx="552" cy="130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2650" y="7899"/>
              <a:ext cx="765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b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0211" y="8630"/>
              <a:ext cx="2080" cy="1026"/>
              <a:chOff x="10013" y="8883"/>
              <a:chExt cx="2080" cy="1026"/>
            </a:xfrm>
          </p:grpSpPr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0013" y="8883"/>
                <a:ext cx="2081" cy="102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endParaRPr lang="en-US" altLang="zh-CN" sz="2000">
                  <a:latin typeface="楷体" charset="0"/>
                  <a:ea typeface="黑体" panose="02010609060101010101" charset="-122"/>
                  <a:cs typeface="楷体" charset="0"/>
                </a:endParaRPr>
              </a:p>
            </p:txBody>
          </p:sp>
          <p:sp>
            <p:nvSpPr>
              <p:cNvPr id="42" name="Oval 22"/>
              <p:cNvSpPr>
                <a:spLocks noChangeArrowheads="1"/>
              </p:cNvSpPr>
              <p:nvPr/>
            </p:nvSpPr>
            <p:spPr bwMode="auto">
              <a:xfrm>
                <a:off x="10211" y="8985"/>
                <a:ext cx="1709" cy="82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en-US" altLang="zh-CN" sz="2000">
                    <a:latin typeface="楷体" charset="0"/>
                    <a:ea typeface="黑体" panose="02010609060101010101" charset="-122"/>
                    <a:cs typeface="楷体" charset="0"/>
                  </a:rPr>
                  <a:t>{0,</a:t>
                </a:r>
                <a:r>
                  <a:rPr lang="zh-CN" altLang="en-US" sz="2000">
                    <a:latin typeface="楷体" charset="0"/>
                    <a:ea typeface="黑体" panose="02010609060101010101" charset="-122"/>
                    <a:cs typeface="楷体" charset="0"/>
                  </a:rPr>
                  <a:t>1</a:t>
                </a:r>
                <a:r>
                  <a:rPr lang="en-US" altLang="zh-CN" sz="2000">
                    <a:latin typeface="楷体" charset="0"/>
                    <a:ea typeface="黑体" panose="02010609060101010101" charset="-122"/>
                    <a:cs typeface="楷体" charset="0"/>
                  </a:rPr>
                  <a:t>}</a:t>
                </a:r>
                <a:endParaRPr lang="en-US" altLang="zh-CN" sz="2000">
                  <a:latin typeface="楷体" charset="0"/>
                  <a:ea typeface="黑体" panose="02010609060101010101" charset="-122"/>
                  <a:cs typeface="楷体" charset="0"/>
                </a:endParaRP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924560" y="5830570"/>
            <a:ext cx="19164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楷体" charset="0"/>
                <a:cs typeface="楷体" charset="0"/>
                <a:sym typeface="+mn-ea"/>
              </a:rPr>
              <a:t>(a|b)</a:t>
            </a:r>
            <a:r>
              <a:rPr lang="zh-CN" altLang="en-US" sz="2000" baseline="30000">
                <a:latin typeface="楷体" charset="0"/>
                <a:cs typeface="楷体" charset="0"/>
                <a:sym typeface="+mn-ea"/>
              </a:rPr>
              <a:t>*</a:t>
            </a:r>
            <a:r>
              <a:rPr lang="zh-CN" altLang="en-US" sz="2000">
                <a:latin typeface="楷体" charset="0"/>
                <a:cs typeface="楷体" charset="0"/>
                <a:sym typeface="+mn-ea"/>
              </a:rPr>
              <a:t>ab </a:t>
            </a:r>
            <a:r>
              <a:rPr lang="zh-CN" altLang="en-US" sz="2000">
                <a:latin typeface="楷体" charset="0"/>
                <a:ea typeface="楷体" charset="0"/>
                <a:cs typeface="楷体" charset="0"/>
                <a:sym typeface="+mn-ea"/>
              </a:rPr>
              <a:t>的</a:t>
            </a:r>
            <a:r>
              <a:rPr lang="en-US" altLang="zh-CN" sz="2000">
                <a:latin typeface="楷体" charset="0"/>
                <a:cs typeface="楷体" charset="0"/>
                <a:sym typeface="+mn-ea"/>
              </a:rPr>
              <a:t>NFA</a:t>
            </a:r>
            <a:endParaRPr lang="en-US" altLang="zh-CN" sz="2000">
              <a:latin typeface="楷体" charset="0"/>
              <a:cs typeface="楷体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70625" y="6229350"/>
            <a:ext cx="19164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楷体" charset="0"/>
                <a:cs typeface="楷体" charset="0"/>
                <a:sym typeface="+mn-ea"/>
              </a:rPr>
              <a:t>(a|b)</a:t>
            </a:r>
            <a:r>
              <a:rPr lang="zh-CN" altLang="en-US" sz="2000" baseline="30000">
                <a:latin typeface="楷体" charset="0"/>
                <a:cs typeface="楷体" charset="0"/>
                <a:sym typeface="+mn-ea"/>
              </a:rPr>
              <a:t>*</a:t>
            </a:r>
            <a:r>
              <a:rPr lang="zh-CN" altLang="en-US" sz="2000">
                <a:latin typeface="楷体" charset="0"/>
                <a:cs typeface="楷体" charset="0"/>
                <a:sym typeface="+mn-ea"/>
              </a:rPr>
              <a:t>ab </a:t>
            </a:r>
            <a:r>
              <a:rPr lang="zh-CN" altLang="en-US" sz="2000">
                <a:latin typeface="楷体" charset="0"/>
                <a:ea typeface="楷体" charset="0"/>
                <a:cs typeface="楷体" charset="0"/>
                <a:sym typeface="+mn-ea"/>
              </a:rPr>
              <a:t>的</a:t>
            </a:r>
            <a:r>
              <a:rPr lang="en-US" altLang="zh-CN" sz="2000">
                <a:latin typeface="楷体" charset="0"/>
                <a:ea typeface="楷体" charset="0"/>
                <a:cs typeface="楷体" charset="0"/>
                <a:sym typeface="+mn-ea"/>
              </a:rPr>
              <a:t>D</a:t>
            </a:r>
            <a:r>
              <a:rPr lang="en-US" altLang="zh-CN" sz="2000">
                <a:latin typeface="楷体" charset="0"/>
                <a:cs typeface="楷体" charset="0"/>
                <a:sym typeface="+mn-ea"/>
              </a:rPr>
              <a:t>FA</a:t>
            </a:r>
            <a:endParaRPr lang="en-US" altLang="zh-CN" sz="2000">
              <a:latin typeface="楷体" charset="0"/>
              <a:cs typeface="楷体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子集构造法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57200" y="2172335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55"/>
                <a:gridCol w="610044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描述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-closure(s)</a:t>
                      </a:r>
                      <a:endParaRPr lang="en-US" altLang="zh-CN" sz="2400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从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NFA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的状态 </a:t>
                      </a:r>
                      <a:r>
                        <a:rPr lang="en-US" altLang="zh-CN" sz="240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s 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出发，只用</a:t>
                      </a:r>
                      <a:r>
                        <a:rPr lang="zh-CN" altLang="en-US" sz="240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ε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转换能到达的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NFA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状态集合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-closure(T)</a:t>
                      </a:r>
                      <a:endParaRPr lang="zh-CN" altLang="en-US" sz="2400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从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NFA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的状态集合 </a:t>
                      </a:r>
                      <a:r>
                        <a:rPr lang="en-US" altLang="zh-CN" sz="240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T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中每个状态出发，只用</a:t>
                      </a:r>
                      <a:r>
                        <a:rPr lang="en-US" altLang="zh-CN" sz="240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ε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转换就能到达的状态的集合</a:t>
                      </a:r>
                      <a:endParaRPr lang="en-US" altLang="zh-CN" sz="240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move(T , a)</a:t>
                      </a:r>
                      <a:endParaRPr lang="en-US" altLang="zh-CN" sz="2400" b="0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从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NFA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的状态集合 </a:t>
                      </a:r>
                      <a:r>
                        <a:rPr lang="en-US" altLang="zh-CN" sz="240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T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中每个状态出发，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通过 </a:t>
                      </a:r>
                      <a:r>
                        <a:rPr lang="en-US" altLang="zh-CN" sz="2400" b="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a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能到达的所有状态集合</a:t>
                      </a:r>
                      <a:endParaRPr lang="en-US" altLang="zh-CN" sz="240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子集构造法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楷体" charset="0"/>
                <a:cs typeface="楷体" charset="0"/>
                <a:sym typeface="+mn-ea"/>
              </a:rPr>
              <a:t>输入：一个</a:t>
            </a:r>
            <a:r>
              <a:rPr lang="en-US" altLang="zh-CN">
                <a:latin typeface="楷体" charset="0"/>
                <a:cs typeface="楷体" charset="0"/>
                <a:sym typeface="+mn-ea"/>
              </a:rPr>
              <a:t>NFA </a:t>
            </a:r>
            <a:r>
              <a:rPr lang="en-US" altLang="zh-CN" b="1" i="1">
                <a:solidFill>
                  <a:schemeClr val="accent1"/>
                </a:solidFill>
                <a:latin typeface="楷体" charset="0"/>
                <a:cs typeface="楷体" charset="0"/>
                <a:sym typeface="+mn-ea"/>
              </a:rPr>
              <a:t>N</a:t>
            </a:r>
            <a:r>
              <a:rPr lang="en-US" altLang="zh-CN">
                <a:latin typeface="楷体" charset="0"/>
                <a:cs typeface="楷体" charset="0"/>
                <a:sym typeface="+mn-ea"/>
              </a:rPr>
              <a:t>	</a:t>
            </a:r>
            <a:r>
              <a:rPr lang="zh-CN" altLang="en-US">
                <a:latin typeface="楷体" charset="0"/>
                <a:cs typeface="楷体" charset="0"/>
                <a:sym typeface="+mn-ea"/>
              </a:rPr>
              <a:t> </a:t>
            </a:r>
            <a:r>
              <a:rPr lang="en-US" altLang="zh-CN">
                <a:latin typeface="楷体" charset="0"/>
                <a:cs typeface="楷体" charset="0"/>
                <a:sym typeface="+mn-ea"/>
              </a:rPr>
              <a:t>	</a:t>
            </a:r>
            <a:endParaRPr lang="en-US" altLang="zh-CN">
              <a:latin typeface="楷体" charset="0"/>
              <a:cs typeface="楷体" charset="0"/>
              <a:sym typeface="+mn-ea"/>
            </a:endParaRPr>
          </a:p>
          <a:p>
            <a:r>
              <a:rPr lang="zh-CN" altLang="en-US">
                <a:latin typeface="楷体" charset="0"/>
                <a:cs typeface="楷体" charset="0"/>
                <a:sym typeface="+mn-ea"/>
              </a:rPr>
              <a:t>输出：一个</a:t>
            </a:r>
            <a:r>
              <a:rPr lang="en-US" altLang="zh-CN">
                <a:latin typeface="楷体" charset="0"/>
                <a:cs typeface="楷体" charset="0"/>
                <a:sym typeface="+mn-ea"/>
              </a:rPr>
              <a:t>DFA </a:t>
            </a:r>
            <a:r>
              <a:rPr lang="en-US" altLang="zh-CN" b="1" i="1">
                <a:solidFill>
                  <a:schemeClr val="accent1"/>
                </a:solidFill>
                <a:latin typeface="楷体" charset="0"/>
                <a:cs typeface="楷体" charset="0"/>
                <a:sym typeface="+mn-ea"/>
              </a:rPr>
              <a:t>D</a:t>
            </a:r>
            <a:endParaRPr lang="en-US" altLang="zh-CN" i="1">
              <a:latin typeface="楷体" charset="0"/>
              <a:cs typeface="楷体" charset="0"/>
              <a:sym typeface="+mn-ea"/>
            </a:endParaRPr>
          </a:p>
          <a:p>
            <a:r>
              <a:rPr lang="en-US" altLang="zh-CN" i="1">
                <a:latin typeface="楷体" charset="0"/>
                <a:cs typeface="楷体" charset="0"/>
                <a:sym typeface="+mn-ea"/>
              </a:rPr>
              <a:t>D </a:t>
            </a:r>
            <a:r>
              <a:rPr lang="zh-CN" altLang="en-US">
                <a:latin typeface="楷体" charset="0"/>
                <a:cs typeface="楷体" charset="0"/>
                <a:sym typeface="+mn-ea"/>
              </a:rPr>
              <a:t>的转换表</a:t>
            </a:r>
            <a:r>
              <a:rPr lang="en-US" altLang="zh-CN">
                <a:latin typeface="楷体" charset="0"/>
                <a:cs typeface="楷体" charset="0"/>
                <a:sym typeface="+mn-ea"/>
              </a:rPr>
              <a:t>:</a:t>
            </a:r>
            <a:r>
              <a:rPr lang="en-US" altLang="zh-CN" b="1" i="1">
                <a:solidFill>
                  <a:schemeClr val="accent1"/>
                </a:solidFill>
                <a:latin typeface="楷体" charset="0"/>
                <a:cs typeface="楷体" charset="0"/>
                <a:sym typeface="+mn-ea"/>
              </a:rPr>
              <a:t>Dtran</a:t>
            </a:r>
            <a:r>
              <a:rPr lang="en-US" altLang="zh-CN" i="1">
                <a:latin typeface="楷体" charset="0"/>
                <a:cs typeface="楷体" charset="0"/>
                <a:sym typeface="+mn-ea"/>
              </a:rPr>
              <a:t>, </a:t>
            </a:r>
            <a:r>
              <a:rPr lang="zh-CN" altLang="en-US">
                <a:latin typeface="楷体" charset="0"/>
                <a:cs typeface="楷体" charset="0"/>
                <a:sym typeface="+mn-ea"/>
              </a:rPr>
              <a:t>状态集</a:t>
            </a:r>
            <a:r>
              <a:rPr lang="en-US" altLang="zh-CN">
                <a:latin typeface="楷体" charset="0"/>
                <a:cs typeface="楷体" charset="0"/>
                <a:sym typeface="+mn-ea"/>
              </a:rPr>
              <a:t>:</a:t>
            </a:r>
            <a:r>
              <a:rPr lang="en-US" altLang="zh-CN" b="1" i="1">
                <a:solidFill>
                  <a:schemeClr val="accent1"/>
                </a:solidFill>
                <a:latin typeface="楷体" charset="0"/>
                <a:cs typeface="楷体" charset="0"/>
                <a:sym typeface="+mn-ea"/>
              </a:rPr>
              <a:t>Dstates</a:t>
            </a:r>
            <a:endParaRPr lang="en-US" altLang="zh-CN" i="1">
              <a:latin typeface="楷体" charset="0"/>
              <a:cs typeface="楷体" charset="0"/>
              <a:sym typeface="+mn-ea"/>
            </a:endParaRPr>
          </a:p>
          <a:p>
            <a:r>
              <a:rPr lang="zh-CN" altLang="en-US">
                <a:latin typeface="楷体" charset="0"/>
                <a:cs typeface="楷体" charset="0"/>
                <a:sym typeface="+mn-ea"/>
              </a:rPr>
              <a:t>如果</a:t>
            </a:r>
            <a:r>
              <a:rPr lang="en-US" altLang="zh-CN" i="1">
                <a:latin typeface="楷体" charset="0"/>
                <a:cs typeface="楷体" charset="0"/>
                <a:sym typeface="+mn-ea"/>
              </a:rPr>
              <a:t>D </a:t>
            </a:r>
            <a:r>
              <a:rPr lang="zh-CN" altLang="en-US">
                <a:latin typeface="楷体" charset="0"/>
                <a:cs typeface="楷体" charset="0"/>
                <a:sym typeface="+mn-ea"/>
              </a:rPr>
              <a:t>的某个状态</a:t>
            </a:r>
            <a:r>
              <a:rPr lang="en-US" altLang="zh-CN" i="1">
                <a:latin typeface="楷体" charset="0"/>
                <a:cs typeface="楷体" charset="0"/>
                <a:sym typeface="+mn-ea"/>
              </a:rPr>
              <a:t>V </a:t>
            </a:r>
            <a:r>
              <a:rPr lang="zh-CN" altLang="en-US">
                <a:latin typeface="楷体" charset="0"/>
                <a:cs typeface="楷体" charset="0"/>
                <a:sym typeface="+mn-ea"/>
              </a:rPr>
              <a:t>至少包含一个</a:t>
            </a:r>
            <a:r>
              <a:rPr lang="en-US" altLang="zh-CN" i="1">
                <a:latin typeface="楷体" charset="0"/>
                <a:cs typeface="楷体" charset="0"/>
                <a:sym typeface="+mn-ea"/>
              </a:rPr>
              <a:t>N</a:t>
            </a:r>
            <a:r>
              <a:rPr lang="en-US" altLang="zh-CN">
                <a:latin typeface="楷体" charset="0"/>
                <a:cs typeface="楷体" charset="0"/>
                <a:sym typeface="+mn-ea"/>
              </a:rPr>
              <a:t> </a:t>
            </a:r>
            <a:r>
              <a:rPr lang="zh-CN" altLang="en-US">
                <a:latin typeface="楷体" charset="0"/>
                <a:cs typeface="楷体" charset="0"/>
                <a:sym typeface="+mn-ea"/>
              </a:rPr>
              <a:t>的接收状态，那么</a:t>
            </a:r>
            <a:r>
              <a:rPr lang="en-US" altLang="zh-CN" i="1">
                <a:latin typeface="楷体" charset="0"/>
                <a:cs typeface="楷体" charset="0"/>
                <a:sym typeface="+mn-ea"/>
              </a:rPr>
              <a:t>V </a:t>
            </a:r>
            <a:r>
              <a:rPr lang="zh-CN" altLang="en-US">
                <a:latin typeface="楷体" charset="0"/>
                <a:cs typeface="楷体" charset="0"/>
                <a:sym typeface="+mn-ea"/>
              </a:rPr>
              <a:t>是</a:t>
            </a:r>
            <a:r>
              <a:rPr lang="en-US" altLang="zh-CN">
                <a:latin typeface="楷体" charset="0"/>
                <a:cs typeface="楷体" charset="0"/>
                <a:sym typeface="+mn-ea"/>
              </a:rPr>
              <a:t>D</a:t>
            </a:r>
            <a:r>
              <a:rPr lang="zh-CN" altLang="en-US">
                <a:latin typeface="楷体" charset="0"/>
                <a:cs typeface="楷体" charset="0"/>
                <a:sym typeface="+mn-ea"/>
              </a:rPr>
              <a:t>的一个接收状态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子集构造法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-closure(s</a:t>
            </a:r>
            <a:r>
              <a:rPr lang="en-US" altLang="zh-CN" sz="288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Dstates</a:t>
            </a:r>
            <a:r>
              <a:rPr lang="en-US" altLang="zh-CN" sz="2880">
                <a:latin typeface="楷体" charset="0"/>
                <a:cs typeface="楷体" charset="0"/>
                <a:sym typeface="+mn-ea"/>
              </a:rPr>
              <a:t> 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中唯一的状态且未被标记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8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的开始状态）</a:t>
            </a:r>
            <a:endParaRPr lang="zh-CN" altLang="en-US" sz="288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en-US" altLang="zh-CN" sz="2880">
                <a:latin typeface="楷体" charset="0"/>
                <a:cs typeface="楷体" charset="0"/>
                <a:sym typeface="+mn-ea"/>
              </a:rPr>
              <a:t>while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 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Dstates 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中有一个未标记的状态</a:t>
            </a:r>
            <a:r>
              <a:rPr lang="zh-CN" altLang="en-US" sz="2880" i="1">
                <a:latin typeface="楷体" charset="0"/>
                <a:cs typeface="楷体" charset="0"/>
                <a:sym typeface="+mn-ea"/>
              </a:rPr>
              <a:t> 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T 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，</a:t>
            </a:r>
            <a:r>
              <a:rPr lang="en-US" altLang="zh-CN" sz="2880">
                <a:latin typeface="楷体" charset="0"/>
                <a:cs typeface="楷体" charset="0"/>
                <a:sym typeface="+mn-ea"/>
              </a:rPr>
              <a:t>{</a:t>
            </a:r>
            <a:endParaRPr lang="en-US" altLang="zh-CN" sz="2880">
              <a:latin typeface="楷体" charset="0"/>
              <a:cs typeface="楷体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880">
                <a:latin typeface="楷体" charset="0"/>
                <a:cs typeface="楷体" charset="0"/>
                <a:sym typeface="+mn-ea"/>
              </a:rPr>
              <a:t>	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标记 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T</a:t>
            </a:r>
            <a:endParaRPr lang="en-US" altLang="zh-CN" sz="2880" i="1">
              <a:latin typeface="楷体" charset="0"/>
              <a:cs typeface="楷体" charset="0"/>
              <a:sym typeface="+mn-ea"/>
            </a:endParaRPr>
          </a:p>
          <a:p>
            <a:pPr marL="-182880" lvl="0" indent="0">
              <a:buNone/>
            </a:pP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	</a:t>
            </a:r>
            <a:r>
              <a:rPr lang="en-US" altLang="zh-CN" sz="2880">
                <a:latin typeface="楷体" charset="0"/>
                <a:cs typeface="楷体" charset="0"/>
                <a:sym typeface="+mn-ea"/>
              </a:rPr>
              <a:t>for 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（每个输入符号 </a:t>
            </a:r>
            <a:r>
              <a:rPr lang="en-US" altLang="zh-CN" sz="2880">
                <a:latin typeface="楷体" charset="0"/>
                <a:cs typeface="楷体" charset="0"/>
                <a:sym typeface="+mn-ea"/>
              </a:rPr>
              <a:t>a 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）</a:t>
            </a:r>
            <a:r>
              <a:rPr lang="en-US" altLang="zh-CN" sz="2880">
                <a:latin typeface="楷体" charset="0"/>
                <a:cs typeface="楷体" charset="0"/>
                <a:sym typeface="+mn-ea"/>
              </a:rPr>
              <a:t>{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	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-18288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 = </a:t>
            </a:r>
            <a:r>
              <a:rPr lang="zh-CN" altLang="en-US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-closure(move(T</a:t>
            </a:r>
            <a:r>
              <a:rPr lang="zh-CN" altLang="en-US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a))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-182880" lvl="0" indent="0">
              <a:buNone/>
            </a:pPr>
            <a:r>
              <a:rPr lang="en-US" altLang="zh-CN" sz="2880">
                <a:latin typeface="楷体" charset="0"/>
                <a:cs typeface="楷体" charset="0"/>
                <a:sym typeface="+mn-ea"/>
              </a:rPr>
              <a:t>		if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80">
                <a:latin typeface="楷体" charset="0"/>
                <a:cs typeface="楷体" charset="0"/>
                <a:sym typeface="+mn-ea"/>
              </a:rPr>
              <a:t> 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不在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Dstates 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中</a:t>
            </a:r>
            <a:endParaRPr lang="zh-CN" altLang="en-US" sz="2880" i="1">
              <a:latin typeface="楷体" charset="0"/>
              <a:cs typeface="楷体" charset="0"/>
              <a:sym typeface="+mn-ea"/>
            </a:endParaRPr>
          </a:p>
          <a:p>
            <a:pPr marL="-182880" lvl="0" indent="0">
              <a:buNone/>
            </a:pP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			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将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 </a:t>
            </a:r>
            <a:r>
              <a:rPr lang="zh-CN" altLang="en-US" sz="2880">
                <a:latin typeface="楷体" charset="0"/>
                <a:cs typeface="楷体" charset="0"/>
                <a:sym typeface="+mn-ea"/>
              </a:rPr>
              <a:t>作为未标记状态添加到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Dstates </a:t>
            </a:r>
            <a:endParaRPr lang="en-US" altLang="zh-CN" sz="2880" i="1">
              <a:latin typeface="楷体" charset="0"/>
              <a:cs typeface="楷体" charset="0"/>
              <a:sym typeface="+mn-ea"/>
            </a:endParaRPr>
          </a:p>
          <a:p>
            <a:pPr marL="-182880" lvl="0" indent="0">
              <a:buNone/>
            </a:pPr>
            <a:r>
              <a:rPr lang="zh-CN" altLang="en-US" sz="2880" i="1">
                <a:latin typeface="楷体" charset="0"/>
                <a:cs typeface="楷体" charset="0"/>
                <a:sym typeface="+mn-ea"/>
              </a:rPr>
              <a:t> 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		Dran[T,a] </a:t>
            </a:r>
            <a:r>
              <a:rPr lang="en-US" altLang="zh-CN" sz="2880">
                <a:latin typeface="楷体" charset="0"/>
                <a:cs typeface="楷体" charset="0"/>
                <a:sym typeface="+mn-ea"/>
              </a:rPr>
              <a:t>=</a:t>
            </a: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880" i="1">
              <a:latin typeface="楷体" charset="0"/>
              <a:cs typeface="楷体" charset="0"/>
              <a:sym typeface="+mn-ea"/>
            </a:endParaRPr>
          </a:p>
          <a:p>
            <a:pPr marL="-182880" lvl="0" indent="0">
              <a:buNone/>
            </a:pP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	</a:t>
            </a:r>
            <a:r>
              <a:rPr lang="en-US" altLang="zh-CN" sz="2880">
                <a:latin typeface="楷体" charset="0"/>
                <a:cs typeface="楷体" charset="0"/>
                <a:sym typeface="+mn-ea"/>
              </a:rPr>
              <a:t>}</a:t>
            </a:r>
            <a:endParaRPr lang="en-US" altLang="zh-CN" sz="2880" i="1">
              <a:latin typeface="楷体" charset="0"/>
              <a:cs typeface="楷体" charset="0"/>
              <a:sym typeface="+mn-ea"/>
            </a:endParaRPr>
          </a:p>
          <a:p>
            <a:pPr marL="-182880" lvl="0" indent="0">
              <a:buNone/>
            </a:pPr>
            <a:r>
              <a:rPr lang="en-US" altLang="zh-CN" sz="2880" i="1">
                <a:latin typeface="楷体" charset="0"/>
                <a:cs typeface="楷体" charset="0"/>
                <a:sym typeface="+mn-ea"/>
              </a:rPr>
              <a:t> </a:t>
            </a:r>
            <a:r>
              <a:rPr lang="en-US" altLang="zh-CN" sz="2880">
                <a:latin typeface="楷体" charset="0"/>
                <a:cs typeface="楷体" charset="0"/>
                <a:sym typeface="+mn-ea"/>
              </a:rPr>
              <a:t>}</a:t>
            </a:r>
            <a:endParaRPr lang="en-US" altLang="zh-CN" sz="2880">
              <a:latin typeface="楷体" charset="0"/>
              <a:cs typeface="楷体" charset="0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/>
              <a:t>A = {0, 1, 2, 4, 7}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 = {1, 2,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, 4, 6, 7, 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 = {1, 2, 4,</a:t>
            </a:r>
            <a:r>
              <a:rPr lang="en-US" altLang="zh-CN">
                <a:solidFill>
                  <a:srgbClr val="FF0000"/>
                </a:solidFill>
              </a:rPr>
              <a:t> 5</a:t>
            </a:r>
            <a:r>
              <a:rPr lang="en-US" altLang="zh-CN"/>
              <a:t>, 6, 7}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 = {1, 2, 4, 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en-US" altLang="zh-CN"/>
              <a:t>, 6, 7, </a:t>
            </a:r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en-US" altLang="zh-CN"/>
              <a:t>} 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68003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1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9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0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6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7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8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2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3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59" y="809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4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5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48" y="7172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8" cy="2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1" y="6839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96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charset="0"/>
                          <a:ea typeface="楷体" charset="0"/>
                        </a:rPr>
                        <a:t>状态</a:t>
                      </a:r>
                      <a:endParaRPr lang="zh-CN" altLang="en-US" sz="2400">
                        <a:latin typeface="楷体" charset="0"/>
                        <a:ea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 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593080" y="443611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charset="0"/>
                <a:cs typeface="楷体" charset="0"/>
              </a:rPr>
              <a:t>A</a:t>
            </a:r>
            <a:endParaRPr lang="en-US" altLang="zh-CN" sz="2400">
              <a:latin typeface="楷体" charset="0"/>
              <a:cs typeface="楷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8795" y="4896485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charset="0"/>
                <a:cs typeface="楷体" charset="0"/>
              </a:rPr>
              <a:t>B</a:t>
            </a:r>
            <a:endParaRPr lang="en-US" altLang="zh-CN" sz="2400">
              <a:latin typeface="楷体" charset="0"/>
              <a:cs typeface="楷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8795" y="535686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charset="0"/>
                <a:cs typeface="楷体" charset="0"/>
              </a:rPr>
              <a:t>C</a:t>
            </a:r>
            <a:endParaRPr lang="en-US" altLang="zh-CN" sz="2400">
              <a:latin typeface="楷体" charset="0"/>
              <a:cs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8795" y="579882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charset="0"/>
                <a:cs typeface="楷体" charset="0"/>
              </a:rPr>
              <a:t>D</a:t>
            </a:r>
            <a:endParaRPr lang="en-US" altLang="zh-CN" sz="2400">
              <a:latin typeface="楷体" charset="0"/>
              <a:cs typeface="楷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4650" y="443611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charset="0"/>
                <a:cs typeface="楷体" charset="0"/>
              </a:rPr>
              <a:t>B</a:t>
            </a:r>
            <a:endParaRPr lang="en-US" altLang="zh-CN" sz="2400">
              <a:latin typeface="楷体" charset="0"/>
              <a:cs typeface="楷体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24650" y="4896485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charset="0"/>
                <a:cs typeface="楷体" charset="0"/>
              </a:rPr>
              <a:t>B</a:t>
            </a:r>
            <a:endParaRPr lang="en-US" altLang="zh-CN" sz="2400">
              <a:latin typeface="楷体" charset="0"/>
              <a:cs typeface="楷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87665" y="4436110"/>
            <a:ext cx="335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charset="0"/>
                <a:cs typeface="楷体" charset="0"/>
              </a:rPr>
              <a:t>C</a:t>
            </a:r>
            <a:endParaRPr lang="en-US" altLang="zh-CN" sz="2400">
              <a:latin typeface="楷体" charset="0"/>
              <a:cs typeface="楷体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24650" y="5356860"/>
            <a:ext cx="1598295" cy="459740"/>
            <a:chOff x="10590" y="8436"/>
            <a:chExt cx="2517" cy="724"/>
          </a:xfrm>
        </p:grpSpPr>
        <p:sp>
          <p:nvSpPr>
            <p:cNvPr id="12" name="文本框 11"/>
            <p:cNvSpPr txBox="1"/>
            <p:nvPr/>
          </p:nvSpPr>
          <p:spPr>
            <a:xfrm>
              <a:off x="10590" y="8436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楷体" charset="0"/>
                  <a:cs typeface="楷体" charset="0"/>
                </a:rPr>
                <a:t>B</a:t>
              </a:r>
              <a:endParaRPr lang="en-US" altLang="zh-CN" sz="2400">
                <a:latin typeface="楷体" charset="0"/>
                <a:cs typeface="楷体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79" y="8436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楷体" charset="0"/>
                  <a:cs typeface="楷体" charset="0"/>
                </a:rPr>
                <a:t>C</a:t>
              </a:r>
              <a:endParaRPr lang="en-US" altLang="zh-CN" sz="2400">
                <a:latin typeface="楷体" charset="0"/>
                <a:cs typeface="楷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24650" y="5798820"/>
            <a:ext cx="1598295" cy="478155"/>
            <a:chOff x="10590" y="9132"/>
            <a:chExt cx="2517" cy="753"/>
          </a:xfrm>
        </p:grpSpPr>
        <p:sp>
          <p:nvSpPr>
            <p:cNvPr id="13" name="文本框 12"/>
            <p:cNvSpPr txBox="1"/>
            <p:nvPr/>
          </p:nvSpPr>
          <p:spPr>
            <a:xfrm>
              <a:off x="10590" y="9132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楷体" charset="0"/>
                  <a:cs typeface="楷体" charset="0"/>
                </a:rPr>
                <a:t>B</a:t>
              </a:r>
              <a:endParaRPr lang="en-US" altLang="zh-CN" sz="2400">
                <a:latin typeface="楷体" charset="0"/>
                <a:cs typeface="楷体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579" y="9161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楷体" charset="0"/>
                  <a:cs typeface="楷体" charset="0"/>
                </a:rPr>
                <a:t>C</a:t>
              </a:r>
              <a:endParaRPr lang="en-US" altLang="zh-CN" sz="2400">
                <a:latin typeface="楷体" charset="0"/>
                <a:cs typeface="楷体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988300" y="4896485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charset="0"/>
                <a:cs typeface="楷体" charset="0"/>
              </a:rPr>
              <a:t>D</a:t>
            </a:r>
            <a:endParaRPr lang="en-US" altLang="zh-CN" sz="2400">
              <a:latin typeface="楷体" charset="0"/>
              <a:cs typeface="楷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  <p:bldP spid="15" grpId="0"/>
      <p:bldP spid="8" grpId="0"/>
      <p:bldP spid="11" grpId="0"/>
      <p:bldP spid="1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/>
              <a:t>A = {0, 1, 2, 4, 7}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67360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2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1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9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0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b</a:t>
              </a:r>
              <a:endParaRPr lang="en-US" altLang="zh-CN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6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7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8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2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3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60" y="811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4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rPr>
                <a:t>5</a:t>
              </a:r>
              <a:endParaRPr lang="zh-CN" altLang="en-US" sz="2000" dirty="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88" y="7181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9" cy="281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2" y="6796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96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charset="0"/>
                          <a:ea typeface="楷体" charset="0"/>
                        </a:rPr>
                        <a:t>状态</a:t>
                      </a:r>
                      <a:endParaRPr lang="zh-CN" altLang="en-US" sz="2400">
                        <a:latin typeface="楷体" charset="0"/>
                        <a:ea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 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将(</a:t>
            </a:r>
            <a:r>
              <a:rPr lang="en-US" altLang="zh-CN">
                <a:sym typeface="+mn-ea"/>
              </a:rPr>
              <a:t>a|b)*ab</a:t>
            </a:r>
            <a:r>
              <a:rPr lang="zh-CN" alt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p>
            <a:pPr marL="0" indent="0">
              <a:buNone/>
            </a:pPr>
            <a:r>
              <a:rPr lang="en-US" altLang="zh-CN"/>
              <a:t>A = {0, 1, 2, 4, 7}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 = {1, 2,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, 4, 6, 7, 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charset="0"/>
                          <a:ea typeface="楷体" charset="0"/>
                        </a:rPr>
                        <a:t>状态</a:t>
                      </a:r>
                      <a:endParaRPr lang="zh-CN" altLang="en-US" sz="2400">
                        <a:latin typeface="楷体" charset="0"/>
                        <a:ea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 b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67995" y="1508125"/>
            <a:ext cx="8079740" cy="2195830"/>
            <a:chOff x="737" y="2375"/>
            <a:chExt cx="12724" cy="3458"/>
          </a:xfrm>
        </p:grpSpPr>
        <p:grpSp>
          <p:nvGrpSpPr>
            <p:cNvPr id="4" name="组合 3"/>
            <p:cNvGrpSpPr/>
            <p:nvPr/>
          </p:nvGrpSpPr>
          <p:grpSpPr>
            <a:xfrm>
              <a:off x="737" y="2375"/>
              <a:ext cx="12724" cy="3459"/>
              <a:chOff x="720" y="5843"/>
              <a:chExt cx="12724" cy="3459"/>
            </a:xfrm>
          </p:grpSpPr>
          <p:sp>
            <p:nvSpPr>
              <p:cNvPr id="29701" name="Oval 46"/>
              <p:cNvSpPr/>
              <p:nvPr/>
            </p:nvSpPr>
            <p:spPr>
              <a:xfrm>
                <a:off x="3612" y="7421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1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grpSp>
            <p:nvGrpSpPr>
              <p:cNvPr id="29702" name="Group 47"/>
              <p:cNvGrpSpPr/>
              <p:nvPr/>
            </p:nvGrpSpPr>
            <p:grpSpPr>
              <a:xfrm rot="0">
                <a:off x="12764" y="7457"/>
                <a:ext cx="680" cy="738"/>
                <a:chOff x="7120" y="12162"/>
                <a:chExt cx="425" cy="425"/>
              </a:xfrm>
              <a:noFill/>
            </p:grpSpPr>
            <p:sp>
              <p:nvSpPr>
                <p:cNvPr id="29737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p>
                  <a:pPr algn="just"/>
                  <a:endPara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endParaRPr>
                </a:p>
              </p:txBody>
            </p:sp>
            <p:sp>
              <p:nvSpPr>
                <p:cNvPr id="29738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p>
                  <a:pPr algn="just"/>
                  <a:r>
                    <a:rPr lang="zh-CN" altLang="en-US" sz="2000" dirty="0">
                      <a:latin typeface="楷体" panose="02010609060101010101" pitchFamily="49" charset="-122"/>
                      <a:cs typeface="楷体" panose="02010609060101010101" pitchFamily="49" charset="-122"/>
                    </a:rPr>
                    <a:t>9</a:t>
                  </a:r>
                  <a:endPara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endParaRPr>
                </a:p>
              </p:txBody>
            </p:sp>
          </p:grpSp>
          <p:sp>
            <p:nvSpPr>
              <p:cNvPr id="29703" name="Rectangle 50"/>
              <p:cNvSpPr/>
              <p:nvPr/>
            </p:nvSpPr>
            <p:spPr>
              <a:xfrm>
                <a:off x="720" y="7120"/>
                <a:ext cx="1101" cy="7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开始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704" name="Rectangle 51"/>
              <p:cNvSpPr/>
              <p:nvPr/>
            </p:nvSpPr>
            <p:spPr>
              <a:xfrm>
                <a:off x="2971" y="7120"/>
                <a:ext cx="600" cy="60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05" name="Oval 52"/>
              <p:cNvSpPr/>
              <p:nvPr/>
            </p:nvSpPr>
            <p:spPr>
              <a:xfrm>
                <a:off x="1838" y="739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0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06" name="Rectangle 53"/>
              <p:cNvSpPr/>
              <p:nvPr/>
            </p:nvSpPr>
            <p:spPr>
              <a:xfrm>
                <a:off x="5781" y="6584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cs typeface="楷体" panose="02010609060101010101" pitchFamily="49" charset="-122"/>
                  </a:rPr>
                  <a:t>a</a:t>
                </a:r>
                <a:endPara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07" name="Rectangle 54"/>
              <p:cNvSpPr/>
              <p:nvPr/>
            </p:nvSpPr>
            <p:spPr>
              <a:xfrm>
                <a:off x="5779" y="7890"/>
                <a:ext cx="552" cy="5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b</a:t>
                </a:r>
                <a:endPara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08" name="Rectangle 55"/>
              <p:cNvSpPr/>
              <p:nvPr/>
            </p:nvSpPr>
            <p:spPr>
              <a:xfrm>
                <a:off x="4141" y="8007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10" name="Rectangle 57"/>
              <p:cNvSpPr/>
              <p:nvPr/>
            </p:nvSpPr>
            <p:spPr>
              <a:xfrm>
                <a:off x="11981" y="7194"/>
                <a:ext cx="624" cy="62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b</a:t>
                </a:r>
                <a:endParaRPr lang="en-US" altLang="zh-CN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11" name="Line 58"/>
              <p:cNvSpPr/>
              <p:nvPr/>
            </p:nvSpPr>
            <p:spPr>
              <a:xfrm flipV="1">
                <a:off x="721" y="7732"/>
                <a:ext cx="1077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2" name="Line 59"/>
              <p:cNvSpPr/>
              <p:nvPr/>
            </p:nvSpPr>
            <p:spPr>
              <a:xfrm flipV="1">
                <a:off x="2518" y="7760"/>
                <a:ext cx="1094" cy="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3" name="Oval 60"/>
              <p:cNvSpPr/>
              <p:nvPr/>
            </p:nvSpPr>
            <p:spPr>
              <a:xfrm>
                <a:off x="7660" y="7434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6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14" name="Oval 61"/>
              <p:cNvSpPr/>
              <p:nvPr/>
            </p:nvSpPr>
            <p:spPr>
              <a:xfrm>
                <a:off x="9362" y="7438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7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15" name="Oval 62"/>
              <p:cNvSpPr/>
              <p:nvPr/>
            </p:nvSpPr>
            <p:spPr>
              <a:xfrm>
                <a:off x="11039" y="7459"/>
                <a:ext cx="680" cy="7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8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16" name="Line 63"/>
              <p:cNvSpPr/>
              <p:nvPr/>
            </p:nvSpPr>
            <p:spPr>
              <a:xfrm flipV="1">
                <a:off x="11719" y="7785"/>
                <a:ext cx="1031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7" name="Line 64"/>
              <p:cNvSpPr/>
              <p:nvPr/>
            </p:nvSpPr>
            <p:spPr>
              <a:xfrm flipV="1">
                <a:off x="10042" y="7760"/>
                <a:ext cx="1007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8" name="Line 65"/>
              <p:cNvSpPr/>
              <p:nvPr/>
            </p:nvSpPr>
            <p:spPr>
              <a:xfrm flipV="1">
                <a:off x="8339" y="7760"/>
                <a:ext cx="1032" cy="2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9" name="Oval 66"/>
              <p:cNvSpPr/>
              <p:nvPr/>
            </p:nvSpPr>
            <p:spPr>
              <a:xfrm>
                <a:off x="4760" y="686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2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20" name="Oval 67"/>
              <p:cNvSpPr/>
              <p:nvPr/>
            </p:nvSpPr>
            <p:spPr>
              <a:xfrm>
                <a:off x="6529" y="6899"/>
                <a:ext cx="680" cy="7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3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21" name="Oval 68"/>
              <p:cNvSpPr/>
              <p:nvPr/>
            </p:nvSpPr>
            <p:spPr>
              <a:xfrm>
                <a:off x="4760" y="8116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4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22" name="Oval 69"/>
              <p:cNvSpPr/>
              <p:nvPr/>
            </p:nvSpPr>
            <p:spPr>
              <a:xfrm>
                <a:off x="6536" y="8130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p>
                <a:r>
                  <a:rPr lang="zh-CN" altLang="en-US" sz="2000" dirty="0">
                    <a:latin typeface="楷体" panose="02010609060101010101" pitchFamily="49" charset="-122"/>
                    <a:cs typeface="楷体" panose="02010609060101010101" pitchFamily="49" charset="-122"/>
                  </a:rPr>
                  <a:t>5</a:t>
                </a:r>
                <a:endParaRPr lang="zh-CN" altLang="en-US" sz="2000" dirty="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23" name="Line 70"/>
              <p:cNvSpPr/>
              <p:nvPr/>
            </p:nvSpPr>
            <p:spPr>
              <a:xfrm flipV="1">
                <a:off x="5488" y="7181"/>
                <a:ext cx="1088" cy="1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4" name="Line 71"/>
              <p:cNvSpPr/>
              <p:nvPr/>
            </p:nvSpPr>
            <p:spPr>
              <a:xfrm flipV="1">
                <a:off x="4125" y="7200"/>
                <a:ext cx="635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5" name="Line 72"/>
              <p:cNvSpPr/>
              <p:nvPr/>
            </p:nvSpPr>
            <p:spPr>
              <a:xfrm>
                <a:off x="7208" y="7200"/>
                <a:ext cx="606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6" name="Line 73"/>
              <p:cNvSpPr/>
              <p:nvPr/>
            </p:nvSpPr>
            <p:spPr>
              <a:xfrm flipV="1">
                <a:off x="7208" y="8125"/>
                <a:ext cx="607" cy="360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7" name="Line 74"/>
              <p:cNvSpPr/>
              <p:nvPr/>
            </p:nvSpPr>
            <p:spPr>
              <a:xfrm>
                <a:off x="4142" y="8096"/>
                <a:ext cx="619" cy="281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8" name="Line 75"/>
              <p:cNvSpPr/>
              <p:nvPr/>
            </p:nvSpPr>
            <p:spPr>
              <a:xfrm flipV="1">
                <a:off x="5439" y="8484"/>
                <a:ext cx="1098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9" name="Rectangle 76"/>
              <p:cNvSpPr/>
              <p:nvPr/>
            </p:nvSpPr>
            <p:spPr>
              <a:xfrm>
                <a:off x="4142" y="6796"/>
                <a:ext cx="517" cy="5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30" name="Rectangle 77"/>
              <p:cNvSpPr/>
              <p:nvPr/>
            </p:nvSpPr>
            <p:spPr>
              <a:xfrm>
                <a:off x="7352" y="6753"/>
                <a:ext cx="599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31" name="Rectangle 78"/>
              <p:cNvSpPr/>
              <p:nvPr/>
            </p:nvSpPr>
            <p:spPr>
              <a:xfrm>
                <a:off x="7351" y="8135"/>
                <a:ext cx="600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32" name="Freeform 79"/>
              <p:cNvSpPr/>
              <p:nvPr/>
            </p:nvSpPr>
            <p:spPr>
              <a:xfrm>
                <a:off x="2068" y="8125"/>
                <a:ext cx="7566" cy="1177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endParaRPr lang="zh-CN" altLang="en-US" sz="200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33" name="Freeform 80"/>
              <p:cNvSpPr/>
              <p:nvPr/>
            </p:nvSpPr>
            <p:spPr>
              <a:xfrm>
                <a:off x="3727" y="6441"/>
                <a:ext cx="4478" cy="1018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254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endParaRPr lang="zh-CN" altLang="en-US" sz="2000">
                  <a:latin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9734" name="Rectangle 81"/>
              <p:cNvSpPr/>
              <p:nvPr/>
            </p:nvSpPr>
            <p:spPr>
              <a:xfrm>
                <a:off x="5733" y="8703"/>
                <a:ext cx="600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35" name="Rectangle 82"/>
              <p:cNvSpPr/>
              <p:nvPr/>
            </p:nvSpPr>
            <p:spPr>
              <a:xfrm>
                <a:off x="8557" y="7148"/>
                <a:ext cx="598" cy="4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36" name="Rectangle 83"/>
              <p:cNvSpPr/>
              <p:nvPr/>
            </p:nvSpPr>
            <p:spPr>
              <a:xfrm>
                <a:off x="5733" y="5843"/>
                <a:ext cx="598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楷体" panose="02010609060101010101" pitchFamily="49" charset="-122"/>
                    <a:sym typeface="Symbol" panose="05050102010706020507" pitchFamily="18" charset="2"/>
                  </a:rPr>
                  <a:t></a:t>
                </a:r>
                <a:endParaRPr lang="zh-CN" altLang="en-US" sz="2000" dirty="0">
                  <a:latin typeface="Arial" panose="020B0604020202020204" pitchFamily="34" charset="0"/>
                  <a:cs typeface="楷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4" name="Rectangle 53"/>
            <p:cNvSpPr/>
            <p:nvPr/>
          </p:nvSpPr>
          <p:spPr>
            <a:xfrm>
              <a:off x="10286" y="36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cs typeface="楷体" panose="02010609060101010101" pitchFamily="49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1621</Words>
  <Application>WPS 演示</Application>
  <PresentationFormat>全屏显示(4:3)</PresentationFormat>
  <Paragraphs>722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楷体</vt:lpstr>
      <vt:lpstr>Symbol</vt:lpstr>
      <vt:lpstr>Times New Roman</vt:lpstr>
      <vt:lpstr>微软雅黑</vt:lpstr>
      <vt:lpstr>Arial Unicode MS</vt:lpstr>
      <vt:lpstr>方正舒体</vt:lpstr>
      <vt:lpstr>等线</vt:lpstr>
      <vt:lpstr>楷体</vt:lpstr>
      <vt:lpstr>黑体</vt:lpstr>
      <vt:lpstr>幼圆</vt:lpstr>
      <vt:lpstr>等线 Light</vt:lpstr>
      <vt:lpstr>Meiryo</vt:lpstr>
      <vt:lpstr>透明</vt:lpstr>
      <vt:lpstr>从NFA到DFA的转换</vt:lpstr>
      <vt:lpstr>目录</vt:lpstr>
      <vt:lpstr>子集构造法</vt:lpstr>
      <vt:lpstr>子集构造法</vt:lpstr>
      <vt:lpstr>PowerPoint 演示文稿</vt:lpstr>
      <vt:lpstr>PowerPoint 演示文稿</vt:lpstr>
      <vt:lpstr>PowerPoint 演示文稿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Administrator</cp:lastModifiedBy>
  <cp:revision>424</cp:revision>
  <dcterms:created xsi:type="dcterms:W3CDTF">2013-06-17T05:43:00Z</dcterms:created>
  <dcterms:modified xsi:type="dcterms:W3CDTF">2019-08-09T08:03:11Z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