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536" r:id="rId5"/>
    <p:sldId id="614" r:id="rId6"/>
    <p:sldId id="670" r:id="rId7"/>
    <p:sldId id="671" r:id="rId8"/>
    <p:sldId id="672" r:id="rId9"/>
    <p:sldId id="673" r:id="rId10"/>
    <p:sldId id="674" r:id="rId11"/>
    <p:sldId id="675" r:id="rId12"/>
    <p:sldId id="676" r:id="rId13"/>
    <p:sldId id="677" r:id="rId14"/>
    <p:sldId id="678" r:id="rId15"/>
    <p:sldId id="424" r:id="rId16"/>
    <p:sldId id="683" r:id="rId17"/>
    <p:sldId id="684" r:id="rId18"/>
    <p:sldId id="685" r:id="rId19"/>
    <p:sldId id="686" r:id="rId20"/>
    <p:sldId id="511" r:id="rId21"/>
    <p:sldId id="679" r:id="rId22"/>
    <p:sldId id="680" r:id="rId23"/>
    <p:sldId id="681" r:id="rId24"/>
    <p:sldId id="687" r:id="rId25"/>
    <p:sldId id="625" r:id="rId26"/>
    <p:sldId id="688" r:id="rId27"/>
    <p:sldId id="693" r:id="rId28"/>
    <p:sldId id="689" r:id="rId29"/>
    <p:sldId id="690" r:id="rId30"/>
    <p:sldId id="691" r:id="rId31"/>
    <p:sldId id="692" r:id="rId32"/>
    <p:sldId id="694" r:id="rId33"/>
    <p:sldId id="284"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 id="536"/>
            <p14:sldId id="614"/>
            <p14:sldId id="670"/>
            <p14:sldId id="671"/>
            <p14:sldId id="672"/>
            <p14:sldId id="673"/>
            <p14:sldId id="674"/>
            <p14:sldId id="675"/>
            <p14:sldId id="676"/>
            <p14:sldId id="677"/>
            <p14:sldId id="678"/>
            <p14:sldId id="424"/>
            <p14:sldId id="683"/>
            <p14:sldId id="684"/>
            <p14:sldId id="685"/>
            <p14:sldId id="686"/>
            <p14:sldId id="511"/>
            <p14:sldId id="679"/>
            <p14:sldId id="680"/>
            <p14:sldId id="681"/>
            <p14:sldId id="687"/>
            <p14:sldId id="625"/>
            <p14:sldId id="688"/>
            <p14:sldId id="693"/>
            <p14:sldId id="689"/>
            <p14:sldId id="690"/>
            <p14:sldId id="691"/>
            <p14:sldId id="692"/>
            <p14:sldId id="694"/>
          </p14:sldIdLst>
        </p14:section>
        <p14:section name="结束页" id="{98773F69-2DDF-47CC-BD69-D575D8CAAC6E}">
          <p14:sldIdLst>
            <p14:sldId id="284"/>
          </p14:sldIdLst>
        </p14:section>
        <p14:section name="版权页" id="{C8AD3B51-1B7B-4E69-9180-4DEC6400FEC2}">
          <p14:sldIdLst/>
        </p14:section>
      </p14:sectionLst>
    </p:ext>
    <p:ext uri="{EFAFB233-063F-42B5-8137-9DF3F51BA10A}">
      <p15:sldGuideLst xmlns:p15="http://schemas.microsoft.com/office/powerpoint/2012/main">
        <p15:guide id="1" orient="horz" pos="129" userDrawn="1">
          <p15:clr>
            <a:srgbClr val="A4A3A4"/>
          </p15:clr>
        </p15:guide>
        <p15:guide id="2" orient="horz" pos="4190" userDrawn="1">
          <p15:clr>
            <a:srgbClr val="A4A3A4"/>
          </p15:clr>
        </p15:guide>
        <p15:guide id="3" pos="230" userDrawn="1">
          <p15:clr>
            <a:srgbClr val="A4A3A4"/>
          </p15:clr>
        </p15:guide>
        <p15:guide id="4" pos="7449" userDrawn="1">
          <p15:clr>
            <a:srgbClr val="A4A3A4"/>
          </p15:clr>
        </p15:guide>
        <p15:guide id="7" orient="horz" pos="4017" userDrawn="1">
          <p15:clr>
            <a:srgbClr val="A4A3A4"/>
          </p15:clr>
        </p15:guide>
        <p15:guide id="8" orient="horz"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B6F"/>
    <a:srgbClr val="F7B500"/>
    <a:srgbClr val="0000CC"/>
    <a:srgbClr val="2D1DA3"/>
    <a:srgbClr val="0563C1"/>
    <a:srgbClr val="2BF5A3"/>
    <a:srgbClr val="033455"/>
    <a:srgbClr val="CC99FF"/>
    <a:srgbClr val="C3FDF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7" autoAdjust="0"/>
    <p:restoredTop sz="94618" autoAdjust="0"/>
  </p:normalViewPr>
  <p:slideViewPr>
    <p:cSldViewPr snapToGrid="0" showGuides="1">
      <p:cViewPr varScale="1">
        <p:scale>
          <a:sx n="79" d="100"/>
          <a:sy n="79" d="100"/>
        </p:scale>
        <p:origin x="758" y="82"/>
      </p:cViewPr>
      <p:guideLst>
        <p:guide orient="horz" pos="129"/>
        <p:guide orient="horz" pos="4190"/>
        <p:guide pos="230"/>
        <p:guide pos="7449"/>
        <p:guide orient="horz" pos="4017"/>
        <p:guide orient="horz" pos="3884"/>
      </p:guideLst>
    </p:cSldViewPr>
  </p:slideViewPr>
  <p:notesTextViewPr>
    <p:cViewPr>
      <p:scale>
        <a:sx n="1" d="1"/>
        <a:sy n="1" d="1"/>
      </p:scale>
      <p:origin x="0" y="0"/>
    </p:cViewPr>
  </p:notesTextViewPr>
  <p:sorterViewPr>
    <p:cViewPr>
      <p:scale>
        <a:sx n="100" d="100"/>
        <a:sy n="100" d="100"/>
      </p:scale>
      <p:origin x="0" y="-2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2022-05-24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1235965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94921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1352393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324196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527008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2407205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150987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1850466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50952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19</a:t>
            </a:fld>
            <a:endParaRPr lang="zh-CN" altLang="en-US"/>
          </a:p>
        </p:txBody>
      </p:sp>
    </p:spTree>
    <p:extLst>
      <p:ext uri="{BB962C8B-B14F-4D97-AF65-F5344CB8AC3E}">
        <p14:creationId xmlns:p14="http://schemas.microsoft.com/office/powerpoint/2010/main" val="154178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extLst>
      <p:ext uri="{BB962C8B-B14F-4D97-AF65-F5344CB8AC3E}">
        <p14:creationId xmlns:p14="http://schemas.microsoft.com/office/powerpoint/2010/main" val="2135724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20</a:t>
            </a:fld>
            <a:endParaRPr lang="zh-CN" altLang="en-US"/>
          </a:p>
        </p:txBody>
      </p:sp>
    </p:spTree>
    <p:extLst>
      <p:ext uri="{BB962C8B-B14F-4D97-AF65-F5344CB8AC3E}">
        <p14:creationId xmlns:p14="http://schemas.microsoft.com/office/powerpoint/2010/main" val="2409947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325106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22</a:t>
            </a:fld>
            <a:endParaRPr lang="zh-CN" altLang="en-US"/>
          </a:p>
        </p:txBody>
      </p:sp>
    </p:spTree>
    <p:extLst>
      <p:ext uri="{BB962C8B-B14F-4D97-AF65-F5344CB8AC3E}">
        <p14:creationId xmlns:p14="http://schemas.microsoft.com/office/powerpoint/2010/main" val="3468603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23</a:t>
            </a:fld>
            <a:endParaRPr lang="zh-CN" altLang="en-US"/>
          </a:p>
        </p:txBody>
      </p:sp>
    </p:spTree>
    <p:extLst>
      <p:ext uri="{BB962C8B-B14F-4D97-AF65-F5344CB8AC3E}">
        <p14:creationId xmlns:p14="http://schemas.microsoft.com/office/powerpoint/2010/main" val="3136768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24</a:t>
            </a:fld>
            <a:endParaRPr lang="zh-CN" altLang="en-US"/>
          </a:p>
        </p:txBody>
      </p:sp>
    </p:spTree>
    <p:extLst>
      <p:ext uri="{BB962C8B-B14F-4D97-AF65-F5344CB8AC3E}">
        <p14:creationId xmlns:p14="http://schemas.microsoft.com/office/powerpoint/2010/main" val="1202332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25</a:t>
            </a:fld>
            <a:endParaRPr lang="zh-CN" altLang="en-US"/>
          </a:p>
        </p:txBody>
      </p:sp>
    </p:spTree>
    <p:extLst>
      <p:ext uri="{BB962C8B-B14F-4D97-AF65-F5344CB8AC3E}">
        <p14:creationId xmlns:p14="http://schemas.microsoft.com/office/powerpoint/2010/main" val="1434050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26</a:t>
            </a:fld>
            <a:endParaRPr lang="zh-CN" altLang="en-US"/>
          </a:p>
        </p:txBody>
      </p:sp>
    </p:spTree>
    <p:extLst>
      <p:ext uri="{BB962C8B-B14F-4D97-AF65-F5344CB8AC3E}">
        <p14:creationId xmlns:p14="http://schemas.microsoft.com/office/powerpoint/2010/main" val="249434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27</a:t>
            </a:fld>
            <a:endParaRPr lang="zh-CN" altLang="en-US"/>
          </a:p>
        </p:txBody>
      </p:sp>
    </p:spTree>
    <p:extLst>
      <p:ext uri="{BB962C8B-B14F-4D97-AF65-F5344CB8AC3E}">
        <p14:creationId xmlns:p14="http://schemas.microsoft.com/office/powerpoint/2010/main" val="1429979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28</a:t>
            </a:fld>
            <a:endParaRPr lang="zh-CN" altLang="en-US"/>
          </a:p>
        </p:txBody>
      </p:sp>
    </p:spTree>
    <p:extLst>
      <p:ext uri="{BB962C8B-B14F-4D97-AF65-F5344CB8AC3E}">
        <p14:creationId xmlns:p14="http://schemas.microsoft.com/office/powerpoint/2010/main" val="2397756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29</a:t>
            </a:fld>
            <a:endParaRPr lang="zh-CN" altLang="en-US"/>
          </a:p>
        </p:txBody>
      </p:sp>
    </p:spTree>
    <p:extLst>
      <p:ext uri="{BB962C8B-B14F-4D97-AF65-F5344CB8AC3E}">
        <p14:creationId xmlns:p14="http://schemas.microsoft.com/office/powerpoint/2010/main" val="424208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3412043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30</a:t>
            </a:fld>
            <a:endParaRPr lang="zh-CN" altLang="en-US"/>
          </a:p>
        </p:txBody>
      </p:sp>
    </p:spTree>
    <p:extLst>
      <p:ext uri="{BB962C8B-B14F-4D97-AF65-F5344CB8AC3E}">
        <p14:creationId xmlns:p14="http://schemas.microsoft.com/office/powerpoint/2010/main" val="1060599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31</a:t>
            </a:fld>
            <a:endParaRPr lang="zh-CN" altLang="en-US"/>
          </a:p>
        </p:txBody>
      </p:sp>
    </p:spTree>
    <p:extLst>
      <p:ext uri="{BB962C8B-B14F-4D97-AF65-F5344CB8AC3E}">
        <p14:creationId xmlns:p14="http://schemas.microsoft.com/office/powerpoint/2010/main" val="3223391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32</a:t>
            </a:fld>
            <a:endParaRPr lang="zh-CN" altLang="en-US"/>
          </a:p>
        </p:txBody>
      </p:sp>
    </p:spTree>
    <p:extLst>
      <p:ext uri="{BB962C8B-B14F-4D97-AF65-F5344CB8AC3E}">
        <p14:creationId xmlns:p14="http://schemas.microsoft.com/office/powerpoint/2010/main" val="117893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33</a:t>
            </a:fld>
            <a:endParaRPr lang="zh-CN" altLang="en-US"/>
          </a:p>
        </p:txBody>
      </p:sp>
    </p:spTree>
    <p:extLst>
      <p:ext uri="{BB962C8B-B14F-4D97-AF65-F5344CB8AC3E}">
        <p14:creationId xmlns:p14="http://schemas.microsoft.com/office/powerpoint/2010/main" val="30242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163064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246469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502361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165785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278031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358978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68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53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28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2" name="文本框 1"/>
          <p:cNvSpPr txBox="1"/>
          <p:nvPr userDrawn="1"/>
        </p:nvSpPr>
        <p:spPr>
          <a:xfrm>
            <a:off x="10493829" y="6443180"/>
            <a:ext cx="1611085" cy="394210"/>
          </a:xfrm>
          <a:prstGeom prst="rect">
            <a:avLst/>
          </a:prstGeom>
          <a:noFill/>
        </p:spPr>
        <p:txBody>
          <a:bodyPr wrap="square" rtlCol="0" anchor="ctr">
            <a:spAutoFit/>
          </a:bodyPr>
          <a:lstStyle/>
          <a:p>
            <a:pPr algn="ctr">
              <a:lnSpc>
                <a:spcPct val="120000"/>
              </a:lnSpc>
            </a:pPr>
            <a:fld id="{FC915648-D7D8-4D47-AF2E-2616F9195BD5}" type="slidenum">
              <a:rPr lang="zh-CN" altLang="en-US" smtClean="0">
                <a:solidFill>
                  <a:schemeClr val="tx1">
                    <a:lumMod val="75000"/>
                    <a:lumOff val="25000"/>
                  </a:schemeClr>
                </a:solidFill>
              </a:rPr>
              <a:pPr algn="ctr">
                <a:lnSpc>
                  <a:spcPct val="120000"/>
                </a:lnSpc>
              </a:pPr>
              <a:t>‹#›</a:t>
            </a:fld>
            <a:endParaRPr lang="zh-CN" altLang="en-US" dirty="0" smtClean="0">
              <a:solidFill>
                <a:schemeClr val="tx1">
                  <a:lumMod val="75000"/>
                  <a:lumOff val="25000"/>
                </a:schemeClr>
              </a:solidFill>
            </a:endParaRPr>
          </a:p>
        </p:txBody>
      </p:sp>
    </p:spTree>
    <p:extLst>
      <p:ext uri="{BB962C8B-B14F-4D97-AF65-F5344CB8AC3E}">
        <p14:creationId xmlns:p14="http://schemas.microsoft.com/office/powerpoint/2010/main" val="1196259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887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 id="2147483672"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s3.baidu.com/-fo3dSag_xI4khGko9WTAnF6hhy/baike/s%3D220/sign=c6dc62ef0ef3d7ca08f63874c21dbe3c/ac345982b2b7d0a2520a214cc9ef76094a369a1b.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46782" y="172899"/>
            <a:ext cx="1243061" cy="1260247"/>
          </a:xfrm>
          <a:prstGeom prst="rect">
            <a:avLst/>
          </a:prstGeom>
          <a:noFill/>
          <a:extLst>
            <a:ext uri="{909E8E84-426E-40DD-AFC4-6F175D3DCCD1}">
              <a14:hiddenFill xmlns:a14="http://schemas.microsoft.com/office/drawing/2010/main">
                <a:solidFill>
                  <a:srgbClr val="FFFFFF"/>
                </a:solidFill>
              </a14:hiddenFill>
            </a:ext>
          </a:extLst>
        </p:spPr>
      </p:pic>
      <p:sp>
        <p:nvSpPr>
          <p:cNvPr id="2" name="PA_矩形 259">
            <a:extLst>
              <a:ext uri="{FF2B5EF4-FFF2-40B4-BE49-F238E27FC236}">
                <a16:creationId xmlns:a16="http://schemas.microsoft.com/office/drawing/2014/main" id="{E9658C39-C617-44C2-9612-E2A79A297F5A}"/>
              </a:ext>
            </a:extLst>
          </p:cNvPr>
          <p:cNvSpPr>
            <a:spLocks noChangeArrowheads="1"/>
          </p:cNvSpPr>
          <p:nvPr>
            <p:custDataLst>
              <p:tags r:id="rId1"/>
            </p:custDataLst>
          </p:nvPr>
        </p:nvSpPr>
        <p:spPr bwMode="auto">
          <a:xfrm>
            <a:off x="4866521" y="2593601"/>
            <a:ext cx="6859228" cy="830997"/>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5400" b="1" kern="5000" spc="300" dirty="0" smtClean="0">
                <a:solidFill>
                  <a:sysClr val="windowText" lastClr="000000"/>
                </a:solidFill>
                <a:cs typeface="Arial" panose="020B0604020202020204" pitchFamily="34" charset="0"/>
              </a:rPr>
              <a:t>计算机硬件基础</a:t>
            </a:r>
            <a:endParaRPr lang="zh-CN" altLang="en-US" sz="5400" b="1" kern="5000" spc="300" dirty="0">
              <a:solidFill>
                <a:sysClr val="windowText" lastClr="000000"/>
              </a:solidFill>
              <a:cs typeface="Arial" panose="020B0604020202020204" pitchFamily="34" charset="0"/>
            </a:endParaRPr>
          </a:p>
        </p:txBody>
      </p:sp>
      <p:pic>
        <p:nvPicPr>
          <p:cNvPr id="11" name="图片 10">
            <a:extLst>
              <a:ext uri="{FF2B5EF4-FFF2-40B4-BE49-F238E27FC236}">
                <a16:creationId xmlns:a16="http://schemas.microsoft.com/office/drawing/2014/main" id="{7F9E8E92-6587-48DD-B299-370A81BE0A84}"/>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flipH="1">
            <a:off x="72428" y="928356"/>
            <a:ext cx="5207913" cy="4748543"/>
          </a:xfrm>
          <a:prstGeom prst="rect">
            <a:avLst/>
          </a:prstGeom>
        </p:spPr>
      </p:pic>
      <p:grpSp>
        <p:nvGrpSpPr>
          <p:cNvPr id="16" name="组合 15">
            <a:extLst>
              <a:ext uri="{FF2B5EF4-FFF2-40B4-BE49-F238E27FC236}">
                <a16:creationId xmlns:a16="http://schemas.microsoft.com/office/drawing/2014/main" id="{BFF94A7B-57E5-4D8B-B01C-2C7B7F50E83E}"/>
              </a:ext>
            </a:extLst>
          </p:cNvPr>
          <p:cNvGrpSpPr/>
          <p:nvPr/>
        </p:nvGrpSpPr>
        <p:grpSpPr>
          <a:xfrm>
            <a:off x="0" y="5645729"/>
            <a:ext cx="12192000" cy="1244334"/>
            <a:chOff x="0" y="5645729"/>
            <a:chExt cx="12192000" cy="1244334"/>
          </a:xfrm>
        </p:grpSpPr>
        <p:sp>
          <p:nvSpPr>
            <p:cNvPr id="14" name="矩形 13">
              <a:extLst>
                <a:ext uri="{FF2B5EF4-FFF2-40B4-BE49-F238E27FC236}">
                  <a16:creationId xmlns:a16="http://schemas.microsoft.com/office/drawing/2014/main" id="{DAC68F4A-44F1-4603-A383-D56F83DF97ED}"/>
                </a:ext>
              </a:extLst>
            </p:cNvPr>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0BE2E99-B319-4F6F-A039-AB9C5DECCCB1}"/>
                </a:ext>
              </a:extLst>
            </p:cNvPr>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矩形 259">
            <a:extLst>
              <a:ext uri="{FF2B5EF4-FFF2-40B4-BE49-F238E27FC236}">
                <a16:creationId xmlns:a16="http://schemas.microsoft.com/office/drawing/2014/main" id="{58F6E0B6-B992-4A1D-B9FD-C581906ED4A1}"/>
              </a:ext>
            </a:extLst>
          </p:cNvPr>
          <p:cNvSpPr>
            <a:spLocks noChangeArrowheads="1"/>
          </p:cNvSpPr>
          <p:nvPr>
            <p:custDataLst>
              <p:tags r:id="rId2"/>
            </p:custDataLst>
          </p:nvPr>
        </p:nvSpPr>
        <p:spPr bwMode="auto">
          <a:xfrm>
            <a:off x="4904362" y="6367572"/>
            <a:ext cx="6069212" cy="246221"/>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fld id="{D5B7EB85-001A-470B-8EB3-C53FAA1F7CB8}" type="datetime3">
              <a:rPr lang="zh-CN" altLang="en-US" sz="1600" smtClean="0">
                <a:solidFill>
                  <a:schemeClr val="bg1"/>
                </a:solidFill>
                <a:cs typeface="Arial" panose="020B0604020202020204" pitchFamily="34" charset="0"/>
              </a:rPr>
              <a:t>2022年5月24日星期二</a:t>
            </a:fld>
            <a:endParaRPr lang="en-US" altLang="zh-CN" sz="1600" dirty="0">
              <a:solidFill>
                <a:schemeClr val="bg1"/>
              </a:solidFill>
              <a:cs typeface="Arial" panose="020B0604020202020204" pitchFamily="34" charset="0"/>
            </a:endParaRPr>
          </a:p>
        </p:txBody>
      </p:sp>
      <p:sp>
        <p:nvSpPr>
          <p:cNvPr id="10" name="文本框 66">
            <a:extLst>
              <a:ext uri="{FF2B5EF4-FFF2-40B4-BE49-F238E27FC236}">
                <a16:creationId xmlns:a16="http://schemas.microsoft.com/office/drawing/2014/main" id="{2674166A-B663-4F67-AF25-35CD6EC9A935}"/>
              </a:ext>
            </a:extLst>
          </p:cNvPr>
          <p:cNvSpPr txBox="1">
            <a:spLocks noChangeArrowheads="1"/>
          </p:cNvSpPr>
          <p:nvPr/>
        </p:nvSpPr>
        <p:spPr bwMode="auto">
          <a:xfrm>
            <a:off x="5943600" y="4304331"/>
            <a:ext cx="5887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spcBef>
                <a:spcPts val="0"/>
              </a:spcBef>
              <a:spcAft>
                <a:spcPts val="0"/>
              </a:spcAft>
              <a:buClrTx/>
              <a:buSzTx/>
              <a:buFontTx/>
              <a:buNone/>
              <a:tabLst/>
              <a:defRPr/>
            </a:pPr>
            <a:r>
              <a:rPr kumimoji="0" lang="zh-CN" altLang="en-US" sz="2400" b="0" i="0" u="none" strike="noStrike" kern="1200" cap="none" spc="0" normalizeH="0" baseline="0" noProof="0" dirty="0" smtClean="0">
                <a:ln>
                  <a:noFill/>
                </a:ln>
                <a:effectLst/>
                <a:uLnTx/>
                <a:uFillTx/>
                <a:latin typeface="Arial Black"/>
                <a:ea typeface="微软雅黑" panose="020B0503020204020204" pitchFamily="34" charset="-122"/>
                <a:cs typeface="Arial" panose="020B0604020202020204" pitchFamily="34" charset="0"/>
              </a:rPr>
              <a:t>苏州大学计算机科学与技术</a:t>
            </a:r>
            <a:r>
              <a:rPr kumimoji="0" lang="zh-CN" altLang="en-US" sz="2400" b="0" i="0" u="none" strike="noStrike" kern="1200" cap="none" spc="0" normalizeH="0" baseline="0" noProof="0" dirty="0" smtClean="0">
                <a:ln>
                  <a:noFill/>
                </a:ln>
                <a:effectLst/>
                <a:uLnTx/>
                <a:uFillTx/>
                <a:latin typeface="Arial Black"/>
                <a:ea typeface="微软雅黑" panose="020B0503020204020204" pitchFamily="34" charset="-122"/>
                <a:cs typeface="Arial" panose="020B0604020202020204" pitchFamily="34" charset="0"/>
              </a:rPr>
              <a:t>学院</a:t>
            </a:r>
            <a:endParaRPr kumimoji="0" lang="zh-CN" altLang="en-US" sz="2400" b="0" i="0" u="none" strike="noStrike" kern="1200" cap="none" spc="0" normalizeH="0" baseline="0" noProof="0" dirty="0">
              <a:ln>
                <a:noFill/>
              </a:ln>
              <a:effectLst/>
              <a:uLnTx/>
              <a:uFillTx/>
              <a:latin typeface="Arial Black"/>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3461" y="1246732"/>
            <a:ext cx="3317563" cy="4247317"/>
          </a:xfrm>
          <a:prstGeom prst="rect">
            <a:avLst/>
          </a:prstGeom>
        </p:spPr>
        <p:txBody>
          <a:bodyPr wrap="square">
            <a:spAutoFit/>
          </a:bodyPr>
          <a:lstStyle/>
          <a:p>
            <a:r>
              <a:rPr lang="zh-CN" altLang="en-US" b="1" dirty="0">
                <a:solidFill>
                  <a:srgbClr val="FF0000"/>
                </a:solidFill>
                <a:latin typeface="+mn-ea"/>
              </a:rPr>
              <a:t>运算</a:t>
            </a:r>
            <a:r>
              <a:rPr lang="zh-CN" altLang="en-US" b="1" dirty="0" smtClean="0">
                <a:solidFill>
                  <a:srgbClr val="FF0000"/>
                </a:solidFill>
                <a:latin typeface="+mn-ea"/>
              </a:rPr>
              <a:t>单元</a:t>
            </a:r>
            <a:endParaRPr lang="en-US" altLang="zh-CN" b="1" dirty="0" smtClean="0">
              <a:solidFill>
                <a:srgbClr val="FF0000"/>
              </a:solidFill>
              <a:latin typeface="+mn-ea"/>
            </a:endParaRPr>
          </a:p>
          <a:p>
            <a:endParaRPr lang="en-US" altLang="zh-CN" b="1" dirty="0" smtClean="0">
              <a:solidFill>
                <a:srgbClr val="FF0000"/>
              </a:solidFill>
              <a:latin typeface="+mn-ea"/>
            </a:endParaRPr>
          </a:p>
          <a:p>
            <a:r>
              <a:rPr lang="zh-CN" altLang="en-US" dirty="0">
                <a:solidFill>
                  <a:srgbClr val="FF0000"/>
                </a:solidFill>
                <a:latin typeface="+mn-ea"/>
              </a:rPr>
              <a:t>算术逻辑单元</a:t>
            </a:r>
            <a:r>
              <a:rPr lang="en-US" altLang="zh-CN" dirty="0">
                <a:solidFill>
                  <a:srgbClr val="FF0000"/>
                </a:solidFill>
                <a:latin typeface="+mn-ea"/>
              </a:rPr>
              <a:t>(ALU)</a:t>
            </a:r>
            <a:r>
              <a:rPr lang="zh-CN" altLang="en-US" dirty="0">
                <a:solidFill>
                  <a:srgbClr val="FF0000"/>
                </a:solidFill>
                <a:latin typeface="+mn-ea"/>
              </a:rPr>
              <a:t>、通用寄存器、数据缓冲寄存器</a:t>
            </a:r>
            <a:r>
              <a:rPr lang="en-US" altLang="zh-CN" dirty="0" smtClean="0">
                <a:solidFill>
                  <a:srgbClr val="FF0000"/>
                </a:solidFill>
                <a:latin typeface="+mn-ea"/>
              </a:rPr>
              <a:t>DR</a:t>
            </a:r>
            <a:r>
              <a:rPr lang="zh-CN" altLang="en-US" dirty="0" smtClean="0">
                <a:solidFill>
                  <a:srgbClr val="FF0000"/>
                </a:solidFill>
                <a:latin typeface="+mn-ea"/>
              </a:rPr>
              <a:t>和状态条件寄存器</a:t>
            </a:r>
            <a:r>
              <a:rPr lang="en-US" altLang="zh-CN" dirty="0" smtClean="0">
                <a:solidFill>
                  <a:srgbClr val="FF0000"/>
                </a:solidFill>
                <a:latin typeface="+mn-ea"/>
              </a:rPr>
              <a:t>PSW</a:t>
            </a:r>
            <a:r>
              <a:rPr lang="zh-CN" altLang="en-US" dirty="0" smtClean="0">
                <a:latin typeface="+mn-ea"/>
              </a:rPr>
              <a:t>组成。</a:t>
            </a:r>
            <a:endParaRPr lang="en-US" altLang="zh-CN" dirty="0" smtClean="0">
              <a:latin typeface="+mn-ea"/>
            </a:endParaRPr>
          </a:p>
          <a:p>
            <a:endParaRPr lang="en-US" altLang="zh-CN" dirty="0" smtClean="0">
              <a:latin typeface="+mn-ea"/>
            </a:endParaRPr>
          </a:p>
          <a:p>
            <a:r>
              <a:rPr lang="zh-CN" altLang="en-US" dirty="0" smtClean="0">
                <a:latin typeface="+mn-ea"/>
              </a:rPr>
              <a:t>可以</a:t>
            </a:r>
            <a:r>
              <a:rPr lang="zh-CN" altLang="en-US" dirty="0">
                <a:latin typeface="+mn-ea"/>
              </a:rPr>
              <a:t>执行算术运算</a:t>
            </a:r>
            <a:r>
              <a:rPr lang="en-US" altLang="zh-CN" dirty="0">
                <a:latin typeface="+mn-ea"/>
              </a:rPr>
              <a:t>(</a:t>
            </a:r>
            <a:r>
              <a:rPr lang="zh-CN" altLang="en-US" dirty="0">
                <a:latin typeface="+mn-ea"/>
              </a:rPr>
              <a:t>加减乘数等基本运算及其附加运算</a:t>
            </a:r>
            <a:r>
              <a:rPr lang="en-US" altLang="zh-CN" dirty="0">
                <a:latin typeface="+mn-ea"/>
              </a:rPr>
              <a:t>)</a:t>
            </a:r>
            <a:r>
              <a:rPr lang="zh-CN" altLang="en-US" dirty="0">
                <a:latin typeface="+mn-ea"/>
              </a:rPr>
              <a:t>和逻辑运算</a:t>
            </a:r>
            <a:r>
              <a:rPr lang="en-US" altLang="zh-CN" dirty="0">
                <a:latin typeface="+mn-ea"/>
              </a:rPr>
              <a:t>(</a:t>
            </a:r>
            <a:r>
              <a:rPr lang="zh-CN" altLang="en-US" dirty="0">
                <a:latin typeface="+mn-ea"/>
              </a:rPr>
              <a:t>移位、逻辑测试或两个值比较</a:t>
            </a:r>
            <a:r>
              <a:rPr lang="en-US" altLang="zh-CN" dirty="0">
                <a:latin typeface="+mn-ea"/>
              </a:rPr>
              <a:t>)</a:t>
            </a:r>
            <a:r>
              <a:rPr lang="zh-CN" altLang="en-US" dirty="0">
                <a:latin typeface="+mn-ea"/>
              </a:rPr>
              <a:t>。相对控制单元而言，运算器接受控制单元的命令而进行动作，即运算单元所进行的全部操作都是由控制单元发出的控制信号来指挥的，所以它是</a:t>
            </a:r>
            <a:r>
              <a:rPr lang="zh-CN" altLang="en-US" dirty="0">
                <a:solidFill>
                  <a:srgbClr val="FF0000"/>
                </a:solidFill>
                <a:latin typeface="+mn-ea"/>
              </a:rPr>
              <a:t>执行部件</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115288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3461" y="1246732"/>
            <a:ext cx="3317563" cy="3970318"/>
          </a:xfrm>
          <a:prstGeom prst="rect">
            <a:avLst/>
          </a:prstGeom>
        </p:spPr>
        <p:txBody>
          <a:bodyPr wrap="square">
            <a:spAutoFit/>
          </a:bodyPr>
          <a:lstStyle/>
          <a:p>
            <a:r>
              <a:rPr lang="zh-CN" altLang="en-US" b="1" dirty="0">
                <a:solidFill>
                  <a:srgbClr val="FF0000"/>
                </a:solidFill>
                <a:latin typeface="+mn-ea"/>
              </a:rPr>
              <a:t>存储</a:t>
            </a:r>
            <a:r>
              <a:rPr lang="zh-CN" altLang="en-US" b="1" dirty="0" smtClean="0">
                <a:solidFill>
                  <a:srgbClr val="FF0000"/>
                </a:solidFill>
                <a:latin typeface="+mn-ea"/>
              </a:rPr>
              <a:t>单元</a:t>
            </a:r>
            <a:endParaRPr lang="en-US" altLang="zh-CN" b="1" dirty="0" smtClean="0">
              <a:solidFill>
                <a:srgbClr val="FF0000"/>
              </a:solidFill>
              <a:latin typeface="+mn-ea"/>
            </a:endParaRPr>
          </a:p>
          <a:p>
            <a:endParaRPr lang="en-US" altLang="zh-CN" b="1" dirty="0" smtClean="0">
              <a:solidFill>
                <a:srgbClr val="FF0000"/>
              </a:solidFill>
              <a:latin typeface="+mn-ea"/>
            </a:endParaRPr>
          </a:p>
          <a:p>
            <a:r>
              <a:rPr lang="en-US" altLang="zh-CN" dirty="0">
                <a:latin typeface="+mn-ea"/>
              </a:rPr>
              <a:t>CPU</a:t>
            </a:r>
            <a:r>
              <a:rPr lang="zh-CN" altLang="en-US" dirty="0">
                <a:solidFill>
                  <a:srgbClr val="FF0000"/>
                </a:solidFill>
                <a:latin typeface="+mn-ea"/>
              </a:rPr>
              <a:t>片内缓存（</a:t>
            </a:r>
            <a:r>
              <a:rPr lang="en-US" altLang="zh-CN" dirty="0">
                <a:solidFill>
                  <a:srgbClr val="FF0000"/>
                </a:solidFill>
                <a:latin typeface="+mn-ea"/>
              </a:rPr>
              <a:t>cache</a:t>
            </a:r>
            <a:r>
              <a:rPr lang="zh-CN" altLang="en-US" dirty="0">
                <a:solidFill>
                  <a:srgbClr val="FF0000"/>
                </a:solidFill>
                <a:latin typeface="+mn-ea"/>
              </a:rPr>
              <a:t>）</a:t>
            </a:r>
            <a:r>
              <a:rPr lang="zh-CN" altLang="en-US" dirty="0">
                <a:latin typeface="+mn-ea"/>
              </a:rPr>
              <a:t>和</a:t>
            </a:r>
            <a:r>
              <a:rPr lang="zh-CN" altLang="en-US" dirty="0">
                <a:solidFill>
                  <a:srgbClr val="FF0000"/>
                </a:solidFill>
                <a:latin typeface="+mn-ea"/>
              </a:rPr>
              <a:t>寄存器组</a:t>
            </a:r>
            <a:r>
              <a:rPr lang="zh-CN" altLang="en-US" dirty="0">
                <a:latin typeface="+mn-ea"/>
              </a:rPr>
              <a:t>，是</a:t>
            </a:r>
            <a:r>
              <a:rPr lang="en-US" altLang="zh-CN" dirty="0">
                <a:latin typeface="+mn-ea"/>
              </a:rPr>
              <a:t>CPU</a:t>
            </a:r>
            <a:r>
              <a:rPr lang="zh-CN" altLang="en-US" dirty="0">
                <a:latin typeface="+mn-ea"/>
              </a:rPr>
              <a:t>中暂时存放数据的地方。</a:t>
            </a:r>
            <a:r>
              <a:rPr lang="en-US" altLang="zh-CN" dirty="0">
                <a:latin typeface="+mn-ea"/>
              </a:rPr>
              <a:t>cache</a:t>
            </a:r>
            <a:r>
              <a:rPr lang="zh-CN" altLang="en-US" dirty="0">
                <a:latin typeface="+mn-ea"/>
              </a:rPr>
              <a:t>类似一个第三方。位于内存和</a:t>
            </a:r>
            <a:r>
              <a:rPr lang="en-US" altLang="zh-CN" dirty="0">
                <a:latin typeface="+mn-ea"/>
              </a:rPr>
              <a:t>CPU</a:t>
            </a:r>
            <a:r>
              <a:rPr lang="zh-CN" altLang="en-US" dirty="0">
                <a:latin typeface="+mn-ea"/>
              </a:rPr>
              <a:t>之间，速度非常快，</a:t>
            </a:r>
            <a:r>
              <a:rPr lang="en-US" altLang="zh-CN" dirty="0">
                <a:latin typeface="+mn-ea"/>
              </a:rPr>
              <a:t>CPU</a:t>
            </a:r>
            <a:r>
              <a:rPr lang="zh-CN" altLang="en-US" dirty="0">
                <a:latin typeface="+mn-ea"/>
              </a:rPr>
              <a:t>读数据时，首先是在</a:t>
            </a:r>
            <a:r>
              <a:rPr lang="en-US" altLang="zh-CN" dirty="0">
                <a:latin typeface="+mn-ea"/>
              </a:rPr>
              <a:t>cache</a:t>
            </a:r>
            <a:r>
              <a:rPr lang="zh-CN" altLang="en-US" dirty="0">
                <a:latin typeface="+mn-ea"/>
              </a:rPr>
              <a:t>中读，如果</a:t>
            </a:r>
            <a:r>
              <a:rPr lang="en-US" altLang="zh-CN" dirty="0">
                <a:latin typeface="+mn-ea"/>
              </a:rPr>
              <a:t>cache</a:t>
            </a:r>
            <a:r>
              <a:rPr lang="zh-CN" altLang="en-US" dirty="0">
                <a:latin typeface="+mn-ea"/>
              </a:rPr>
              <a:t>命中，</a:t>
            </a:r>
            <a:r>
              <a:rPr lang="en-US" altLang="zh-CN" dirty="0">
                <a:latin typeface="+mn-ea"/>
              </a:rPr>
              <a:t>CPU</a:t>
            </a:r>
            <a:r>
              <a:rPr lang="zh-CN" altLang="en-US" dirty="0">
                <a:latin typeface="+mn-ea"/>
              </a:rPr>
              <a:t>就可以极快的得到数据。如果</a:t>
            </a:r>
            <a:r>
              <a:rPr lang="en-US" altLang="zh-CN" dirty="0">
                <a:latin typeface="+mn-ea"/>
              </a:rPr>
              <a:t>cache </a:t>
            </a:r>
            <a:r>
              <a:rPr lang="zh-CN" altLang="en-US" dirty="0">
                <a:latin typeface="+mn-ea"/>
              </a:rPr>
              <a:t>没有命中，</a:t>
            </a:r>
            <a:r>
              <a:rPr lang="en-US" altLang="zh-CN" dirty="0">
                <a:latin typeface="+mn-ea"/>
              </a:rPr>
              <a:t>CPU</a:t>
            </a:r>
            <a:r>
              <a:rPr lang="zh-CN" altLang="en-US" dirty="0">
                <a:latin typeface="+mn-ea"/>
              </a:rPr>
              <a:t>就会通过总线到内存中去读，并把连续的一块单元加载到</a:t>
            </a:r>
            <a:r>
              <a:rPr lang="en-US" altLang="zh-CN" dirty="0">
                <a:latin typeface="+mn-ea"/>
              </a:rPr>
              <a:t>cache</a:t>
            </a:r>
            <a:r>
              <a:rPr lang="zh-CN" altLang="en-US" dirty="0">
                <a:latin typeface="+mn-ea"/>
              </a:rPr>
              <a:t>中，方便下次使用</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1958575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3461" y="1246732"/>
            <a:ext cx="3317563" cy="3693319"/>
          </a:xfrm>
          <a:prstGeom prst="rect">
            <a:avLst/>
          </a:prstGeom>
        </p:spPr>
        <p:txBody>
          <a:bodyPr wrap="square">
            <a:spAutoFit/>
          </a:bodyPr>
          <a:lstStyle/>
          <a:p>
            <a:r>
              <a:rPr lang="en-US" altLang="zh-CN" b="1" dirty="0" smtClean="0">
                <a:solidFill>
                  <a:srgbClr val="FF0000"/>
                </a:solidFill>
                <a:latin typeface="+mn-ea"/>
              </a:rPr>
              <a:t>CPU</a:t>
            </a:r>
            <a:r>
              <a:rPr lang="zh-CN" altLang="en-US" b="1" dirty="0" smtClean="0">
                <a:solidFill>
                  <a:srgbClr val="FF0000"/>
                </a:solidFill>
                <a:latin typeface="+mn-ea"/>
              </a:rPr>
              <a:t>内部寄存器</a:t>
            </a:r>
            <a:endParaRPr lang="en-US" altLang="zh-CN" b="1" dirty="0" smtClean="0">
              <a:solidFill>
                <a:srgbClr val="FF0000"/>
              </a:solidFill>
              <a:latin typeface="+mn-ea"/>
            </a:endParaRPr>
          </a:p>
          <a:p>
            <a:endParaRPr lang="en-US" altLang="zh-CN" b="1" dirty="0" smtClean="0">
              <a:solidFill>
                <a:srgbClr val="FF0000"/>
              </a:solidFill>
              <a:latin typeface="+mn-ea"/>
            </a:endParaRPr>
          </a:p>
          <a:p>
            <a:r>
              <a:rPr lang="zh-CN" altLang="en-US" dirty="0">
                <a:solidFill>
                  <a:srgbClr val="FF0000"/>
                </a:solidFill>
                <a:latin typeface="+mn-ea"/>
              </a:rPr>
              <a:t>专用寄存器</a:t>
            </a:r>
            <a:r>
              <a:rPr lang="zh-CN" altLang="en-US" dirty="0">
                <a:latin typeface="+mn-ea"/>
              </a:rPr>
              <a:t>和</a:t>
            </a:r>
            <a:r>
              <a:rPr lang="zh-CN" altLang="en-US" dirty="0">
                <a:solidFill>
                  <a:srgbClr val="FF0000"/>
                </a:solidFill>
                <a:latin typeface="+mn-ea"/>
              </a:rPr>
              <a:t>通用寄存器</a:t>
            </a:r>
            <a:r>
              <a:rPr lang="zh-CN" altLang="en-US" dirty="0">
                <a:latin typeface="+mn-ea"/>
              </a:rPr>
              <a:t>。专用寄存器的作用是固定的，分别寄存相应的数据。而通用寄存器用途广泛并可由程序员规定其用途，通用寄存器的数目因微处理器而异</a:t>
            </a:r>
            <a:r>
              <a:rPr lang="zh-CN" altLang="en-US" dirty="0" smtClean="0">
                <a:latin typeface="+mn-ea"/>
              </a:rPr>
              <a:t>。</a:t>
            </a:r>
            <a:endParaRPr lang="en-US" altLang="zh-CN" dirty="0" smtClean="0">
              <a:latin typeface="+mn-ea"/>
            </a:endParaRPr>
          </a:p>
          <a:p>
            <a:endParaRPr lang="en-US" altLang="zh-CN" dirty="0">
              <a:latin typeface="+mn-ea"/>
            </a:endParaRPr>
          </a:p>
          <a:p>
            <a:r>
              <a:rPr lang="zh-CN" altLang="en-US" dirty="0">
                <a:latin typeface="+mn-ea"/>
              </a:rPr>
              <a:t>在</a:t>
            </a:r>
            <a:r>
              <a:rPr lang="en-US" altLang="zh-CN" dirty="0" smtClean="0">
                <a:latin typeface="+mn-ea"/>
              </a:rPr>
              <a:t>8086CPU</a:t>
            </a:r>
            <a:r>
              <a:rPr lang="zh-CN" altLang="en-US" dirty="0" smtClean="0">
                <a:latin typeface="+mn-ea"/>
              </a:rPr>
              <a:t>中</a:t>
            </a:r>
            <a:r>
              <a:rPr lang="zh-CN" altLang="en-US" dirty="0">
                <a:latin typeface="+mn-ea"/>
              </a:rPr>
              <a:t>有</a:t>
            </a:r>
            <a:r>
              <a:rPr lang="en-US" altLang="zh-CN" dirty="0">
                <a:latin typeface="+mn-ea"/>
              </a:rPr>
              <a:t>14</a:t>
            </a:r>
            <a:r>
              <a:rPr lang="zh-CN" altLang="en-US" dirty="0">
                <a:latin typeface="+mn-ea"/>
              </a:rPr>
              <a:t>个寄存器，这些寄存器是：</a:t>
            </a:r>
            <a:r>
              <a:rPr lang="en-US" altLang="zh-CN" dirty="0">
                <a:latin typeface="+mn-ea"/>
              </a:rPr>
              <a:t>AX</a:t>
            </a:r>
            <a:r>
              <a:rPr lang="zh-CN" altLang="en-US" dirty="0">
                <a:latin typeface="+mn-ea"/>
              </a:rPr>
              <a:t>、</a:t>
            </a:r>
            <a:r>
              <a:rPr lang="en-US" altLang="zh-CN" dirty="0">
                <a:latin typeface="+mn-ea"/>
              </a:rPr>
              <a:t>BX</a:t>
            </a:r>
            <a:r>
              <a:rPr lang="zh-CN" altLang="en-US" dirty="0">
                <a:latin typeface="+mn-ea"/>
              </a:rPr>
              <a:t>、</a:t>
            </a:r>
            <a:r>
              <a:rPr lang="en-US" altLang="zh-CN" dirty="0">
                <a:latin typeface="+mn-ea"/>
              </a:rPr>
              <a:t>CX</a:t>
            </a:r>
            <a:r>
              <a:rPr lang="zh-CN" altLang="en-US" dirty="0">
                <a:latin typeface="+mn-ea"/>
              </a:rPr>
              <a:t>、</a:t>
            </a:r>
            <a:r>
              <a:rPr lang="en-US" altLang="zh-CN" dirty="0">
                <a:latin typeface="+mn-ea"/>
              </a:rPr>
              <a:t>DX</a:t>
            </a:r>
            <a:r>
              <a:rPr lang="zh-CN" altLang="en-US" dirty="0">
                <a:latin typeface="+mn-ea"/>
              </a:rPr>
              <a:t>、</a:t>
            </a:r>
            <a:r>
              <a:rPr lang="en-US" altLang="zh-CN" dirty="0">
                <a:latin typeface="+mn-ea"/>
              </a:rPr>
              <a:t>SI</a:t>
            </a:r>
            <a:r>
              <a:rPr lang="zh-CN" altLang="en-US" dirty="0">
                <a:latin typeface="+mn-ea"/>
              </a:rPr>
              <a:t>、</a:t>
            </a:r>
            <a:r>
              <a:rPr lang="en-US" altLang="zh-CN" dirty="0">
                <a:latin typeface="+mn-ea"/>
              </a:rPr>
              <a:t>DI</a:t>
            </a:r>
            <a:r>
              <a:rPr lang="zh-CN" altLang="en-US" dirty="0">
                <a:latin typeface="+mn-ea"/>
              </a:rPr>
              <a:t>、</a:t>
            </a:r>
            <a:r>
              <a:rPr lang="en-US" altLang="zh-CN" dirty="0">
                <a:latin typeface="+mn-ea"/>
              </a:rPr>
              <a:t>SP</a:t>
            </a:r>
            <a:r>
              <a:rPr lang="zh-CN" altLang="en-US" dirty="0">
                <a:latin typeface="+mn-ea"/>
              </a:rPr>
              <a:t>、</a:t>
            </a:r>
            <a:r>
              <a:rPr lang="en-US" altLang="zh-CN" dirty="0">
                <a:latin typeface="+mn-ea"/>
              </a:rPr>
              <a:t>BP</a:t>
            </a:r>
            <a:r>
              <a:rPr lang="zh-CN" altLang="en-US" dirty="0">
                <a:latin typeface="+mn-ea"/>
              </a:rPr>
              <a:t>、</a:t>
            </a:r>
            <a:r>
              <a:rPr lang="en-US" altLang="zh-CN" dirty="0">
                <a:latin typeface="+mn-ea"/>
              </a:rPr>
              <a:t>IP</a:t>
            </a:r>
            <a:r>
              <a:rPr lang="zh-CN" altLang="en-US" dirty="0">
                <a:latin typeface="+mn-ea"/>
              </a:rPr>
              <a:t>、</a:t>
            </a:r>
            <a:r>
              <a:rPr lang="en-US" altLang="zh-CN" dirty="0">
                <a:latin typeface="+mn-ea"/>
              </a:rPr>
              <a:t>CS</a:t>
            </a:r>
            <a:r>
              <a:rPr lang="zh-CN" altLang="en-US" dirty="0">
                <a:latin typeface="+mn-ea"/>
              </a:rPr>
              <a:t>、</a:t>
            </a:r>
            <a:r>
              <a:rPr lang="en-US" altLang="zh-CN" dirty="0">
                <a:latin typeface="+mn-ea"/>
              </a:rPr>
              <a:t>SS</a:t>
            </a:r>
            <a:r>
              <a:rPr lang="zh-CN" altLang="en-US" dirty="0">
                <a:latin typeface="+mn-ea"/>
              </a:rPr>
              <a:t>、</a:t>
            </a:r>
            <a:r>
              <a:rPr lang="en-US" altLang="zh-CN" dirty="0">
                <a:latin typeface="+mn-ea"/>
              </a:rPr>
              <a:t>DS</a:t>
            </a:r>
            <a:r>
              <a:rPr lang="zh-CN" altLang="en-US" dirty="0">
                <a:latin typeface="+mn-ea"/>
              </a:rPr>
              <a:t>、</a:t>
            </a:r>
            <a:r>
              <a:rPr lang="en-US" altLang="zh-CN" dirty="0">
                <a:latin typeface="+mn-ea"/>
              </a:rPr>
              <a:t>ES</a:t>
            </a:r>
            <a:r>
              <a:rPr lang="zh-CN" altLang="en-US" dirty="0">
                <a:latin typeface="+mn-ea"/>
              </a:rPr>
              <a:t>、</a:t>
            </a:r>
            <a:r>
              <a:rPr lang="en-US" altLang="zh-CN" dirty="0">
                <a:latin typeface="+mn-ea"/>
              </a:rPr>
              <a:t>PSW</a:t>
            </a:r>
            <a:r>
              <a:rPr lang="zh-CN" altLang="en-US" dirty="0">
                <a:latin typeface="+mn-ea"/>
              </a:rPr>
              <a:t>。</a:t>
            </a:r>
          </a:p>
        </p:txBody>
      </p:sp>
    </p:spTree>
    <p:extLst>
      <p:ext uri="{BB962C8B-B14F-4D97-AF65-F5344CB8AC3E}">
        <p14:creationId xmlns:p14="http://schemas.microsoft.com/office/powerpoint/2010/main" val="4054269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03461" y="1246732"/>
            <a:ext cx="11190547" cy="4801314"/>
          </a:xfrm>
          <a:prstGeom prst="rect">
            <a:avLst/>
          </a:prstGeom>
        </p:spPr>
        <p:txBody>
          <a:bodyPr wrap="square">
            <a:spAutoFit/>
          </a:bodyPr>
          <a:lstStyle/>
          <a:p>
            <a:r>
              <a:rPr lang="en-US" altLang="zh-CN" b="1" dirty="0">
                <a:solidFill>
                  <a:srgbClr val="FF0000"/>
                </a:solidFill>
                <a:latin typeface="+mn-ea"/>
              </a:rPr>
              <a:t>CPU</a:t>
            </a:r>
            <a:r>
              <a:rPr lang="zh-CN" altLang="en-US" b="1" dirty="0">
                <a:solidFill>
                  <a:srgbClr val="FF0000"/>
                </a:solidFill>
                <a:latin typeface="+mn-ea"/>
              </a:rPr>
              <a:t>指令执行</a:t>
            </a:r>
            <a:r>
              <a:rPr lang="zh-CN" altLang="en-US" b="1" dirty="0" smtClean="0">
                <a:solidFill>
                  <a:srgbClr val="FF0000"/>
                </a:solidFill>
                <a:latin typeface="+mn-ea"/>
              </a:rPr>
              <a:t>过程</a:t>
            </a:r>
            <a:endParaRPr lang="en-US" altLang="zh-CN" b="1" dirty="0" smtClean="0">
              <a:solidFill>
                <a:srgbClr val="FF0000"/>
              </a:solidFill>
              <a:latin typeface="+mn-ea"/>
            </a:endParaRPr>
          </a:p>
          <a:p>
            <a:endParaRPr lang="en-US" altLang="zh-CN" b="1" dirty="0" smtClean="0">
              <a:solidFill>
                <a:srgbClr val="FF0000"/>
              </a:solidFill>
              <a:latin typeface="+mn-ea"/>
            </a:endParaRPr>
          </a:p>
          <a:p>
            <a:r>
              <a:rPr lang="zh-CN" altLang="en-US" dirty="0">
                <a:latin typeface="+mn-ea"/>
              </a:rPr>
              <a:t>冯诺伊曼型计算机的</a:t>
            </a:r>
            <a:r>
              <a:rPr lang="en-US" altLang="zh-CN" dirty="0">
                <a:latin typeface="+mn-ea"/>
              </a:rPr>
              <a:t>CPU</a:t>
            </a:r>
            <a:r>
              <a:rPr lang="zh-CN" altLang="en-US" dirty="0">
                <a:latin typeface="+mn-ea"/>
              </a:rPr>
              <a:t>，其工作都可以分为</a:t>
            </a:r>
            <a:r>
              <a:rPr lang="en-US" altLang="zh-CN" dirty="0">
                <a:latin typeface="+mn-ea"/>
              </a:rPr>
              <a:t>5</a:t>
            </a:r>
            <a:r>
              <a:rPr lang="zh-CN" altLang="en-US" dirty="0">
                <a:latin typeface="+mn-ea"/>
              </a:rPr>
              <a:t>个阶段</a:t>
            </a:r>
            <a:r>
              <a:rPr lang="en-US" altLang="zh-CN" dirty="0">
                <a:latin typeface="+mn-ea"/>
              </a:rPr>
              <a:t>:</a:t>
            </a:r>
            <a:r>
              <a:rPr lang="zh-CN" altLang="en-US" dirty="0">
                <a:solidFill>
                  <a:srgbClr val="FF0000"/>
                </a:solidFill>
                <a:latin typeface="+mn-ea"/>
              </a:rPr>
              <a:t>取指令、指令译码、执行指令、访存取数、结果写回</a:t>
            </a:r>
            <a:r>
              <a:rPr lang="zh-CN" altLang="en-US" dirty="0" smtClean="0">
                <a:latin typeface="+mn-ea"/>
              </a:rPr>
              <a:t>。</a:t>
            </a:r>
            <a:endParaRPr lang="en-US" altLang="zh-CN" dirty="0" smtClean="0">
              <a:latin typeface="+mn-ea"/>
            </a:endParaRPr>
          </a:p>
          <a:p>
            <a:endParaRPr lang="en-US" altLang="zh-CN" dirty="0">
              <a:latin typeface="+mn-ea"/>
            </a:endParaRPr>
          </a:p>
          <a:p>
            <a:pPr marL="285750" indent="-285750">
              <a:buFont typeface="Arial" panose="020B0604020202020204" pitchFamily="34" charset="0"/>
              <a:buChar char="•"/>
            </a:pPr>
            <a:r>
              <a:rPr lang="zh-CN" altLang="en-US" dirty="0">
                <a:latin typeface="+mn-ea"/>
              </a:rPr>
              <a:t>取指令阶段是将内存中的指令读取到</a:t>
            </a:r>
            <a:r>
              <a:rPr lang="en-US" altLang="zh-CN" dirty="0">
                <a:latin typeface="+mn-ea"/>
              </a:rPr>
              <a:t>CPU</a:t>
            </a:r>
            <a:r>
              <a:rPr lang="zh-CN" altLang="en-US" dirty="0">
                <a:latin typeface="+mn-ea"/>
              </a:rPr>
              <a:t>中寄存器的过程，程序寄存器用于存储下一条指令所在的地址</a:t>
            </a:r>
            <a:r>
              <a:rPr lang="zh-CN" altLang="en-US" dirty="0" smtClean="0">
                <a:latin typeface="+mn-ea"/>
              </a:rPr>
              <a:t>。</a:t>
            </a:r>
            <a:endParaRPr lang="en-US" altLang="zh-CN" dirty="0" smtClean="0">
              <a:latin typeface="+mn-ea"/>
            </a:endParaRPr>
          </a:p>
          <a:p>
            <a:pPr marL="285750" indent="-285750">
              <a:buFont typeface="Arial" panose="020B0604020202020204" pitchFamily="34" charset="0"/>
              <a:buChar char="•"/>
            </a:pP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指令</a:t>
            </a:r>
            <a:r>
              <a:rPr lang="zh-CN" altLang="en-US" dirty="0">
                <a:latin typeface="+mn-ea"/>
              </a:rPr>
              <a:t>译码阶段，在取指令完成后，立马进入指令译码阶段，在指令译码阶段，指令译码器按照预定的指令格式，对取回的指令进行拆分和解释，识别区分出不同的指令类别以及各种获取操作数的方法</a:t>
            </a:r>
            <a:r>
              <a:rPr lang="zh-CN" altLang="en-US" dirty="0" smtClean="0">
                <a:latin typeface="+mn-ea"/>
              </a:rPr>
              <a:t>。</a:t>
            </a:r>
            <a:endParaRPr lang="en-US" altLang="zh-CN" dirty="0" smtClean="0">
              <a:latin typeface="+mn-ea"/>
            </a:endParaRPr>
          </a:p>
          <a:p>
            <a:pPr marL="285750" indent="-285750">
              <a:buFont typeface="Arial" panose="020B0604020202020204" pitchFamily="34" charset="0"/>
              <a:buChar char="•"/>
            </a:pP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执行指令</a:t>
            </a:r>
            <a:r>
              <a:rPr lang="zh-CN" altLang="en-US" dirty="0">
                <a:latin typeface="+mn-ea"/>
              </a:rPr>
              <a:t>阶段，译码完成后，就需要执行这一条指令了，此阶段的任务是完成指令所规定的各种操作，具体实现指令的功能</a:t>
            </a:r>
            <a:r>
              <a:rPr lang="zh-CN" altLang="en-US" dirty="0" smtClean="0">
                <a:latin typeface="+mn-ea"/>
              </a:rPr>
              <a:t>。</a:t>
            </a:r>
            <a:endParaRPr lang="en-US" altLang="zh-CN" dirty="0" smtClean="0">
              <a:latin typeface="+mn-ea"/>
            </a:endParaRPr>
          </a:p>
          <a:p>
            <a:pPr marL="285750" indent="-285750">
              <a:buFont typeface="Arial" panose="020B0604020202020204" pitchFamily="34" charset="0"/>
              <a:buChar char="•"/>
            </a:pP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访问</a:t>
            </a:r>
            <a:r>
              <a:rPr lang="zh-CN" altLang="en-US" dirty="0">
                <a:latin typeface="+mn-ea"/>
              </a:rPr>
              <a:t>取数阶段，根据指令的需要，有可能需要从内存中提取数据，此阶段的任务是</a:t>
            </a:r>
            <a:r>
              <a:rPr lang="en-US" altLang="zh-CN" dirty="0">
                <a:latin typeface="+mn-ea"/>
              </a:rPr>
              <a:t>:</a:t>
            </a:r>
            <a:r>
              <a:rPr lang="zh-CN" altLang="en-US" dirty="0">
                <a:latin typeface="+mn-ea"/>
              </a:rPr>
              <a:t>根据指令地址码，得到操作数在主存中的地址，并从主存中读取该操作数用于运算</a:t>
            </a:r>
            <a:r>
              <a:rPr lang="zh-CN" altLang="en-US" dirty="0" smtClean="0">
                <a:latin typeface="+mn-ea"/>
              </a:rPr>
              <a:t>。</a:t>
            </a:r>
            <a:endParaRPr lang="en-US" altLang="zh-CN" dirty="0" smtClean="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zh-CN" altLang="en-US" dirty="0" smtClean="0">
                <a:latin typeface="+mn-ea"/>
              </a:rPr>
              <a:t>结果</a:t>
            </a:r>
            <a:r>
              <a:rPr lang="zh-CN" altLang="en-US" dirty="0">
                <a:latin typeface="+mn-ea"/>
              </a:rPr>
              <a:t>写回阶段，作为最后一个阶段，结果写回</a:t>
            </a:r>
            <a:r>
              <a:rPr lang="en-US" altLang="zh-CN" dirty="0">
                <a:latin typeface="+mn-ea"/>
              </a:rPr>
              <a:t>(Write Back, WB)</a:t>
            </a:r>
            <a:r>
              <a:rPr lang="zh-CN" altLang="en-US" dirty="0">
                <a:latin typeface="+mn-ea"/>
              </a:rPr>
              <a:t>阶段把执行指令阶段的运行结果数据“写回”到某种存储形式</a:t>
            </a:r>
            <a:r>
              <a:rPr lang="en-US" altLang="zh-CN" dirty="0">
                <a:latin typeface="+mn-ea"/>
              </a:rPr>
              <a:t>:</a:t>
            </a:r>
            <a:r>
              <a:rPr lang="zh-CN" altLang="en-US" dirty="0">
                <a:latin typeface="+mn-ea"/>
              </a:rPr>
              <a:t>结果数据经常被写到</a:t>
            </a:r>
            <a:r>
              <a:rPr lang="en-US" altLang="zh-CN" dirty="0">
                <a:latin typeface="+mn-ea"/>
              </a:rPr>
              <a:t>CPU</a:t>
            </a:r>
            <a:r>
              <a:rPr lang="zh-CN" altLang="en-US" dirty="0">
                <a:latin typeface="+mn-ea"/>
              </a:rPr>
              <a:t>的内部寄存器中，以便被后续的指令快速地存取</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4145162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228" t="3143" r="1696" b="1594"/>
          <a:stretch/>
        </p:blipFill>
        <p:spPr>
          <a:xfrm>
            <a:off x="232705" y="812303"/>
            <a:ext cx="11713464" cy="5943600"/>
          </a:xfrm>
          <a:prstGeom prst="rect">
            <a:avLst/>
          </a:prstGeom>
        </p:spPr>
      </p:pic>
    </p:spTree>
    <p:extLst>
      <p:ext uri="{BB962C8B-B14F-4D97-AF65-F5344CB8AC3E}">
        <p14:creationId xmlns:p14="http://schemas.microsoft.com/office/powerpoint/2010/main" val="195838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F03F958-AE97-4130-8476-A73A6DA840B9}"/>
              </a:ext>
            </a:extLst>
          </p:cNvPr>
          <p:cNvSpPr/>
          <p:nvPr/>
        </p:nvSpPr>
        <p:spPr>
          <a:xfrm>
            <a:off x="0" y="4635500"/>
            <a:ext cx="12192000" cy="22225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CF01750-7A0D-4169-A63B-6877571FDD0D}"/>
              </a:ext>
            </a:extLst>
          </p:cNvPr>
          <p:cNvSpPr txBox="1"/>
          <p:nvPr/>
        </p:nvSpPr>
        <p:spPr>
          <a:xfrm>
            <a:off x="0" y="2658204"/>
            <a:ext cx="12191999" cy="757130"/>
          </a:xfrm>
          <a:prstGeom prst="rect">
            <a:avLst/>
          </a:prstGeom>
          <a:noFill/>
        </p:spPr>
        <p:txBody>
          <a:bodyPr wrap="square" rtlCol="0" anchor="ctr">
            <a:spAutoFit/>
          </a:bodyPr>
          <a:lstStyle/>
          <a:p>
            <a:pPr algn="ctr">
              <a:lnSpc>
                <a:spcPct val="120000"/>
              </a:lnSpc>
            </a:pPr>
            <a:r>
              <a:rPr lang="en-US" altLang="zh-CN" sz="3600" b="1" spc="300" dirty="0" smtClean="0">
                <a:latin typeface="+mj-ea"/>
                <a:ea typeface="+mj-ea"/>
              </a:rPr>
              <a:t>6.2 </a:t>
            </a:r>
            <a:r>
              <a:rPr lang="zh-CN" altLang="en-US" sz="3600" b="1" spc="300" dirty="0" smtClean="0">
                <a:latin typeface="+mj-ea"/>
                <a:ea typeface="+mj-ea"/>
              </a:rPr>
              <a:t>运算器</a:t>
            </a:r>
            <a:endParaRPr lang="zh-CN" altLang="en-US" sz="3600" b="1" spc="300" dirty="0">
              <a:latin typeface="+mj-ea"/>
              <a:ea typeface="+mj-ea"/>
            </a:endParaRPr>
          </a:p>
        </p:txBody>
      </p:sp>
      <p:sp>
        <p:nvSpPr>
          <p:cNvPr id="21" name="矩形 20">
            <a:extLst>
              <a:ext uri="{FF2B5EF4-FFF2-40B4-BE49-F238E27FC236}">
                <a16:creationId xmlns:a16="http://schemas.microsoft.com/office/drawing/2014/main" id="{51BE9768-DA90-4E91-9EB2-FBCB00DC3F09}"/>
              </a:ext>
            </a:extLst>
          </p:cNvPr>
          <p:cNvSpPr/>
          <p:nvPr/>
        </p:nvSpPr>
        <p:spPr>
          <a:xfrm>
            <a:off x="1" y="3489199"/>
            <a:ext cx="12191998" cy="369332"/>
          </a:xfrm>
          <a:prstGeom prst="rect">
            <a:avLst/>
          </a:prstGeom>
        </p:spPr>
        <p:txBody>
          <a:bodyPr wrap="square">
            <a:spAutoFit/>
          </a:bodyPr>
          <a:lstStyle/>
          <a:p>
            <a:pPr algn="ctr"/>
            <a:r>
              <a:rPr lang="en-US" altLang="zh-CN" b="1" dirty="0">
                <a:cs typeface="Arial" panose="020B0604020202020204" pitchFamily="34" charset="0"/>
              </a:rPr>
              <a:t>Arithmetic unit</a:t>
            </a:r>
          </a:p>
        </p:txBody>
      </p:sp>
    </p:spTree>
    <p:extLst>
      <p:ext uri="{BB962C8B-B14F-4D97-AF65-F5344CB8AC3E}">
        <p14:creationId xmlns:p14="http://schemas.microsoft.com/office/powerpoint/2010/main" val="2817899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运算器</a:t>
            </a:r>
            <a:endParaRPr lang="en-US" altLang="zh-CN" sz="1600" dirty="0">
              <a:solidFill>
                <a:srgbClr val="FF0000"/>
              </a:solidFill>
              <a:latin typeface="+mn-ea"/>
              <a:cs typeface="+mn-ea"/>
            </a:endParaRPr>
          </a:p>
        </p:txBody>
      </p:sp>
      <p:sp>
        <p:nvSpPr>
          <p:cNvPr id="3" name="矩形 2"/>
          <p:cNvSpPr/>
          <p:nvPr/>
        </p:nvSpPr>
        <p:spPr>
          <a:xfrm>
            <a:off x="515938" y="1353023"/>
            <a:ext cx="3949058" cy="2246769"/>
          </a:xfrm>
          <a:prstGeom prst="rect">
            <a:avLst/>
          </a:prstGeom>
        </p:spPr>
        <p:txBody>
          <a:bodyPr wrap="square">
            <a:spAutoFit/>
          </a:bodyPr>
          <a:lstStyle/>
          <a:p>
            <a:r>
              <a:rPr lang="zh-CN" altLang="en-US" sz="2000" dirty="0">
                <a:solidFill>
                  <a:srgbClr val="4D4D4D"/>
                </a:solidFill>
                <a:latin typeface="+mn-ea"/>
              </a:rPr>
              <a:t>运算器主要是用来进行数据</a:t>
            </a:r>
            <a:r>
              <a:rPr lang="zh-CN" altLang="en-US" sz="2000" dirty="0" smtClean="0">
                <a:solidFill>
                  <a:srgbClr val="4D4D4D"/>
                </a:solidFill>
                <a:latin typeface="+mn-ea"/>
              </a:rPr>
              <a:t>运算。</a:t>
            </a:r>
            <a:endParaRPr lang="en-US" altLang="zh-CN" sz="2000" dirty="0" smtClean="0">
              <a:solidFill>
                <a:srgbClr val="4D4D4D"/>
              </a:solidFill>
              <a:latin typeface="+mn-ea"/>
            </a:endParaRPr>
          </a:p>
          <a:p>
            <a:endParaRPr lang="zh-CN" altLang="en-US" sz="2000" dirty="0">
              <a:solidFill>
                <a:srgbClr val="4D4D4D"/>
              </a:solidFill>
              <a:latin typeface="+mn-ea"/>
            </a:endParaRPr>
          </a:p>
          <a:p>
            <a:pPr>
              <a:buFont typeface="+mj-lt"/>
              <a:buAutoNum type="arabicPeriod"/>
            </a:pPr>
            <a:r>
              <a:rPr lang="zh-CN" altLang="en-US" sz="2000" dirty="0">
                <a:latin typeface="+mn-ea"/>
              </a:rPr>
              <a:t>数据缓冲器</a:t>
            </a:r>
          </a:p>
          <a:p>
            <a:pPr>
              <a:buFont typeface="+mj-lt"/>
              <a:buAutoNum type="arabicPeriod"/>
            </a:pPr>
            <a:r>
              <a:rPr lang="en-US" altLang="zh-CN" sz="2000" dirty="0">
                <a:latin typeface="+mn-ea"/>
              </a:rPr>
              <a:t>ALU</a:t>
            </a:r>
          </a:p>
          <a:p>
            <a:pPr>
              <a:buFont typeface="+mj-lt"/>
              <a:buAutoNum type="arabicPeriod"/>
            </a:pPr>
            <a:r>
              <a:rPr lang="zh-CN" altLang="en-US" sz="2000" dirty="0">
                <a:latin typeface="+mn-ea"/>
              </a:rPr>
              <a:t>通用寄存器</a:t>
            </a:r>
          </a:p>
          <a:p>
            <a:pPr>
              <a:buFont typeface="+mj-lt"/>
              <a:buAutoNum type="arabicPeriod"/>
            </a:pPr>
            <a:r>
              <a:rPr lang="zh-CN" altLang="en-US" sz="2000" dirty="0">
                <a:latin typeface="+mn-ea"/>
              </a:rPr>
              <a:t>状态寄存器</a:t>
            </a:r>
          </a:p>
          <a:p>
            <a:pPr>
              <a:buFont typeface="+mj-lt"/>
              <a:buAutoNum type="arabicPeriod"/>
            </a:pPr>
            <a:r>
              <a:rPr lang="zh-CN" altLang="en-US" sz="2000" dirty="0">
                <a:latin typeface="+mn-ea"/>
              </a:rPr>
              <a:t>总线</a:t>
            </a:r>
            <a:endParaRPr lang="zh-CN" altLang="en-US" sz="2000" b="0" i="0" dirty="0">
              <a:effectLst/>
              <a:latin typeface="+mn-ea"/>
            </a:endParaRPr>
          </a:p>
        </p:txBody>
      </p:sp>
      <p:pic>
        <p:nvPicPr>
          <p:cNvPr id="16386" name="Picture 2" descr="https://img-blog.csdnimg.cn/202106110037437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73" y="1266731"/>
            <a:ext cx="5096636" cy="318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33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运算器</a:t>
            </a:r>
            <a:endParaRPr lang="en-US" altLang="zh-CN" sz="1600" dirty="0">
              <a:solidFill>
                <a:srgbClr val="FF0000"/>
              </a:solidFill>
              <a:latin typeface="+mn-ea"/>
              <a:cs typeface="+mn-ea"/>
            </a:endParaRPr>
          </a:p>
        </p:txBody>
      </p:sp>
      <p:sp>
        <p:nvSpPr>
          <p:cNvPr id="3" name="矩形 2"/>
          <p:cNvSpPr/>
          <p:nvPr/>
        </p:nvSpPr>
        <p:spPr>
          <a:xfrm>
            <a:off x="515938" y="1266731"/>
            <a:ext cx="4727271" cy="2862322"/>
          </a:xfrm>
          <a:prstGeom prst="rect">
            <a:avLst/>
          </a:prstGeom>
        </p:spPr>
        <p:txBody>
          <a:bodyPr wrap="square">
            <a:spAutoFit/>
          </a:bodyPr>
          <a:lstStyle/>
          <a:p>
            <a:r>
              <a:rPr lang="zh-CN" altLang="en-US" sz="2000" dirty="0">
                <a:solidFill>
                  <a:srgbClr val="4D4D4D"/>
                </a:solidFill>
                <a:latin typeface="+mn-ea"/>
              </a:rPr>
              <a:t>数据缓冲器分为输入缓存和输出缓存输入缓存暂时存放外设送过来的数据</a:t>
            </a:r>
            <a:r>
              <a:rPr lang="zh-CN" altLang="en-US" sz="2000" dirty="0" smtClean="0">
                <a:solidFill>
                  <a:srgbClr val="4D4D4D"/>
                </a:solidFill>
                <a:latin typeface="+mn-ea"/>
              </a:rPr>
              <a:t>。</a:t>
            </a:r>
            <a:endParaRPr lang="en-US" altLang="zh-CN" sz="2000" dirty="0" smtClean="0">
              <a:solidFill>
                <a:srgbClr val="4D4D4D"/>
              </a:solidFill>
              <a:latin typeface="+mn-ea"/>
            </a:endParaRPr>
          </a:p>
          <a:p>
            <a:r>
              <a:rPr lang="zh-CN" altLang="en-US" sz="2000" dirty="0" smtClean="0">
                <a:solidFill>
                  <a:srgbClr val="4D4D4D"/>
                </a:solidFill>
                <a:latin typeface="+mn-ea"/>
              </a:rPr>
              <a:t>如果</a:t>
            </a:r>
            <a:r>
              <a:rPr lang="en-US" altLang="zh-CN" sz="2000" dirty="0">
                <a:solidFill>
                  <a:srgbClr val="4D4D4D"/>
                </a:solidFill>
                <a:latin typeface="+mn-ea"/>
              </a:rPr>
              <a:t>ALU</a:t>
            </a:r>
            <a:r>
              <a:rPr lang="zh-CN" altLang="en-US" sz="2000" dirty="0">
                <a:solidFill>
                  <a:srgbClr val="4D4D4D"/>
                </a:solidFill>
                <a:latin typeface="+mn-ea"/>
              </a:rPr>
              <a:t>正在运算，下一个需要运算的数据就保存在缓冲器的输入缓冲里面。输出缓存用于暂时存放送往外设的数据，当数据运算完，从</a:t>
            </a:r>
            <a:r>
              <a:rPr lang="en-US" altLang="zh-CN" sz="2000" dirty="0">
                <a:solidFill>
                  <a:srgbClr val="4D4D4D"/>
                </a:solidFill>
                <a:latin typeface="+mn-ea"/>
              </a:rPr>
              <a:t>ALU</a:t>
            </a:r>
            <a:r>
              <a:rPr lang="zh-CN" altLang="en-US" sz="2000" dirty="0">
                <a:solidFill>
                  <a:srgbClr val="4D4D4D"/>
                </a:solidFill>
                <a:latin typeface="+mn-ea"/>
              </a:rPr>
              <a:t>输出的时候是保存在数据缓冲器的输出缓冲里面的，等待控制器下一步的命令，送到相应的</a:t>
            </a:r>
            <a:r>
              <a:rPr lang="zh-CN" altLang="en-US" sz="2000" dirty="0" smtClean="0">
                <a:solidFill>
                  <a:srgbClr val="4D4D4D"/>
                </a:solidFill>
                <a:latin typeface="+mn-ea"/>
              </a:rPr>
              <a:t>位置。</a:t>
            </a:r>
            <a:endParaRPr lang="zh-CN" altLang="en-US" sz="2000" b="0" i="0" dirty="0">
              <a:effectLst/>
              <a:latin typeface="+mn-ea"/>
            </a:endParaRPr>
          </a:p>
        </p:txBody>
      </p:sp>
      <p:pic>
        <p:nvPicPr>
          <p:cNvPr id="16386" name="Picture 2" descr="https://img-blog.csdnimg.cn/202106110037437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364" y="1266731"/>
            <a:ext cx="5096636" cy="318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614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运算器</a:t>
            </a:r>
            <a:endParaRPr lang="en-US" altLang="zh-CN" sz="1600" dirty="0">
              <a:solidFill>
                <a:srgbClr val="FF0000"/>
              </a:solidFill>
              <a:latin typeface="+mn-ea"/>
              <a:cs typeface="+mn-ea"/>
            </a:endParaRPr>
          </a:p>
        </p:txBody>
      </p:sp>
      <p:sp>
        <p:nvSpPr>
          <p:cNvPr id="3" name="矩形 2"/>
          <p:cNvSpPr/>
          <p:nvPr/>
        </p:nvSpPr>
        <p:spPr>
          <a:xfrm>
            <a:off x="408934" y="1062451"/>
            <a:ext cx="5349841" cy="1015663"/>
          </a:xfrm>
          <a:prstGeom prst="rect">
            <a:avLst/>
          </a:prstGeom>
        </p:spPr>
        <p:txBody>
          <a:bodyPr wrap="square">
            <a:spAutoFit/>
          </a:bodyPr>
          <a:lstStyle/>
          <a:p>
            <a:r>
              <a:rPr lang="en-US" altLang="zh-CN" sz="2000" dirty="0" smtClean="0">
                <a:solidFill>
                  <a:srgbClr val="4D4D4D"/>
                </a:solidFill>
                <a:latin typeface="+mn-ea"/>
              </a:rPr>
              <a:t>ALU</a:t>
            </a:r>
            <a:r>
              <a:rPr lang="zh-CN" altLang="en-US" sz="2000" dirty="0">
                <a:solidFill>
                  <a:srgbClr val="4D4D4D"/>
                </a:solidFill>
                <a:latin typeface="+mn-ea"/>
              </a:rPr>
              <a:t>：算术逻辑单元，是运算器的主要组成，可以完成常见的位运算（左右移，与或非等），也可以完成常见算术运算（加减乘除等）</a:t>
            </a:r>
            <a:endParaRPr lang="zh-CN" altLang="en-US" sz="2000" b="0" i="0" dirty="0">
              <a:effectLst/>
              <a:latin typeface="+mn-ea"/>
            </a:endParaRPr>
          </a:p>
        </p:txBody>
      </p:sp>
      <p:pic>
        <p:nvPicPr>
          <p:cNvPr id="16386" name="Picture 2" descr="https://img-blog.csdnimg.cn/202106110037437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86" y="793516"/>
            <a:ext cx="5096636" cy="3188537"/>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https://img-blog.csdnimg.cn/202106120010596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8" y="3086100"/>
            <a:ext cx="5972851" cy="321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3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运算器</a:t>
            </a:r>
            <a:endParaRPr lang="en-US" altLang="zh-CN" sz="1600" dirty="0">
              <a:solidFill>
                <a:srgbClr val="FF0000"/>
              </a:solidFill>
              <a:latin typeface="+mn-ea"/>
              <a:cs typeface="+mn-ea"/>
            </a:endParaRPr>
          </a:p>
        </p:txBody>
      </p:sp>
      <p:sp>
        <p:nvSpPr>
          <p:cNvPr id="3" name="矩形 2"/>
          <p:cNvSpPr/>
          <p:nvPr/>
        </p:nvSpPr>
        <p:spPr>
          <a:xfrm>
            <a:off x="515937" y="1266731"/>
            <a:ext cx="6089143" cy="2862322"/>
          </a:xfrm>
          <a:prstGeom prst="rect">
            <a:avLst/>
          </a:prstGeom>
        </p:spPr>
        <p:txBody>
          <a:bodyPr wrap="square">
            <a:spAutoFit/>
          </a:bodyPr>
          <a:lstStyle/>
          <a:p>
            <a:r>
              <a:rPr lang="zh-CN" altLang="en-US" sz="2000" dirty="0">
                <a:solidFill>
                  <a:srgbClr val="FF0000"/>
                </a:solidFill>
                <a:latin typeface="+mn-ea"/>
              </a:rPr>
              <a:t>状态字寄存器</a:t>
            </a:r>
          </a:p>
          <a:p>
            <a:r>
              <a:rPr lang="zh-CN" altLang="en-US" sz="2000" dirty="0">
                <a:solidFill>
                  <a:srgbClr val="4D4D4D"/>
                </a:solidFill>
                <a:latin typeface="+mn-ea"/>
              </a:rPr>
              <a:t>存放运算状态（条件码、进位、溢出、结果正负等）；</a:t>
            </a:r>
          </a:p>
          <a:p>
            <a:r>
              <a:rPr lang="zh-CN" altLang="en-US" sz="2000" dirty="0">
                <a:solidFill>
                  <a:srgbClr val="4D4D4D"/>
                </a:solidFill>
                <a:latin typeface="+mn-ea"/>
              </a:rPr>
              <a:t>还存放了运算控制信息（调试跟踪标记位，允许中断位等）</a:t>
            </a:r>
          </a:p>
          <a:p>
            <a:endParaRPr lang="zh-CN" altLang="en-US" sz="2000" dirty="0">
              <a:solidFill>
                <a:srgbClr val="4D4D4D"/>
              </a:solidFill>
              <a:latin typeface="+mn-ea"/>
            </a:endParaRPr>
          </a:p>
          <a:p>
            <a:r>
              <a:rPr lang="zh-CN" altLang="en-US" sz="2000" dirty="0">
                <a:solidFill>
                  <a:srgbClr val="FF0000"/>
                </a:solidFill>
                <a:latin typeface="+mn-ea"/>
              </a:rPr>
              <a:t>通用寄存器</a:t>
            </a:r>
          </a:p>
          <a:p>
            <a:r>
              <a:rPr lang="zh-CN" altLang="en-US" sz="2000" dirty="0" smtClean="0">
                <a:solidFill>
                  <a:srgbClr val="4D4D4D"/>
                </a:solidFill>
                <a:latin typeface="+mn-ea"/>
              </a:rPr>
              <a:t>用于</a:t>
            </a:r>
            <a:r>
              <a:rPr lang="zh-CN" altLang="en-US" sz="2000" dirty="0">
                <a:solidFill>
                  <a:srgbClr val="4D4D4D"/>
                </a:solidFill>
                <a:latin typeface="+mn-ea"/>
              </a:rPr>
              <a:t>暂时存放数据或指令；</a:t>
            </a:r>
          </a:p>
          <a:p>
            <a:r>
              <a:rPr lang="zh-CN" altLang="en-US" sz="2000" dirty="0">
                <a:solidFill>
                  <a:srgbClr val="4D4D4D"/>
                </a:solidFill>
                <a:latin typeface="+mn-ea"/>
              </a:rPr>
              <a:t>也可以保存</a:t>
            </a:r>
            <a:r>
              <a:rPr lang="en-US" altLang="zh-CN" sz="2000" dirty="0">
                <a:solidFill>
                  <a:srgbClr val="4D4D4D"/>
                </a:solidFill>
                <a:latin typeface="+mn-ea"/>
              </a:rPr>
              <a:t>ALU</a:t>
            </a:r>
            <a:r>
              <a:rPr lang="zh-CN" altLang="en-US" sz="2000" dirty="0">
                <a:solidFill>
                  <a:srgbClr val="4D4D4D"/>
                </a:solidFill>
                <a:latin typeface="+mn-ea"/>
              </a:rPr>
              <a:t>的运算中间结果；</a:t>
            </a:r>
          </a:p>
          <a:p>
            <a:r>
              <a:rPr lang="zh-CN" altLang="en-US" sz="2000" dirty="0">
                <a:solidFill>
                  <a:srgbClr val="4D4D4D"/>
                </a:solidFill>
                <a:latin typeface="+mn-ea"/>
              </a:rPr>
              <a:t>容量比一般专用寄存器要大；</a:t>
            </a:r>
            <a:endParaRPr lang="zh-CN" altLang="en-US" sz="2000" b="0" i="0" dirty="0">
              <a:effectLst/>
              <a:latin typeface="+mn-ea"/>
            </a:endParaRPr>
          </a:p>
        </p:txBody>
      </p:sp>
      <p:pic>
        <p:nvPicPr>
          <p:cNvPr id="16386" name="Picture 2" descr="https://img-blog.csdnimg.cn/202106110037437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028" y="1101361"/>
            <a:ext cx="5096636" cy="318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33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33741EB-95A0-4FB3-9412-0EC032FA2EFF}"/>
              </a:ext>
            </a:extLst>
          </p:cNvPr>
          <p:cNvSpPr/>
          <p:nvPr/>
        </p:nvSpPr>
        <p:spPr>
          <a:xfrm>
            <a:off x="0" y="0"/>
            <a:ext cx="4686300" cy="68580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7898E69-4416-4B0D-8E2B-3CCBF0BB0EAE}"/>
              </a:ext>
            </a:extLst>
          </p:cNvPr>
          <p:cNvSpPr txBox="1"/>
          <p:nvPr/>
        </p:nvSpPr>
        <p:spPr>
          <a:xfrm>
            <a:off x="0" y="1415597"/>
            <a:ext cx="4686300" cy="27699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rPr>
              <a:t>第 </a:t>
            </a:r>
            <a:r>
              <a:rPr lang="en-US" altLang="zh-CN" sz="6000" dirty="0" smtClean="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rPr>
              <a:t>6</a:t>
            </a:r>
            <a:r>
              <a:rPr kumimoji="0" lang="en-US" altLang="zh-CN"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rPr>
              <a:t> </a:t>
            </a:r>
            <a:r>
              <a:rPr kumimoji="0" lang="zh-CN" altLang="en-US"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rPr>
              <a:t>章</a:t>
            </a:r>
            <a:endParaRPr kumimoji="0" lang="en-US" altLang="zh-CN"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endParaRPr>
          </a:p>
          <a:p>
            <a:pPr lvl="0" algn="ctr">
              <a:defRPr/>
            </a:pPr>
            <a:r>
              <a:rPr lang="zh-CN" altLang="en-US" sz="5400" dirty="0" smtClean="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rPr>
              <a:t>中央处理器</a:t>
            </a:r>
            <a:endParaRPr kumimoji="0" lang="zh-CN" altLang="en-US" sz="5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endParaRPr>
          </a:p>
        </p:txBody>
      </p:sp>
      <p:sp>
        <p:nvSpPr>
          <p:cNvPr id="16" name="文本框 13">
            <a:extLst>
              <a:ext uri="{FF2B5EF4-FFF2-40B4-BE49-F238E27FC236}">
                <a16:creationId xmlns:a16="http://schemas.microsoft.com/office/drawing/2014/main" id="{4B5EE495-E862-4E47-88C1-8F832DC98F1A}"/>
              </a:ext>
            </a:extLst>
          </p:cNvPr>
          <p:cNvSpPr txBox="1">
            <a:spLocks noChangeArrowheads="1"/>
          </p:cNvSpPr>
          <p:nvPr/>
        </p:nvSpPr>
        <p:spPr bwMode="auto">
          <a:xfrm>
            <a:off x="5810770" y="1415597"/>
            <a:ext cx="52229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lang="en-US" altLang="zh-CN" sz="3200" dirty="0" smtClean="0">
                <a:solidFill>
                  <a:schemeClr val="tx1"/>
                </a:solidFill>
                <a:latin typeface="Impact" panose="020B0806030902050204" pitchFamily="34" charset="0"/>
              </a:rPr>
              <a:t>6.1</a:t>
            </a:r>
            <a:r>
              <a:rPr lang="zh-CN" altLang="en-US" sz="3200" dirty="0">
                <a:solidFill>
                  <a:schemeClr val="tx1"/>
                </a:solidFill>
                <a:latin typeface="Impact" panose="020B0806030902050204" pitchFamily="34" charset="0"/>
              </a:rPr>
              <a:t>中央处理器的功能和组成</a:t>
            </a:r>
          </a:p>
        </p:txBody>
      </p:sp>
      <p:sp>
        <p:nvSpPr>
          <p:cNvPr id="20" name="文本框 13">
            <a:extLst>
              <a:ext uri="{FF2B5EF4-FFF2-40B4-BE49-F238E27FC236}">
                <a16:creationId xmlns:a16="http://schemas.microsoft.com/office/drawing/2014/main" id="{D81A72D2-7B59-42EF-9D7E-1734D6778936}"/>
              </a:ext>
            </a:extLst>
          </p:cNvPr>
          <p:cNvSpPr txBox="1">
            <a:spLocks noChangeArrowheads="1"/>
          </p:cNvSpPr>
          <p:nvPr/>
        </p:nvSpPr>
        <p:spPr bwMode="auto">
          <a:xfrm>
            <a:off x="5810770" y="2244250"/>
            <a:ext cx="52725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lang="en-US" altLang="zh-CN" sz="3200" dirty="0" smtClean="0">
                <a:solidFill>
                  <a:schemeClr val="tx1"/>
                </a:solidFill>
                <a:latin typeface="Impact" panose="020B0806030902050204" pitchFamily="34" charset="0"/>
              </a:rPr>
              <a:t>6.2</a:t>
            </a:r>
            <a:r>
              <a:rPr lang="zh-CN" altLang="en-US" sz="3200" dirty="0" smtClean="0">
                <a:solidFill>
                  <a:schemeClr val="tx1"/>
                </a:solidFill>
                <a:latin typeface="Impact" panose="020B0806030902050204" pitchFamily="34" charset="0"/>
              </a:rPr>
              <a:t>运算器的组成和实现方法</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24" name="文本框 13">
            <a:extLst>
              <a:ext uri="{FF2B5EF4-FFF2-40B4-BE49-F238E27FC236}">
                <a16:creationId xmlns:a16="http://schemas.microsoft.com/office/drawing/2014/main" id="{5ACBE520-18B7-458E-928F-B9A56E496C56}"/>
              </a:ext>
            </a:extLst>
          </p:cNvPr>
          <p:cNvSpPr txBox="1">
            <a:spLocks noChangeArrowheads="1"/>
          </p:cNvSpPr>
          <p:nvPr/>
        </p:nvSpPr>
        <p:spPr bwMode="auto">
          <a:xfrm>
            <a:off x="5810770" y="3072903"/>
            <a:ext cx="52148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lang="en-US" altLang="zh-CN" sz="3200" dirty="0" smtClean="0">
                <a:solidFill>
                  <a:schemeClr val="tx1"/>
                </a:solidFill>
                <a:latin typeface="Impact" panose="020B0806030902050204" pitchFamily="34" charset="0"/>
              </a:rPr>
              <a:t>6.3</a:t>
            </a:r>
            <a:r>
              <a:rPr lang="zh-CN" altLang="en-US" sz="3200" dirty="0">
                <a:solidFill>
                  <a:schemeClr val="tx1"/>
                </a:solidFill>
                <a:latin typeface="Impact" panose="020B0806030902050204" pitchFamily="34" charset="0"/>
              </a:rPr>
              <a:t>控制器的组成和实现方法</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28" name="文本框 13">
            <a:extLst>
              <a:ext uri="{FF2B5EF4-FFF2-40B4-BE49-F238E27FC236}">
                <a16:creationId xmlns:a16="http://schemas.microsoft.com/office/drawing/2014/main" id="{FB554AFD-6101-4497-BD0C-8E8E8B706FAD}"/>
              </a:ext>
            </a:extLst>
          </p:cNvPr>
          <p:cNvSpPr txBox="1">
            <a:spLocks noChangeArrowheads="1"/>
          </p:cNvSpPr>
          <p:nvPr/>
        </p:nvSpPr>
        <p:spPr bwMode="auto">
          <a:xfrm>
            <a:off x="5810770" y="3901556"/>
            <a:ext cx="27398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lang="en-US" altLang="zh-CN" sz="3200" dirty="0" smtClean="0">
                <a:solidFill>
                  <a:schemeClr val="tx1"/>
                </a:solidFill>
                <a:latin typeface="Impact" panose="020B0806030902050204" pitchFamily="34" charset="0"/>
              </a:rPr>
              <a:t>6.4</a:t>
            </a:r>
            <a:r>
              <a:rPr lang="zh-CN" altLang="en-US" sz="3200" dirty="0" smtClean="0">
                <a:solidFill>
                  <a:schemeClr val="tx1"/>
                </a:solidFill>
                <a:latin typeface="Impact" panose="020B0806030902050204" pitchFamily="34" charset="0"/>
              </a:rPr>
              <a:t>微程序设计</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8" name="文本框 13">
            <a:extLst>
              <a:ext uri="{FF2B5EF4-FFF2-40B4-BE49-F238E27FC236}">
                <a16:creationId xmlns:a16="http://schemas.microsoft.com/office/drawing/2014/main" id="{FB554AFD-6101-4497-BD0C-8E8E8B706FAD}"/>
              </a:ext>
            </a:extLst>
          </p:cNvPr>
          <p:cNvSpPr txBox="1">
            <a:spLocks noChangeArrowheads="1"/>
          </p:cNvSpPr>
          <p:nvPr/>
        </p:nvSpPr>
        <p:spPr bwMode="auto">
          <a:xfrm>
            <a:off x="5810770" y="4730209"/>
            <a:ext cx="27542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lang="en-US" altLang="zh-CN" sz="3200" dirty="0" smtClean="0">
                <a:solidFill>
                  <a:schemeClr val="tx1"/>
                </a:solidFill>
                <a:latin typeface="Impact" panose="020B0806030902050204" pitchFamily="34" charset="0"/>
              </a:rPr>
              <a:t>6.5</a:t>
            </a:r>
            <a:r>
              <a:rPr lang="zh-CN" altLang="en-US" sz="3200" dirty="0" smtClean="0">
                <a:solidFill>
                  <a:schemeClr val="tx1"/>
                </a:solidFill>
                <a:latin typeface="Impact" panose="020B0806030902050204" pitchFamily="34" charset="0"/>
              </a:rPr>
              <a:t>指令流水线</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定点数运算器</a:t>
            </a:r>
            <a:endParaRPr lang="en-US" altLang="zh-CN" sz="1600" dirty="0">
              <a:solidFill>
                <a:srgbClr val="FF0000"/>
              </a:solidFill>
              <a:latin typeface="+mn-ea"/>
              <a:cs typeface="+mn-ea"/>
            </a:endParaRPr>
          </a:p>
        </p:txBody>
      </p:sp>
      <p:sp>
        <p:nvSpPr>
          <p:cNvPr id="7" name="Text Box 2"/>
          <p:cNvSpPr txBox="1">
            <a:spLocks noChangeArrowheads="1"/>
          </p:cNvSpPr>
          <p:nvPr/>
        </p:nvSpPr>
        <p:spPr bwMode="auto">
          <a:xfrm>
            <a:off x="871728" y="1271615"/>
            <a:ext cx="7924800"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FF0000"/>
                </a:solidFill>
              </a:rPr>
              <a:t>定点运算器</a:t>
            </a:r>
            <a:r>
              <a:rPr lang="zh-CN" altLang="en-US" sz="2000" dirty="0"/>
              <a:t>是数据的加工处理部件，</a:t>
            </a:r>
          </a:p>
          <a:p>
            <a:pPr eaLnBrk="1" hangingPunct="1"/>
            <a:r>
              <a:rPr lang="zh-CN" altLang="en-US" sz="2000" dirty="0"/>
              <a:t>                  是</a:t>
            </a:r>
            <a:r>
              <a:rPr lang="en-US" altLang="zh-CN" sz="2000" dirty="0"/>
              <a:t>CPU</a:t>
            </a:r>
            <a:r>
              <a:rPr lang="zh-CN" altLang="en-US" sz="2000" dirty="0"/>
              <a:t>的重要组成部分。</a:t>
            </a:r>
          </a:p>
          <a:p>
            <a:pPr eaLnBrk="1" hangingPunct="1"/>
            <a:endParaRPr lang="zh-CN" altLang="en-US" sz="2000" dirty="0"/>
          </a:p>
          <a:p>
            <a:pPr eaLnBrk="1" hangingPunct="1"/>
            <a:r>
              <a:rPr lang="zh-CN" altLang="en-US" sz="2000" dirty="0">
                <a:solidFill>
                  <a:srgbClr val="0000FF"/>
                </a:solidFill>
              </a:rPr>
              <a:t>包括：</a:t>
            </a:r>
          </a:p>
          <a:p>
            <a:pPr eaLnBrk="1" hangingPunct="1"/>
            <a:r>
              <a:rPr lang="zh-CN" altLang="en-US" sz="2000" dirty="0"/>
              <a:t>	</a:t>
            </a:r>
            <a:r>
              <a:rPr lang="en-US" altLang="zh-CN" sz="2000" dirty="0"/>
              <a:t>ALU</a:t>
            </a:r>
            <a:r>
              <a:rPr lang="zh-CN" altLang="en-US" sz="2000" dirty="0"/>
              <a:t>算术</a:t>
            </a:r>
            <a:r>
              <a:rPr lang="en-US" altLang="zh-CN" sz="2000" dirty="0"/>
              <a:t>/</a:t>
            </a:r>
            <a:r>
              <a:rPr lang="zh-CN" altLang="en-US" sz="2000" dirty="0"/>
              <a:t>逻辑单元 ，</a:t>
            </a:r>
          </a:p>
          <a:p>
            <a:pPr eaLnBrk="1" hangingPunct="1"/>
            <a:r>
              <a:rPr lang="zh-CN" altLang="en-US" sz="2000" dirty="0"/>
              <a:t>	阵列乘法器、</a:t>
            </a:r>
          </a:p>
          <a:p>
            <a:pPr eaLnBrk="1" hangingPunct="1"/>
            <a:r>
              <a:rPr lang="zh-CN" altLang="en-US" sz="2000" dirty="0"/>
              <a:t>             阵列除法器、</a:t>
            </a:r>
          </a:p>
          <a:p>
            <a:pPr eaLnBrk="1" hangingPunct="1"/>
            <a:endParaRPr lang="zh-CN" altLang="en-US" sz="2000" dirty="0"/>
          </a:p>
          <a:p>
            <a:pPr eaLnBrk="1" hangingPunct="1"/>
            <a:r>
              <a:rPr lang="zh-CN" altLang="en-US" sz="2000" dirty="0"/>
              <a:t>             移位电路、</a:t>
            </a:r>
          </a:p>
          <a:p>
            <a:pPr eaLnBrk="1" hangingPunct="1"/>
            <a:endParaRPr lang="zh-CN" altLang="en-US" sz="2000" dirty="0"/>
          </a:p>
          <a:p>
            <a:pPr eaLnBrk="1" hangingPunct="1"/>
            <a:r>
              <a:rPr lang="zh-CN" altLang="en-US" sz="2000" dirty="0"/>
              <a:t>	寄存器组、</a:t>
            </a:r>
          </a:p>
          <a:p>
            <a:pPr eaLnBrk="1" hangingPunct="1"/>
            <a:r>
              <a:rPr lang="zh-CN" altLang="en-US" sz="2000" dirty="0"/>
              <a:t>	选择电路、</a:t>
            </a:r>
          </a:p>
          <a:p>
            <a:pPr eaLnBrk="1" hangingPunct="1"/>
            <a:endParaRPr lang="zh-CN" altLang="en-US" sz="2000" dirty="0"/>
          </a:p>
          <a:p>
            <a:pPr eaLnBrk="1" hangingPunct="1"/>
            <a:r>
              <a:rPr lang="zh-CN" altLang="en-US" sz="2000" dirty="0"/>
              <a:t>	数据总线（内部总线），</a:t>
            </a:r>
          </a:p>
          <a:p>
            <a:pPr eaLnBrk="1" hangingPunct="1"/>
            <a:r>
              <a:rPr lang="zh-CN" altLang="en-US" sz="2000" dirty="0"/>
              <a:t>             </a:t>
            </a:r>
            <a:r>
              <a:rPr lang="en-US" altLang="zh-CN" sz="2000" dirty="0"/>
              <a:t>…… </a:t>
            </a:r>
            <a:r>
              <a:rPr lang="zh-CN" altLang="en-US" sz="2000" dirty="0"/>
              <a:t>等逻辑电路构成。</a:t>
            </a:r>
          </a:p>
          <a:p>
            <a:pPr eaLnBrk="1" hangingPunct="1"/>
            <a:endParaRPr lang="en-US" altLang="zh-CN" dirty="0"/>
          </a:p>
        </p:txBody>
      </p:sp>
      <p:sp>
        <p:nvSpPr>
          <p:cNvPr id="9" name="Rectangle 4"/>
          <p:cNvSpPr>
            <a:spLocks noChangeArrowheads="1"/>
          </p:cNvSpPr>
          <p:nvPr/>
        </p:nvSpPr>
        <p:spPr bwMode="auto">
          <a:xfrm>
            <a:off x="7043928" y="1870897"/>
            <a:ext cx="1600200" cy="431800"/>
          </a:xfrm>
          <a:prstGeom prst="rect">
            <a:avLst/>
          </a:prstGeom>
          <a:solidFill>
            <a:srgbClr val="92D050"/>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移位门</a:t>
            </a:r>
          </a:p>
        </p:txBody>
      </p:sp>
      <p:sp>
        <p:nvSpPr>
          <p:cNvPr id="10" name="AutoShape 5"/>
          <p:cNvSpPr>
            <a:spLocks noChangeArrowheads="1"/>
          </p:cNvSpPr>
          <p:nvPr/>
        </p:nvSpPr>
        <p:spPr bwMode="auto">
          <a:xfrm rot="10800000">
            <a:off x="6891528" y="2661472"/>
            <a:ext cx="1905000" cy="504825"/>
          </a:xfrm>
          <a:custGeom>
            <a:avLst/>
            <a:gdLst>
              <a:gd name="T0" fmla="*/ 1666875 w 21600"/>
              <a:gd name="T1" fmla="*/ 252413 h 21600"/>
              <a:gd name="T2" fmla="*/ 952500 w 21600"/>
              <a:gd name="T3" fmla="*/ 504825 h 21600"/>
              <a:gd name="T4" fmla="*/ 238125 w 21600"/>
              <a:gd name="T5" fmla="*/ 252413 h 21600"/>
              <a:gd name="T6" fmla="*/ 9525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9525">
            <a:solidFill>
              <a:schemeClr val="bg1"/>
            </a:solidFill>
            <a:miter lim="800000"/>
            <a:headEnd/>
            <a:tailEnd/>
          </a:ln>
        </p:spPr>
        <p:txBody>
          <a:bodyPr rot="10800000"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chemeClr val="bg1"/>
                </a:solidFill>
              </a:rPr>
              <a:t>ALU</a:t>
            </a:r>
          </a:p>
        </p:txBody>
      </p:sp>
      <p:sp>
        <p:nvSpPr>
          <p:cNvPr id="11" name="AutoShape 6"/>
          <p:cNvSpPr>
            <a:spLocks noChangeArrowheads="1"/>
          </p:cNvSpPr>
          <p:nvPr/>
        </p:nvSpPr>
        <p:spPr bwMode="auto">
          <a:xfrm>
            <a:off x="7756716" y="3021834"/>
            <a:ext cx="288925" cy="144463"/>
          </a:xfrm>
          <a:prstGeom prst="triangle">
            <a:avLst>
              <a:gd name="adj" fmla="val 50000"/>
            </a:avLst>
          </a:prstGeom>
          <a:solidFill>
            <a:schemeClr val="bg1"/>
          </a:solidFill>
          <a:ln w="28575">
            <a:solidFill>
              <a:schemeClr val="bg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Rectangle 7"/>
          <p:cNvSpPr>
            <a:spLocks noChangeArrowheads="1"/>
          </p:cNvSpPr>
          <p:nvPr/>
        </p:nvSpPr>
        <p:spPr bwMode="auto">
          <a:xfrm>
            <a:off x="6281928" y="3525072"/>
            <a:ext cx="1474788" cy="431800"/>
          </a:xfrm>
          <a:prstGeom prst="rect">
            <a:avLst/>
          </a:prstGeom>
          <a:solidFill>
            <a:srgbClr val="92D050"/>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选择门 </a:t>
            </a:r>
            <a:r>
              <a:rPr lang="en-US" altLang="zh-CN">
                <a:solidFill>
                  <a:schemeClr val="bg1"/>
                </a:solidFill>
              </a:rPr>
              <a:t>A</a:t>
            </a:r>
          </a:p>
        </p:txBody>
      </p:sp>
      <p:sp>
        <p:nvSpPr>
          <p:cNvPr id="13" name="Rectangle 8"/>
          <p:cNvSpPr>
            <a:spLocks noChangeArrowheads="1"/>
          </p:cNvSpPr>
          <p:nvPr/>
        </p:nvSpPr>
        <p:spPr bwMode="auto">
          <a:xfrm>
            <a:off x="8117078" y="3525072"/>
            <a:ext cx="1517650" cy="431800"/>
          </a:xfrm>
          <a:prstGeom prst="rect">
            <a:avLst/>
          </a:prstGeom>
          <a:solidFill>
            <a:srgbClr val="92D050"/>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选择门 </a:t>
            </a:r>
            <a:r>
              <a:rPr lang="en-US" altLang="zh-CN">
                <a:solidFill>
                  <a:schemeClr val="bg1"/>
                </a:solidFill>
              </a:rPr>
              <a:t>B</a:t>
            </a:r>
          </a:p>
        </p:txBody>
      </p:sp>
      <p:sp>
        <p:nvSpPr>
          <p:cNvPr id="14" name="Rectangle 9"/>
          <p:cNvSpPr>
            <a:spLocks noChangeArrowheads="1"/>
          </p:cNvSpPr>
          <p:nvPr/>
        </p:nvSpPr>
        <p:spPr bwMode="auto">
          <a:xfrm>
            <a:off x="7120128" y="4534722"/>
            <a:ext cx="1600200" cy="647700"/>
          </a:xfrm>
          <a:prstGeom prst="rect">
            <a:avLst/>
          </a:prstGeom>
          <a:solidFill>
            <a:srgbClr val="92D050"/>
          </a:solidFill>
          <a:ln>
            <a:noFill/>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通用</a:t>
            </a:r>
          </a:p>
          <a:p>
            <a:pPr algn="ctr" eaLnBrk="1" hangingPunct="1"/>
            <a:r>
              <a:rPr lang="zh-CN" altLang="en-US">
                <a:solidFill>
                  <a:schemeClr val="bg1"/>
                </a:solidFill>
              </a:rPr>
              <a:t>寄存器组</a:t>
            </a:r>
          </a:p>
        </p:txBody>
      </p:sp>
      <p:sp>
        <p:nvSpPr>
          <p:cNvPr id="15" name="Line 10"/>
          <p:cNvSpPr>
            <a:spLocks noChangeShapeType="1"/>
          </p:cNvSpPr>
          <p:nvPr/>
        </p:nvSpPr>
        <p:spPr bwMode="auto">
          <a:xfrm flipV="1">
            <a:off x="7828153" y="1510534"/>
            <a:ext cx="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
          <p:cNvSpPr>
            <a:spLocks noChangeShapeType="1"/>
          </p:cNvSpPr>
          <p:nvPr/>
        </p:nvSpPr>
        <p:spPr bwMode="auto">
          <a:xfrm>
            <a:off x="7828153" y="1510534"/>
            <a:ext cx="20161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
          <p:cNvSpPr>
            <a:spLocks noChangeShapeType="1"/>
          </p:cNvSpPr>
          <p:nvPr/>
        </p:nvSpPr>
        <p:spPr bwMode="auto">
          <a:xfrm>
            <a:off x="9844278" y="1510534"/>
            <a:ext cx="0" cy="3960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p:cNvSpPr>
            <a:spLocks noChangeShapeType="1"/>
          </p:cNvSpPr>
          <p:nvPr/>
        </p:nvSpPr>
        <p:spPr bwMode="auto">
          <a:xfrm flipH="1">
            <a:off x="7901178" y="5471347"/>
            <a:ext cx="194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4"/>
          <p:cNvSpPr>
            <a:spLocks noChangeShapeType="1"/>
          </p:cNvSpPr>
          <p:nvPr/>
        </p:nvSpPr>
        <p:spPr bwMode="auto">
          <a:xfrm flipV="1">
            <a:off x="7901178" y="5182422"/>
            <a:ext cx="0"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5"/>
          <p:cNvSpPr>
            <a:spLocks noChangeShapeType="1"/>
          </p:cNvSpPr>
          <p:nvPr/>
        </p:nvSpPr>
        <p:spPr bwMode="auto">
          <a:xfrm flipV="1">
            <a:off x="7901178" y="4174359"/>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6"/>
          <p:cNvSpPr>
            <a:spLocks noChangeShapeType="1"/>
          </p:cNvSpPr>
          <p:nvPr/>
        </p:nvSpPr>
        <p:spPr bwMode="auto">
          <a:xfrm>
            <a:off x="7035991" y="4174359"/>
            <a:ext cx="1800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p:cNvSpPr>
            <a:spLocks noChangeShapeType="1"/>
          </p:cNvSpPr>
          <p:nvPr/>
        </p:nvSpPr>
        <p:spPr bwMode="auto">
          <a:xfrm flipV="1">
            <a:off x="7035991" y="3958459"/>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8"/>
          <p:cNvSpPr>
            <a:spLocks noChangeShapeType="1"/>
          </p:cNvSpPr>
          <p:nvPr/>
        </p:nvSpPr>
        <p:spPr bwMode="auto">
          <a:xfrm flipV="1">
            <a:off x="8836216" y="3958459"/>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9"/>
          <p:cNvSpPr>
            <a:spLocks noChangeShapeType="1"/>
          </p:cNvSpPr>
          <p:nvPr/>
        </p:nvSpPr>
        <p:spPr bwMode="auto">
          <a:xfrm>
            <a:off x="6027928" y="4317234"/>
            <a:ext cx="3097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0"/>
          <p:cNvSpPr>
            <a:spLocks noChangeShapeType="1"/>
          </p:cNvSpPr>
          <p:nvPr/>
        </p:nvSpPr>
        <p:spPr bwMode="auto">
          <a:xfrm flipV="1">
            <a:off x="6748653" y="3958459"/>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p:cNvSpPr>
            <a:spLocks noChangeShapeType="1"/>
          </p:cNvSpPr>
          <p:nvPr/>
        </p:nvSpPr>
        <p:spPr bwMode="auto">
          <a:xfrm flipV="1">
            <a:off x="9125141" y="3958459"/>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2"/>
          <p:cNvSpPr>
            <a:spLocks noChangeShapeType="1"/>
          </p:cNvSpPr>
          <p:nvPr/>
        </p:nvSpPr>
        <p:spPr bwMode="auto">
          <a:xfrm flipV="1">
            <a:off x="7251891" y="3166297"/>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flipV="1">
            <a:off x="8477441" y="3166297"/>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4"/>
          <p:cNvSpPr>
            <a:spLocks noChangeShapeType="1"/>
          </p:cNvSpPr>
          <p:nvPr/>
        </p:nvSpPr>
        <p:spPr bwMode="auto">
          <a:xfrm flipV="1">
            <a:off x="7828153" y="2302697"/>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25"/>
          <p:cNvSpPr txBox="1">
            <a:spLocks noChangeArrowheads="1"/>
          </p:cNvSpPr>
          <p:nvPr/>
        </p:nvSpPr>
        <p:spPr bwMode="auto">
          <a:xfrm>
            <a:off x="5824728" y="4390259"/>
            <a:ext cx="1236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CC"/>
                </a:solidFill>
              </a:rPr>
              <a:t>数据总线</a:t>
            </a:r>
          </a:p>
        </p:txBody>
      </p:sp>
      <p:sp>
        <p:nvSpPr>
          <p:cNvPr id="31" name="Text Box 26"/>
          <p:cNvSpPr txBox="1">
            <a:spLocks noChangeArrowheads="1"/>
          </p:cNvSpPr>
          <p:nvPr/>
        </p:nvSpPr>
        <p:spPr bwMode="auto">
          <a:xfrm>
            <a:off x="8620316" y="1581972"/>
            <a:ext cx="1243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0000CC"/>
                </a:solidFill>
              </a:rPr>
              <a:t>数据总线</a:t>
            </a:r>
          </a:p>
        </p:txBody>
      </p:sp>
      <p:sp>
        <p:nvSpPr>
          <p:cNvPr id="32" name="Text Box 27"/>
          <p:cNvSpPr txBox="1">
            <a:spLocks noChangeArrowheads="1"/>
          </p:cNvSpPr>
          <p:nvPr/>
        </p:nvSpPr>
        <p:spPr bwMode="auto">
          <a:xfrm>
            <a:off x="7109016" y="5838059"/>
            <a:ext cx="1916112" cy="3667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rPr>
              <a:t>运算器结构框图</a:t>
            </a:r>
          </a:p>
        </p:txBody>
      </p:sp>
    </p:spTree>
    <p:extLst>
      <p:ext uri="{BB962C8B-B14F-4D97-AF65-F5344CB8AC3E}">
        <p14:creationId xmlns:p14="http://schemas.microsoft.com/office/powerpoint/2010/main" val="22061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定点数运算器</a:t>
            </a:r>
            <a:endParaRPr lang="en-US" altLang="zh-CN" sz="1600" dirty="0">
              <a:solidFill>
                <a:srgbClr val="FF0000"/>
              </a:solidFill>
              <a:latin typeface="+mn-ea"/>
              <a:cs typeface="+mn-ea"/>
            </a:endParaRPr>
          </a:p>
        </p:txBody>
      </p:sp>
      <p:graphicFrame>
        <p:nvGraphicFramePr>
          <p:cNvPr id="33" name="Object 3"/>
          <p:cNvGraphicFramePr>
            <a:graphicFrameLocks noChangeAspect="1"/>
          </p:cNvGraphicFramePr>
          <p:nvPr>
            <p:extLst>
              <p:ext uri="{D42A27DB-BD31-4B8C-83A1-F6EECF244321}">
                <p14:modId xmlns:p14="http://schemas.microsoft.com/office/powerpoint/2010/main" val="1089676130"/>
              </p:ext>
            </p:extLst>
          </p:nvPr>
        </p:nvGraphicFramePr>
        <p:xfrm>
          <a:off x="2157606" y="882784"/>
          <a:ext cx="7966954" cy="5975216"/>
        </p:xfrm>
        <a:graphic>
          <a:graphicData uri="http://schemas.openxmlformats.org/presentationml/2006/ole">
            <mc:AlternateContent xmlns:mc="http://schemas.openxmlformats.org/markup-compatibility/2006">
              <mc:Choice xmlns:v="urn:schemas-microsoft-com:vml" Requires="v">
                <p:oleObj spid="_x0000_s15374" name="位图图像" r:id="rId4" imgW="8516539" imgH="6066667" progId="Paint.Picture">
                  <p:embed/>
                </p:oleObj>
              </mc:Choice>
              <mc:Fallback>
                <p:oleObj name="位图图像" r:id="rId4" imgW="8516539" imgH="6066667" progId="Paint.Picture">
                  <p:embed/>
                  <p:pic>
                    <p:nvPicPr>
                      <p:cNvPr id="205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606" y="882784"/>
                        <a:ext cx="7966954" cy="5975216"/>
                      </a:xfrm>
                      <a:prstGeom prst="rect">
                        <a:avLst/>
                      </a:prstGeom>
                      <a:noFill/>
                      <a:ln>
                        <a:noFill/>
                      </a:ln>
                      <a:effectLst/>
                    </p:spPr>
                  </p:pic>
                </p:oleObj>
              </mc:Fallback>
            </mc:AlternateContent>
          </a:graphicData>
        </a:graphic>
      </p:graphicFrame>
      <p:sp>
        <p:nvSpPr>
          <p:cNvPr id="34" name="Rectangle 4"/>
          <p:cNvSpPr>
            <a:spLocks noChangeArrowheads="1"/>
          </p:cNvSpPr>
          <p:nvPr/>
        </p:nvSpPr>
        <p:spPr bwMode="auto">
          <a:xfrm>
            <a:off x="2548647" y="3505200"/>
            <a:ext cx="3083668" cy="34695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Rectangle 5"/>
          <p:cNvSpPr>
            <a:spLocks noChangeArrowheads="1"/>
          </p:cNvSpPr>
          <p:nvPr/>
        </p:nvSpPr>
        <p:spPr bwMode="auto">
          <a:xfrm>
            <a:off x="2584237" y="5126476"/>
            <a:ext cx="3048078" cy="418290"/>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Rectangle 6"/>
          <p:cNvSpPr>
            <a:spLocks noChangeArrowheads="1"/>
          </p:cNvSpPr>
          <p:nvPr/>
        </p:nvSpPr>
        <p:spPr bwMode="auto">
          <a:xfrm>
            <a:off x="6272719" y="3505200"/>
            <a:ext cx="2423809" cy="346953"/>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7"/>
          <p:cNvSpPr>
            <a:spLocks noChangeArrowheads="1"/>
          </p:cNvSpPr>
          <p:nvPr/>
        </p:nvSpPr>
        <p:spPr bwMode="auto">
          <a:xfrm>
            <a:off x="6243537" y="5972783"/>
            <a:ext cx="2452991" cy="398834"/>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096795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定点数运算器</a:t>
            </a:r>
            <a:endParaRPr lang="en-US" altLang="zh-CN" sz="1600" dirty="0">
              <a:solidFill>
                <a:srgbClr val="FF0000"/>
              </a:solidFill>
              <a:latin typeface="+mn-ea"/>
              <a:cs typeface="+mn-ea"/>
            </a:endParaRPr>
          </a:p>
        </p:txBody>
      </p:sp>
      <p:sp>
        <p:nvSpPr>
          <p:cNvPr id="5" name="Rectangle 2"/>
          <p:cNvSpPr txBox="1">
            <a:spLocks noChangeArrowheads="1"/>
          </p:cNvSpPr>
          <p:nvPr/>
        </p:nvSpPr>
        <p:spPr bwMode="auto">
          <a:xfrm>
            <a:off x="914400" y="1295400"/>
            <a:ext cx="5105400" cy="587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smtClean="0"/>
              <a:t>A</a:t>
            </a:r>
            <a:r>
              <a:rPr lang="zh-CN" altLang="en-US" sz="2000" b="1" smtClean="0"/>
              <a:t>，</a:t>
            </a:r>
            <a:r>
              <a:rPr lang="en-US" altLang="zh-CN" sz="2000" b="1" smtClean="0"/>
              <a:t>B</a:t>
            </a:r>
            <a:r>
              <a:rPr lang="zh-CN" altLang="en-US" sz="2000" b="1" smtClean="0"/>
              <a:t>，</a:t>
            </a:r>
            <a:r>
              <a:rPr lang="en-US" altLang="zh-CN" sz="2000" b="1" smtClean="0"/>
              <a:t>C</a:t>
            </a:r>
            <a:r>
              <a:rPr lang="zh-CN" altLang="en-US" sz="2000" b="1" smtClean="0"/>
              <a:t>寄存器的作用 </a:t>
            </a:r>
            <a:endParaRPr lang="zh-CN" altLang="en-US" sz="2000" b="1" dirty="0" smtClean="0"/>
          </a:p>
        </p:txBody>
      </p:sp>
      <p:graphicFrame>
        <p:nvGraphicFramePr>
          <p:cNvPr id="6" name="Group 43"/>
          <p:cNvGraphicFramePr>
            <a:graphicFrameLocks noGrp="1"/>
          </p:cNvGraphicFramePr>
          <p:nvPr>
            <p:extLst>
              <p:ext uri="{D42A27DB-BD31-4B8C-83A1-F6EECF244321}">
                <p14:modId xmlns:p14="http://schemas.microsoft.com/office/powerpoint/2010/main" val="529269892"/>
              </p:ext>
            </p:extLst>
          </p:nvPr>
        </p:nvGraphicFramePr>
        <p:xfrm>
          <a:off x="1128172" y="2045173"/>
          <a:ext cx="7380287" cy="2625726"/>
        </p:xfrm>
        <a:graphic>
          <a:graphicData uri="http://schemas.openxmlformats.org/drawingml/2006/table">
            <a:tbl>
              <a:tblPr/>
              <a:tblGrid>
                <a:gridCol w="12192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1357312">
                  <a:extLst>
                    <a:ext uri="{9D8B030D-6E8A-4147-A177-3AD203B41FA5}">
                      <a16:colId xmlns:a16="http://schemas.microsoft.com/office/drawing/2014/main" val="20002"/>
                    </a:ext>
                  </a:extLst>
                </a:gridCol>
                <a:gridCol w="2263775">
                  <a:extLst>
                    <a:ext uri="{9D8B030D-6E8A-4147-A177-3AD203B41FA5}">
                      <a16:colId xmlns:a16="http://schemas.microsoft.com/office/drawing/2014/main" val="20003"/>
                    </a:ext>
                  </a:extLst>
                </a:gridCol>
              </a:tblGrid>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Arial" charset="0"/>
                          <a:ea typeface="宋体" pitchFamily="2" charset="-122"/>
                          <a:cs typeface="Times New Roman" pitchFamily="18" charset="0"/>
                        </a:rPr>
                        <a:t>运算</a:t>
                      </a:r>
                      <a:endParaRPr kumimoji="0" lang="zh-CN" altLang="en-US" sz="2000" b="1" i="0" u="none" strike="noStrike" cap="none" normalizeH="0" baseline="0" dirty="0" smtClean="0">
                        <a:ln>
                          <a:noFill/>
                        </a:ln>
                        <a:solidFill>
                          <a:schemeClr val="bg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Arial" charset="0"/>
                          <a:ea typeface="宋体" pitchFamily="2" charset="-122"/>
                          <a:cs typeface="Times New Roman" pitchFamily="18" charset="0"/>
                        </a:rPr>
                        <a:t>A</a:t>
                      </a:r>
                      <a:endParaRPr kumimoji="0" lang="en-US" altLang="zh-CN" sz="2000" b="1" i="0" u="none" strike="noStrike" cap="none" normalizeH="0" baseline="0" dirty="0" smtClean="0">
                        <a:ln>
                          <a:noFill/>
                        </a:ln>
                        <a:solidFill>
                          <a:schemeClr val="bg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bg1"/>
                          </a:solidFill>
                          <a:effectLst/>
                          <a:latin typeface="Arial" charset="0"/>
                          <a:ea typeface="宋体" pitchFamily="2" charset="-122"/>
                          <a:cs typeface="Times New Roman" pitchFamily="18" charset="0"/>
                        </a:rPr>
                        <a:t>B</a:t>
                      </a:r>
                      <a:endParaRPr kumimoji="0" lang="en-US" altLang="zh-CN" sz="2000" b="1" i="0" u="none" strike="noStrike" cap="none" normalizeH="0" baseline="0" smtClean="0">
                        <a:ln>
                          <a:noFill/>
                        </a:ln>
                        <a:solidFill>
                          <a:schemeClr val="bg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Arial" charset="0"/>
                          <a:ea typeface="宋体" pitchFamily="2" charset="-122"/>
                          <a:cs typeface="Times New Roman" pitchFamily="18" charset="0"/>
                        </a:rPr>
                        <a:t>C</a:t>
                      </a:r>
                      <a:endParaRPr kumimoji="0" lang="en-US" altLang="zh-CN" sz="2000" b="1" i="0" u="none" strike="noStrike" cap="none" normalizeH="0" baseline="0" dirty="0" smtClean="0">
                        <a:ln>
                          <a:noFill/>
                        </a:ln>
                        <a:solidFill>
                          <a:schemeClr val="bg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Arial" charset="0"/>
                          <a:ea typeface="宋体" pitchFamily="2" charset="-122"/>
                          <a:cs typeface="Times New Roman" pitchFamily="18" charset="0"/>
                        </a:rPr>
                        <a:t>加法</a:t>
                      </a:r>
                      <a:endParaRPr kumimoji="0" lang="zh-CN" altLang="en-US" sz="2000" b="1" i="0" u="none" strike="noStrike" cap="none" normalizeH="0" baseline="0" smtClean="0">
                        <a:ln>
                          <a:noFill/>
                        </a:ln>
                        <a:solidFill>
                          <a:srgbClr val="FF0000"/>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被加数 </a:t>
                      </a:r>
                      <a:r>
                        <a:rPr kumimoji="0" lang="en-US" altLang="zh-CN"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运算结果</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加数</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无用</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Arial" charset="0"/>
                          <a:ea typeface="宋体" pitchFamily="2" charset="-122"/>
                          <a:cs typeface="Times New Roman" pitchFamily="18" charset="0"/>
                        </a:rPr>
                        <a:t>减法</a:t>
                      </a:r>
                      <a:endParaRPr kumimoji="0" lang="zh-CN" altLang="en-US" sz="2000" b="1" i="0" u="none" strike="noStrike" cap="none" normalizeH="0" baseline="0" dirty="0" smtClean="0">
                        <a:ln>
                          <a:noFill/>
                        </a:ln>
                        <a:solidFill>
                          <a:srgbClr val="FF0000"/>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被减数 </a:t>
                      </a: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运算结果</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减数</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无用</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536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Arial" charset="0"/>
                          <a:ea typeface="宋体" pitchFamily="2" charset="-122"/>
                          <a:cs typeface="Times New Roman" pitchFamily="18" charset="0"/>
                        </a:rPr>
                        <a:t>乘法</a:t>
                      </a:r>
                      <a:endParaRPr kumimoji="0" lang="zh-CN" altLang="en-US" sz="2000" b="1" i="0" u="none" strike="noStrike" cap="none" normalizeH="0" baseline="0" smtClean="0">
                        <a:ln>
                          <a:noFill/>
                        </a:ln>
                        <a:solidFill>
                          <a:srgbClr val="FF0000"/>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部分积 </a:t>
                      </a: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乘积高位</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被乘数</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乘数，乘积低位</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Arial" charset="0"/>
                          <a:ea typeface="宋体" pitchFamily="2" charset="-122"/>
                          <a:cs typeface="Times New Roman" pitchFamily="18" charset="0"/>
                        </a:rPr>
                        <a:t>除法</a:t>
                      </a:r>
                      <a:endParaRPr kumimoji="0" lang="zh-CN" altLang="en-US" sz="2000" b="1" i="0" u="none" strike="noStrike" cap="none" normalizeH="0" baseline="0" smtClean="0">
                        <a:ln>
                          <a:noFill/>
                        </a:ln>
                        <a:solidFill>
                          <a:srgbClr val="FF0000"/>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被除数 </a:t>
                      </a: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余数</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除数</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cs typeface="Times New Roman" pitchFamily="18" charset="0"/>
                        </a:rPr>
                        <a:t>商</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645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浮点数运算器 </a:t>
            </a:r>
            <a:r>
              <a:rPr lang="en-US" altLang="zh-CN" sz="2400" b="1" spc="300" dirty="0" smtClean="0">
                <a:latin typeface="+mj-ea"/>
                <a:ea typeface="+mj-ea"/>
              </a:rPr>
              <a:t>FPU</a:t>
            </a:r>
            <a:endParaRPr lang="en-US" altLang="zh-CN" sz="1600" dirty="0">
              <a:solidFill>
                <a:srgbClr val="FF0000"/>
              </a:solidFill>
              <a:latin typeface="+mn-ea"/>
              <a:cs typeface="+mn-ea"/>
            </a:endParaRPr>
          </a:p>
        </p:txBody>
      </p:sp>
      <p:pic>
        <p:nvPicPr>
          <p:cNvPr id="18434"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46" y="882526"/>
            <a:ext cx="5993770" cy="585874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580" y="882526"/>
            <a:ext cx="5135105" cy="502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87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F03F958-AE97-4130-8476-A73A6DA840B9}"/>
              </a:ext>
            </a:extLst>
          </p:cNvPr>
          <p:cNvSpPr/>
          <p:nvPr/>
        </p:nvSpPr>
        <p:spPr>
          <a:xfrm>
            <a:off x="0" y="4635500"/>
            <a:ext cx="12192000" cy="22225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CF01750-7A0D-4169-A63B-6877571FDD0D}"/>
              </a:ext>
            </a:extLst>
          </p:cNvPr>
          <p:cNvSpPr txBox="1"/>
          <p:nvPr/>
        </p:nvSpPr>
        <p:spPr>
          <a:xfrm>
            <a:off x="0" y="2658204"/>
            <a:ext cx="12191999" cy="757130"/>
          </a:xfrm>
          <a:prstGeom prst="rect">
            <a:avLst/>
          </a:prstGeom>
          <a:noFill/>
        </p:spPr>
        <p:txBody>
          <a:bodyPr wrap="square" rtlCol="0" anchor="ctr">
            <a:spAutoFit/>
          </a:bodyPr>
          <a:lstStyle/>
          <a:p>
            <a:pPr algn="ctr">
              <a:lnSpc>
                <a:spcPct val="120000"/>
              </a:lnSpc>
            </a:pPr>
            <a:r>
              <a:rPr lang="en-US" altLang="zh-CN" sz="3600" b="1" spc="300" dirty="0" smtClean="0">
                <a:latin typeface="+mj-ea"/>
                <a:ea typeface="+mj-ea"/>
              </a:rPr>
              <a:t>6.3 </a:t>
            </a:r>
            <a:r>
              <a:rPr lang="zh-CN" altLang="en-US" sz="3600" b="1" spc="300" dirty="0" smtClean="0">
                <a:latin typeface="+mj-ea"/>
                <a:ea typeface="+mj-ea"/>
              </a:rPr>
              <a:t>控制器</a:t>
            </a:r>
            <a:endParaRPr lang="zh-CN" altLang="en-US" sz="3600" b="1" spc="300" dirty="0">
              <a:latin typeface="+mj-ea"/>
              <a:ea typeface="+mj-ea"/>
            </a:endParaRPr>
          </a:p>
        </p:txBody>
      </p:sp>
      <p:sp>
        <p:nvSpPr>
          <p:cNvPr id="21" name="矩形 20">
            <a:extLst>
              <a:ext uri="{FF2B5EF4-FFF2-40B4-BE49-F238E27FC236}">
                <a16:creationId xmlns:a16="http://schemas.microsoft.com/office/drawing/2014/main" id="{51BE9768-DA90-4E91-9EB2-FBCB00DC3F09}"/>
              </a:ext>
            </a:extLst>
          </p:cNvPr>
          <p:cNvSpPr/>
          <p:nvPr/>
        </p:nvSpPr>
        <p:spPr>
          <a:xfrm>
            <a:off x="1" y="3489199"/>
            <a:ext cx="12191998" cy="369332"/>
          </a:xfrm>
          <a:prstGeom prst="rect">
            <a:avLst/>
          </a:prstGeom>
        </p:spPr>
        <p:txBody>
          <a:bodyPr wrap="square">
            <a:spAutoFit/>
          </a:bodyPr>
          <a:lstStyle/>
          <a:p>
            <a:pPr algn="ctr"/>
            <a:r>
              <a:rPr lang="en-US" altLang="zh-CN" b="1" dirty="0" smtClean="0">
                <a:cs typeface="Arial" panose="020B0604020202020204" pitchFamily="34" charset="0"/>
              </a:rPr>
              <a:t>Controller</a:t>
            </a:r>
            <a:endParaRPr lang="en-US" altLang="zh-CN" b="1" dirty="0">
              <a:cs typeface="Arial" panose="020B0604020202020204" pitchFamily="34" charset="0"/>
            </a:endParaRPr>
          </a:p>
        </p:txBody>
      </p:sp>
    </p:spTree>
    <p:extLst>
      <p:ext uri="{BB962C8B-B14F-4D97-AF65-F5344CB8AC3E}">
        <p14:creationId xmlns:p14="http://schemas.microsoft.com/office/powerpoint/2010/main" val="233757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控制器</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7" name="Picture 4" descr="D:\组成原理\CH1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914" y="1259709"/>
            <a:ext cx="8153400" cy="4729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Rot="1" noChangeArrowheads="1"/>
          </p:cNvSpPr>
          <p:nvPr/>
        </p:nvSpPr>
        <p:spPr>
          <a:xfrm>
            <a:off x="116736" y="992186"/>
            <a:ext cx="3735421" cy="56470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latin typeface="+mn-ea"/>
              </a:rPr>
              <a:t>控制器的功能：</a:t>
            </a:r>
          </a:p>
          <a:p>
            <a:pPr>
              <a:buFont typeface="Wingdings" panose="05000000000000000000" pitchFamily="2" charset="2"/>
              <a:buNone/>
            </a:pPr>
            <a:r>
              <a:rPr lang="zh-CN" altLang="en-US" sz="1800" dirty="0" smtClean="0">
                <a:latin typeface="+mn-ea"/>
              </a:rPr>
              <a:t>        取指令</a:t>
            </a:r>
          </a:p>
          <a:p>
            <a:pPr>
              <a:buFont typeface="Wingdings" panose="05000000000000000000" pitchFamily="2" charset="2"/>
              <a:buNone/>
            </a:pPr>
            <a:r>
              <a:rPr lang="zh-CN" altLang="en-US" sz="1800" dirty="0" smtClean="0">
                <a:latin typeface="+mn-ea"/>
              </a:rPr>
              <a:t>        分析指令</a:t>
            </a:r>
          </a:p>
          <a:p>
            <a:pPr>
              <a:buFont typeface="Wingdings" panose="05000000000000000000" pitchFamily="2" charset="2"/>
              <a:buNone/>
            </a:pPr>
            <a:r>
              <a:rPr lang="zh-CN" altLang="en-US" sz="1800" dirty="0" smtClean="0">
                <a:latin typeface="+mn-ea"/>
              </a:rPr>
              <a:t>        执行指令</a:t>
            </a:r>
          </a:p>
          <a:p>
            <a:pPr>
              <a:buFont typeface="Wingdings" panose="05000000000000000000" pitchFamily="2" charset="2"/>
              <a:buNone/>
            </a:pPr>
            <a:r>
              <a:rPr lang="zh-CN" altLang="en-US" sz="1800" dirty="0" smtClean="0">
                <a:latin typeface="+mn-ea"/>
              </a:rPr>
              <a:t>        控制程序和数据的输入与输出</a:t>
            </a:r>
          </a:p>
          <a:p>
            <a:pPr>
              <a:buFont typeface="Wingdings" panose="05000000000000000000" pitchFamily="2" charset="2"/>
              <a:buNone/>
            </a:pPr>
            <a:r>
              <a:rPr lang="zh-CN" altLang="en-US" sz="1800" dirty="0" smtClean="0">
                <a:latin typeface="+mn-ea"/>
              </a:rPr>
              <a:t>        对异常和请求进行处理</a:t>
            </a:r>
          </a:p>
          <a:p>
            <a:r>
              <a:rPr lang="zh-CN" altLang="en-US" sz="2000" dirty="0" smtClean="0">
                <a:latin typeface="+mn-ea"/>
              </a:rPr>
              <a:t>控制器的组成：</a:t>
            </a:r>
          </a:p>
          <a:p>
            <a:pPr>
              <a:buFont typeface="Wingdings" panose="05000000000000000000" pitchFamily="2" charset="2"/>
              <a:buNone/>
            </a:pPr>
            <a:r>
              <a:rPr lang="zh-CN" altLang="en-US" sz="1800" dirty="0" smtClean="0">
                <a:latin typeface="+mn-ea"/>
              </a:rPr>
              <a:t>        程序计数器（</a:t>
            </a:r>
            <a:r>
              <a:rPr lang="en-US" altLang="zh-CN" sz="1800" dirty="0" smtClean="0">
                <a:latin typeface="+mn-ea"/>
              </a:rPr>
              <a:t>PC</a:t>
            </a:r>
            <a:r>
              <a:rPr lang="zh-CN" altLang="en-US" sz="1800" dirty="0" smtClean="0">
                <a:latin typeface="+mn-ea"/>
              </a:rPr>
              <a:t>）</a:t>
            </a:r>
          </a:p>
          <a:p>
            <a:pPr>
              <a:buFont typeface="Wingdings" panose="05000000000000000000" pitchFamily="2" charset="2"/>
              <a:buNone/>
            </a:pPr>
            <a:r>
              <a:rPr lang="zh-CN" altLang="en-US" sz="1800" dirty="0" smtClean="0">
                <a:latin typeface="+mn-ea"/>
              </a:rPr>
              <a:t>        指令寄存器（</a:t>
            </a:r>
            <a:r>
              <a:rPr lang="en-US" altLang="zh-CN" sz="1800" dirty="0" smtClean="0">
                <a:latin typeface="+mn-ea"/>
              </a:rPr>
              <a:t>IR</a:t>
            </a:r>
            <a:r>
              <a:rPr lang="zh-CN" altLang="en-US" sz="1800" dirty="0" smtClean="0">
                <a:latin typeface="+mn-ea"/>
              </a:rPr>
              <a:t>）</a:t>
            </a:r>
          </a:p>
          <a:p>
            <a:pPr>
              <a:buFont typeface="Wingdings" panose="05000000000000000000" pitchFamily="2" charset="2"/>
              <a:buNone/>
            </a:pPr>
            <a:r>
              <a:rPr lang="zh-CN" altLang="en-US" sz="1800" dirty="0" smtClean="0">
                <a:latin typeface="+mn-ea"/>
              </a:rPr>
              <a:t>        指令译码器（</a:t>
            </a:r>
            <a:r>
              <a:rPr lang="en-US" altLang="zh-CN" sz="1800" dirty="0" smtClean="0">
                <a:latin typeface="+mn-ea"/>
              </a:rPr>
              <a:t>I-decoder</a:t>
            </a:r>
            <a:r>
              <a:rPr lang="zh-CN" altLang="en-US" sz="1800" dirty="0" smtClean="0">
                <a:latin typeface="+mn-ea"/>
              </a:rPr>
              <a:t>）</a:t>
            </a:r>
          </a:p>
          <a:p>
            <a:pPr>
              <a:buFont typeface="Wingdings" panose="05000000000000000000" pitchFamily="2" charset="2"/>
              <a:buNone/>
            </a:pPr>
            <a:r>
              <a:rPr lang="zh-CN" altLang="en-US" sz="1800" dirty="0" smtClean="0">
                <a:latin typeface="+mn-ea"/>
              </a:rPr>
              <a:t>        脉冲源和启停线路</a:t>
            </a:r>
          </a:p>
          <a:p>
            <a:pPr>
              <a:buFont typeface="Wingdings" panose="05000000000000000000" pitchFamily="2" charset="2"/>
              <a:buNone/>
            </a:pPr>
            <a:r>
              <a:rPr lang="zh-CN" altLang="en-US" sz="1800" dirty="0" smtClean="0">
                <a:latin typeface="+mn-ea"/>
              </a:rPr>
              <a:t>        时序控制信号形成部件</a:t>
            </a:r>
          </a:p>
        </p:txBody>
      </p:sp>
      <p:cxnSp>
        <p:nvCxnSpPr>
          <p:cNvPr id="5" name="直接连接符 4"/>
          <p:cNvCxnSpPr/>
          <p:nvPr/>
        </p:nvCxnSpPr>
        <p:spPr>
          <a:xfrm>
            <a:off x="3832702" y="783788"/>
            <a:ext cx="0" cy="6064484"/>
          </a:xfrm>
          <a:prstGeom prst="line">
            <a:avLst/>
          </a:prstGeom>
          <a:ln w="22225" cap="flat" cmpd="sng" algn="ctr">
            <a:solidFill>
              <a:srgbClr val="B74B6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19995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指令的执行过程分析</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0" name="Rectangle 3"/>
          <p:cNvSpPr txBox="1">
            <a:spLocks noRot="1" noChangeArrowheads="1"/>
          </p:cNvSpPr>
          <p:nvPr/>
        </p:nvSpPr>
        <p:spPr>
          <a:xfrm>
            <a:off x="1042673" y="1374146"/>
            <a:ext cx="10093527" cy="3886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smtClean="0">
                <a:latin typeface="+mn-ea"/>
              </a:rPr>
              <a:t>有一控制器，内部结构及控制操作信号如下图所示。有</a:t>
            </a:r>
            <a:r>
              <a:rPr lang="en-US" altLang="zh-CN" sz="2000" dirty="0" smtClean="0">
                <a:latin typeface="+mn-ea"/>
              </a:rPr>
              <a:t>8</a:t>
            </a:r>
            <a:r>
              <a:rPr lang="zh-CN" altLang="en-US" sz="2000" dirty="0" smtClean="0">
                <a:latin typeface="+mn-ea"/>
              </a:rPr>
              <a:t>个通用寄存器</a:t>
            </a:r>
            <a:r>
              <a:rPr lang="en-US" altLang="zh-CN" sz="2000" dirty="0" smtClean="0">
                <a:latin typeface="+mn-ea"/>
              </a:rPr>
              <a:t>GR</a:t>
            </a:r>
            <a:r>
              <a:rPr lang="zh-CN" altLang="en-US" sz="2000" dirty="0" smtClean="0">
                <a:latin typeface="+mn-ea"/>
              </a:rPr>
              <a:t>及一个</a:t>
            </a:r>
            <a:r>
              <a:rPr lang="en-US" altLang="zh-CN" sz="2000" dirty="0" smtClean="0">
                <a:latin typeface="+mn-ea"/>
              </a:rPr>
              <a:t>ALU</a:t>
            </a:r>
            <a:r>
              <a:rPr lang="zh-CN" altLang="en-US" sz="2000" dirty="0" smtClean="0">
                <a:latin typeface="+mn-ea"/>
              </a:rPr>
              <a:t>，并有</a:t>
            </a:r>
            <a:r>
              <a:rPr lang="en-US" altLang="zh-CN" sz="2000" dirty="0" smtClean="0">
                <a:latin typeface="+mn-ea"/>
              </a:rPr>
              <a:t>4</a:t>
            </a:r>
            <a:r>
              <a:rPr lang="zh-CN" altLang="en-US" sz="2000" dirty="0" smtClean="0">
                <a:latin typeface="+mn-ea"/>
              </a:rPr>
              <a:t>个记忆运算结果的状态标志触发器</a:t>
            </a:r>
            <a:r>
              <a:rPr lang="en-US" altLang="zh-CN" sz="2000" dirty="0" smtClean="0">
                <a:latin typeface="+mn-ea"/>
              </a:rPr>
              <a:t>N</a:t>
            </a:r>
            <a:r>
              <a:rPr lang="zh-CN" altLang="en-US" sz="2000" dirty="0" smtClean="0">
                <a:latin typeface="+mn-ea"/>
              </a:rPr>
              <a:t>（负）、</a:t>
            </a:r>
            <a:r>
              <a:rPr lang="en-US" altLang="zh-CN" sz="2000" dirty="0" smtClean="0">
                <a:latin typeface="+mn-ea"/>
              </a:rPr>
              <a:t>Z</a:t>
            </a:r>
            <a:r>
              <a:rPr lang="zh-CN" altLang="en-US" sz="2000" dirty="0" smtClean="0">
                <a:latin typeface="+mn-ea"/>
              </a:rPr>
              <a:t>（零）、</a:t>
            </a:r>
            <a:r>
              <a:rPr lang="en-US" altLang="zh-CN" sz="2000" dirty="0" smtClean="0">
                <a:latin typeface="+mn-ea"/>
              </a:rPr>
              <a:t>V</a:t>
            </a:r>
            <a:r>
              <a:rPr lang="zh-CN" altLang="en-US" sz="2000" dirty="0" smtClean="0">
                <a:latin typeface="+mn-ea"/>
              </a:rPr>
              <a:t>（溢出）、</a:t>
            </a:r>
            <a:r>
              <a:rPr lang="en-US" altLang="zh-CN" sz="2000" dirty="0" smtClean="0">
                <a:latin typeface="+mn-ea"/>
              </a:rPr>
              <a:t>C</a:t>
            </a:r>
            <a:r>
              <a:rPr lang="zh-CN" altLang="en-US" sz="2000" dirty="0" smtClean="0">
                <a:latin typeface="+mn-ea"/>
              </a:rPr>
              <a:t>（进位），指令格式如下：</a:t>
            </a:r>
          </a:p>
          <a:p>
            <a:pPr>
              <a:buFont typeface="Wingdings" panose="05000000000000000000" pitchFamily="2" charset="2"/>
              <a:buNone/>
            </a:pPr>
            <a:endParaRPr lang="en-US" altLang="zh-CN" sz="2000" dirty="0" smtClean="0">
              <a:latin typeface="+mn-ea"/>
            </a:endParaRPr>
          </a:p>
          <a:p>
            <a:pPr>
              <a:buFont typeface="Wingdings" panose="05000000000000000000" pitchFamily="2" charset="2"/>
              <a:buNone/>
            </a:pPr>
            <a:endParaRPr lang="en-US" altLang="zh-CN" sz="2000" dirty="0">
              <a:latin typeface="+mn-ea"/>
            </a:endParaRPr>
          </a:p>
          <a:p>
            <a:pPr>
              <a:buFont typeface="Wingdings" panose="05000000000000000000" pitchFamily="2" charset="2"/>
              <a:buNone/>
            </a:pPr>
            <a:endParaRPr lang="en-US" altLang="zh-CN" sz="2000" dirty="0" smtClean="0">
              <a:latin typeface="+mn-ea"/>
            </a:endParaRPr>
          </a:p>
          <a:p>
            <a:pPr>
              <a:buFont typeface="Wingdings" panose="05000000000000000000" pitchFamily="2" charset="2"/>
              <a:buNone/>
            </a:pPr>
            <a:endParaRPr lang="zh-CN" altLang="en-US" sz="2000" dirty="0" smtClean="0">
              <a:latin typeface="+mn-ea"/>
            </a:endParaRPr>
          </a:p>
          <a:p>
            <a:pPr>
              <a:buFont typeface="Wingdings" panose="05000000000000000000" pitchFamily="2" charset="2"/>
              <a:buNone/>
            </a:pPr>
            <a:r>
              <a:rPr lang="en-US" altLang="en-US" sz="2000" dirty="0" smtClean="0">
                <a:latin typeface="+mn-ea"/>
              </a:rPr>
              <a:t>     </a:t>
            </a:r>
            <a:r>
              <a:rPr lang="en-US" altLang="zh-CN" sz="2000" dirty="0" smtClean="0">
                <a:latin typeface="+mn-ea"/>
              </a:rPr>
              <a:t>rs,rd,rs1</a:t>
            </a:r>
            <a:r>
              <a:rPr lang="zh-CN" altLang="en-US" sz="2000" dirty="0" smtClean="0">
                <a:latin typeface="+mn-ea"/>
              </a:rPr>
              <a:t>为通用寄存器地址。</a:t>
            </a:r>
          </a:p>
          <a:p>
            <a:pPr>
              <a:buFont typeface="Wingdings" panose="05000000000000000000" pitchFamily="2" charset="2"/>
              <a:buNone/>
            </a:pPr>
            <a:r>
              <a:rPr lang="zh-CN" altLang="en-US" sz="2000" dirty="0" smtClean="0">
                <a:latin typeface="+mn-ea"/>
              </a:rPr>
              <a:t>    </a:t>
            </a:r>
            <a:r>
              <a:rPr lang="en-US" altLang="zh-CN" sz="2000" dirty="0" err="1" smtClean="0">
                <a:latin typeface="+mn-ea"/>
              </a:rPr>
              <a:t>imm</a:t>
            </a:r>
            <a:r>
              <a:rPr lang="en-US" altLang="zh-CN" sz="2000" dirty="0" smtClean="0">
                <a:latin typeface="+mn-ea"/>
              </a:rPr>
              <a:t>(</a:t>
            </a:r>
            <a:r>
              <a:rPr lang="zh-CN" altLang="en-US" sz="2000" dirty="0" smtClean="0">
                <a:latin typeface="+mn-ea"/>
              </a:rPr>
              <a:t>或</a:t>
            </a:r>
            <a:r>
              <a:rPr lang="en-US" altLang="zh-CN" sz="2000" dirty="0" err="1" smtClean="0">
                <a:latin typeface="+mn-ea"/>
              </a:rPr>
              <a:t>disp</a:t>
            </a:r>
            <a:r>
              <a:rPr lang="en-US" altLang="zh-CN" sz="2000" dirty="0" smtClean="0">
                <a:latin typeface="+mn-ea"/>
              </a:rPr>
              <a:t>)</a:t>
            </a:r>
            <a:r>
              <a:rPr lang="zh-CN" altLang="en-US" sz="2000" dirty="0" smtClean="0">
                <a:latin typeface="+mn-ea"/>
              </a:rPr>
              <a:t>为立即数或偏移量。</a:t>
            </a:r>
          </a:p>
        </p:txBody>
      </p:sp>
      <p:grpSp>
        <p:nvGrpSpPr>
          <p:cNvPr id="11" name="Group 4"/>
          <p:cNvGrpSpPr>
            <a:grpSpLocks/>
          </p:cNvGrpSpPr>
          <p:nvPr/>
        </p:nvGrpSpPr>
        <p:grpSpPr bwMode="auto">
          <a:xfrm>
            <a:off x="1469976" y="2645055"/>
            <a:ext cx="6699116" cy="885103"/>
            <a:chOff x="1488" y="2448"/>
            <a:chExt cx="2976" cy="192"/>
          </a:xfrm>
        </p:grpSpPr>
        <p:sp>
          <p:nvSpPr>
            <p:cNvPr id="12" name="Rectangle 5"/>
            <p:cNvSpPr>
              <a:spLocks noChangeArrowheads="1"/>
            </p:cNvSpPr>
            <p:nvPr/>
          </p:nvSpPr>
          <p:spPr bwMode="auto">
            <a:xfrm>
              <a:off x="1488" y="2448"/>
              <a:ext cx="720"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err="1">
                  <a:solidFill>
                    <a:srgbClr val="FF0000"/>
                  </a:solidFill>
                  <a:latin typeface="Times New Roman" panose="02020603050405020304" pitchFamily="18" charset="0"/>
                </a:rPr>
                <a:t>OPcode</a:t>
              </a:r>
              <a:endParaRPr lang="en-US" altLang="zh-CN" sz="2400" b="1" dirty="0">
                <a:solidFill>
                  <a:srgbClr val="FF0000"/>
                </a:solidFill>
                <a:latin typeface="Times New Roman" panose="02020603050405020304" pitchFamily="18" charset="0"/>
              </a:endParaRPr>
            </a:p>
          </p:txBody>
        </p:sp>
        <p:sp>
          <p:nvSpPr>
            <p:cNvPr id="13" name="Rectangle 6"/>
            <p:cNvSpPr>
              <a:spLocks noChangeArrowheads="1"/>
            </p:cNvSpPr>
            <p:nvPr/>
          </p:nvSpPr>
          <p:spPr bwMode="auto">
            <a:xfrm>
              <a:off x="2208" y="244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rPr>
                <a:t>rs,rd</a:t>
              </a:r>
            </a:p>
          </p:txBody>
        </p:sp>
        <p:sp>
          <p:nvSpPr>
            <p:cNvPr id="14" name="Rectangle 7"/>
            <p:cNvSpPr>
              <a:spLocks noChangeArrowheads="1"/>
            </p:cNvSpPr>
            <p:nvPr/>
          </p:nvSpPr>
          <p:spPr bwMode="auto">
            <a:xfrm>
              <a:off x="2832" y="2448"/>
              <a:ext cx="336"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rPr>
                <a:t>rs1</a:t>
              </a:r>
            </a:p>
          </p:txBody>
        </p:sp>
        <p:sp>
          <p:nvSpPr>
            <p:cNvPr id="15" name="Rectangle 8"/>
            <p:cNvSpPr>
              <a:spLocks noChangeArrowheads="1"/>
            </p:cNvSpPr>
            <p:nvPr/>
          </p:nvSpPr>
          <p:spPr bwMode="auto">
            <a:xfrm>
              <a:off x="3168" y="2448"/>
              <a:ext cx="1296"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rPr>
                <a:t>  imm</a:t>
              </a:r>
              <a:r>
                <a:rPr lang="zh-CN" altLang="en-US" sz="2400" b="1">
                  <a:solidFill>
                    <a:srgbClr val="FF0000"/>
                  </a:solidFill>
                  <a:latin typeface="Times New Roman" panose="02020603050405020304" pitchFamily="18" charset="0"/>
                </a:rPr>
                <a:t>（或</a:t>
              </a:r>
              <a:r>
                <a:rPr lang="en-US" altLang="zh-CN" sz="2400" b="1">
                  <a:solidFill>
                    <a:srgbClr val="FF0000"/>
                  </a:solidFill>
                  <a:latin typeface="Times New Roman" panose="02020603050405020304" pitchFamily="18" charset="0"/>
                </a:rPr>
                <a:t>disp</a:t>
              </a:r>
              <a:r>
                <a:rPr lang="zh-CN" altLang="en-US" sz="2400" b="1">
                  <a:solidFill>
                    <a:srgbClr val="FF0000"/>
                  </a:solidFill>
                  <a:latin typeface="Times New Roman" panose="02020603050405020304" pitchFamily="18" charset="0"/>
                </a:rPr>
                <a:t>）</a:t>
              </a:r>
            </a:p>
          </p:txBody>
        </p:sp>
      </p:grpSp>
    </p:spTree>
    <p:extLst>
      <p:ext uri="{BB962C8B-B14F-4D97-AF65-F5344CB8AC3E}">
        <p14:creationId xmlns:p14="http://schemas.microsoft.com/office/powerpoint/2010/main" val="197739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微控制信号</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3" name="Picture 4" descr="C:\计算机组成\讲稿\tu6-6.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30086" y="961245"/>
            <a:ext cx="8534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691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微控制信号</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 name="Rectangle 2"/>
          <p:cNvSpPr txBox="1">
            <a:spLocks noRot="1" noChangeArrowheads="1"/>
          </p:cNvSpPr>
          <p:nvPr/>
        </p:nvSpPr>
        <p:spPr>
          <a:xfrm>
            <a:off x="1177047" y="1355387"/>
            <a:ext cx="9786025" cy="7652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smtClean="0">
                <a:solidFill>
                  <a:srgbClr val="FF0000"/>
                </a:solidFill>
                <a:latin typeface="+mn-ea"/>
                <a:ea typeface="+mn-ea"/>
              </a:rPr>
              <a:t>加法指令：</a:t>
            </a:r>
            <a:r>
              <a:rPr lang="en-US" altLang="zh-CN" sz="4000" b="1" dirty="0" smtClean="0">
                <a:solidFill>
                  <a:srgbClr val="FF0000"/>
                </a:solidFill>
                <a:latin typeface="+mn-ea"/>
                <a:ea typeface="+mn-ea"/>
              </a:rPr>
              <a:t>(</a:t>
            </a:r>
            <a:r>
              <a:rPr lang="en-US" altLang="zh-CN" sz="4000" b="1" dirty="0" err="1" smtClean="0">
                <a:solidFill>
                  <a:srgbClr val="FF0000"/>
                </a:solidFill>
                <a:latin typeface="+mn-ea"/>
                <a:ea typeface="+mn-ea"/>
              </a:rPr>
              <a:t>rs</a:t>
            </a:r>
            <a:r>
              <a:rPr lang="en-US" altLang="zh-CN" sz="4000" b="1" dirty="0" smtClean="0">
                <a:solidFill>
                  <a:srgbClr val="FF0000"/>
                </a:solidFill>
                <a:latin typeface="+mn-ea"/>
                <a:ea typeface="+mn-ea"/>
              </a:rPr>
              <a:t>)+((rs1)+</a:t>
            </a:r>
            <a:r>
              <a:rPr lang="en-US" altLang="zh-CN" sz="4000" b="1" dirty="0" err="1" smtClean="0">
                <a:solidFill>
                  <a:srgbClr val="FF0000"/>
                </a:solidFill>
                <a:latin typeface="+mn-ea"/>
                <a:ea typeface="+mn-ea"/>
              </a:rPr>
              <a:t>disp</a:t>
            </a:r>
            <a:r>
              <a:rPr lang="en-US" altLang="zh-CN" sz="4000" b="1" dirty="0" smtClean="0">
                <a:solidFill>
                  <a:srgbClr val="FF0000"/>
                </a:solidFill>
                <a:latin typeface="+mn-ea"/>
                <a:ea typeface="+mn-ea"/>
              </a:rPr>
              <a:t>)=&gt;</a:t>
            </a:r>
            <a:r>
              <a:rPr lang="en-US" altLang="zh-CN" sz="4000" b="1" dirty="0" err="1" smtClean="0">
                <a:solidFill>
                  <a:srgbClr val="FF0000"/>
                </a:solidFill>
                <a:latin typeface="+mn-ea"/>
                <a:ea typeface="+mn-ea"/>
              </a:rPr>
              <a:t>rd</a:t>
            </a:r>
            <a:endParaRPr lang="en-US" altLang="zh-CN" sz="4000" b="1" dirty="0" smtClean="0">
              <a:solidFill>
                <a:srgbClr val="FF0000"/>
              </a:solidFill>
              <a:latin typeface="+mn-ea"/>
              <a:ea typeface="+mn-ea"/>
            </a:endParaRPr>
          </a:p>
        </p:txBody>
      </p:sp>
      <p:sp>
        <p:nvSpPr>
          <p:cNvPr id="5" name="矩形 4"/>
          <p:cNvSpPr/>
          <p:nvPr/>
        </p:nvSpPr>
        <p:spPr>
          <a:xfrm>
            <a:off x="1254867" y="3555646"/>
            <a:ext cx="9931941" cy="830997"/>
          </a:xfrm>
          <a:prstGeom prst="rect">
            <a:avLst/>
          </a:prstGeom>
        </p:spPr>
        <p:txBody>
          <a:bodyPr wrap="square">
            <a:spAutoFit/>
          </a:bodyPr>
          <a:lstStyle/>
          <a:p>
            <a:r>
              <a:rPr lang="zh-CN" altLang="en-US" sz="2400" b="1" dirty="0">
                <a:latin typeface="+mn-ea"/>
              </a:rPr>
              <a:t>将</a:t>
            </a:r>
            <a:r>
              <a:rPr lang="zh-CN" altLang="en-US" sz="2400" b="1" dirty="0" smtClean="0">
                <a:latin typeface="+mn-ea"/>
              </a:rPr>
              <a:t>寄存器</a:t>
            </a:r>
            <a:r>
              <a:rPr lang="en-US" altLang="zh-CN" sz="2400" b="1" dirty="0" err="1" smtClean="0">
                <a:latin typeface="+mn-ea"/>
              </a:rPr>
              <a:t>rs</a:t>
            </a:r>
            <a:r>
              <a:rPr lang="zh-CN" altLang="en-US" sz="2400" b="1" dirty="0" smtClean="0">
                <a:latin typeface="+mn-ea"/>
              </a:rPr>
              <a:t>中</a:t>
            </a:r>
            <a:r>
              <a:rPr lang="zh-CN" altLang="en-US" sz="2400" b="1" dirty="0">
                <a:latin typeface="+mn-ea"/>
              </a:rPr>
              <a:t>的一个数与存储器中的一</a:t>
            </a:r>
            <a:r>
              <a:rPr lang="zh-CN" altLang="en-US" sz="2400" b="1" dirty="0" smtClean="0">
                <a:latin typeface="+mn-ea"/>
              </a:rPr>
              <a:t>个数</a:t>
            </a:r>
            <a:r>
              <a:rPr lang="en-US" altLang="zh-CN" sz="2400" b="1" dirty="0" smtClean="0">
                <a:latin typeface="+mn-ea"/>
              </a:rPr>
              <a:t>(</a:t>
            </a:r>
            <a:r>
              <a:rPr lang="zh-CN" altLang="en-US" sz="2400" b="1" dirty="0" smtClean="0">
                <a:latin typeface="+mn-ea"/>
              </a:rPr>
              <a:t>其</a:t>
            </a:r>
            <a:r>
              <a:rPr lang="zh-CN" altLang="en-US" sz="2400" b="1" dirty="0">
                <a:latin typeface="+mn-ea"/>
              </a:rPr>
              <a:t>地址为</a:t>
            </a:r>
            <a:r>
              <a:rPr lang="en-US" altLang="zh-CN" sz="2400" b="1" dirty="0">
                <a:latin typeface="+mn-ea"/>
              </a:rPr>
              <a:t>(rs1)+</a:t>
            </a:r>
            <a:r>
              <a:rPr lang="en-US" altLang="zh-CN" sz="2400" b="1" dirty="0" err="1" smtClean="0">
                <a:latin typeface="+mn-ea"/>
              </a:rPr>
              <a:t>disp</a:t>
            </a:r>
            <a:r>
              <a:rPr lang="en-US" altLang="zh-CN" sz="2400" b="1" dirty="0" smtClean="0">
                <a:latin typeface="+mn-ea"/>
              </a:rPr>
              <a:t>)</a:t>
            </a:r>
            <a:r>
              <a:rPr lang="zh-CN" altLang="en-US" sz="2400" b="1" dirty="0" smtClean="0">
                <a:latin typeface="+mn-ea"/>
              </a:rPr>
              <a:t>相加</a:t>
            </a:r>
            <a:r>
              <a:rPr lang="zh-CN" altLang="en-US" sz="2400" b="1" dirty="0">
                <a:latin typeface="+mn-ea"/>
              </a:rPr>
              <a:t>，结果放在寄存器</a:t>
            </a:r>
            <a:r>
              <a:rPr lang="en-US" altLang="zh-CN" sz="2400" b="1" dirty="0" err="1">
                <a:latin typeface="+mn-ea"/>
              </a:rPr>
              <a:t>rd</a:t>
            </a:r>
            <a:r>
              <a:rPr lang="zh-CN" altLang="en-US" sz="2400" b="1" dirty="0" smtClean="0">
                <a:latin typeface="+mn-ea"/>
              </a:rPr>
              <a:t>中，</a:t>
            </a:r>
            <a:r>
              <a:rPr lang="en-US" altLang="zh-CN" sz="2400" b="1" dirty="0" smtClean="0">
                <a:latin typeface="+mn-ea"/>
              </a:rPr>
              <a:t>(</a:t>
            </a:r>
            <a:r>
              <a:rPr lang="en-US" altLang="zh-CN" sz="2400" b="1" dirty="0" err="1" smtClean="0">
                <a:latin typeface="+mn-ea"/>
              </a:rPr>
              <a:t>rs</a:t>
            </a:r>
            <a:r>
              <a:rPr lang="zh-CN" altLang="en-US" sz="2400" b="1" dirty="0" smtClean="0">
                <a:latin typeface="+mn-ea"/>
              </a:rPr>
              <a:t>和</a:t>
            </a:r>
            <a:r>
              <a:rPr lang="en-US" altLang="zh-CN" sz="2400" b="1" dirty="0" err="1" smtClean="0">
                <a:latin typeface="+mn-ea"/>
              </a:rPr>
              <a:t>rd</a:t>
            </a:r>
            <a:r>
              <a:rPr lang="zh-CN" altLang="en-US" sz="2400" b="1" dirty="0" smtClean="0">
                <a:latin typeface="+mn-ea"/>
              </a:rPr>
              <a:t>为同一个寄存器</a:t>
            </a:r>
            <a:r>
              <a:rPr lang="en-US" altLang="zh-CN" sz="2400" b="1" dirty="0" smtClean="0">
                <a:latin typeface="+mn-ea"/>
              </a:rPr>
              <a:t>)</a:t>
            </a:r>
            <a:r>
              <a:rPr lang="zh-CN" altLang="en-US" sz="2400" b="1" dirty="0" smtClean="0">
                <a:latin typeface="+mn-ea"/>
              </a:rPr>
              <a:t>。</a:t>
            </a:r>
            <a:endParaRPr lang="en-US" altLang="zh-CN" sz="2400" b="1" dirty="0">
              <a:latin typeface="+mn-ea"/>
            </a:endParaRPr>
          </a:p>
        </p:txBody>
      </p:sp>
      <p:grpSp>
        <p:nvGrpSpPr>
          <p:cNvPr id="18" name="Group 4"/>
          <p:cNvGrpSpPr>
            <a:grpSpLocks/>
          </p:cNvGrpSpPr>
          <p:nvPr/>
        </p:nvGrpSpPr>
        <p:grpSpPr bwMode="auto">
          <a:xfrm>
            <a:off x="2004998" y="2120630"/>
            <a:ext cx="6699116" cy="885103"/>
            <a:chOff x="1488" y="2448"/>
            <a:chExt cx="2976" cy="192"/>
          </a:xfrm>
        </p:grpSpPr>
        <p:sp>
          <p:nvSpPr>
            <p:cNvPr id="19" name="Rectangle 5"/>
            <p:cNvSpPr>
              <a:spLocks noChangeArrowheads="1"/>
            </p:cNvSpPr>
            <p:nvPr/>
          </p:nvSpPr>
          <p:spPr bwMode="auto">
            <a:xfrm>
              <a:off x="1488" y="2448"/>
              <a:ext cx="720"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err="1">
                  <a:solidFill>
                    <a:srgbClr val="FF0000"/>
                  </a:solidFill>
                  <a:latin typeface="Times New Roman" panose="02020603050405020304" pitchFamily="18" charset="0"/>
                </a:rPr>
                <a:t>OPcode</a:t>
              </a:r>
              <a:endParaRPr lang="en-US" altLang="zh-CN" sz="2400" b="1" dirty="0">
                <a:solidFill>
                  <a:srgbClr val="FF0000"/>
                </a:solidFill>
                <a:latin typeface="Times New Roman" panose="02020603050405020304" pitchFamily="18" charset="0"/>
              </a:endParaRPr>
            </a:p>
          </p:txBody>
        </p:sp>
        <p:sp>
          <p:nvSpPr>
            <p:cNvPr id="20" name="Rectangle 6"/>
            <p:cNvSpPr>
              <a:spLocks noChangeArrowheads="1"/>
            </p:cNvSpPr>
            <p:nvPr/>
          </p:nvSpPr>
          <p:spPr bwMode="auto">
            <a:xfrm>
              <a:off x="2208" y="244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rPr>
                <a:t>rs,rd</a:t>
              </a:r>
            </a:p>
          </p:txBody>
        </p:sp>
        <p:sp>
          <p:nvSpPr>
            <p:cNvPr id="21" name="Rectangle 7"/>
            <p:cNvSpPr>
              <a:spLocks noChangeArrowheads="1"/>
            </p:cNvSpPr>
            <p:nvPr/>
          </p:nvSpPr>
          <p:spPr bwMode="auto">
            <a:xfrm>
              <a:off x="2832" y="2448"/>
              <a:ext cx="336"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rPr>
                <a:t>rs1</a:t>
              </a:r>
            </a:p>
          </p:txBody>
        </p:sp>
        <p:sp>
          <p:nvSpPr>
            <p:cNvPr id="22" name="Rectangle 8"/>
            <p:cNvSpPr>
              <a:spLocks noChangeArrowheads="1"/>
            </p:cNvSpPr>
            <p:nvPr/>
          </p:nvSpPr>
          <p:spPr bwMode="auto">
            <a:xfrm>
              <a:off x="3168" y="2448"/>
              <a:ext cx="1296"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rPr>
                <a:t>  imm</a:t>
              </a:r>
              <a:r>
                <a:rPr lang="zh-CN" altLang="en-US" sz="2400" b="1">
                  <a:solidFill>
                    <a:srgbClr val="FF0000"/>
                  </a:solidFill>
                  <a:latin typeface="Times New Roman" panose="02020603050405020304" pitchFamily="18" charset="0"/>
                </a:rPr>
                <a:t>（或</a:t>
              </a:r>
              <a:r>
                <a:rPr lang="en-US" altLang="zh-CN" sz="2400" b="1">
                  <a:solidFill>
                    <a:srgbClr val="FF0000"/>
                  </a:solidFill>
                  <a:latin typeface="Times New Roman" panose="02020603050405020304" pitchFamily="18" charset="0"/>
                </a:rPr>
                <a:t>disp</a:t>
              </a:r>
              <a:r>
                <a:rPr lang="zh-CN" altLang="en-US" sz="2400" b="1">
                  <a:solidFill>
                    <a:srgbClr val="FF0000"/>
                  </a:solidFill>
                  <a:latin typeface="Times New Roman" panose="02020603050405020304" pitchFamily="18" charset="0"/>
                </a:rPr>
                <a:t>）</a:t>
              </a:r>
            </a:p>
          </p:txBody>
        </p:sp>
      </p:grpSp>
    </p:spTree>
    <p:extLst>
      <p:ext uri="{BB962C8B-B14F-4D97-AF65-F5344CB8AC3E}">
        <p14:creationId xmlns:p14="http://schemas.microsoft.com/office/powerpoint/2010/main" val="2329019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smtClean="0">
                <a:latin typeface="+mj-ea"/>
                <a:ea typeface="+mj-ea"/>
              </a:rPr>
              <a:t>指令执行过程</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7" name="Group 4"/>
          <p:cNvGrpSpPr>
            <a:grpSpLocks/>
          </p:cNvGrpSpPr>
          <p:nvPr/>
        </p:nvGrpSpPr>
        <p:grpSpPr bwMode="auto">
          <a:xfrm>
            <a:off x="1454898" y="3488545"/>
            <a:ext cx="5886450" cy="965200"/>
            <a:chOff x="804" y="3232"/>
            <a:chExt cx="3708" cy="608"/>
          </a:xfrm>
        </p:grpSpPr>
        <p:sp>
          <p:nvSpPr>
            <p:cNvPr id="8" name="Text Box 5"/>
            <p:cNvSpPr txBox="1">
              <a:spLocks noChangeArrowheads="1"/>
            </p:cNvSpPr>
            <p:nvPr/>
          </p:nvSpPr>
          <p:spPr bwMode="auto">
            <a:xfrm>
              <a:off x="1008" y="3232"/>
              <a:ext cx="35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取</a:t>
              </a:r>
              <a:r>
                <a:rPr lang="zh-CN" altLang="en-US" sz="1800" dirty="0" smtClean="0">
                  <a:solidFill>
                    <a:srgbClr val="FF0000"/>
                  </a:solidFill>
                  <a:latin typeface="微软雅黑" panose="020B0503020204020204" pitchFamily="34" charset="-122"/>
                  <a:ea typeface="微软雅黑" panose="020B0503020204020204" pitchFamily="34" charset="-122"/>
                </a:rPr>
                <a:t>指令       计算</a:t>
              </a:r>
              <a:r>
                <a:rPr lang="zh-CN" altLang="en-US" sz="1800" dirty="0">
                  <a:solidFill>
                    <a:srgbClr val="FF0000"/>
                  </a:solidFill>
                  <a:latin typeface="微软雅黑" panose="020B0503020204020204" pitchFamily="34" charset="-122"/>
                  <a:ea typeface="微软雅黑" panose="020B0503020204020204" pitchFamily="34" charset="-122"/>
                </a:rPr>
                <a:t>地址    </a:t>
              </a:r>
              <a:r>
                <a:rPr lang="zh-CN" altLang="en-US" sz="1800" dirty="0" smtClean="0">
                  <a:solidFill>
                    <a:srgbClr val="FF0000"/>
                  </a:solidFill>
                  <a:latin typeface="微软雅黑" panose="020B0503020204020204" pitchFamily="34" charset="-122"/>
                  <a:ea typeface="微软雅黑" panose="020B0503020204020204" pitchFamily="34" charset="-122"/>
                </a:rPr>
                <a:t>    取</a:t>
              </a:r>
              <a:r>
                <a:rPr lang="zh-CN" altLang="en-US" sz="1800" dirty="0">
                  <a:solidFill>
                    <a:srgbClr val="FF0000"/>
                  </a:solidFill>
                  <a:latin typeface="微软雅黑" panose="020B0503020204020204" pitchFamily="34" charset="-122"/>
                  <a:ea typeface="微软雅黑" panose="020B0503020204020204" pitchFamily="34" charset="-122"/>
                </a:rPr>
                <a:t>数  </a:t>
              </a:r>
              <a:r>
                <a:rPr lang="zh-CN" altLang="en-US" sz="1800" dirty="0" smtClean="0">
                  <a:solidFill>
                    <a:srgbClr val="FF0000"/>
                  </a:solidFill>
                  <a:latin typeface="微软雅黑" panose="020B0503020204020204" pitchFamily="34" charset="-122"/>
                  <a:ea typeface="微软雅黑" panose="020B0503020204020204" pitchFamily="34" charset="-122"/>
                </a:rPr>
                <a:t>        运算</a:t>
              </a:r>
              <a:r>
                <a:rPr lang="zh-CN" altLang="en-US" sz="1800" dirty="0">
                  <a:solidFill>
                    <a:srgbClr val="FF0000"/>
                  </a:solidFill>
                  <a:latin typeface="微软雅黑" panose="020B0503020204020204" pitchFamily="34" charset="-122"/>
                  <a:ea typeface="微软雅黑" panose="020B0503020204020204" pitchFamily="34" charset="-122"/>
                </a:rPr>
                <a:t>送结果</a:t>
              </a:r>
            </a:p>
          </p:txBody>
        </p:sp>
        <p:sp>
          <p:nvSpPr>
            <p:cNvPr id="10" name="Line 6"/>
            <p:cNvSpPr>
              <a:spLocks noChangeShapeType="1"/>
            </p:cNvSpPr>
            <p:nvPr/>
          </p:nvSpPr>
          <p:spPr bwMode="auto">
            <a:xfrm>
              <a:off x="912" y="3552"/>
              <a:ext cx="33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flipV="1">
              <a:off x="912"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p:cNvSpPr>
              <a:spLocks noChangeShapeType="1"/>
            </p:cNvSpPr>
            <p:nvPr/>
          </p:nvSpPr>
          <p:spPr bwMode="auto">
            <a:xfrm flipV="1">
              <a:off x="1674"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flipV="1">
              <a:off x="2478"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flipV="1">
              <a:off x="3330"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flipV="1">
              <a:off x="4272"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2"/>
            <p:cNvSpPr txBox="1">
              <a:spLocks noChangeArrowheads="1"/>
            </p:cNvSpPr>
            <p:nvPr/>
          </p:nvSpPr>
          <p:spPr bwMode="auto">
            <a:xfrm>
              <a:off x="1540"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t1</a:t>
              </a:r>
            </a:p>
          </p:txBody>
        </p:sp>
        <p:sp>
          <p:nvSpPr>
            <p:cNvPr id="18" name="Text Box 13"/>
            <p:cNvSpPr txBox="1">
              <a:spLocks noChangeArrowheads="1"/>
            </p:cNvSpPr>
            <p:nvPr/>
          </p:nvSpPr>
          <p:spPr bwMode="auto">
            <a:xfrm>
              <a:off x="2360"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t2</a:t>
              </a:r>
            </a:p>
          </p:txBody>
        </p:sp>
        <p:sp>
          <p:nvSpPr>
            <p:cNvPr id="19" name="Text Box 14"/>
            <p:cNvSpPr txBox="1">
              <a:spLocks noChangeArrowheads="1"/>
            </p:cNvSpPr>
            <p:nvPr/>
          </p:nvSpPr>
          <p:spPr bwMode="auto">
            <a:xfrm>
              <a:off x="3224"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t3</a:t>
              </a:r>
            </a:p>
          </p:txBody>
        </p:sp>
        <p:sp>
          <p:nvSpPr>
            <p:cNvPr id="20" name="Text Box 15"/>
            <p:cNvSpPr txBox="1">
              <a:spLocks noChangeArrowheads="1"/>
            </p:cNvSpPr>
            <p:nvPr/>
          </p:nvSpPr>
          <p:spPr bwMode="auto">
            <a:xfrm>
              <a:off x="4156"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t4</a:t>
              </a:r>
            </a:p>
          </p:txBody>
        </p:sp>
        <p:sp>
          <p:nvSpPr>
            <p:cNvPr id="21" name="Text Box 16"/>
            <p:cNvSpPr txBox="1">
              <a:spLocks noChangeArrowheads="1"/>
            </p:cNvSpPr>
            <p:nvPr/>
          </p:nvSpPr>
          <p:spPr bwMode="auto">
            <a:xfrm>
              <a:off x="804"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en-US" sz="2400">
                  <a:latin typeface="Times New Roman" panose="02020603050405020304" pitchFamily="18" charset="0"/>
                </a:rPr>
                <a:t>0</a:t>
              </a:r>
              <a:endParaRPr lang="en-US" altLang="zh-CN" sz="2400">
                <a:latin typeface="Times New Roman" panose="02020603050405020304" pitchFamily="18" charset="0"/>
              </a:endParaRPr>
            </a:p>
          </p:txBody>
        </p:sp>
      </p:grpSp>
      <p:sp>
        <p:nvSpPr>
          <p:cNvPr id="22" name="Rectangle 2"/>
          <p:cNvSpPr txBox="1">
            <a:spLocks noRot="1" noChangeArrowheads="1"/>
          </p:cNvSpPr>
          <p:nvPr/>
        </p:nvSpPr>
        <p:spPr>
          <a:xfrm>
            <a:off x="1370076" y="1259709"/>
            <a:ext cx="5924632" cy="472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latin typeface="+mn-ea"/>
                <a:ea typeface="+mn-ea"/>
              </a:rPr>
              <a:t>加法指令：</a:t>
            </a:r>
            <a:r>
              <a:rPr lang="en-US" altLang="zh-CN" sz="2400" b="1" dirty="0" smtClean="0">
                <a:latin typeface="+mn-ea"/>
                <a:ea typeface="+mn-ea"/>
              </a:rPr>
              <a:t>(</a:t>
            </a:r>
            <a:r>
              <a:rPr lang="en-US" altLang="zh-CN" sz="2400" b="1" dirty="0" err="1" smtClean="0">
                <a:latin typeface="+mn-ea"/>
                <a:ea typeface="+mn-ea"/>
              </a:rPr>
              <a:t>rs</a:t>
            </a:r>
            <a:r>
              <a:rPr lang="en-US" altLang="zh-CN" sz="2400" b="1" dirty="0" smtClean="0">
                <a:latin typeface="+mn-ea"/>
                <a:ea typeface="+mn-ea"/>
              </a:rPr>
              <a:t>)+((rs1)+</a:t>
            </a:r>
            <a:r>
              <a:rPr lang="en-US" altLang="zh-CN" sz="2400" b="1" dirty="0" err="1" smtClean="0">
                <a:latin typeface="+mn-ea"/>
                <a:ea typeface="+mn-ea"/>
              </a:rPr>
              <a:t>disp</a:t>
            </a:r>
            <a:r>
              <a:rPr lang="en-US" altLang="zh-CN" sz="2400" b="1" dirty="0" smtClean="0">
                <a:latin typeface="+mn-ea"/>
                <a:ea typeface="+mn-ea"/>
              </a:rPr>
              <a:t>)=&gt;</a:t>
            </a:r>
            <a:r>
              <a:rPr lang="en-US" altLang="zh-CN" sz="2400" b="1" dirty="0" err="1" smtClean="0">
                <a:latin typeface="+mn-ea"/>
                <a:ea typeface="+mn-ea"/>
              </a:rPr>
              <a:t>rd</a:t>
            </a:r>
            <a:endParaRPr lang="en-US" altLang="zh-CN" sz="2400" b="1" dirty="0" smtClean="0">
              <a:latin typeface="+mn-ea"/>
              <a:ea typeface="+mn-ea"/>
            </a:endParaRPr>
          </a:p>
        </p:txBody>
      </p:sp>
      <p:grpSp>
        <p:nvGrpSpPr>
          <p:cNvPr id="23" name="Group 4"/>
          <p:cNvGrpSpPr>
            <a:grpSpLocks/>
          </p:cNvGrpSpPr>
          <p:nvPr/>
        </p:nvGrpSpPr>
        <p:grpSpPr bwMode="auto">
          <a:xfrm>
            <a:off x="1454898" y="1934027"/>
            <a:ext cx="6699116" cy="885103"/>
            <a:chOff x="1488" y="2448"/>
            <a:chExt cx="2976" cy="192"/>
          </a:xfrm>
        </p:grpSpPr>
        <p:sp>
          <p:nvSpPr>
            <p:cNvPr id="24" name="Rectangle 5"/>
            <p:cNvSpPr>
              <a:spLocks noChangeArrowheads="1"/>
            </p:cNvSpPr>
            <p:nvPr/>
          </p:nvSpPr>
          <p:spPr bwMode="auto">
            <a:xfrm>
              <a:off x="1488" y="2448"/>
              <a:ext cx="720"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dirty="0" err="1">
                  <a:latin typeface="Times New Roman" panose="02020603050405020304" pitchFamily="18" charset="0"/>
                </a:rPr>
                <a:t>OPcode</a:t>
              </a:r>
              <a:endParaRPr lang="en-US" altLang="zh-CN" sz="2400" b="1" dirty="0">
                <a:latin typeface="Times New Roman" panose="02020603050405020304" pitchFamily="18" charset="0"/>
              </a:endParaRPr>
            </a:p>
          </p:txBody>
        </p:sp>
        <p:sp>
          <p:nvSpPr>
            <p:cNvPr id="25" name="Rectangle 6"/>
            <p:cNvSpPr>
              <a:spLocks noChangeArrowheads="1"/>
            </p:cNvSpPr>
            <p:nvPr/>
          </p:nvSpPr>
          <p:spPr bwMode="auto">
            <a:xfrm>
              <a:off x="2208" y="2448"/>
              <a:ext cx="624"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rs,rd</a:t>
              </a:r>
            </a:p>
          </p:txBody>
        </p:sp>
        <p:sp>
          <p:nvSpPr>
            <p:cNvPr id="26" name="Rectangle 7"/>
            <p:cNvSpPr>
              <a:spLocks noChangeArrowheads="1"/>
            </p:cNvSpPr>
            <p:nvPr/>
          </p:nvSpPr>
          <p:spPr bwMode="auto">
            <a:xfrm>
              <a:off x="2832" y="2448"/>
              <a:ext cx="336"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rs1</a:t>
              </a:r>
            </a:p>
          </p:txBody>
        </p:sp>
        <p:sp>
          <p:nvSpPr>
            <p:cNvPr id="27" name="Rectangle 8"/>
            <p:cNvSpPr>
              <a:spLocks noChangeArrowheads="1"/>
            </p:cNvSpPr>
            <p:nvPr/>
          </p:nvSpPr>
          <p:spPr bwMode="auto">
            <a:xfrm>
              <a:off x="3168" y="2448"/>
              <a:ext cx="1296" cy="19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  imm</a:t>
              </a:r>
              <a:r>
                <a:rPr lang="zh-CN" altLang="en-US" sz="2400" b="1">
                  <a:latin typeface="Times New Roman" panose="02020603050405020304" pitchFamily="18" charset="0"/>
                </a:rPr>
                <a:t>（或</a:t>
              </a:r>
              <a:r>
                <a:rPr lang="en-US" altLang="zh-CN" sz="2400" b="1">
                  <a:latin typeface="Times New Roman" panose="02020603050405020304" pitchFamily="18" charset="0"/>
                </a:rPr>
                <a:t>disp</a:t>
              </a:r>
              <a:r>
                <a:rPr lang="zh-CN" altLang="en-US" sz="2400" b="1">
                  <a:latin typeface="Times New Roman" panose="02020603050405020304" pitchFamily="18" charset="0"/>
                </a:rPr>
                <a:t>）</a:t>
              </a:r>
            </a:p>
          </p:txBody>
        </p:sp>
      </p:grpSp>
    </p:spTree>
    <p:extLst>
      <p:ext uri="{BB962C8B-B14F-4D97-AF65-F5344CB8AC3E}">
        <p14:creationId xmlns:p14="http://schemas.microsoft.com/office/powerpoint/2010/main" val="383816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F03F958-AE97-4130-8476-A73A6DA840B9}"/>
              </a:ext>
            </a:extLst>
          </p:cNvPr>
          <p:cNvSpPr/>
          <p:nvPr/>
        </p:nvSpPr>
        <p:spPr>
          <a:xfrm>
            <a:off x="0" y="4635500"/>
            <a:ext cx="12192000" cy="22225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CF01750-7A0D-4169-A63B-6877571FDD0D}"/>
              </a:ext>
            </a:extLst>
          </p:cNvPr>
          <p:cNvSpPr txBox="1"/>
          <p:nvPr/>
        </p:nvSpPr>
        <p:spPr>
          <a:xfrm>
            <a:off x="0" y="2658204"/>
            <a:ext cx="12191999" cy="757130"/>
          </a:xfrm>
          <a:prstGeom prst="rect">
            <a:avLst/>
          </a:prstGeom>
          <a:noFill/>
        </p:spPr>
        <p:txBody>
          <a:bodyPr wrap="square" rtlCol="0" anchor="ctr">
            <a:spAutoFit/>
          </a:bodyPr>
          <a:lstStyle/>
          <a:p>
            <a:pPr algn="ctr">
              <a:lnSpc>
                <a:spcPct val="120000"/>
              </a:lnSpc>
            </a:pPr>
            <a:r>
              <a:rPr lang="en-US" altLang="zh-CN" sz="3600" b="1" spc="300" dirty="0" smtClean="0">
                <a:latin typeface="+mj-ea"/>
                <a:ea typeface="+mj-ea"/>
              </a:rPr>
              <a:t>6.1</a:t>
            </a:r>
            <a:r>
              <a:rPr lang="zh-CN" altLang="en-US" sz="3600" b="1" spc="300" dirty="0">
                <a:latin typeface="+mj-ea"/>
                <a:ea typeface="+mj-ea"/>
              </a:rPr>
              <a:t>中央处理器的功能和组成</a:t>
            </a:r>
          </a:p>
        </p:txBody>
      </p:sp>
      <p:sp>
        <p:nvSpPr>
          <p:cNvPr id="21" name="矩形 20">
            <a:extLst>
              <a:ext uri="{FF2B5EF4-FFF2-40B4-BE49-F238E27FC236}">
                <a16:creationId xmlns:a16="http://schemas.microsoft.com/office/drawing/2014/main" id="{51BE9768-DA90-4E91-9EB2-FBCB00DC3F09}"/>
              </a:ext>
            </a:extLst>
          </p:cNvPr>
          <p:cNvSpPr/>
          <p:nvPr/>
        </p:nvSpPr>
        <p:spPr>
          <a:xfrm>
            <a:off x="1" y="3489199"/>
            <a:ext cx="12191998" cy="369332"/>
          </a:xfrm>
          <a:prstGeom prst="rect">
            <a:avLst/>
          </a:prstGeom>
        </p:spPr>
        <p:txBody>
          <a:bodyPr wrap="square">
            <a:spAutoFit/>
          </a:bodyPr>
          <a:lstStyle/>
          <a:p>
            <a:pPr algn="ctr"/>
            <a:r>
              <a:rPr lang="en-US" altLang="zh-CN" b="1" dirty="0">
                <a:cs typeface="Arial" panose="020B0604020202020204" pitchFamily="34" charset="0"/>
              </a:rPr>
              <a:t>Function and composition of CPU</a:t>
            </a:r>
          </a:p>
        </p:txBody>
      </p:sp>
    </p:spTree>
    <p:extLst>
      <p:ext uri="{BB962C8B-B14F-4D97-AF65-F5344CB8AC3E}">
        <p14:creationId xmlns:p14="http://schemas.microsoft.com/office/powerpoint/2010/main" val="3979056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a:latin typeface="+mj-ea"/>
              </a:rPr>
              <a:t>指令执行过程</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 name="Rectangle 3"/>
          <p:cNvSpPr txBox="1">
            <a:spLocks noRot="1" noChangeArrowheads="1"/>
          </p:cNvSpPr>
          <p:nvPr/>
        </p:nvSpPr>
        <p:spPr>
          <a:xfrm>
            <a:off x="1103376" y="2750033"/>
            <a:ext cx="9553348" cy="9182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2000" b="1" dirty="0" smtClean="0">
                <a:latin typeface="+mn-ea"/>
              </a:rPr>
              <a:t>(1)</a:t>
            </a:r>
            <a:r>
              <a:rPr lang="zh-CN" altLang="en-US" sz="2000" b="1" dirty="0" smtClean="0">
                <a:latin typeface="+mn-ea"/>
              </a:rPr>
              <a:t>从存储器中取指令</a:t>
            </a:r>
            <a:r>
              <a:rPr lang="en-US" altLang="zh-CN" sz="2000" b="1" dirty="0" smtClean="0">
                <a:latin typeface="+mn-ea"/>
              </a:rPr>
              <a:t>=&gt;IR: </a:t>
            </a:r>
          </a:p>
          <a:p>
            <a:pPr marL="0" indent="0">
              <a:lnSpc>
                <a:spcPct val="150000"/>
              </a:lnSpc>
              <a:spcBef>
                <a:spcPts val="0"/>
              </a:spcBef>
              <a:buNone/>
            </a:pPr>
            <a:r>
              <a:rPr lang="en-US" altLang="zh-CN" sz="2000" b="1" dirty="0" smtClean="0">
                <a:latin typeface="+mn-ea"/>
              </a:rPr>
              <a:t>(PC)-&gt;AB ; (PC)+1=&gt;PC; ADS#, W/R#, M/IO#, (Ready#, )DB-&gt;IR.</a:t>
            </a:r>
          </a:p>
        </p:txBody>
      </p:sp>
      <p:sp>
        <p:nvSpPr>
          <p:cNvPr id="8" name="Rectangle 2"/>
          <p:cNvSpPr txBox="1">
            <a:spLocks noRot="1" noChangeArrowheads="1"/>
          </p:cNvSpPr>
          <p:nvPr/>
        </p:nvSpPr>
        <p:spPr>
          <a:xfrm>
            <a:off x="1370076" y="933132"/>
            <a:ext cx="5924632" cy="472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smtClean="0">
                <a:solidFill>
                  <a:srgbClr val="FF0000"/>
                </a:solidFill>
                <a:latin typeface="+mn-ea"/>
                <a:ea typeface="+mn-ea"/>
              </a:rPr>
              <a:t>加法指令：</a:t>
            </a:r>
            <a:r>
              <a:rPr lang="en-US" altLang="zh-CN" sz="2400" b="1" dirty="0" smtClean="0">
                <a:solidFill>
                  <a:srgbClr val="FF0000"/>
                </a:solidFill>
                <a:latin typeface="+mn-ea"/>
                <a:ea typeface="+mn-ea"/>
              </a:rPr>
              <a:t>(</a:t>
            </a:r>
            <a:r>
              <a:rPr lang="en-US" altLang="zh-CN" sz="2400" b="1" dirty="0" err="1" smtClean="0">
                <a:solidFill>
                  <a:srgbClr val="FF0000"/>
                </a:solidFill>
                <a:latin typeface="+mn-ea"/>
                <a:ea typeface="+mn-ea"/>
              </a:rPr>
              <a:t>rs</a:t>
            </a:r>
            <a:r>
              <a:rPr lang="en-US" altLang="zh-CN" sz="2400" b="1" dirty="0" smtClean="0">
                <a:solidFill>
                  <a:srgbClr val="FF0000"/>
                </a:solidFill>
                <a:latin typeface="+mn-ea"/>
                <a:ea typeface="+mn-ea"/>
              </a:rPr>
              <a:t>)+((rs1)+</a:t>
            </a:r>
            <a:r>
              <a:rPr lang="en-US" altLang="zh-CN" sz="2400" b="1" dirty="0" err="1" smtClean="0">
                <a:solidFill>
                  <a:srgbClr val="FF0000"/>
                </a:solidFill>
                <a:latin typeface="+mn-ea"/>
                <a:ea typeface="+mn-ea"/>
              </a:rPr>
              <a:t>disp</a:t>
            </a:r>
            <a:r>
              <a:rPr lang="en-US" altLang="zh-CN" sz="2400" b="1" dirty="0" smtClean="0">
                <a:solidFill>
                  <a:srgbClr val="FF0000"/>
                </a:solidFill>
                <a:latin typeface="+mn-ea"/>
                <a:ea typeface="+mn-ea"/>
              </a:rPr>
              <a:t>)=&gt;</a:t>
            </a:r>
            <a:r>
              <a:rPr lang="en-US" altLang="zh-CN" sz="2400" b="1" dirty="0" err="1" smtClean="0">
                <a:solidFill>
                  <a:srgbClr val="FF0000"/>
                </a:solidFill>
                <a:latin typeface="+mn-ea"/>
                <a:ea typeface="+mn-ea"/>
              </a:rPr>
              <a:t>rd</a:t>
            </a:r>
            <a:endParaRPr lang="en-US" altLang="zh-CN" sz="2400" b="1" dirty="0" smtClean="0">
              <a:solidFill>
                <a:srgbClr val="FF0000"/>
              </a:solidFill>
              <a:latin typeface="+mn-ea"/>
              <a:ea typeface="+mn-ea"/>
            </a:endParaRPr>
          </a:p>
        </p:txBody>
      </p:sp>
      <p:grpSp>
        <p:nvGrpSpPr>
          <p:cNvPr id="10" name="Group 4"/>
          <p:cNvGrpSpPr>
            <a:grpSpLocks/>
          </p:cNvGrpSpPr>
          <p:nvPr/>
        </p:nvGrpSpPr>
        <p:grpSpPr bwMode="auto">
          <a:xfrm>
            <a:off x="1335153" y="1550886"/>
            <a:ext cx="5886450" cy="965200"/>
            <a:chOff x="804" y="3232"/>
            <a:chExt cx="3708" cy="608"/>
          </a:xfrm>
        </p:grpSpPr>
        <p:sp>
          <p:nvSpPr>
            <p:cNvPr id="11" name="Text Box 5"/>
            <p:cNvSpPr txBox="1">
              <a:spLocks noChangeArrowheads="1"/>
            </p:cNvSpPr>
            <p:nvPr/>
          </p:nvSpPr>
          <p:spPr bwMode="auto">
            <a:xfrm>
              <a:off x="1008" y="3232"/>
              <a:ext cx="35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取</a:t>
              </a:r>
              <a:r>
                <a:rPr lang="zh-CN" altLang="en-US" sz="1800" dirty="0" smtClean="0">
                  <a:solidFill>
                    <a:srgbClr val="FF0000"/>
                  </a:solidFill>
                  <a:latin typeface="微软雅黑" panose="020B0503020204020204" pitchFamily="34" charset="-122"/>
                  <a:ea typeface="微软雅黑" panose="020B0503020204020204" pitchFamily="34" charset="-122"/>
                </a:rPr>
                <a:t>指令       计算</a:t>
              </a:r>
              <a:r>
                <a:rPr lang="zh-CN" altLang="en-US" sz="1800" dirty="0">
                  <a:solidFill>
                    <a:srgbClr val="FF0000"/>
                  </a:solidFill>
                  <a:latin typeface="微软雅黑" panose="020B0503020204020204" pitchFamily="34" charset="-122"/>
                  <a:ea typeface="微软雅黑" panose="020B0503020204020204" pitchFamily="34" charset="-122"/>
                </a:rPr>
                <a:t>地址    </a:t>
              </a:r>
              <a:r>
                <a:rPr lang="zh-CN" altLang="en-US" sz="1800" dirty="0" smtClean="0">
                  <a:solidFill>
                    <a:srgbClr val="FF0000"/>
                  </a:solidFill>
                  <a:latin typeface="微软雅黑" panose="020B0503020204020204" pitchFamily="34" charset="-122"/>
                  <a:ea typeface="微软雅黑" panose="020B0503020204020204" pitchFamily="34" charset="-122"/>
                </a:rPr>
                <a:t>    取</a:t>
              </a:r>
              <a:r>
                <a:rPr lang="zh-CN" altLang="en-US" sz="1800" dirty="0">
                  <a:solidFill>
                    <a:srgbClr val="FF0000"/>
                  </a:solidFill>
                  <a:latin typeface="微软雅黑" panose="020B0503020204020204" pitchFamily="34" charset="-122"/>
                  <a:ea typeface="微软雅黑" panose="020B0503020204020204" pitchFamily="34" charset="-122"/>
                </a:rPr>
                <a:t>数  </a:t>
              </a:r>
              <a:r>
                <a:rPr lang="zh-CN" altLang="en-US" sz="1800" dirty="0" smtClean="0">
                  <a:solidFill>
                    <a:srgbClr val="FF0000"/>
                  </a:solidFill>
                  <a:latin typeface="微软雅黑" panose="020B0503020204020204" pitchFamily="34" charset="-122"/>
                  <a:ea typeface="微软雅黑" panose="020B0503020204020204" pitchFamily="34" charset="-122"/>
                </a:rPr>
                <a:t>        运算</a:t>
              </a:r>
              <a:r>
                <a:rPr lang="zh-CN" altLang="en-US" sz="1800" dirty="0">
                  <a:solidFill>
                    <a:srgbClr val="FF0000"/>
                  </a:solidFill>
                  <a:latin typeface="微软雅黑" panose="020B0503020204020204" pitchFamily="34" charset="-122"/>
                  <a:ea typeface="微软雅黑" panose="020B0503020204020204" pitchFamily="34" charset="-122"/>
                </a:rPr>
                <a:t>送结果</a:t>
              </a:r>
            </a:p>
          </p:txBody>
        </p:sp>
        <p:sp>
          <p:nvSpPr>
            <p:cNvPr id="12" name="Line 6"/>
            <p:cNvSpPr>
              <a:spLocks noChangeShapeType="1"/>
            </p:cNvSpPr>
            <p:nvPr/>
          </p:nvSpPr>
          <p:spPr bwMode="auto">
            <a:xfrm>
              <a:off x="912" y="3552"/>
              <a:ext cx="33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7"/>
            <p:cNvSpPr>
              <a:spLocks noChangeShapeType="1"/>
            </p:cNvSpPr>
            <p:nvPr/>
          </p:nvSpPr>
          <p:spPr bwMode="auto">
            <a:xfrm flipV="1">
              <a:off x="912"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8"/>
            <p:cNvSpPr>
              <a:spLocks noChangeShapeType="1"/>
            </p:cNvSpPr>
            <p:nvPr/>
          </p:nvSpPr>
          <p:spPr bwMode="auto">
            <a:xfrm flipV="1">
              <a:off x="1674"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9"/>
            <p:cNvSpPr>
              <a:spLocks noChangeShapeType="1"/>
            </p:cNvSpPr>
            <p:nvPr/>
          </p:nvSpPr>
          <p:spPr bwMode="auto">
            <a:xfrm flipV="1">
              <a:off x="2478"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0"/>
            <p:cNvSpPr>
              <a:spLocks noChangeShapeType="1"/>
            </p:cNvSpPr>
            <p:nvPr/>
          </p:nvSpPr>
          <p:spPr bwMode="auto">
            <a:xfrm flipV="1">
              <a:off x="3330"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1"/>
            <p:cNvSpPr>
              <a:spLocks noChangeShapeType="1"/>
            </p:cNvSpPr>
            <p:nvPr/>
          </p:nvSpPr>
          <p:spPr bwMode="auto">
            <a:xfrm flipV="1">
              <a:off x="4272" y="340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2"/>
            <p:cNvSpPr txBox="1">
              <a:spLocks noChangeArrowheads="1"/>
            </p:cNvSpPr>
            <p:nvPr/>
          </p:nvSpPr>
          <p:spPr bwMode="auto">
            <a:xfrm>
              <a:off x="1540"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t1</a:t>
              </a:r>
            </a:p>
          </p:txBody>
        </p:sp>
        <p:sp>
          <p:nvSpPr>
            <p:cNvPr id="20" name="Text Box 13"/>
            <p:cNvSpPr txBox="1">
              <a:spLocks noChangeArrowheads="1"/>
            </p:cNvSpPr>
            <p:nvPr/>
          </p:nvSpPr>
          <p:spPr bwMode="auto">
            <a:xfrm>
              <a:off x="2360"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t2</a:t>
              </a:r>
            </a:p>
          </p:txBody>
        </p:sp>
        <p:sp>
          <p:nvSpPr>
            <p:cNvPr id="21" name="Text Box 14"/>
            <p:cNvSpPr txBox="1">
              <a:spLocks noChangeArrowheads="1"/>
            </p:cNvSpPr>
            <p:nvPr/>
          </p:nvSpPr>
          <p:spPr bwMode="auto">
            <a:xfrm>
              <a:off x="3224"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t3</a:t>
              </a:r>
            </a:p>
          </p:txBody>
        </p:sp>
        <p:sp>
          <p:nvSpPr>
            <p:cNvPr id="22" name="Text Box 15"/>
            <p:cNvSpPr txBox="1">
              <a:spLocks noChangeArrowheads="1"/>
            </p:cNvSpPr>
            <p:nvPr/>
          </p:nvSpPr>
          <p:spPr bwMode="auto">
            <a:xfrm>
              <a:off x="4156"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t4</a:t>
              </a:r>
            </a:p>
          </p:txBody>
        </p:sp>
        <p:sp>
          <p:nvSpPr>
            <p:cNvPr id="23" name="Text Box 16"/>
            <p:cNvSpPr txBox="1">
              <a:spLocks noChangeArrowheads="1"/>
            </p:cNvSpPr>
            <p:nvPr/>
          </p:nvSpPr>
          <p:spPr bwMode="auto">
            <a:xfrm>
              <a:off x="804" y="3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en-US" sz="2400">
                  <a:latin typeface="Times New Roman" panose="02020603050405020304" pitchFamily="18" charset="0"/>
                </a:rPr>
                <a:t>0</a:t>
              </a:r>
              <a:endParaRPr lang="en-US" altLang="zh-CN" sz="2400">
                <a:latin typeface="Times New Roman" panose="02020603050405020304" pitchFamily="18" charset="0"/>
              </a:endParaRPr>
            </a:p>
          </p:txBody>
        </p:sp>
      </p:grpSp>
      <p:sp>
        <p:nvSpPr>
          <p:cNvPr id="3" name="矩形 2"/>
          <p:cNvSpPr/>
          <p:nvPr/>
        </p:nvSpPr>
        <p:spPr>
          <a:xfrm>
            <a:off x="1103376" y="3695908"/>
            <a:ext cx="9553348" cy="969496"/>
          </a:xfrm>
          <a:prstGeom prst="rect">
            <a:avLst/>
          </a:prstGeom>
        </p:spPr>
        <p:txBody>
          <a:bodyPr wrap="square">
            <a:spAutoFit/>
          </a:bodyPr>
          <a:lstStyle/>
          <a:p>
            <a:pPr>
              <a:lnSpc>
                <a:spcPct val="150000"/>
              </a:lnSpc>
            </a:pPr>
            <a:r>
              <a:rPr lang="en-US" altLang="zh-CN" sz="2000" b="1" dirty="0" smtClean="0">
                <a:latin typeface="+mn-ea"/>
              </a:rPr>
              <a:t>(2)</a:t>
            </a:r>
            <a:r>
              <a:rPr lang="zh-CN" altLang="zh-CN" sz="2000" b="1" dirty="0" smtClean="0">
                <a:latin typeface="+mn-ea"/>
              </a:rPr>
              <a:t>计算</a:t>
            </a:r>
            <a:r>
              <a:rPr lang="zh-CN" altLang="zh-CN" sz="2000" b="1" dirty="0">
                <a:latin typeface="+mn-ea"/>
              </a:rPr>
              <a:t>操作数地址，将得到的有效地址=</a:t>
            </a:r>
            <a:r>
              <a:rPr lang="en-US" altLang="zh-CN" sz="2000" b="1" dirty="0">
                <a:latin typeface="+mn-ea"/>
              </a:rPr>
              <a:t>&gt;AR:</a:t>
            </a:r>
          </a:p>
          <a:p>
            <a:pPr>
              <a:lnSpc>
                <a:spcPct val="150000"/>
              </a:lnSpc>
              <a:buFont typeface="Wingdings" panose="05000000000000000000" pitchFamily="2" charset="2"/>
              <a:buNone/>
            </a:pPr>
            <a:r>
              <a:rPr lang="en-US" altLang="zh-CN" b="1" dirty="0">
                <a:latin typeface="+mn-ea"/>
              </a:rPr>
              <a:t>    (rs1)-&gt;GR, (rs1)-&gt;</a:t>
            </a:r>
            <a:r>
              <a:rPr lang="en-US" altLang="zh-CN" b="1" dirty="0" err="1">
                <a:latin typeface="+mn-ea"/>
              </a:rPr>
              <a:t>ALU,disp</a:t>
            </a:r>
            <a:r>
              <a:rPr lang="en-US" altLang="zh-CN" b="1" dirty="0">
                <a:latin typeface="+mn-ea"/>
              </a:rPr>
              <a:t>-&gt;ALU,”+”, ALU-&gt;</a:t>
            </a:r>
            <a:r>
              <a:rPr lang="en-US" altLang="zh-CN" b="1" dirty="0" smtClean="0">
                <a:latin typeface="+mn-ea"/>
              </a:rPr>
              <a:t>AR</a:t>
            </a:r>
            <a:endParaRPr lang="en-US" altLang="zh-CN" sz="2000" b="1" dirty="0">
              <a:latin typeface="+mn-ea"/>
            </a:endParaRPr>
          </a:p>
        </p:txBody>
      </p:sp>
      <p:sp>
        <p:nvSpPr>
          <p:cNvPr id="5" name="矩形 4"/>
          <p:cNvSpPr/>
          <p:nvPr/>
        </p:nvSpPr>
        <p:spPr>
          <a:xfrm>
            <a:off x="1103376" y="4693055"/>
            <a:ext cx="9553348" cy="1015663"/>
          </a:xfrm>
          <a:prstGeom prst="rect">
            <a:avLst/>
          </a:prstGeom>
        </p:spPr>
        <p:txBody>
          <a:bodyPr wrap="square">
            <a:spAutoFit/>
          </a:bodyPr>
          <a:lstStyle/>
          <a:p>
            <a:pPr>
              <a:lnSpc>
                <a:spcPct val="150000"/>
              </a:lnSpc>
            </a:pPr>
            <a:r>
              <a:rPr lang="en-US" altLang="zh-CN" sz="2000" b="1" dirty="0" smtClean="0">
                <a:latin typeface="+mn-ea"/>
              </a:rPr>
              <a:t>(3)</a:t>
            </a:r>
            <a:r>
              <a:rPr lang="zh-CN" altLang="zh-CN" sz="2000" b="1" dirty="0" smtClean="0">
                <a:latin typeface="+mn-ea"/>
              </a:rPr>
              <a:t>取</a:t>
            </a:r>
            <a:r>
              <a:rPr lang="zh-CN" altLang="zh-CN" sz="2000" b="1" dirty="0">
                <a:latin typeface="+mn-ea"/>
              </a:rPr>
              <a:t>操作数：</a:t>
            </a:r>
            <a:endParaRPr lang="zh-CN" altLang="en-US" sz="2000" b="1" dirty="0">
              <a:latin typeface="+mn-ea"/>
            </a:endParaRPr>
          </a:p>
          <a:p>
            <a:pPr>
              <a:lnSpc>
                <a:spcPct val="150000"/>
              </a:lnSpc>
              <a:buFont typeface="Wingdings" panose="05000000000000000000" pitchFamily="2" charset="2"/>
              <a:buNone/>
            </a:pPr>
            <a:r>
              <a:rPr lang="zh-CN" altLang="en-US" sz="2000" b="1" dirty="0">
                <a:latin typeface="+mn-ea"/>
              </a:rPr>
              <a:t>     </a:t>
            </a:r>
            <a:r>
              <a:rPr lang="en-US" altLang="zh-CN" sz="2000" b="1" dirty="0">
                <a:latin typeface="+mn-ea"/>
              </a:rPr>
              <a:t>AR-&gt;AB, ADS#,W/R#, M/IO#, (Ready#,) DB-&gt;DR</a:t>
            </a:r>
            <a:r>
              <a:rPr lang="en-US" altLang="zh-CN" sz="2000" b="1" dirty="0" smtClean="0">
                <a:latin typeface="+mn-ea"/>
              </a:rPr>
              <a:t>;</a:t>
            </a:r>
            <a:endParaRPr lang="en-US" altLang="zh-CN" sz="2000" b="1" dirty="0">
              <a:latin typeface="+mn-ea"/>
            </a:endParaRPr>
          </a:p>
        </p:txBody>
      </p:sp>
      <p:sp>
        <p:nvSpPr>
          <p:cNvPr id="6" name="矩形 5"/>
          <p:cNvSpPr/>
          <p:nvPr/>
        </p:nvSpPr>
        <p:spPr>
          <a:xfrm>
            <a:off x="1114294" y="5736369"/>
            <a:ext cx="9531511" cy="969496"/>
          </a:xfrm>
          <a:prstGeom prst="rect">
            <a:avLst/>
          </a:prstGeom>
        </p:spPr>
        <p:txBody>
          <a:bodyPr wrap="square">
            <a:spAutoFit/>
          </a:bodyPr>
          <a:lstStyle/>
          <a:p>
            <a:pPr>
              <a:lnSpc>
                <a:spcPct val="150000"/>
              </a:lnSpc>
            </a:pPr>
            <a:r>
              <a:rPr lang="en-US" altLang="zh-CN" sz="2000" b="1" dirty="0">
                <a:latin typeface="+mn-ea"/>
              </a:rPr>
              <a:t>(4)</a:t>
            </a:r>
            <a:r>
              <a:rPr lang="zh-CN" altLang="en-US" sz="2000" b="1" dirty="0">
                <a:latin typeface="+mn-ea"/>
              </a:rPr>
              <a:t>做加法</a:t>
            </a:r>
            <a:r>
              <a:rPr lang="zh-CN" altLang="en-US" b="1" dirty="0">
                <a:latin typeface="+mn-ea"/>
              </a:rPr>
              <a:t>：</a:t>
            </a:r>
          </a:p>
          <a:p>
            <a:pPr>
              <a:lnSpc>
                <a:spcPct val="150000"/>
              </a:lnSpc>
              <a:buFont typeface="Wingdings" panose="05000000000000000000" pitchFamily="2" charset="2"/>
              <a:buNone/>
            </a:pPr>
            <a:r>
              <a:rPr lang="en-US" altLang="en-US" b="1" dirty="0">
                <a:latin typeface="+mn-ea"/>
              </a:rPr>
              <a:t>     (</a:t>
            </a:r>
            <a:r>
              <a:rPr lang="en-US" altLang="zh-CN" b="1" dirty="0" err="1">
                <a:latin typeface="+mn-ea"/>
              </a:rPr>
              <a:t>rs</a:t>
            </a:r>
            <a:r>
              <a:rPr lang="en-US" altLang="zh-CN" b="1" dirty="0">
                <a:latin typeface="+mn-ea"/>
              </a:rPr>
              <a:t>)-&gt;GR,(</a:t>
            </a:r>
            <a:r>
              <a:rPr lang="en-US" altLang="zh-CN" b="1" dirty="0" err="1">
                <a:latin typeface="+mn-ea"/>
              </a:rPr>
              <a:t>rs</a:t>
            </a:r>
            <a:r>
              <a:rPr lang="en-US" altLang="zh-CN" b="1" dirty="0">
                <a:latin typeface="+mn-ea"/>
              </a:rPr>
              <a:t>)-&gt;ALU,DR-&gt;ALU; ”+”, </a:t>
            </a:r>
            <a:r>
              <a:rPr lang="en-US" altLang="zh-CN" b="1" dirty="0" err="1">
                <a:latin typeface="+mn-ea"/>
              </a:rPr>
              <a:t>rd</a:t>
            </a:r>
            <a:r>
              <a:rPr lang="en-US" altLang="zh-CN" b="1" dirty="0">
                <a:latin typeface="+mn-ea"/>
              </a:rPr>
              <a:t>-&gt;GR, ALU-&gt;</a:t>
            </a:r>
            <a:r>
              <a:rPr lang="en-US" altLang="zh-CN" b="1" dirty="0" err="1">
                <a:latin typeface="+mn-ea"/>
              </a:rPr>
              <a:t>rd</a:t>
            </a:r>
            <a:r>
              <a:rPr lang="en-US" altLang="zh-CN" b="1" dirty="0">
                <a:latin typeface="+mn-ea"/>
              </a:rPr>
              <a:t>, </a:t>
            </a:r>
            <a:r>
              <a:rPr lang="zh-CN" altLang="en-US" b="1" dirty="0">
                <a:latin typeface="+mn-ea"/>
              </a:rPr>
              <a:t>置运算结果</a:t>
            </a:r>
            <a:r>
              <a:rPr lang="en-US" altLang="zh-CN" b="1" dirty="0">
                <a:latin typeface="+mn-ea"/>
              </a:rPr>
              <a:t>N</a:t>
            </a:r>
            <a:r>
              <a:rPr lang="zh-CN" altLang="en-US" b="1" dirty="0">
                <a:latin typeface="+mn-ea"/>
              </a:rPr>
              <a:t>，</a:t>
            </a:r>
            <a:r>
              <a:rPr lang="en-US" altLang="zh-CN" b="1" dirty="0">
                <a:latin typeface="+mn-ea"/>
              </a:rPr>
              <a:t>Z</a:t>
            </a:r>
            <a:r>
              <a:rPr lang="zh-CN" altLang="en-US" b="1" dirty="0">
                <a:latin typeface="+mn-ea"/>
              </a:rPr>
              <a:t>，</a:t>
            </a:r>
            <a:r>
              <a:rPr lang="en-US" altLang="zh-CN" b="1" dirty="0">
                <a:latin typeface="+mn-ea"/>
              </a:rPr>
              <a:t>V</a:t>
            </a:r>
            <a:r>
              <a:rPr lang="zh-CN" altLang="en-US" b="1" dirty="0">
                <a:latin typeface="+mn-ea"/>
              </a:rPr>
              <a:t>，</a:t>
            </a:r>
            <a:r>
              <a:rPr lang="en-US" altLang="zh-CN" b="1" dirty="0">
                <a:latin typeface="+mn-ea"/>
              </a:rPr>
              <a:t>C</a:t>
            </a:r>
            <a:r>
              <a:rPr lang="zh-CN" altLang="en-US" b="1" dirty="0">
                <a:latin typeface="+mn-ea"/>
              </a:rPr>
              <a:t>。</a:t>
            </a:r>
            <a:endParaRPr lang="zh-CN" altLang="en-US" sz="2000" b="1" dirty="0">
              <a:solidFill>
                <a:srgbClr val="FF0000"/>
              </a:solidFill>
              <a:latin typeface="+mn-ea"/>
            </a:endParaRPr>
          </a:p>
        </p:txBody>
      </p:sp>
    </p:spTree>
    <p:extLst>
      <p:ext uri="{BB962C8B-B14F-4D97-AF65-F5344CB8AC3E}">
        <p14:creationId xmlns:p14="http://schemas.microsoft.com/office/powerpoint/2010/main" val="4201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a:latin typeface="+mj-ea"/>
              </a:rPr>
              <a:t>指令执行过程</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6" name="Picture 4" descr="C:\计算机组成\讲稿\tu6-7.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429000" y="95829"/>
            <a:ext cx="71628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5"/>
          <p:cNvSpPr>
            <a:spLocks noChangeArrowheads="1"/>
          </p:cNvSpPr>
          <p:nvPr/>
        </p:nvSpPr>
        <p:spPr bwMode="auto">
          <a:xfrm>
            <a:off x="3200400" y="2381829"/>
            <a:ext cx="1371600" cy="762000"/>
          </a:xfrm>
          <a:prstGeom prst="wedgeRectCallout">
            <a:avLst>
              <a:gd name="adj1" fmla="val 92940"/>
              <a:gd name="adj2" fmla="val -35833"/>
            </a:avLst>
          </a:prstGeom>
          <a:solidFill>
            <a:schemeClr val="accent4">
              <a:lumMod val="20000"/>
              <a:lumOff val="80000"/>
            </a:schemeClr>
          </a:solidFill>
          <a:ln w="12700" cap="sq">
            <a:solidFill>
              <a:schemeClr val="tx1"/>
            </a:solidFill>
            <a:miter lim="800000"/>
            <a:headEnd type="none" w="sm" len="sm"/>
            <a:tailEnd type="none" w="sm" len="sm"/>
          </a:ln>
        </p:spPr>
        <p:txBody>
          <a:bodyPr/>
          <a:lstStyle>
            <a:lvl1pPr>
              <a:spcBef>
                <a:spcPct val="20000"/>
              </a:spcBef>
              <a:buClr>
                <a:schemeClr val="hlink"/>
              </a:buClr>
              <a:buSzPct val="70000"/>
              <a:buFont typeface="Wingdings" panose="05000000000000000000" pitchFamily="2" charset="2"/>
              <a:buChar char="v"/>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Times New Roman" panose="02020603050405020304" pitchFamily="18" charset="0"/>
              </a:rPr>
              <a:t>ADS#</a:t>
            </a:r>
            <a:r>
              <a:rPr lang="zh-CN" altLang="en-US" sz="1800" b="1">
                <a:solidFill>
                  <a:srgbClr val="FF0000"/>
                </a:solidFill>
                <a:latin typeface="Times New Roman" panose="02020603050405020304" pitchFamily="18" charset="0"/>
              </a:rPr>
              <a:t>的电平正好相反</a:t>
            </a:r>
          </a:p>
        </p:txBody>
      </p:sp>
    </p:spTree>
    <p:extLst>
      <p:ext uri="{BB962C8B-B14F-4D97-AF65-F5344CB8AC3E}">
        <p14:creationId xmlns:p14="http://schemas.microsoft.com/office/powerpoint/2010/main" val="1279655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B96586-CC78-4050-9648-42A24C638759}"/>
              </a:ext>
            </a:extLst>
          </p:cNvPr>
          <p:cNvSpPr txBox="1"/>
          <p:nvPr/>
        </p:nvSpPr>
        <p:spPr>
          <a:xfrm>
            <a:off x="875874" y="295559"/>
            <a:ext cx="10427126" cy="497957"/>
          </a:xfrm>
          <a:prstGeom prst="rect">
            <a:avLst/>
          </a:prstGeom>
          <a:noFill/>
        </p:spPr>
        <p:txBody>
          <a:bodyPr wrap="square" rtlCol="0" anchor="ctr">
            <a:spAutoFit/>
          </a:bodyPr>
          <a:lstStyle/>
          <a:p>
            <a:pPr>
              <a:lnSpc>
                <a:spcPct val="120000"/>
              </a:lnSpc>
            </a:pPr>
            <a:r>
              <a:rPr lang="zh-CN" altLang="en-US" sz="2400" b="1" spc="300" dirty="0">
                <a:latin typeface="+mj-ea"/>
              </a:rPr>
              <a:t>指令执行过程</a:t>
            </a:r>
            <a:endParaRPr lang="en-US" altLang="zh-CN" sz="1600" dirty="0">
              <a:solidFill>
                <a:srgbClr val="FF0000"/>
              </a:solidFill>
              <a:latin typeface="+mn-ea"/>
              <a:cs typeface="+mn-ea"/>
            </a:endParaRPr>
          </a:p>
        </p:txBody>
      </p:sp>
      <p:sp>
        <p:nvSpPr>
          <p:cNvPr id="9" name="Rectangle 5"/>
          <p:cNvSpPr>
            <a:spLocks noChangeArrowheads="1"/>
          </p:cNvSpPr>
          <p:nvPr/>
        </p:nvSpPr>
        <p:spPr bwMode="auto">
          <a:xfrm>
            <a:off x="1103376" y="3209145"/>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 name="Rectangle 2"/>
          <p:cNvSpPr txBox="1">
            <a:spLocks noRot="1" noChangeArrowheads="1"/>
          </p:cNvSpPr>
          <p:nvPr/>
        </p:nvSpPr>
        <p:spPr>
          <a:xfrm>
            <a:off x="875874" y="1448698"/>
            <a:ext cx="9145524" cy="13334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solidFill>
                  <a:srgbClr val="FF0000"/>
                </a:solidFill>
                <a:latin typeface="+mn-ea"/>
                <a:ea typeface="+mn-ea"/>
              </a:rPr>
              <a:t>LOAD((</a:t>
            </a:r>
            <a:r>
              <a:rPr lang="en-US" altLang="zh-CN" sz="2400" b="1" dirty="0" smtClean="0">
                <a:solidFill>
                  <a:srgbClr val="FF0000"/>
                </a:solidFill>
                <a:latin typeface="+mn-ea"/>
                <a:ea typeface="+mn-ea"/>
              </a:rPr>
              <a:t>rs1</a:t>
            </a:r>
            <a:r>
              <a:rPr lang="en-US" altLang="zh-CN" sz="2400" b="1" dirty="0" smtClean="0">
                <a:solidFill>
                  <a:srgbClr val="FF0000"/>
                </a:solidFill>
                <a:latin typeface="+mn-ea"/>
                <a:ea typeface="+mn-ea"/>
              </a:rPr>
              <a:t>)+DISP </a:t>
            </a:r>
            <a:r>
              <a:rPr lang="zh-CN" altLang="en-US" sz="2400" b="1" dirty="0" smtClean="0">
                <a:solidFill>
                  <a:srgbClr val="FF0000"/>
                </a:solidFill>
                <a:latin typeface="+mn-ea"/>
                <a:ea typeface="+mn-ea"/>
              </a:rPr>
              <a:t>指示的内存单元取数，送</a:t>
            </a:r>
            <a:r>
              <a:rPr lang="en-US" altLang="zh-CN" sz="2400" b="1" dirty="0" err="1" smtClean="0">
                <a:solidFill>
                  <a:srgbClr val="FF0000"/>
                </a:solidFill>
                <a:latin typeface="+mn-ea"/>
                <a:ea typeface="+mn-ea"/>
              </a:rPr>
              <a:t>rs</a:t>
            </a:r>
            <a:r>
              <a:rPr lang="zh-CN" altLang="en-US" sz="2400" b="1" dirty="0" smtClean="0">
                <a:solidFill>
                  <a:srgbClr val="FF0000"/>
                </a:solidFill>
                <a:latin typeface="+mn-ea"/>
                <a:ea typeface="+mn-ea"/>
              </a:rPr>
              <a:t>寄存器暂存</a:t>
            </a:r>
            <a:r>
              <a:rPr lang="en-US" altLang="zh-CN" sz="2400" b="1" dirty="0" smtClean="0">
                <a:solidFill>
                  <a:srgbClr val="FF0000"/>
                </a:solidFill>
                <a:latin typeface="+mn-ea"/>
                <a:ea typeface="+mn-ea"/>
              </a:rPr>
              <a:t>)</a:t>
            </a:r>
          </a:p>
          <a:p>
            <a:endParaRPr lang="en-US" altLang="zh-CN" sz="2400" b="1" dirty="0">
              <a:solidFill>
                <a:srgbClr val="FF0000"/>
              </a:solidFill>
              <a:latin typeface="+mn-ea"/>
              <a:ea typeface="+mn-ea"/>
            </a:endParaRPr>
          </a:p>
          <a:p>
            <a:r>
              <a:rPr lang="en-US" altLang="zh-CN" sz="2400" b="1" dirty="0" smtClean="0">
                <a:solidFill>
                  <a:srgbClr val="FF0000"/>
                </a:solidFill>
                <a:latin typeface="+mn-ea"/>
                <a:ea typeface="+mn-ea"/>
              </a:rPr>
              <a:t>STORE(</a:t>
            </a:r>
            <a:r>
              <a:rPr lang="en-US" altLang="zh-CN" sz="2400" b="1" dirty="0" err="1" smtClean="0">
                <a:solidFill>
                  <a:srgbClr val="FF0000"/>
                </a:solidFill>
                <a:latin typeface="+mn-ea"/>
                <a:ea typeface="+mn-ea"/>
              </a:rPr>
              <a:t>rs</a:t>
            </a:r>
            <a:r>
              <a:rPr lang="zh-CN" altLang="en-US" sz="2400" b="1" dirty="0" smtClean="0">
                <a:solidFill>
                  <a:srgbClr val="FF0000"/>
                </a:solidFill>
                <a:latin typeface="+mn-ea"/>
                <a:ea typeface="+mn-ea"/>
              </a:rPr>
              <a:t>内容送到</a:t>
            </a:r>
            <a:r>
              <a:rPr lang="en-US" altLang="zh-CN" sz="2400" b="1" dirty="0" smtClean="0">
                <a:solidFill>
                  <a:srgbClr val="FF0000"/>
                </a:solidFill>
                <a:latin typeface="+mn-ea"/>
                <a:ea typeface="+mn-ea"/>
              </a:rPr>
              <a:t>(rs1)+</a:t>
            </a:r>
            <a:r>
              <a:rPr lang="en-US" altLang="zh-CN" sz="2400" b="1" dirty="0" err="1" smtClean="0">
                <a:solidFill>
                  <a:srgbClr val="FF0000"/>
                </a:solidFill>
                <a:latin typeface="+mn-ea"/>
                <a:ea typeface="+mn-ea"/>
              </a:rPr>
              <a:t>disp</a:t>
            </a:r>
            <a:r>
              <a:rPr lang="zh-CN" altLang="en-US" sz="2400" b="1" dirty="0" smtClean="0">
                <a:solidFill>
                  <a:srgbClr val="FF0000"/>
                </a:solidFill>
                <a:latin typeface="+mn-ea"/>
                <a:ea typeface="+mn-ea"/>
              </a:rPr>
              <a:t>指示的内存单元</a:t>
            </a:r>
            <a:r>
              <a:rPr lang="en-US" altLang="zh-CN" sz="2400" b="1" dirty="0" smtClean="0">
                <a:solidFill>
                  <a:srgbClr val="FF0000"/>
                </a:solidFill>
                <a:latin typeface="+mn-ea"/>
                <a:ea typeface="+mn-ea"/>
              </a:rPr>
              <a:t>)</a:t>
            </a:r>
            <a:endParaRPr lang="en-US" altLang="zh-CN" sz="2400" b="1" dirty="0" smtClean="0">
              <a:solidFill>
                <a:srgbClr val="FF0000"/>
              </a:solidFill>
              <a:latin typeface="+mn-ea"/>
              <a:ea typeface="+mn-ea"/>
            </a:endParaRPr>
          </a:p>
        </p:txBody>
      </p:sp>
    </p:spTree>
    <p:extLst>
      <p:ext uri="{BB962C8B-B14F-4D97-AF65-F5344CB8AC3E}">
        <p14:creationId xmlns:p14="http://schemas.microsoft.com/office/powerpoint/2010/main" val="837295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F9E8E92-6587-48DD-B299-370A81BE0A8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flipH="1">
            <a:off x="72428" y="928356"/>
            <a:ext cx="5207913" cy="4748543"/>
          </a:xfrm>
          <a:prstGeom prst="rect">
            <a:avLst/>
          </a:prstGeom>
        </p:spPr>
      </p:pic>
      <p:grpSp>
        <p:nvGrpSpPr>
          <p:cNvPr id="16" name="组合 15">
            <a:extLst>
              <a:ext uri="{FF2B5EF4-FFF2-40B4-BE49-F238E27FC236}">
                <a16:creationId xmlns:a16="http://schemas.microsoft.com/office/drawing/2014/main" id="{BFF94A7B-57E5-4D8B-B01C-2C7B7F50E83E}"/>
              </a:ext>
            </a:extLst>
          </p:cNvPr>
          <p:cNvGrpSpPr/>
          <p:nvPr/>
        </p:nvGrpSpPr>
        <p:grpSpPr>
          <a:xfrm>
            <a:off x="0" y="5645729"/>
            <a:ext cx="12192000" cy="1244334"/>
            <a:chOff x="0" y="5645729"/>
            <a:chExt cx="12192000" cy="1244334"/>
          </a:xfrm>
        </p:grpSpPr>
        <p:sp>
          <p:nvSpPr>
            <p:cNvPr id="14" name="矩形 13">
              <a:extLst>
                <a:ext uri="{FF2B5EF4-FFF2-40B4-BE49-F238E27FC236}">
                  <a16:creationId xmlns:a16="http://schemas.microsoft.com/office/drawing/2014/main" id="{DAC68F4A-44F1-4603-A383-D56F83DF97ED}"/>
                </a:ext>
              </a:extLst>
            </p:cNvPr>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0BE2E99-B319-4F6F-A039-AB9C5DECCCB1}"/>
                </a:ext>
              </a:extLst>
            </p:cNvPr>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327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ea typeface="+mj-ea"/>
              </a:rPr>
              <a:t>中央处理器的功能和组成</a:t>
            </a: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3"/>
          <p:cNvSpPr txBox="1">
            <a:spLocks noRot="1" noChangeArrowheads="1"/>
          </p:cNvSpPr>
          <p:nvPr/>
        </p:nvSpPr>
        <p:spPr>
          <a:xfrm>
            <a:off x="979166" y="1130808"/>
            <a:ext cx="8007350" cy="1740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mn-ea"/>
              </a:rPr>
              <a:t>指令控制：程序的顺序控制</a:t>
            </a:r>
          </a:p>
          <a:p>
            <a:r>
              <a:rPr lang="zh-CN" altLang="en-US" sz="2000" dirty="0">
                <a:latin typeface="+mn-ea"/>
              </a:rPr>
              <a:t>操作控制：一条指令有若干操作信号实现</a:t>
            </a:r>
          </a:p>
          <a:p>
            <a:r>
              <a:rPr lang="zh-CN" altLang="en-US" sz="2000" dirty="0">
                <a:latin typeface="+mn-ea"/>
              </a:rPr>
              <a:t>时间控制：指令各个操作实施时间的定时</a:t>
            </a:r>
          </a:p>
          <a:p>
            <a:r>
              <a:rPr lang="zh-CN" altLang="en-US" sz="2000" dirty="0">
                <a:latin typeface="+mn-ea"/>
              </a:rPr>
              <a:t>数据加工：算术运算和逻辑运算</a:t>
            </a:r>
            <a:endParaRPr lang="zh-CN" altLang="en-US" sz="2000" dirty="0" smtClean="0">
              <a:latin typeface="+mn-ea"/>
            </a:endParaRPr>
          </a:p>
        </p:txBody>
      </p:sp>
      <p:sp>
        <p:nvSpPr>
          <p:cNvPr id="5" name="矩形 4"/>
          <p:cNvSpPr/>
          <p:nvPr/>
        </p:nvSpPr>
        <p:spPr>
          <a:xfrm>
            <a:off x="1127760" y="3089994"/>
            <a:ext cx="4477512" cy="369332"/>
          </a:xfrm>
          <a:prstGeom prst="rect">
            <a:avLst/>
          </a:prstGeom>
        </p:spPr>
        <p:txBody>
          <a:bodyPr wrap="square">
            <a:spAutoFit/>
          </a:bodyPr>
          <a:lstStyle/>
          <a:p>
            <a:r>
              <a:rPr lang="zh-CN" altLang="en-US" dirty="0"/>
              <a:t>①取指令②翻译指令③发送信号</a:t>
            </a:r>
            <a:r>
              <a:rPr lang="zh-CN" altLang="en-US" dirty="0" smtClean="0"/>
              <a:t>执行指令</a:t>
            </a:r>
            <a:endParaRPr lang="zh-CN" altLang="en-US" dirty="0"/>
          </a:p>
        </p:txBody>
      </p:sp>
      <p:pic>
        <p:nvPicPr>
          <p:cNvPr id="7" name="图片 6"/>
          <p:cNvPicPr>
            <a:picLocks noChangeAspect="1"/>
          </p:cNvPicPr>
          <p:nvPr/>
        </p:nvPicPr>
        <p:blipFill>
          <a:blip r:embed="rId3"/>
          <a:stretch>
            <a:fillRect/>
          </a:stretch>
        </p:blipFill>
        <p:spPr>
          <a:xfrm>
            <a:off x="1203769" y="4031742"/>
            <a:ext cx="3895725" cy="952500"/>
          </a:xfrm>
          <a:prstGeom prst="rect">
            <a:avLst/>
          </a:prstGeom>
        </p:spPr>
      </p:pic>
      <p:sp>
        <p:nvSpPr>
          <p:cNvPr id="8" name="矩形 7"/>
          <p:cNvSpPr/>
          <p:nvPr/>
        </p:nvSpPr>
        <p:spPr>
          <a:xfrm>
            <a:off x="1127760" y="5233708"/>
            <a:ext cx="10283952" cy="1200329"/>
          </a:xfrm>
          <a:prstGeom prst="rect">
            <a:avLst/>
          </a:prstGeom>
        </p:spPr>
        <p:txBody>
          <a:bodyPr wrap="square">
            <a:spAutoFit/>
          </a:bodyPr>
          <a:lstStyle/>
          <a:p>
            <a:r>
              <a:rPr lang="en-US" altLang="zh-CN" dirty="0"/>
              <a:t>CPU</a:t>
            </a:r>
            <a:r>
              <a:rPr lang="zh-CN" altLang="en-US" dirty="0"/>
              <a:t>的根本任务就是</a:t>
            </a:r>
            <a:r>
              <a:rPr lang="zh-CN" altLang="en-US" dirty="0" smtClean="0"/>
              <a:t>从</a:t>
            </a:r>
            <a:r>
              <a:rPr lang="zh-CN" altLang="en-US" dirty="0" smtClean="0">
                <a:solidFill>
                  <a:srgbClr val="FF0000"/>
                </a:solidFill>
              </a:rPr>
              <a:t>应用程序</a:t>
            </a:r>
            <a:r>
              <a:rPr lang="zh-CN" altLang="en-US" dirty="0">
                <a:solidFill>
                  <a:srgbClr val="FF0000"/>
                </a:solidFill>
              </a:rPr>
              <a:t>中取指令并</a:t>
            </a:r>
            <a:r>
              <a:rPr lang="zh-CN" altLang="en-US" dirty="0" smtClean="0">
                <a:solidFill>
                  <a:srgbClr val="FF0000"/>
                </a:solidFill>
              </a:rPr>
              <a:t>执行</a:t>
            </a:r>
            <a:r>
              <a:rPr lang="zh-CN" altLang="en-US" dirty="0" smtClean="0"/>
              <a:t>。</a:t>
            </a:r>
            <a:endParaRPr lang="en-US" altLang="zh-CN" dirty="0" smtClean="0"/>
          </a:p>
          <a:p>
            <a:endParaRPr lang="en-US" altLang="zh-CN" dirty="0" smtClean="0"/>
          </a:p>
          <a:p>
            <a:r>
              <a:rPr lang="en-US" altLang="zh-CN" dirty="0" smtClean="0"/>
              <a:t>CPU</a:t>
            </a:r>
            <a:r>
              <a:rPr lang="zh-CN" altLang="en-US" dirty="0"/>
              <a:t>从</a:t>
            </a:r>
            <a:r>
              <a:rPr lang="zh-CN" altLang="en-US" dirty="0">
                <a:solidFill>
                  <a:srgbClr val="FF0000"/>
                </a:solidFill>
              </a:rPr>
              <a:t>内存中一条一条地取出指令和相应的数据，按指令操作码的规定，对数据</a:t>
            </a:r>
            <a:r>
              <a:rPr lang="zh-CN" altLang="en-US" dirty="0" smtClean="0">
                <a:solidFill>
                  <a:srgbClr val="FF0000"/>
                </a:solidFill>
              </a:rPr>
              <a:t>进行处理</a:t>
            </a:r>
            <a:r>
              <a:rPr lang="zh-CN" altLang="en-US" dirty="0"/>
              <a:t>，直到程序执行完毕为止。</a:t>
            </a:r>
          </a:p>
        </p:txBody>
      </p:sp>
    </p:spTree>
    <p:extLst>
      <p:ext uri="{BB962C8B-B14F-4D97-AF65-F5344CB8AC3E}">
        <p14:creationId xmlns:p14="http://schemas.microsoft.com/office/powerpoint/2010/main" val="3286017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122" name="Picture 2" descr="https://gimg2.baidu.com/image_search/src=http%3A%2F%2Fimages.xiaozhuanlan.com%2Fphoto%2F2020%2Fc543b15ef73899f0a0aef6a5c1263feb.png&amp;refer=http%3A%2F%2Fimages.xiaozhuanlan.com&amp;app=2002&amp;size=f9999,10000&amp;q=a80&amp;n=0&amp;g=0n&amp;fmt=auto?sec=1655774854&amp;t=349a860d11172e95e0695b131ca2841b"/>
          <p:cNvPicPr>
            <a:picLocks noChangeAspect="1" noChangeArrowheads="1"/>
          </p:cNvPicPr>
          <p:nvPr/>
        </p:nvPicPr>
        <p:blipFill rotWithShape="1">
          <a:blip r:embed="rId3">
            <a:extLst>
              <a:ext uri="{28A0092B-C50C-407E-A947-70E740481C1C}">
                <a14:useLocalDpi xmlns:a14="http://schemas.microsoft.com/office/drawing/2010/main" val="0"/>
              </a:ext>
            </a:extLst>
          </a:blip>
          <a:srcRect t="16252" b="7364"/>
          <a:stretch/>
        </p:blipFill>
        <p:spPr bwMode="auto">
          <a:xfrm>
            <a:off x="1838071" y="1088136"/>
            <a:ext cx="7520704" cy="520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1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7640" y="1297283"/>
            <a:ext cx="3060192" cy="1200329"/>
          </a:xfrm>
          <a:prstGeom prst="rect">
            <a:avLst/>
          </a:prstGeom>
        </p:spPr>
        <p:txBody>
          <a:bodyPr wrap="square">
            <a:spAutoFit/>
          </a:bodyPr>
          <a:lstStyle/>
          <a:p>
            <a:r>
              <a:rPr lang="zh-CN" altLang="en-US" dirty="0"/>
              <a:t>从逻辑上来分，</a:t>
            </a:r>
            <a:r>
              <a:rPr lang="en-US" altLang="zh-CN" dirty="0"/>
              <a:t>CPU</a:t>
            </a:r>
            <a:r>
              <a:rPr lang="zh-CN" altLang="en-US" dirty="0"/>
              <a:t>可以划分为</a:t>
            </a:r>
            <a:r>
              <a:rPr lang="zh-CN" altLang="en-US" dirty="0">
                <a:solidFill>
                  <a:srgbClr val="FF0000"/>
                </a:solidFill>
              </a:rPr>
              <a:t>控制单元</a:t>
            </a:r>
            <a:r>
              <a:rPr lang="zh-CN" altLang="en-US" dirty="0"/>
              <a:t>、</a:t>
            </a:r>
            <a:r>
              <a:rPr lang="zh-CN" altLang="en-US" dirty="0">
                <a:solidFill>
                  <a:srgbClr val="FF0000"/>
                </a:solidFill>
              </a:rPr>
              <a:t>运算单元</a:t>
            </a:r>
            <a:r>
              <a:rPr lang="zh-CN" altLang="en-US" dirty="0"/>
              <a:t>和</a:t>
            </a:r>
            <a:r>
              <a:rPr lang="zh-CN" altLang="en-US" dirty="0">
                <a:solidFill>
                  <a:srgbClr val="FF0000"/>
                </a:solidFill>
              </a:rPr>
              <a:t>存储单元</a:t>
            </a:r>
            <a:r>
              <a:rPr lang="zh-CN" altLang="en-US" dirty="0"/>
              <a:t>，各部分通过</a:t>
            </a:r>
            <a:r>
              <a:rPr lang="en-US" altLang="zh-CN" dirty="0">
                <a:solidFill>
                  <a:srgbClr val="FF0000"/>
                </a:solidFill>
              </a:rPr>
              <a:t>CPU</a:t>
            </a:r>
            <a:r>
              <a:rPr lang="zh-CN" altLang="en-US" dirty="0">
                <a:solidFill>
                  <a:srgbClr val="FF0000"/>
                </a:solidFill>
              </a:rPr>
              <a:t>内部总线</a:t>
            </a:r>
            <a:r>
              <a:rPr lang="zh-CN" altLang="en-US" dirty="0"/>
              <a:t>连接</a:t>
            </a:r>
          </a:p>
        </p:txBody>
      </p:sp>
      <p:sp>
        <p:nvSpPr>
          <p:cNvPr id="6" name="矩形 5"/>
          <p:cNvSpPr/>
          <p:nvPr/>
        </p:nvSpPr>
        <p:spPr>
          <a:xfrm>
            <a:off x="167640" y="3754620"/>
            <a:ext cx="3048000" cy="1200329"/>
          </a:xfrm>
          <a:prstGeom prst="rect">
            <a:avLst/>
          </a:prstGeom>
        </p:spPr>
        <p:txBody>
          <a:bodyPr wrap="square">
            <a:spAutoFit/>
          </a:bodyPr>
          <a:lstStyle/>
          <a:p>
            <a:r>
              <a:rPr lang="zh-CN" altLang="en-US" dirty="0"/>
              <a:t>从功能上来分，</a:t>
            </a:r>
            <a:r>
              <a:rPr lang="en-US" altLang="zh-CN" dirty="0"/>
              <a:t>CPU</a:t>
            </a:r>
            <a:r>
              <a:rPr lang="zh-CN" altLang="en-US" dirty="0"/>
              <a:t>可以划分为</a:t>
            </a:r>
            <a:r>
              <a:rPr lang="zh-CN" altLang="en-US" dirty="0">
                <a:solidFill>
                  <a:srgbClr val="FF0000"/>
                </a:solidFill>
              </a:rPr>
              <a:t>寄存器</a:t>
            </a:r>
            <a:r>
              <a:rPr lang="zh-CN" altLang="en-US" dirty="0"/>
              <a:t>、</a:t>
            </a:r>
            <a:r>
              <a:rPr lang="zh-CN" altLang="en-US" dirty="0">
                <a:solidFill>
                  <a:srgbClr val="FF0000"/>
                </a:solidFill>
              </a:rPr>
              <a:t>控制器</a:t>
            </a:r>
            <a:r>
              <a:rPr lang="zh-CN" altLang="en-US" dirty="0"/>
              <a:t>、</a:t>
            </a:r>
            <a:r>
              <a:rPr lang="zh-CN" altLang="en-US" dirty="0">
                <a:solidFill>
                  <a:srgbClr val="FF0000"/>
                </a:solidFill>
              </a:rPr>
              <a:t>运算器和时钟</a:t>
            </a:r>
            <a:r>
              <a:rPr lang="zh-CN" altLang="en-US" dirty="0"/>
              <a:t>，各部分通过电信号连通</a:t>
            </a:r>
          </a:p>
        </p:txBody>
      </p:sp>
    </p:spTree>
    <p:extLst>
      <p:ext uri="{BB962C8B-B14F-4D97-AF65-F5344CB8AC3E}">
        <p14:creationId xmlns:p14="http://schemas.microsoft.com/office/powerpoint/2010/main" val="3399103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4528" y="1297283"/>
            <a:ext cx="3060192" cy="5078313"/>
          </a:xfrm>
          <a:prstGeom prst="rect">
            <a:avLst/>
          </a:prstGeom>
        </p:spPr>
        <p:txBody>
          <a:bodyPr wrap="square">
            <a:spAutoFit/>
          </a:bodyPr>
          <a:lstStyle/>
          <a:p>
            <a:r>
              <a:rPr lang="zh-CN" altLang="en-US" dirty="0">
                <a:latin typeface="+mn-ea"/>
              </a:rPr>
              <a:t>控制单元是整个</a:t>
            </a:r>
            <a:r>
              <a:rPr lang="en-US" altLang="zh-CN" dirty="0">
                <a:latin typeface="+mn-ea"/>
              </a:rPr>
              <a:t>CPU</a:t>
            </a:r>
            <a:r>
              <a:rPr lang="zh-CN" altLang="en-US" dirty="0">
                <a:latin typeface="+mn-ea"/>
              </a:rPr>
              <a:t>的中心，由</a:t>
            </a:r>
            <a:r>
              <a:rPr lang="zh-CN" altLang="en-US" dirty="0">
                <a:solidFill>
                  <a:srgbClr val="FF0000"/>
                </a:solidFill>
                <a:latin typeface="+mn-ea"/>
              </a:rPr>
              <a:t>程序计数器</a:t>
            </a:r>
            <a:r>
              <a:rPr lang="en-US" altLang="zh-CN" dirty="0">
                <a:solidFill>
                  <a:srgbClr val="FF0000"/>
                </a:solidFill>
                <a:latin typeface="+mn-ea"/>
              </a:rPr>
              <a:t>PC</a:t>
            </a:r>
            <a:r>
              <a:rPr lang="en-US" altLang="zh-CN" dirty="0">
                <a:latin typeface="+mn-ea"/>
              </a:rPr>
              <a:t>, </a:t>
            </a:r>
            <a:r>
              <a:rPr lang="zh-CN" altLang="en-US" dirty="0">
                <a:solidFill>
                  <a:srgbClr val="FF0000"/>
                </a:solidFill>
                <a:latin typeface="+mn-ea"/>
              </a:rPr>
              <a:t>指令寄存器</a:t>
            </a:r>
            <a:r>
              <a:rPr lang="en-US" altLang="zh-CN" dirty="0">
                <a:solidFill>
                  <a:srgbClr val="FF0000"/>
                </a:solidFill>
                <a:latin typeface="+mn-ea"/>
              </a:rPr>
              <a:t>IR</a:t>
            </a:r>
            <a:r>
              <a:rPr lang="zh-CN" altLang="en-US" dirty="0">
                <a:latin typeface="+mn-ea"/>
              </a:rPr>
              <a:t>、</a:t>
            </a:r>
            <a:r>
              <a:rPr lang="zh-CN" altLang="en-US" dirty="0">
                <a:solidFill>
                  <a:srgbClr val="FF0000"/>
                </a:solidFill>
                <a:latin typeface="+mn-ea"/>
              </a:rPr>
              <a:t>指令译码器</a:t>
            </a:r>
            <a:r>
              <a:rPr lang="en-US" altLang="zh-CN" dirty="0">
                <a:solidFill>
                  <a:srgbClr val="FF0000"/>
                </a:solidFill>
                <a:latin typeface="+mn-ea"/>
              </a:rPr>
              <a:t>ID</a:t>
            </a:r>
            <a:r>
              <a:rPr lang="zh-CN" altLang="en-US" dirty="0">
                <a:latin typeface="+mn-ea"/>
              </a:rPr>
              <a:t>和</a:t>
            </a:r>
            <a:r>
              <a:rPr lang="zh-CN" altLang="en-US" dirty="0">
                <a:solidFill>
                  <a:srgbClr val="FF0000"/>
                </a:solidFill>
                <a:latin typeface="+mn-ea"/>
              </a:rPr>
              <a:t>操作控制器</a:t>
            </a:r>
            <a:r>
              <a:rPr lang="en-US" altLang="zh-CN" dirty="0">
                <a:solidFill>
                  <a:srgbClr val="FF0000"/>
                </a:solidFill>
                <a:latin typeface="+mn-ea"/>
              </a:rPr>
              <a:t>OC</a:t>
            </a:r>
            <a:r>
              <a:rPr lang="zh-CN" altLang="en-US" dirty="0">
                <a:latin typeface="+mn-ea"/>
              </a:rPr>
              <a:t>等组成</a:t>
            </a:r>
            <a:r>
              <a:rPr lang="zh-CN" altLang="en-US" dirty="0" smtClean="0">
                <a:latin typeface="+mn-ea"/>
              </a:rPr>
              <a:t>。</a:t>
            </a:r>
            <a:endParaRPr lang="en-US" altLang="zh-CN" dirty="0" smtClean="0">
              <a:latin typeface="+mn-ea"/>
            </a:endParaRPr>
          </a:p>
          <a:p>
            <a:endParaRPr lang="en-US" altLang="zh-CN" dirty="0" smtClean="0">
              <a:solidFill>
                <a:srgbClr val="F7B500"/>
              </a:solidFill>
              <a:latin typeface="+mn-ea"/>
            </a:endParaRPr>
          </a:p>
          <a:p>
            <a:r>
              <a:rPr lang="zh-CN" altLang="en-US" b="1" dirty="0" smtClean="0">
                <a:solidFill>
                  <a:srgbClr val="00B050"/>
                </a:solidFill>
                <a:latin typeface="+mn-ea"/>
              </a:rPr>
              <a:t>它</a:t>
            </a:r>
            <a:r>
              <a:rPr lang="zh-CN" altLang="en-US" b="1" dirty="0">
                <a:solidFill>
                  <a:srgbClr val="00B050"/>
                </a:solidFill>
                <a:latin typeface="+mn-ea"/>
              </a:rPr>
              <a:t>根据用户预先编好的程序，依次从存储器中取出各条指令，放在指令寄存器</a:t>
            </a:r>
            <a:r>
              <a:rPr lang="en-US" altLang="zh-CN" b="1" dirty="0">
                <a:solidFill>
                  <a:srgbClr val="00B050"/>
                </a:solidFill>
                <a:latin typeface="+mn-ea"/>
              </a:rPr>
              <a:t>IR</a:t>
            </a:r>
            <a:r>
              <a:rPr lang="zh-CN" altLang="en-US" b="1" dirty="0">
                <a:solidFill>
                  <a:srgbClr val="00B050"/>
                </a:solidFill>
                <a:latin typeface="+mn-ea"/>
              </a:rPr>
              <a:t>中，通过指令译码</a:t>
            </a:r>
            <a:r>
              <a:rPr lang="en-US" altLang="zh-CN" b="1" dirty="0">
                <a:solidFill>
                  <a:srgbClr val="00B050"/>
                </a:solidFill>
                <a:latin typeface="+mn-ea"/>
              </a:rPr>
              <a:t>(</a:t>
            </a:r>
            <a:r>
              <a:rPr lang="zh-CN" altLang="en-US" b="1" dirty="0">
                <a:solidFill>
                  <a:srgbClr val="00B050"/>
                </a:solidFill>
                <a:latin typeface="+mn-ea"/>
              </a:rPr>
              <a:t>分析</a:t>
            </a:r>
            <a:r>
              <a:rPr lang="en-US" altLang="zh-CN" b="1" dirty="0">
                <a:solidFill>
                  <a:srgbClr val="00B050"/>
                </a:solidFill>
                <a:latin typeface="+mn-ea"/>
              </a:rPr>
              <a:t>)</a:t>
            </a:r>
            <a:r>
              <a:rPr lang="zh-CN" altLang="en-US" b="1" dirty="0">
                <a:solidFill>
                  <a:srgbClr val="00B050"/>
                </a:solidFill>
                <a:latin typeface="+mn-ea"/>
              </a:rPr>
              <a:t>确定应该进行什么操作，然后通过操作控制器</a:t>
            </a:r>
            <a:r>
              <a:rPr lang="en-US" altLang="zh-CN" b="1" dirty="0">
                <a:solidFill>
                  <a:srgbClr val="00B050"/>
                </a:solidFill>
                <a:latin typeface="+mn-ea"/>
              </a:rPr>
              <a:t>OC</a:t>
            </a:r>
            <a:r>
              <a:rPr lang="zh-CN" altLang="en-US" b="1" dirty="0">
                <a:solidFill>
                  <a:srgbClr val="00B050"/>
                </a:solidFill>
                <a:latin typeface="+mn-ea"/>
              </a:rPr>
              <a:t>，按确定的时序，向相应的部件发出微操作控制信号</a:t>
            </a:r>
            <a:r>
              <a:rPr lang="zh-CN" altLang="en-US" b="1" dirty="0" smtClean="0">
                <a:solidFill>
                  <a:srgbClr val="00B050"/>
                </a:solidFill>
                <a:latin typeface="+mn-ea"/>
              </a:rPr>
              <a:t>。</a:t>
            </a:r>
            <a:endParaRPr lang="en-US" altLang="zh-CN" b="1" dirty="0" smtClean="0">
              <a:solidFill>
                <a:srgbClr val="00B050"/>
              </a:solidFill>
              <a:latin typeface="+mn-ea"/>
            </a:endParaRPr>
          </a:p>
          <a:p>
            <a:endParaRPr lang="en-US" altLang="zh-CN" dirty="0">
              <a:latin typeface="+mn-ea"/>
            </a:endParaRPr>
          </a:p>
          <a:p>
            <a:r>
              <a:rPr lang="zh-CN" altLang="en-US" dirty="0" smtClean="0">
                <a:latin typeface="+mn-ea"/>
              </a:rPr>
              <a:t>操作控制</a:t>
            </a:r>
            <a:r>
              <a:rPr lang="zh-CN" altLang="en-US" dirty="0">
                <a:latin typeface="+mn-ea"/>
              </a:rPr>
              <a:t>器</a:t>
            </a:r>
            <a:r>
              <a:rPr lang="en-US" altLang="zh-CN" dirty="0">
                <a:latin typeface="+mn-ea"/>
              </a:rPr>
              <a:t>OC</a:t>
            </a:r>
            <a:r>
              <a:rPr lang="zh-CN" altLang="en-US" dirty="0">
                <a:latin typeface="+mn-ea"/>
              </a:rPr>
              <a:t>中主要包括节拍脉冲发生器、控制矩阵、时钟脉冲发生器、复位电路和启停电路等控制逻辑</a:t>
            </a:r>
            <a:r>
              <a:rPr lang="zh-CN" altLang="en-US" dirty="0" smtClean="0">
                <a:latin typeface="+mn-ea"/>
              </a:rPr>
              <a:t>。</a:t>
            </a:r>
            <a:endParaRPr lang="zh-CN" altLang="en-US" dirty="0">
              <a:latin typeface="+mn-ea"/>
            </a:endParaRPr>
          </a:p>
        </p:txBody>
      </p:sp>
    </p:spTree>
    <p:extLst>
      <p:ext uri="{BB962C8B-B14F-4D97-AF65-F5344CB8AC3E}">
        <p14:creationId xmlns:p14="http://schemas.microsoft.com/office/powerpoint/2010/main" val="421301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3461" y="1246732"/>
            <a:ext cx="3317563" cy="3693319"/>
          </a:xfrm>
          <a:prstGeom prst="rect">
            <a:avLst/>
          </a:prstGeom>
        </p:spPr>
        <p:txBody>
          <a:bodyPr wrap="square">
            <a:spAutoFit/>
          </a:bodyPr>
          <a:lstStyle/>
          <a:p>
            <a:r>
              <a:rPr lang="zh-CN" altLang="en-US" b="1" dirty="0">
                <a:solidFill>
                  <a:srgbClr val="FF0000"/>
                </a:solidFill>
                <a:latin typeface="+mn-ea"/>
              </a:rPr>
              <a:t>程序计数器</a:t>
            </a:r>
            <a:r>
              <a:rPr lang="en-US" altLang="zh-CN" b="1" dirty="0">
                <a:solidFill>
                  <a:srgbClr val="FF0000"/>
                </a:solidFill>
                <a:latin typeface="+mn-ea"/>
              </a:rPr>
              <a:t>PC</a:t>
            </a:r>
            <a:r>
              <a:rPr lang="zh-CN" altLang="en-US" b="1" dirty="0" smtClean="0">
                <a:solidFill>
                  <a:srgbClr val="FF0000"/>
                </a:solidFill>
                <a:latin typeface="+mn-ea"/>
              </a:rPr>
              <a:t>：</a:t>
            </a:r>
            <a:endParaRPr lang="en-US" altLang="zh-CN" b="1" dirty="0" smtClean="0">
              <a:solidFill>
                <a:srgbClr val="FF0000"/>
              </a:solidFill>
              <a:latin typeface="+mn-ea"/>
            </a:endParaRPr>
          </a:p>
          <a:p>
            <a:endParaRPr lang="zh-CN" altLang="en-US" dirty="0">
              <a:solidFill>
                <a:srgbClr val="4D4D4D"/>
              </a:solidFill>
              <a:latin typeface="-apple-system"/>
            </a:endParaRPr>
          </a:p>
          <a:p>
            <a:pPr>
              <a:buFont typeface="Arial" panose="020B0604020202020204" pitchFamily="34" charset="0"/>
              <a:buChar char="•"/>
            </a:pPr>
            <a:r>
              <a:rPr lang="zh-CN" altLang="en-US" dirty="0">
                <a:latin typeface="-apple-system"/>
              </a:rPr>
              <a:t>用来存放正在执行的指令的地址或接着将要执行的下一条指令的地址</a:t>
            </a:r>
            <a:r>
              <a:rPr lang="zh-CN" altLang="en-US" dirty="0" smtClean="0">
                <a:latin typeface="-apple-system"/>
              </a:rPr>
              <a:t>。</a:t>
            </a:r>
            <a:endParaRPr lang="en-US" altLang="zh-CN" dirty="0" smtClean="0">
              <a:latin typeface="-apple-system"/>
            </a:endParaRPr>
          </a:p>
          <a:p>
            <a:pPr>
              <a:buFont typeface="Arial" panose="020B0604020202020204" pitchFamily="34" charset="0"/>
              <a:buChar char="•"/>
            </a:pPr>
            <a:endParaRPr lang="zh-CN" altLang="en-US" dirty="0">
              <a:latin typeface="-apple-system"/>
            </a:endParaRPr>
          </a:p>
          <a:p>
            <a:pPr>
              <a:buFont typeface="Arial" panose="020B0604020202020204" pitchFamily="34" charset="0"/>
              <a:buChar char="•"/>
            </a:pPr>
            <a:r>
              <a:rPr lang="zh-CN" altLang="en-US" dirty="0">
                <a:latin typeface="-apple-system"/>
              </a:rPr>
              <a:t>顺序执行时，每执行一条指令，</a:t>
            </a:r>
            <a:r>
              <a:rPr lang="en-US" altLang="zh-CN" dirty="0">
                <a:latin typeface="-apple-system"/>
              </a:rPr>
              <a:t>PC</a:t>
            </a:r>
            <a:r>
              <a:rPr lang="zh-CN" altLang="en-US" dirty="0">
                <a:latin typeface="-apple-system"/>
              </a:rPr>
              <a:t>的值应加</a:t>
            </a:r>
            <a:r>
              <a:rPr lang="en-US" altLang="zh-CN" dirty="0" smtClean="0">
                <a:latin typeface="-apple-system"/>
              </a:rPr>
              <a:t>1</a:t>
            </a:r>
            <a:r>
              <a:rPr lang="zh-CN" altLang="en-US" dirty="0" smtClean="0">
                <a:latin typeface="-apple-system"/>
              </a:rPr>
              <a:t>，指向下一条指令</a:t>
            </a:r>
            <a:endParaRPr lang="en-US" altLang="zh-CN" dirty="0" smtClean="0">
              <a:latin typeface="-apple-system"/>
            </a:endParaRPr>
          </a:p>
          <a:p>
            <a:pPr>
              <a:buFont typeface="Arial" panose="020B0604020202020204" pitchFamily="34" charset="0"/>
              <a:buChar char="•"/>
            </a:pPr>
            <a:endParaRPr lang="en-US" altLang="zh-CN" dirty="0">
              <a:latin typeface="-apple-system"/>
            </a:endParaRPr>
          </a:p>
          <a:p>
            <a:pPr>
              <a:buFont typeface="Arial" panose="020B0604020202020204" pitchFamily="34" charset="0"/>
              <a:buChar char="•"/>
            </a:pPr>
            <a:r>
              <a:rPr lang="zh-CN" altLang="en-US" dirty="0">
                <a:latin typeface="-apple-system"/>
              </a:rPr>
              <a:t>要改变程序执行顺序的情况时，一般由转移类指令将转移目标地址送往</a:t>
            </a:r>
            <a:r>
              <a:rPr lang="en-US" altLang="zh-CN" dirty="0">
                <a:latin typeface="-apple-system"/>
              </a:rPr>
              <a:t>PC </a:t>
            </a:r>
            <a:r>
              <a:rPr lang="zh-CN" altLang="en-US" dirty="0">
                <a:latin typeface="-apple-system"/>
              </a:rPr>
              <a:t>，可实现程序的转移。</a:t>
            </a:r>
            <a:endParaRPr lang="zh-CN" altLang="en-US" b="0" i="0" dirty="0">
              <a:effectLst/>
              <a:latin typeface="-apple-system"/>
            </a:endParaRPr>
          </a:p>
        </p:txBody>
      </p:sp>
    </p:spTree>
    <p:extLst>
      <p:ext uri="{BB962C8B-B14F-4D97-AF65-F5344CB8AC3E}">
        <p14:creationId xmlns:p14="http://schemas.microsoft.com/office/powerpoint/2010/main" val="159995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6.1</a:t>
            </a:r>
            <a:r>
              <a:rPr lang="zh-CN" altLang="en-US" sz="2400" b="1" spc="300" dirty="0">
                <a:latin typeface="+mj-ea"/>
              </a:rPr>
              <a:t>中央处理器的功能和组成</a:t>
            </a:r>
            <a:endParaRPr lang="zh-CN" altLang="en-US" sz="2400" b="1" spc="300" dirty="0">
              <a:latin typeface="+mj-ea"/>
              <a:ea typeface="+mj-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https://gimg2.baidu.com/image_search/src=http%3A%2F%2Fimg-blog.csdnimg.cn%2F20210109170602879.png%3Fx-oss-process%3Dimage%2Fwatermark%2Ctype_ZmFuZ3poZW5naGVpdGk%2Cshadow_10%2Ctext_aHR0cHM6Ly9ibG9nLmNzZG4ubmV0L2luY2x1ZGVfenJs%2Csize_16%2Ccolor_FFFFFF%2Ct_70&amp;refer=http%3A%2F%2Fimg-blog.csdnimg.cn&amp;app=2002&amp;size=f9999,10000&amp;q=a80&amp;n=0&amp;g=0n&amp;fmt=auto?sec=1655774954&amp;t=efc8d33872981861435ccd6baad594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63" y="836171"/>
            <a:ext cx="7790689" cy="58846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3461" y="1246732"/>
            <a:ext cx="3317563" cy="2585323"/>
          </a:xfrm>
          <a:prstGeom prst="rect">
            <a:avLst/>
          </a:prstGeom>
        </p:spPr>
        <p:txBody>
          <a:bodyPr wrap="square">
            <a:spAutoFit/>
          </a:bodyPr>
          <a:lstStyle/>
          <a:p>
            <a:r>
              <a:rPr lang="zh-CN" altLang="en-US" b="1" dirty="0">
                <a:solidFill>
                  <a:srgbClr val="FF0000"/>
                </a:solidFill>
                <a:latin typeface="+mn-ea"/>
              </a:rPr>
              <a:t>指令寄存器</a:t>
            </a:r>
            <a:r>
              <a:rPr lang="en-US" altLang="zh-CN" b="1" dirty="0">
                <a:solidFill>
                  <a:srgbClr val="FF0000"/>
                </a:solidFill>
                <a:latin typeface="+mn-ea"/>
              </a:rPr>
              <a:t>IR</a:t>
            </a:r>
            <a:r>
              <a:rPr lang="zh-CN" altLang="en-US" b="1" dirty="0">
                <a:solidFill>
                  <a:srgbClr val="FF0000"/>
                </a:solidFill>
                <a:latin typeface="+mn-ea"/>
              </a:rPr>
              <a:t>：</a:t>
            </a:r>
          </a:p>
          <a:p>
            <a:endParaRPr lang="zh-CN" altLang="en-US" b="1" dirty="0">
              <a:solidFill>
                <a:srgbClr val="FF0000"/>
              </a:solidFill>
              <a:latin typeface="+mn-ea"/>
            </a:endParaRPr>
          </a:p>
          <a:p>
            <a:pPr marL="285750" indent="-285750">
              <a:buFont typeface="Arial" panose="020B0604020202020204" pitchFamily="34" charset="0"/>
              <a:buChar char="•"/>
            </a:pPr>
            <a:r>
              <a:rPr lang="zh-CN" altLang="en-US" dirty="0">
                <a:latin typeface="+mn-ea"/>
              </a:rPr>
              <a:t>指令寄存器用来存放从存储器中取出的待执行的指令</a:t>
            </a:r>
            <a:r>
              <a:rPr lang="zh-CN" altLang="en-US" dirty="0" smtClean="0">
                <a:latin typeface="+mn-ea"/>
              </a:rPr>
              <a:t>。</a:t>
            </a:r>
            <a:endParaRPr lang="en-US" altLang="zh-CN" dirty="0" smtClean="0">
              <a:latin typeface="+mn-ea"/>
            </a:endParaRPr>
          </a:p>
          <a:p>
            <a:endParaRPr lang="zh-CN" altLang="en-US" dirty="0">
              <a:latin typeface="+mn-ea"/>
            </a:endParaRPr>
          </a:p>
          <a:p>
            <a:pPr marL="285750" indent="-285750">
              <a:buFont typeface="Arial" panose="020B0604020202020204" pitchFamily="34" charset="0"/>
              <a:buChar char="•"/>
            </a:pPr>
            <a:r>
              <a:rPr lang="zh-CN" altLang="en-US" dirty="0">
                <a:latin typeface="+mn-ea"/>
              </a:rPr>
              <a:t>在执行该指令的过程中，指令寄存器的内容不允许发生变化，以保证实现指令的全部功能。</a:t>
            </a:r>
            <a:endParaRPr lang="zh-CN" altLang="en-US" i="0" dirty="0">
              <a:effectLst/>
              <a:latin typeface="-apple-system"/>
            </a:endParaRPr>
          </a:p>
        </p:txBody>
      </p:sp>
    </p:spTree>
    <p:extLst>
      <p:ext uri="{BB962C8B-B14F-4D97-AF65-F5344CB8AC3E}">
        <p14:creationId xmlns:p14="http://schemas.microsoft.com/office/powerpoint/2010/main" val="917645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00A9D133-BE85-4E3A-94B7-5FDC08C9567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1"/>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PPT模板">
  <a:themeElements>
    <a:clrScheme name="MC-欧美风主题色">
      <a:dk1>
        <a:srgbClr val="000000"/>
      </a:dk1>
      <a:lt1>
        <a:srgbClr val="FFFFFF"/>
      </a:lt1>
      <a:dk2>
        <a:srgbClr val="44546A"/>
      </a:dk2>
      <a:lt2>
        <a:srgbClr val="E7E6E6"/>
      </a:lt2>
      <a:accent1>
        <a:srgbClr val="033455"/>
      </a:accent1>
      <a:accent2>
        <a:srgbClr val="DCC975"/>
      </a:accent2>
      <a:accent3>
        <a:srgbClr val="2D2C2B"/>
      </a:accent3>
      <a:accent4>
        <a:srgbClr val="076C82"/>
      </a:accent4>
      <a:accent5>
        <a:srgbClr val="033455"/>
      </a:accent5>
      <a:accent6>
        <a:srgbClr val="DCC975"/>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defRPr>
            <a:latin typeface="Times New Roman" panose="02020603050405020304" pitchFamily="18" charset="0"/>
            <a:ea typeface="宋体" panose="02010600030101010101" pitchFamily="2" charset="-122"/>
            <a:cs typeface="Times New Roman" panose="02020603050405020304" pitchFamily="18" charset="0"/>
          </a:defRPr>
        </a:defPPr>
      </a:lstStyle>
    </a:spDef>
    <a:lnDef>
      <a:spPr>
        <a:ln w="19050">
          <a:solidFill>
            <a:schemeClr val="tx1"/>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QT-.potx" id="{4A92D13C-A814-4E6D-BE81-C73FAC701397}" vid="{A8A14CBA-4815-4B77-AF29-CD6CD64ED56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6851</TotalTime>
  <Words>1792</Words>
  <Application>Microsoft Office PowerPoint</Application>
  <PresentationFormat>宽屏</PresentationFormat>
  <Paragraphs>254</Paragraphs>
  <Slides>33</Slides>
  <Notes>33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8" baseType="lpstr">
      <vt:lpstr>-apple-system</vt:lpstr>
      <vt:lpstr>Kozuka Gothic Pro M</vt:lpstr>
      <vt:lpstr>SimSun-ExtB</vt:lpstr>
      <vt:lpstr>等线</vt:lpstr>
      <vt:lpstr>宋体</vt:lpstr>
      <vt:lpstr>微软雅黑</vt:lpstr>
      <vt:lpstr>Arial</vt:lpstr>
      <vt:lpstr>Arial Black</vt:lpstr>
      <vt:lpstr>Calibri</vt:lpstr>
      <vt:lpstr>Impact</vt:lpstr>
      <vt:lpstr>Tahoma</vt:lpstr>
      <vt:lpstr>Times New Roman</vt:lpstr>
      <vt:lpstr>Wingdings</vt:lpstr>
      <vt:lpstr>千图网PPT模板</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
  <dc:creator>liuxiaosheng</dc:creator>
  <dc:description/>
  <cp:lastModifiedBy>liuxiaosheng</cp:lastModifiedBy>
  <cp:revision>614</cp:revision>
  <dcterms:created xsi:type="dcterms:W3CDTF">2017-08-26T23:57:29Z</dcterms:created>
  <dcterms:modified xsi:type="dcterms:W3CDTF">2022-05-24T05:26:22Z</dcterms:modified>
</cp:coreProperties>
</file>