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24"/>
  </p:notesMasterIdLst>
  <p:sldIdLst>
    <p:sldId id="318" r:id="rId2"/>
    <p:sldId id="317" r:id="rId3"/>
    <p:sldId id="259" r:id="rId4"/>
    <p:sldId id="257" r:id="rId5"/>
    <p:sldId id="320" r:id="rId6"/>
    <p:sldId id="296" r:id="rId7"/>
    <p:sldId id="297" r:id="rId8"/>
    <p:sldId id="301" r:id="rId9"/>
    <p:sldId id="302" r:id="rId10"/>
    <p:sldId id="303" r:id="rId11"/>
    <p:sldId id="304" r:id="rId12"/>
    <p:sldId id="305" r:id="rId13"/>
    <p:sldId id="306" r:id="rId14"/>
    <p:sldId id="323" r:id="rId15"/>
    <p:sldId id="322" r:id="rId16"/>
    <p:sldId id="307" r:id="rId17"/>
    <p:sldId id="308" r:id="rId18"/>
    <p:sldId id="312" r:id="rId19"/>
    <p:sldId id="313" r:id="rId20"/>
    <p:sldId id="314" r:id="rId21"/>
    <p:sldId id="315" r:id="rId22"/>
    <p:sldId id="319" r:id="rId2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FF00"/>
    <a:srgbClr val="FF33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57" autoAdjust="0"/>
    <p:restoredTop sz="90929"/>
  </p:normalViewPr>
  <p:slideViewPr>
    <p:cSldViewPr>
      <p:cViewPr varScale="1">
        <p:scale>
          <a:sx n="72" d="100"/>
          <a:sy n="72" d="100"/>
        </p:scale>
        <p:origin x="121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5-12T02:56:55.3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13000 2663 0,'0'18'125,"0"0"-109,0-1-1,-18 19 1,18-19-16,0 1 16,-17 0-16,17-1 15,0 18 1,-18-17 15,18 17 16,-18-17-16,18 17-15,-17-35 0,17 18-1,0 0 1,0-1-1</inkml:trace>
  <inkml:trace contextRef="#ctx0" brushRef="#br0" timeOffset="815.8078">13000 2716 0,'0'18'47,"17"17"-31,-17 1-16,18-1 16,17 0-1,1 89 16,17-36 16,-53-53-31,17-35 31</inkml:trace>
  <inkml:trace contextRef="#ctx0" brushRef="#br0" timeOffset="4392.8704">12559 6085 0,'0'-17'297,"-18"-1"-219,1 18 94,-1 0-109,0 0 31,-17 0-1,17 0-30,18 18-48,0-1 110,0 1-93,18 0-1,0-1 31,-1 1-46,1-18 0,0 35-1,-1-35-15,1 0 63,0 0 77,17 0-124,-35-17 15,0-1 32,0 0-48,0 1 64,-53-1-1,35 0 47,1 18-94,-19-17 16</inkml:trace>
  <inkml:trace contextRef="#ctx0" brushRef="#br0" timeOffset="5928.8952">13529 4992 0,'0'35'188,"0"-17"-188,0 17 16,0 0-1,0 1-15,0-1 16,0 0-1,0-17 17,0-1-1</inkml:trace>
  <inkml:trace contextRef="#ctx0" brushRef="#br0" timeOffset="8119.2036">14005 2716 0,'0'-35'63,"18"35"140,-18 53-187,0-35-1,0-1-15,0 19 16,0-1-1,-18 0-15,18-17 47,-17 17-31</inkml:trace>
  <inkml:trace contextRef="#ctx0" brushRef="#br0" timeOffset="9170.3815">14058 2699 0,'0'35'79,"0"-17"-64,0-1 16,0 19-15,0-19 0,0 1 46,0-1 48,18 1-79,-18 0-16,17-18 48,1 0-32</inkml:trace>
  <inkml:trace contextRef="#ctx0" brushRef="#br0" timeOffset="11105.046">14340 5944 0,'0'18'78,"0"0"-47,0-1-31,0 1 32,0 52-1,-17-52 0,17 17-15,35-35 93,-17 0-93,-1 0-1,19 0 1,-19-17 0,-17-1-1,0 0 16,18 1-31,0-1 16,-18 0 47,0 1-48,0-1 1,0-17-1,0 17 32,0 1-31,0-19 0,-18 36-1,0 0 16,1 0 16,-19 0 31,19 0-46</inkml:trace>
  <inkml:trace contextRef="#ctx0" brushRef="#br0" timeOffset="12106.766">15610 5027 0,'0'18'78,"0"-1"-62,0 19 0,0-19-16,0 1 31,0 17-16,0-17 1,0-1-16,0 1 47</inkml:trace>
  <inkml:trace contextRef="#ctx0" brushRef="#br0" timeOffset="13601.8431">16616 5927 0,'0'17'47,"-35"1"-16,35 0-15,-18-1 15,-17 54 1,17-36 14,18 0 1,35-17-31,-35 0 0,18-18 30,0 0-30,-1 0-16,54 0 16,-54 17-1,19-17 17,-19 0-17,19 0 16,-19 0 16,-17-17-31,0-1 0,0 0-1,0 1 1,0-1-1,0-17 1,0-1 15,-17 36-15,-1-17 15,0 17 63,-17-18-47,35 1 0,-18 17-47,1 0 15,-1 0 1,-17 0 0,0 0-1,17 17 16</inkml:trace>
  <inkml:trace contextRef="#ctx0" brushRef="#br0" timeOffset="18999.1462">1005 6156 0,'18'-18'93,"-18"1"-93,35 17 16,36 0-16,-53 0 16,299 0 15,441-36 16,-599 19-32,-123 17 17,-19 0-17,1 0 1,-1 0-1,1 0 1,35 0 0,-35 0-16,35 0 31,-36 0-31,1 0 16,17 0-1,-17 0 16,-1 0-31,1 0 16,35 0 0,-18-18-1</inkml:trace>
  <inkml:trace contextRef="#ctx0" brushRef="#br0" timeOffset="49513.0573">13353 1976 0,'0'17'109,"0"54"-93,0-18-16,0-18 15,0 18 1,0-36 0</inkml:trace>
  <inkml:trace contextRef="#ctx0" brushRef="#br0" timeOffset="51216.9776">13141 7990 0,'0'18'110,"0"0"-110,0 17 15,0-17 1,0 17 125,0-17-141,0-1 15,0 18-15,0-17 16</inkml:trace>
  <inkml:trace contextRef="#ctx0" brushRef="#br0" timeOffset="57969.9976">13811 3016 0,'-17'18'328,"17"0"-312,0-1-1,0 1 1,0-1 31,0 1-16,0 0-15,17-1 15,-17 1 16,18 0-31,0-1 30,-1-17 1,1 0 156,-1 0-124,-17-17 46,0-1-125,0 0 62,0 1-31,0-1 32,-17-35-48,-1 53 142</inkml:trace>
  <inkml:trace contextRef="#ctx0" brushRef="#br0" timeOffset="62976.318">13864 7673 0,'-17'0'172,"-1"-18"-172,18 1 16,0-1 0,-18 18-16,1-18 62,-1 18-46,0 0 234,18 18-235,0 17 1,0-17 0,0 0-1,0-1 32,18-17-31,-18 18-1,18-1 1,-1 1 31,1-18-16,0 18-15,-1-18 15,1 17-31,-1-17 16,-17 18-1,53-18 1,-35 0 46,0 0-15,-18-18 94,0-17-126,0 17 1,-18 1-16,0-1 16,18-17-1,-17 17 48,17 1-48,-18 17 189</inkml:trace>
  <inkml:trace contextRef="#ctx0" brushRef="#br0" timeOffset="66103.7834">10513 3069 0,'0'0'0,"0"18"47,17-18-47,1 17 15,0-17-15,-1 0 16,1 0-16,17 18 31,159 17-15,371 1 46,-530-36-46,36 35 15,-54-17-31,18-18 16,54 17-1,-19 1 1,-70-1-16,18 1 16,17 0-16,-17-18 15,35 0-15,-36 0 16,1 0 0,17 0-1,-17 0 32,35 0-47,53 0 31,-89 0 1,-17-18-17,0 0 1,36-87-1,-19 52 1,-17 0-16,18-35 16,-18 70-1,0 0-15,0 1 16,0-1 15,0-53-15,0 36-16,0-71 15,0 53 1,0 18 15,0-35-15,0 17-16,-18-18 16,-17 36-16,17 0 15,-35-1 1,0 19-1,18-19 1,-18 19 0,-17 17-1,-71 0 1,35 0 0,0 0-1,-88 0 1,-18 17-1,124 1 1,70 0 0,-17-1-1,17 1 1,-17 0 0,35-1-1,-35 19 1,17 16-1,-35-16 1,36-1 0,-19-17-1,19-1 63,-18 19-62,17-19 15,18 1-15,-18 17 0,18-17-1,0 17 1,0 0 15,0-17-31,0 17 16,0 0-1,0-17 1,0 0 0</inkml:trace>
  <inkml:trace contextRef="#ctx0" brushRef="#br0" timeOffset="68263.8232">11377 6703 0,'-18'0'16,"1"0"-1,-1 0-15,-17 0 16,-18 0-1,35 0-15,-35 0 16,-35-18 0,18 18-16,-36 0 15,-35 0 17,88 0-1,-88 18 31,70-1-46,53 1-16,-52 35 16,-36 18-1,36-1 1,-1 54-1,71-72 1,0-16 15,0-19-31,0 36 16,0-17 0,0 16-1,18-16 1,70 34-1,18 1 1,17-1 15,18-34-15,-105-1-16,158 0 16,-106-17-16,-18-18 15,71 0 1,-52 0-1,-1 0 1,18 0 0,-53 0-1,-18 0 1,0 0 0,36-18-1,-1 1 1,54-19-1,-54 1 1,-52 35 0,0-35-1,-18 0 1,70-71 0,-35 88-1,-35 0 1,0 1-1,0-19 1,0-52 0,0 53-1,0 17 1,0-17 0,0-18-1,0 18 1,0 0-16,-53-36 31,36 71-31,-18-53 0,-36 0 31,0 36-15,18 17 0,-52-36-1,52 36 1,17-17-1,1 17 1,-53 0 0,53 0-16,-1 0 15,1 0-15,-18 0 16</inkml:trace>
  <inkml:trace contextRef="#ctx0" brushRef="#br0" timeOffset="78520.9651">13229 7567 0,'-17'0'219,"-1"0"-203,0 0-16,1 0 15,-1 0 17,0 18-32,18-1 93,0 1-77,0 0 15,18-18-15,-18 17-1,18 19 1,-1-36 0,1 17-1,35 1 1,-53-36 218,17 18-202,-17-17 93,0-1-110,0 0 1,0 1 31,0-1-32,0-17 1,0 17 31,0 0 47,-17 18-16</inkml:trace>
  <inkml:trace contextRef="#ctx0" brushRef="#br0" timeOffset="87056.8907">14270 6773 0,'17'0'47,"-17"53"-16,0-17-15,0 16 15,0 54 0,0-70-15</inkml:trace>
  <inkml:trace contextRef="#ctx0" brushRef="#br0" timeOffset="90936.3464">14287 8114 0,'0'18'78,"0"-1"-63,0 1-15,0 17 16,0-17-16,0 35 16,0 17 31,0-52-32,0-1 48,0 19-48</inkml:trace>
  <inkml:trace contextRef="#ctx0" brushRef="#br0" timeOffset="92041.4452">14728 6826 0,'-17'0'78,"17"18"-62,0 0-16,0-1 16,0 71 31,0-52-1</inkml:trace>
  <inkml:trace contextRef="#ctx0" brushRef="#br0" timeOffset="93424.5059">14764 8149 0,'0'18'94,"0"-1"-94,0 1 31,0 17-31,0-17 31,0 0 1</inkml:trace>
  <inkml:trace contextRef="#ctx0" brushRef="#br0" timeOffset="96698.5156">15346 7567 0,'-18'-18'78,"1"18"16,-1 0-32,0 18 63,18 0-109,0 17 0,0-17-1,0-1 1,0 1 15,0 0 0,0-1-15,0 1 0,36-1 31,-36 1-32,35 0 1,-18-18 62,19 0-31,-19 0 47,-17-18-63,0 0-16,18 18 32,-18-17-31,0-1 15,0 1-15,0-19 15,-18 19-31,1-1 94,-1 0-63,0 18 141,1 0-156</inkml:trace>
  <inkml:trace contextRef="#ctx0" brushRef="#br0" timeOffset="99784.1893">15328 1958 0,'0'18'94,"0"-1"-94,0 18 16,0-17-1,0 17 1,-17 36 15</inkml:trace>
  <inkml:trace contextRef="#ctx0" brushRef="#br0" timeOffset="101784.1549">15363 8096 0,'0'18'125,"0"0"-110,0-1-15,0 1 16,0-1 0,0 1 155,0 0-171,0-1 16,0 19 0</inkml:trace>
  <inkml:trace contextRef="#ctx0" brushRef="#br0" timeOffset="106816.1045">15946 7620 0,'-53'0'594,"53"18"-563,0-1 47,0 19 47,0-19-109,0 18 31,17 1-32,1-19 32,0-17 0,-1 18-16,1-18 48,-1 0-48,1 0 0,0 0 32,-1 0 46,-17-18-62,-17-17 172,17 17-173,-18 1-46,18-1 47,-18 1 63,1 17-17,-1-18-30,1 0-47,-1 18 93,0 0 47,1 0-156,-1 18 16,0 0 46</inkml:trace>
  <inkml:trace contextRef="#ctx0" brushRef="#br0" timeOffset="110752.107">15875 2946 0</inkml:trace>
  <inkml:trace contextRef="#ctx0" brushRef="#br0" timeOffset="114232.0288">15857 2963 0,'-17'0'312,"17"18"-296,-18-18 0,18 18 15,0-1-16,0 19 48,0-19-47,0 1 15,35-18 0,-17 17-15,0-17 15,-1 0-15,1 18 46,-18-53 126,0 17-157,0 1-16,0-1 1,0-17 0,0 17 62,0 0-63,0 1 110,-18 17-109,1 0 31,-1 0 0,-17 17-47</inkml:trace>
  <inkml:trace contextRef="#ctx0" brushRef="#br0" timeOffset="117023.9643">15857 8996 0,'-17'0'109,"-1"0"-30,0 0 46,1 17-125,17 1 15,0 0 48,0-1-32,0 1 31,0 0-46,17-1 0,19-17 62,-19 0-31,1 0 31,17 0-63,-35-17 17,18 17 15,-18-36-16,0 19 0,0-1 0,0 0 47,-18 18-31,-17 0-31</inkml:trace>
  <inkml:trace contextRef="#ctx0" brushRef="#br0" timeOffset="136794.2849">13300 10407 0,'-18'0'140,"0"0"-124,1 0 46,-18 0-46,17 0 0,-17 0 15,-1 0 16,1 18-32,0-18 1,17 35 31,18-18-16,-18-17-15,1 18-1,17 0 17,0-1-17,17 1 1,1 17 0,-18-17-1,18 0 1,-1-1-1,1 1 17,0-18-17,17 18 1,-35-1 0,35-17-1,-17 0 16,35 0-15,-18 0 0,-17 0-1,52-35 1,-34 35 0,-1-35-1,-18 35 48,1-36-48,-18 19 79,-18 17-63,1-36 16,-1 36-31,1 0-1,17-17 48,-18 17-63,0 0 16,1 0 15,-1-18-16</inkml:trace>
  <inkml:trace contextRef="#ctx0" brushRef="#br0" timeOffset="137728.0862">14817 9366 0,'0'18'78,"-18"52"-78,0 19 16,1-36-16,17 17 31,0 18 1,0 36 14</inkml:trace>
  <inkml:trace contextRef="#ctx0" brushRef="#br0" timeOffset="139169.0486">16069 8608 0,'0'17'78,"0"36"-62,0 0 0,0-35-1,0 0 1,0 17-1,0 35 48</inkml:trace>
  <inkml:trace contextRef="#ctx0" brushRef="#br0" timeOffset="140106.0782">16087 8590 0,'0'18'94,"0"-1"-94,0 19 16,0-19-1,0 19-15,-18-1 32,18-17 46,0-1-78,0 1 94,0-1-79,0 19-15,-18-1 16,18 0-1,-17-35 64,17 18 92</inkml:trace>
  <inkml:trace contextRef="#ctx0" brushRef="#br0" timeOffset="150705.1833">16051 8678 0,'-17'36'78,"17"17"-78,-18-36 15,18 1-15,0 35 16,0-36 0,-18 36 15</inkml:trace>
  <inkml:trace contextRef="#ctx0" brushRef="#br0" timeOffset="152002.4592">16069 8696 0,'18'-18'63,"17"36"-48,-35 0 1,18-1 0,-1 54 15,18-36 0,-17-17 32,0-1-48,-1 1 63,-17 17 47</inkml:trace>
  <inkml:trace contextRef="#ctx0" brushRef="#br0" timeOffset="154496.1917">16828 10319 0,'0'-18'156,"-36"18"-124,-34 0-17,17 0-15,17 18 0,19-1 16,-18-17-1,35 18-15,-18-18 16,18 35 62,0-17-47,0 17 1,0-17-17,0-1 1,18 1 0,-1 17-1,1-17 32,-18 0-31,17-18-1,1 0 1,0 0 0,17 0-1,36 0 1,17 0-1,-53 0 1,-17 0 0,-1 0 31,1-18-32,-18 0 1,0 1-1,0-19 48,0 19-32,0-1-15,0-17-1,-18 17 1</inkml:trace>
  <inkml:trace contextRef="#ctx0" brushRef="#br0" timeOffset="199872.0416">10777 11183 0,'71'18'15,"-71"-1"1,70 72 0,-52-72-16,17 18 15,-17-17-15,17-18 16,-17 18 0,0-18-1,-1 17 16,18-17 16,-17 0-15,17 0-32,-17 0 31,17-17-31,54-36 15,-19-18 1,-70 54 0,35-1-1,-17 0 1,35-17 0,-35 17-1</inkml:trace>
  <inkml:trace contextRef="#ctx0" brushRef="#br0" timeOffset="211913.1203">10477 5556 0,'0'0'0,"18"0"63,17-35-63,-17 35 31,0 0-15,-1 0-16,36 0 15,-35 18 1,0 17 0,52 53 15,-52-70 0,-1-18 32,1 0-48,17 0 1,-17 0 46,17 0-46,36-18 0,-18-35-1,-18 18 1,0 0-1,18-18 1,-18-18 0,1 53 31,-36 1-32,17-1 1,-17 1-1</inkml:trace>
  <inkml:trace contextRef="#ctx0" brushRef="#br0" timeOffset="218409.0848">10283 3863 0,'18'-35'16,"0"35"15,-1 0 0,1 0-31,35 17 32,17 89 15,-17-53-32,-35-18 1,17-17-1,-17 0 1,-18-1 0,18 1-1,-1-18 1,19 0 46,-1-18-62,-18-17 16,72-36-16,-54-17 16,0 53-1,-17 17 17,-18 1-17,17-1 1,-17 0-1,18 1 1,17-1 0</inkml:trace>
  <inkml:trace contextRef="#ctx0" brushRef="#br0" timeOffset="231024.4959">13723 12453 0,'0'35'141,"0"1"-141,0-19 15,0 36 1,0-18 0,0 1-16,0-1 15,0-17 1,0-1 0,0 1-1,0 17 16,0-17 16,-18-1 63</inkml:trace>
  <inkml:trace contextRef="#ctx0" brushRef="#br0" timeOffset="232759.9001">13705 11077 0,'0'18'78,"0"-1"-78,0 19 16,0-19-16,0 36 15,0-35 1,0 0 0,0 17-16,0 18 31,18 0 0,-18 0 0,18 0 16</inkml:trace>
  <inkml:trace contextRef="#ctx0" brushRef="#br0" timeOffset="249392.2278">13847 3475 0,'0'17'156,"0"19"-109,0-19-31,0 1 46,0 17-62,0-17 94,0 0-63</inkml:trace>
  <inkml:trace contextRef="#ctx0" brushRef="#br0" timeOffset="251152.753">13864 5045 0,'0'17'219,"0"1"-188,0 17-15,-17-17-1,17 17 1,0-17 0,-18-1 31</inkml:trace>
  <inkml:trace contextRef="#ctx0" brushRef="#br0" timeOffset="255705.1192">17921 11165 0,'0'18'78,"0"0"-63,0-1-15,0 19 16,0 34 0,0 1 15,0-36 31,0-17-46,0 17 0,0 0 62,0-17-63,0-1 1</inkml:trace>
  <inkml:trace contextRef="#ctx0" brushRef="#br0" timeOffset="258536.5821">18009 5151 0,'0'35'140,"0"-18"-124,0 19-1,0-19 1,0 1 0,0 0-16,0-1 15,0 1 1,0 17-16,0-17 31,0-1 32,0 19-48,0-19 95</inkml:trace>
  <inkml:trace contextRef="#ctx0" brushRef="#br0" timeOffset="260472.8684">17974 3457 0,'0'35'125,"0"-17"-110,0 35 1,-18-18-16,18-17 15,-17 35 32,-1 0 0,18-18-31,0-17 15</inkml:trace>
  <inkml:trace contextRef="#ctx0" brushRef="#br0" timeOffset="403783.9364">9137 12453 0,'-18'0'125,"1"0"-109,-19 0-16,19 0 15,-19 0 1,-69 141 15,34 53 16,71-123-16,-18-1-15,18-52-16,0 88 31,0-71-15,0 71-1,36 17 1,17-17 0,0 18-1,-1-1 1,19 1 0,52 17-1,-70-124 1,-35 19-16,88 34 15,-53-35 1,53 1-16,52 34 16,-34-17 15,35 18-15,17-36-1,18 36 1,-141-71-16,141 0 31,-71 17-15,89-17-1,-53 0 1,-106 0-16,70 18 16,-52 17-1,-18-17-15,141 17 16,-36 18-1,-52-53 1,18 0 0,70 106 15,194-71-15,176-35-1,-193 0 1,-71 0-1,-18 0 1,-141 0 0,53 18-1,-18-18 1,-70 0 0,18 0-1,-89-18 1,18-35-1,-53 36 1,35-19 0,71-17 15,-35 0-15,17-17-1,-53 52-15,88-17 16,-17 17-16,-53 1 15,194-1 1,-18-70 0,-35 35-1,1-18 1,-37 18 0,-70 53-16,177-35 31,-159 35-16,17 0 1,1-53 15,-89 53-31,53 0 16,-70 0-16,0 0 31,-1 0-31,18 0 16,71 0-1,35 0 1,36 36 0,17 52-1,141 0 1,53-18 0,71 1-1,-142-53 1,-193-18-16,34 17 15,-34 19 1,-18-36-16,194 17 16,17-17-1,-105 0 17,-36 0-17,71 0 1,-18 0-1,36 0 1,-159-17-16,-53 17 16,0-18-16,-36 18 15,54 0 1,-18 0-16,53 0 16,70 0-1,18-71 1,-88 54-1,-53-1 1,53-17 0,-1 0 15,-69-18-15,-1-18-1,0 1 1,-35 17-1,35-106 1,-35 71 0,0-53-1,-105-18 1,34 18 0,1 35-1,34 53 1,-34 0-1,-71-35 1,-36 17 0,89 54 15,53-1-15,-1-17-1,-34 35 1,-54-18-1,1 18 1,-36 0 0,-35 0-1,88-35 1,71 35 0,-53-18-1,0 18 1,-53 0-1,-36 0 1,89-17 0,0 17-16,-18-18 15,0 18-15,0-53 16,-105 53 0,-1 0-1,-35-35 1,106 17-1,0-17 1,35 17 0,18 18-16,-283-17 31,160 17-15,34 0-1,71 0 1,71-18-16,-35 18 15,34 0 1,1-35-16,-53 35 16,-18-18-1,-53 18 17,-35 0-17,0 0 1,-17-18-1,-54 1 1,0 17 0,-17 0-1,-18 0 1,212 0 0,0 0-16,-53 0 15,-194 0 1,123 0-1,36 0 1,35 0 0,88 0 15,17 0-15,-87-36-1,-18 19 1,-18-1-1,0 0 1,71-17-16,-35 35 16,105-17-16,-17 17 15,-18-18 1,-71 0 0,-52-17-1,-18 17 1,0-17-1,141 35 1,-176-35 0,17 17-1,-194-17 17,283 35-17,-18 0 1,35-18-1,-71 18 1,-17 0 0,18 0-1,-71 0 1,159 0-16,-36 0 16,36 0-16,-300 0 31,176 0-16,1 0 1,70 0 0,70 0-1,36 0 1,-36 0-16,54 0 16,-36 0-1,17 36 1,19-19-1,-71-17 1,-36 35 0,-70 1-1,88-19 1,71-17 46,17 0-62,18 18 16,-35 0-16,-18 35 16,53-18-1,-35-18 17,35 1-17,-35 0 1,17 17-1,18-17 157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5-12T03:04:08.2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11871 7990 0,'0'18'0,"53"0"31,17-18 0,-52 0-31,35 17 16,18 19-16,-19-19 16,19 1-16,17 0 15,159 34 32,18-16 0,-212-36-31,0 0-16,-1 0 15,-34 0-15,0 0 16,17 0 0,89 0-1,34 0 1,-17 0-1,-52 0 1,-1 0 0,88 0-1,18 0 1,-70 0 0,-36 0 15,-18 0-16,36 0 1,0 0 0,-53 0-1,35 0 1,18 0 0,0 0-1,17 0 1,-34 0-1,-54 0 1,71 0 0,-18 0-1,-53-36 1,-17 36 0,17-17 15,18-1-16,-18-17 1,-17 17 0,-1 1-1,1-1 1,53-35 0,-1-18-1,-17 54 1,-53-1-1,0 1 1,18-1 0,-1 18 15,-17-18-31,0-17 31,0-18-15,18 35-1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5-12T03:04:36.9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20197 15046 0,'-18'-18'157,"0"-17"-142,1 35 1,-1-18-16,18 1 0,0-1 15,-18 0 1,-17-34 0,17 16-1,1 36 48,-1 0 77,0 0-124,1 0 0,-1 0 31,1 0-47,-4058 0 15,8079 18 1,-4057 17 15,35-35-31,1 0 0,-36 35 16,35-35-16,1 18 31,-1-18 0,0 18-15,-17-1-1,35 19 1,-35-19 15,35 19-31,0-19 16,-18 36 0,1 0-1,17-35 1,0 35-1,0-36-15,-36 19 16,36-19 0,0 1-1,0 35 1,0 0 0,0 35-1,0 18 1,0-71-1,0-17 1,0 35 15,0-36-31,0 1 16,0 52 0,0-17-16,0-35 15,0 17 1,18-35-16,0 18 15,-1-1 17,1-17-17,17 0 17,-17 0-17,70 0 1,0 0-1,-17 0 1,-54 0 0,1 0 31,0 0-32,34 0 1,1-17-1,-35-1 1,0 1 0,17 17-1,0-36-15,1 36 16,-19-17-16,1-1 47,-1-17-32,36-18 1,-35 18 0,17-54-1,-17-17 1,0 71 0,17-35-1,-35 52 1,17-35-1,1 0 1,-18 0 0,0 0-1,0 36-15,0-1 16,0-52 0,0 52-16,0 0 15,0-17 1,0 17-1,-18-17 1,-17 0 0,18-18-1,-19 35 1,-17-17 0,53 17-1,-17 1 1,-19 17-1,-16-36 1,52 19 0,-18 17 15,0 0-15,1 0-1,-1 0 79,0-18-63,1 18 47,-1-18-78,0 1 16,1 17 93,-1 0-93,0 0 15,1 0-15,-1 0 46,-17 0 79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5-12T03:05:08.2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4145 17745 0,'35'0'0,"-17"0"31,0 0-31,17 0 15,0 0-15,1 0 16,16 35 0,54-35-1,88 18 17,212-18-1,17 0 0,-88 0 0,-158 0-15,-18 0 0,-71 0 15,-35 0-16,70 0 1,124 0 0,-194 0-1,53-18 1,-36 18 0,-17 0-1,36 0 1,34 0-1,-17 0 1,17 0 0,71 18-1,106 17 1,-141-35 0,-18 35 15,-106-35-16,36 0-15,-18 0 16,-36 0-16</inkml:trace>
  <inkml:trace contextRef="#ctx0" brushRef="#br0" timeOffset="5689.5129">16034 12612 0,'-18'-18'110,"-35"-17"-95,18 17-15,0 1 16,-1-1-16,-17 0 16,-17-17-16,-1 17 15,1-35 1,-54 36-16,1-1 0,-1 1 15,-123 17 1,-17-36 15,-71 36 16,246 0-47,-16 0 0,-1 0 31,53 0-15,35 0-16,-17 0 16,0 0-16,-36 0 15,54 0-15,-160 0 16,54 0-16,-1 0 16,-123 0-1,-17 0 1,123 0-1,-1 0 1,1 0 0,0 36-1,-70-19 1,69 18 0,-69-17-1,-107 35 16,177-35-15,53-1 0,17-17-1,1 18 1,-1 17 0,-35 18-1,18 0 1,-4039 0-1,8043 35 1,-4058 18 0,90-53-16,34-53 15,-17 35-15,17-17 16,0-1 0,-17 72 15,17-1-16,-34 124 1,-1-71 0,35 35-1,18 18 1,18 18 0,17-106-16,0-18 15,36 18-15,-36 52 16,71 125-1,-36-178-15,-34 19 16,105 140 0,-88-105-16,158 71 15,-17-1 1,-105-106 15,34 1-15,1-1-1,70 1 1,17-36 0,142 0-1,35 0 1,353-35 0,-459-53-1,-17 0-15,176 0 16,-300 0-1,35 0-15,336 0 16,105 0 0,-17 0-1,-71-159 1,-212 36 0,-175 35-1,-1-71 16,-106 106-15,0-35-16,1-71 16,-19 36-16,-17 52 15,0-105 1,0 17 0,0 0-1,0 53 1,-70-88-1,-54 18 1,54 70 0,-19-17-1,19 35 1,35 35 0,-1-18-16,19 36 15,-36-36-15,17 18 16,-34-17-1,52 34-15,-17-34 16,-18-18 0,-17 35-1,-1-18 1,18 18 0,0-17-1,0-18 1,-53-1-1,1 19 1,-1-18 0,0-1-1,35 54-15,54 0 16,-36 0-16,17-1 16,19 1-16,-18 17 31,17 1-16,0-19 1,-17 36 0,17-35-1,1 0 1,-1 0 0,-52-1-1,34 1 1,1 17-1,-18-52 1,18 70 0,35-18-1</inkml:trace>
  <inkml:trace contextRef="#ctx0" brushRef="#br0" timeOffset="16216.4328">16581 14411 0,'-18'-18'15,"0"1"17,1 17-32,17-18 15,-18-17-15,18 17 16,0-35 15,-71-106 16,71 142-16,-52-36 0,34 18 1,-35-36-17,0 36 1,18 17 0,-1 1-1,1-19 1,0 1 15,0 17-15,-18 1-1,35 17 1,0 0 0,-34 0-1,-1 0 1,0 0-1,0 0 1,-18 0 0,36 0-1,-36 0 1,18 0 0,18 0-1,-18 0 1,0 17 15,18-17-31,-53 36 16,70-36-16,-17 17 15,0-17 1,35 18 0,-36 17-1,1-17 1,-18 17-1,18 0 1,17-17 0,1 0-1,-1-18 1,0 17 0,1 1-1,17 0-15,-36 17 31,19 18-31,-1-36 16,18 19 15,-17-1-15,17 35 0,0 1-1,0-36 1,35 1-1,-18-1 1,19 0 0,17 18-1,-18-18-15,36 18 16,-19-17 0,19-19-16,35 36 15,70 35 16,-35-35-15,53-35 0,-105-18-1,52 17 1,-36-17 0,-16 0-16,34 0 15,-35 0-15,71 0 16,-18-35-1,-105 18-15,34 17 16,-52-18 0,17-17-16,36-1 15,-1-52 1,-52 53 0,-1-18-1,1 18 1,-18-36 15,0 54-15,0-19-16,-18-34 15,-17 52-15,-18-35 16,-35 0 0,17 18-16,-70 0 31,71 17-16,17 0 1,0 1 0,18 17-1,-54-18 1,1 18 0,18-18-1,52 18 16,-17 0-15,17 0 0,18-17-1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1028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789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271D9DB-B006-4EDA-8CE5-0EF689A466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074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9875" name="Rectangle 3075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076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07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07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7C28E-6959-471B-AD21-EB3989FA7B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174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1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1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1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98824-C346-4309-973A-554FC62D8F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997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1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1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1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10600-3FC8-4205-B411-905BF90C04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513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1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1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1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B4FB3-651E-4F78-BA44-2094821F3C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359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1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1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1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04453-7658-4177-8967-911B8B0E3B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76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1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1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1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1E433-A858-4BF4-8C62-DE5F9AB837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492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1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1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1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A7964-0B76-462F-8CA1-70588CF9C1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623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1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1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1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80BFC-600E-4DF3-98BE-D31B58497F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382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1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1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1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5C325-596D-414C-A7E1-C3BCBF0BF4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356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1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1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1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75FED-585B-49FC-9EEC-6E09A9F60D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717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1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1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1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35C8C-51AB-4EA8-9527-407AE5946A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383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12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512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8852" name="Rectangle 51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1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4" name="Rectangle 51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B3DC86EF-420A-424B-AF04-9075773FC9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1532;6&#31456;%20&#20013;&#22830;&#22788;&#29702;&#37096;&#20214;CPU(3).ppt#20. &#25351;&#20196;&#27969;&#27700;&#32447;" TargetMode="External"/><Relationship Id="rId5" Type="http://schemas.openxmlformats.org/officeDocument/2006/relationships/hyperlink" Target="&#31532;6&#31456;%20&#20013;&#22830;&#22788;&#29702;&#37096;&#20214;CPU(3).ppt#1. &#30828;&#24067;&#32447;&#25511;&#21046;&#30340;&#35745;&#31639;&#26426;" TargetMode="External"/><Relationship Id="rId4" Type="http://schemas.openxmlformats.org/officeDocument/2006/relationships/hyperlink" Target="&#31532;6&#31456;%20&#20013;&#22830;&#22788;&#29702;&#37096;&#20214;CPU(2).ppt#1. &#24494;&#31243;&#24207;&#25511;&#21046;&#25216;&#26415;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customXml" Target="../ink/ink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customXml" Target="../ink/ink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B3A55C-8785-47CC-BC36-D6FEBF409DAC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zh-CN" sz="1400" smtClean="0"/>
          </a:p>
        </p:txBody>
      </p:sp>
      <p:sp>
        <p:nvSpPr>
          <p:cNvPr id="409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95400" y="381000"/>
            <a:ext cx="7546975" cy="1143000"/>
          </a:xfrm>
        </p:spPr>
        <p:txBody>
          <a:bodyPr/>
          <a:lstStyle/>
          <a:p>
            <a:pPr eaLnBrk="1" hangingPunct="1"/>
            <a:r>
              <a:rPr lang="zh-CN" altLang="en-US" sz="4800" b="1" smtClean="0"/>
              <a:t>第</a:t>
            </a:r>
            <a:r>
              <a:rPr lang="en-US" altLang="zh-CN" sz="4800" b="1" smtClean="0"/>
              <a:t>6</a:t>
            </a:r>
            <a:r>
              <a:rPr lang="zh-CN" altLang="en-US" sz="4800" b="1" smtClean="0"/>
              <a:t>章 中央处理部件</a:t>
            </a:r>
            <a:r>
              <a:rPr lang="en-US" altLang="zh-CN" sz="4800" b="1" smtClean="0"/>
              <a:t>CPU</a:t>
            </a:r>
          </a:p>
        </p:txBody>
      </p:sp>
      <p:sp>
        <p:nvSpPr>
          <p:cNvPr id="410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90600" y="1981200"/>
            <a:ext cx="7854950" cy="4419600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hlinkClick r:id="" action="ppaction://hlinkshowjump?jump=nextslide"/>
              </a:rPr>
              <a:t>CPU</a:t>
            </a:r>
            <a:r>
              <a:rPr lang="zh-CN" altLang="en-US" sz="3600" b="1" smtClean="0">
                <a:hlinkClick r:id="" action="ppaction://hlinkshowjump?jump=nextslide"/>
              </a:rPr>
              <a:t>的结构与功能</a:t>
            </a:r>
            <a:endParaRPr lang="zh-CN" altLang="en-US" sz="3600" b="1" smtClean="0"/>
          </a:p>
          <a:p>
            <a:pPr eaLnBrk="1" hangingPunct="1"/>
            <a:r>
              <a:rPr lang="zh-CN" altLang="en-US" sz="3600" b="1" smtClean="0">
                <a:hlinkClick r:id="rId2" action="ppaction://hlinksldjump"/>
              </a:rPr>
              <a:t>计算机的硬件系统</a:t>
            </a:r>
            <a:endParaRPr lang="zh-CN" altLang="en-US" sz="3600" b="1" smtClean="0"/>
          </a:p>
          <a:p>
            <a:pPr eaLnBrk="1" hangingPunct="1"/>
            <a:r>
              <a:rPr lang="zh-CN" altLang="en-US" sz="3600" b="1" smtClean="0">
                <a:hlinkClick r:id="rId3" action="ppaction://hlinksldjump"/>
              </a:rPr>
              <a:t>控制器的组成</a:t>
            </a:r>
            <a:endParaRPr lang="zh-CN" altLang="en-US" sz="3600" b="1" smtClean="0"/>
          </a:p>
          <a:p>
            <a:pPr eaLnBrk="1" hangingPunct="1"/>
            <a:r>
              <a:rPr lang="zh-CN" altLang="en-US" sz="3600" b="1" smtClean="0">
                <a:hlinkClick r:id="rId4" action="ppaction://hlinkpres?slideindex=1&amp;slidetitle=微程序控制技术"/>
              </a:rPr>
              <a:t>微程序控制技术</a:t>
            </a:r>
            <a:endParaRPr lang="zh-CN" altLang="en-US" sz="3600" b="1" smtClean="0"/>
          </a:p>
          <a:p>
            <a:pPr eaLnBrk="1" hangingPunct="1"/>
            <a:r>
              <a:rPr lang="zh-CN" altLang="en-US" sz="3600" b="1" smtClean="0">
                <a:hlinkClick r:id="rId5" action="ppaction://hlinkpres?slideindex=1&amp;slidetitle=硬布线控制的计算机"/>
              </a:rPr>
              <a:t>硬布线控制技术</a:t>
            </a:r>
            <a:endParaRPr lang="zh-CN" altLang="en-US" sz="3600" b="1" smtClean="0"/>
          </a:p>
          <a:p>
            <a:pPr eaLnBrk="1" hangingPunct="1"/>
            <a:r>
              <a:rPr lang="zh-CN" altLang="en-US" sz="3600" b="1" smtClean="0">
                <a:hlinkClick r:id="rId6" action="ppaction://hlinkpres?slideindex=20&amp;slidetitle=指令流水线"/>
              </a:rPr>
              <a:t>流水线技术</a:t>
            </a:r>
            <a:endParaRPr lang="zh-CN" altLang="en-US" sz="3600" b="1" smtClean="0"/>
          </a:p>
        </p:txBody>
      </p:sp>
      <p:sp>
        <p:nvSpPr>
          <p:cNvPr id="81924" name="AutoShape 4">
            <a:hlinkClick r:id="" action="ppaction://hlinkshowjump?jump=endshow"/>
          </p:cNvPr>
          <p:cNvSpPr>
            <a:spLocks noChangeArrowheads="1"/>
          </p:cNvSpPr>
          <p:nvPr/>
        </p:nvSpPr>
        <p:spPr bwMode="auto">
          <a:xfrm>
            <a:off x="8077200" y="6096000"/>
            <a:ext cx="722313" cy="40957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返回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BC6FDE-2E64-49B1-8C21-025B9430B54F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CN" sz="1400" smtClean="0"/>
          </a:p>
        </p:txBody>
      </p:sp>
      <p:sp>
        <p:nvSpPr>
          <p:cNvPr id="1331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8200" y="228600"/>
            <a:ext cx="8004175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带控制逻辑的运算器框图</a:t>
            </a:r>
          </a:p>
        </p:txBody>
      </p:sp>
      <p:sp>
        <p:nvSpPr>
          <p:cNvPr id="13316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b="1" smtClean="0"/>
          </a:p>
        </p:txBody>
      </p:sp>
      <p:pic>
        <p:nvPicPr>
          <p:cNvPr id="13317" name="Picture 4" descr="C:\计算机组成\讲稿\tu6-6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534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312468-E9C7-4EB0-B78E-005F1789D719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CN" sz="1400" smtClean="0"/>
          </a:p>
        </p:txBody>
      </p:sp>
      <p:sp>
        <p:nvSpPr>
          <p:cNvPr id="1433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14400" y="304800"/>
            <a:ext cx="7927975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加法：</a:t>
            </a:r>
            <a:r>
              <a:rPr lang="en-US" altLang="zh-CN" b="1" smtClean="0"/>
              <a:t>(rs)+((rs1)+disp)=&gt;rd</a:t>
            </a:r>
          </a:p>
        </p:txBody>
      </p:sp>
      <p:sp>
        <p:nvSpPr>
          <p:cNvPr id="1434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981200"/>
            <a:ext cx="8540750" cy="31623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smtClean="0"/>
              <a:t>从</a:t>
            </a:r>
            <a:r>
              <a:rPr lang="en-US" altLang="zh-CN" sz="2800" b="1" smtClean="0"/>
              <a:t>M</a:t>
            </a:r>
            <a:r>
              <a:rPr lang="zh-CN" altLang="en-US" sz="2800" b="1" smtClean="0"/>
              <a:t>中取指</a:t>
            </a:r>
            <a:r>
              <a:rPr lang="en-US" altLang="zh-CN" sz="2800" b="1" smtClean="0"/>
              <a:t>=&gt;IR: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/>
              <a:t>   (PC)-&gt;AB ; (PC)+1=&gt;PC; ADS#, W/R#, M/IO#, (Ready#, )DB-&gt;IR.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2800" b="1" smtClean="0"/>
              <a:t>计算操作数地址，将得到的有效地址=</a:t>
            </a:r>
            <a:r>
              <a:rPr lang="en-US" altLang="zh-CN" sz="2800" b="1" smtClean="0"/>
              <a:t>&gt;AR: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    (rs1)-&gt;GR, (rs1)-&gt;ALU,disp-&gt;ALU,</a:t>
            </a:r>
            <a:r>
              <a:rPr lang="en-US" altLang="zh-CN" sz="2400" b="1" smtClean="0">
                <a:latin typeface="Times New Roman" panose="02020603050405020304" pitchFamily="18" charset="0"/>
              </a:rPr>
              <a:t>”</a:t>
            </a:r>
            <a:r>
              <a:rPr lang="en-US" altLang="zh-CN" sz="2400" b="1" smtClean="0"/>
              <a:t>+</a:t>
            </a:r>
            <a:r>
              <a:rPr lang="en-US" altLang="zh-CN" sz="2400" b="1" smtClean="0">
                <a:latin typeface="Times New Roman" panose="02020603050405020304" pitchFamily="18" charset="0"/>
              </a:rPr>
              <a:t>”</a:t>
            </a:r>
            <a:r>
              <a:rPr lang="en-US" altLang="zh-CN" sz="2400" b="1" smtClean="0"/>
              <a:t>, ALU-&gt;AR</a:t>
            </a:r>
            <a:endParaRPr lang="en-US" altLang="zh-CN" b="1" smtClean="0"/>
          </a:p>
          <a:p>
            <a:pPr eaLnBrk="1" hangingPunct="1">
              <a:lnSpc>
                <a:spcPct val="90000"/>
              </a:lnSpc>
            </a:pPr>
            <a:r>
              <a:rPr lang="zh-CN" altLang="zh-CN" sz="2800" b="1" smtClean="0"/>
              <a:t>取操作数：</a:t>
            </a:r>
            <a:endParaRPr lang="zh-CN" altLang="en-US" sz="2800" b="1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smtClean="0"/>
              <a:t>     </a:t>
            </a:r>
            <a:r>
              <a:rPr lang="en-US" altLang="zh-CN" sz="2800" b="1" smtClean="0"/>
              <a:t>AR-&gt;AB, ADS#,W/R#, M/IO#, (Ready#,) DB-&gt;DR;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smtClean="0"/>
              <a:t>做加法</a:t>
            </a:r>
            <a:r>
              <a:rPr lang="zh-CN" altLang="en-US" sz="2400" b="1" smtClean="0"/>
              <a:t>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/>
              <a:t>     (</a:t>
            </a:r>
            <a:r>
              <a:rPr lang="en-US" altLang="zh-CN" sz="2400" b="1" smtClean="0"/>
              <a:t>rs)-&gt;GR,(rs)-&gt;ALU,DR-&gt;ALU; </a:t>
            </a:r>
            <a:r>
              <a:rPr lang="en-US" altLang="zh-CN" sz="2400" b="1" smtClean="0">
                <a:latin typeface="Times New Roman" panose="02020603050405020304" pitchFamily="18" charset="0"/>
              </a:rPr>
              <a:t>”</a:t>
            </a:r>
            <a:r>
              <a:rPr lang="en-US" altLang="zh-CN" sz="2400" b="1" smtClean="0"/>
              <a:t>+</a:t>
            </a:r>
            <a:r>
              <a:rPr lang="en-US" altLang="zh-CN" sz="2400" b="1" smtClean="0">
                <a:latin typeface="Times New Roman" panose="02020603050405020304" pitchFamily="18" charset="0"/>
              </a:rPr>
              <a:t>”</a:t>
            </a:r>
            <a:r>
              <a:rPr lang="en-US" altLang="zh-CN" sz="2400" b="1" smtClean="0"/>
              <a:t>, rd-&gt;GR, ALU-&gt;rd, </a:t>
            </a:r>
            <a:r>
              <a:rPr lang="zh-CN" altLang="en-US" sz="2400" b="1" smtClean="0"/>
              <a:t>置运算结果</a:t>
            </a:r>
            <a:r>
              <a:rPr lang="en-US" altLang="zh-CN" sz="2400" b="1" smtClean="0"/>
              <a:t>N</a:t>
            </a:r>
            <a:r>
              <a:rPr lang="zh-CN" altLang="en-US" sz="2400" b="1" smtClean="0"/>
              <a:t>，</a:t>
            </a:r>
            <a:r>
              <a:rPr lang="en-US" altLang="zh-CN" sz="2400" b="1" smtClean="0"/>
              <a:t>Z</a:t>
            </a:r>
            <a:r>
              <a:rPr lang="zh-CN" altLang="en-US" sz="2400" b="1" smtClean="0"/>
              <a:t>，</a:t>
            </a:r>
            <a:r>
              <a:rPr lang="en-US" altLang="zh-CN" sz="2400" b="1" smtClean="0"/>
              <a:t>V</a:t>
            </a:r>
            <a:r>
              <a:rPr lang="zh-CN" altLang="en-US" sz="2400" b="1" smtClean="0"/>
              <a:t>，</a:t>
            </a:r>
            <a:r>
              <a:rPr lang="en-US" altLang="zh-CN" sz="2400" b="1" smtClean="0"/>
              <a:t>C</a:t>
            </a:r>
            <a:r>
              <a:rPr lang="zh-CN" altLang="en-US" sz="2400" b="1" smtClean="0"/>
              <a:t>。</a:t>
            </a:r>
            <a:endParaRPr lang="zh-CN" altLang="en-US" b="1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zh-CN" b="1" smtClean="0"/>
          </a:p>
        </p:txBody>
      </p:sp>
      <p:grpSp>
        <p:nvGrpSpPr>
          <p:cNvPr id="14341" name="Group 4"/>
          <p:cNvGrpSpPr>
            <a:grpSpLocks/>
          </p:cNvGrpSpPr>
          <p:nvPr/>
        </p:nvGrpSpPr>
        <p:grpSpPr bwMode="auto">
          <a:xfrm>
            <a:off x="3200400" y="1524000"/>
            <a:ext cx="5791200" cy="838200"/>
            <a:chOff x="864" y="3312"/>
            <a:chExt cx="3648" cy="528"/>
          </a:xfrm>
        </p:grpSpPr>
        <p:sp>
          <p:nvSpPr>
            <p:cNvPr id="14343" name="Text Box 5"/>
            <p:cNvSpPr txBox="1">
              <a:spLocks noChangeArrowheads="1"/>
            </p:cNvSpPr>
            <p:nvPr/>
          </p:nvSpPr>
          <p:spPr bwMode="auto">
            <a:xfrm>
              <a:off x="1008" y="3312"/>
              <a:ext cx="3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取指     计算地址    取数     运算送结果</a:t>
              </a:r>
            </a:p>
          </p:txBody>
        </p:sp>
        <p:sp>
          <p:nvSpPr>
            <p:cNvPr id="14344" name="Line 6"/>
            <p:cNvSpPr>
              <a:spLocks noChangeShapeType="1"/>
            </p:cNvSpPr>
            <p:nvPr/>
          </p:nvSpPr>
          <p:spPr bwMode="auto">
            <a:xfrm>
              <a:off x="1008" y="3552"/>
              <a:ext cx="326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5" name="Line 7"/>
            <p:cNvSpPr>
              <a:spLocks noChangeShapeType="1"/>
            </p:cNvSpPr>
            <p:nvPr/>
          </p:nvSpPr>
          <p:spPr bwMode="auto">
            <a:xfrm flipV="1">
              <a:off x="1008" y="3408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6" name="Line 8"/>
            <p:cNvSpPr>
              <a:spLocks noChangeShapeType="1"/>
            </p:cNvSpPr>
            <p:nvPr/>
          </p:nvSpPr>
          <p:spPr bwMode="auto">
            <a:xfrm flipV="1">
              <a:off x="1632" y="3408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7" name="Line 9"/>
            <p:cNvSpPr>
              <a:spLocks noChangeShapeType="1"/>
            </p:cNvSpPr>
            <p:nvPr/>
          </p:nvSpPr>
          <p:spPr bwMode="auto">
            <a:xfrm flipV="1">
              <a:off x="2544" y="3408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8" name="Line 10"/>
            <p:cNvSpPr>
              <a:spLocks noChangeShapeType="1"/>
            </p:cNvSpPr>
            <p:nvPr/>
          </p:nvSpPr>
          <p:spPr bwMode="auto">
            <a:xfrm flipV="1">
              <a:off x="3168" y="3408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9" name="Line 11"/>
            <p:cNvSpPr>
              <a:spLocks noChangeShapeType="1"/>
            </p:cNvSpPr>
            <p:nvPr/>
          </p:nvSpPr>
          <p:spPr bwMode="auto">
            <a:xfrm flipV="1">
              <a:off x="4272" y="3408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0" name="Text Box 12"/>
            <p:cNvSpPr txBox="1">
              <a:spLocks noChangeArrowheads="1"/>
            </p:cNvSpPr>
            <p:nvPr/>
          </p:nvSpPr>
          <p:spPr bwMode="auto">
            <a:xfrm>
              <a:off x="1488" y="355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t1</a:t>
              </a:r>
            </a:p>
          </p:txBody>
        </p:sp>
        <p:sp>
          <p:nvSpPr>
            <p:cNvPr id="14351" name="Text Box 13"/>
            <p:cNvSpPr txBox="1">
              <a:spLocks noChangeArrowheads="1"/>
            </p:cNvSpPr>
            <p:nvPr/>
          </p:nvSpPr>
          <p:spPr bwMode="auto">
            <a:xfrm>
              <a:off x="2400" y="355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t2</a:t>
              </a:r>
            </a:p>
          </p:txBody>
        </p:sp>
        <p:sp>
          <p:nvSpPr>
            <p:cNvPr id="14352" name="Text Box 14"/>
            <p:cNvSpPr txBox="1">
              <a:spLocks noChangeArrowheads="1"/>
            </p:cNvSpPr>
            <p:nvPr/>
          </p:nvSpPr>
          <p:spPr bwMode="auto">
            <a:xfrm>
              <a:off x="3024" y="355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t3</a:t>
              </a:r>
            </a:p>
          </p:txBody>
        </p:sp>
        <p:sp>
          <p:nvSpPr>
            <p:cNvPr id="14353" name="Text Box 15"/>
            <p:cNvSpPr txBox="1">
              <a:spLocks noChangeArrowheads="1"/>
            </p:cNvSpPr>
            <p:nvPr/>
          </p:nvSpPr>
          <p:spPr bwMode="auto">
            <a:xfrm>
              <a:off x="4128" y="355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t4</a:t>
              </a:r>
            </a:p>
          </p:txBody>
        </p:sp>
        <p:sp>
          <p:nvSpPr>
            <p:cNvPr id="14354" name="Text Box 16"/>
            <p:cNvSpPr txBox="1">
              <a:spLocks noChangeArrowheads="1"/>
            </p:cNvSpPr>
            <p:nvPr/>
          </p:nvSpPr>
          <p:spPr bwMode="auto">
            <a:xfrm>
              <a:off x="864" y="355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0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pic>
        <p:nvPicPr>
          <p:cNvPr id="14342" name="Picture 17" descr="E:\课件\cai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410200"/>
            <a:ext cx="8382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395DC2-7094-4DE4-AF86-ED27DB3935FE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CN" sz="1400" smtClean="0"/>
          </a:p>
        </p:txBody>
      </p:sp>
      <p:sp>
        <p:nvSpPr>
          <p:cNvPr id="1536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加法指令执行的时序</a:t>
            </a:r>
          </a:p>
        </p:txBody>
      </p:sp>
      <p:sp>
        <p:nvSpPr>
          <p:cNvPr id="15364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b="1" smtClean="0"/>
          </a:p>
        </p:txBody>
      </p:sp>
      <p:pic>
        <p:nvPicPr>
          <p:cNvPr id="15365" name="Picture 4" descr="C:\计算机组成\讲稿\tu6-7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71628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AutoShape 5"/>
          <p:cNvSpPr>
            <a:spLocks noChangeArrowheads="1"/>
          </p:cNvSpPr>
          <p:nvPr/>
        </p:nvSpPr>
        <p:spPr bwMode="auto">
          <a:xfrm>
            <a:off x="152400" y="2438400"/>
            <a:ext cx="1371600" cy="762000"/>
          </a:xfrm>
          <a:prstGeom prst="wedgeRectCallout">
            <a:avLst>
              <a:gd name="adj1" fmla="val 92940"/>
              <a:gd name="adj2" fmla="val -3583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rPr>
              <a:t>ADS#</a:t>
            </a:r>
            <a:r>
              <a:rPr lang="zh-CN" alt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的电平正好相反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B30957-9C1B-4533-A0D8-3857FAB1C938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CN" sz="1400" smtClean="0"/>
          </a:p>
        </p:txBody>
      </p:sp>
      <p:sp>
        <p:nvSpPr>
          <p:cNvPr id="1638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控制信号的产生</a:t>
            </a:r>
          </a:p>
        </p:txBody>
      </p:sp>
      <p:sp>
        <p:nvSpPr>
          <p:cNvPr id="1638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828800"/>
            <a:ext cx="8540750" cy="12525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smtClean="0"/>
              <a:t>微操作（</a:t>
            </a:r>
            <a:r>
              <a:rPr lang="en-US" altLang="zh-CN" sz="2800" b="1" smtClean="0"/>
              <a:t>Micro-operations</a:t>
            </a:r>
            <a:r>
              <a:rPr lang="zh-CN" altLang="en-US" sz="2800" b="1" smtClean="0"/>
              <a:t>）： 指令周期</a:t>
            </a:r>
            <a:r>
              <a:rPr lang="en-US" altLang="zh-CN" sz="2800" b="1" smtClean="0"/>
              <a:t>-&gt;</a:t>
            </a:r>
            <a:r>
              <a:rPr lang="zh-CN" altLang="en-US" sz="2800" b="1" smtClean="0"/>
              <a:t>子周期</a:t>
            </a:r>
            <a:r>
              <a:rPr lang="en-US" altLang="zh-CN" sz="2800" b="1" smtClean="0"/>
              <a:t>-&gt;</a:t>
            </a:r>
            <a:r>
              <a:rPr lang="zh-CN" altLang="en-US" sz="2800" b="1" smtClean="0"/>
              <a:t>一组操作控制信号。所谓微操作就是指由控制器控制所完成的一个基本操作。</a:t>
            </a:r>
          </a:p>
          <a:p>
            <a:pPr eaLnBrk="1" hangingPunct="1">
              <a:lnSpc>
                <a:spcPct val="90000"/>
              </a:lnSpc>
            </a:pPr>
            <a:endParaRPr lang="en-US" altLang="zh-CN" b="1" smtClean="0"/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3276600" y="3336925"/>
            <a:ext cx="1828800" cy="3048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指令寄存器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2895600" y="4403725"/>
            <a:ext cx="2438400" cy="1447800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控制器</a:t>
            </a:r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>
            <a:off x="1905000" y="4556125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>
            <a:off x="1905000" y="4937125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1143000" y="4479925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标志  </a:t>
            </a:r>
            <a:r>
              <a:rPr lang="zh-CN" altLang="en-US" sz="2400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</a:rPr>
              <a:t>…..</a:t>
            </a:r>
          </a:p>
        </p:txBody>
      </p:sp>
      <p:sp>
        <p:nvSpPr>
          <p:cNvPr id="16394" name="Line 9"/>
          <p:cNvSpPr>
            <a:spLocks noChangeShapeType="1"/>
          </p:cNvSpPr>
          <p:nvPr/>
        </p:nvSpPr>
        <p:spPr bwMode="auto">
          <a:xfrm>
            <a:off x="1981200" y="5546725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1143000" y="5394325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时钟</a:t>
            </a:r>
          </a:p>
        </p:txBody>
      </p:sp>
      <p:sp>
        <p:nvSpPr>
          <p:cNvPr id="16396" name="AutoShape 11"/>
          <p:cNvSpPr>
            <a:spLocks noChangeArrowheads="1"/>
          </p:cNvSpPr>
          <p:nvPr/>
        </p:nvSpPr>
        <p:spPr bwMode="auto">
          <a:xfrm>
            <a:off x="5334000" y="4556125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tx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5486400" y="3870325"/>
            <a:ext cx="1371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CPU</a:t>
            </a:r>
            <a:r>
              <a:rPr lang="zh-CN" altLang="en-US" sz="2000" b="1">
                <a:latin typeface="Times New Roman" panose="02020603050405020304" pitchFamily="18" charset="0"/>
              </a:rPr>
              <a:t>内部控制信号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6398" name="AutoShape 13"/>
          <p:cNvSpPr>
            <a:spLocks noChangeArrowheads="1"/>
          </p:cNvSpPr>
          <p:nvPr/>
        </p:nvSpPr>
        <p:spPr bwMode="auto">
          <a:xfrm>
            <a:off x="5334000" y="5546725"/>
            <a:ext cx="2286000" cy="304800"/>
          </a:xfrm>
          <a:prstGeom prst="rightArrow">
            <a:avLst>
              <a:gd name="adj1" fmla="val 50000"/>
              <a:gd name="adj2" fmla="val 187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5562600" y="5699125"/>
            <a:ext cx="1600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至系统总线的控制信号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6400" name="Line 15"/>
          <p:cNvSpPr>
            <a:spLocks noChangeShapeType="1"/>
          </p:cNvSpPr>
          <p:nvPr/>
        </p:nvSpPr>
        <p:spPr bwMode="auto">
          <a:xfrm flipH="1">
            <a:off x="7620000" y="3184525"/>
            <a:ext cx="0" cy="3124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1" name="Line 16"/>
          <p:cNvSpPr>
            <a:spLocks noChangeShapeType="1"/>
          </p:cNvSpPr>
          <p:nvPr/>
        </p:nvSpPr>
        <p:spPr bwMode="auto">
          <a:xfrm>
            <a:off x="7924800" y="3184525"/>
            <a:ext cx="0" cy="3124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2" name="Text Box 17"/>
          <p:cNvSpPr txBox="1">
            <a:spLocks noChangeArrowheads="1"/>
          </p:cNvSpPr>
          <p:nvPr/>
        </p:nvSpPr>
        <p:spPr bwMode="auto">
          <a:xfrm>
            <a:off x="7543800" y="3413125"/>
            <a:ext cx="3048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</a:rPr>
              <a:t>系统控制总线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6403" name="AutoShape 18"/>
          <p:cNvSpPr>
            <a:spLocks noChangeArrowheads="1"/>
          </p:cNvSpPr>
          <p:nvPr/>
        </p:nvSpPr>
        <p:spPr bwMode="auto">
          <a:xfrm>
            <a:off x="5334000" y="5013325"/>
            <a:ext cx="2286000" cy="228600"/>
          </a:xfrm>
          <a:prstGeom prst="leftArrow">
            <a:avLst>
              <a:gd name="adj1" fmla="val 50000"/>
              <a:gd name="adj2" fmla="val 250000"/>
            </a:avLst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04" name="AutoShape 19"/>
          <p:cNvSpPr>
            <a:spLocks noChangeArrowheads="1"/>
          </p:cNvSpPr>
          <p:nvPr/>
        </p:nvSpPr>
        <p:spPr bwMode="auto">
          <a:xfrm>
            <a:off x="3733800" y="3641725"/>
            <a:ext cx="685800" cy="762000"/>
          </a:xfrm>
          <a:prstGeom prst="downArrow">
            <a:avLst>
              <a:gd name="adj1" fmla="val 50000"/>
              <a:gd name="adj2" fmla="val 27778"/>
            </a:avLst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17411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9" r="3798"/>
          <a:stretch>
            <a:fillRect/>
          </a:stretch>
        </p:blipFill>
        <p:spPr bwMode="auto">
          <a:xfrm>
            <a:off x="3059113" y="28575"/>
            <a:ext cx="5689600" cy="662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19050"/>
            <a:ext cx="366712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墨迹 5"/>
              <p14:cNvContentPartPr/>
              <p14:nvPr/>
            </p14:nvContentPartPr>
            <p14:xfrm>
              <a:off x="361800" y="704880"/>
              <a:ext cx="7982280" cy="4610520"/>
            </p14:xfrm>
          </p:contentPart>
        </mc:Choice>
        <mc:Fallback>
          <p:pic>
            <p:nvPicPr>
              <p:cNvPr id="6" name="墨迹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2440" y="695520"/>
                <a:ext cx="8001000" cy="4629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495FFA-17F2-493B-B4F4-1ADEA1A250CA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CN" sz="1400" smtClean="0"/>
          </a:p>
        </p:txBody>
      </p:sp>
      <p:grpSp>
        <p:nvGrpSpPr>
          <p:cNvPr id="18435" name="Group 4"/>
          <p:cNvGrpSpPr>
            <a:grpSpLocks/>
          </p:cNvGrpSpPr>
          <p:nvPr/>
        </p:nvGrpSpPr>
        <p:grpSpPr bwMode="auto">
          <a:xfrm>
            <a:off x="2514600" y="3182938"/>
            <a:ext cx="3276600" cy="304800"/>
            <a:chOff x="1008" y="1104"/>
            <a:chExt cx="2064" cy="192"/>
          </a:xfrm>
        </p:grpSpPr>
        <p:grpSp>
          <p:nvGrpSpPr>
            <p:cNvPr id="18558" name="Group 5"/>
            <p:cNvGrpSpPr>
              <a:grpSpLocks/>
            </p:cNvGrpSpPr>
            <p:nvPr/>
          </p:nvGrpSpPr>
          <p:grpSpPr bwMode="auto">
            <a:xfrm>
              <a:off x="1152" y="1104"/>
              <a:ext cx="240" cy="192"/>
              <a:chOff x="1152" y="1104"/>
              <a:chExt cx="240" cy="192"/>
            </a:xfrm>
          </p:grpSpPr>
          <p:cxnSp>
            <p:nvCxnSpPr>
              <p:cNvPr id="18582" name="AutoShape 6"/>
              <p:cNvCxnSpPr>
                <a:cxnSpLocks noChangeShapeType="1"/>
              </p:cNvCxnSpPr>
              <p:nvPr/>
            </p:nvCxnSpPr>
            <p:spPr bwMode="auto">
              <a:xfrm>
                <a:off x="1152" y="1104"/>
                <a:ext cx="240" cy="192"/>
              </a:xfrm>
              <a:prstGeom prst="bentConnector3">
                <a:avLst>
                  <a:gd name="adj1" fmla="val 50000"/>
                </a:avLst>
              </a:prstGeom>
              <a:noFill/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583" name="Line 7"/>
              <p:cNvSpPr>
                <a:spLocks noChangeShapeType="1"/>
              </p:cNvSpPr>
              <p:nvPr/>
            </p:nvSpPr>
            <p:spPr bwMode="auto">
              <a:xfrm flipV="1">
                <a:off x="1392" y="1104"/>
                <a:ext cx="0" cy="192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559" name="Group 8"/>
            <p:cNvGrpSpPr>
              <a:grpSpLocks/>
            </p:cNvGrpSpPr>
            <p:nvPr/>
          </p:nvGrpSpPr>
          <p:grpSpPr bwMode="auto">
            <a:xfrm>
              <a:off x="1392" y="1104"/>
              <a:ext cx="240" cy="192"/>
              <a:chOff x="1152" y="1104"/>
              <a:chExt cx="240" cy="192"/>
            </a:xfrm>
          </p:grpSpPr>
          <p:cxnSp>
            <p:nvCxnSpPr>
              <p:cNvPr id="18580" name="AutoShape 9"/>
              <p:cNvCxnSpPr>
                <a:cxnSpLocks noChangeShapeType="1"/>
              </p:cNvCxnSpPr>
              <p:nvPr/>
            </p:nvCxnSpPr>
            <p:spPr bwMode="auto">
              <a:xfrm>
                <a:off x="1152" y="1104"/>
                <a:ext cx="240" cy="192"/>
              </a:xfrm>
              <a:prstGeom prst="bentConnector3">
                <a:avLst>
                  <a:gd name="adj1" fmla="val 50000"/>
                </a:avLst>
              </a:prstGeom>
              <a:noFill/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581" name="Line 10"/>
              <p:cNvSpPr>
                <a:spLocks noChangeShapeType="1"/>
              </p:cNvSpPr>
              <p:nvPr/>
            </p:nvSpPr>
            <p:spPr bwMode="auto">
              <a:xfrm flipV="1">
                <a:off x="1392" y="1104"/>
                <a:ext cx="0" cy="192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560" name="Group 11"/>
            <p:cNvGrpSpPr>
              <a:grpSpLocks/>
            </p:cNvGrpSpPr>
            <p:nvPr/>
          </p:nvGrpSpPr>
          <p:grpSpPr bwMode="auto">
            <a:xfrm>
              <a:off x="1632" y="1104"/>
              <a:ext cx="240" cy="192"/>
              <a:chOff x="1152" y="1104"/>
              <a:chExt cx="240" cy="192"/>
            </a:xfrm>
          </p:grpSpPr>
          <p:cxnSp>
            <p:nvCxnSpPr>
              <p:cNvPr id="18578" name="AutoShape 12"/>
              <p:cNvCxnSpPr>
                <a:cxnSpLocks noChangeShapeType="1"/>
              </p:cNvCxnSpPr>
              <p:nvPr/>
            </p:nvCxnSpPr>
            <p:spPr bwMode="auto">
              <a:xfrm>
                <a:off x="1152" y="1104"/>
                <a:ext cx="240" cy="192"/>
              </a:xfrm>
              <a:prstGeom prst="bentConnector3">
                <a:avLst>
                  <a:gd name="adj1" fmla="val 50000"/>
                </a:avLst>
              </a:prstGeom>
              <a:noFill/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579" name="Line 13"/>
              <p:cNvSpPr>
                <a:spLocks noChangeShapeType="1"/>
              </p:cNvSpPr>
              <p:nvPr/>
            </p:nvSpPr>
            <p:spPr bwMode="auto">
              <a:xfrm flipV="1">
                <a:off x="1392" y="1104"/>
                <a:ext cx="0" cy="192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561" name="Group 14"/>
            <p:cNvGrpSpPr>
              <a:grpSpLocks/>
            </p:cNvGrpSpPr>
            <p:nvPr/>
          </p:nvGrpSpPr>
          <p:grpSpPr bwMode="auto">
            <a:xfrm>
              <a:off x="1872" y="1104"/>
              <a:ext cx="240" cy="192"/>
              <a:chOff x="1152" y="1104"/>
              <a:chExt cx="240" cy="192"/>
            </a:xfrm>
          </p:grpSpPr>
          <p:cxnSp>
            <p:nvCxnSpPr>
              <p:cNvPr id="18576" name="AutoShape 15"/>
              <p:cNvCxnSpPr>
                <a:cxnSpLocks noChangeShapeType="1"/>
              </p:cNvCxnSpPr>
              <p:nvPr/>
            </p:nvCxnSpPr>
            <p:spPr bwMode="auto">
              <a:xfrm>
                <a:off x="1152" y="1104"/>
                <a:ext cx="240" cy="192"/>
              </a:xfrm>
              <a:prstGeom prst="bentConnector3">
                <a:avLst>
                  <a:gd name="adj1" fmla="val 50000"/>
                </a:avLst>
              </a:prstGeom>
              <a:noFill/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577" name="Line 16"/>
              <p:cNvSpPr>
                <a:spLocks noChangeShapeType="1"/>
              </p:cNvSpPr>
              <p:nvPr/>
            </p:nvSpPr>
            <p:spPr bwMode="auto">
              <a:xfrm flipV="1">
                <a:off x="1392" y="1104"/>
                <a:ext cx="0" cy="192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562" name="Group 17"/>
            <p:cNvGrpSpPr>
              <a:grpSpLocks/>
            </p:cNvGrpSpPr>
            <p:nvPr/>
          </p:nvGrpSpPr>
          <p:grpSpPr bwMode="auto">
            <a:xfrm>
              <a:off x="2112" y="1104"/>
              <a:ext cx="240" cy="192"/>
              <a:chOff x="1152" y="1104"/>
              <a:chExt cx="240" cy="192"/>
            </a:xfrm>
          </p:grpSpPr>
          <p:cxnSp>
            <p:nvCxnSpPr>
              <p:cNvPr id="18574" name="AutoShape 18"/>
              <p:cNvCxnSpPr>
                <a:cxnSpLocks noChangeShapeType="1"/>
              </p:cNvCxnSpPr>
              <p:nvPr/>
            </p:nvCxnSpPr>
            <p:spPr bwMode="auto">
              <a:xfrm>
                <a:off x="1152" y="1104"/>
                <a:ext cx="240" cy="192"/>
              </a:xfrm>
              <a:prstGeom prst="bentConnector3">
                <a:avLst>
                  <a:gd name="adj1" fmla="val 50000"/>
                </a:avLst>
              </a:prstGeom>
              <a:noFill/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575" name="Line 19"/>
              <p:cNvSpPr>
                <a:spLocks noChangeShapeType="1"/>
              </p:cNvSpPr>
              <p:nvPr/>
            </p:nvSpPr>
            <p:spPr bwMode="auto">
              <a:xfrm flipV="1">
                <a:off x="1392" y="1104"/>
                <a:ext cx="0" cy="192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563" name="Group 20"/>
            <p:cNvGrpSpPr>
              <a:grpSpLocks/>
            </p:cNvGrpSpPr>
            <p:nvPr/>
          </p:nvGrpSpPr>
          <p:grpSpPr bwMode="auto">
            <a:xfrm>
              <a:off x="2352" y="1104"/>
              <a:ext cx="240" cy="192"/>
              <a:chOff x="1152" y="1104"/>
              <a:chExt cx="240" cy="192"/>
            </a:xfrm>
          </p:grpSpPr>
          <p:cxnSp>
            <p:nvCxnSpPr>
              <p:cNvPr id="18572" name="AutoShape 21"/>
              <p:cNvCxnSpPr>
                <a:cxnSpLocks noChangeShapeType="1"/>
              </p:cNvCxnSpPr>
              <p:nvPr/>
            </p:nvCxnSpPr>
            <p:spPr bwMode="auto">
              <a:xfrm>
                <a:off x="1152" y="1104"/>
                <a:ext cx="240" cy="192"/>
              </a:xfrm>
              <a:prstGeom prst="bentConnector3">
                <a:avLst>
                  <a:gd name="adj1" fmla="val 50000"/>
                </a:avLst>
              </a:prstGeom>
              <a:noFill/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573" name="Line 22"/>
              <p:cNvSpPr>
                <a:spLocks noChangeShapeType="1"/>
              </p:cNvSpPr>
              <p:nvPr/>
            </p:nvSpPr>
            <p:spPr bwMode="auto">
              <a:xfrm flipV="1">
                <a:off x="1392" y="1104"/>
                <a:ext cx="0" cy="192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564" name="Group 23"/>
            <p:cNvGrpSpPr>
              <a:grpSpLocks/>
            </p:cNvGrpSpPr>
            <p:nvPr/>
          </p:nvGrpSpPr>
          <p:grpSpPr bwMode="auto">
            <a:xfrm>
              <a:off x="2592" y="1104"/>
              <a:ext cx="240" cy="192"/>
              <a:chOff x="1152" y="1104"/>
              <a:chExt cx="240" cy="192"/>
            </a:xfrm>
          </p:grpSpPr>
          <p:cxnSp>
            <p:nvCxnSpPr>
              <p:cNvPr id="18570" name="AutoShape 24"/>
              <p:cNvCxnSpPr>
                <a:cxnSpLocks noChangeShapeType="1"/>
              </p:cNvCxnSpPr>
              <p:nvPr/>
            </p:nvCxnSpPr>
            <p:spPr bwMode="auto">
              <a:xfrm>
                <a:off x="1152" y="1104"/>
                <a:ext cx="240" cy="192"/>
              </a:xfrm>
              <a:prstGeom prst="bentConnector3">
                <a:avLst>
                  <a:gd name="adj1" fmla="val 50000"/>
                </a:avLst>
              </a:prstGeom>
              <a:noFill/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571" name="Line 25"/>
              <p:cNvSpPr>
                <a:spLocks noChangeShapeType="1"/>
              </p:cNvSpPr>
              <p:nvPr/>
            </p:nvSpPr>
            <p:spPr bwMode="auto">
              <a:xfrm flipV="1">
                <a:off x="1392" y="1104"/>
                <a:ext cx="0" cy="192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565" name="Group 26"/>
            <p:cNvGrpSpPr>
              <a:grpSpLocks/>
            </p:cNvGrpSpPr>
            <p:nvPr/>
          </p:nvGrpSpPr>
          <p:grpSpPr bwMode="auto">
            <a:xfrm>
              <a:off x="2832" y="1104"/>
              <a:ext cx="240" cy="192"/>
              <a:chOff x="1152" y="1104"/>
              <a:chExt cx="240" cy="192"/>
            </a:xfrm>
          </p:grpSpPr>
          <p:cxnSp>
            <p:nvCxnSpPr>
              <p:cNvPr id="18568" name="AutoShape 27"/>
              <p:cNvCxnSpPr>
                <a:cxnSpLocks noChangeShapeType="1"/>
              </p:cNvCxnSpPr>
              <p:nvPr/>
            </p:nvCxnSpPr>
            <p:spPr bwMode="auto">
              <a:xfrm>
                <a:off x="1152" y="1104"/>
                <a:ext cx="240" cy="192"/>
              </a:xfrm>
              <a:prstGeom prst="bentConnector3">
                <a:avLst>
                  <a:gd name="adj1" fmla="val 50000"/>
                </a:avLst>
              </a:prstGeom>
              <a:noFill/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569" name="Line 28"/>
              <p:cNvSpPr>
                <a:spLocks noChangeShapeType="1"/>
              </p:cNvSpPr>
              <p:nvPr/>
            </p:nvSpPr>
            <p:spPr bwMode="auto">
              <a:xfrm flipV="1">
                <a:off x="1392" y="1104"/>
                <a:ext cx="0" cy="192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566" name="Line 29"/>
            <p:cNvSpPr>
              <a:spLocks noChangeShapeType="1"/>
            </p:cNvSpPr>
            <p:nvPr/>
          </p:nvSpPr>
          <p:spPr bwMode="auto">
            <a:xfrm>
              <a:off x="1152" y="1104"/>
              <a:ext cx="0" cy="192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67" name="Line 30"/>
            <p:cNvSpPr>
              <a:spLocks noChangeShapeType="1"/>
            </p:cNvSpPr>
            <p:nvPr/>
          </p:nvSpPr>
          <p:spPr bwMode="auto">
            <a:xfrm>
              <a:off x="1008" y="1296"/>
              <a:ext cx="14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36" name="Group 31"/>
          <p:cNvGrpSpPr>
            <a:grpSpLocks/>
          </p:cNvGrpSpPr>
          <p:nvPr/>
        </p:nvGrpSpPr>
        <p:grpSpPr bwMode="auto">
          <a:xfrm>
            <a:off x="2590800" y="3640138"/>
            <a:ext cx="3048000" cy="304800"/>
            <a:chOff x="1056" y="1440"/>
            <a:chExt cx="1920" cy="192"/>
          </a:xfrm>
        </p:grpSpPr>
        <p:grpSp>
          <p:nvGrpSpPr>
            <p:cNvPr id="18534" name="Group 32"/>
            <p:cNvGrpSpPr>
              <a:grpSpLocks/>
            </p:cNvGrpSpPr>
            <p:nvPr/>
          </p:nvGrpSpPr>
          <p:grpSpPr bwMode="auto">
            <a:xfrm>
              <a:off x="1056" y="1440"/>
              <a:ext cx="240" cy="192"/>
              <a:chOff x="1152" y="1104"/>
              <a:chExt cx="240" cy="192"/>
            </a:xfrm>
          </p:grpSpPr>
          <p:cxnSp>
            <p:nvCxnSpPr>
              <p:cNvPr id="18556" name="AutoShape 33"/>
              <p:cNvCxnSpPr>
                <a:cxnSpLocks noChangeShapeType="1"/>
              </p:cNvCxnSpPr>
              <p:nvPr/>
            </p:nvCxnSpPr>
            <p:spPr bwMode="auto">
              <a:xfrm>
                <a:off x="1152" y="1104"/>
                <a:ext cx="240" cy="192"/>
              </a:xfrm>
              <a:prstGeom prst="bentConnector3">
                <a:avLst>
                  <a:gd name="adj1" fmla="val 50000"/>
                </a:avLst>
              </a:prstGeom>
              <a:noFill/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557" name="Line 34"/>
              <p:cNvSpPr>
                <a:spLocks noChangeShapeType="1"/>
              </p:cNvSpPr>
              <p:nvPr/>
            </p:nvSpPr>
            <p:spPr bwMode="auto">
              <a:xfrm flipV="1">
                <a:off x="1392" y="1104"/>
                <a:ext cx="0" cy="192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535" name="Group 35"/>
            <p:cNvGrpSpPr>
              <a:grpSpLocks/>
            </p:cNvGrpSpPr>
            <p:nvPr/>
          </p:nvGrpSpPr>
          <p:grpSpPr bwMode="auto">
            <a:xfrm>
              <a:off x="1296" y="1440"/>
              <a:ext cx="240" cy="192"/>
              <a:chOff x="1152" y="1104"/>
              <a:chExt cx="240" cy="192"/>
            </a:xfrm>
          </p:grpSpPr>
          <p:cxnSp>
            <p:nvCxnSpPr>
              <p:cNvPr id="18554" name="AutoShape 36"/>
              <p:cNvCxnSpPr>
                <a:cxnSpLocks noChangeShapeType="1"/>
              </p:cNvCxnSpPr>
              <p:nvPr/>
            </p:nvCxnSpPr>
            <p:spPr bwMode="auto">
              <a:xfrm>
                <a:off x="1152" y="1104"/>
                <a:ext cx="240" cy="192"/>
              </a:xfrm>
              <a:prstGeom prst="bentConnector3">
                <a:avLst>
                  <a:gd name="adj1" fmla="val 50000"/>
                </a:avLst>
              </a:prstGeom>
              <a:noFill/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555" name="Line 37"/>
              <p:cNvSpPr>
                <a:spLocks noChangeShapeType="1"/>
              </p:cNvSpPr>
              <p:nvPr/>
            </p:nvSpPr>
            <p:spPr bwMode="auto">
              <a:xfrm flipV="1">
                <a:off x="1392" y="1104"/>
                <a:ext cx="0" cy="192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536" name="Group 38"/>
            <p:cNvGrpSpPr>
              <a:grpSpLocks/>
            </p:cNvGrpSpPr>
            <p:nvPr/>
          </p:nvGrpSpPr>
          <p:grpSpPr bwMode="auto">
            <a:xfrm>
              <a:off x="1536" y="1440"/>
              <a:ext cx="240" cy="192"/>
              <a:chOff x="1152" y="1104"/>
              <a:chExt cx="240" cy="192"/>
            </a:xfrm>
          </p:grpSpPr>
          <p:cxnSp>
            <p:nvCxnSpPr>
              <p:cNvPr id="18552" name="AutoShape 39"/>
              <p:cNvCxnSpPr>
                <a:cxnSpLocks noChangeShapeType="1"/>
              </p:cNvCxnSpPr>
              <p:nvPr/>
            </p:nvCxnSpPr>
            <p:spPr bwMode="auto">
              <a:xfrm>
                <a:off x="1152" y="1104"/>
                <a:ext cx="240" cy="192"/>
              </a:xfrm>
              <a:prstGeom prst="bentConnector3">
                <a:avLst>
                  <a:gd name="adj1" fmla="val 50000"/>
                </a:avLst>
              </a:prstGeom>
              <a:noFill/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553" name="Line 40"/>
              <p:cNvSpPr>
                <a:spLocks noChangeShapeType="1"/>
              </p:cNvSpPr>
              <p:nvPr/>
            </p:nvSpPr>
            <p:spPr bwMode="auto">
              <a:xfrm flipV="1">
                <a:off x="1392" y="1104"/>
                <a:ext cx="0" cy="192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537" name="Group 41"/>
            <p:cNvGrpSpPr>
              <a:grpSpLocks/>
            </p:cNvGrpSpPr>
            <p:nvPr/>
          </p:nvGrpSpPr>
          <p:grpSpPr bwMode="auto">
            <a:xfrm>
              <a:off x="1776" y="1440"/>
              <a:ext cx="240" cy="192"/>
              <a:chOff x="1152" y="1104"/>
              <a:chExt cx="240" cy="192"/>
            </a:xfrm>
          </p:grpSpPr>
          <p:cxnSp>
            <p:nvCxnSpPr>
              <p:cNvPr id="18550" name="AutoShape 42"/>
              <p:cNvCxnSpPr>
                <a:cxnSpLocks noChangeShapeType="1"/>
              </p:cNvCxnSpPr>
              <p:nvPr/>
            </p:nvCxnSpPr>
            <p:spPr bwMode="auto">
              <a:xfrm>
                <a:off x="1152" y="1104"/>
                <a:ext cx="240" cy="192"/>
              </a:xfrm>
              <a:prstGeom prst="bentConnector3">
                <a:avLst>
                  <a:gd name="adj1" fmla="val 50000"/>
                </a:avLst>
              </a:prstGeom>
              <a:noFill/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551" name="Line 43"/>
              <p:cNvSpPr>
                <a:spLocks noChangeShapeType="1"/>
              </p:cNvSpPr>
              <p:nvPr/>
            </p:nvSpPr>
            <p:spPr bwMode="auto">
              <a:xfrm flipV="1">
                <a:off x="1392" y="1104"/>
                <a:ext cx="0" cy="192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538" name="Group 44"/>
            <p:cNvGrpSpPr>
              <a:grpSpLocks/>
            </p:cNvGrpSpPr>
            <p:nvPr/>
          </p:nvGrpSpPr>
          <p:grpSpPr bwMode="auto">
            <a:xfrm>
              <a:off x="2016" y="1440"/>
              <a:ext cx="240" cy="192"/>
              <a:chOff x="1152" y="1104"/>
              <a:chExt cx="240" cy="192"/>
            </a:xfrm>
          </p:grpSpPr>
          <p:cxnSp>
            <p:nvCxnSpPr>
              <p:cNvPr id="18548" name="AutoShape 45"/>
              <p:cNvCxnSpPr>
                <a:cxnSpLocks noChangeShapeType="1"/>
              </p:cNvCxnSpPr>
              <p:nvPr/>
            </p:nvCxnSpPr>
            <p:spPr bwMode="auto">
              <a:xfrm>
                <a:off x="1152" y="1104"/>
                <a:ext cx="240" cy="192"/>
              </a:xfrm>
              <a:prstGeom prst="bentConnector3">
                <a:avLst>
                  <a:gd name="adj1" fmla="val 50000"/>
                </a:avLst>
              </a:prstGeom>
              <a:noFill/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549" name="Line 46"/>
              <p:cNvSpPr>
                <a:spLocks noChangeShapeType="1"/>
              </p:cNvSpPr>
              <p:nvPr/>
            </p:nvSpPr>
            <p:spPr bwMode="auto">
              <a:xfrm flipV="1">
                <a:off x="1392" y="1104"/>
                <a:ext cx="0" cy="192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539" name="Group 47"/>
            <p:cNvGrpSpPr>
              <a:grpSpLocks/>
            </p:cNvGrpSpPr>
            <p:nvPr/>
          </p:nvGrpSpPr>
          <p:grpSpPr bwMode="auto">
            <a:xfrm>
              <a:off x="2256" y="1440"/>
              <a:ext cx="240" cy="192"/>
              <a:chOff x="1152" y="1104"/>
              <a:chExt cx="240" cy="192"/>
            </a:xfrm>
          </p:grpSpPr>
          <p:cxnSp>
            <p:nvCxnSpPr>
              <p:cNvPr id="18546" name="AutoShape 48"/>
              <p:cNvCxnSpPr>
                <a:cxnSpLocks noChangeShapeType="1"/>
              </p:cNvCxnSpPr>
              <p:nvPr/>
            </p:nvCxnSpPr>
            <p:spPr bwMode="auto">
              <a:xfrm>
                <a:off x="1152" y="1104"/>
                <a:ext cx="240" cy="192"/>
              </a:xfrm>
              <a:prstGeom prst="bentConnector3">
                <a:avLst>
                  <a:gd name="adj1" fmla="val 50000"/>
                </a:avLst>
              </a:prstGeom>
              <a:noFill/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547" name="Line 49"/>
              <p:cNvSpPr>
                <a:spLocks noChangeShapeType="1"/>
              </p:cNvSpPr>
              <p:nvPr/>
            </p:nvSpPr>
            <p:spPr bwMode="auto">
              <a:xfrm flipV="1">
                <a:off x="1392" y="1104"/>
                <a:ext cx="0" cy="192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540" name="Group 50"/>
            <p:cNvGrpSpPr>
              <a:grpSpLocks/>
            </p:cNvGrpSpPr>
            <p:nvPr/>
          </p:nvGrpSpPr>
          <p:grpSpPr bwMode="auto">
            <a:xfrm>
              <a:off x="2496" y="1440"/>
              <a:ext cx="240" cy="192"/>
              <a:chOff x="1152" y="1104"/>
              <a:chExt cx="240" cy="192"/>
            </a:xfrm>
          </p:grpSpPr>
          <p:cxnSp>
            <p:nvCxnSpPr>
              <p:cNvPr id="18544" name="AutoShape 51"/>
              <p:cNvCxnSpPr>
                <a:cxnSpLocks noChangeShapeType="1"/>
              </p:cNvCxnSpPr>
              <p:nvPr/>
            </p:nvCxnSpPr>
            <p:spPr bwMode="auto">
              <a:xfrm>
                <a:off x="1152" y="1104"/>
                <a:ext cx="240" cy="192"/>
              </a:xfrm>
              <a:prstGeom prst="bentConnector3">
                <a:avLst>
                  <a:gd name="adj1" fmla="val 50000"/>
                </a:avLst>
              </a:prstGeom>
              <a:noFill/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545" name="Line 52"/>
              <p:cNvSpPr>
                <a:spLocks noChangeShapeType="1"/>
              </p:cNvSpPr>
              <p:nvPr/>
            </p:nvSpPr>
            <p:spPr bwMode="auto">
              <a:xfrm flipV="1">
                <a:off x="1392" y="1104"/>
                <a:ext cx="0" cy="192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541" name="Group 53"/>
            <p:cNvGrpSpPr>
              <a:grpSpLocks/>
            </p:cNvGrpSpPr>
            <p:nvPr/>
          </p:nvGrpSpPr>
          <p:grpSpPr bwMode="auto">
            <a:xfrm>
              <a:off x="2736" y="1440"/>
              <a:ext cx="240" cy="192"/>
              <a:chOff x="1152" y="1104"/>
              <a:chExt cx="240" cy="192"/>
            </a:xfrm>
          </p:grpSpPr>
          <p:cxnSp>
            <p:nvCxnSpPr>
              <p:cNvPr id="18542" name="AutoShape 54"/>
              <p:cNvCxnSpPr>
                <a:cxnSpLocks noChangeShapeType="1"/>
              </p:cNvCxnSpPr>
              <p:nvPr/>
            </p:nvCxnSpPr>
            <p:spPr bwMode="auto">
              <a:xfrm>
                <a:off x="1152" y="1104"/>
                <a:ext cx="240" cy="192"/>
              </a:xfrm>
              <a:prstGeom prst="bentConnector3">
                <a:avLst>
                  <a:gd name="adj1" fmla="val 50000"/>
                </a:avLst>
              </a:prstGeom>
              <a:noFill/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543" name="Line 55"/>
              <p:cNvSpPr>
                <a:spLocks noChangeShapeType="1"/>
              </p:cNvSpPr>
              <p:nvPr/>
            </p:nvSpPr>
            <p:spPr bwMode="auto">
              <a:xfrm flipV="1">
                <a:off x="1392" y="1104"/>
                <a:ext cx="0" cy="192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8437" name="Text Box 57"/>
          <p:cNvSpPr txBox="1">
            <a:spLocks noChangeArrowheads="1"/>
          </p:cNvSpPr>
          <p:nvPr/>
        </p:nvSpPr>
        <p:spPr bwMode="auto">
          <a:xfrm>
            <a:off x="1676400" y="318293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CLK2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8438" name="Text Box 58"/>
          <p:cNvSpPr txBox="1">
            <a:spLocks noChangeArrowheads="1"/>
          </p:cNvSpPr>
          <p:nvPr/>
        </p:nvSpPr>
        <p:spPr bwMode="auto">
          <a:xfrm>
            <a:off x="1676400" y="364013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/CLK2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8439" name="Line 60"/>
          <p:cNvSpPr>
            <a:spLocks noChangeShapeType="1"/>
          </p:cNvSpPr>
          <p:nvPr/>
        </p:nvSpPr>
        <p:spPr bwMode="auto">
          <a:xfrm>
            <a:off x="2514600" y="4478338"/>
            <a:ext cx="228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440" name="Group 61"/>
          <p:cNvGrpSpPr>
            <a:grpSpLocks/>
          </p:cNvGrpSpPr>
          <p:nvPr/>
        </p:nvGrpSpPr>
        <p:grpSpPr bwMode="auto">
          <a:xfrm>
            <a:off x="2743200" y="4173538"/>
            <a:ext cx="762000" cy="304800"/>
            <a:chOff x="1728" y="1824"/>
            <a:chExt cx="528" cy="192"/>
          </a:xfrm>
        </p:grpSpPr>
        <p:sp>
          <p:nvSpPr>
            <p:cNvPr id="18532" name="Line 62"/>
            <p:cNvSpPr>
              <a:spLocks noChangeShapeType="1"/>
            </p:cNvSpPr>
            <p:nvPr/>
          </p:nvSpPr>
          <p:spPr bwMode="auto">
            <a:xfrm flipV="1">
              <a:off x="1728" y="1824"/>
              <a:ext cx="0" cy="192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8533" name="AutoShape 63"/>
            <p:cNvCxnSpPr>
              <a:cxnSpLocks noChangeShapeType="1"/>
              <a:stCxn id="18532" idx="1"/>
            </p:cNvCxnSpPr>
            <p:nvPr/>
          </p:nvCxnSpPr>
          <p:spPr bwMode="auto">
            <a:xfrm rot="5400000" flipV="1">
              <a:off x="1896" y="1656"/>
              <a:ext cx="192" cy="528"/>
            </a:xfrm>
            <a:prstGeom prst="bentConnector4">
              <a:avLst>
                <a:gd name="adj1" fmla="val -3130"/>
                <a:gd name="adj2" fmla="val 50000"/>
              </a:avLst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441" name="Group 64"/>
          <p:cNvGrpSpPr>
            <a:grpSpLocks/>
          </p:cNvGrpSpPr>
          <p:nvPr/>
        </p:nvGrpSpPr>
        <p:grpSpPr bwMode="auto">
          <a:xfrm>
            <a:off x="3505200" y="4173538"/>
            <a:ext cx="838200" cy="304800"/>
            <a:chOff x="1728" y="1824"/>
            <a:chExt cx="528" cy="192"/>
          </a:xfrm>
        </p:grpSpPr>
        <p:sp>
          <p:nvSpPr>
            <p:cNvPr id="18530" name="Line 65"/>
            <p:cNvSpPr>
              <a:spLocks noChangeShapeType="1"/>
            </p:cNvSpPr>
            <p:nvPr/>
          </p:nvSpPr>
          <p:spPr bwMode="auto">
            <a:xfrm flipV="1">
              <a:off x="1728" y="1824"/>
              <a:ext cx="0" cy="192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8531" name="AutoShape 66"/>
            <p:cNvCxnSpPr>
              <a:cxnSpLocks noChangeShapeType="1"/>
              <a:stCxn id="18530" idx="1"/>
            </p:cNvCxnSpPr>
            <p:nvPr/>
          </p:nvCxnSpPr>
          <p:spPr bwMode="auto">
            <a:xfrm rot="5400000" flipV="1">
              <a:off x="1896" y="1656"/>
              <a:ext cx="192" cy="528"/>
            </a:xfrm>
            <a:prstGeom prst="bentConnector4">
              <a:avLst>
                <a:gd name="adj1" fmla="val -3130"/>
                <a:gd name="adj2" fmla="val 50000"/>
              </a:avLst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442" name="Group 67"/>
          <p:cNvGrpSpPr>
            <a:grpSpLocks/>
          </p:cNvGrpSpPr>
          <p:nvPr/>
        </p:nvGrpSpPr>
        <p:grpSpPr bwMode="auto">
          <a:xfrm>
            <a:off x="4343400" y="4173538"/>
            <a:ext cx="762000" cy="304800"/>
            <a:chOff x="1728" y="1824"/>
            <a:chExt cx="528" cy="192"/>
          </a:xfrm>
        </p:grpSpPr>
        <p:sp>
          <p:nvSpPr>
            <p:cNvPr id="18528" name="Line 68"/>
            <p:cNvSpPr>
              <a:spLocks noChangeShapeType="1"/>
            </p:cNvSpPr>
            <p:nvPr/>
          </p:nvSpPr>
          <p:spPr bwMode="auto">
            <a:xfrm flipV="1">
              <a:off x="1728" y="1824"/>
              <a:ext cx="0" cy="192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8529" name="AutoShape 69"/>
            <p:cNvCxnSpPr>
              <a:cxnSpLocks noChangeShapeType="1"/>
              <a:stCxn id="18528" idx="1"/>
            </p:cNvCxnSpPr>
            <p:nvPr/>
          </p:nvCxnSpPr>
          <p:spPr bwMode="auto">
            <a:xfrm rot="5400000" flipV="1">
              <a:off x="1896" y="1656"/>
              <a:ext cx="192" cy="528"/>
            </a:xfrm>
            <a:prstGeom prst="bentConnector4">
              <a:avLst>
                <a:gd name="adj1" fmla="val -3130"/>
                <a:gd name="adj2" fmla="val 50000"/>
              </a:avLst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443" name="Line 70"/>
          <p:cNvSpPr>
            <a:spLocks noChangeShapeType="1"/>
          </p:cNvSpPr>
          <p:nvPr/>
        </p:nvSpPr>
        <p:spPr bwMode="auto">
          <a:xfrm>
            <a:off x="2438400" y="5164138"/>
            <a:ext cx="6858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4" name="Line 71"/>
          <p:cNvSpPr>
            <a:spLocks noChangeShapeType="1"/>
          </p:cNvSpPr>
          <p:nvPr/>
        </p:nvSpPr>
        <p:spPr bwMode="auto">
          <a:xfrm flipV="1">
            <a:off x="3124200" y="4783138"/>
            <a:ext cx="0" cy="381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8445" name="AutoShape 72"/>
          <p:cNvCxnSpPr>
            <a:cxnSpLocks noChangeShapeType="1"/>
            <a:stCxn id="18444" idx="1"/>
          </p:cNvCxnSpPr>
          <p:nvPr/>
        </p:nvCxnSpPr>
        <p:spPr bwMode="auto">
          <a:xfrm rot="5400000" flipV="1">
            <a:off x="3733800" y="4160838"/>
            <a:ext cx="381000" cy="1600200"/>
          </a:xfrm>
          <a:prstGeom prst="bentConnector4">
            <a:avLst>
              <a:gd name="adj1" fmla="val -12505"/>
              <a:gd name="adj2" fmla="val 50000"/>
            </a:avLst>
          </a:prstGeom>
          <a:noFill/>
          <a:ln w="254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6" name="Line 73"/>
          <p:cNvSpPr>
            <a:spLocks noChangeShapeType="1"/>
          </p:cNvSpPr>
          <p:nvPr/>
        </p:nvSpPr>
        <p:spPr bwMode="auto">
          <a:xfrm flipV="1">
            <a:off x="4724400" y="4706938"/>
            <a:ext cx="0" cy="4572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8447" name="AutoShape 74"/>
          <p:cNvCxnSpPr>
            <a:cxnSpLocks noChangeShapeType="1"/>
          </p:cNvCxnSpPr>
          <p:nvPr/>
        </p:nvCxnSpPr>
        <p:spPr bwMode="auto">
          <a:xfrm rot="5400000" flipV="1">
            <a:off x="5334000" y="4173538"/>
            <a:ext cx="381000" cy="1600200"/>
          </a:xfrm>
          <a:prstGeom prst="bentConnector4">
            <a:avLst>
              <a:gd name="adj1" fmla="val -22505"/>
              <a:gd name="adj2" fmla="val 49898"/>
            </a:avLst>
          </a:prstGeom>
          <a:noFill/>
          <a:ln w="254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8448" name="Group 75"/>
          <p:cNvGrpSpPr>
            <a:grpSpLocks/>
          </p:cNvGrpSpPr>
          <p:nvPr/>
        </p:nvGrpSpPr>
        <p:grpSpPr bwMode="auto">
          <a:xfrm>
            <a:off x="5105400" y="4173538"/>
            <a:ext cx="838200" cy="304800"/>
            <a:chOff x="1728" y="1824"/>
            <a:chExt cx="528" cy="192"/>
          </a:xfrm>
        </p:grpSpPr>
        <p:sp>
          <p:nvSpPr>
            <p:cNvPr id="18526" name="Line 76"/>
            <p:cNvSpPr>
              <a:spLocks noChangeShapeType="1"/>
            </p:cNvSpPr>
            <p:nvPr/>
          </p:nvSpPr>
          <p:spPr bwMode="auto">
            <a:xfrm flipV="1">
              <a:off x="1728" y="1824"/>
              <a:ext cx="0" cy="192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8527" name="AutoShape 77"/>
            <p:cNvCxnSpPr>
              <a:cxnSpLocks noChangeShapeType="1"/>
              <a:stCxn id="18526" idx="1"/>
            </p:cNvCxnSpPr>
            <p:nvPr/>
          </p:nvCxnSpPr>
          <p:spPr bwMode="auto">
            <a:xfrm rot="5400000" flipV="1">
              <a:off x="1896" y="1656"/>
              <a:ext cx="192" cy="528"/>
            </a:xfrm>
            <a:prstGeom prst="bentConnector4">
              <a:avLst>
                <a:gd name="adj1" fmla="val -3130"/>
                <a:gd name="adj2" fmla="val 50000"/>
              </a:avLst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449" name="Line 78"/>
          <p:cNvSpPr>
            <a:spLocks noChangeShapeType="1"/>
          </p:cNvSpPr>
          <p:nvPr/>
        </p:nvSpPr>
        <p:spPr bwMode="auto">
          <a:xfrm>
            <a:off x="5562600" y="5392738"/>
            <a:ext cx="6858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8450" name="AutoShape 79"/>
          <p:cNvCxnSpPr>
            <a:cxnSpLocks noChangeShapeType="1"/>
          </p:cNvCxnSpPr>
          <p:nvPr/>
        </p:nvCxnSpPr>
        <p:spPr bwMode="auto">
          <a:xfrm rot="5400000" flipV="1">
            <a:off x="2971800" y="4859338"/>
            <a:ext cx="381000" cy="1600200"/>
          </a:xfrm>
          <a:prstGeom prst="bentConnector4">
            <a:avLst>
              <a:gd name="adj1" fmla="val -12921"/>
              <a:gd name="adj2" fmla="val 50394"/>
            </a:avLst>
          </a:prstGeom>
          <a:noFill/>
          <a:ln w="254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1" name="Line 80"/>
          <p:cNvSpPr>
            <a:spLocks noChangeShapeType="1"/>
          </p:cNvSpPr>
          <p:nvPr/>
        </p:nvSpPr>
        <p:spPr bwMode="auto">
          <a:xfrm flipV="1">
            <a:off x="3962400" y="5392738"/>
            <a:ext cx="0" cy="4572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8452" name="AutoShape 81"/>
          <p:cNvCxnSpPr>
            <a:cxnSpLocks noChangeShapeType="1"/>
          </p:cNvCxnSpPr>
          <p:nvPr/>
        </p:nvCxnSpPr>
        <p:spPr bwMode="auto">
          <a:xfrm rot="5400000" flipV="1">
            <a:off x="4572000" y="4859338"/>
            <a:ext cx="381000" cy="1600200"/>
          </a:xfrm>
          <a:prstGeom prst="bentConnector4">
            <a:avLst>
              <a:gd name="adj1" fmla="val -26671"/>
              <a:gd name="adj2" fmla="val 49898"/>
            </a:avLst>
          </a:prstGeom>
          <a:noFill/>
          <a:ln w="254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3" name="Line 82"/>
          <p:cNvSpPr>
            <a:spLocks noChangeShapeType="1"/>
          </p:cNvSpPr>
          <p:nvPr/>
        </p:nvSpPr>
        <p:spPr bwMode="auto">
          <a:xfrm flipV="1">
            <a:off x="5562600" y="5392738"/>
            <a:ext cx="0" cy="4572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4" name="Text Box 83"/>
          <p:cNvSpPr txBox="1">
            <a:spLocks noChangeArrowheads="1"/>
          </p:cNvSpPr>
          <p:nvPr/>
        </p:nvSpPr>
        <p:spPr bwMode="auto">
          <a:xfrm>
            <a:off x="1752600" y="424973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CLK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8455" name="Text Box 84"/>
          <p:cNvSpPr txBox="1">
            <a:spLocks noChangeArrowheads="1"/>
          </p:cNvSpPr>
          <p:nvPr/>
        </p:nvSpPr>
        <p:spPr bwMode="auto">
          <a:xfrm>
            <a:off x="1981200" y="485933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T1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8456" name="Text Box 85"/>
          <p:cNvSpPr txBox="1">
            <a:spLocks noChangeArrowheads="1"/>
          </p:cNvSpPr>
          <p:nvPr/>
        </p:nvSpPr>
        <p:spPr bwMode="auto">
          <a:xfrm>
            <a:off x="1905000" y="531653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T2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8457" name="Group 100"/>
          <p:cNvGrpSpPr>
            <a:grpSpLocks/>
          </p:cNvGrpSpPr>
          <p:nvPr/>
        </p:nvGrpSpPr>
        <p:grpSpPr bwMode="auto">
          <a:xfrm>
            <a:off x="2286000" y="6154738"/>
            <a:ext cx="4038600" cy="381000"/>
            <a:chOff x="1440" y="3072"/>
            <a:chExt cx="2544" cy="240"/>
          </a:xfrm>
        </p:grpSpPr>
        <p:sp>
          <p:nvSpPr>
            <p:cNvPr id="18517" name="Line 86"/>
            <p:cNvSpPr>
              <a:spLocks noChangeShapeType="1"/>
            </p:cNvSpPr>
            <p:nvPr/>
          </p:nvSpPr>
          <p:spPr bwMode="auto">
            <a:xfrm>
              <a:off x="1440" y="3312"/>
              <a:ext cx="38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8" name="Line 87"/>
            <p:cNvSpPr>
              <a:spLocks noChangeShapeType="1"/>
            </p:cNvSpPr>
            <p:nvPr/>
          </p:nvSpPr>
          <p:spPr bwMode="auto">
            <a:xfrm flipV="1">
              <a:off x="1824" y="307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9" name="Line 88"/>
            <p:cNvSpPr>
              <a:spLocks noChangeShapeType="1"/>
            </p:cNvSpPr>
            <p:nvPr/>
          </p:nvSpPr>
          <p:spPr bwMode="auto">
            <a:xfrm>
              <a:off x="1824" y="3072"/>
              <a:ext cx="14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0" name="Line 89"/>
            <p:cNvSpPr>
              <a:spLocks noChangeShapeType="1"/>
            </p:cNvSpPr>
            <p:nvPr/>
          </p:nvSpPr>
          <p:spPr bwMode="auto">
            <a:xfrm>
              <a:off x="1968" y="307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1" name="Line 90"/>
            <p:cNvSpPr>
              <a:spLocks noChangeShapeType="1"/>
            </p:cNvSpPr>
            <p:nvPr/>
          </p:nvSpPr>
          <p:spPr bwMode="auto">
            <a:xfrm>
              <a:off x="1968" y="3312"/>
              <a:ext cx="86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2" name="Line 91"/>
            <p:cNvSpPr>
              <a:spLocks noChangeShapeType="1"/>
            </p:cNvSpPr>
            <p:nvPr/>
          </p:nvSpPr>
          <p:spPr bwMode="auto">
            <a:xfrm flipV="1">
              <a:off x="2832" y="307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3" name="Line 92"/>
            <p:cNvSpPr>
              <a:spLocks noChangeShapeType="1"/>
            </p:cNvSpPr>
            <p:nvPr/>
          </p:nvSpPr>
          <p:spPr bwMode="auto">
            <a:xfrm>
              <a:off x="2832" y="3072"/>
              <a:ext cx="14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4" name="Line 93"/>
            <p:cNvSpPr>
              <a:spLocks noChangeShapeType="1"/>
            </p:cNvSpPr>
            <p:nvPr/>
          </p:nvSpPr>
          <p:spPr bwMode="auto">
            <a:xfrm>
              <a:off x="2976" y="307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5" name="Line 94"/>
            <p:cNvSpPr>
              <a:spLocks noChangeShapeType="1"/>
            </p:cNvSpPr>
            <p:nvPr/>
          </p:nvSpPr>
          <p:spPr bwMode="auto">
            <a:xfrm>
              <a:off x="2976" y="3312"/>
              <a:ext cx="100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58" name="Text Box 95"/>
          <p:cNvSpPr txBox="1">
            <a:spLocks noChangeArrowheads="1"/>
          </p:cNvSpPr>
          <p:nvPr/>
        </p:nvSpPr>
        <p:spPr bwMode="auto">
          <a:xfrm>
            <a:off x="1752600" y="623093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CP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8459" name="AutoShape 96"/>
          <p:cNvSpPr>
            <a:spLocks noChangeArrowheads="1"/>
          </p:cNvSpPr>
          <p:nvPr/>
        </p:nvSpPr>
        <p:spPr bwMode="auto">
          <a:xfrm>
            <a:off x="6248400" y="5849938"/>
            <a:ext cx="1219200" cy="533400"/>
          </a:xfrm>
          <a:prstGeom prst="wedgeRectCallout">
            <a:avLst>
              <a:gd name="adj1" fmla="val -51431"/>
              <a:gd name="adj2" fmla="val 77380"/>
            </a:avLst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打入脉冲</a:t>
            </a:r>
          </a:p>
        </p:txBody>
      </p:sp>
      <p:sp>
        <p:nvSpPr>
          <p:cNvPr id="18460" name="AutoShape 97"/>
          <p:cNvSpPr>
            <a:spLocks noChangeArrowheads="1"/>
          </p:cNvSpPr>
          <p:nvPr/>
        </p:nvSpPr>
        <p:spPr bwMode="auto">
          <a:xfrm>
            <a:off x="6400800" y="4554538"/>
            <a:ext cx="1447800" cy="685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T1</a:t>
            </a:r>
            <a:r>
              <a:rPr lang="zh-CN" altLang="en-US" sz="2000" b="1">
                <a:latin typeface="Times New Roman" panose="02020603050405020304" pitchFamily="18" charset="0"/>
              </a:rPr>
              <a:t>节拍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T2</a:t>
            </a:r>
            <a:r>
              <a:rPr lang="zh-CN" altLang="en-US" sz="2000" b="1">
                <a:latin typeface="Times New Roman" panose="02020603050405020304" pitchFamily="18" charset="0"/>
              </a:rPr>
              <a:t>节拍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8461" name="AutoShape 98"/>
          <p:cNvSpPr>
            <a:spLocks noChangeArrowheads="1"/>
          </p:cNvSpPr>
          <p:nvPr/>
        </p:nvSpPr>
        <p:spPr bwMode="auto">
          <a:xfrm>
            <a:off x="6019800" y="3716338"/>
            <a:ext cx="1066800" cy="533400"/>
          </a:xfrm>
          <a:prstGeom prst="wedgeRoundRectCallout">
            <a:avLst>
              <a:gd name="adj1" fmla="val -54611"/>
              <a:gd name="adj2" fmla="val 84523"/>
              <a:gd name="adj3" fmla="val 16667"/>
            </a:avLst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8462" name="Text Box 99"/>
          <p:cNvSpPr txBox="1">
            <a:spLocks noChangeArrowheads="1"/>
          </p:cNvSpPr>
          <p:nvPr/>
        </p:nvSpPr>
        <p:spPr bwMode="auto">
          <a:xfrm>
            <a:off x="5943600" y="3792538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机器主频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18463" name="组合 100"/>
          <p:cNvGrpSpPr>
            <a:grpSpLocks/>
          </p:cNvGrpSpPr>
          <p:nvPr/>
        </p:nvGrpSpPr>
        <p:grpSpPr bwMode="auto">
          <a:xfrm>
            <a:off x="1116013" y="411163"/>
            <a:ext cx="6089650" cy="2157412"/>
            <a:chOff x="1143000" y="3367088"/>
            <a:chExt cx="6477000" cy="2576512"/>
          </a:xfrm>
        </p:grpSpPr>
        <p:grpSp>
          <p:nvGrpSpPr>
            <p:cNvPr id="18466" name="Group 4"/>
            <p:cNvGrpSpPr>
              <a:grpSpLocks/>
            </p:cNvGrpSpPr>
            <p:nvPr/>
          </p:nvGrpSpPr>
          <p:grpSpPr bwMode="auto">
            <a:xfrm>
              <a:off x="2362200" y="3443288"/>
              <a:ext cx="1447800" cy="2133600"/>
              <a:chOff x="1488" y="1872"/>
              <a:chExt cx="912" cy="1344"/>
            </a:xfrm>
          </p:grpSpPr>
          <p:sp>
            <p:nvSpPr>
              <p:cNvPr id="18503" name="Rectangle 5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768" cy="672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8504" name="Text Box 6"/>
              <p:cNvSpPr txBox="1">
                <a:spLocks noChangeArrowheads="1"/>
              </p:cNvSpPr>
              <p:nvPr/>
            </p:nvSpPr>
            <p:spPr bwMode="auto">
              <a:xfrm>
                <a:off x="1536" y="2304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Q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05" name="Text Box 7"/>
              <p:cNvSpPr txBox="1">
                <a:spLocks noChangeArrowheads="1"/>
              </p:cNvSpPr>
              <p:nvPr/>
            </p:nvSpPr>
            <p:spPr bwMode="auto">
              <a:xfrm>
                <a:off x="2016" y="2304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Q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06" name="Line 8"/>
              <p:cNvSpPr>
                <a:spLocks noChangeShapeType="1"/>
              </p:cNvSpPr>
              <p:nvPr/>
            </p:nvSpPr>
            <p:spPr bwMode="auto">
              <a:xfrm>
                <a:off x="2064" y="2352"/>
                <a:ext cx="14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07" name="Text Box 9"/>
              <p:cNvSpPr txBox="1">
                <a:spLocks noChangeArrowheads="1"/>
              </p:cNvSpPr>
              <p:nvPr/>
            </p:nvSpPr>
            <p:spPr bwMode="auto">
              <a:xfrm>
                <a:off x="1488" y="2784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CP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08" name="Text Box 10"/>
              <p:cNvSpPr txBox="1">
                <a:spLocks noChangeArrowheads="1"/>
              </p:cNvSpPr>
              <p:nvPr/>
            </p:nvSpPr>
            <p:spPr bwMode="auto">
              <a:xfrm>
                <a:off x="2064" y="2784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D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09" name="Line 11"/>
              <p:cNvSpPr>
                <a:spLocks noChangeShapeType="1"/>
              </p:cNvSpPr>
              <p:nvPr/>
            </p:nvSpPr>
            <p:spPr bwMode="auto">
              <a:xfrm flipV="1">
                <a:off x="2112" y="2160"/>
                <a:ext cx="0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10" name="Line 12"/>
              <p:cNvSpPr>
                <a:spLocks noChangeShapeType="1"/>
              </p:cNvSpPr>
              <p:nvPr/>
            </p:nvSpPr>
            <p:spPr bwMode="auto">
              <a:xfrm>
                <a:off x="2112" y="2160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11" name="Line 13"/>
              <p:cNvSpPr>
                <a:spLocks noChangeShapeType="1"/>
              </p:cNvSpPr>
              <p:nvPr/>
            </p:nvSpPr>
            <p:spPr bwMode="auto">
              <a:xfrm>
                <a:off x="2160" y="2976"/>
                <a:ext cx="0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12" name="Line 14"/>
              <p:cNvSpPr>
                <a:spLocks noChangeShapeType="1"/>
              </p:cNvSpPr>
              <p:nvPr/>
            </p:nvSpPr>
            <p:spPr bwMode="auto">
              <a:xfrm>
                <a:off x="2160" y="3120"/>
                <a:ext cx="24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13" name="Line 15"/>
              <p:cNvSpPr>
                <a:spLocks noChangeShapeType="1"/>
              </p:cNvSpPr>
              <p:nvPr/>
            </p:nvSpPr>
            <p:spPr bwMode="auto">
              <a:xfrm>
                <a:off x="2400" y="2160"/>
                <a:ext cx="0" cy="96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14" name="Line 16"/>
              <p:cNvSpPr>
                <a:spLocks noChangeShapeType="1"/>
              </p:cNvSpPr>
              <p:nvPr/>
            </p:nvSpPr>
            <p:spPr bwMode="auto">
              <a:xfrm flipV="1">
                <a:off x="1632" y="1920"/>
                <a:ext cx="0" cy="38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15" name="Text Box 17"/>
              <p:cNvSpPr txBox="1">
                <a:spLocks noChangeArrowheads="1"/>
              </p:cNvSpPr>
              <p:nvPr/>
            </p:nvSpPr>
            <p:spPr bwMode="auto">
              <a:xfrm>
                <a:off x="1632" y="1872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1">
                    <a:latin typeface="Times New Roman" panose="02020603050405020304" pitchFamily="18" charset="0"/>
                  </a:rPr>
                  <a:t>CLK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16" name="Line 18"/>
              <p:cNvSpPr>
                <a:spLocks noChangeShapeType="1"/>
              </p:cNvSpPr>
              <p:nvPr/>
            </p:nvSpPr>
            <p:spPr bwMode="auto">
              <a:xfrm flipV="1">
                <a:off x="1632" y="2976"/>
                <a:ext cx="0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467" name="Group 19"/>
            <p:cNvGrpSpPr>
              <a:grpSpLocks/>
            </p:cNvGrpSpPr>
            <p:nvPr/>
          </p:nvGrpSpPr>
          <p:grpSpPr bwMode="auto">
            <a:xfrm>
              <a:off x="5867400" y="3367088"/>
              <a:ext cx="1447800" cy="2133600"/>
              <a:chOff x="1488" y="1872"/>
              <a:chExt cx="912" cy="1344"/>
            </a:xfrm>
          </p:grpSpPr>
          <p:sp>
            <p:nvSpPr>
              <p:cNvPr id="18489" name="Rectangle 20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768" cy="672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8490" name="Text Box 21"/>
              <p:cNvSpPr txBox="1">
                <a:spLocks noChangeArrowheads="1"/>
              </p:cNvSpPr>
              <p:nvPr/>
            </p:nvSpPr>
            <p:spPr bwMode="auto">
              <a:xfrm>
                <a:off x="1536" y="2304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Q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91" name="Text Box 22"/>
              <p:cNvSpPr txBox="1">
                <a:spLocks noChangeArrowheads="1"/>
              </p:cNvSpPr>
              <p:nvPr/>
            </p:nvSpPr>
            <p:spPr bwMode="auto">
              <a:xfrm>
                <a:off x="2016" y="2304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Q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92" name="Line 23"/>
              <p:cNvSpPr>
                <a:spLocks noChangeShapeType="1"/>
              </p:cNvSpPr>
              <p:nvPr/>
            </p:nvSpPr>
            <p:spPr bwMode="auto">
              <a:xfrm>
                <a:off x="2064" y="2352"/>
                <a:ext cx="14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93" name="Text Box 24"/>
              <p:cNvSpPr txBox="1">
                <a:spLocks noChangeArrowheads="1"/>
              </p:cNvSpPr>
              <p:nvPr/>
            </p:nvSpPr>
            <p:spPr bwMode="auto">
              <a:xfrm>
                <a:off x="1488" y="2784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CP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94" name="Text Box 25"/>
              <p:cNvSpPr txBox="1">
                <a:spLocks noChangeArrowheads="1"/>
              </p:cNvSpPr>
              <p:nvPr/>
            </p:nvSpPr>
            <p:spPr bwMode="auto">
              <a:xfrm>
                <a:off x="2064" y="2784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D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95" name="Line 26"/>
              <p:cNvSpPr>
                <a:spLocks noChangeShapeType="1"/>
              </p:cNvSpPr>
              <p:nvPr/>
            </p:nvSpPr>
            <p:spPr bwMode="auto">
              <a:xfrm flipV="1">
                <a:off x="2112" y="2160"/>
                <a:ext cx="0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96" name="Line 27"/>
              <p:cNvSpPr>
                <a:spLocks noChangeShapeType="1"/>
              </p:cNvSpPr>
              <p:nvPr/>
            </p:nvSpPr>
            <p:spPr bwMode="auto">
              <a:xfrm>
                <a:off x="2112" y="2160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97" name="Line 28"/>
              <p:cNvSpPr>
                <a:spLocks noChangeShapeType="1"/>
              </p:cNvSpPr>
              <p:nvPr/>
            </p:nvSpPr>
            <p:spPr bwMode="auto">
              <a:xfrm>
                <a:off x="2160" y="2976"/>
                <a:ext cx="0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98" name="Line 29"/>
              <p:cNvSpPr>
                <a:spLocks noChangeShapeType="1"/>
              </p:cNvSpPr>
              <p:nvPr/>
            </p:nvSpPr>
            <p:spPr bwMode="auto">
              <a:xfrm>
                <a:off x="2160" y="3120"/>
                <a:ext cx="24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99" name="Line 30"/>
              <p:cNvSpPr>
                <a:spLocks noChangeShapeType="1"/>
              </p:cNvSpPr>
              <p:nvPr/>
            </p:nvSpPr>
            <p:spPr bwMode="auto">
              <a:xfrm>
                <a:off x="2400" y="2160"/>
                <a:ext cx="0" cy="96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00" name="Line 31"/>
              <p:cNvSpPr>
                <a:spLocks noChangeShapeType="1"/>
              </p:cNvSpPr>
              <p:nvPr/>
            </p:nvSpPr>
            <p:spPr bwMode="auto">
              <a:xfrm flipV="1">
                <a:off x="1632" y="1920"/>
                <a:ext cx="0" cy="38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01" name="Text Box 32"/>
              <p:cNvSpPr txBox="1">
                <a:spLocks noChangeArrowheads="1"/>
              </p:cNvSpPr>
              <p:nvPr/>
            </p:nvSpPr>
            <p:spPr bwMode="auto">
              <a:xfrm>
                <a:off x="1632" y="1872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1">
                    <a:latin typeface="Times New Roman" panose="02020603050405020304" pitchFamily="18" charset="0"/>
                  </a:rPr>
                  <a:t>T1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02" name="Line 33"/>
              <p:cNvSpPr>
                <a:spLocks noChangeShapeType="1"/>
              </p:cNvSpPr>
              <p:nvPr/>
            </p:nvSpPr>
            <p:spPr bwMode="auto">
              <a:xfrm flipV="1">
                <a:off x="1632" y="2976"/>
                <a:ext cx="0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468" name="Line 34"/>
            <p:cNvSpPr>
              <a:spLocks noChangeShapeType="1"/>
            </p:cNvSpPr>
            <p:nvPr/>
          </p:nvSpPr>
          <p:spPr bwMode="auto">
            <a:xfrm>
              <a:off x="1600200" y="5576888"/>
              <a:ext cx="2819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9" name="Text Box 35"/>
            <p:cNvSpPr txBox="1">
              <a:spLocks noChangeArrowheads="1"/>
            </p:cNvSpPr>
            <p:nvPr/>
          </p:nvSpPr>
          <p:spPr bwMode="auto">
            <a:xfrm>
              <a:off x="1143000" y="5195888"/>
              <a:ext cx="1066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CLK2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grpSp>
          <p:nvGrpSpPr>
            <p:cNvPr id="18470" name="Group 36"/>
            <p:cNvGrpSpPr>
              <a:grpSpLocks/>
            </p:cNvGrpSpPr>
            <p:nvPr/>
          </p:nvGrpSpPr>
          <p:grpSpPr bwMode="auto">
            <a:xfrm>
              <a:off x="4419600" y="5348288"/>
              <a:ext cx="457200" cy="457200"/>
              <a:chOff x="2784" y="3024"/>
              <a:chExt cx="288" cy="288"/>
            </a:xfrm>
          </p:grpSpPr>
          <p:sp>
            <p:nvSpPr>
              <p:cNvPr id="18485" name="Line 37"/>
              <p:cNvSpPr>
                <a:spLocks noChangeShapeType="1"/>
              </p:cNvSpPr>
              <p:nvPr/>
            </p:nvSpPr>
            <p:spPr bwMode="auto">
              <a:xfrm>
                <a:off x="2784" y="3024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86" name="Line 38"/>
              <p:cNvSpPr>
                <a:spLocks noChangeShapeType="1"/>
              </p:cNvSpPr>
              <p:nvPr/>
            </p:nvSpPr>
            <p:spPr bwMode="auto">
              <a:xfrm>
                <a:off x="2784" y="3024"/>
                <a:ext cx="240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87" name="Line 39"/>
              <p:cNvSpPr>
                <a:spLocks noChangeShapeType="1"/>
              </p:cNvSpPr>
              <p:nvPr/>
            </p:nvSpPr>
            <p:spPr bwMode="auto">
              <a:xfrm flipH="1">
                <a:off x="2784" y="3168"/>
                <a:ext cx="240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88" name="Oval 40"/>
              <p:cNvSpPr>
                <a:spLocks noChangeArrowheads="1"/>
              </p:cNvSpPr>
              <p:nvPr/>
            </p:nvSpPr>
            <p:spPr bwMode="auto">
              <a:xfrm>
                <a:off x="3024" y="3120"/>
                <a:ext cx="48" cy="96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18471" name="Line 41"/>
            <p:cNvSpPr>
              <a:spLocks noChangeShapeType="1"/>
            </p:cNvSpPr>
            <p:nvPr/>
          </p:nvSpPr>
          <p:spPr bwMode="auto">
            <a:xfrm>
              <a:off x="4876800" y="5576888"/>
              <a:ext cx="304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2" name="Line 42"/>
            <p:cNvSpPr>
              <a:spLocks noChangeShapeType="1"/>
            </p:cNvSpPr>
            <p:nvPr/>
          </p:nvSpPr>
          <p:spPr bwMode="auto">
            <a:xfrm>
              <a:off x="2590800" y="3748088"/>
              <a:ext cx="2438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3" name="Line 43"/>
            <p:cNvSpPr>
              <a:spLocks noChangeShapeType="1"/>
            </p:cNvSpPr>
            <p:nvPr/>
          </p:nvSpPr>
          <p:spPr bwMode="auto">
            <a:xfrm>
              <a:off x="5029200" y="3748088"/>
              <a:ext cx="0" cy="1600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474" name="Group 44"/>
            <p:cNvGrpSpPr>
              <a:grpSpLocks/>
            </p:cNvGrpSpPr>
            <p:nvPr/>
          </p:nvGrpSpPr>
          <p:grpSpPr bwMode="auto">
            <a:xfrm>
              <a:off x="5029200" y="5272088"/>
              <a:ext cx="685800" cy="381000"/>
              <a:chOff x="3168" y="2976"/>
              <a:chExt cx="432" cy="240"/>
            </a:xfrm>
          </p:grpSpPr>
          <p:sp>
            <p:nvSpPr>
              <p:cNvPr id="18479" name="Line 45"/>
              <p:cNvSpPr>
                <a:spLocks noChangeShapeType="1"/>
              </p:cNvSpPr>
              <p:nvPr/>
            </p:nvSpPr>
            <p:spPr bwMode="auto">
              <a:xfrm>
                <a:off x="3168" y="3024"/>
                <a:ext cx="9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80" name="Line 46"/>
              <p:cNvSpPr>
                <a:spLocks noChangeShapeType="1"/>
              </p:cNvSpPr>
              <p:nvPr/>
            </p:nvSpPr>
            <p:spPr bwMode="auto">
              <a:xfrm>
                <a:off x="3264" y="2976"/>
                <a:ext cx="0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81" name="Line 47"/>
              <p:cNvSpPr>
                <a:spLocks noChangeShapeType="1"/>
              </p:cNvSpPr>
              <p:nvPr/>
            </p:nvSpPr>
            <p:spPr bwMode="auto">
              <a:xfrm>
                <a:off x="3264" y="2976"/>
                <a:ext cx="14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82" name="Line 48"/>
              <p:cNvSpPr>
                <a:spLocks noChangeShapeType="1"/>
              </p:cNvSpPr>
              <p:nvPr/>
            </p:nvSpPr>
            <p:spPr bwMode="auto">
              <a:xfrm>
                <a:off x="3264" y="3216"/>
                <a:ext cx="14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83" name="Freeform 49"/>
              <p:cNvSpPr>
                <a:spLocks/>
              </p:cNvSpPr>
              <p:nvPr/>
            </p:nvSpPr>
            <p:spPr bwMode="auto">
              <a:xfrm>
                <a:off x="3408" y="2976"/>
                <a:ext cx="96" cy="240"/>
              </a:xfrm>
              <a:custGeom>
                <a:avLst/>
                <a:gdLst>
                  <a:gd name="T0" fmla="*/ 0 w 96"/>
                  <a:gd name="T1" fmla="*/ 0 h 240"/>
                  <a:gd name="T2" fmla="*/ 96 w 96"/>
                  <a:gd name="T3" fmla="*/ 144 h 240"/>
                  <a:gd name="T4" fmla="*/ 0 w 96"/>
                  <a:gd name="T5" fmla="*/ 240 h 240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240"/>
                  <a:gd name="T11" fmla="*/ 96 w 96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240">
                    <a:moveTo>
                      <a:pt x="0" y="0"/>
                    </a:moveTo>
                    <a:cubicBezTo>
                      <a:pt x="48" y="52"/>
                      <a:pt x="96" y="104"/>
                      <a:pt x="96" y="144"/>
                    </a:cubicBezTo>
                    <a:cubicBezTo>
                      <a:pt x="96" y="184"/>
                      <a:pt x="48" y="212"/>
                      <a:pt x="0" y="240"/>
                    </a:cubicBezTo>
                  </a:path>
                </a:pathLst>
              </a:cu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84" name="Oval 50"/>
              <p:cNvSpPr>
                <a:spLocks noChangeArrowheads="1"/>
              </p:cNvSpPr>
              <p:nvPr/>
            </p:nvSpPr>
            <p:spPr bwMode="auto">
              <a:xfrm>
                <a:off x="3504" y="3072"/>
                <a:ext cx="96" cy="4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18475" name="Line 51"/>
            <p:cNvSpPr>
              <a:spLocks noChangeShapeType="1"/>
            </p:cNvSpPr>
            <p:nvPr/>
          </p:nvSpPr>
          <p:spPr bwMode="auto">
            <a:xfrm>
              <a:off x="5715000" y="5500688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6" name="Line 52"/>
            <p:cNvSpPr>
              <a:spLocks noChangeShapeType="1"/>
            </p:cNvSpPr>
            <p:nvPr/>
          </p:nvSpPr>
          <p:spPr bwMode="auto">
            <a:xfrm flipV="1">
              <a:off x="6858000" y="3443288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7" name="Text Box 53"/>
            <p:cNvSpPr txBox="1">
              <a:spLocks noChangeArrowheads="1"/>
            </p:cNvSpPr>
            <p:nvPr/>
          </p:nvSpPr>
          <p:spPr bwMode="auto">
            <a:xfrm>
              <a:off x="6858000" y="3367088"/>
              <a:ext cx="762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T2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8478" name="Text Box 54"/>
            <p:cNvSpPr txBox="1">
              <a:spLocks noChangeArrowheads="1"/>
            </p:cNvSpPr>
            <p:nvPr/>
          </p:nvSpPr>
          <p:spPr bwMode="auto">
            <a:xfrm>
              <a:off x="5638800" y="5576888"/>
              <a:ext cx="9144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CP-T1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846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3500" y="-157163"/>
            <a:ext cx="1984375" cy="1143001"/>
          </a:xfrm>
        </p:spPr>
        <p:txBody>
          <a:bodyPr/>
          <a:lstStyle/>
          <a:p>
            <a:pPr eaLnBrk="1" hangingPunct="1"/>
            <a:r>
              <a:rPr lang="zh-CN" altLang="en-US" sz="2800" b="1" smtClean="0"/>
              <a:t>时序与节拍</a:t>
            </a:r>
          </a:p>
        </p:txBody>
      </p:sp>
      <p:pic>
        <p:nvPicPr>
          <p:cNvPr id="1846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5737225"/>
            <a:ext cx="21463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A09BE3-BD64-4BCF-BC5D-C45C4AFC2AA1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zh-CN" sz="1400" smtClean="0"/>
          </a:p>
        </p:txBody>
      </p:sp>
      <p:sp>
        <p:nvSpPr>
          <p:cNvPr id="1945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时序与节拍</a:t>
            </a:r>
          </a:p>
        </p:txBody>
      </p:sp>
      <p:sp>
        <p:nvSpPr>
          <p:cNvPr id="1946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981200"/>
            <a:ext cx="8540750" cy="12525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smtClean="0"/>
              <a:t>信号源</a:t>
            </a:r>
            <a:r>
              <a:rPr lang="en-US" altLang="zh-CN" sz="2800" b="1" smtClean="0"/>
              <a:t>-&gt;</a:t>
            </a:r>
            <a:r>
              <a:rPr lang="zh-CN" altLang="en-US" sz="2800" b="1" smtClean="0"/>
              <a:t>时钟信号</a:t>
            </a:r>
            <a:r>
              <a:rPr lang="en-US" altLang="zh-CN" sz="2800" b="1" smtClean="0"/>
              <a:t>-&gt;</a:t>
            </a:r>
            <a:r>
              <a:rPr lang="zh-CN" altLang="en-US" sz="2800" b="1" smtClean="0"/>
              <a:t>时序信号</a:t>
            </a:r>
            <a:r>
              <a:rPr lang="en-US" altLang="zh-CN" sz="2800" b="1" smtClean="0"/>
              <a:t>-&gt;</a:t>
            </a:r>
            <a:r>
              <a:rPr kumimoji="0" lang="zh-CN" altLang="en-US" sz="2800" b="1" smtClean="0"/>
              <a:t>节拍脉冲</a:t>
            </a:r>
          </a:p>
          <a:p>
            <a:pPr eaLnBrk="1" hangingPunct="1">
              <a:lnSpc>
                <a:spcPct val="90000"/>
              </a:lnSpc>
            </a:pPr>
            <a:r>
              <a:rPr kumimoji="0" lang="zh-CN" altLang="en-US" sz="2800" b="1" smtClean="0"/>
              <a:t>时序信号</a:t>
            </a:r>
            <a:r>
              <a:rPr kumimoji="0" lang="en-US" altLang="zh-CN" sz="2800" b="1" smtClean="0"/>
              <a:t>+</a:t>
            </a:r>
            <a:r>
              <a:rPr kumimoji="0" lang="zh-CN" altLang="en-US" sz="2800" b="1" smtClean="0"/>
              <a:t>控制信号</a:t>
            </a:r>
            <a:r>
              <a:rPr kumimoji="0" lang="en-US" altLang="zh-CN" sz="2800" b="1" smtClean="0"/>
              <a:t>=&gt;</a:t>
            </a:r>
            <a:r>
              <a:rPr kumimoji="0" lang="zh-CN" altLang="en-US" sz="2800" b="1" smtClean="0"/>
              <a:t>打入脉冲</a:t>
            </a:r>
          </a:p>
          <a:p>
            <a:pPr eaLnBrk="1" hangingPunct="1">
              <a:lnSpc>
                <a:spcPct val="90000"/>
              </a:lnSpc>
            </a:pPr>
            <a:r>
              <a:rPr kumimoji="0" lang="zh-CN" altLang="en-US" sz="2800" b="1" smtClean="0"/>
              <a:t>例如：</a:t>
            </a:r>
            <a:endParaRPr kumimoji="0" lang="zh-CN" altLang="en-US" b="1" smtClean="0"/>
          </a:p>
          <a:p>
            <a:pPr eaLnBrk="1" hangingPunct="1">
              <a:lnSpc>
                <a:spcPct val="90000"/>
              </a:lnSpc>
            </a:pPr>
            <a:endParaRPr lang="en-US" altLang="zh-CN" b="1" smtClean="0"/>
          </a:p>
        </p:txBody>
      </p:sp>
      <p:grpSp>
        <p:nvGrpSpPr>
          <p:cNvPr id="19461" name="组合 1"/>
          <p:cNvGrpSpPr>
            <a:grpSpLocks/>
          </p:cNvGrpSpPr>
          <p:nvPr/>
        </p:nvGrpSpPr>
        <p:grpSpPr bwMode="auto">
          <a:xfrm>
            <a:off x="1143000" y="3367088"/>
            <a:ext cx="6477000" cy="2576512"/>
            <a:chOff x="1143000" y="3367088"/>
            <a:chExt cx="6477000" cy="2576512"/>
          </a:xfrm>
        </p:grpSpPr>
        <p:grpSp>
          <p:nvGrpSpPr>
            <p:cNvPr id="19463" name="Group 4"/>
            <p:cNvGrpSpPr>
              <a:grpSpLocks/>
            </p:cNvGrpSpPr>
            <p:nvPr/>
          </p:nvGrpSpPr>
          <p:grpSpPr bwMode="auto">
            <a:xfrm>
              <a:off x="2362200" y="3443288"/>
              <a:ext cx="1447800" cy="2133600"/>
              <a:chOff x="1488" y="1872"/>
              <a:chExt cx="912" cy="1344"/>
            </a:xfrm>
          </p:grpSpPr>
          <p:sp>
            <p:nvSpPr>
              <p:cNvPr id="19500" name="Rectangle 5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768" cy="672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9501" name="Text Box 6"/>
              <p:cNvSpPr txBox="1">
                <a:spLocks noChangeArrowheads="1"/>
              </p:cNvSpPr>
              <p:nvPr/>
            </p:nvSpPr>
            <p:spPr bwMode="auto">
              <a:xfrm>
                <a:off x="1536" y="2304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Q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02" name="Text Box 7"/>
              <p:cNvSpPr txBox="1">
                <a:spLocks noChangeArrowheads="1"/>
              </p:cNvSpPr>
              <p:nvPr/>
            </p:nvSpPr>
            <p:spPr bwMode="auto">
              <a:xfrm>
                <a:off x="2016" y="2304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Q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03" name="Line 8"/>
              <p:cNvSpPr>
                <a:spLocks noChangeShapeType="1"/>
              </p:cNvSpPr>
              <p:nvPr/>
            </p:nvSpPr>
            <p:spPr bwMode="auto">
              <a:xfrm>
                <a:off x="2064" y="2352"/>
                <a:ext cx="14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04" name="Text Box 9"/>
              <p:cNvSpPr txBox="1">
                <a:spLocks noChangeArrowheads="1"/>
              </p:cNvSpPr>
              <p:nvPr/>
            </p:nvSpPr>
            <p:spPr bwMode="auto">
              <a:xfrm>
                <a:off x="1488" y="2784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CP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05" name="Text Box 10"/>
              <p:cNvSpPr txBox="1">
                <a:spLocks noChangeArrowheads="1"/>
              </p:cNvSpPr>
              <p:nvPr/>
            </p:nvSpPr>
            <p:spPr bwMode="auto">
              <a:xfrm>
                <a:off x="2064" y="2784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D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06" name="Line 11"/>
              <p:cNvSpPr>
                <a:spLocks noChangeShapeType="1"/>
              </p:cNvSpPr>
              <p:nvPr/>
            </p:nvSpPr>
            <p:spPr bwMode="auto">
              <a:xfrm flipV="1">
                <a:off x="2112" y="2160"/>
                <a:ext cx="0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07" name="Line 12"/>
              <p:cNvSpPr>
                <a:spLocks noChangeShapeType="1"/>
              </p:cNvSpPr>
              <p:nvPr/>
            </p:nvSpPr>
            <p:spPr bwMode="auto">
              <a:xfrm>
                <a:off x="2112" y="2160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08" name="Line 13"/>
              <p:cNvSpPr>
                <a:spLocks noChangeShapeType="1"/>
              </p:cNvSpPr>
              <p:nvPr/>
            </p:nvSpPr>
            <p:spPr bwMode="auto">
              <a:xfrm>
                <a:off x="2160" y="2976"/>
                <a:ext cx="0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09" name="Line 14"/>
              <p:cNvSpPr>
                <a:spLocks noChangeShapeType="1"/>
              </p:cNvSpPr>
              <p:nvPr/>
            </p:nvSpPr>
            <p:spPr bwMode="auto">
              <a:xfrm>
                <a:off x="2160" y="3120"/>
                <a:ext cx="24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10" name="Line 15"/>
              <p:cNvSpPr>
                <a:spLocks noChangeShapeType="1"/>
              </p:cNvSpPr>
              <p:nvPr/>
            </p:nvSpPr>
            <p:spPr bwMode="auto">
              <a:xfrm>
                <a:off x="2400" y="2160"/>
                <a:ext cx="0" cy="96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11" name="Line 16"/>
              <p:cNvSpPr>
                <a:spLocks noChangeShapeType="1"/>
              </p:cNvSpPr>
              <p:nvPr/>
            </p:nvSpPr>
            <p:spPr bwMode="auto">
              <a:xfrm flipV="1">
                <a:off x="1632" y="1920"/>
                <a:ext cx="0" cy="38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12" name="Text Box 17"/>
              <p:cNvSpPr txBox="1">
                <a:spLocks noChangeArrowheads="1"/>
              </p:cNvSpPr>
              <p:nvPr/>
            </p:nvSpPr>
            <p:spPr bwMode="auto">
              <a:xfrm>
                <a:off x="1632" y="1872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1">
                    <a:latin typeface="Times New Roman" panose="02020603050405020304" pitchFamily="18" charset="0"/>
                  </a:rPr>
                  <a:t>CLK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13" name="Line 18"/>
              <p:cNvSpPr>
                <a:spLocks noChangeShapeType="1"/>
              </p:cNvSpPr>
              <p:nvPr/>
            </p:nvSpPr>
            <p:spPr bwMode="auto">
              <a:xfrm flipV="1">
                <a:off x="1632" y="2976"/>
                <a:ext cx="0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464" name="Group 19"/>
            <p:cNvGrpSpPr>
              <a:grpSpLocks/>
            </p:cNvGrpSpPr>
            <p:nvPr/>
          </p:nvGrpSpPr>
          <p:grpSpPr bwMode="auto">
            <a:xfrm>
              <a:off x="5867400" y="3367088"/>
              <a:ext cx="1447800" cy="2133600"/>
              <a:chOff x="1488" y="1872"/>
              <a:chExt cx="912" cy="1344"/>
            </a:xfrm>
          </p:grpSpPr>
          <p:sp>
            <p:nvSpPr>
              <p:cNvPr id="19486" name="Rectangle 20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768" cy="672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9487" name="Text Box 21"/>
              <p:cNvSpPr txBox="1">
                <a:spLocks noChangeArrowheads="1"/>
              </p:cNvSpPr>
              <p:nvPr/>
            </p:nvSpPr>
            <p:spPr bwMode="auto">
              <a:xfrm>
                <a:off x="1536" y="2304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Q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88" name="Text Box 22"/>
              <p:cNvSpPr txBox="1">
                <a:spLocks noChangeArrowheads="1"/>
              </p:cNvSpPr>
              <p:nvPr/>
            </p:nvSpPr>
            <p:spPr bwMode="auto">
              <a:xfrm>
                <a:off x="2016" y="2304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Q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89" name="Line 23"/>
              <p:cNvSpPr>
                <a:spLocks noChangeShapeType="1"/>
              </p:cNvSpPr>
              <p:nvPr/>
            </p:nvSpPr>
            <p:spPr bwMode="auto">
              <a:xfrm>
                <a:off x="2064" y="2352"/>
                <a:ext cx="14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0" name="Text Box 24"/>
              <p:cNvSpPr txBox="1">
                <a:spLocks noChangeArrowheads="1"/>
              </p:cNvSpPr>
              <p:nvPr/>
            </p:nvSpPr>
            <p:spPr bwMode="auto">
              <a:xfrm>
                <a:off x="1488" y="2784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CP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91" name="Text Box 25"/>
              <p:cNvSpPr txBox="1">
                <a:spLocks noChangeArrowheads="1"/>
              </p:cNvSpPr>
              <p:nvPr/>
            </p:nvSpPr>
            <p:spPr bwMode="auto">
              <a:xfrm>
                <a:off x="2064" y="2784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D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92" name="Line 26"/>
              <p:cNvSpPr>
                <a:spLocks noChangeShapeType="1"/>
              </p:cNvSpPr>
              <p:nvPr/>
            </p:nvSpPr>
            <p:spPr bwMode="auto">
              <a:xfrm flipV="1">
                <a:off x="2112" y="2160"/>
                <a:ext cx="0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3" name="Line 27"/>
              <p:cNvSpPr>
                <a:spLocks noChangeShapeType="1"/>
              </p:cNvSpPr>
              <p:nvPr/>
            </p:nvSpPr>
            <p:spPr bwMode="auto">
              <a:xfrm>
                <a:off x="2112" y="2160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4" name="Line 28"/>
              <p:cNvSpPr>
                <a:spLocks noChangeShapeType="1"/>
              </p:cNvSpPr>
              <p:nvPr/>
            </p:nvSpPr>
            <p:spPr bwMode="auto">
              <a:xfrm>
                <a:off x="2160" y="2976"/>
                <a:ext cx="0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5" name="Line 29"/>
              <p:cNvSpPr>
                <a:spLocks noChangeShapeType="1"/>
              </p:cNvSpPr>
              <p:nvPr/>
            </p:nvSpPr>
            <p:spPr bwMode="auto">
              <a:xfrm>
                <a:off x="2160" y="3120"/>
                <a:ext cx="24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6" name="Line 30"/>
              <p:cNvSpPr>
                <a:spLocks noChangeShapeType="1"/>
              </p:cNvSpPr>
              <p:nvPr/>
            </p:nvSpPr>
            <p:spPr bwMode="auto">
              <a:xfrm>
                <a:off x="2400" y="2160"/>
                <a:ext cx="0" cy="96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7" name="Line 31"/>
              <p:cNvSpPr>
                <a:spLocks noChangeShapeType="1"/>
              </p:cNvSpPr>
              <p:nvPr/>
            </p:nvSpPr>
            <p:spPr bwMode="auto">
              <a:xfrm flipV="1">
                <a:off x="1632" y="1920"/>
                <a:ext cx="0" cy="38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8" name="Text Box 32"/>
              <p:cNvSpPr txBox="1">
                <a:spLocks noChangeArrowheads="1"/>
              </p:cNvSpPr>
              <p:nvPr/>
            </p:nvSpPr>
            <p:spPr bwMode="auto">
              <a:xfrm>
                <a:off x="1632" y="1872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1">
                    <a:latin typeface="Times New Roman" panose="02020603050405020304" pitchFamily="18" charset="0"/>
                  </a:rPr>
                  <a:t>T1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99" name="Line 33"/>
              <p:cNvSpPr>
                <a:spLocks noChangeShapeType="1"/>
              </p:cNvSpPr>
              <p:nvPr/>
            </p:nvSpPr>
            <p:spPr bwMode="auto">
              <a:xfrm flipV="1">
                <a:off x="1632" y="2976"/>
                <a:ext cx="0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465" name="Line 34"/>
            <p:cNvSpPr>
              <a:spLocks noChangeShapeType="1"/>
            </p:cNvSpPr>
            <p:nvPr/>
          </p:nvSpPr>
          <p:spPr bwMode="auto">
            <a:xfrm>
              <a:off x="1600200" y="5576888"/>
              <a:ext cx="2819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6" name="Text Box 35"/>
            <p:cNvSpPr txBox="1">
              <a:spLocks noChangeArrowheads="1"/>
            </p:cNvSpPr>
            <p:nvPr/>
          </p:nvSpPr>
          <p:spPr bwMode="auto">
            <a:xfrm>
              <a:off x="1143000" y="5195888"/>
              <a:ext cx="1066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CLK2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grpSp>
          <p:nvGrpSpPr>
            <p:cNvPr id="19467" name="Group 36"/>
            <p:cNvGrpSpPr>
              <a:grpSpLocks/>
            </p:cNvGrpSpPr>
            <p:nvPr/>
          </p:nvGrpSpPr>
          <p:grpSpPr bwMode="auto">
            <a:xfrm>
              <a:off x="4419600" y="5348288"/>
              <a:ext cx="457200" cy="457200"/>
              <a:chOff x="2784" y="3024"/>
              <a:chExt cx="288" cy="288"/>
            </a:xfrm>
          </p:grpSpPr>
          <p:sp>
            <p:nvSpPr>
              <p:cNvPr id="19482" name="Line 37"/>
              <p:cNvSpPr>
                <a:spLocks noChangeShapeType="1"/>
              </p:cNvSpPr>
              <p:nvPr/>
            </p:nvSpPr>
            <p:spPr bwMode="auto">
              <a:xfrm>
                <a:off x="2784" y="3024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3" name="Line 38"/>
              <p:cNvSpPr>
                <a:spLocks noChangeShapeType="1"/>
              </p:cNvSpPr>
              <p:nvPr/>
            </p:nvSpPr>
            <p:spPr bwMode="auto">
              <a:xfrm>
                <a:off x="2784" y="3024"/>
                <a:ext cx="240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4" name="Line 39"/>
              <p:cNvSpPr>
                <a:spLocks noChangeShapeType="1"/>
              </p:cNvSpPr>
              <p:nvPr/>
            </p:nvSpPr>
            <p:spPr bwMode="auto">
              <a:xfrm flipH="1">
                <a:off x="2784" y="3168"/>
                <a:ext cx="240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5" name="Oval 40"/>
              <p:cNvSpPr>
                <a:spLocks noChangeArrowheads="1"/>
              </p:cNvSpPr>
              <p:nvPr/>
            </p:nvSpPr>
            <p:spPr bwMode="auto">
              <a:xfrm>
                <a:off x="3024" y="3120"/>
                <a:ext cx="48" cy="96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19468" name="Line 41"/>
            <p:cNvSpPr>
              <a:spLocks noChangeShapeType="1"/>
            </p:cNvSpPr>
            <p:nvPr/>
          </p:nvSpPr>
          <p:spPr bwMode="auto">
            <a:xfrm>
              <a:off x="4876800" y="5576888"/>
              <a:ext cx="304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9" name="Line 42"/>
            <p:cNvSpPr>
              <a:spLocks noChangeShapeType="1"/>
            </p:cNvSpPr>
            <p:nvPr/>
          </p:nvSpPr>
          <p:spPr bwMode="auto">
            <a:xfrm>
              <a:off x="2590800" y="3748088"/>
              <a:ext cx="2438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0" name="Line 43"/>
            <p:cNvSpPr>
              <a:spLocks noChangeShapeType="1"/>
            </p:cNvSpPr>
            <p:nvPr/>
          </p:nvSpPr>
          <p:spPr bwMode="auto">
            <a:xfrm>
              <a:off x="5029200" y="3748088"/>
              <a:ext cx="0" cy="1600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471" name="Group 44"/>
            <p:cNvGrpSpPr>
              <a:grpSpLocks/>
            </p:cNvGrpSpPr>
            <p:nvPr/>
          </p:nvGrpSpPr>
          <p:grpSpPr bwMode="auto">
            <a:xfrm>
              <a:off x="5029200" y="5272088"/>
              <a:ext cx="685800" cy="381000"/>
              <a:chOff x="3168" y="2976"/>
              <a:chExt cx="432" cy="240"/>
            </a:xfrm>
          </p:grpSpPr>
          <p:sp>
            <p:nvSpPr>
              <p:cNvPr id="19476" name="Line 45"/>
              <p:cNvSpPr>
                <a:spLocks noChangeShapeType="1"/>
              </p:cNvSpPr>
              <p:nvPr/>
            </p:nvSpPr>
            <p:spPr bwMode="auto">
              <a:xfrm>
                <a:off x="3168" y="3024"/>
                <a:ext cx="9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7" name="Line 46"/>
              <p:cNvSpPr>
                <a:spLocks noChangeShapeType="1"/>
              </p:cNvSpPr>
              <p:nvPr/>
            </p:nvSpPr>
            <p:spPr bwMode="auto">
              <a:xfrm>
                <a:off x="3264" y="2976"/>
                <a:ext cx="0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8" name="Line 47"/>
              <p:cNvSpPr>
                <a:spLocks noChangeShapeType="1"/>
              </p:cNvSpPr>
              <p:nvPr/>
            </p:nvSpPr>
            <p:spPr bwMode="auto">
              <a:xfrm>
                <a:off x="3264" y="2976"/>
                <a:ext cx="14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9" name="Line 48"/>
              <p:cNvSpPr>
                <a:spLocks noChangeShapeType="1"/>
              </p:cNvSpPr>
              <p:nvPr/>
            </p:nvSpPr>
            <p:spPr bwMode="auto">
              <a:xfrm>
                <a:off x="3264" y="3216"/>
                <a:ext cx="14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0" name="Freeform 49"/>
              <p:cNvSpPr>
                <a:spLocks/>
              </p:cNvSpPr>
              <p:nvPr/>
            </p:nvSpPr>
            <p:spPr bwMode="auto">
              <a:xfrm>
                <a:off x="3408" y="2976"/>
                <a:ext cx="96" cy="240"/>
              </a:xfrm>
              <a:custGeom>
                <a:avLst/>
                <a:gdLst>
                  <a:gd name="T0" fmla="*/ 0 w 96"/>
                  <a:gd name="T1" fmla="*/ 0 h 240"/>
                  <a:gd name="T2" fmla="*/ 96 w 96"/>
                  <a:gd name="T3" fmla="*/ 144 h 240"/>
                  <a:gd name="T4" fmla="*/ 0 w 96"/>
                  <a:gd name="T5" fmla="*/ 240 h 240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240"/>
                  <a:gd name="T11" fmla="*/ 96 w 96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240">
                    <a:moveTo>
                      <a:pt x="0" y="0"/>
                    </a:moveTo>
                    <a:cubicBezTo>
                      <a:pt x="48" y="52"/>
                      <a:pt x="96" y="104"/>
                      <a:pt x="96" y="144"/>
                    </a:cubicBezTo>
                    <a:cubicBezTo>
                      <a:pt x="96" y="184"/>
                      <a:pt x="48" y="212"/>
                      <a:pt x="0" y="240"/>
                    </a:cubicBezTo>
                  </a:path>
                </a:pathLst>
              </a:cu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1" name="Oval 50"/>
              <p:cNvSpPr>
                <a:spLocks noChangeArrowheads="1"/>
              </p:cNvSpPr>
              <p:nvPr/>
            </p:nvSpPr>
            <p:spPr bwMode="auto">
              <a:xfrm>
                <a:off x="3504" y="3072"/>
                <a:ext cx="96" cy="4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19472" name="Line 51"/>
            <p:cNvSpPr>
              <a:spLocks noChangeShapeType="1"/>
            </p:cNvSpPr>
            <p:nvPr/>
          </p:nvSpPr>
          <p:spPr bwMode="auto">
            <a:xfrm>
              <a:off x="5715000" y="5500688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3" name="Line 52"/>
            <p:cNvSpPr>
              <a:spLocks noChangeShapeType="1"/>
            </p:cNvSpPr>
            <p:nvPr/>
          </p:nvSpPr>
          <p:spPr bwMode="auto">
            <a:xfrm flipV="1">
              <a:off x="6858000" y="3443288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4" name="Text Box 53"/>
            <p:cNvSpPr txBox="1">
              <a:spLocks noChangeArrowheads="1"/>
            </p:cNvSpPr>
            <p:nvPr/>
          </p:nvSpPr>
          <p:spPr bwMode="auto">
            <a:xfrm>
              <a:off x="6858000" y="3367088"/>
              <a:ext cx="762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T2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9475" name="Text Box 54"/>
            <p:cNvSpPr txBox="1">
              <a:spLocks noChangeArrowheads="1"/>
            </p:cNvSpPr>
            <p:nvPr/>
          </p:nvSpPr>
          <p:spPr bwMode="auto">
            <a:xfrm>
              <a:off x="5638800" y="5576888"/>
              <a:ext cx="9144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CP-T1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/>
              <p14:cNvContentPartPr/>
              <p14:nvPr/>
            </p14:nvContentPartPr>
            <p14:xfrm>
              <a:off x="4273560" y="2787480"/>
              <a:ext cx="1422720" cy="17208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4200" y="2778120"/>
                <a:ext cx="1441440" cy="190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54C5BA-C9A0-4ABF-A389-5E8D5CA0E94F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CN" sz="1400" smtClean="0"/>
          </a:p>
        </p:txBody>
      </p:sp>
      <p:sp>
        <p:nvSpPr>
          <p:cNvPr id="2048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152400"/>
            <a:ext cx="8540750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打入脉冲的形成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524000" y="1828800"/>
            <a:ext cx="1143000" cy="762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与逻辑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685800" y="2057400"/>
            <a:ext cx="83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685800" y="2438400"/>
            <a:ext cx="83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2667000" y="2209800"/>
            <a:ext cx="83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533400" y="16764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DB-&gt;IR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685800" y="21336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CP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2667000" y="187325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CP-IR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3962400" y="2057400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指令寄存器打入脉冲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1676400" y="3352800"/>
            <a:ext cx="1143000" cy="762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与逻辑</a:t>
            </a:r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838200" y="3581400"/>
            <a:ext cx="83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838200" y="3962400"/>
            <a:ext cx="83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2819400" y="3733800"/>
            <a:ext cx="83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685800" y="32004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PC+1</a:t>
            </a: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838200" y="36576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CP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2819400" y="339725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CP-PC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4114800" y="3581400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程序寄存器打入脉冲</a:t>
            </a:r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1676400" y="4572000"/>
            <a:ext cx="1143000" cy="762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与逻辑</a:t>
            </a:r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838200" y="4800600"/>
            <a:ext cx="8382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>
            <a:off x="838200" y="5181600"/>
            <a:ext cx="8382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>
            <a:off x="2819400" y="4953000"/>
            <a:ext cx="8382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685800" y="44196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ADS#</a:t>
            </a:r>
          </a:p>
        </p:txBody>
      </p: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838200" y="48768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T1</a:t>
            </a:r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2819400" y="461645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ADS#’</a:t>
            </a:r>
          </a:p>
        </p:txBody>
      </p: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4114800" y="48006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访问存储器</a:t>
            </a:r>
            <a:r>
              <a:rPr lang="en-US" altLang="zh-CN" sz="2400" b="1">
                <a:latin typeface="Times New Roman" panose="02020603050405020304" pitchFamily="18" charset="0"/>
              </a:rPr>
              <a:t>T1</a:t>
            </a:r>
            <a:r>
              <a:rPr lang="zh-CN" altLang="en-US" sz="2400" b="1">
                <a:latin typeface="Times New Roman" panose="02020603050405020304" pitchFamily="18" charset="0"/>
              </a:rPr>
              <a:t>周期打入脉冲</a:t>
            </a:r>
          </a:p>
        </p:txBody>
      </p:sp>
      <p:grpSp>
        <p:nvGrpSpPr>
          <p:cNvPr id="20508" name="Group 100"/>
          <p:cNvGrpSpPr>
            <a:grpSpLocks/>
          </p:cNvGrpSpPr>
          <p:nvPr/>
        </p:nvGrpSpPr>
        <p:grpSpPr bwMode="auto">
          <a:xfrm>
            <a:off x="1214438" y="5957888"/>
            <a:ext cx="4038600" cy="381000"/>
            <a:chOff x="1440" y="3072"/>
            <a:chExt cx="2544" cy="240"/>
          </a:xfrm>
        </p:grpSpPr>
        <p:sp>
          <p:nvSpPr>
            <p:cNvPr id="20511" name="Line 86"/>
            <p:cNvSpPr>
              <a:spLocks noChangeShapeType="1"/>
            </p:cNvSpPr>
            <p:nvPr/>
          </p:nvSpPr>
          <p:spPr bwMode="auto">
            <a:xfrm>
              <a:off x="1440" y="3312"/>
              <a:ext cx="38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2" name="Line 87"/>
            <p:cNvSpPr>
              <a:spLocks noChangeShapeType="1"/>
            </p:cNvSpPr>
            <p:nvPr/>
          </p:nvSpPr>
          <p:spPr bwMode="auto">
            <a:xfrm flipV="1">
              <a:off x="1824" y="307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3" name="Line 88"/>
            <p:cNvSpPr>
              <a:spLocks noChangeShapeType="1"/>
            </p:cNvSpPr>
            <p:nvPr/>
          </p:nvSpPr>
          <p:spPr bwMode="auto">
            <a:xfrm>
              <a:off x="1824" y="3072"/>
              <a:ext cx="14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4" name="Line 89"/>
            <p:cNvSpPr>
              <a:spLocks noChangeShapeType="1"/>
            </p:cNvSpPr>
            <p:nvPr/>
          </p:nvSpPr>
          <p:spPr bwMode="auto">
            <a:xfrm>
              <a:off x="1968" y="307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5" name="Line 90"/>
            <p:cNvSpPr>
              <a:spLocks noChangeShapeType="1"/>
            </p:cNvSpPr>
            <p:nvPr/>
          </p:nvSpPr>
          <p:spPr bwMode="auto">
            <a:xfrm>
              <a:off x="1968" y="3312"/>
              <a:ext cx="86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6" name="Line 91"/>
            <p:cNvSpPr>
              <a:spLocks noChangeShapeType="1"/>
            </p:cNvSpPr>
            <p:nvPr/>
          </p:nvSpPr>
          <p:spPr bwMode="auto">
            <a:xfrm flipV="1">
              <a:off x="2832" y="307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7" name="Line 92"/>
            <p:cNvSpPr>
              <a:spLocks noChangeShapeType="1"/>
            </p:cNvSpPr>
            <p:nvPr/>
          </p:nvSpPr>
          <p:spPr bwMode="auto">
            <a:xfrm>
              <a:off x="2832" y="3072"/>
              <a:ext cx="14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8" name="Line 93"/>
            <p:cNvSpPr>
              <a:spLocks noChangeShapeType="1"/>
            </p:cNvSpPr>
            <p:nvPr/>
          </p:nvSpPr>
          <p:spPr bwMode="auto">
            <a:xfrm>
              <a:off x="2976" y="307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9" name="Line 94"/>
            <p:cNvSpPr>
              <a:spLocks noChangeShapeType="1"/>
            </p:cNvSpPr>
            <p:nvPr/>
          </p:nvSpPr>
          <p:spPr bwMode="auto">
            <a:xfrm>
              <a:off x="2976" y="3312"/>
              <a:ext cx="100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09" name="Text Box 95"/>
          <p:cNvSpPr txBox="1">
            <a:spLocks noChangeArrowheads="1"/>
          </p:cNvSpPr>
          <p:nvPr/>
        </p:nvSpPr>
        <p:spPr bwMode="auto">
          <a:xfrm>
            <a:off x="681038" y="60340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CP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0510" name="AutoShape 96"/>
          <p:cNvSpPr>
            <a:spLocks noChangeArrowheads="1"/>
          </p:cNvSpPr>
          <p:nvPr/>
        </p:nvSpPr>
        <p:spPr bwMode="auto">
          <a:xfrm>
            <a:off x="5176838" y="5653088"/>
            <a:ext cx="1219200" cy="533400"/>
          </a:xfrm>
          <a:prstGeom prst="wedgeRectCallout">
            <a:avLst>
              <a:gd name="adj1" fmla="val -51431"/>
              <a:gd name="adj2" fmla="val 77380"/>
            </a:avLst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打入脉冲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5BA782-E46E-4A3C-AE71-9F3CB41F1EB4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zh-CN" sz="1400" smtClean="0"/>
          </a:p>
        </p:txBody>
      </p:sp>
      <p:sp>
        <p:nvSpPr>
          <p:cNvPr id="2150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14400" y="304800"/>
            <a:ext cx="7927975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电路配合中的常见问题</a:t>
            </a:r>
          </a:p>
        </p:txBody>
      </p:sp>
      <p:sp>
        <p:nvSpPr>
          <p:cNvPr id="21508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电路延迟引起的波形畸变</a:t>
            </a:r>
          </a:p>
          <a:p>
            <a:pPr eaLnBrk="1" hangingPunct="1"/>
            <a:r>
              <a:rPr lang="zh-CN" altLang="en-US" b="1" smtClean="0"/>
              <a:t>机器周期的确定</a:t>
            </a:r>
          </a:p>
          <a:p>
            <a:pPr eaLnBrk="1" hangingPunct="1"/>
            <a:r>
              <a:rPr lang="zh-CN" altLang="en-US" b="1" smtClean="0"/>
              <a:t>时钟脉冲</a:t>
            </a:r>
            <a:r>
              <a:rPr lang="en-US" altLang="zh-CN" b="1" smtClean="0"/>
              <a:t>CLK</a:t>
            </a:r>
            <a:r>
              <a:rPr lang="zh-CN" altLang="en-US" b="1" smtClean="0"/>
              <a:t>和工作脉冲</a:t>
            </a:r>
            <a:r>
              <a:rPr lang="en-US" altLang="zh-CN" b="1" smtClean="0"/>
              <a:t>CP</a:t>
            </a:r>
            <a:r>
              <a:rPr lang="zh-CN" altLang="en-US" b="1" smtClean="0"/>
              <a:t>的标准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C3A9A6-9D58-467D-9F37-950E03263C68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CN" sz="1400" smtClean="0"/>
          </a:p>
        </p:txBody>
      </p:sp>
      <p:sp>
        <p:nvSpPr>
          <p:cNvPr id="2253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14400" y="304800"/>
            <a:ext cx="7927975" cy="1143000"/>
          </a:xfrm>
        </p:spPr>
        <p:txBody>
          <a:bodyPr/>
          <a:lstStyle/>
          <a:p>
            <a:pPr eaLnBrk="1" hangingPunct="1"/>
            <a:r>
              <a:rPr lang="zh-CN" altLang="en-US" sz="3600" b="1" smtClean="0"/>
              <a:t>电路延迟引起波形畸变</a:t>
            </a:r>
            <a:r>
              <a:rPr lang="en-US" altLang="zh-CN" sz="3600" b="1" smtClean="0">
                <a:latin typeface="Times New Roman" panose="02020603050405020304" pitchFamily="18" charset="0"/>
              </a:rPr>
              <a:t>—</a:t>
            </a:r>
            <a:r>
              <a:rPr lang="zh-CN" altLang="en-US" sz="3600" b="1" smtClean="0"/>
              <a:t>产生毛刺</a:t>
            </a:r>
          </a:p>
        </p:txBody>
      </p:sp>
      <p:sp>
        <p:nvSpPr>
          <p:cNvPr id="22532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b="1" smtClean="0"/>
          </a:p>
        </p:txBody>
      </p:sp>
      <p:pic>
        <p:nvPicPr>
          <p:cNvPr id="72708" name="Picture 4" descr="C:\计算机组成\讲稿\tu6-14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33797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114800" y="2209800"/>
            <a:ext cx="5029200" cy="4019550"/>
            <a:chOff x="2676" y="1422"/>
            <a:chExt cx="2988" cy="2532"/>
          </a:xfrm>
        </p:grpSpPr>
        <p:pic>
          <p:nvPicPr>
            <p:cNvPr id="22536" name="Picture 6" descr="C:\计算机组成\讲稿\tu6-15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6" y="1422"/>
              <a:ext cx="2652" cy="2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7" name="Line 7"/>
            <p:cNvSpPr>
              <a:spLocks noChangeShapeType="1"/>
            </p:cNvSpPr>
            <p:nvPr/>
          </p:nvSpPr>
          <p:spPr bwMode="auto">
            <a:xfrm flipV="1">
              <a:off x="3840" y="2826"/>
              <a:ext cx="1824" cy="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墨迹 2"/>
              <p14:cNvContentPartPr/>
              <p14:nvPr/>
            </p14:nvContentPartPr>
            <p14:xfrm>
              <a:off x="5715000" y="5295960"/>
              <a:ext cx="1651320" cy="46368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05640" y="5286600"/>
                <a:ext cx="1670040" cy="482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6655C5-67E8-4530-8E48-061883CAE984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CN" sz="1400" smtClean="0"/>
          </a:p>
        </p:txBody>
      </p:sp>
      <p:sp>
        <p:nvSpPr>
          <p:cNvPr id="512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8200" y="381000"/>
            <a:ext cx="8004175" cy="1143000"/>
          </a:xfrm>
        </p:spPr>
        <p:txBody>
          <a:bodyPr/>
          <a:lstStyle/>
          <a:p>
            <a:pPr eaLnBrk="1" hangingPunct="1"/>
            <a:r>
              <a:rPr lang="zh-CN" altLang="en-US" sz="4800" b="1" smtClean="0"/>
              <a:t>中央处理部件</a:t>
            </a:r>
            <a:r>
              <a:rPr lang="en-US" altLang="zh-CN" sz="4800" b="1" smtClean="0"/>
              <a:t>CPU</a:t>
            </a:r>
          </a:p>
        </p:txBody>
      </p:sp>
      <p:sp>
        <p:nvSpPr>
          <p:cNvPr id="5124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CPU</a:t>
            </a:r>
            <a:r>
              <a:rPr lang="zh-CN" altLang="en-US" b="1" smtClean="0"/>
              <a:t>：中央处理部件，是将运算器与控制器集成在一个芯片上制成的微处理器。</a:t>
            </a:r>
          </a:p>
          <a:p>
            <a:pPr eaLnBrk="1" hangingPunct="1"/>
            <a:r>
              <a:rPr lang="zh-CN" altLang="en-US" b="1" smtClean="0"/>
              <a:t>当前，微处理器芯片已从</a:t>
            </a:r>
            <a:r>
              <a:rPr lang="en-US" altLang="zh-CN" b="1" smtClean="0"/>
              <a:t>16</a:t>
            </a:r>
            <a:r>
              <a:rPr lang="zh-CN" altLang="en-US" b="1" smtClean="0"/>
              <a:t>位，</a:t>
            </a:r>
            <a:r>
              <a:rPr lang="en-US" altLang="zh-CN" b="1" smtClean="0"/>
              <a:t>32</a:t>
            </a:r>
            <a:r>
              <a:rPr lang="zh-CN" altLang="en-US" b="1" smtClean="0"/>
              <a:t>位发展到</a:t>
            </a:r>
            <a:r>
              <a:rPr lang="en-US" altLang="zh-CN" b="1" smtClean="0"/>
              <a:t>64</a:t>
            </a:r>
            <a:r>
              <a:rPr lang="zh-CN" altLang="en-US" b="1" smtClean="0"/>
              <a:t>位结构。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9DC36D-46CA-4D89-B2CE-7CB063C6AF66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zh-CN" sz="1400" smtClean="0"/>
          </a:p>
        </p:txBody>
      </p:sp>
      <p:sp>
        <p:nvSpPr>
          <p:cNvPr id="2355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152400"/>
            <a:ext cx="8540750" cy="1143000"/>
          </a:xfrm>
        </p:spPr>
        <p:txBody>
          <a:bodyPr/>
          <a:lstStyle/>
          <a:p>
            <a:pPr eaLnBrk="1" hangingPunct="1"/>
            <a:r>
              <a:rPr lang="zh-CN" altLang="en-US" sz="4000" b="1" smtClean="0"/>
              <a:t>机器周期的确定</a:t>
            </a:r>
          </a:p>
        </p:txBody>
      </p:sp>
      <p:sp>
        <p:nvSpPr>
          <p:cNvPr id="2355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47800"/>
            <a:ext cx="8540750" cy="3886200"/>
          </a:xfrm>
        </p:spPr>
        <p:txBody>
          <a:bodyPr/>
          <a:lstStyle/>
          <a:p>
            <a:pPr eaLnBrk="1" hangingPunct="1"/>
            <a:r>
              <a:rPr lang="zh-CN" altLang="en-US" sz="2800" b="1" smtClean="0"/>
              <a:t>（机器周期直接影响机器的速度）</a:t>
            </a:r>
            <a:r>
              <a:rPr lang="en-US" altLang="zh-CN" sz="2800" b="1" smtClean="0"/>
              <a:t>--CPU</a:t>
            </a:r>
            <a:r>
              <a:rPr lang="zh-CN" altLang="en-US" sz="2800" b="1" smtClean="0"/>
              <a:t>与不同存储器配合工作的方法</a:t>
            </a:r>
            <a:r>
              <a:rPr lang="en-US" altLang="zh-CN" sz="2800" b="1" smtClean="0"/>
              <a:t>:</a:t>
            </a:r>
          </a:p>
          <a:p>
            <a:pPr eaLnBrk="1" hangingPunct="1"/>
            <a:endParaRPr lang="en-US" altLang="zh-CN" b="1" smtClean="0"/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685800" y="5943600"/>
            <a:ext cx="525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通过插入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T2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周期，达到速度匹配。</a:t>
            </a:r>
          </a:p>
        </p:txBody>
      </p:sp>
      <p:pic>
        <p:nvPicPr>
          <p:cNvPr id="23558" name="Picture 5" descr="C:\计算机组成\讲稿\tu6-16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14600"/>
            <a:ext cx="3657600" cy="33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1492200" y="4425840"/>
              <a:ext cx="4870800" cy="20070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2840" y="4416480"/>
                <a:ext cx="4889520" cy="2025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899594-5288-45A7-8FDD-4E693EA6F551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zh-CN" sz="1400" smtClean="0"/>
          </a:p>
        </p:txBody>
      </p:sp>
      <p:sp>
        <p:nvSpPr>
          <p:cNvPr id="2457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304800"/>
            <a:ext cx="8156575" cy="1143000"/>
          </a:xfrm>
        </p:spPr>
        <p:txBody>
          <a:bodyPr/>
          <a:lstStyle/>
          <a:p>
            <a:pPr eaLnBrk="1" hangingPunct="1"/>
            <a:r>
              <a:rPr lang="zh-CN" altLang="en-US" sz="3600" b="1" smtClean="0"/>
              <a:t>时钟脉冲</a:t>
            </a:r>
            <a:r>
              <a:rPr lang="en-US" altLang="zh-CN" sz="3600" b="1" smtClean="0"/>
              <a:t>CLK</a:t>
            </a:r>
            <a:r>
              <a:rPr lang="zh-CN" altLang="en-US" sz="3600" b="1" smtClean="0"/>
              <a:t>和工作脉冲</a:t>
            </a:r>
            <a:r>
              <a:rPr lang="en-US" altLang="zh-CN" sz="3600" b="1" smtClean="0"/>
              <a:t>CP</a:t>
            </a:r>
            <a:r>
              <a:rPr lang="zh-CN" altLang="en-US" sz="3600" b="1" smtClean="0"/>
              <a:t>的标准性</a:t>
            </a:r>
          </a:p>
        </p:txBody>
      </p:sp>
      <p:sp>
        <p:nvSpPr>
          <p:cNvPr id="2458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828800"/>
            <a:ext cx="8540750" cy="3886200"/>
          </a:xfrm>
        </p:spPr>
        <p:txBody>
          <a:bodyPr/>
          <a:lstStyle/>
          <a:p>
            <a:pPr eaLnBrk="1" hangingPunct="1"/>
            <a:r>
              <a:rPr lang="zh-CN" altLang="en-US" sz="2800" b="1" smtClean="0"/>
              <a:t>（脉冲宽度和脉冲到达时间）</a:t>
            </a:r>
          </a:p>
          <a:p>
            <a:pPr eaLnBrk="1" hangingPunct="1"/>
            <a:endParaRPr lang="en-US" altLang="zh-CN" b="1" smtClean="0"/>
          </a:p>
        </p:txBody>
      </p:sp>
      <p:pic>
        <p:nvPicPr>
          <p:cNvPr id="24581" name="Picture 4" descr="C:\计算机组成\讲稿\tu6-17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86000"/>
            <a:ext cx="6324600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304800" y="3276600"/>
            <a:ext cx="1828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CP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来时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A-&gt;B, B-&gt;C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4583" name="AutoShape 6"/>
          <p:cNvSpPr>
            <a:spLocks noChangeArrowheads="1"/>
          </p:cNvSpPr>
          <p:nvPr/>
        </p:nvSpPr>
        <p:spPr bwMode="auto">
          <a:xfrm>
            <a:off x="685800" y="5105400"/>
            <a:ext cx="914400" cy="838200"/>
          </a:xfrm>
          <a:prstGeom prst="wedgeRoundRectCallout">
            <a:avLst>
              <a:gd name="adj1" fmla="val 115106"/>
              <a:gd name="adj2" fmla="val -106440"/>
              <a:gd name="adj3" fmla="val 16667"/>
            </a:avLst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725488" y="5105400"/>
            <a:ext cx="10271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不能保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证同步</a:t>
            </a:r>
          </a:p>
        </p:txBody>
      </p:sp>
      <p:sp>
        <p:nvSpPr>
          <p:cNvPr id="24585" name="AutoShape 8"/>
          <p:cNvSpPr>
            <a:spLocks noChangeArrowheads="1"/>
          </p:cNvSpPr>
          <p:nvPr/>
        </p:nvSpPr>
        <p:spPr bwMode="auto">
          <a:xfrm>
            <a:off x="4114800" y="5746750"/>
            <a:ext cx="1335088" cy="577850"/>
          </a:xfrm>
          <a:prstGeom prst="wedgeRoundRectCallout">
            <a:avLst>
              <a:gd name="adj1" fmla="val 64148"/>
              <a:gd name="adj2" fmla="val -104394"/>
              <a:gd name="adj3" fmla="val 16667"/>
            </a:avLst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24586" name="Text Box 9"/>
          <p:cNvSpPr txBox="1">
            <a:spLocks noChangeArrowheads="1"/>
          </p:cNvSpPr>
          <p:nvPr/>
        </p:nvSpPr>
        <p:spPr bwMode="auto">
          <a:xfrm>
            <a:off x="4114800" y="5813425"/>
            <a:ext cx="1335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能保证同步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4771E8-BF1B-4A9A-81A4-F9A61832F04A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zh-CN" sz="1400" smtClean="0"/>
          </a:p>
        </p:txBody>
      </p:sp>
      <p:sp>
        <p:nvSpPr>
          <p:cNvPr id="2560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z="6000" b="1" smtClean="0"/>
          </a:p>
        </p:txBody>
      </p:sp>
      <p:sp>
        <p:nvSpPr>
          <p:cNvPr id="25604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82948" name="AutoShape 4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077200" y="6143625"/>
            <a:ext cx="722313" cy="40957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返回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5608" r:id="rId2" imgW="8152381" imgH="5485714"/>
        </mc:Choice>
        <mc:Fallback>
          <p:control r:id="rId2" imgW="8152381" imgH="5485714">
            <p:pic>
              <p:nvPicPr>
                <p:cNvPr id="25606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9600" y="609600"/>
                  <a:ext cx="8153400" cy="5486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023943-E37B-4D95-AAE1-7AC68580EE52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CN" sz="1400" smtClean="0"/>
          </a:p>
        </p:txBody>
      </p:sp>
      <p:sp>
        <p:nvSpPr>
          <p:cNvPr id="614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14400" y="304800"/>
            <a:ext cx="7927975" cy="11430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CPU</a:t>
            </a:r>
            <a:r>
              <a:rPr lang="zh-CN" altLang="en-US" b="1" smtClean="0"/>
              <a:t>应具备的基本功能</a:t>
            </a:r>
          </a:p>
        </p:txBody>
      </p:sp>
      <p:sp>
        <p:nvSpPr>
          <p:cNvPr id="614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38200" y="1981200"/>
            <a:ext cx="800735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smtClean="0"/>
              <a:t>取指令（</a:t>
            </a:r>
            <a:r>
              <a:rPr lang="en-US" altLang="zh-CN" b="1" smtClean="0"/>
              <a:t>fetch instructions)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smtClean="0"/>
              <a:t>解释指令</a:t>
            </a:r>
            <a:r>
              <a:rPr lang="en-US" altLang="zh-CN" b="1" smtClean="0"/>
              <a:t>(interpret instructions)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smtClean="0"/>
              <a:t>取数据</a:t>
            </a:r>
            <a:r>
              <a:rPr lang="en-US" altLang="zh-CN" b="1" smtClean="0"/>
              <a:t>(fetch data)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smtClean="0"/>
              <a:t>处理数据</a:t>
            </a:r>
            <a:r>
              <a:rPr lang="en-US" altLang="zh-CN" b="1" smtClean="0"/>
              <a:t>(process data)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smtClean="0"/>
              <a:t>写数据</a:t>
            </a:r>
            <a:r>
              <a:rPr lang="en-US" altLang="zh-CN" b="1" smtClean="0"/>
              <a:t>(write data)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smtClean="0"/>
              <a:t>控制程序的执行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smtClean="0"/>
              <a:t>对程序执行中出现的异常情况进行处理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23FAEB-5F68-40B7-BD73-22CBAFB0FA1C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CN" sz="1400" smtClean="0"/>
          </a:p>
        </p:txBody>
      </p:sp>
      <p:sp>
        <p:nvSpPr>
          <p:cNvPr id="717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8200" y="152400"/>
            <a:ext cx="8004175" cy="11430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CPU</a:t>
            </a:r>
            <a:r>
              <a:rPr lang="zh-CN" altLang="en-US" b="1" smtClean="0"/>
              <a:t>内部组织框图</a:t>
            </a:r>
          </a:p>
        </p:txBody>
      </p:sp>
      <p:sp>
        <p:nvSpPr>
          <p:cNvPr id="717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5800" y="4953000"/>
            <a:ext cx="7772400" cy="1295400"/>
          </a:xfrm>
        </p:spPr>
        <p:txBody>
          <a:bodyPr/>
          <a:lstStyle/>
          <a:p>
            <a:pPr eaLnBrk="1" hangingPunct="1"/>
            <a:r>
              <a:rPr lang="zh-CN" altLang="en-US" sz="2800" b="1" smtClean="0"/>
              <a:t>内部</a:t>
            </a:r>
            <a:r>
              <a:rPr lang="en-US" altLang="zh-CN" sz="2800" b="1" smtClean="0"/>
              <a:t>CPU</a:t>
            </a:r>
            <a:r>
              <a:rPr lang="zh-CN" altLang="en-US" sz="2800" b="1" smtClean="0"/>
              <a:t>总线：</a:t>
            </a:r>
            <a:r>
              <a:rPr lang="en-US" altLang="zh-CN" sz="2800" b="1" smtClean="0"/>
              <a:t>internal CPU bus</a:t>
            </a:r>
          </a:p>
          <a:p>
            <a:pPr eaLnBrk="1" hangingPunct="1"/>
            <a:r>
              <a:rPr lang="zh-CN" altLang="en-US" sz="2800" b="1" smtClean="0"/>
              <a:t>寄存器组：用户可见寄存器，控制</a:t>
            </a:r>
            <a:r>
              <a:rPr lang="en-US" altLang="zh-CN" sz="2800" b="1" smtClean="0"/>
              <a:t>/</a:t>
            </a:r>
            <a:r>
              <a:rPr lang="zh-CN" altLang="en-US" sz="2800" b="1" smtClean="0"/>
              <a:t>状态寄存器</a:t>
            </a:r>
            <a:endParaRPr lang="zh-CN" altLang="en-US" b="1" smtClean="0"/>
          </a:p>
        </p:txBody>
      </p:sp>
      <p:pic>
        <p:nvPicPr>
          <p:cNvPr id="7173" name="Picture 22" descr="D:\组成原理\ch10-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57912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6" name="AutoShape 2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077200" y="6096000"/>
            <a:ext cx="722313" cy="40957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返回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A72C55-204C-43E4-85E1-6B71B4F3A4C9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CN" sz="1400" smtClean="0"/>
          </a:p>
        </p:txBody>
      </p:sp>
      <p:sp>
        <p:nvSpPr>
          <p:cNvPr id="819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宋体" panose="02010600030101010101" pitchFamily="2" charset="-122"/>
              </a:rPr>
              <a:t>CPU</a:t>
            </a:r>
            <a:r>
              <a:rPr lang="zh-CN" altLang="en-US" b="1" smtClean="0">
                <a:latin typeface="宋体" panose="02010600030101010101" pitchFamily="2" charset="-122"/>
              </a:rPr>
              <a:t>对指令</a:t>
            </a:r>
            <a:r>
              <a:rPr lang="en-US" altLang="zh-CN" b="1" smtClean="0">
                <a:latin typeface="宋体" panose="02010600030101010101" pitchFamily="2" charset="-122"/>
              </a:rPr>
              <a:t>/</a:t>
            </a:r>
            <a:r>
              <a:rPr lang="zh-CN" altLang="en-US" b="1" smtClean="0">
                <a:latin typeface="宋体" panose="02010600030101010101" pitchFamily="2" charset="-122"/>
              </a:rPr>
              <a:t>数据的识别</a:t>
            </a:r>
          </a:p>
        </p:txBody>
      </p:sp>
      <p:sp>
        <p:nvSpPr>
          <p:cNvPr id="819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2286000"/>
            <a:ext cx="8540750" cy="41148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宋体" panose="02010600030101010101" pitchFamily="2" charset="-122"/>
              </a:rPr>
              <a:t>指令和数据均存放在内存中，</a:t>
            </a:r>
            <a:r>
              <a:rPr lang="en-US" altLang="zh-CN" b="1" smtClean="0">
                <a:latin typeface="宋体" panose="02010600030101010101" pitchFamily="2" charset="-122"/>
              </a:rPr>
              <a:t>CPU</a:t>
            </a:r>
            <a:r>
              <a:rPr lang="zh-CN" altLang="en-US" b="1" smtClean="0">
                <a:latin typeface="宋体" panose="02010600030101010101" pitchFamily="2" charset="-122"/>
              </a:rPr>
              <a:t>如何从时间和空间上区分它们是指令还是数据？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latin typeface="宋体" panose="02010600030101010101" pitchFamily="2" charset="-122"/>
              </a:rPr>
              <a:t>      从时间上讲，取指令事件发生在</a:t>
            </a:r>
            <a:r>
              <a:rPr lang="zh-CN" altLang="en-US" b="1" smtClean="0">
                <a:latin typeface="Times New Roman" panose="02020603050405020304" pitchFamily="18" charset="0"/>
              </a:rPr>
              <a:t>“</a:t>
            </a:r>
            <a:r>
              <a:rPr lang="zh-CN" altLang="en-US" b="1" smtClean="0">
                <a:latin typeface="宋体" panose="02010600030101010101" pitchFamily="2" charset="-122"/>
              </a:rPr>
              <a:t>取指周期</a:t>
            </a:r>
            <a:r>
              <a:rPr lang="zh-CN" altLang="en-US" b="1" smtClean="0">
                <a:latin typeface="Times New Roman" panose="02020603050405020304" pitchFamily="18" charset="0"/>
              </a:rPr>
              <a:t>”</a:t>
            </a:r>
            <a:r>
              <a:rPr lang="zh-CN" altLang="en-US" b="1" smtClean="0">
                <a:latin typeface="宋体" panose="02010600030101010101" pitchFamily="2" charset="-122"/>
              </a:rPr>
              <a:t>，取数据事件发生在</a:t>
            </a:r>
            <a:r>
              <a:rPr lang="zh-CN" altLang="en-US" b="1" smtClean="0">
                <a:latin typeface="Times New Roman" panose="02020603050405020304" pitchFamily="18" charset="0"/>
              </a:rPr>
              <a:t>“</a:t>
            </a:r>
            <a:r>
              <a:rPr lang="zh-CN" altLang="en-US" b="1" smtClean="0">
                <a:latin typeface="宋体" panose="02010600030101010101" pitchFamily="2" charset="-122"/>
              </a:rPr>
              <a:t>执行周期</a:t>
            </a:r>
            <a:r>
              <a:rPr lang="zh-CN" altLang="en-US" b="1" smtClean="0">
                <a:latin typeface="Times New Roman" panose="02020603050405020304" pitchFamily="18" charset="0"/>
              </a:rPr>
              <a:t>”</a:t>
            </a:r>
            <a:r>
              <a:rPr lang="zh-CN" altLang="en-US" b="1" smtClean="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latin typeface="宋体" panose="02010600030101010101" pitchFamily="2" charset="-122"/>
              </a:rPr>
              <a:t>    从空间上讲，从内存读出指令流流向控制器</a:t>
            </a:r>
            <a:r>
              <a:rPr lang="en-US" altLang="zh-CN" b="1" smtClean="0">
                <a:latin typeface="宋体" panose="02010600030101010101" pitchFamily="2" charset="-122"/>
              </a:rPr>
              <a:t>(</a:t>
            </a:r>
            <a:r>
              <a:rPr lang="zh-CN" altLang="en-US" b="1" smtClean="0">
                <a:latin typeface="宋体" panose="02010600030101010101" pitchFamily="2" charset="-122"/>
              </a:rPr>
              <a:t>指令寄存器</a:t>
            </a:r>
            <a:r>
              <a:rPr lang="en-US" altLang="zh-CN" b="1" smtClean="0">
                <a:latin typeface="宋体" panose="02010600030101010101" pitchFamily="2" charset="-122"/>
              </a:rPr>
              <a:t>)</a:t>
            </a:r>
            <a:r>
              <a:rPr lang="zh-CN" altLang="en-US" b="1" smtClean="0">
                <a:latin typeface="宋体" panose="02010600030101010101" pitchFamily="2" charset="-122"/>
              </a:rPr>
              <a:t>。从内存读出数据流流向运算器</a:t>
            </a:r>
            <a:r>
              <a:rPr lang="en-US" altLang="zh-CN" b="1" smtClean="0">
                <a:latin typeface="宋体" panose="02010600030101010101" pitchFamily="2" charset="-122"/>
              </a:rPr>
              <a:t>(</a:t>
            </a:r>
            <a:r>
              <a:rPr lang="zh-CN" altLang="en-US" b="1" smtClean="0">
                <a:latin typeface="宋体" panose="02010600030101010101" pitchFamily="2" charset="-122"/>
              </a:rPr>
              <a:t>通用寄存器</a:t>
            </a:r>
            <a:r>
              <a:rPr lang="en-US" altLang="zh-CN" b="1" smtClean="0">
                <a:latin typeface="宋体" panose="02010600030101010101" pitchFamily="2" charset="-122"/>
              </a:rPr>
              <a:t>)</a:t>
            </a:r>
            <a:r>
              <a:rPr lang="zh-CN" altLang="en-US" b="1" smtClean="0">
                <a:latin typeface="宋体" panose="02010600030101010101" pitchFamily="2" charset="-122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11CC9D-59F1-479B-BCD9-47A8E04BF629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CN" sz="1400" smtClean="0"/>
          </a:p>
        </p:txBody>
      </p:sp>
      <p:sp>
        <p:nvSpPr>
          <p:cNvPr id="921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62000" y="152400"/>
            <a:ext cx="8080375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控制器的功能及组成</a:t>
            </a:r>
          </a:p>
        </p:txBody>
      </p:sp>
      <p:sp>
        <p:nvSpPr>
          <p:cNvPr id="922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47800"/>
            <a:ext cx="854075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smtClean="0"/>
              <a:t>控制器的功能：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/>
              <a:t>        取指令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/>
              <a:t>        分析指令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/>
              <a:t>        执行指令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/>
              <a:t>        控制程序和数据的输入与结果的输出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/>
              <a:t>        对异常情况和某些请求进行处理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smtClean="0"/>
              <a:t>控制器的组成：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/>
              <a:t>        程序计数器（</a:t>
            </a:r>
            <a:r>
              <a:rPr lang="en-US" altLang="zh-CN" sz="2400" b="1" smtClean="0"/>
              <a:t>PC</a:t>
            </a:r>
            <a:r>
              <a:rPr lang="zh-CN" altLang="en-US" sz="2400" b="1" smtClean="0"/>
              <a:t>）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/>
              <a:t>        指令寄存器（</a:t>
            </a:r>
            <a:r>
              <a:rPr lang="en-US" altLang="zh-CN" sz="2400" b="1" smtClean="0"/>
              <a:t>IR</a:t>
            </a:r>
            <a:r>
              <a:rPr lang="zh-CN" altLang="en-US" sz="2400" b="1" smtClean="0"/>
              <a:t>）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/>
              <a:t>        指令译码器（</a:t>
            </a:r>
            <a:r>
              <a:rPr lang="en-US" altLang="zh-CN" sz="2400" b="1" smtClean="0"/>
              <a:t>I-decoder</a:t>
            </a:r>
            <a:r>
              <a:rPr lang="zh-CN" altLang="en-US" sz="2400" b="1" smtClean="0"/>
              <a:t>）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/>
              <a:t>        脉冲源和启停线路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/>
              <a:t>        时序控制信号形成部件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D16AC0-42AB-4B39-8DCB-9970FB11E896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CN" sz="1400" smtClean="0"/>
          </a:p>
        </p:txBody>
      </p:sp>
      <p:sp>
        <p:nvSpPr>
          <p:cNvPr id="1024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152400"/>
            <a:ext cx="8156575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控制器基本组成框图</a:t>
            </a:r>
          </a:p>
        </p:txBody>
      </p:sp>
      <p:sp>
        <p:nvSpPr>
          <p:cNvPr id="10244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b="1" smtClean="0"/>
          </a:p>
        </p:txBody>
      </p:sp>
      <p:pic>
        <p:nvPicPr>
          <p:cNvPr id="10245" name="Picture 4" descr="D:\组成原理\CH11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19238"/>
            <a:ext cx="8153400" cy="47291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48972E-7BF6-416C-91C9-E9D76F6487D2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CN" sz="1400" smtClean="0"/>
          </a:p>
        </p:txBody>
      </p:sp>
      <p:sp>
        <p:nvSpPr>
          <p:cNvPr id="1126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14400" y="228600"/>
            <a:ext cx="7927975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组成控制器的基本电路</a:t>
            </a:r>
          </a:p>
        </p:txBody>
      </p:sp>
      <p:sp>
        <p:nvSpPr>
          <p:cNvPr id="11268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有记忆功能的触发器、寄存器、计数器、存储单元。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例如：</a:t>
            </a:r>
            <a:r>
              <a:rPr lang="en-US" altLang="zh-CN" b="1" smtClean="0"/>
              <a:t>74LS181</a:t>
            </a:r>
            <a:r>
              <a:rPr lang="zh-CN" altLang="en-US" b="1" smtClean="0"/>
              <a:t>、</a:t>
            </a:r>
            <a:r>
              <a:rPr lang="en-US" altLang="zh-CN" b="1" smtClean="0"/>
              <a:t>74LS373</a:t>
            </a:r>
            <a:r>
              <a:rPr lang="zh-CN" altLang="en-US" b="1" smtClean="0"/>
              <a:t>、</a:t>
            </a:r>
            <a:r>
              <a:rPr lang="en-US" altLang="zh-CN" b="1" smtClean="0"/>
              <a:t>74LS377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b="1" smtClean="0"/>
          </a:p>
          <a:p>
            <a:pPr eaLnBrk="1" hangingPunct="1"/>
            <a:r>
              <a:rPr lang="zh-CN" altLang="en-US" b="1" smtClean="0"/>
              <a:t>无记忆的门电路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74LS00</a:t>
            </a:r>
            <a:r>
              <a:rPr lang="zh-CN" altLang="en-US" b="1" smtClean="0"/>
              <a:t>（与非门）、</a:t>
            </a:r>
            <a:r>
              <a:rPr lang="en-US" altLang="zh-CN" b="1" smtClean="0"/>
              <a:t>74LS04</a:t>
            </a:r>
            <a:r>
              <a:rPr lang="zh-CN" altLang="en-US" b="1" smtClean="0"/>
              <a:t>（反相器）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A51915-6A1F-4A47-B1B6-2F82EFC3007F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CN" sz="1400" smtClean="0"/>
          </a:p>
        </p:txBody>
      </p:sp>
      <p:sp>
        <p:nvSpPr>
          <p:cNvPr id="1229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指令执行过程剖析</a:t>
            </a:r>
          </a:p>
        </p:txBody>
      </p:sp>
      <p:sp>
        <p:nvSpPr>
          <p:cNvPr id="12292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b="1" smtClean="0"/>
              <a:t>例：有一控制器，内部结构及控制操作信号如下图所示。有</a:t>
            </a:r>
            <a:r>
              <a:rPr lang="en-US" altLang="zh-CN" sz="2800" b="1" smtClean="0"/>
              <a:t>8</a:t>
            </a:r>
            <a:r>
              <a:rPr lang="zh-CN" altLang="en-US" sz="2800" b="1" smtClean="0"/>
              <a:t>个通用寄存器</a:t>
            </a:r>
            <a:r>
              <a:rPr lang="en-US" altLang="zh-CN" sz="2800" b="1" smtClean="0"/>
              <a:t>GR</a:t>
            </a:r>
            <a:r>
              <a:rPr lang="zh-CN" altLang="en-US" sz="2800" b="1" smtClean="0"/>
              <a:t>及一个</a:t>
            </a:r>
            <a:r>
              <a:rPr lang="en-US" altLang="zh-CN" sz="2800" b="1" smtClean="0"/>
              <a:t>ALU</a:t>
            </a:r>
            <a:r>
              <a:rPr lang="zh-CN" altLang="en-US" sz="2800" b="1" smtClean="0"/>
              <a:t>，并有</a:t>
            </a:r>
            <a:r>
              <a:rPr lang="en-US" altLang="zh-CN" sz="2800" b="1" smtClean="0"/>
              <a:t>4</a:t>
            </a:r>
            <a:r>
              <a:rPr lang="zh-CN" altLang="en-US" sz="2800" b="1" smtClean="0"/>
              <a:t>个记忆运算结果的状态标志触发器</a:t>
            </a:r>
            <a:r>
              <a:rPr lang="en-US" altLang="zh-CN" sz="2800" b="1" smtClean="0"/>
              <a:t>N</a:t>
            </a:r>
            <a:r>
              <a:rPr lang="zh-CN" altLang="en-US" sz="2800" b="1" smtClean="0"/>
              <a:t>（负）、</a:t>
            </a:r>
            <a:r>
              <a:rPr lang="en-US" altLang="zh-CN" sz="2800" b="1" smtClean="0"/>
              <a:t>Z</a:t>
            </a:r>
            <a:r>
              <a:rPr lang="zh-CN" altLang="en-US" sz="2800" b="1" smtClean="0"/>
              <a:t>（零）、</a:t>
            </a:r>
            <a:r>
              <a:rPr lang="en-US" altLang="zh-CN" sz="2800" b="1" smtClean="0"/>
              <a:t>V</a:t>
            </a:r>
            <a:r>
              <a:rPr lang="zh-CN" altLang="en-US" sz="2800" b="1" smtClean="0"/>
              <a:t>（溢出）、</a:t>
            </a:r>
            <a:r>
              <a:rPr lang="en-US" altLang="zh-CN" sz="2800" b="1" smtClean="0"/>
              <a:t>C</a:t>
            </a:r>
            <a:r>
              <a:rPr lang="zh-CN" altLang="en-US" sz="2800" b="1" smtClean="0"/>
              <a:t>（进位），指令格式如下：</a:t>
            </a:r>
            <a:endParaRPr lang="zh-CN" altLang="en-US" b="1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smtClean="0"/>
              <a:t>     </a:t>
            </a:r>
            <a:r>
              <a:rPr lang="en-US" altLang="zh-CN" sz="2800" b="1" smtClean="0"/>
              <a:t>rs,rd,rs1</a:t>
            </a:r>
            <a:r>
              <a:rPr lang="zh-CN" altLang="en-US" sz="2800" b="1" smtClean="0"/>
              <a:t>为通用寄存器地址。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    </a:t>
            </a:r>
            <a:r>
              <a:rPr lang="en-US" altLang="zh-CN" b="1" smtClean="0"/>
              <a:t>imm(</a:t>
            </a:r>
            <a:r>
              <a:rPr lang="zh-CN" altLang="en-US" b="1" smtClean="0"/>
              <a:t>或</a:t>
            </a:r>
            <a:r>
              <a:rPr lang="en-US" altLang="zh-CN" b="1" smtClean="0"/>
              <a:t>disp)</a:t>
            </a:r>
            <a:r>
              <a:rPr lang="zh-CN" altLang="en-US" b="1" smtClean="0"/>
              <a:t>为立即数或偏移量。</a:t>
            </a:r>
          </a:p>
        </p:txBody>
      </p:sp>
      <p:grpSp>
        <p:nvGrpSpPr>
          <p:cNvPr id="12293" name="Group 4"/>
          <p:cNvGrpSpPr>
            <a:grpSpLocks/>
          </p:cNvGrpSpPr>
          <p:nvPr/>
        </p:nvGrpSpPr>
        <p:grpSpPr bwMode="auto">
          <a:xfrm>
            <a:off x="2133600" y="3810000"/>
            <a:ext cx="4724400" cy="457200"/>
            <a:chOff x="1488" y="2448"/>
            <a:chExt cx="2976" cy="192"/>
          </a:xfrm>
        </p:grpSpPr>
        <p:sp>
          <p:nvSpPr>
            <p:cNvPr id="12294" name="Rectangle 5"/>
            <p:cNvSpPr>
              <a:spLocks noChangeArrowheads="1"/>
            </p:cNvSpPr>
            <p:nvPr/>
          </p:nvSpPr>
          <p:spPr bwMode="auto">
            <a:xfrm>
              <a:off x="1488" y="2448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OPcode</a:t>
              </a:r>
            </a:p>
          </p:txBody>
        </p:sp>
        <p:sp>
          <p:nvSpPr>
            <p:cNvPr id="12295" name="Rectangle 6"/>
            <p:cNvSpPr>
              <a:spLocks noChangeArrowheads="1"/>
            </p:cNvSpPr>
            <p:nvPr/>
          </p:nvSpPr>
          <p:spPr bwMode="auto">
            <a:xfrm>
              <a:off x="2208" y="2448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rs,rd</a:t>
              </a:r>
            </a:p>
          </p:txBody>
        </p:sp>
        <p:sp>
          <p:nvSpPr>
            <p:cNvPr id="12296" name="Rectangle 7"/>
            <p:cNvSpPr>
              <a:spLocks noChangeArrowheads="1"/>
            </p:cNvSpPr>
            <p:nvPr/>
          </p:nvSpPr>
          <p:spPr bwMode="auto">
            <a:xfrm>
              <a:off x="2832" y="2448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rs1</a:t>
              </a:r>
            </a:p>
          </p:txBody>
        </p:sp>
        <p:sp>
          <p:nvSpPr>
            <p:cNvPr id="12297" name="Rectangle 8"/>
            <p:cNvSpPr>
              <a:spLocks noChangeArrowheads="1"/>
            </p:cNvSpPr>
            <p:nvPr/>
          </p:nvSpPr>
          <p:spPr bwMode="auto">
            <a:xfrm>
              <a:off x="3168" y="2448"/>
              <a:ext cx="129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  imm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（或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disp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ESIGNK">
  <a:themeElements>
    <a:clrScheme name="">
      <a:dk1>
        <a:srgbClr val="292929"/>
      </a:dk1>
      <a:lt1>
        <a:srgbClr val="DDDDDD"/>
      </a:lt1>
      <a:dk2>
        <a:srgbClr val="0000CC"/>
      </a:dk2>
      <a:lt2>
        <a:srgbClr val="B2B2B2"/>
      </a:lt2>
      <a:accent1>
        <a:srgbClr val="CACADC"/>
      </a:accent1>
      <a:accent2>
        <a:srgbClr val="FF6600"/>
      </a:accent2>
      <a:accent3>
        <a:srgbClr val="EBEBEB"/>
      </a:accent3>
      <a:accent4>
        <a:srgbClr val="212121"/>
      </a:accent4>
      <a:accent5>
        <a:srgbClr val="E1E1EB"/>
      </a:accent5>
      <a:accent6>
        <a:srgbClr val="E75C00"/>
      </a:accent6>
      <a:hlink>
        <a:srgbClr val="008080"/>
      </a:hlink>
      <a:folHlink>
        <a:srgbClr val="7D7DA9"/>
      </a:folHlink>
    </a:clrScheme>
    <a:fontScheme name="CDESIGN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4302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4302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CDESIGNK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K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K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K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K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K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K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K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Designs\CDESIGNK.POT</Template>
  <TotalTime>2709</TotalTime>
  <Words>852</Words>
  <Application>Microsoft Office PowerPoint</Application>
  <PresentationFormat>全屏显示(4:3)</PresentationFormat>
  <Paragraphs>178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Arial</vt:lpstr>
      <vt:lpstr>宋体</vt:lpstr>
      <vt:lpstr>Wingdings</vt:lpstr>
      <vt:lpstr>Times New Roman</vt:lpstr>
      <vt:lpstr>CDESIGNK</vt:lpstr>
      <vt:lpstr>第6章 中央处理部件CPU</vt:lpstr>
      <vt:lpstr>中央处理部件CPU</vt:lpstr>
      <vt:lpstr>CPU应具备的基本功能</vt:lpstr>
      <vt:lpstr>CPU内部组织框图</vt:lpstr>
      <vt:lpstr>CPU对指令/数据的识别</vt:lpstr>
      <vt:lpstr>控制器的功能及组成</vt:lpstr>
      <vt:lpstr>控制器基本组成框图</vt:lpstr>
      <vt:lpstr>组成控制器的基本电路</vt:lpstr>
      <vt:lpstr>指令执行过程剖析</vt:lpstr>
      <vt:lpstr>带控制逻辑的运算器框图</vt:lpstr>
      <vt:lpstr>加法：(rs)+((rs1)+disp)=&gt;rd</vt:lpstr>
      <vt:lpstr>加法指令执行的时序</vt:lpstr>
      <vt:lpstr>控制信号的产生</vt:lpstr>
      <vt:lpstr>PowerPoint 演示文稿</vt:lpstr>
      <vt:lpstr>时序与节拍</vt:lpstr>
      <vt:lpstr>时序与节拍</vt:lpstr>
      <vt:lpstr>打入脉冲的形成</vt:lpstr>
      <vt:lpstr>电路配合中的常见问题</vt:lpstr>
      <vt:lpstr>电路延迟引起波形畸变—产生毛刺</vt:lpstr>
      <vt:lpstr>机器周期的确定</vt:lpstr>
      <vt:lpstr>时钟脉冲CLK和工作脉冲CP的标准性</vt:lpstr>
      <vt:lpstr>PowerPoint 演示文稿</vt:lpstr>
    </vt:vector>
  </TitlesOfParts>
  <Company>Legend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计算机组成与结构</dc:title>
  <dc:subject>第6章 中央处理部件CPU(1)</dc:subject>
  <dc:creator>计算机;朱巧明</dc:creator>
  <cp:lastModifiedBy>liuxiaosheng</cp:lastModifiedBy>
  <cp:revision>115</cp:revision>
  <dcterms:created xsi:type="dcterms:W3CDTF">2000-08-20T09:09:26Z</dcterms:created>
  <dcterms:modified xsi:type="dcterms:W3CDTF">2022-05-22T11:41:56Z</dcterms:modified>
</cp:coreProperties>
</file>