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8"/>
  </p:notesMasterIdLst>
  <p:handoutMasterIdLst>
    <p:handoutMasterId r:id="rId49"/>
  </p:handoutMasterIdLst>
  <p:sldIdLst>
    <p:sldId id="291" r:id="rId2"/>
    <p:sldId id="298" r:id="rId3"/>
    <p:sldId id="278" r:id="rId4"/>
    <p:sldId id="281" r:id="rId5"/>
    <p:sldId id="299" r:id="rId6"/>
    <p:sldId id="257" r:id="rId7"/>
    <p:sldId id="292" r:id="rId8"/>
    <p:sldId id="258" r:id="rId9"/>
    <p:sldId id="300" r:id="rId10"/>
    <p:sldId id="301" r:id="rId11"/>
    <p:sldId id="259" r:id="rId12"/>
    <p:sldId id="260" r:id="rId13"/>
    <p:sldId id="302" r:id="rId14"/>
    <p:sldId id="261" r:id="rId15"/>
    <p:sldId id="262" r:id="rId16"/>
    <p:sldId id="263" r:id="rId17"/>
    <p:sldId id="265" r:id="rId18"/>
    <p:sldId id="287" r:id="rId19"/>
    <p:sldId id="303" r:id="rId20"/>
    <p:sldId id="304" r:id="rId21"/>
    <p:sldId id="305" r:id="rId22"/>
    <p:sldId id="308" r:id="rId23"/>
    <p:sldId id="307" r:id="rId24"/>
    <p:sldId id="309" r:id="rId25"/>
    <p:sldId id="306" r:id="rId26"/>
    <p:sldId id="285" r:id="rId27"/>
    <p:sldId id="286" r:id="rId28"/>
    <p:sldId id="266" r:id="rId29"/>
    <p:sldId id="267" r:id="rId30"/>
    <p:sldId id="268" r:id="rId31"/>
    <p:sldId id="269" r:id="rId32"/>
    <p:sldId id="270" r:id="rId33"/>
    <p:sldId id="271" r:id="rId34"/>
    <p:sldId id="272" r:id="rId35"/>
    <p:sldId id="293" r:id="rId36"/>
    <p:sldId id="294" r:id="rId37"/>
    <p:sldId id="289" r:id="rId38"/>
    <p:sldId id="290" r:id="rId39"/>
    <p:sldId id="288" r:id="rId40"/>
    <p:sldId id="282" r:id="rId41"/>
    <p:sldId id="274" r:id="rId42"/>
    <p:sldId id="297" r:id="rId43"/>
    <p:sldId id="283" r:id="rId44"/>
    <p:sldId id="284" r:id="rId45"/>
    <p:sldId id="295" r:id="rId46"/>
    <p:sldId id="296" r:id="rId47"/>
  </p:sldIdLst>
  <p:sldSz cx="9144000" cy="6858000" type="screen4x3"/>
  <p:notesSz cx="6858000" cy="9144000"/>
  <p:defaultTextStyle>
    <a:defPPr>
      <a:defRPr lang="zh-CN"/>
    </a:defPPr>
    <a:lvl1pPr algn="l" rtl="0" fontAlgn="base">
      <a:spcBef>
        <a:spcPct val="0"/>
      </a:spcBef>
      <a:spcAft>
        <a:spcPct val="0"/>
      </a:spcAft>
      <a:defRPr kumimoji="1" kern="1200">
        <a:solidFill>
          <a:schemeClr val="tx1"/>
        </a:solidFill>
        <a:latin typeface="Arial" charset="0"/>
        <a:ea typeface="宋体" pitchFamily="2" charset="-122"/>
        <a:cs typeface="+mn-cs"/>
      </a:defRPr>
    </a:lvl1pPr>
    <a:lvl2pPr marL="457200" algn="l" rtl="0" fontAlgn="base">
      <a:spcBef>
        <a:spcPct val="0"/>
      </a:spcBef>
      <a:spcAft>
        <a:spcPct val="0"/>
      </a:spcAft>
      <a:defRPr kumimoji="1" kern="1200">
        <a:solidFill>
          <a:schemeClr val="tx1"/>
        </a:solidFill>
        <a:latin typeface="Arial" charset="0"/>
        <a:ea typeface="宋体" pitchFamily="2" charset="-122"/>
        <a:cs typeface="+mn-cs"/>
      </a:defRPr>
    </a:lvl2pPr>
    <a:lvl3pPr marL="914400" algn="l" rtl="0" fontAlgn="base">
      <a:spcBef>
        <a:spcPct val="0"/>
      </a:spcBef>
      <a:spcAft>
        <a:spcPct val="0"/>
      </a:spcAft>
      <a:defRPr kumimoji="1" kern="1200">
        <a:solidFill>
          <a:schemeClr val="tx1"/>
        </a:solidFill>
        <a:latin typeface="Arial" charset="0"/>
        <a:ea typeface="宋体" pitchFamily="2" charset="-122"/>
        <a:cs typeface="+mn-cs"/>
      </a:defRPr>
    </a:lvl3pPr>
    <a:lvl4pPr marL="1371600" algn="l" rtl="0" fontAlgn="base">
      <a:spcBef>
        <a:spcPct val="0"/>
      </a:spcBef>
      <a:spcAft>
        <a:spcPct val="0"/>
      </a:spcAft>
      <a:defRPr kumimoji="1" kern="1200">
        <a:solidFill>
          <a:schemeClr val="tx1"/>
        </a:solidFill>
        <a:latin typeface="Arial" charset="0"/>
        <a:ea typeface="宋体" pitchFamily="2" charset="-122"/>
        <a:cs typeface="+mn-cs"/>
      </a:defRPr>
    </a:lvl4pPr>
    <a:lvl5pPr marL="1828800" algn="l" rtl="0" fontAlgn="base">
      <a:spcBef>
        <a:spcPct val="0"/>
      </a:spcBef>
      <a:spcAft>
        <a:spcPct val="0"/>
      </a:spcAft>
      <a:defRPr kumimoji="1" kern="1200">
        <a:solidFill>
          <a:schemeClr val="tx1"/>
        </a:solidFill>
        <a:latin typeface="Arial" charset="0"/>
        <a:ea typeface="宋体" pitchFamily="2" charset="-122"/>
        <a:cs typeface="+mn-cs"/>
      </a:defRPr>
    </a:lvl5pPr>
    <a:lvl6pPr marL="2286000" algn="l" defTabSz="914400" rtl="0" eaLnBrk="1" latinLnBrk="0" hangingPunct="1">
      <a:defRPr kumimoji="1" kern="1200">
        <a:solidFill>
          <a:schemeClr val="tx1"/>
        </a:solidFill>
        <a:latin typeface="Arial" charset="0"/>
        <a:ea typeface="宋体" pitchFamily="2" charset="-122"/>
        <a:cs typeface="+mn-cs"/>
      </a:defRPr>
    </a:lvl6pPr>
    <a:lvl7pPr marL="2743200" algn="l" defTabSz="914400" rtl="0" eaLnBrk="1" latinLnBrk="0" hangingPunct="1">
      <a:defRPr kumimoji="1" kern="1200">
        <a:solidFill>
          <a:schemeClr val="tx1"/>
        </a:solidFill>
        <a:latin typeface="Arial" charset="0"/>
        <a:ea typeface="宋体" pitchFamily="2" charset="-122"/>
        <a:cs typeface="+mn-cs"/>
      </a:defRPr>
    </a:lvl7pPr>
    <a:lvl8pPr marL="3200400" algn="l" defTabSz="914400" rtl="0" eaLnBrk="1" latinLnBrk="0" hangingPunct="1">
      <a:defRPr kumimoji="1" kern="1200">
        <a:solidFill>
          <a:schemeClr val="tx1"/>
        </a:solidFill>
        <a:latin typeface="Arial" charset="0"/>
        <a:ea typeface="宋体" pitchFamily="2" charset="-122"/>
        <a:cs typeface="+mn-cs"/>
      </a:defRPr>
    </a:lvl8pPr>
    <a:lvl9pPr marL="3657600" algn="l" defTabSz="914400" rtl="0" eaLnBrk="1" latinLnBrk="0" hangingPunct="1">
      <a:defRPr kumimoji="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A50021"/>
    <a:srgbClr val="0066FF"/>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52" autoAdjust="0"/>
  </p:normalViewPr>
  <p:slideViewPr>
    <p:cSldViewPr>
      <p:cViewPr varScale="1">
        <p:scale>
          <a:sx n="84" d="100"/>
          <a:sy n="84" d="100"/>
        </p:scale>
        <p:origin x="706" y="6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8.xml"/><Relationship Id="rId26" Type="http://schemas.openxmlformats.org/officeDocument/2006/relationships/slide" Target="slides/slide36.xml"/><Relationship Id="rId3" Type="http://schemas.openxmlformats.org/officeDocument/2006/relationships/slide" Target="slides/slide3.xml"/><Relationship Id="rId21" Type="http://schemas.openxmlformats.org/officeDocument/2006/relationships/slide" Target="slides/slide31.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35.xml"/><Relationship Id="rId33" Type="http://schemas.openxmlformats.org/officeDocument/2006/relationships/slide" Target="slides/slide45.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30.xml"/><Relationship Id="rId29" Type="http://schemas.openxmlformats.org/officeDocument/2006/relationships/slide" Target="slides/slide3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34.xml"/><Relationship Id="rId32" Type="http://schemas.openxmlformats.org/officeDocument/2006/relationships/slide" Target="slides/slide42.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33.xml"/><Relationship Id="rId28" Type="http://schemas.openxmlformats.org/officeDocument/2006/relationships/slide" Target="slides/slide38.xml"/><Relationship Id="rId10" Type="http://schemas.openxmlformats.org/officeDocument/2006/relationships/slide" Target="slides/slide11.xml"/><Relationship Id="rId19" Type="http://schemas.openxmlformats.org/officeDocument/2006/relationships/slide" Target="slides/slide29.xml"/><Relationship Id="rId31" Type="http://schemas.openxmlformats.org/officeDocument/2006/relationships/slide" Target="slides/slide41.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6.xml"/><Relationship Id="rId22" Type="http://schemas.openxmlformats.org/officeDocument/2006/relationships/slide" Target="slides/slide32.xml"/><Relationship Id="rId27" Type="http://schemas.openxmlformats.org/officeDocument/2006/relationships/slide" Target="slides/slide37.xml"/><Relationship Id="rId30" Type="http://schemas.openxmlformats.org/officeDocument/2006/relationships/slide" Target="slides/slide40.xml"/><Relationship Id="rId8" Type="http://schemas.openxmlformats.org/officeDocument/2006/relationships/slide" Target="slides/slide9.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427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427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427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19607E3-7F77-4824-9224-DAADEA8CBAC8}" type="slidenum">
              <a:rPr lang="en-US" altLang="zh-CN"/>
              <a:pPr/>
              <a:t>‹#›</a:t>
            </a:fld>
            <a:endParaRPr lang="en-US" altLang="zh-CN"/>
          </a:p>
        </p:txBody>
      </p:sp>
    </p:spTree>
    <p:extLst>
      <p:ext uri="{BB962C8B-B14F-4D97-AF65-F5344CB8AC3E}">
        <p14:creationId xmlns:p14="http://schemas.microsoft.com/office/powerpoint/2010/main" val="1177818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endParaRPr lang="en-US" altLang="zh-CN"/>
          </a:p>
        </p:txBody>
      </p:sp>
      <p:sp>
        <p:nvSpPr>
          <p:cNvPr id="2560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endParaRPr lang="en-US" altLang="zh-CN"/>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560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endParaRPr lang="en-US" altLang="zh-CN"/>
          </a:p>
        </p:txBody>
      </p:sp>
      <p:sp>
        <p:nvSpPr>
          <p:cNvPr id="2560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fld id="{08035042-9529-4092-90E3-BD8BCD1A9EDD}" type="slidenum">
              <a:rPr lang="en-US" altLang="zh-CN"/>
              <a:pPr/>
              <a:t>‹#›</a:t>
            </a:fld>
            <a:endParaRPr lang="en-US" altLang="zh-CN"/>
          </a:p>
        </p:txBody>
      </p:sp>
    </p:spTree>
    <p:extLst>
      <p:ext uri="{BB962C8B-B14F-4D97-AF65-F5344CB8AC3E}">
        <p14:creationId xmlns:p14="http://schemas.microsoft.com/office/powerpoint/2010/main" val="54966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0CA27-4E60-4F68-A2A2-8928416F08D4}" type="slidenum">
              <a:rPr lang="en-US" altLang="zh-CN"/>
              <a:pPr/>
              <a:t>1</a:t>
            </a:fld>
            <a:endParaRPr lang="en-US" altLang="zh-CN"/>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F6BE10-1350-4B56-8605-78F2A827D23A}" type="slidenum">
              <a:rPr lang="en-US" altLang="zh-CN"/>
              <a:pPr/>
              <a:t>10</a:t>
            </a:fld>
            <a:endParaRPr lang="en-US" altLang="zh-CN"/>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8F0648-74F7-4D13-8547-718927DAB2CE}" type="slidenum">
              <a:rPr lang="en-US" altLang="zh-CN"/>
              <a:pPr/>
              <a:t>11</a:t>
            </a:fld>
            <a:endParaRPr lang="en-US" altLang="zh-CN"/>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F57842-D08B-4F1F-93C5-0A37BD0B3B31}" type="slidenum">
              <a:rPr lang="en-US" altLang="zh-CN"/>
              <a:pPr/>
              <a:t>12</a:t>
            </a:fld>
            <a:endParaRPr lang="en-US" altLang="zh-CN"/>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1674A3-4329-40FC-84E0-60CEF76C4C05}" type="slidenum">
              <a:rPr lang="en-US" altLang="zh-CN"/>
              <a:pPr/>
              <a:t>14</a:t>
            </a:fld>
            <a:endParaRPr lang="en-US" altLang="zh-CN"/>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7AA0D-7094-4522-A896-E1A60A5E7B57}" type="slidenum">
              <a:rPr lang="en-US" altLang="zh-CN"/>
              <a:pPr/>
              <a:t>15</a:t>
            </a:fld>
            <a:endParaRPr lang="en-US" altLang="zh-CN"/>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5F534D-B361-4DCC-95EB-5EF399856D21}" type="slidenum">
              <a:rPr lang="en-US" altLang="zh-CN"/>
              <a:pPr/>
              <a:t>16</a:t>
            </a:fld>
            <a:endParaRPr lang="en-US" altLang="zh-CN"/>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5CC9B-99B1-4C65-9BAE-C0FC56863734}" type="slidenum">
              <a:rPr lang="en-US" altLang="zh-CN"/>
              <a:pPr/>
              <a:t>17</a:t>
            </a:fld>
            <a:endParaRPr lang="en-US" altLang="zh-CN"/>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73A543-981B-4F48-85ED-2B7E5E9C3680}" type="slidenum">
              <a:rPr lang="en-US" altLang="zh-CN"/>
              <a:pPr/>
              <a:t>18</a:t>
            </a:fld>
            <a:endParaRPr lang="en-US" altLang="zh-CN"/>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B1E3-52BE-4E60-B658-5FEE17ACE583}" type="slidenum">
              <a:rPr lang="en-US" altLang="zh-CN"/>
              <a:pPr/>
              <a:t>19</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C9E30-F815-4B30-90B6-B38EB922B598}" type="slidenum">
              <a:rPr lang="en-US" altLang="zh-CN"/>
              <a:pPr/>
              <a:t>26</a:t>
            </a:fld>
            <a:endParaRPr lang="en-US" altLang="zh-CN"/>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9CF3E3-373C-4463-96BD-58E310A7EEFF}" type="slidenum">
              <a:rPr lang="en-US" altLang="zh-CN"/>
              <a:pPr/>
              <a:t>2</a:t>
            </a:fld>
            <a:endParaRPr lang="en-US" altLang="zh-CN"/>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A6D524-D350-4C76-A96E-4CA4156DD3C1}" type="slidenum">
              <a:rPr lang="en-US" altLang="zh-CN"/>
              <a:pPr/>
              <a:t>27</a:t>
            </a:fld>
            <a:endParaRPr lang="en-US" altLang="zh-CN"/>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F526BD-CAEE-43DA-B94F-6747AB8FE2F8}" type="slidenum">
              <a:rPr lang="en-US" altLang="zh-CN"/>
              <a:pPr/>
              <a:t>28</a:t>
            </a:fld>
            <a:endParaRPr lang="en-US" altLang="zh-C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B9C637-9BFE-4C10-B484-BC783C4E1B2A}" type="slidenum">
              <a:rPr lang="en-US" altLang="zh-CN"/>
              <a:pPr/>
              <a:t>29</a:t>
            </a:fld>
            <a:endParaRPr lang="en-US" altLang="zh-CN"/>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0F65-8367-49CA-B21A-2C779E08835D}" type="slidenum">
              <a:rPr lang="en-US" altLang="zh-CN"/>
              <a:pPr/>
              <a:t>30</a:t>
            </a:fld>
            <a:endParaRPr lang="en-US" altLang="zh-CN"/>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F85463-31BB-4CD2-896D-34B1ED5C79FA}" type="slidenum">
              <a:rPr lang="en-US" altLang="zh-CN"/>
              <a:pPr/>
              <a:t>31</a:t>
            </a:fld>
            <a:endParaRPr lang="en-US" altLang="zh-CN"/>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C83A97-F7E7-41D3-A6F7-3CDDEB1B63BA}" type="slidenum">
              <a:rPr lang="en-US" altLang="zh-CN"/>
              <a:pPr/>
              <a:t>32</a:t>
            </a:fld>
            <a:endParaRPr lang="en-US" altLang="zh-C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923E3-DC5C-47EA-AB00-D822C1B3C8CF}" type="slidenum">
              <a:rPr lang="en-US" altLang="zh-CN"/>
              <a:pPr/>
              <a:t>33</a:t>
            </a:fld>
            <a:endParaRPr lang="en-US" altLang="zh-CN"/>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EDB6EC-BEB9-4529-8929-EADB571347C6}" type="slidenum">
              <a:rPr lang="en-US" altLang="zh-CN"/>
              <a:pPr/>
              <a:t>34</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24D7AF-19C6-4AC0-8DF0-F51B038ECAC0}" type="slidenum">
              <a:rPr lang="en-US" altLang="zh-CN"/>
              <a:pPr/>
              <a:t>37</a:t>
            </a:fld>
            <a:endParaRPr lang="en-US" altLang="zh-CN"/>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3A1F85-2164-4AAF-9DCD-017AAA3C54C7}" type="slidenum">
              <a:rPr lang="en-US" altLang="zh-CN"/>
              <a:pPr/>
              <a:t>38</a:t>
            </a:fld>
            <a:endParaRPr lang="en-US" altLang="zh-CN"/>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9485E-C901-4571-ABFF-B6E1848E62FF}" type="slidenum">
              <a:rPr lang="en-US" altLang="zh-CN"/>
              <a:pPr/>
              <a:t>3</a:t>
            </a:fld>
            <a:endParaRPr lang="en-US" altLang="zh-C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38481-8A2D-4E2B-9D9D-32B0266D0052}" type="slidenum">
              <a:rPr lang="en-US" altLang="zh-CN"/>
              <a:pPr/>
              <a:t>39</a:t>
            </a:fld>
            <a:endParaRPr lang="en-US" altLang="zh-CN"/>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67B48-56AA-4843-97AE-936D2AA3B88A}" type="slidenum">
              <a:rPr lang="en-US" altLang="zh-CN"/>
              <a:pPr/>
              <a:t>40</a:t>
            </a:fld>
            <a:endParaRPr lang="en-US" altLang="zh-CN"/>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42738B-51AB-4BCA-AFFC-CC29F8F28144}" type="slidenum">
              <a:rPr lang="en-US" altLang="zh-CN"/>
              <a:pPr/>
              <a:t>41</a:t>
            </a:fld>
            <a:endParaRPr lang="en-US" altLang="zh-CN"/>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D363BD-3083-4047-AE86-FFF6B344DE17}" type="slidenum">
              <a:rPr lang="en-US" altLang="zh-CN"/>
              <a:pPr/>
              <a:t>43</a:t>
            </a:fld>
            <a:endParaRPr lang="en-US" altLang="zh-CN"/>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D26307-B7D1-457A-9DAD-AC3B4F0FE8B5}" type="slidenum">
              <a:rPr lang="en-US" altLang="zh-CN"/>
              <a:pPr/>
              <a:t>44</a:t>
            </a:fld>
            <a:endParaRPr lang="en-US" altLang="zh-CN"/>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1FAB9-8656-49D7-B255-115021CC0E8E}" type="slidenum">
              <a:rPr lang="en-US" altLang="zh-CN"/>
              <a:pPr/>
              <a:t>4</a:t>
            </a:fld>
            <a:endParaRPr lang="en-US" altLang="zh-CN"/>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896F1-CD42-44F2-A743-E1517CB05FAD}" type="slidenum">
              <a:rPr lang="en-US" altLang="zh-CN"/>
              <a:pPr/>
              <a:t>5</a:t>
            </a:fld>
            <a:endParaRPr lang="en-US" altLang="zh-CN"/>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DE316-62C0-408F-A901-B5583A955919}" type="slidenum">
              <a:rPr lang="en-US" altLang="zh-CN"/>
              <a:pPr/>
              <a:t>6</a:t>
            </a:fld>
            <a:endParaRPr lang="en-US" altLang="zh-C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2EA64F-2637-4FA0-A774-0130EEAB9166}" type="slidenum">
              <a:rPr lang="en-US" altLang="zh-CN"/>
              <a:pPr/>
              <a:t>7</a:t>
            </a:fld>
            <a:endParaRPr lang="en-US" altLang="zh-CN"/>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BFE27A-ED0F-4737-9320-D2D2A71D7ABE}" type="slidenum">
              <a:rPr lang="en-US" altLang="zh-CN"/>
              <a:pPr/>
              <a:t>8</a:t>
            </a:fld>
            <a:endParaRPr lang="en-US" altLang="zh-C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23B38-8C0A-47DB-AF3E-19055D778940}" type="slidenum">
              <a:rPr lang="en-US" altLang="zh-CN"/>
              <a:pPr/>
              <a:t>9</a:t>
            </a:fld>
            <a:endParaRPr lang="en-US" altLang="zh-CN"/>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1202"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smtClean="0"/>
              <a:t>单击此处编辑母版标题样式</a:t>
            </a:r>
          </a:p>
        </p:txBody>
      </p:sp>
      <p:sp>
        <p:nvSpPr>
          <p:cNvPr id="51203"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51204" name="Rectangle 4"/>
          <p:cNvSpPr>
            <a:spLocks noGrp="1" noChangeArrowheads="1"/>
          </p:cNvSpPr>
          <p:nvPr>
            <p:ph type="dt" sz="half" idx="2"/>
          </p:nvPr>
        </p:nvSpPr>
        <p:spPr>
          <a:xfrm>
            <a:off x="301625" y="6076950"/>
            <a:ext cx="2289175" cy="476250"/>
          </a:xfrm>
        </p:spPr>
        <p:txBody>
          <a:bodyPr/>
          <a:lstStyle>
            <a:lvl1pPr>
              <a:defRPr/>
            </a:lvl1pPr>
          </a:lstStyle>
          <a:p>
            <a:fld id="{385151F8-0FB6-4EFF-BA4D-E078D3710A8C}" type="datetime9">
              <a:rPr lang="zh-CN" altLang="en-US"/>
              <a:pPr/>
              <a:t>2020年6月18日星期四1时29分52秒</a:t>
            </a:fld>
            <a:endParaRPr lang="en-US" altLang="zh-CN"/>
          </a:p>
        </p:txBody>
      </p:sp>
      <p:sp>
        <p:nvSpPr>
          <p:cNvPr id="51205"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p>
        </p:txBody>
      </p:sp>
      <p:sp>
        <p:nvSpPr>
          <p:cNvPr id="51206" name="Rectangle 6"/>
          <p:cNvSpPr>
            <a:spLocks noGrp="1" noChangeArrowheads="1"/>
          </p:cNvSpPr>
          <p:nvPr>
            <p:ph type="sldNum" sz="quarter" idx="4"/>
          </p:nvPr>
        </p:nvSpPr>
        <p:spPr>
          <a:xfrm>
            <a:off x="6553200" y="6076950"/>
            <a:ext cx="2289175" cy="476250"/>
          </a:xfrm>
        </p:spPr>
        <p:txBody>
          <a:bodyPr/>
          <a:lstStyle>
            <a:lvl1pPr>
              <a:defRPr/>
            </a:lvl1pPr>
          </a:lstStyle>
          <a:p>
            <a:fld id="{B64E4825-6D83-4732-8883-86FCAEB92A4F}"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BAE3B03-8248-4E25-B4B9-65679B45DAE5}" type="datetime9">
              <a:rPr lang="zh-CN" altLang="en-US"/>
              <a:pPr/>
              <a:t>2020年6月18日星期四1时29分52秒</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0C19A4F-B242-422D-B613-EC428995C65B}" type="slidenum">
              <a:rPr lang="en-US" altLang="zh-CN"/>
              <a:pPr/>
              <a:t>‹#›</a:t>
            </a:fld>
            <a:endParaRPr lang="en-US" altLang="zh-CN"/>
          </a:p>
        </p:txBody>
      </p:sp>
    </p:spTree>
    <p:extLst>
      <p:ext uri="{BB962C8B-B14F-4D97-AF65-F5344CB8AC3E}">
        <p14:creationId xmlns:p14="http://schemas.microsoft.com/office/powerpoint/2010/main" val="141222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6E5176B-DAB1-4986-8A92-CBB1DC1FCBBA}" type="datetime9">
              <a:rPr lang="zh-CN" altLang="en-US"/>
              <a:pPr/>
              <a:t>2020年6月18日星期四1时29分52秒</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F05657D-2804-4A57-9D0A-980A3A568264}" type="slidenum">
              <a:rPr lang="en-US" altLang="zh-CN"/>
              <a:pPr/>
              <a:t>‹#›</a:t>
            </a:fld>
            <a:endParaRPr lang="en-US" altLang="zh-CN"/>
          </a:p>
        </p:txBody>
      </p:sp>
    </p:spTree>
    <p:extLst>
      <p:ext uri="{BB962C8B-B14F-4D97-AF65-F5344CB8AC3E}">
        <p14:creationId xmlns:p14="http://schemas.microsoft.com/office/powerpoint/2010/main" val="977958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51375"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019800"/>
            <a:ext cx="2289175" cy="476250"/>
          </a:xfrm>
        </p:spPr>
        <p:txBody>
          <a:bodyPr/>
          <a:lstStyle>
            <a:lvl1pPr>
              <a:defRPr/>
            </a:lvl1pPr>
          </a:lstStyle>
          <a:p>
            <a:fld id="{A33196B3-5F62-408C-A9D2-9B3E339AF405}" type="datetime9">
              <a:rPr lang="zh-CN" altLang="en-US"/>
              <a:pPr/>
              <a:t>2020年6月18日星期四1时29分52秒</a:t>
            </a:fld>
            <a:endParaRPr lang="en-US" altLang="zh-CN"/>
          </a:p>
        </p:txBody>
      </p:sp>
      <p:sp>
        <p:nvSpPr>
          <p:cNvPr id="6" name="页脚占位符 5"/>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019800"/>
            <a:ext cx="2289175" cy="476250"/>
          </a:xfrm>
        </p:spPr>
        <p:txBody>
          <a:bodyPr/>
          <a:lstStyle>
            <a:lvl1pPr>
              <a:defRPr/>
            </a:lvl1pPr>
          </a:lstStyle>
          <a:p>
            <a:fld id="{A0B4206E-0B4F-4E6E-AD49-80C3436D3DB6}" type="slidenum">
              <a:rPr lang="en-US" altLang="zh-CN"/>
              <a:pPr/>
              <a:t>‹#›</a:t>
            </a:fld>
            <a:endParaRPr lang="en-US" altLang="zh-CN"/>
          </a:p>
        </p:txBody>
      </p:sp>
    </p:spTree>
    <p:extLst>
      <p:ext uri="{BB962C8B-B14F-4D97-AF65-F5344CB8AC3E}">
        <p14:creationId xmlns:p14="http://schemas.microsoft.com/office/powerpoint/2010/main" val="3783317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625" y="6858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04800" y="19812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1375" y="19812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04800" y="40005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51375" y="40005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301625" y="6019800"/>
            <a:ext cx="2289175" cy="476250"/>
          </a:xfrm>
        </p:spPr>
        <p:txBody>
          <a:bodyPr/>
          <a:lstStyle>
            <a:lvl1pPr>
              <a:defRPr/>
            </a:lvl1pPr>
          </a:lstStyle>
          <a:p>
            <a:fld id="{5A26A7A2-5419-479A-80C0-34050B3349F3}" type="datetime9">
              <a:rPr lang="zh-CN" altLang="en-US"/>
              <a:pPr/>
              <a:t>2020年6月18日星期四1时29分52秒</a:t>
            </a:fld>
            <a:endParaRPr lang="en-US" altLang="zh-CN"/>
          </a:p>
        </p:txBody>
      </p:sp>
      <p:sp>
        <p:nvSpPr>
          <p:cNvPr id="8" name="页脚占位符 7"/>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019800"/>
            <a:ext cx="2289175" cy="476250"/>
          </a:xfrm>
        </p:spPr>
        <p:txBody>
          <a:bodyPr/>
          <a:lstStyle>
            <a:lvl1pPr>
              <a:defRPr/>
            </a:lvl1pPr>
          </a:lstStyle>
          <a:p>
            <a:fld id="{F7B10B0C-425B-4B25-B0AC-BEC6481F387E}" type="slidenum">
              <a:rPr lang="en-US" altLang="zh-CN"/>
              <a:pPr/>
              <a:t>‹#›</a:t>
            </a:fld>
            <a:endParaRPr lang="en-US" altLang="zh-CN"/>
          </a:p>
        </p:txBody>
      </p:sp>
    </p:spTree>
    <p:extLst>
      <p:ext uri="{BB962C8B-B14F-4D97-AF65-F5344CB8AC3E}">
        <p14:creationId xmlns:p14="http://schemas.microsoft.com/office/powerpoint/2010/main" val="400239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7AE9D8F-DAEF-4AD2-9187-78C9051DC1CC}" type="datetime9">
              <a:rPr lang="zh-CN" altLang="en-US"/>
              <a:pPr/>
              <a:t>2020年6月18日星期四1时29分52秒</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4B1CEBD-A9D5-4DA5-894F-243B147AEB5F}" type="slidenum">
              <a:rPr lang="en-US" altLang="zh-CN"/>
              <a:pPr/>
              <a:t>‹#›</a:t>
            </a:fld>
            <a:endParaRPr lang="en-US" altLang="zh-CN"/>
          </a:p>
        </p:txBody>
      </p:sp>
    </p:spTree>
    <p:extLst>
      <p:ext uri="{BB962C8B-B14F-4D97-AF65-F5344CB8AC3E}">
        <p14:creationId xmlns:p14="http://schemas.microsoft.com/office/powerpoint/2010/main" val="40672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7103105-8E39-44AB-A04D-D272C6F42989}" type="datetime9">
              <a:rPr lang="zh-CN" altLang="en-US"/>
              <a:pPr/>
              <a:t>2020年6月18日星期四1时29分52秒</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7C5EBA1-0520-4F76-98E8-31317D4314C5}" type="slidenum">
              <a:rPr lang="en-US" altLang="zh-CN"/>
              <a:pPr/>
              <a:t>‹#›</a:t>
            </a:fld>
            <a:endParaRPr lang="en-US" altLang="zh-CN"/>
          </a:p>
        </p:txBody>
      </p:sp>
    </p:spTree>
    <p:extLst>
      <p:ext uri="{BB962C8B-B14F-4D97-AF65-F5344CB8AC3E}">
        <p14:creationId xmlns:p14="http://schemas.microsoft.com/office/powerpoint/2010/main" val="1327103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A5652AFF-B282-4B78-8EC6-2A0A50FD37C4}" type="datetime9">
              <a:rPr lang="zh-CN" altLang="en-US"/>
              <a:pPr/>
              <a:t>2020年6月18日星期四1时29分52秒</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714EFD9-6780-4DF4-8442-3DE532B2C31A}" type="slidenum">
              <a:rPr lang="en-US" altLang="zh-CN"/>
              <a:pPr/>
              <a:t>‹#›</a:t>
            </a:fld>
            <a:endParaRPr lang="en-US" altLang="zh-CN"/>
          </a:p>
        </p:txBody>
      </p:sp>
    </p:spTree>
    <p:extLst>
      <p:ext uri="{BB962C8B-B14F-4D97-AF65-F5344CB8AC3E}">
        <p14:creationId xmlns:p14="http://schemas.microsoft.com/office/powerpoint/2010/main" val="185414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395CD2E-89EA-46F6-8438-2703539A69E8}" type="datetime9">
              <a:rPr lang="zh-CN" altLang="en-US"/>
              <a:pPr/>
              <a:t>2020年6月18日星期四1时29分52秒</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1268F2F-D624-4391-B203-A6FEFA7A0BE6}" type="slidenum">
              <a:rPr lang="en-US" altLang="zh-CN"/>
              <a:pPr/>
              <a:t>‹#›</a:t>
            </a:fld>
            <a:endParaRPr lang="en-US" altLang="zh-CN"/>
          </a:p>
        </p:txBody>
      </p:sp>
    </p:spTree>
    <p:extLst>
      <p:ext uri="{BB962C8B-B14F-4D97-AF65-F5344CB8AC3E}">
        <p14:creationId xmlns:p14="http://schemas.microsoft.com/office/powerpoint/2010/main" val="79996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7752FA1-9855-480A-9DC9-7085B1E7C640}" type="datetime9">
              <a:rPr lang="zh-CN" altLang="en-US"/>
              <a:pPr/>
              <a:t>2020年6月18日星期四1时29分52秒</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472A065-7216-4D85-A200-C81F957F4A41}" type="slidenum">
              <a:rPr lang="en-US" altLang="zh-CN"/>
              <a:pPr/>
              <a:t>‹#›</a:t>
            </a:fld>
            <a:endParaRPr lang="en-US" altLang="zh-CN"/>
          </a:p>
        </p:txBody>
      </p:sp>
    </p:spTree>
    <p:extLst>
      <p:ext uri="{BB962C8B-B14F-4D97-AF65-F5344CB8AC3E}">
        <p14:creationId xmlns:p14="http://schemas.microsoft.com/office/powerpoint/2010/main" val="82101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405425F-D341-4AC2-B4F9-334DD57B93B5}" type="datetime9">
              <a:rPr lang="zh-CN" altLang="en-US"/>
              <a:pPr/>
              <a:t>2020年6月18日星期四1时29分52秒</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72A559-62A3-4BC0-9343-E2A121382837}" type="slidenum">
              <a:rPr lang="en-US" altLang="zh-CN"/>
              <a:pPr/>
              <a:t>‹#›</a:t>
            </a:fld>
            <a:endParaRPr lang="en-US" altLang="zh-CN"/>
          </a:p>
        </p:txBody>
      </p:sp>
    </p:spTree>
    <p:extLst>
      <p:ext uri="{BB962C8B-B14F-4D97-AF65-F5344CB8AC3E}">
        <p14:creationId xmlns:p14="http://schemas.microsoft.com/office/powerpoint/2010/main" val="227749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AA1191F1-115B-4751-8EE2-BCA337E90805}" type="datetime9">
              <a:rPr lang="zh-CN" altLang="en-US"/>
              <a:pPr/>
              <a:t>2020年6月18日星期四1时29分52秒</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ADDDEC1-10C6-4E4D-9B8A-C195F2317946}" type="slidenum">
              <a:rPr lang="en-US" altLang="zh-CN"/>
              <a:pPr/>
              <a:t>‹#›</a:t>
            </a:fld>
            <a:endParaRPr lang="en-US" altLang="zh-CN"/>
          </a:p>
        </p:txBody>
      </p:sp>
    </p:spTree>
    <p:extLst>
      <p:ext uri="{BB962C8B-B14F-4D97-AF65-F5344CB8AC3E}">
        <p14:creationId xmlns:p14="http://schemas.microsoft.com/office/powerpoint/2010/main" val="127509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40A3B45-7E99-413E-BB28-2C529F5F5B34}" type="datetime9">
              <a:rPr lang="zh-CN" altLang="en-US"/>
              <a:pPr/>
              <a:t>2020年6月18日星期四1时29分52秒</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78D72E-3394-40D5-B0DC-213D063A3ABA}" type="slidenum">
              <a:rPr lang="en-US" altLang="zh-CN"/>
              <a:pPr/>
              <a:t>‹#›</a:t>
            </a:fld>
            <a:endParaRPr lang="en-US" altLang="zh-CN"/>
          </a:p>
        </p:txBody>
      </p:sp>
    </p:spTree>
    <p:extLst>
      <p:ext uri="{BB962C8B-B14F-4D97-AF65-F5344CB8AC3E}">
        <p14:creationId xmlns:p14="http://schemas.microsoft.com/office/powerpoint/2010/main" val="320459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0179"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0180"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a:lvl1pPr>
          </a:lstStyle>
          <a:p>
            <a:fld id="{C25E6E3B-3723-4F12-BB2E-F09577F819ED}" type="datetime9">
              <a:rPr lang="zh-CN" altLang="en-US"/>
              <a:pPr/>
              <a:t>2020年6月18日星期四1时29分52秒</a:t>
            </a:fld>
            <a:endParaRPr lang="en-US" altLang="zh-CN"/>
          </a:p>
        </p:txBody>
      </p:sp>
      <p:sp>
        <p:nvSpPr>
          <p:cNvPr id="50181"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a:lvl1pPr>
          </a:lstStyle>
          <a:p>
            <a:endParaRPr lang="en-US" altLang="zh-CN"/>
          </a:p>
        </p:txBody>
      </p:sp>
      <p:sp>
        <p:nvSpPr>
          <p:cNvPr id="50182"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a:lvl1pPr>
          </a:lstStyle>
          <a:p>
            <a:fld id="{1E2CA0A6-CB67-4303-8891-0C72DE338B7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宋体" pitchFamily="2" charset="-122"/>
        </a:defRPr>
      </a:lvl2pPr>
      <a:lvl3pPr algn="ctr" rtl="0" fontAlgn="base">
        <a:spcBef>
          <a:spcPct val="0"/>
        </a:spcBef>
        <a:spcAft>
          <a:spcPct val="0"/>
        </a:spcAft>
        <a:defRPr kumimoji="1" sz="4400">
          <a:solidFill>
            <a:schemeClr val="tx2"/>
          </a:solidFill>
          <a:latin typeface="Arial" charset="0"/>
          <a:ea typeface="宋体" pitchFamily="2" charset="-122"/>
        </a:defRPr>
      </a:lvl3pPr>
      <a:lvl4pPr algn="ctr" rtl="0" fontAlgn="base">
        <a:spcBef>
          <a:spcPct val="0"/>
        </a:spcBef>
        <a:spcAft>
          <a:spcPct val="0"/>
        </a:spcAft>
        <a:defRPr kumimoji="1" sz="4400">
          <a:solidFill>
            <a:schemeClr val="tx2"/>
          </a:solidFill>
          <a:latin typeface="Arial" charset="0"/>
          <a:ea typeface="宋体" pitchFamily="2" charset="-122"/>
        </a:defRPr>
      </a:lvl4pPr>
      <a:lvl5pPr algn="ctr" rtl="0" fontAlgn="base">
        <a:spcBef>
          <a:spcPct val="0"/>
        </a:spcBef>
        <a:spcAft>
          <a:spcPct val="0"/>
        </a:spcAft>
        <a:defRPr kumimoji="1" sz="4400">
          <a:solidFill>
            <a:schemeClr val="tx2"/>
          </a:solidFill>
          <a:latin typeface="Arial" charset="0"/>
          <a:ea typeface="宋体" pitchFamily="2" charset="-122"/>
        </a:defRPr>
      </a:lvl5pPr>
      <a:lvl6pPr marL="457200" algn="ctr" rtl="0" fontAlgn="base">
        <a:spcBef>
          <a:spcPct val="0"/>
        </a:spcBef>
        <a:spcAft>
          <a:spcPct val="0"/>
        </a:spcAft>
        <a:defRPr kumimoji="1" sz="4400">
          <a:solidFill>
            <a:schemeClr val="tx2"/>
          </a:solidFill>
          <a:latin typeface="Arial" charset="0"/>
          <a:ea typeface="宋体" pitchFamily="2" charset="-122"/>
        </a:defRPr>
      </a:lvl6pPr>
      <a:lvl7pPr marL="914400" algn="ctr" rtl="0" fontAlgn="base">
        <a:spcBef>
          <a:spcPct val="0"/>
        </a:spcBef>
        <a:spcAft>
          <a:spcPct val="0"/>
        </a:spcAft>
        <a:defRPr kumimoji="1" sz="4400">
          <a:solidFill>
            <a:schemeClr val="tx2"/>
          </a:solidFill>
          <a:latin typeface="Arial" charset="0"/>
          <a:ea typeface="宋体" pitchFamily="2" charset="-122"/>
        </a:defRPr>
      </a:lvl7pPr>
      <a:lvl8pPr marL="1371600" algn="ctr" rtl="0" fontAlgn="base">
        <a:spcBef>
          <a:spcPct val="0"/>
        </a:spcBef>
        <a:spcAft>
          <a:spcPct val="0"/>
        </a:spcAft>
        <a:defRPr kumimoji="1" sz="4400">
          <a:solidFill>
            <a:schemeClr val="tx2"/>
          </a:solidFill>
          <a:latin typeface="Arial" charset="0"/>
          <a:ea typeface="宋体" pitchFamily="2" charset="-122"/>
        </a:defRPr>
      </a:lvl8pPr>
      <a:lvl9pPr marL="1828800" algn="ctr" rtl="0" fontAlgn="base">
        <a:spcBef>
          <a:spcPct val="0"/>
        </a:spcBef>
        <a:spcAft>
          <a:spcPct val="0"/>
        </a:spcAft>
        <a:defRPr kumimoji="1"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kumimoji="1"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kumimoji="1"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kumimoji="1"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5.png"/><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20.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5.bin"/><Relationship Id="rId5" Type="http://schemas.openxmlformats.org/officeDocument/2006/relationships/image" Target="../media/image6.png"/><Relationship Id="rId4" Type="http://schemas.openxmlformats.org/officeDocument/2006/relationships/oleObject" Target="../embeddings/oleObject4.bin"/><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slide" Target="slide46.xml"/><Relationship Id="rId5" Type="http://schemas.openxmlformats.org/officeDocument/2006/relationships/image" Target="../media/image8.png"/><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png"/><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250825" y="620713"/>
            <a:ext cx="8591550" cy="1143000"/>
          </a:xfrm>
        </p:spPr>
        <p:txBody>
          <a:bodyPr/>
          <a:lstStyle/>
          <a:p>
            <a:r>
              <a:rPr lang="zh-CN" altLang="en-US" b="1">
                <a:solidFill>
                  <a:schemeClr val="tx1"/>
                </a:solidFill>
              </a:rPr>
              <a:t>第</a:t>
            </a:r>
            <a:r>
              <a:rPr lang="en-US" altLang="zh-CN" b="1">
                <a:solidFill>
                  <a:schemeClr val="tx1"/>
                </a:solidFill>
              </a:rPr>
              <a:t>8</a:t>
            </a:r>
            <a:r>
              <a:rPr lang="zh-CN" altLang="en-US" b="1">
                <a:solidFill>
                  <a:schemeClr val="tx1"/>
                </a:solidFill>
              </a:rPr>
              <a:t>章  辅助存储器</a:t>
            </a:r>
          </a:p>
        </p:txBody>
      </p:sp>
      <p:sp>
        <p:nvSpPr>
          <p:cNvPr id="52230" name="Rectangle 6"/>
          <p:cNvSpPr>
            <a:spLocks noGrp="1" noChangeArrowheads="1"/>
          </p:cNvSpPr>
          <p:nvPr>
            <p:ph type="body" idx="1"/>
          </p:nvPr>
        </p:nvSpPr>
        <p:spPr>
          <a:xfrm>
            <a:off x="900113" y="2133600"/>
            <a:ext cx="6911975" cy="4175125"/>
          </a:xfrm>
          <a:noFill/>
          <a:ln/>
        </p:spPr>
        <p:txBody>
          <a:bodyPr/>
          <a:lstStyle/>
          <a:p>
            <a:pPr>
              <a:buFont typeface="Wingdings" pitchFamily="2" charset="2"/>
              <a:buNone/>
            </a:pPr>
            <a:r>
              <a:rPr lang="zh-CN" altLang="en-US" sz="3600" b="1">
                <a:solidFill>
                  <a:srgbClr val="A50021"/>
                </a:solidFill>
              </a:rPr>
              <a:t>本章要点：</a:t>
            </a:r>
            <a:endParaRPr lang="zh-CN" altLang="en-US" sz="3600">
              <a:solidFill>
                <a:srgbClr val="A50021"/>
              </a:solidFill>
            </a:endParaRPr>
          </a:p>
          <a:p>
            <a:pPr lvl="1">
              <a:lnSpc>
                <a:spcPct val="125000"/>
              </a:lnSpc>
              <a:spcBef>
                <a:spcPct val="30000"/>
              </a:spcBef>
            </a:pPr>
            <a:r>
              <a:rPr lang="zh-CN" altLang="en-US" b="1"/>
              <a:t>  </a:t>
            </a:r>
            <a:r>
              <a:rPr lang="zh-CN" altLang="en-US" b="1">
                <a:solidFill>
                  <a:srgbClr val="0066FF"/>
                </a:solidFill>
              </a:rPr>
              <a:t>外存储器概述</a:t>
            </a:r>
          </a:p>
          <a:p>
            <a:pPr lvl="1">
              <a:lnSpc>
                <a:spcPct val="125000"/>
              </a:lnSpc>
              <a:spcBef>
                <a:spcPct val="30000"/>
              </a:spcBef>
            </a:pPr>
            <a:r>
              <a:rPr lang="zh-CN" altLang="en-US" b="1">
                <a:solidFill>
                  <a:srgbClr val="0066FF"/>
                </a:solidFill>
              </a:rPr>
              <a:t>  磁记录原理与记录方式</a:t>
            </a:r>
          </a:p>
          <a:p>
            <a:pPr lvl="1">
              <a:lnSpc>
                <a:spcPct val="125000"/>
              </a:lnSpc>
              <a:spcBef>
                <a:spcPct val="30000"/>
              </a:spcBef>
            </a:pPr>
            <a:r>
              <a:rPr lang="zh-CN" altLang="en-US" b="1">
                <a:solidFill>
                  <a:srgbClr val="0066FF"/>
                </a:solidFill>
              </a:rPr>
              <a:t>  硬盘存储器（硬盘机） </a:t>
            </a:r>
          </a:p>
          <a:p>
            <a:pPr lvl="1">
              <a:lnSpc>
                <a:spcPct val="125000"/>
              </a:lnSpc>
              <a:spcBef>
                <a:spcPct val="30000"/>
              </a:spcBef>
            </a:pPr>
            <a:r>
              <a:rPr lang="zh-CN" altLang="en-US" b="1">
                <a:solidFill>
                  <a:srgbClr val="0066FF"/>
                </a:solidFill>
              </a:rPr>
              <a:t>  光盘存储器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a:xfrm>
            <a:off x="301625" y="152400"/>
            <a:ext cx="8540750" cy="1143000"/>
          </a:xfrm>
        </p:spPr>
        <p:txBody>
          <a:bodyPr/>
          <a:lstStyle/>
          <a:p>
            <a:r>
              <a:rPr lang="zh-CN" altLang="en-US" b="1"/>
              <a:t>磁记录方式（</a:t>
            </a:r>
            <a:r>
              <a:rPr lang="en-US" altLang="zh-CN" b="1"/>
              <a:t>3</a:t>
            </a:r>
            <a:r>
              <a:rPr lang="zh-CN" altLang="en-US" b="1"/>
              <a:t>）</a:t>
            </a:r>
          </a:p>
        </p:txBody>
      </p:sp>
      <p:sp>
        <p:nvSpPr>
          <p:cNvPr id="98307" name="Rectangle 3"/>
          <p:cNvSpPr>
            <a:spLocks noGrp="1" noRot="1" noChangeArrowheads="1"/>
          </p:cNvSpPr>
          <p:nvPr>
            <p:ph type="body" idx="1"/>
          </p:nvPr>
        </p:nvSpPr>
        <p:spPr>
          <a:xfrm>
            <a:off x="395288" y="1268413"/>
            <a:ext cx="8497887" cy="5329237"/>
          </a:xfrm>
        </p:spPr>
        <p:txBody>
          <a:bodyPr/>
          <a:lstStyle/>
          <a:p>
            <a:pPr>
              <a:lnSpc>
                <a:spcPct val="125000"/>
              </a:lnSpc>
              <a:spcBef>
                <a:spcPct val="40000"/>
              </a:spcBef>
            </a:pPr>
            <a:r>
              <a:rPr lang="zh-CN" altLang="en-US" sz="2400" b="1">
                <a:solidFill>
                  <a:srgbClr val="0066FF"/>
                </a:solidFill>
              </a:rPr>
              <a:t>调频制（</a:t>
            </a:r>
            <a:r>
              <a:rPr lang="en-US" altLang="zh-CN" sz="2400" b="1">
                <a:solidFill>
                  <a:srgbClr val="0066FF"/>
                </a:solidFill>
              </a:rPr>
              <a:t>FM</a:t>
            </a:r>
            <a:r>
              <a:rPr lang="zh-CN" altLang="en-US" sz="2400" b="1">
                <a:solidFill>
                  <a:srgbClr val="0066FF"/>
                </a:solidFill>
              </a:rPr>
              <a:t>，</a:t>
            </a:r>
            <a:r>
              <a:rPr lang="en-US" altLang="zh-CN" sz="2400" b="1"/>
              <a:t>Frequency Model</a:t>
            </a:r>
            <a:r>
              <a:rPr lang="zh-CN" altLang="en-US" sz="2400" b="1">
                <a:solidFill>
                  <a:srgbClr val="0066FF"/>
                </a:solidFill>
              </a:rPr>
              <a:t>）</a:t>
            </a:r>
            <a:r>
              <a:rPr lang="zh-CN" altLang="en-US" sz="2400" b="1">
                <a:solidFill>
                  <a:srgbClr val="FF3300"/>
                </a:solidFill>
              </a:rPr>
              <a:t>具有自同步能力</a:t>
            </a:r>
            <a:endParaRPr lang="zh-CN" altLang="en-US" sz="2400" b="1">
              <a:solidFill>
                <a:srgbClr val="0066FF"/>
              </a:solidFill>
            </a:endParaRPr>
          </a:p>
          <a:p>
            <a:pPr lvl="1">
              <a:lnSpc>
                <a:spcPct val="125000"/>
              </a:lnSpc>
              <a:spcBef>
                <a:spcPct val="40000"/>
              </a:spcBef>
            </a:pPr>
            <a:r>
              <a:rPr lang="zh-CN" altLang="en-US" sz="2100" b="1"/>
              <a:t>在记录单元起始处不论是记录</a:t>
            </a:r>
            <a:r>
              <a:rPr lang="en-US" altLang="zh-CN" sz="2100" b="1"/>
              <a:t>0</a:t>
            </a:r>
            <a:r>
              <a:rPr lang="zh-CN" altLang="en-US" sz="2100" b="1"/>
              <a:t>还是</a:t>
            </a:r>
            <a:r>
              <a:rPr lang="en-US" altLang="zh-CN" sz="2100" b="1"/>
              <a:t>1</a:t>
            </a:r>
            <a:r>
              <a:rPr lang="zh-CN" altLang="en-US" sz="2100" b="1"/>
              <a:t>，都要改变电流方向，产生翻转；在一个记录单元中间点，记录</a:t>
            </a:r>
            <a:r>
              <a:rPr lang="en-US" altLang="zh-CN" sz="2100" b="1"/>
              <a:t>1</a:t>
            </a:r>
            <a:r>
              <a:rPr lang="zh-CN" altLang="en-US" sz="2100" b="1"/>
              <a:t>时改变电流方向，产生翻转，记录</a:t>
            </a:r>
            <a:r>
              <a:rPr lang="en-US" altLang="zh-CN" sz="2100" b="1"/>
              <a:t>0</a:t>
            </a:r>
            <a:r>
              <a:rPr lang="zh-CN" altLang="en-US" sz="2100" b="1"/>
              <a:t>时不改变电流方向，不产生翻转。这样记录</a:t>
            </a:r>
            <a:r>
              <a:rPr lang="en-US" altLang="zh-CN" sz="2100" b="1"/>
              <a:t>1</a:t>
            </a:r>
            <a:r>
              <a:rPr lang="zh-CN" altLang="en-US" sz="2100" b="1"/>
              <a:t>的频率是记录</a:t>
            </a:r>
            <a:r>
              <a:rPr lang="en-US" altLang="zh-CN" sz="2100" b="1"/>
              <a:t>0</a:t>
            </a:r>
            <a:r>
              <a:rPr lang="zh-CN" altLang="en-US" sz="2100" b="1"/>
              <a:t>的频率的</a:t>
            </a:r>
            <a:r>
              <a:rPr lang="en-US" altLang="zh-CN" sz="2100" b="1"/>
              <a:t>2</a:t>
            </a:r>
            <a:r>
              <a:rPr lang="zh-CN" altLang="en-US" sz="2100" b="1"/>
              <a:t>倍。</a:t>
            </a:r>
          </a:p>
          <a:p>
            <a:pPr>
              <a:lnSpc>
                <a:spcPct val="125000"/>
              </a:lnSpc>
              <a:spcBef>
                <a:spcPct val="40000"/>
              </a:spcBef>
            </a:pPr>
            <a:r>
              <a:rPr lang="zh-CN" altLang="en-US" sz="2400" b="1">
                <a:solidFill>
                  <a:srgbClr val="0066FF"/>
                </a:solidFill>
              </a:rPr>
              <a:t>改进型调频制（</a:t>
            </a:r>
            <a:r>
              <a:rPr lang="en-US" altLang="zh-CN" sz="2400" b="1">
                <a:solidFill>
                  <a:srgbClr val="0066FF"/>
                </a:solidFill>
              </a:rPr>
              <a:t>MFM</a:t>
            </a:r>
            <a:r>
              <a:rPr lang="zh-CN" altLang="en-US" sz="2400" b="1">
                <a:solidFill>
                  <a:srgbClr val="0066FF"/>
                </a:solidFill>
              </a:rPr>
              <a:t>）</a:t>
            </a:r>
          </a:p>
          <a:p>
            <a:pPr lvl="1">
              <a:lnSpc>
                <a:spcPct val="125000"/>
              </a:lnSpc>
              <a:spcBef>
                <a:spcPct val="40000"/>
              </a:spcBef>
            </a:pPr>
            <a:r>
              <a:rPr lang="zh-CN" altLang="en-US" sz="2100" b="1"/>
              <a:t>当二进制信息中</a:t>
            </a:r>
            <a:r>
              <a:rPr lang="zh-CN" altLang="en-US" sz="2100" b="1">
                <a:solidFill>
                  <a:srgbClr val="0066FF"/>
                </a:solidFill>
              </a:rPr>
              <a:t>出现连续</a:t>
            </a:r>
            <a:r>
              <a:rPr lang="en-US" altLang="zh-CN" sz="2100" b="1">
                <a:solidFill>
                  <a:srgbClr val="0066FF"/>
                </a:solidFill>
              </a:rPr>
              <a:t>0</a:t>
            </a:r>
            <a:r>
              <a:rPr lang="zh-CN" altLang="en-US" sz="2100" b="1">
                <a:solidFill>
                  <a:srgbClr val="0066FF"/>
                </a:solidFill>
              </a:rPr>
              <a:t>时</a:t>
            </a:r>
            <a:r>
              <a:rPr lang="zh-CN" altLang="en-US" sz="2100" b="1"/>
              <a:t>，其记录单元的交界处翻转一次。在其它情况下（</a:t>
            </a:r>
            <a:r>
              <a:rPr lang="en-US" altLang="zh-CN" sz="2100" b="1"/>
              <a:t>0-&gt;1</a:t>
            </a:r>
            <a:r>
              <a:rPr lang="zh-CN" altLang="en-US" sz="2100" b="1"/>
              <a:t>，</a:t>
            </a:r>
            <a:r>
              <a:rPr lang="en-US" altLang="zh-CN" sz="2100" b="1"/>
              <a:t>1-&gt;0</a:t>
            </a:r>
            <a:r>
              <a:rPr lang="zh-CN" altLang="en-US" sz="2100" b="1"/>
              <a:t>，</a:t>
            </a:r>
            <a:r>
              <a:rPr lang="en-US" altLang="zh-CN" sz="2100" b="1"/>
              <a:t>1-&gt;1)</a:t>
            </a:r>
            <a:r>
              <a:rPr lang="zh-CN" altLang="en-US" sz="2100" b="1"/>
              <a:t>其记录单元的交界处不翻转</a:t>
            </a:r>
            <a:r>
              <a:rPr lang="en-US" altLang="zh-CN" sz="2100" b="1"/>
              <a:t>;</a:t>
            </a:r>
          </a:p>
          <a:p>
            <a:pPr lvl="1">
              <a:lnSpc>
                <a:spcPct val="125000"/>
              </a:lnSpc>
              <a:spcBef>
                <a:spcPct val="40000"/>
              </a:spcBef>
            </a:pPr>
            <a:r>
              <a:rPr lang="zh-CN" altLang="en-US" sz="2100" b="1"/>
              <a:t>在一个记录单元的中间点，记录</a:t>
            </a:r>
            <a:r>
              <a:rPr lang="en-US" altLang="zh-CN" sz="2100" b="1"/>
              <a:t>1</a:t>
            </a:r>
            <a:r>
              <a:rPr lang="zh-CN" altLang="en-US" sz="2100" b="1"/>
              <a:t>时改变电流方向，产生磁化翻转，记录</a:t>
            </a:r>
            <a:r>
              <a:rPr lang="en-US" altLang="zh-CN" sz="2100" b="1"/>
              <a:t>0</a:t>
            </a:r>
            <a:r>
              <a:rPr lang="zh-CN" altLang="en-US" sz="2100" b="1"/>
              <a:t>时不改变电流方向，不产生磁化翻转。</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9" name="Picture 5" descr="h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44450"/>
            <a:ext cx="6180138"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6"/>
          <p:cNvSpPr>
            <a:spLocks noChangeArrowheads="1"/>
          </p:cNvSpPr>
          <p:nvPr/>
        </p:nvSpPr>
        <p:spPr bwMode="auto">
          <a:xfrm>
            <a:off x="2262188" y="6491288"/>
            <a:ext cx="4924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b="1"/>
              <a:t>图</a:t>
            </a:r>
            <a:r>
              <a:rPr lang="en-US" altLang="zh-CN" b="1"/>
              <a:t>8.4  </a:t>
            </a:r>
            <a:r>
              <a:rPr lang="zh-CN" altLang="en-US" b="1"/>
              <a:t>磁记录方式波形图</a:t>
            </a:r>
            <a:r>
              <a:rPr lang="en-US" altLang="zh-CN" b="1"/>
              <a:t>(</a:t>
            </a:r>
            <a:r>
              <a:rPr lang="zh-CN" altLang="en-US" b="1"/>
              <a:t>写入电流和磁化强度</a:t>
            </a:r>
            <a:r>
              <a:rPr lang="en-US" altLang="zh-CN" b="1"/>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01625" y="152400"/>
            <a:ext cx="8540750" cy="1143000"/>
          </a:xfrm>
        </p:spPr>
        <p:txBody>
          <a:bodyPr/>
          <a:lstStyle/>
          <a:p>
            <a:r>
              <a:rPr lang="zh-CN" altLang="en-US" b="1"/>
              <a:t>读出信号的形成</a:t>
            </a:r>
          </a:p>
        </p:txBody>
      </p:sp>
      <p:sp>
        <p:nvSpPr>
          <p:cNvPr id="7171" name="Rectangle 3"/>
          <p:cNvSpPr>
            <a:spLocks noGrp="1" noRot="1" noChangeArrowheads="1"/>
          </p:cNvSpPr>
          <p:nvPr>
            <p:ph type="body" idx="1"/>
          </p:nvPr>
        </p:nvSpPr>
        <p:spPr>
          <a:xfrm>
            <a:off x="533400" y="1447800"/>
            <a:ext cx="8153400" cy="4495800"/>
          </a:xfrm>
        </p:spPr>
        <p:txBody>
          <a:bodyPr/>
          <a:lstStyle/>
          <a:p>
            <a:pPr>
              <a:lnSpc>
                <a:spcPct val="120000"/>
              </a:lnSpc>
            </a:pPr>
            <a:r>
              <a:rPr lang="zh-CN" altLang="en-US" sz="2800" b="1"/>
              <a:t>当记录介质在磁头下匀速通过时，如磁层的磁化强度发生变化，将在磁头的读出线圈中感应出电压。</a:t>
            </a:r>
          </a:p>
          <a:p>
            <a:pPr lvl="1">
              <a:lnSpc>
                <a:spcPct val="120000"/>
              </a:lnSpc>
            </a:pPr>
            <a:r>
              <a:rPr lang="zh-CN" altLang="en-US" sz="2400" b="1"/>
              <a:t>不归零制（</a:t>
            </a:r>
            <a:r>
              <a:rPr lang="en-US" altLang="zh-CN" sz="2400" b="1"/>
              <a:t>NRZ</a:t>
            </a:r>
            <a:r>
              <a:rPr lang="zh-CN" altLang="en-US" sz="2400" b="1"/>
              <a:t>）</a:t>
            </a:r>
          </a:p>
          <a:p>
            <a:pPr lvl="1">
              <a:lnSpc>
                <a:spcPct val="120000"/>
              </a:lnSpc>
            </a:pPr>
            <a:r>
              <a:rPr lang="zh-CN" altLang="en-US" sz="2400" b="1"/>
              <a:t>不归零</a:t>
            </a:r>
            <a:r>
              <a:rPr lang="en-US" altLang="zh-CN" sz="2400" b="1"/>
              <a:t>-1</a:t>
            </a:r>
            <a:r>
              <a:rPr lang="zh-CN" altLang="en-US" sz="2400" b="1"/>
              <a:t>制（</a:t>
            </a:r>
            <a:r>
              <a:rPr lang="en-US" altLang="zh-CN" sz="2400" b="1"/>
              <a:t>NRZ1</a:t>
            </a:r>
            <a:r>
              <a:rPr lang="zh-CN" altLang="en-US" sz="2400" b="1"/>
              <a:t>）</a:t>
            </a:r>
          </a:p>
          <a:p>
            <a:pPr lvl="1">
              <a:lnSpc>
                <a:spcPct val="120000"/>
              </a:lnSpc>
            </a:pPr>
            <a:r>
              <a:rPr lang="zh-CN" altLang="en-US" sz="2400" b="1"/>
              <a:t>改进调频制（</a:t>
            </a:r>
            <a:r>
              <a:rPr lang="en-US" altLang="zh-CN" sz="2400" b="1"/>
              <a:t>MFM</a:t>
            </a:r>
            <a:r>
              <a:rPr lang="zh-CN" altLang="en-US" sz="2400" b="1"/>
              <a:t>）</a:t>
            </a:r>
            <a:endParaRPr lang="zh-CN" altLang="en-US"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6" name="Picture 4" descr="h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975" y="0"/>
            <a:ext cx="4319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5"/>
          <p:cNvSpPr>
            <a:spLocks noChangeArrowheads="1"/>
          </p:cNvSpPr>
          <p:nvPr/>
        </p:nvSpPr>
        <p:spPr bwMode="auto">
          <a:xfrm>
            <a:off x="6723063" y="2740025"/>
            <a:ext cx="2278062"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zh-CN" altLang="en-US" b="1"/>
              <a:t>图</a:t>
            </a:r>
            <a:r>
              <a:rPr lang="en-US" altLang="zh-CN" b="1"/>
              <a:t>8.5  </a:t>
            </a:r>
            <a:r>
              <a:rPr lang="zh-CN" altLang="en-US" b="1"/>
              <a:t>三种记录方式的磁化强度和读出信号波形</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01625" y="304800"/>
            <a:ext cx="8540750" cy="1143000"/>
          </a:xfrm>
        </p:spPr>
        <p:txBody>
          <a:bodyPr/>
          <a:lstStyle/>
          <a:p>
            <a:r>
              <a:rPr lang="en-US" altLang="zh-CN" b="1"/>
              <a:t>RLL</a:t>
            </a:r>
            <a:r>
              <a:rPr lang="zh-CN" altLang="en-US" b="1"/>
              <a:t>码</a:t>
            </a:r>
          </a:p>
        </p:txBody>
      </p:sp>
      <p:sp>
        <p:nvSpPr>
          <p:cNvPr id="8195" name="Rectangle 3"/>
          <p:cNvSpPr>
            <a:spLocks noGrp="1" noRot="1" noChangeArrowheads="1"/>
          </p:cNvSpPr>
          <p:nvPr>
            <p:ph type="body" idx="1"/>
          </p:nvPr>
        </p:nvSpPr>
        <p:spPr>
          <a:xfrm>
            <a:off x="304800" y="1557338"/>
            <a:ext cx="8540750" cy="4310062"/>
          </a:xfrm>
        </p:spPr>
        <p:txBody>
          <a:bodyPr/>
          <a:lstStyle/>
          <a:p>
            <a:pPr>
              <a:lnSpc>
                <a:spcPct val="125000"/>
              </a:lnSpc>
              <a:spcBef>
                <a:spcPct val="40000"/>
              </a:spcBef>
            </a:pPr>
            <a:r>
              <a:rPr lang="en-US" altLang="zh-CN" sz="2800" b="1"/>
              <a:t>RLL</a:t>
            </a:r>
            <a:r>
              <a:rPr lang="zh-CN" altLang="en-US" sz="2800" b="1"/>
              <a:t>码：</a:t>
            </a:r>
            <a:r>
              <a:rPr lang="en-US" altLang="zh-CN" sz="2800" b="1"/>
              <a:t>Run Length Limited Code----</a:t>
            </a:r>
            <a:r>
              <a:rPr lang="zh-CN" altLang="en-US" sz="2800" b="1">
                <a:solidFill>
                  <a:srgbClr val="0066FF"/>
                </a:solidFill>
              </a:rPr>
              <a:t>游程长度受限码</a:t>
            </a:r>
            <a:r>
              <a:rPr lang="zh-CN" altLang="en-US" sz="2800" b="1"/>
              <a:t>。</a:t>
            </a:r>
          </a:p>
          <a:p>
            <a:pPr lvl="1">
              <a:lnSpc>
                <a:spcPct val="125000"/>
              </a:lnSpc>
              <a:spcBef>
                <a:spcPct val="40000"/>
              </a:spcBef>
            </a:pPr>
            <a:r>
              <a:rPr lang="zh-CN" altLang="en-US" sz="2400" b="1"/>
              <a:t>将原始数据序列变换成</a:t>
            </a:r>
            <a:r>
              <a:rPr lang="en-US" altLang="zh-CN" sz="2400" b="1"/>
              <a:t>0</a:t>
            </a:r>
            <a:r>
              <a:rPr lang="zh-CN" altLang="en-US" sz="2400" b="1"/>
              <a:t>、</a:t>
            </a:r>
            <a:r>
              <a:rPr lang="en-US" altLang="zh-CN" sz="2400" b="1"/>
              <a:t>1</a:t>
            </a:r>
            <a:r>
              <a:rPr lang="zh-CN" altLang="en-US" sz="2400" b="1"/>
              <a:t>受限的记录序列，编码规则：</a:t>
            </a:r>
            <a:r>
              <a:rPr lang="zh-CN" altLang="en-US" sz="2400" b="1">
                <a:solidFill>
                  <a:srgbClr val="0066FF"/>
                </a:solidFill>
              </a:rPr>
              <a:t>把输入二进制信息变换成</a:t>
            </a:r>
            <a:r>
              <a:rPr lang="en-US" altLang="zh-CN" sz="2400" b="1">
                <a:solidFill>
                  <a:srgbClr val="0066FF"/>
                </a:solidFill>
              </a:rPr>
              <a:t>0</a:t>
            </a:r>
            <a:r>
              <a:rPr lang="zh-CN" altLang="en-US" sz="2400" b="1">
                <a:solidFill>
                  <a:srgbClr val="0066FF"/>
                </a:solidFill>
              </a:rPr>
              <a:t>游程长度受限码</a:t>
            </a:r>
            <a:r>
              <a:rPr lang="en-US" altLang="zh-CN" sz="2400" b="1"/>
              <a:t>---</a:t>
            </a:r>
            <a:r>
              <a:rPr lang="zh-CN" altLang="en-US" sz="2400" b="1"/>
              <a:t>任何两位相邻的</a:t>
            </a:r>
            <a:r>
              <a:rPr lang="en-US" altLang="zh-CN" sz="2400" b="1"/>
              <a:t>1</a:t>
            </a:r>
            <a:r>
              <a:rPr lang="zh-CN" altLang="en-US" sz="2400" b="1"/>
              <a:t>之间的</a:t>
            </a:r>
            <a:r>
              <a:rPr lang="en-US" altLang="zh-CN" sz="2400" b="1"/>
              <a:t>0</a:t>
            </a:r>
            <a:r>
              <a:rPr lang="zh-CN" altLang="en-US" sz="2400" b="1"/>
              <a:t>的最大位数</a:t>
            </a:r>
            <a:r>
              <a:rPr lang="en-US" altLang="zh-CN" sz="2400" b="1"/>
              <a:t>k</a:t>
            </a:r>
            <a:r>
              <a:rPr lang="zh-CN" altLang="en-US" sz="2400" b="1"/>
              <a:t>和最小位数</a:t>
            </a:r>
            <a:r>
              <a:rPr lang="en-US" altLang="zh-CN" sz="2400" b="1"/>
              <a:t>d</a:t>
            </a:r>
            <a:r>
              <a:rPr lang="zh-CN" altLang="en-US" sz="2400" b="1"/>
              <a:t>均受到限制的编码，然后再用逢</a:t>
            </a:r>
            <a:r>
              <a:rPr lang="en-US" altLang="zh-CN" sz="2400" b="1"/>
              <a:t>1</a:t>
            </a:r>
            <a:r>
              <a:rPr lang="zh-CN" altLang="en-US" sz="2400" b="1"/>
              <a:t>变化不归零制方式进行调制和写入。正确设计</a:t>
            </a:r>
            <a:r>
              <a:rPr lang="en-US" altLang="zh-CN" sz="2400" b="1"/>
              <a:t>k</a:t>
            </a:r>
            <a:r>
              <a:rPr lang="zh-CN" altLang="en-US" sz="2400" b="1"/>
              <a:t>和</a:t>
            </a:r>
            <a:r>
              <a:rPr lang="en-US" altLang="zh-CN" sz="2400" b="1"/>
              <a:t>d</a:t>
            </a:r>
            <a:r>
              <a:rPr lang="zh-CN" altLang="en-US" sz="2400" b="1"/>
              <a:t>值，可以获得优良的编码性能。</a:t>
            </a:r>
          </a:p>
          <a:p>
            <a:pPr>
              <a:lnSpc>
                <a:spcPct val="125000"/>
              </a:lnSpc>
              <a:spcBef>
                <a:spcPct val="40000"/>
              </a:spcBef>
            </a:pPr>
            <a:r>
              <a:rPr lang="en-US" altLang="zh-CN" sz="2800" b="1"/>
              <a:t>FM</a:t>
            </a:r>
            <a:r>
              <a:rPr lang="zh-CN" altLang="en-US" sz="2800" b="1"/>
              <a:t>、</a:t>
            </a:r>
            <a:r>
              <a:rPr lang="en-US" altLang="zh-CN" sz="2800" b="1"/>
              <a:t>PM</a:t>
            </a:r>
            <a:r>
              <a:rPr lang="zh-CN" altLang="en-US" sz="2800" b="1"/>
              <a:t>等都可用</a:t>
            </a:r>
            <a:r>
              <a:rPr lang="en-US" altLang="zh-CN" sz="2800" b="1"/>
              <a:t>RLL</a:t>
            </a:r>
            <a:r>
              <a:rPr lang="zh-CN" altLang="en-US" sz="2800" b="1"/>
              <a:t>进行描述。</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301625" y="304800"/>
            <a:ext cx="8540750" cy="1143000"/>
          </a:xfrm>
        </p:spPr>
        <p:txBody>
          <a:bodyPr/>
          <a:lstStyle/>
          <a:p>
            <a:r>
              <a:rPr lang="en-US" altLang="zh-CN" b="1"/>
              <a:t>GCR</a:t>
            </a:r>
            <a:r>
              <a:rPr lang="zh-CN" altLang="en-US" b="1"/>
              <a:t>码</a:t>
            </a:r>
          </a:p>
        </p:txBody>
      </p:sp>
      <p:sp>
        <p:nvSpPr>
          <p:cNvPr id="9219" name="Rectangle 3"/>
          <p:cNvSpPr>
            <a:spLocks noGrp="1" noRot="1" noChangeArrowheads="1"/>
          </p:cNvSpPr>
          <p:nvPr>
            <p:ph type="body" idx="1"/>
          </p:nvPr>
        </p:nvSpPr>
        <p:spPr>
          <a:xfrm>
            <a:off x="304800" y="1557338"/>
            <a:ext cx="8540750" cy="4310062"/>
          </a:xfrm>
        </p:spPr>
        <p:txBody>
          <a:bodyPr/>
          <a:lstStyle/>
          <a:p>
            <a:pPr>
              <a:lnSpc>
                <a:spcPct val="125000"/>
              </a:lnSpc>
              <a:spcBef>
                <a:spcPct val="45000"/>
              </a:spcBef>
            </a:pPr>
            <a:r>
              <a:rPr lang="en-US" altLang="zh-CN" sz="2800" b="1"/>
              <a:t>GCR</a:t>
            </a:r>
            <a:r>
              <a:rPr lang="zh-CN" altLang="en-US" sz="2800" b="1"/>
              <a:t>码：</a:t>
            </a:r>
            <a:r>
              <a:rPr lang="en-US" altLang="zh-CN" sz="2800" b="1"/>
              <a:t>Group Coded Recording</a:t>
            </a:r>
            <a:r>
              <a:rPr lang="en-US" altLang="zh-CN" sz="2800" b="1">
                <a:latin typeface="Times New Roman"/>
              </a:rPr>
              <a:t>—</a:t>
            </a:r>
            <a:r>
              <a:rPr lang="zh-CN" altLang="en-US" sz="2800" b="1">
                <a:solidFill>
                  <a:srgbClr val="0066FF"/>
                </a:solidFill>
              </a:rPr>
              <a:t>成组编码</a:t>
            </a:r>
            <a:r>
              <a:rPr lang="zh-CN" altLang="en-US" sz="2800" b="1"/>
              <a:t>，也是一种</a:t>
            </a:r>
            <a:r>
              <a:rPr lang="en-US" altLang="zh-CN" sz="2800" b="1"/>
              <a:t>RLL</a:t>
            </a:r>
            <a:r>
              <a:rPr lang="zh-CN" altLang="en-US" sz="2800" b="1"/>
              <a:t>码。编码规则：</a:t>
            </a:r>
          </a:p>
          <a:p>
            <a:pPr lvl="1">
              <a:lnSpc>
                <a:spcPct val="125000"/>
              </a:lnSpc>
              <a:spcBef>
                <a:spcPct val="45000"/>
              </a:spcBef>
            </a:pPr>
            <a:r>
              <a:rPr lang="zh-CN" altLang="en-US" sz="2400" b="1"/>
              <a:t>把输入信息序列按</a:t>
            </a:r>
            <a:r>
              <a:rPr lang="en-US" altLang="zh-CN" sz="2400" b="1"/>
              <a:t>4</a:t>
            </a:r>
            <a:r>
              <a:rPr lang="zh-CN" altLang="en-US" sz="2400" b="1"/>
              <a:t>位长度分组，然后按变换规则把</a:t>
            </a:r>
            <a:r>
              <a:rPr lang="en-US" altLang="zh-CN" sz="2400" b="1"/>
              <a:t>4</a:t>
            </a:r>
            <a:r>
              <a:rPr lang="zh-CN" altLang="en-US" sz="2400" b="1"/>
              <a:t>位信息码变换成</a:t>
            </a:r>
            <a:r>
              <a:rPr lang="en-US" altLang="zh-CN" sz="2400" b="1"/>
              <a:t>5</a:t>
            </a:r>
            <a:r>
              <a:rPr lang="zh-CN" altLang="en-US" sz="2400" b="1"/>
              <a:t>位编码，最后再把编码序列用逢</a:t>
            </a:r>
            <a:r>
              <a:rPr lang="en-US" altLang="zh-CN" sz="2400" b="1"/>
              <a:t>1</a:t>
            </a:r>
            <a:r>
              <a:rPr lang="zh-CN" altLang="en-US" sz="2400" b="1"/>
              <a:t>变化不归零制规则调制。</a:t>
            </a:r>
          </a:p>
          <a:p>
            <a:pPr lvl="1">
              <a:lnSpc>
                <a:spcPct val="125000"/>
              </a:lnSpc>
              <a:spcBef>
                <a:spcPct val="45000"/>
              </a:spcBef>
            </a:pPr>
            <a:r>
              <a:rPr lang="zh-CN" altLang="en-US" sz="2400" b="1"/>
              <a:t>见书表</a:t>
            </a:r>
            <a:r>
              <a:rPr lang="en-US" altLang="zh-CN" sz="2400" b="1"/>
              <a:t>8-1</a:t>
            </a:r>
            <a:r>
              <a:rPr lang="zh-CN" altLang="en-US" sz="2400" b="1"/>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250825" y="152400"/>
            <a:ext cx="8591550" cy="1143000"/>
          </a:xfrm>
        </p:spPr>
        <p:txBody>
          <a:bodyPr/>
          <a:lstStyle/>
          <a:p>
            <a:r>
              <a:rPr lang="zh-CN" altLang="en-US" b="1"/>
              <a:t>记录方式的性能指标</a:t>
            </a:r>
          </a:p>
        </p:txBody>
      </p:sp>
      <p:sp>
        <p:nvSpPr>
          <p:cNvPr id="10243" name="Rectangle 3"/>
          <p:cNvSpPr>
            <a:spLocks noGrp="1" noRot="1" noChangeArrowheads="1"/>
          </p:cNvSpPr>
          <p:nvPr>
            <p:ph type="body" idx="1"/>
          </p:nvPr>
        </p:nvSpPr>
        <p:spPr>
          <a:xfrm>
            <a:off x="304800" y="1676400"/>
            <a:ext cx="8540750" cy="4724400"/>
          </a:xfrm>
        </p:spPr>
        <p:txBody>
          <a:bodyPr/>
          <a:lstStyle/>
          <a:p>
            <a:r>
              <a:rPr lang="zh-CN" altLang="en-US" sz="2800" b="1">
                <a:solidFill>
                  <a:srgbClr val="0066FF"/>
                </a:solidFill>
              </a:rPr>
              <a:t>自同步能力</a:t>
            </a:r>
          </a:p>
          <a:p>
            <a:pPr lvl="1"/>
            <a:r>
              <a:rPr lang="zh-CN" altLang="en-US" sz="2000" b="1"/>
              <a:t>从单个磁道读出的脉冲序列中提取同步时钟脉冲的难易程度。</a:t>
            </a:r>
          </a:p>
          <a:p>
            <a:pPr lvl="1"/>
            <a:r>
              <a:rPr lang="en-US" altLang="zh-CN" sz="2000" b="1"/>
              <a:t>NRZ</a:t>
            </a:r>
            <a:r>
              <a:rPr lang="zh-CN" altLang="en-US" sz="2000" b="1"/>
              <a:t>、</a:t>
            </a:r>
            <a:r>
              <a:rPr lang="en-US" altLang="zh-CN" sz="2000" b="1"/>
              <a:t>NRZ1</a:t>
            </a:r>
            <a:r>
              <a:rPr lang="zh-CN" altLang="en-US" sz="2000" b="1"/>
              <a:t>没有自同步能力；</a:t>
            </a:r>
            <a:r>
              <a:rPr lang="en-US" altLang="zh-CN" sz="2000" b="1"/>
              <a:t>PM</a:t>
            </a:r>
            <a:r>
              <a:rPr lang="zh-CN" altLang="en-US" sz="2000" b="1"/>
              <a:t>、</a:t>
            </a:r>
            <a:r>
              <a:rPr lang="en-US" altLang="zh-CN" sz="2000" b="1"/>
              <a:t>FM</a:t>
            </a:r>
            <a:r>
              <a:rPr lang="zh-CN" altLang="en-US" sz="2000" b="1"/>
              <a:t>、</a:t>
            </a:r>
            <a:r>
              <a:rPr lang="en-US" altLang="zh-CN" sz="2000" b="1"/>
              <a:t>MFM</a:t>
            </a:r>
            <a:r>
              <a:rPr lang="zh-CN" altLang="en-US" sz="2000" b="1"/>
              <a:t>、</a:t>
            </a:r>
            <a:r>
              <a:rPr lang="en-US" altLang="zh-CN" sz="2000" b="1"/>
              <a:t>GCR</a:t>
            </a:r>
            <a:r>
              <a:rPr lang="zh-CN" altLang="en-US" sz="2000" b="1"/>
              <a:t>、</a:t>
            </a:r>
            <a:r>
              <a:rPr lang="en-US" altLang="zh-CN" sz="2000" b="1"/>
              <a:t>RLL</a:t>
            </a:r>
            <a:r>
              <a:rPr lang="zh-CN" altLang="en-US" sz="2000" b="1"/>
              <a:t>码具有自同步能力。</a:t>
            </a:r>
          </a:p>
          <a:p>
            <a:r>
              <a:rPr lang="zh-CN" altLang="en-US" sz="2800" b="1">
                <a:solidFill>
                  <a:srgbClr val="0066FF"/>
                </a:solidFill>
              </a:rPr>
              <a:t>编码效率</a:t>
            </a:r>
          </a:p>
          <a:p>
            <a:pPr lvl="1"/>
            <a:r>
              <a:rPr lang="zh-CN" altLang="en-US" sz="2000" b="1"/>
              <a:t>每次磁层翻转所能存储的数据信息位。</a:t>
            </a:r>
          </a:p>
          <a:p>
            <a:pPr lvl="1">
              <a:buFont typeface="Wingdings" pitchFamily="2" charset="2"/>
              <a:buNone/>
            </a:pPr>
            <a:r>
              <a:rPr lang="zh-CN" altLang="en-US" sz="2000" b="1"/>
              <a:t>                     位密度</a:t>
            </a:r>
          </a:p>
          <a:p>
            <a:pPr lvl="1">
              <a:lnSpc>
                <a:spcPct val="50000"/>
              </a:lnSpc>
            </a:pPr>
            <a:r>
              <a:rPr lang="en-US" altLang="zh-CN" sz="2000" b="1">
                <a:cs typeface="Arial" charset="0"/>
              </a:rPr>
              <a:t>η= </a:t>
            </a:r>
            <a:r>
              <a:rPr lang="en-US" altLang="zh-CN" sz="2000" b="1">
                <a:latin typeface="Times New Roman"/>
              </a:rPr>
              <a:t>—————————</a:t>
            </a:r>
            <a:endParaRPr lang="en-US" altLang="zh-CN" sz="2000" b="1"/>
          </a:p>
          <a:p>
            <a:pPr lvl="1">
              <a:buFont typeface="Wingdings" pitchFamily="2" charset="2"/>
              <a:buNone/>
            </a:pPr>
            <a:r>
              <a:rPr lang="en-US" altLang="zh-CN" sz="2000" b="1"/>
              <a:t>            </a:t>
            </a:r>
            <a:r>
              <a:rPr lang="zh-CN" altLang="en-US" sz="2000" b="1"/>
              <a:t>最大磁化翻转密度</a:t>
            </a:r>
          </a:p>
          <a:p>
            <a:r>
              <a:rPr lang="zh-CN" altLang="en-US" sz="2800" b="1">
                <a:solidFill>
                  <a:srgbClr val="0066FF"/>
                </a:solidFill>
              </a:rPr>
              <a:t>读出分辨率</a:t>
            </a:r>
          </a:p>
          <a:p>
            <a:pPr lvl="1"/>
            <a:r>
              <a:rPr lang="zh-CN" altLang="en-US" sz="2000" b="1"/>
              <a:t>磁记录系统对读出信号的分辨能力。</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301625" y="304800"/>
            <a:ext cx="8540750" cy="1143000"/>
          </a:xfrm>
        </p:spPr>
        <p:txBody>
          <a:bodyPr/>
          <a:lstStyle/>
          <a:p>
            <a:r>
              <a:rPr lang="zh-CN" altLang="en-US" b="1"/>
              <a:t>磁盘</a:t>
            </a:r>
          </a:p>
        </p:txBody>
      </p:sp>
      <p:sp>
        <p:nvSpPr>
          <p:cNvPr id="12291" name="Rectangle 3"/>
          <p:cNvSpPr>
            <a:spLocks noGrp="1" noRot="1" noChangeArrowheads="1"/>
          </p:cNvSpPr>
          <p:nvPr>
            <p:ph type="body" idx="1"/>
          </p:nvPr>
        </p:nvSpPr>
        <p:spPr>
          <a:xfrm>
            <a:off x="304800" y="1676400"/>
            <a:ext cx="8540750" cy="4648200"/>
          </a:xfrm>
        </p:spPr>
        <p:txBody>
          <a:bodyPr/>
          <a:lstStyle/>
          <a:p>
            <a:r>
              <a:rPr lang="zh-CN" altLang="en-US" b="1"/>
              <a:t>磁盘存储器是计算机系统中最主要的外存设备。</a:t>
            </a:r>
          </a:p>
          <a:p>
            <a:r>
              <a:rPr lang="zh-CN" altLang="en-US" b="1"/>
              <a:t>硬磁盘存储器的种类</a:t>
            </a:r>
          </a:p>
          <a:p>
            <a:pPr lvl="1"/>
            <a:r>
              <a:rPr lang="zh-CN" altLang="en-US" b="1"/>
              <a:t>根据磁头的工作方式分：</a:t>
            </a:r>
            <a:endParaRPr lang="zh-CN" altLang="en-US" sz="2400" b="1"/>
          </a:p>
          <a:p>
            <a:pPr lvl="1">
              <a:buFont typeface="Wingdings" pitchFamily="2" charset="2"/>
              <a:buNone/>
            </a:pPr>
            <a:r>
              <a:rPr lang="zh-CN" altLang="en-US" sz="2400" b="1"/>
              <a:t>      移动头磁盘存储器</a:t>
            </a:r>
          </a:p>
          <a:p>
            <a:pPr lvl="1">
              <a:buFont typeface="Wingdings" pitchFamily="2" charset="2"/>
              <a:buNone/>
            </a:pPr>
            <a:r>
              <a:rPr lang="zh-CN" altLang="en-US" sz="2400" b="1"/>
              <a:t>      固定头磁盘存储器</a:t>
            </a:r>
          </a:p>
          <a:p>
            <a:pPr lvl="1"/>
            <a:r>
              <a:rPr lang="zh-CN" altLang="en-US" b="1"/>
              <a:t>根据磁盘可换与否分类：</a:t>
            </a:r>
          </a:p>
          <a:p>
            <a:pPr lvl="1">
              <a:buFont typeface="Wingdings" pitchFamily="2" charset="2"/>
              <a:buNone/>
            </a:pPr>
            <a:r>
              <a:rPr lang="zh-CN" altLang="en-US" sz="2400"/>
              <a:t>      </a:t>
            </a:r>
            <a:r>
              <a:rPr lang="zh-CN" altLang="en-US" sz="2400" b="1">
                <a:latin typeface="宋体" pitchFamily="2" charset="-122"/>
              </a:rPr>
              <a:t>可换盘存储器</a:t>
            </a:r>
          </a:p>
          <a:p>
            <a:pPr lvl="1">
              <a:buFont typeface="Wingdings" pitchFamily="2" charset="2"/>
              <a:buNone/>
            </a:pPr>
            <a:r>
              <a:rPr lang="zh-CN" altLang="en-US" sz="2400" b="1">
                <a:latin typeface="宋体" pitchFamily="2" charset="-122"/>
              </a:rPr>
              <a:t>   固定盘存储器</a:t>
            </a:r>
            <a:endParaRPr lang="zh-CN" altLang="en-US" sz="2400" b="1"/>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250825" y="228600"/>
            <a:ext cx="8591550" cy="1143000"/>
          </a:xfrm>
        </p:spPr>
        <p:txBody>
          <a:bodyPr/>
          <a:lstStyle/>
          <a:p>
            <a:r>
              <a:rPr lang="zh-CN" altLang="en-US" b="1"/>
              <a:t>磁盘的工作原理（</a:t>
            </a:r>
            <a:r>
              <a:rPr lang="en-US" altLang="zh-CN" b="1"/>
              <a:t>1</a:t>
            </a:r>
            <a:r>
              <a:rPr lang="zh-CN" altLang="en-US" b="1"/>
              <a:t>）</a:t>
            </a:r>
          </a:p>
        </p:txBody>
      </p:sp>
      <p:graphicFrame>
        <p:nvGraphicFramePr>
          <p:cNvPr id="41988" name="Object 4"/>
          <p:cNvGraphicFramePr>
            <a:graphicFrameLocks noGrp="1" noChangeAspect="1"/>
          </p:cNvGraphicFramePr>
          <p:nvPr>
            <p:ph sz="half" idx="1"/>
          </p:nvPr>
        </p:nvGraphicFramePr>
        <p:xfrm>
          <a:off x="304800" y="2220913"/>
          <a:ext cx="3100388" cy="3036887"/>
        </p:xfrm>
        <a:graphic>
          <a:graphicData uri="http://schemas.openxmlformats.org/presentationml/2006/ole">
            <mc:AlternateContent xmlns:mc="http://schemas.openxmlformats.org/markup-compatibility/2006">
              <mc:Choice xmlns:v="urn:schemas-microsoft-com:vml" Requires="v">
                <p:oleObj spid="_x0000_s41993" name="Photo Editor 照片" r:id="rId4" imgW="2819794" imgH="2914286" progId="MSPhotoEd.3">
                  <p:embed/>
                </p:oleObj>
              </mc:Choice>
              <mc:Fallback>
                <p:oleObj name="Photo Editor 照片" r:id="rId4" imgW="2819794" imgH="2914286"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20913"/>
                        <a:ext cx="3100388" cy="3036887"/>
                      </a:xfrm>
                      <a:prstGeom prst="rect">
                        <a:avLst/>
                      </a:prstGeom>
                    </p:spPr>
                  </p:pic>
                </p:oleObj>
              </mc:Fallback>
            </mc:AlternateContent>
          </a:graphicData>
        </a:graphic>
      </p:graphicFrame>
      <p:sp>
        <p:nvSpPr>
          <p:cNvPr id="41987" name="Rectangle 3"/>
          <p:cNvSpPr>
            <a:spLocks noGrp="1" noRot="1" noChangeArrowheads="1"/>
          </p:cNvSpPr>
          <p:nvPr>
            <p:ph type="body" sz="half" idx="2"/>
          </p:nvPr>
        </p:nvSpPr>
        <p:spPr>
          <a:xfrm>
            <a:off x="3486150" y="1524000"/>
            <a:ext cx="5359400" cy="4876800"/>
          </a:xfrm>
        </p:spPr>
        <p:txBody>
          <a:bodyPr/>
          <a:lstStyle/>
          <a:p>
            <a:pPr>
              <a:lnSpc>
                <a:spcPct val="125000"/>
              </a:lnSpc>
              <a:spcBef>
                <a:spcPct val="25000"/>
              </a:spcBef>
            </a:pPr>
            <a:r>
              <a:rPr lang="zh-CN" altLang="en-US" sz="2400" b="1" dirty="0">
                <a:latin typeface="Verdana" pitchFamily="34" charset="0"/>
              </a:rPr>
              <a:t>数据储存在盘片表面的扇区</a:t>
            </a:r>
            <a:r>
              <a:rPr lang="en-US" altLang="zh-CN" sz="2400" b="1" dirty="0">
                <a:latin typeface="Verdana" pitchFamily="34" charset="0"/>
              </a:rPr>
              <a:t>(Sector)</a:t>
            </a:r>
            <a:r>
              <a:rPr lang="zh-CN" altLang="en-US" sz="2400" b="1" dirty="0">
                <a:latin typeface="Verdana" pitchFamily="34" charset="0"/>
              </a:rPr>
              <a:t>和磁道</a:t>
            </a:r>
            <a:r>
              <a:rPr lang="en-US" altLang="zh-CN" sz="2400" b="1" dirty="0">
                <a:latin typeface="Verdana" pitchFamily="34" charset="0"/>
              </a:rPr>
              <a:t>(track)</a:t>
            </a:r>
            <a:r>
              <a:rPr lang="zh-CN" altLang="en-US" sz="2400" b="1" dirty="0">
                <a:latin typeface="Verdana" pitchFamily="34" charset="0"/>
              </a:rPr>
              <a:t>里，</a:t>
            </a:r>
          </a:p>
          <a:p>
            <a:pPr lvl="1">
              <a:lnSpc>
                <a:spcPct val="125000"/>
              </a:lnSpc>
              <a:spcBef>
                <a:spcPct val="25000"/>
              </a:spcBef>
            </a:pPr>
            <a:r>
              <a:rPr lang="zh-CN" altLang="en-US" sz="2000" b="1" dirty="0">
                <a:solidFill>
                  <a:srgbClr val="0066FF"/>
                </a:solidFill>
                <a:latin typeface="Verdana" pitchFamily="34" charset="0"/>
              </a:rPr>
              <a:t>磁道</a:t>
            </a:r>
            <a:r>
              <a:rPr lang="zh-CN" altLang="en-US" sz="2000" b="1" dirty="0">
                <a:latin typeface="Verdana" pitchFamily="34" charset="0"/>
              </a:rPr>
              <a:t>：一系列的同心圆。</a:t>
            </a:r>
            <a:r>
              <a:rPr lang="zh-CN" altLang="en-US" sz="2000" b="1" dirty="0">
                <a:solidFill>
                  <a:srgbClr val="FF3300"/>
                </a:solidFill>
                <a:latin typeface="Verdana" pitchFamily="34" charset="0"/>
              </a:rPr>
              <a:t>黄色部分</a:t>
            </a:r>
          </a:p>
          <a:p>
            <a:pPr lvl="1">
              <a:lnSpc>
                <a:spcPct val="125000"/>
              </a:lnSpc>
              <a:spcBef>
                <a:spcPct val="25000"/>
              </a:spcBef>
            </a:pPr>
            <a:r>
              <a:rPr lang="zh-CN" altLang="en-US" sz="2000" b="1" dirty="0">
                <a:solidFill>
                  <a:srgbClr val="0066FF"/>
                </a:solidFill>
                <a:latin typeface="Verdana" pitchFamily="34" charset="0"/>
              </a:rPr>
              <a:t>扇区</a:t>
            </a:r>
            <a:r>
              <a:rPr lang="zh-CN" altLang="en-US" sz="2000" b="1" dirty="0">
                <a:latin typeface="Verdana" pitchFamily="34" charset="0"/>
              </a:rPr>
              <a:t>：磁道组成的扇形表面。</a:t>
            </a:r>
            <a:r>
              <a:rPr lang="zh-CN" altLang="en-US" sz="2000" b="1" dirty="0">
                <a:solidFill>
                  <a:srgbClr val="FF3300"/>
                </a:solidFill>
                <a:latin typeface="Verdana" pitchFamily="34" charset="0"/>
              </a:rPr>
              <a:t>蓝色部分</a:t>
            </a:r>
          </a:p>
          <a:p>
            <a:pPr>
              <a:lnSpc>
                <a:spcPct val="125000"/>
              </a:lnSpc>
              <a:spcBef>
                <a:spcPct val="25000"/>
              </a:spcBef>
            </a:pPr>
            <a:r>
              <a:rPr lang="zh-CN" altLang="en-US" sz="2400" b="1" dirty="0">
                <a:solidFill>
                  <a:srgbClr val="FF0000"/>
                </a:solidFill>
                <a:latin typeface="Verdana" pitchFamily="34" charset="0"/>
              </a:rPr>
              <a:t>扇区包括了固定数量的字节</a:t>
            </a:r>
            <a:r>
              <a:rPr lang="zh-CN" altLang="en-US" sz="2400" b="1" dirty="0">
                <a:latin typeface="Verdana" pitchFamily="34" charset="0"/>
              </a:rPr>
              <a:t>。</a:t>
            </a:r>
          </a:p>
          <a:p>
            <a:pPr>
              <a:lnSpc>
                <a:spcPct val="125000"/>
              </a:lnSpc>
              <a:spcBef>
                <a:spcPct val="25000"/>
              </a:spcBef>
            </a:pPr>
            <a:r>
              <a:rPr lang="zh-CN" altLang="en-US" sz="2400" b="1" dirty="0">
                <a:solidFill>
                  <a:schemeClr val="accent2"/>
                </a:solidFill>
              </a:rPr>
              <a:t>柱面</a:t>
            </a:r>
            <a:r>
              <a:rPr lang="zh-CN" altLang="en-US" sz="2400" b="1" dirty="0"/>
              <a:t>：硬盘每个盘面的同一编号的磁道构成柱面</a:t>
            </a:r>
            <a:endParaRPr lang="zh-CN" altLang="en-US" sz="2400" b="1" dirty="0">
              <a:latin typeface="Verdana" pitchFamily="34" charset="0"/>
            </a:endParaRPr>
          </a:p>
        </p:txBody>
      </p:sp>
      <p:sp>
        <p:nvSpPr>
          <p:cNvPr id="2" name="矩形 1"/>
          <p:cNvSpPr/>
          <p:nvPr/>
        </p:nvSpPr>
        <p:spPr>
          <a:xfrm>
            <a:off x="2771800" y="5075935"/>
            <a:ext cx="6588224" cy="1508105"/>
          </a:xfrm>
          <a:prstGeom prst="rect">
            <a:avLst/>
          </a:prstGeom>
        </p:spPr>
        <p:txBody>
          <a:bodyPr wrap="square">
            <a:spAutoFit/>
          </a:bodyPr>
          <a:lstStyle/>
          <a:p>
            <a:pPr lvl="1">
              <a:lnSpc>
                <a:spcPct val="115000"/>
              </a:lnSpc>
            </a:pPr>
            <a:r>
              <a:rPr lang="zh-CN" altLang="en-US" sz="2000" b="1" dirty="0">
                <a:solidFill>
                  <a:srgbClr val="FF0000"/>
                </a:solidFill>
              </a:rPr>
              <a:t>道密度</a:t>
            </a:r>
            <a:r>
              <a:rPr lang="en-US" altLang="zh-CN" sz="2000" b="1" dirty="0">
                <a:solidFill>
                  <a:srgbClr val="FF0000"/>
                </a:solidFill>
              </a:rPr>
              <a:t>(TPI)</a:t>
            </a:r>
            <a:r>
              <a:rPr lang="zh-CN" altLang="en-US" sz="2000" b="1" dirty="0">
                <a:solidFill>
                  <a:srgbClr val="FF0000"/>
                </a:solidFill>
              </a:rPr>
              <a:t>：磁盘半径方向单位长度包含的磁道数</a:t>
            </a:r>
          </a:p>
          <a:p>
            <a:pPr lvl="1">
              <a:lnSpc>
                <a:spcPct val="115000"/>
              </a:lnSpc>
            </a:pPr>
            <a:r>
              <a:rPr lang="zh-CN" altLang="en-US" sz="2000" b="1" dirty="0">
                <a:solidFill>
                  <a:srgbClr val="FF0000"/>
                </a:solidFill>
              </a:rPr>
              <a:t>位密度</a:t>
            </a:r>
            <a:r>
              <a:rPr lang="en-US" altLang="zh-CN" sz="2000" b="1" dirty="0">
                <a:solidFill>
                  <a:srgbClr val="FF0000"/>
                </a:solidFill>
              </a:rPr>
              <a:t>(BPI)</a:t>
            </a:r>
            <a:r>
              <a:rPr lang="zh-CN" altLang="en-US" sz="2000" b="1" dirty="0">
                <a:solidFill>
                  <a:srgbClr val="FF0000"/>
                </a:solidFill>
              </a:rPr>
              <a:t>：在每一个磁道内单位长度内所能记录的二进制信息数</a:t>
            </a:r>
          </a:p>
          <a:p>
            <a:pPr lvl="1">
              <a:lnSpc>
                <a:spcPct val="115000"/>
              </a:lnSpc>
            </a:pPr>
            <a:r>
              <a:rPr lang="zh-CN" altLang="en-US" sz="2000" b="1" dirty="0">
                <a:solidFill>
                  <a:schemeClr val="accent2"/>
                </a:solidFill>
              </a:rPr>
              <a:t>面密度</a:t>
            </a:r>
            <a:r>
              <a:rPr lang="zh-CN" altLang="en-US" sz="2000" b="1" dirty="0"/>
              <a:t>：单位面积中存储的二进制信息量</a:t>
            </a:r>
            <a:endParaRPr lang="zh-CN" altLang="en-US" sz="2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a:xfrm>
            <a:off x="250825" y="228600"/>
            <a:ext cx="8591550" cy="1143000"/>
          </a:xfrm>
        </p:spPr>
        <p:txBody>
          <a:bodyPr/>
          <a:lstStyle/>
          <a:p>
            <a:r>
              <a:rPr lang="zh-CN" altLang="en-US" b="1"/>
              <a:t>磁盘的工作原理（</a:t>
            </a:r>
            <a:r>
              <a:rPr lang="en-US" altLang="zh-CN" b="1"/>
              <a:t>2</a:t>
            </a:r>
            <a:r>
              <a:rPr lang="zh-CN" altLang="en-US" b="1"/>
              <a:t>）</a:t>
            </a:r>
          </a:p>
        </p:txBody>
      </p:sp>
      <p:graphicFrame>
        <p:nvGraphicFramePr>
          <p:cNvPr id="101379" name="Object 3"/>
          <p:cNvGraphicFramePr>
            <a:graphicFrameLocks noGrp="1" noChangeAspect="1"/>
          </p:cNvGraphicFramePr>
          <p:nvPr>
            <p:ph sz="half" idx="1"/>
          </p:nvPr>
        </p:nvGraphicFramePr>
        <p:xfrm>
          <a:off x="304800" y="2220913"/>
          <a:ext cx="3100388" cy="3036887"/>
        </p:xfrm>
        <a:graphic>
          <a:graphicData uri="http://schemas.openxmlformats.org/presentationml/2006/ole">
            <mc:AlternateContent xmlns:mc="http://schemas.openxmlformats.org/markup-compatibility/2006">
              <mc:Choice xmlns:v="urn:schemas-microsoft-com:vml" Requires="v">
                <p:oleObj spid="_x0000_s101386" name="Photo Editor 照片" r:id="rId4" imgW="2819794" imgH="2914286" progId="MSPhotoEd.3">
                  <p:embed/>
                </p:oleObj>
              </mc:Choice>
              <mc:Fallback>
                <p:oleObj name="Photo Editor 照片" r:id="rId4" imgW="2819794" imgH="2914286" progId="MSPhotoEd.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20913"/>
                        <a:ext cx="3100388" cy="3036887"/>
                      </a:xfrm>
                      <a:prstGeom prst="rect">
                        <a:avLst/>
                      </a:prstGeom>
                    </p:spPr>
                  </p:pic>
                </p:oleObj>
              </mc:Fallback>
            </mc:AlternateContent>
          </a:graphicData>
        </a:graphic>
      </p:graphicFrame>
      <p:sp>
        <p:nvSpPr>
          <p:cNvPr id="101380" name="Rectangle 4"/>
          <p:cNvSpPr>
            <a:spLocks noGrp="1" noRot="1" noChangeArrowheads="1"/>
          </p:cNvSpPr>
          <p:nvPr>
            <p:ph type="body" sz="half" idx="2"/>
          </p:nvPr>
        </p:nvSpPr>
        <p:spPr>
          <a:xfrm>
            <a:off x="3486150" y="1524000"/>
            <a:ext cx="5359400" cy="4876800"/>
          </a:xfrm>
        </p:spPr>
        <p:txBody>
          <a:bodyPr/>
          <a:lstStyle/>
          <a:p>
            <a:pPr>
              <a:lnSpc>
                <a:spcPct val="125000"/>
              </a:lnSpc>
              <a:spcBef>
                <a:spcPct val="40000"/>
              </a:spcBef>
            </a:pPr>
            <a:r>
              <a:rPr lang="zh-CN" altLang="en-US" sz="2400" b="1" dirty="0">
                <a:latin typeface="Verdana" pitchFamily="34" charset="0"/>
              </a:rPr>
              <a:t>硬盘的</a:t>
            </a:r>
            <a:r>
              <a:rPr lang="zh-CN" altLang="en-US" sz="2400" b="1" dirty="0">
                <a:solidFill>
                  <a:srgbClr val="0066FF"/>
                </a:solidFill>
                <a:latin typeface="Verdana" pitchFamily="34" charset="0"/>
              </a:rPr>
              <a:t>低级格式化</a:t>
            </a:r>
            <a:r>
              <a:rPr lang="zh-CN" altLang="en-US" sz="2400" b="1" dirty="0">
                <a:latin typeface="Verdana" pitchFamily="34" charset="0"/>
              </a:rPr>
              <a:t>：在盘片上建立了扇区和磁道，每个扇区的开始和结束部分都被写到了盘片上，这个处理使硬盘准备开始以</a:t>
            </a:r>
            <a:r>
              <a:rPr lang="en-US" altLang="zh-CN" sz="2400" b="1" dirty="0">
                <a:latin typeface="Verdana" pitchFamily="34" charset="0"/>
              </a:rPr>
              <a:t>byte</a:t>
            </a:r>
            <a:r>
              <a:rPr lang="zh-CN" altLang="en-US" sz="2400" b="1" dirty="0">
                <a:latin typeface="Verdana" pitchFamily="34" charset="0"/>
              </a:rPr>
              <a:t>的形式保持数据。</a:t>
            </a:r>
          </a:p>
          <a:p>
            <a:pPr>
              <a:lnSpc>
                <a:spcPct val="125000"/>
              </a:lnSpc>
              <a:spcBef>
                <a:spcPct val="25000"/>
              </a:spcBef>
            </a:pPr>
            <a:r>
              <a:rPr lang="zh-CN" altLang="en-US" sz="2400" b="1" dirty="0">
                <a:solidFill>
                  <a:srgbClr val="0066FF"/>
                </a:solidFill>
                <a:latin typeface="Verdana" pitchFamily="34" charset="0"/>
              </a:rPr>
              <a:t>高级格式化</a:t>
            </a:r>
            <a:r>
              <a:rPr lang="zh-CN" altLang="en-US" sz="2400" b="1" dirty="0">
                <a:latin typeface="Verdana" pitchFamily="34" charset="0"/>
              </a:rPr>
              <a:t>：写入文件储存的结构，例如把</a:t>
            </a:r>
            <a:r>
              <a:rPr lang="zh-CN" altLang="en-US" sz="2400" b="1" dirty="0">
                <a:solidFill>
                  <a:srgbClr val="FF0000"/>
                </a:solidFill>
                <a:latin typeface="Verdana" pitchFamily="34" charset="0"/>
              </a:rPr>
              <a:t>文件分配表</a:t>
            </a:r>
            <a:r>
              <a:rPr lang="zh-CN" altLang="en-US" sz="2400" b="1" dirty="0">
                <a:latin typeface="Verdana" pitchFamily="34" charset="0"/>
              </a:rPr>
              <a:t>写入到扇区，这个过程使硬盘准备保持文件。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Rot="1" noChangeArrowheads="1"/>
          </p:cNvSpPr>
          <p:nvPr>
            <p:ph type="body" idx="1"/>
          </p:nvPr>
        </p:nvSpPr>
        <p:spPr>
          <a:xfrm>
            <a:off x="107950" y="620713"/>
            <a:ext cx="8839200" cy="5703887"/>
          </a:xfrm>
        </p:spPr>
        <p:txBody>
          <a:bodyPr/>
          <a:lstStyle/>
          <a:p>
            <a:pPr marL="609600" indent="-609600">
              <a:lnSpc>
                <a:spcPct val="120000"/>
              </a:lnSpc>
              <a:spcBef>
                <a:spcPct val="45000"/>
              </a:spcBef>
              <a:buFont typeface="Wingdings" pitchFamily="2" charset="2"/>
              <a:buNone/>
            </a:pPr>
            <a:r>
              <a:rPr lang="zh-CN" altLang="en-US" sz="2800" b="1" dirty="0"/>
              <a:t>计算机中的存储器分有</a:t>
            </a:r>
            <a:r>
              <a:rPr lang="zh-CN" altLang="en-US" sz="2800" b="1" dirty="0">
                <a:solidFill>
                  <a:srgbClr val="0066FF"/>
                </a:solidFill>
              </a:rPr>
              <a:t>主存储器</a:t>
            </a:r>
            <a:r>
              <a:rPr lang="zh-CN" altLang="en-US" sz="2800" b="1" dirty="0"/>
              <a:t>和</a:t>
            </a:r>
            <a:r>
              <a:rPr lang="zh-CN" altLang="en-US" sz="2800" b="1" dirty="0">
                <a:solidFill>
                  <a:srgbClr val="0066FF"/>
                </a:solidFill>
              </a:rPr>
              <a:t>辅助存储器</a:t>
            </a:r>
            <a:r>
              <a:rPr lang="zh-CN" altLang="en-US" sz="2800" b="1" dirty="0"/>
              <a:t>两大类。</a:t>
            </a:r>
          </a:p>
          <a:p>
            <a:pPr marL="990600" lvl="1" indent="-533400">
              <a:lnSpc>
                <a:spcPct val="140000"/>
              </a:lnSpc>
              <a:spcBef>
                <a:spcPct val="45000"/>
              </a:spcBef>
            </a:pPr>
            <a:r>
              <a:rPr lang="zh-CN" altLang="en-US" sz="2400" b="1" dirty="0"/>
              <a:t>主存储器用来存放需立即使用的程序和数据，要求存取速度快，通常由半导体存储器构成。</a:t>
            </a:r>
          </a:p>
          <a:p>
            <a:pPr marL="990600" lvl="1" indent="-533400">
              <a:lnSpc>
                <a:spcPct val="140000"/>
              </a:lnSpc>
              <a:spcBef>
                <a:spcPct val="45000"/>
              </a:spcBef>
            </a:pPr>
            <a:r>
              <a:rPr lang="zh-CN" altLang="en-US" sz="2400" b="1" dirty="0"/>
              <a:t>辅助存储器用于存放当前不需立即使用的信息，一旦需要，再和主存成批地交换数据。它作为主存的后备和补充，是主机的外部设备，因此又称为外存储器。</a:t>
            </a:r>
          </a:p>
          <a:p>
            <a:pPr marL="990600" lvl="1" indent="-533400">
              <a:lnSpc>
                <a:spcPct val="140000"/>
              </a:lnSpc>
              <a:spcBef>
                <a:spcPct val="45000"/>
              </a:spcBef>
            </a:pPr>
            <a:r>
              <a:rPr lang="zh-CN" altLang="en-US" sz="2400" b="1" dirty="0"/>
              <a:t>辅助存储器的特点是容量大，成本低，通常在断电后仍能保存信息，是</a:t>
            </a:r>
            <a:r>
              <a:rPr lang="zh-CN" altLang="en-US" sz="2400" b="1" dirty="0">
                <a:latin typeface="Times New Roman"/>
              </a:rPr>
              <a:t>“</a:t>
            </a:r>
            <a:r>
              <a:rPr lang="zh-CN" altLang="en-US" sz="2400" b="1" dirty="0"/>
              <a:t>非易失性</a:t>
            </a:r>
            <a:r>
              <a:rPr lang="zh-CN" altLang="en-US" sz="2400" b="1" dirty="0">
                <a:latin typeface="Times New Roman"/>
              </a:rPr>
              <a:t>”</a:t>
            </a:r>
            <a:r>
              <a:rPr lang="zh-CN" altLang="en-US" sz="2400" b="1" dirty="0"/>
              <a:t>存储器，其中大部分存储介质还能脱机保存信息。</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a:xfrm>
            <a:off x="684213" y="476250"/>
            <a:ext cx="7772400" cy="762000"/>
          </a:xfrm>
        </p:spPr>
        <p:txBody>
          <a:bodyPr/>
          <a:lstStyle/>
          <a:p>
            <a:r>
              <a:rPr lang="zh-CN" altLang="en-US" b="1"/>
              <a:t>硬盘的管理结构</a:t>
            </a:r>
          </a:p>
        </p:txBody>
      </p:sp>
      <p:sp>
        <p:nvSpPr>
          <p:cNvPr id="103427" name="Rectangle 3"/>
          <p:cNvSpPr>
            <a:spLocks noGrp="1" noRot="1" noChangeArrowheads="1"/>
          </p:cNvSpPr>
          <p:nvPr>
            <p:ph type="body" idx="1"/>
          </p:nvPr>
        </p:nvSpPr>
        <p:spPr>
          <a:xfrm>
            <a:off x="323850" y="1773238"/>
            <a:ext cx="8496300" cy="4608512"/>
          </a:xfrm>
        </p:spPr>
        <p:txBody>
          <a:bodyPr/>
          <a:lstStyle/>
          <a:p>
            <a:pPr>
              <a:lnSpc>
                <a:spcPct val="125000"/>
              </a:lnSpc>
            </a:pPr>
            <a:r>
              <a:rPr lang="zh-CN" altLang="en-US" b="1" dirty="0">
                <a:solidFill>
                  <a:schemeClr val="accent2"/>
                </a:solidFill>
              </a:rPr>
              <a:t>容量：</a:t>
            </a:r>
            <a:r>
              <a:rPr lang="zh-CN" altLang="en-US" b="1" dirty="0"/>
              <a:t> </a:t>
            </a:r>
          </a:p>
          <a:p>
            <a:pPr lvl="1">
              <a:lnSpc>
                <a:spcPct val="125000"/>
              </a:lnSpc>
            </a:pPr>
            <a:r>
              <a:rPr lang="zh-CN" altLang="en-US" sz="2400" b="1" dirty="0"/>
              <a:t>格式化容量</a:t>
            </a:r>
            <a:r>
              <a:rPr lang="en-US" altLang="zh-CN" sz="2400" b="1" dirty="0"/>
              <a:t>=</a:t>
            </a:r>
            <a:r>
              <a:rPr lang="zh-CN" altLang="en-US" sz="2400" b="1" dirty="0"/>
              <a:t>磁头数*柱面数*每柱面扇区数*每扇区字节数</a:t>
            </a:r>
          </a:p>
          <a:p>
            <a:pPr>
              <a:lnSpc>
                <a:spcPct val="125000"/>
              </a:lnSpc>
            </a:pPr>
            <a:r>
              <a:rPr lang="zh-CN" altLang="en-US" sz="2800" b="1" dirty="0"/>
              <a:t>转数现在已达到</a:t>
            </a:r>
            <a:r>
              <a:rPr lang="en-US" altLang="zh-CN" sz="2800" b="1" dirty="0"/>
              <a:t>7200r/min</a:t>
            </a:r>
            <a:r>
              <a:rPr lang="zh-CN" altLang="en-US" sz="2800" b="1" dirty="0"/>
              <a:t>或</a:t>
            </a:r>
            <a:r>
              <a:rPr lang="en-US" altLang="zh-CN" sz="2800" b="1" dirty="0"/>
              <a:t>9600r/min</a:t>
            </a:r>
          </a:p>
          <a:p>
            <a:pPr>
              <a:lnSpc>
                <a:spcPct val="125000"/>
              </a:lnSpc>
            </a:pPr>
            <a:r>
              <a:rPr lang="zh-CN" altLang="en-US" sz="2800" b="1" dirty="0"/>
              <a:t>按盘径分：</a:t>
            </a:r>
            <a:r>
              <a:rPr lang="en-US" altLang="zh-CN" sz="2800" b="1" dirty="0"/>
              <a:t>5.25</a:t>
            </a:r>
            <a:r>
              <a:rPr lang="zh-CN" altLang="en-US" sz="2800" b="1" dirty="0"/>
              <a:t>英寸、</a:t>
            </a:r>
            <a:r>
              <a:rPr lang="en-US" altLang="zh-CN" sz="2800" b="1" dirty="0"/>
              <a:t>3.5 </a:t>
            </a:r>
            <a:r>
              <a:rPr lang="zh-CN" altLang="en-US" sz="2800" b="1" dirty="0"/>
              <a:t>英寸、</a:t>
            </a:r>
            <a:r>
              <a:rPr lang="en-US" altLang="zh-CN" sz="2800" b="1" dirty="0"/>
              <a:t>2.5 </a:t>
            </a:r>
            <a:r>
              <a:rPr lang="zh-CN" altLang="en-US" sz="2800" b="1" dirty="0"/>
              <a:t>英寸、</a:t>
            </a:r>
            <a:r>
              <a:rPr lang="en-US" altLang="zh-CN" sz="2800" b="1" dirty="0"/>
              <a:t>1.8 </a:t>
            </a:r>
            <a:r>
              <a:rPr lang="zh-CN" altLang="en-US" sz="2800" b="1" dirty="0"/>
              <a:t>英寸</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p:txBody>
          <a:bodyPr/>
          <a:lstStyle/>
          <a:p>
            <a:r>
              <a:rPr lang="en-US" altLang="zh-CN"/>
              <a:t>	</a:t>
            </a:r>
          </a:p>
        </p:txBody>
      </p:sp>
      <p:sp>
        <p:nvSpPr>
          <p:cNvPr id="104451" name="Rectangle 3"/>
          <p:cNvSpPr>
            <a:spLocks noGrp="1" noRot="1" noChangeArrowheads="1"/>
          </p:cNvSpPr>
          <p:nvPr>
            <p:ph type="body" idx="1"/>
          </p:nvPr>
        </p:nvSpPr>
        <p:spPr>
          <a:xfrm>
            <a:off x="323850" y="333375"/>
            <a:ext cx="8569325" cy="6191250"/>
          </a:xfrm>
        </p:spPr>
        <p:txBody>
          <a:bodyPr/>
          <a:lstStyle/>
          <a:p>
            <a:pPr>
              <a:lnSpc>
                <a:spcPct val="125000"/>
              </a:lnSpc>
              <a:buFont typeface="Wingdings" pitchFamily="2" charset="2"/>
              <a:buNone/>
            </a:pPr>
            <a:r>
              <a:rPr lang="zh-CN" altLang="en-US" sz="2800" b="1" dirty="0">
                <a:solidFill>
                  <a:srgbClr val="FF3300"/>
                </a:solidFill>
              </a:rPr>
              <a:t>例题</a:t>
            </a:r>
            <a:r>
              <a:rPr lang="zh-CN" altLang="en-US" sz="2800" b="1" dirty="0"/>
              <a:t>  磁盘组有</a:t>
            </a:r>
            <a:r>
              <a:rPr lang="en-US" altLang="zh-CN" sz="2800" b="1" dirty="0"/>
              <a:t>6</a:t>
            </a:r>
            <a:r>
              <a:rPr lang="zh-CN" altLang="en-US" sz="2800" b="1" dirty="0"/>
              <a:t>片磁盘，每片有两个记录面，最上最下两面不用。存储区域内直径</a:t>
            </a:r>
            <a:r>
              <a:rPr lang="en-US" altLang="zh-CN" sz="2800" b="1" dirty="0"/>
              <a:t>22cm</a:t>
            </a:r>
            <a:r>
              <a:rPr lang="zh-CN" altLang="en-US" sz="2800" b="1" dirty="0"/>
              <a:t>，外直径</a:t>
            </a:r>
            <a:r>
              <a:rPr lang="en-US" altLang="zh-CN" sz="2800" b="1" dirty="0"/>
              <a:t>33cm,</a:t>
            </a:r>
            <a:r>
              <a:rPr lang="zh-CN" altLang="en-US" sz="2800" b="1" dirty="0">
                <a:solidFill>
                  <a:srgbClr val="FF0000"/>
                </a:solidFill>
              </a:rPr>
              <a:t>道密度为</a:t>
            </a:r>
            <a:r>
              <a:rPr lang="en-US" altLang="zh-CN" sz="2800" b="1" dirty="0">
                <a:solidFill>
                  <a:srgbClr val="FF0000"/>
                </a:solidFill>
              </a:rPr>
              <a:t>40</a:t>
            </a:r>
            <a:r>
              <a:rPr lang="zh-CN" altLang="en-US" sz="2800" b="1" dirty="0">
                <a:solidFill>
                  <a:srgbClr val="FF0000"/>
                </a:solidFill>
              </a:rPr>
              <a:t>道</a:t>
            </a:r>
            <a:r>
              <a:rPr lang="en-US" altLang="zh-CN" sz="2800" b="1" dirty="0">
                <a:solidFill>
                  <a:srgbClr val="FF0000"/>
                </a:solidFill>
              </a:rPr>
              <a:t>/cm</a:t>
            </a:r>
            <a:r>
              <a:rPr lang="en-US" altLang="zh-CN" sz="2800" b="1" dirty="0"/>
              <a:t>,</a:t>
            </a:r>
            <a:r>
              <a:rPr lang="zh-CN" altLang="en-US" sz="2800" b="1" dirty="0"/>
              <a:t>内层位密度</a:t>
            </a:r>
            <a:r>
              <a:rPr lang="en-US" altLang="zh-CN" sz="2800" b="1" dirty="0"/>
              <a:t>400</a:t>
            </a:r>
            <a:r>
              <a:rPr lang="zh-CN" altLang="en-US" sz="2800" b="1" dirty="0"/>
              <a:t>位</a:t>
            </a:r>
            <a:r>
              <a:rPr lang="en-US" altLang="zh-CN" sz="2800" b="1" dirty="0"/>
              <a:t>/cm,</a:t>
            </a:r>
            <a:r>
              <a:rPr lang="zh-CN" altLang="en-US" sz="2800" b="1" dirty="0"/>
              <a:t>转速</a:t>
            </a:r>
            <a:r>
              <a:rPr lang="en-US" altLang="zh-CN" sz="2800" b="1" dirty="0"/>
              <a:t>2400</a:t>
            </a:r>
            <a:r>
              <a:rPr lang="zh-CN" altLang="en-US" sz="2800" b="1" dirty="0"/>
              <a:t>转</a:t>
            </a:r>
            <a:r>
              <a:rPr lang="en-US" altLang="zh-CN" sz="2800" b="1" dirty="0"/>
              <a:t>/</a:t>
            </a:r>
            <a:r>
              <a:rPr lang="zh-CN" altLang="en-US" sz="2800" b="1" dirty="0"/>
              <a:t>分，问：</a:t>
            </a:r>
          </a:p>
          <a:p>
            <a:pPr lvl="1">
              <a:lnSpc>
                <a:spcPct val="125000"/>
              </a:lnSpc>
            </a:pPr>
            <a:r>
              <a:rPr lang="en-US" altLang="zh-CN" sz="2400" b="1" dirty="0"/>
              <a:t>1</a:t>
            </a:r>
            <a:r>
              <a:rPr lang="zh-CN" altLang="en-US" sz="2400" b="1" dirty="0"/>
              <a:t>、共有多少柱面</a:t>
            </a:r>
            <a:r>
              <a:rPr lang="zh-CN" altLang="en-US" sz="2400" b="1" dirty="0" smtClean="0"/>
              <a:t>？</a:t>
            </a:r>
            <a:endParaRPr lang="en-US" altLang="zh-CN" sz="2400" b="1" dirty="0" smtClean="0"/>
          </a:p>
          <a:p>
            <a:pPr marL="457200" lvl="1" indent="0">
              <a:lnSpc>
                <a:spcPct val="125000"/>
              </a:lnSpc>
              <a:buNone/>
            </a:pPr>
            <a:r>
              <a:rPr lang="zh-CN" altLang="en-US" sz="2400" b="1" dirty="0" smtClean="0"/>
              <a:t>柱面数量</a:t>
            </a:r>
            <a:r>
              <a:rPr lang="en-US" altLang="zh-CN" sz="2400" b="1" dirty="0" smtClean="0"/>
              <a:t>=</a:t>
            </a:r>
            <a:r>
              <a:rPr lang="zh-CN" altLang="en-US" sz="2400" b="1" dirty="0" smtClean="0"/>
              <a:t>磁道数量</a:t>
            </a:r>
            <a:endParaRPr lang="en-US" altLang="zh-CN" sz="2400" b="1" dirty="0"/>
          </a:p>
          <a:p>
            <a:pPr marL="457200" lvl="1" indent="0">
              <a:lnSpc>
                <a:spcPct val="125000"/>
              </a:lnSpc>
              <a:buNone/>
            </a:pPr>
            <a:r>
              <a:rPr lang="zh-CN" altLang="en-US" sz="2400" b="1" dirty="0" smtClean="0"/>
              <a:t>有效的磁盘长度</a:t>
            </a:r>
            <a:endParaRPr lang="en-US" altLang="zh-CN" sz="2400" b="1" dirty="0" smtClean="0"/>
          </a:p>
          <a:p>
            <a:pPr marL="457200" lvl="1" indent="0">
              <a:lnSpc>
                <a:spcPct val="125000"/>
              </a:lnSpc>
              <a:buNone/>
            </a:pPr>
            <a:r>
              <a:rPr lang="en-US" altLang="zh-CN" sz="2400" b="1" dirty="0" smtClean="0"/>
              <a:t>=</a:t>
            </a:r>
            <a:r>
              <a:rPr lang="zh-CN" altLang="en-US" sz="2400" b="1" dirty="0" smtClean="0"/>
              <a:t>（</a:t>
            </a:r>
            <a:r>
              <a:rPr lang="en-US" altLang="zh-CN" sz="2400" b="1" dirty="0" smtClean="0"/>
              <a:t>33-22</a:t>
            </a:r>
            <a:r>
              <a:rPr lang="zh-CN" altLang="en-US" sz="2400" b="1" dirty="0" smtClean="0"/>
              <a:t>）</a:t>
            </a:r>
            <a:r>
              <a:rPr lang="en-US" altLang="zh-CN" sz="2400" b="1" dirty="0" smtClean="0"/>
              <a:t>/2=5.5 cm</a:t>
            </a:r>
          </a:p>
          <a:p>
            <a:pPr marL="457200" lvl="1" indent="0">
              <a:lnSpc>
                <a:spcPct val="125000"/>
              </a:lnSpc>
              <a:buNone/>
            </a:pPr>
            <a:r>
              <a:rPr lang="zh-CN" altLang="en-US" sz="2400" b="1" dirty="0" smtClean="0"/>
              <a:t>磁道数量</a:t>
            </a:r>
            <a:r>
              <a:rPr lang="en-US" altLang="zh-CN" sz="2400" b="1" dirty="0" smtClean="0"/>
              <a:t>=5.5*40=220</a:t>
            </a:r>
            <a:r>
              <a:rPr lang="zh-CN" altLang="en-US" sz="2400" b="1" dirty="0" smtClean="0"/>
              <a:t>道</a:t>
            </a:r>
            <a:endParaRPr lang="en-US" altLang="zh-CN" sz="2400" b="1" dirty="0" smtClean="0"/>
          </a:p>
          <a:p>
            <a:pPr marL="457200" lvl="1" indent="0">
              <a:lnSpc>
                <a:spcPct val="125000"/>
              </a:lnSpc>
              <a:buNone/>
            </a:pPr>
            <a:r>
              <a:rPr lang="zh-CN" altLang="en-US" sz="2400" b="1" dirty="0"/>
              <a:t>柱面数量</a:t>
            </a:r>
            <a:r>
              <a:rPr lang="en-US" altLang="zh-CN" sz="2400" b="1" dirty="0" smtClean="0"/>
              <a:t>=220</a:t>
            </a:r>
            <a:r>
              <a:rPr lang="zh-CN" altLang="en-US" sz="2400" b="1" dirty="0" smtClean="0"/>
              <a:t>个柱面</a:t>
            </a:r>
            <a:endParaRPr lang="en-US" altLang="zh-CN" sz="2400" b="1" dirty="0"/>
          </a:p>
        </p:txBody>
      </p:sp>
      <p:graphicFrame>
        <p:nvGraphicFramePr>
          <p:cNvPr id="4" name="Object 3"/>
          <p:cNvGraphicFramePr>
            <a:graphicFrameLocks noChangeAspect="1"/>
          </p:cNvGraphicFramePr>
          <p:nvPr>
            <p:extLst>
              <p:ext uri="{D42A27DB-BD31-4B8C-83A1-F6EECF244321}">
                <p14:modId xmlns:p14="http://schemas.microsoft.com/office/powerpoint/2010/main" val="1510402170"/>
              </p:ext>
            </p:extLst>
          </p:nvPr>
        </p:nvGraphicFramePr>
        <p:xfrm>
          <a:off x="4788024" y="2492896"/>
          <a:ext cx="3100388" cy="3036887"/>
        </p:xfrm>
        <a:graphic>
          <a:graphicData uri="http://schemas.openxmlformats.org/presentationml/2006/ole">
            <mc:AlternateContent xmlns:mc="http://schemas.openxmlformats.org/markup-compatibility/2006">
              <mc:Choice xmlns:v="urn:schemas-microsoft-com:vml" Requires="v">
                <p:oleObj spid="_x0000_s102404" name="Photo Editor 照片" r:id="rId3" imgW="2819794" imgH="2914286" progId="MSPhotoEd.3">
                  <p:embed/>
                </p:oleObj>
              </mc:Choice>
              <mc:Fallback>
                <p:oleObj name="Photo Editor 照片" r:id="rId3" imgW="2819794" imgH="2914286" progId="MSPhotoEd.3">
                  <p:embed/>
                  <p:pic>
                    <p:nvPicPr>
                      <p:cNvPr id="1013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2492896"/>
                        <a:ext cx="3100388" cy="3036887"/>
                      </a:xfrm>
                      <a:prstGeom prst="rect">
                        <a:avLst/>
                      </a:prstGeom>
                    </p:spPr>
                  </p:pic>
                </p:oleObj>
              </mc:Fallback>
            </mc:AlternateContent>
          </a:graphicData>
        </a:graphic>
      </p:graphicFrame>
      <p:cxnSp>
        <p:nvCxnSpPr>
          <p:cNvPr id="3" name="直接箭头连接符 2"/>
          <p:cNvCxnSpPr/>
          <p:nvPr/>
        </p:nvCxnSpPr>
        <p:spPr bwMode="auto">
          <a:xfrm>
            <a:off x="6338218" y="2492896"/>
            <a:ext cx="0" cy="2880320"/>
          </a:xfrm>
          <a:prstGeom prst="straightConnector1">
            <a:avLst/>
          </a:prstGeom>
          <a:solidFill>
            <a:schemeClr val="accent1"/>
          </a:solidFill>
          <a:ln w="12700" cap="sq" cmpd="sng" algn="ctr">
            <a:solidFill>
              <a:srgbClr val="FF0000"/>
            </a:solidFill>
            <a:prstDash val="solid"/>
            <a:round/>
            <a:headEnd type="triangl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5"/>
          <p:cNvCxnSpPr/>
          <p:nvPr/>
        </p:nvCxnSpPr>
        <p:spPr bwMode="auto">
          <a:xfrm flipH="1">
            <a:off x="6338218" y="1257300"/>
            <a:ext cx="1042094" cy="1667644"/>
          </a:xfrm>
          <a:prstGeom prst="straightConnector1">
            <a:avLst/>
          </a:prstGeom>
          <a:solidFill>
            <a:schemeClr val="accent1"/>
          </a:solidFill>
          <a:ln w="12700" cap="sq"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p:cNvCxnSpPr/>
          <p:nvPr/>
        </p:nvCxnSpPr>
        <p:spPr bwMode="auto">
          <a:xfrm flipV="1">
            <a:off x="6300192" y="3501008"/>
            <a:ext cx="0" cy="936104"/>
          </a:xfrm>
          <a:prstGeom prst="straightConnector1">
            <a:avLst/>
          </a:prstGeom>
          <a:solidFill>
            <a:schemeClr val="accent1"/>
          </a:solidFill>
          <a:ln w="12700" cap="sq" cmpd="sng" algn="ctr">
            <a:solidFill>
              <a:srgbClr val="FF0000"/>
            </a:solidFill>
            <a:prstDash val="solid"/>
            <a:round/>
            <a:headEnd type="triangl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a:off x="5580112" y="1257300"/>
            <a:ext cx="720079" cy="2754039"/>
          </a:xfrm>
          <a:prstGeom prst="straightConnector1">
            <a:avLst/>
          </a:prstGeom>
          <a:solidFill>
            <a:schemeClr val="accent1"/>
          </a:solidFill>
          <a:ln w="12700" cap="sq"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flipV="1">
            <a:off x="6278831" y="2492896"/>
            <a:ext cx="0" cy="1008112"/>
          </a:xfrm>
          <a:prstGeom prst="straightConnector1">
            <a:avLst/>
          </a:prstGeom>
          <a:solidFill>
            <a:schemeClr val="accent1"/>
          </a:solidFill>
          <a:ln w="22225" cap="sq" cmpd="sng" algn="ctr">
            <a:solidFill>
              <a:srgbClr val="000099"/>
            </a:solidFill>
            <a:prstDash val="solid"/>
            <a:round/>
            <a:headEnd type="triangl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p:txBody>
          <a:bodyPr/>
          <a:lstStyle/>
          <a:p>
            <a:r>
              <a:rPr lang="en-US" altLang="zh-CN"/>
              <a:t>	</a:t>
            </a:r>
          </a:p>
        </p:txBody>
      </p:sp>
      <p:sp>
        <p:nvSpPr>
          <p:cNvPr id="104451" name="Rectangle 3"/>
          <p:cNvSpPr>
            <a:spLocks noGrp="1" noRot="1" noChangeArrowheads="1"/>
          </p:cNvSpPr>
          <p:nvPr>
            <p:ph type="body" idx="1"/>
          </p:nvPr>
        </p:nvSpPr>
        <p:spPr>
          <a:xfrm>
            <a:off x="22225" y="332656"/>
            <a:ext cx="9121775" cy="6191250"/>
          </a:xfrm>
        </p:spPr>
        <p:txBody>
          <a:bodyPr/>
          <a:lstStyle/>
          <a:p>
            <a:pPr>
              <a:lnSpc>
                <a:spcPct val="125000"/>
              </a:lnSpc>
              <a:buFont typeface="Wingdings" pitchFamily="2" charset="2"/>
              <a:buNone/>
            </a:pPr>
            <a:r>
              <a:rPr lang="zh-CN" altLang="en-US" sz="2800" b="1" dirty="0">
                <a:solidFill>
                  <a:srgbClr val="FF3300"/>
                </a:solidFill>
              </a:rPr>
              <a:t>例题</a:t>
            </a:r>
            <a:r>
              <a:rPr lang="zh-CN" altLang="en-US" sz="2800" b="1" dirty="0"/>
              <a:t>  磁盘组有</a:t>
            </a:r>
            <a:r>
              <a:rPr lang="en-US" altLang="zh-CN" sz="2800" b="1" dirty="0"/>
              <a:t>6</a:t>
            </a:r>
            <a:r>
              <a:rPr lang="zh-CN" altLang="en-US" sz="2800" b="1" dirty="0"/>
              <a:t>片磁盘，每片有两个记录面，最上最下两面不用。存储区域内直径</a:t>
            </a:r>
            <a:r>
              <a:rPr lang="en-US" altLang="zh-CN" sz="2800" b="1" dirty="0"/>
              <a:t>22cm</a:t>
            </a:r>
            <a:r>
              <a:rPr lang="zh-CN" altLang="en-US" sz="2800" b="1" dirty="0"/>
              <a:t>，外直径</a:t>
            </a:r>
            <a:r>
              <a:rPr lang="en-US" altLang="zh-CN" sz="2800" b="1" dirty="0"/>
              <a:t>33cm,</a:t>
            </a:r>
            <a:r>
              <a:rPr lang="zh-CN" altLang="en-US" sz="2800" b="1" dirty="0"/>
              <a:t>道密度为</a:t>
            </a:r>
            <a:r>
              <a:rPr lang="en-US" altLang="zh-CN" sz="2800" b="1" dirty="0"/>
              <a:t>40</a:t>
            </a:r>
            <a:r>
              <a:rPr lang="zh-CN" altLang="en-US" sz="2800" b="1" dirty="0"/>
              <a:t>道</a:t>
            </a:r>
            <a:r>
              <a:rPr lang="en-US" altLang="zh-CN" sz="2800" b="1" dirty="0"/>
              <a:t>/cm,</a:t>
            </a:r>
            <a:r>
              <a:rPr lang="zh-CN" altLang="en-US" sz="2800" b="1" dirty="0">
                <a:solidFill>
                  <a:srgbClr val="FF0000"/>
                </a:solidFill>
              </a:rPr>
              <a:t>内层位密度</a:t>
            </a:r>
            <a:r>
              <a:rPr lang="en-US" altLang="zh-CN" sz="2800" b="1" dirty="0">
                <a:solidFill>
                  <a:srgbClr val="FF0000"/>
                </a:solidFill>
              </a:rPr>
              <a:t>400</a:t>
            </a:r>
            <a:r>
              <a:rPr lang="zh-CN" altLang="en-US" sz="2800" b="1" dirty="0">
                <a:solidFill>
                  <a:srgbClr val="FF0000"/>
                </a:solidFill>
              </a:rPr>
              <a:t>位</a:t>
            </a:r>
            <a:r>
              <a:rPr lang="en-US" altLang="zh-CN" sz="2800" b="1" dirty="0">
                <a:solidFill>
                  <a:srgbClr val="FF0000"/>
                </a:solidFill>
              </a:rPr>
              <a:t>/cm</a:t>
            </a:r>
            <a:r>
              <a:rPr lang="en-US" altLang="zh-CN" sz="2800" b="1" dirty="0"/>
              <a:t>,</a:t>
            </a:r>
            <a:r>
              <a:rPr lang="zh-CN" altLang="en-US" sz="2800" b="1" dirty="0"/>
              <a:t>转速</a:t>
            </a:r>
            <a:r>
              <a:rPr lang="en-US" altLang="zh-CN" sz="2800" b="1" dirty="0"/>
              <a:t>2400</a:t>
            </a:r>
            <a:r>
              <a:rPr lang="zh-CN" altLang="en-US" sz="2800" b="1" dirty="0"/>
              <a:t>转</a:t>
            </a:r>
            <a:r>
              <a:rPr lang="en-US" altLang="zh-CN" sz="2800" b="1" dirty="0"/>
              <a:t>/</a:t>
            </a:r>
            <a:r>
              <a:rPr lang="zh-CN" altLang="en-US" sz="2800" b="1" dirty="0"/>
              <a:t>分，问：</a:t>
            </a:r>
          </a:p>
          <a:p>
            <a:pPr lvl="1">
              <a:lnSpc>
                <a:spcPct val="125000"/>
              </a:lnSpc>
            </a:pPr>
            <a:r>
              <a:rPr lang="en-US" altLang="zh-CN" sz="2400" b="1" dirty="0" smtClean="0"/>
              <a:t>2</a:t>
            </a:r>
            <a:r>
              <a:rPr lang="zh-CN" altLang="en-US" sz="2400" b="1" dirty="0"/>
              <a:t>、盘组总存储容量是多少</a:t>
            </a:r>
            <a:r>
              <a:rPr lang="zh-CN" altLang="en-US" sz="2400" b="1" dirty="0" smtClean="0"/>
              <a:t>？</a:t>
            </a:r>
            <a:endParaRPr lang="en-US" altLang="zh-CN" sz="2400" b="1" dirty="0" smtClean="0"/>
          </a:p>
          <a:p>
            <a:pPr marL="457200" lvl="1" indent="0">
              <a:lnSpc>
                <a:spcPct val="125000"/>
              </a:lnSpc>
              <a:buNone/>
            </a:pPr>
            <a:r>
              <a:rPr lang="zh-CN" altLang="en-US" sz="2400" b="1" dirty="0" smtClean="0"/>
              <a:t>（</a:t>
            </a:r>
            <a:r>
              <a:rPr lang="en-US" altLang="zh-CN" sz="2400" b="1" dirty="0" smtClean="0"/>
              <a:t>1</a:t>
            </a:r>
            <a:r>
              <a:rPr lang="zh-CN" altLang="en-US" sz="2400" b="1" dirty="0" smtClean="0"/>
              <a:t>）磁道容量？</a:t>
            </a:r>
            <a:endParaRPr lang="en-US" altLang="zh-CN" sz="2400" b="1" dirty="0" smtClean="0"/>
          </a:p>
          <a:p>
            <a:pPr marL="457200" lvl="1" indent="0">
              <a:lnSpc>
                <a:spcPct val="125000"/>
              </a:lnSpc>
              <a:buNone/>
            </a:pPr>
            <a:r>
              <a:rPr lang="en-US" altLang="zh-CN" sz="2400" b="1" dirty="0" smtClean="0"/>
              <a:t>(</a:t>
            </a:r>
            <a:r>
              <a:rPr lang="zh-CN" altLang="en-US" sz="2400" b="1" dirty="0" smtClean="0"/>
              <a:t>所有磁道存储容量相同</a:t>
            </a:r>
            <a:r>
              <a:rPr lang="en-US" altLang="zh-CN" sz="2400" b="1" dirty="0" smtClean="0"/>
              <a:t>)</a:t>
            </a:r>
          </a:p>
          <a:p>
            <a:pPr marL="457200" lvl="1" indent="0">
              <a:lnSpc>
                <a:spcPct val="125000"/>
              </a:lnSpc>
              <a:buNone/>
            </a:pPr>
            <a:r>
              <a:rPr lang="zh-CN" altLang="en-US" sz="2400" b="1" dirty="0" smtClean="0"/>
              <a:t>内层磁道容量</a:t>
            </a:r>
            <a:r>
              <a:rPr lang="en-US" altLang="zh-CN" sz="2400" b="1" dirty="0" smtClean="0"/>
              <a:t>=</a:t>
            </a:r>
            <a:r>
              <a:rPr lang="zh-CN" altLang="en-US" sz="2400" b="1" dirty="0" smtClean="0"/>
              <a:t>内层周长*内层位密度</a:t>
            </a:r>
            <a:endParaRPr lang="en-US" altLang="zh-CN" sz="2400" b="1" dirty="0" smtClean="0"/>
          </a:p>
          <a:p>
            <a:pPr marL="457200" lvl="1" indent="0">
              <a:lnSpc>
                <a:spcPct val="125000"/>
              </a:lnSpc>
              <a:buNone/>
            </a:pPr>
            <a:r>
              <a:rPr lang="en-US" altLang="zh-CN" sz="2400" b="1" dirty="0" smtClean="0"/>
              <a:t>=π</a:t>
            </a:r>
            <a:r>
              <a:rPr lang="zh-CN" altLang="en-US" sz="2400" b="1" dirty="0" smtClean="0"/>
              <a:t>*</a:t>
            </a:r>
            <a:r>
              <a:rPr lang="en-US" altLang="zh-CN" sz="2400" b="1" dirty="0" smtClean="0"/>
              <a:t>D</a:t>
            </a:r>
            <a:r>
              <a:rPr lang="zh-CN" altLang="en-US" sz="2400" b="1" dirty="0" smtClean="0"/>
              <a:t>*</a:t>
            </a:r>
            <a:r>
              <a:rPr lang="en-US" altLang="zh-CN" sz="2400" b="1" dirty="0" smtClean="0"/>
              <a:t>400=3.14</a:t>
            </a:r>
            <a:r>
              <a:rPr lang="zh-CN" altLang="en-US" sz="2400" b="1" dirty="0" smtClean="0"/>
              <a:t>*</a:t>
            </a:r>
            <a:r>
              <a:rPr lang="en-US" altLang="zh-CN" sz="2400" b="1" dirty="0" smtClean="0"/>
              <a:t>22</a:t>
            </a:r>
            <a:r>
              <a:rPr lang="zh-CN" altLang="en-US" sz="2400" b="1" dirty="0" smtClean="0"/>
              <a:t>*</a:t>
            </a:r>
            <a:r>
              <a:rPr lang="en-US" altLang="zh-CN" sz="2400" b="1" dirty="0" smtClean="0"/>
              <a:t>400 </a:t>
            </a:r>
            <a:r>
              <a:rPr lang="zh-CN" altLang="en-US" sz="2400" b="1" dirty="0" smtClean="0"/>
              <a:t>位</a:t>
            </a:r>
            <a:endParaRPr lang="en-US" altLang="zh-CN" sz="2400" b="1" dirty="0" smtClean="0"/>
          </a:p>
          <a:p>
            <a:pPr marL="457200" lvl="1" indent="0">
              <a:lnSpc>
                <a:spcPct val="125000"/>
              </a:lnSpc>
              <a:buNone/>
            </a:pPr>
            <a:r>
              <a:rPr lang="zh-CN" altLang="en-US" sz="2400" b="1" dirty="0" smtClean="0"/>
              <a:t>（</a:t>
            </a:r>
            <a:r>
              <a:rPr lang="en-US" altLang="zh-CN" sz="2400" b="1" dirty="0" smtClean="0"/>
              <a:t>2</a:t>
            </a:r>
            <a:r>
              <a:rPr lang="zh-CN" altLang="en-US" sz="2400" b="1" dirty="0" smtClean="0"/>
              <a:t>）盘面数  </a:t>
            </a:r>
            <a:r>
              <a:rPr lang="en-US" altLang="zh-CN" sz="2400" b="1" dirty="0" smtClean="0"/>
              <a:t>12-2=10</a:t>
            </a:r>
            <a:r>
              <a:rPr lang="zh-CN" altLang="en-US" sz="2400" b="1" dirty="0" smtClean="0"/>
              <a:t>面</a:t>
            </a:r>
            <a:endParaRPr lang="en-US" altLang="zh-CN" sz="2400" b="1" dirty="0" smtClean="0"/>
          </a:p>
          <a:p>
            <a:pPr marL="457200" lvl="1" indent="0">
              <a:lnSpc>
                <a:spcPct val="125000"/>
              </a:lnSpc>
              <a:buNone/>
            </a:pPr>
            <a:r>
              <a:rPr lang="zh-CN" altLang="en-US" sz="2400" b="1" dirty="0" smtClean="0"/>
              <a:t>（</a:t>
            </a:r>
            <a:r>
              <a:rPr lang="en-US" altLang="zh-CN" sz="2400" b="1" dirty="0" smtClean="0"/>
              <a:t>3</a:t>
            </a:r>
            <a:r>
              <a:rPr lang="zh-CN" altLang="en-US" sz="2400" b="1" dirty="0" smtClean="0"/>
              <a:t>）总容量</a:t>
            </a:r>
            <a:r>
              <a:rPr lang="en-US" altLang="zh-CN" sz="2400" b="1" dirty="0" smtClean="0"/>
              <a:t>=</a:t>
            </a:r>
            <a:r>
              <a:rPr lang="zh-CN" altLang="en-US" sz="2400" b="1" dirty="0" smtClean="0"/>
              <a:t>盘面数*磁道数*磁道容量</a:t>
            </a:r>
            <a:r>
              <a:rPr lang="en-US" altLang="zh-CN" sz="2400" b="1" dirty="0" smtClean="0"/>
              <a:t>=10</a:t>
            </a:r>
            <a:r>
              <a:rPr lang="zh-CN" altLang="en-US" sz="2400" b="1" dirty="0" smtClean="0"/>
              <a:t>*</a:t>
            </a:r>
            <a:r>
              <a:rPr lang="en-US" altLang="zh-CN" sz="2400" b="1" dirty="0" smtClean="0"/>
              <a:t>220</a:t>
            </a:r>
            <a:r>
              <a:rPr lang="zh-CN" altLang="en-US" sz="2400" b="1" dirty="0" smtClean="0"/>
              <a:t>*</a:t>
            </a:r>
            <a:r>
              <a:rPr lang="en-US" altLang="zh-CN" sz="2400" b="1" dirty="0"/>
              <a:t>3.14</a:t>
            </a:r>
            <a:r>
              <a:rPr lang="zh-CN" altLang="en-US" sz="2400" b="1" dirty="0"/>
              <a:t>*</a:t>
            </a:r>
            <a:r>
              <a:rPr lang="en-US" altLang="zh-CN" sz="2400" b="1" dirty="0"/>
              <a:t>22</a:t>
            </a:r>
            <a:r>
              <a:rPr lang="zh-CN" altLang="en-US" sz="2400" b="1" dirty="0"/>
              <a:t>*</a:t>
            </a:r>
            <a:r>
              <a:rPr lang="en-US" altLang="zh-CN" sz="2400" b="1" dirty="0" smtClean="0"/>
              <a:t>400</a:t>
            </a:r>
            <a:r>
              <a:rPr lang="zh-CN" altLang="en-US" sz="2400" b="1" dirty="0" smtClean="0"/>
              <a:t>位</a:t>
            </a:r>
            <a:endParaRPr lang="en-US" altLang="zh-CN" sz="2400" b="1" dirty="0" smtClean="0"/>
          </a:p>
          <a:p>
            <a:pPr marL="457200" lvl="1" indent="0">
              <a:lnSpc>
                <a:spcPct val="125000"/>
              </a:lnSpc>
              <a:buNone/>
            </a:pPr>
            <a:endParaRPr lang="zh-CN" altLang="en-US" sz="2400" b="1" dirty="0"/>
          </a:p>
        </p:txBody>
      </p:sp>
      <p:graphicFrame>
        <p:nvGraphicFramePr>
          <p:cNvPr id="4" name="Object 3"/>
          <p:cNvGraphicFramePr>
            <a:graphicFrameLocks noChangeAspect="1"/>
          </p:cNvGraphicFramePr>
          <p:nvPr>
            <p:extLst>
              <p:ext uri="{D42A27DB-BD31-4B8C-83A1-F6EECF244321}">
                <p14:modId xmlns:p14="http://schemas.microsoft.com/office/powerpoint/2010/main" val="2005832550"/>
              </p:ext>
            </p:extLst>
          </p:nvPr>
        </p:nvGraphicFramePr>
        <p:xfrm>
          <a:off x="5652120" y="2492896"/>
          <a:ext cx="3100388" cy="3036887"/>
        </p:xfrm>
        <a:graphic>
          <a:graphicData uri="http://schemas.openxmlformats.org/presentationml/2006/ole">
            <mc:AlternateContent xmlns:mc="http://schemas.openxmlformats.org/markup-compatibility/2006">
              <mc:Choice xmlns:v="urn:schemas-microsoft-com:vml" Requires="v">
                <p:oleObj spid="_x0000_s103427" name="Photo Editor 照片" r:id="rId3" imgW="2819794" imgH="2914286" progId="MSPhotoEd.3">
                  <p:embed/>
                </p:oleObj>
              </mc:Choice>
              <mc:Fallback>
                <p:oleObj name="Photo Editor 照片" r:id="rId3" imgW="2819794" imgH="2914286" progId="MSPhotoEd.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2492896"/>
                        <a:ext cx="3100388" cy="3036887"/>
                      </a:xfrm>
                      <a:prstGeom prst="rect">
                        <a:avLst/>
                      </a:prstGeom>
                    </p:spPr>
                  </p:pic>
                </p:oleObj>
              </mc:Fallback>
            </mc:AlternateContent>
          </a:graphicData>
        </a:graphic>
      </p:graphicFrame>
    </p:spTree>
    <p:extLst>
      <p:ext uri="{BB962C8B-B14F-4D97-AF65-F5344CB8AC3E}">
        <p14:creationId xmlns:p14="http://schemas.microsoft.com/office/powerpoint/2010/main" val="434998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p:txBody>
          <a:bodyPr/>
          <a:lstStyle/>
          <a:p>
            <a:r>
              <a:rPr lang="en-US" altLang="zh-CN"/>
              <a:t>	</a:t>
            </a:r>
          </a:p>
        </p:txBody>
      </p:sp>
      <p:sp>
        <p:nvSpPr>
          <p:cNvPr id="104451" name="Rectangle 3"/>
          <p:cNvSpPr>
            <a:spLocks noGrp="1" noRot="1" noChangeArrowheads="1"/>
          </p:cNvSpPr>
          <p:nvPr>
            <p:ph type="body" idx="1"/>
          </p:nvPr>
        </p:nvSpPr>
        <p:spPr>
          <a:xfrm>
            <a:off x="323850" y="333375"/>
            <a:ext cx="8569325" cy="6191250"/>
          </a:xfrm>
        </p:spPr>
        <p:txBody>
          <a:bodyPr/>
          <a:lstStyle/>
          <a:p>
            <a:pPr>
              <a:lnSpc>
                <a:spcPct val="125000"/>
              </a:lnSpc>
              <a:buFont typeface="Wingdings" pitchFamily="2" charset="2"/>
              <a:buNone/>
            </a:pPr>
            <a:r>
              <a:rPr lang="zh-CN" altLang="en-US" sz="2800" b="1" dirty="0">
                <a:solidFill>
                  <a:srgbClr val="FF3300"/>
                </a:solidFill>
              </a:rPr>
              <a:t>例题</a:t>
            </a:r>
            <a:r>
              <a:rPr lang="zh-CN" altLang="en-US" sz="2800" b="1" dirty="0"/>
              <a:t>  磁盘组有</a:t>
            </a:r>
            <a:r>
              <a:rPr lang="en-US" altLang="zh-CN" sz="2800" b="1" dirty="0"/>
              <a:t>6</a:t>
            </a:r>
            <a:r>
              <a:rPr lang="zh-CN" altLang="en-US" sz="2800" b="1" dirty="0"/>
              <a:t>片磁盘，每片有两个记录面，最上最下两面不用。存储区域内直径</a:t>
            </a:r>
            <a:r>
              <a:rPr lang="en-US" altLang="zh-CN" sz="2800" b="1" dirty="0"/>
              <a:t>22cm</a:t>
            </a:r>
            <a:r>
              <a:rPr lang="zh-CN" altLang="en-US" sz="2800" b="1" dirty="0"/>
              <a:t>，外直径</a:t>
            </a:r>
            <a:r>
              <a:rPr lang="en-US" altLang="zh-CN" sz="2800" b="1" dirty="0"/>
              <a:t>33cm,</a:t>
            </a:r>
            <a:r>
              <a:rPr lang="zh-CN" altLang="en-US" sz="2800" b="1" dirty="0"/>
              <a:t>道密度为</a:t>
            </a:r>
            <a:r>
              <a:rPr lang="en-US" altLang="zh-CN" sz="2800" b="1" dirty="0"/>
              <a:t>40</a:t>
            </a:r>
            <a:r>
              <a:rPr lang="zh-CN" altLang="en-US" sz="2800" b="1" dirty="0"/>
              <a:t>道</a:t>
            </a:r>
            <a:r>
              <a:rPr lang="en-US" altLang="zh-CN" sz="2800" b="1" dirty="0"/>
              <a:t>/cm,</a:t>
            </a:r>
            <a:r>
              <a:rPr lang="zh-CN" altLang="en-US" sz="2800" b="1" dirty="0"/>
              <a:t>内层位密度</a:t>
            </a:r>
            <a:r>
              <a:rPr lang="en-US" altLang="zh-CN" sz="2800" b="1" dirty="0"/>
              <a:t>400</a:t>
            </a:r>
            <a:r>
              <a:rPr lang="zh-CN" altLang="en-US" sz="2800" b="1" dirty="0"/>
              <a:t>位</a:t>
            </a:r>
            <a:r>
              <a:rPr lang="en-US" altLang="zh-CN" sz="2800" b="1" dirty="0"/>
              <a:t>/cm,</a:t>
            </a:r>
            <a:r>
              <a:rPr lang="zh-CN" altLang="en-US" sz="2800" b="1" dirty="0">
                <a:solidFill>
                  <a:srgbClr val="FF0000"/>
                </a:solidFill>
              </a:rPr>
              <a:t>转速</a:t>
            </a:r>
            <a:r>
              <a:rPr lang="en-US" altLang="zh-CN" sz="2800" b="1" dirty="0">
                <a:solidFill>
                  <a:srgbClr val="FF0000"/>
                </a:solidFill>
              </a:rPr>
              <a:t>2400</a:t>
            </a:r>
            <a:r>
              <a:rPr lang="zh-CN" altLang="en-US" sz="2800" b="1" dirty="0">
                <a:solidFill>
                  <a:srgbClr val="FF0000"/>
                </a:solidFill>
              </a:rPr>
              <a:t>转</a:t>
            </a:r>
            <a:r>
              <a:rPr lang="en-US" altLang="zh-CN" sz="2800" b="1" dirty="0">
                <a:solidFill>
                  <a:srgbClr val="FF0000"/>
                </a:solidFill>
              </a:rPr>
              <a:t>/</a:t>
            </a:r>
            <a:r>
              <a:rPr lang="zh-CN" altLang="en-US" sz="2800" b="1" dirty="0">
                <a:solidFill>
                  <a:srgbClr val="FF0000"/>
                </a:solidFill>
              </a:rPr>
              <a:t>分</a:t>
            </a:r>
            <a:r>
              <a:rPr lang="zh-CN" altLang="en-US" sz="2800" b="1" dirty="0"/>
              <a:t>，问：</a:t>
            </a:r>
          </a:p>
          <a:p>
            <a:pPr lvl="1">
              <a:lnSpc>
                <a:spcPct val="125000"/>
              </a:lnSpc>
            </a:pPr>
            <a:r>
              <a:rPr lang="en-US" altLang="zh-CN" sz="2400" b="1" dirty="0" smtClean="0"/>
              <a:t>3</a:t>
            </a:r>
            <a:r>
              <a:rPr lang="zh-CN" altLang="en-US" sz="2400" b="1" dirty="0"/>
              <a:t>、数据传输率多少</a:t>
            </a:r>
            <a:r>
              <a:rPr lang="zh-CN" altLang="en-US" sz="2400" b="1" dirty="0" smtClean="0"/>
              <a:t>？</a:t>
            </a:r>
            <a:endParaRPr lang="en-US" altLang="zh-CN" sz="2400" b="1" dirty="0"/>
          </a:p>
          <a:p>
            <a:pPr marL="457200" lvl="1" indent="0">
              <a:lnSpc>
                <a:spcPct val="125000"/>
              </a:lnSpc>
              <a:buNone/>
            </a:pPr>
            <a:r>
              <a:rPr lang="zh-CN" altLang="en-US" sz="2400" b="1" dirty="0"/>
              <a:t>数据</a:t>
            </a:r>
            <a:r>
              <a:rPr lang="zh-CN" altLang="en-US" sz="2400" b="1" dirty="0" smtClean="0"/>
              <a:t>传输率</a:t>
            </a:r>
            <a:r>
              <a:rPr lang="en-US" altLang="zh-CN" sz="2400" b="1" dirty="0" smtClean="0"/>
              <a:t>=</a:t>
            </a:r>
            <a:r>
              <a:rPr lang="zh-CN" altLang="en-US" sz="2400" b="1" dirty="0" smtClean="0"/>
              <a:t>磁道容量</a:t>
            </a:r>
            <a:r>
              <a:rPr lang="en-US" altLang="zh-CN" sz="2400" b="1" dirty="0" smtClean="0"/>
              <a:t>/</a:t>
            </a:r>
            <a:r>
              <a:rPr lang="zh-CN" altLang="en-US" sz="2400" b="1" dirty="0" smtClean="0"/>
              <a:t>磁盘旋转一周的时间</a:t>
            </a:r>
            <a:endParaRPr lang="en-US" altLang="zh-CN" sz="2400" b="1" dirty="0" smtClean="0"/>
          </a:p>
          <a:p>
            <a:pPr marL="457200" lvl="1" indent="0">
              <a:lnSpc>
                <a:spcPct val="125000"/>
              </a:lnSpc>
              <a:buNone/>
            </a:pPr>
            <a:r>
              <a:rPr lang="en-US" altLang="zh-CN" sz="2400" b="1" dirty="0"/>
              <a:t> </a:t>
            </a:r>
            <a:r>
              <a:rPr lang="en-US" altLang="zh-CN" sz="2400" b="1" dirty="0" smtClean="0"/>
              <a:t>                 =</a:t>
            </a:r>
            <a:r>
              <a:rPr lang="en-US" altLang="zh-CN" sz="2400" b="1" dirty="0"/>
              <a:t> 220</a:t>
            </a:r>
            <a:r>
              <a:rPr lang="zh-CN" altLang="en-US" sz="2400" b="1" dirty="0"/>
              <a:t>*</a:t>
            </a:r>
            <a:r>
              <a:rPr lang="en-US" altLang="zh-CN" sz="2400" b="1" dirty="0"/>
              <a:t>3.14</a:t>
            </a:r>
            <a:r>
              <a:rPr lang="zh-CN" altLang="en-US" sz="2400" b="1" dirty="0"/>
              <a:t>*</a:t>
            </a:r>
            <a:r>
              <a:rPr lang="en-US" altLang="zh-CN" sz="2400" b="1" dirty="0"/>
              <a:t>22</a:t>
            </a:r>
            <a:r>
              <a:rPr lang="zh-CN" altLang="en-US" sz="2400" b="1" dirty="0"/>
              <a:t>*</a:t>
            </a:r>
            <a:r>
              <a:rPr lang="en-US" altLang="zh-CN" sz="2400" b="1" dirty="0" smtClean="0"/>
              <a:t>400/8(</a:t>
            </a:r>
            <a:r>
              <a:rPr lang="zh-CN" altLang="en-US" sz="2400" b="1" dirty="0" smtClean="0"/>
              <a:t>字节</a:t>
            </a:r>
            <a:r>
              <a:rPr lang="en-US" altLang="zh-CN" sz="2400" b="1" dirty="0" smtClean="0"/>
              <a:t>) / 1/40 </a:t>
            </a:r>
            <a:r>
              <a:rPr lang="zh-CN" altLang="en-US" sz="2400" b="1" dirty="0" smtClean="0"/>
              <a:t>秒</a:t>
            </a:r>
            <a:endParaRPr lang="en-US" altLang="zh-CN" sz="2400" b="1" dirty="0" smtClean="0"/>
          </a:p>
          <a:p>
            <a:pPr marL="457200" lvl="1" indent="0">
              <a:lnSpc>
                <a:spcPct val="125000"/>
              </a:lnSpc>
              <a:buNone/>
            </a:pPr>
            <a:r>
              <a:rPr lang="en-US" altLang="zh-CN" sz="2400" b="1" dirty="0"/>
              <a:t> </a:t>
            </a:r>
            <a:r>
              <a:rPr lang="en-US" altLang="zh-CN" sz="2400" b="1" dirty="0" smtClean="0"/>
              <a:t>                 = </a:t>
            </a:r>
            <a:r>
              <a:rPr lang="en-US" altLang="zh-CN" sz="2400" b="1" dirty="0"/>
              <a:t>220</a:t>
            </a:r>
            <a:r>
              <a:rPr lang="zh-CN" altLang="en-US" sz="2400" b="1" dirty="0"/>
              <a:t>*</a:t>
            </a:r>
            <a:r>
              <a:rPr lang="en-US" altLang="zh-CN" sz="2400" b="1" dirty="0"/>
              <a:t>3.14</a:t>
            </a:r>
            <a:r>
              <a:rPr lang="zh-CN" altLang="en-US" sz="2400" b="1" dirty="0"/>
              <a:t>*</a:t>
            </a:r>
            <a:r>
              <a:rPr lang="en-US" altLang="zh-CN" sz="2400" b="1" dirty="0"/>
              <a:t>22</a:t>
            </a:r>
            <a:r>
              <a:rPr lang="zh-CN" altLang="en-US" sz="2400" b="1" dirty="0"/>
              <a:t>*</a:t>
            </a:r>
            <a:r>
              <a:rPr lang="en-US" altLang="zh-CN" sz="2400" b="1" dirty="0" smtClean="0"/>
              <a:t>400/8 </a:t>
            </a:r>
            <a:r>
              <a:rPr lang="zh-CN" altLang="en-US" sz="2400" b="1" dirty="0" smtClean="0"/>
              <a:t>* </a:t>
            </a:r>
            <a:r>
              <a:rPr lang="en-US" altLang="zh-CN" sz="2400" b="1" dirty="0" smtClean="0"/>
              <a:t>40 </a:t>
            </a:r>
            <a:r>
              <a:rPr lang="zh-CN" altLang="en-US" sz="2400" b="1" dirty="0" smtClean="0"/>
              <a:t>字节</a:t>
            </a:r>
            <a:r>
              <a:rPr lang="en-US" altLang="zh-CN" sz="2400" b="1" dirty="0" smtClean="0"/>
              <a:t>/</a:t>
            </a:r>
            <a:r>
              <a:rPr lang="zh-CN" altLang="en-US" sz="2400" b="1" dirty="0" smtClean="0"/>
              <a:t>秒</a:t>
            </a:r>
            <a:endParaRPr lang="en-US" altLang="zh-CN" sz="2400" b="1" dirty="0" smtClean="0"/>
          </a:p>
          <a:p>
            <a:pPr marL="457200" lvl="1" indent="0">
              <a:lnSpc>
                <a:spcPct val="125000"/>
              </a:lnSpc>
              <a:buNone/>
            </a:pPr>
            <a:r>
              <a:rPr lang="en-US" altLang="zh-CN" sz="2400" b="1" dirty="0"/>
              <a:t> </a:t>
            </a:r>
            <a:r>
              <a:rPr lang="en-US" altLang="zh-CN" sz="2400" b="1" dirty="0" smtClean="0"/>
              <a:t>                 </a:t>
            </a:r>
            <a:endParaRPr lang="zh-CN" altLang="en-US" sz="2400" b="1" dirty="0"/>
          </a:p>
        </p:txBody>
      </p:sp>
    </p:spTree>
    <p:extLst>
      <p:ext uri="{BB962C8B-B14F-4D97-AF65-F5344CB8AC3E}">
        <p14:creationId xmlns:p14="http://schemas.microsoft.com/office/powerpoint/2010/main" val="3356196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p:txBody>
          <a:bodyPr/>
          <a:lstStyle/>
          <a:p>
            <a:r>
              <a:rPr lang="en-US" altLang="zh-CN"/>
              <a:t>	</a:t>
            </a:r>
          </a:p>
        </p:txBody>
      </p:sp>
      <p:sp>
        <p:nvSpPr>
          <p:cNvPr id="104451" name="Rectangle 3"/>
          <p:cNvSpPr>
            <a:spLocks noGrp="1" noRot="1" noChangeArrowheads="1"/>
          </p:cNvSpPr>
          <p:nvPr>
            <p:ph type="body" idx="1"/>
          </p:nvPr>
        </p:nvSpPr>
        <p:spPr>
          <a:xfrm>
            <a:off x="323850" y="333375"/>
            <a:ext cx="8569325" cy="6191250"/>
          </a:xfrm>
        </p:spPr>
        <p:txBody>
          <a:bodyPr/>
          <a:lstStyle/>
          <a:p>
            <a:pPr>
              <a:lnSpc>
                <a:spcPct val="125000"/>
              </a:lnSpc>
              <a:buFont typeface="Wingdings" pitchFamily="2" charset="2"/>
              <a:buNone/>
            </a:pPr>
            <a:r>
              <a:rPr lang="zh-CN" altLang="en-US" sz="2800" b="1" dirty="0">
                <a:solidFill>
                  <a:srgbClr val="FF3300"/>
                </a:solidFill>
              </a:rPr>
              <a:t>例题</a:t>
            </a:r>
            <a:r>
              <a:rPr lang="zh-CN" altLang="en-US" sz="2800" b="1" dirty="0"/>
              <a:t>  磁盘组有</a:t>
            </a:r>
            <a:r>
              <a:rPr lang="en-US" altLang="zh-CN" sz="2800" b="1" dirty="0"/>
              <a:t>6</a:t>
            </a:r>
            <a:r>
              <a:rPr lang="zh-CN" altLang="en-US" sz="2800" b="1" dirty="0"/>
              <a:t>片磁盘，每片有两个记录面，最上最下两面不用。存储区域内直径</a:t>
            </a:r>
            <a:r>
              <a:rPr lang="en-US" altLang="zh-CN" sz="2800" b="1" dirty="0"/>
              <a:t>22cm</a:t>
            </a:r>
            <a:r>
              <a:rPr lang="zh-CN" altLang="en-US" sz="2800" b="1" dirty="0"/>
              <a:t>，外直径</a:t>
            </a:r>
            <a:r>
              <a:rPr lang="en-US" altLang="zh-CN" sz="2800" b="1" dirty="0"/>
              <a:t>33cm,</a:t>
            </a:r>
            <a:r>
              <a:rPr lang="zh-CN" altLang="en-US" sz="2800" b="1" dirty="0">
                <a:solidFill>
                  <a:srgbClr val="FF0000"/>
                </a:solidFill>
              </a:rPr>
              <a:t>道密度为</a:t>
            </a:r>
            <a:r>
              <a:rPr lang="en-US" altLang="zh-CN" sz="2800" b="1" dirty="0">
                <a:solidFill>
                  <a:srgbClr val="FF0000"/>
                </a:solidFill>
              </a:rPr>
              <a:t>40</a:t>
            </a:r>
            <a:r>
              <a:rPr lang="zh-CN" altLang="en-US" sz="2800" b="1" dirty="0">
                <a:solidFill>
                  <a:srgbClr val="FF0000"/>
                </a:solidFill>
              </a:rPr>
              <a:t>道</a:t>
            </a:r>
            <a:r>
              <a:rPr lang="en-US" altLang="zh-CN" sz="2800" b="1" dirty="0">
                <a:solidFill>
                  <a:srgbClr val="FF0000"/>
                </a:solidFill>
              </a:rPr>
              <a:t>/cm</a:t>
            </a:r>
            <a:r>
              <a:rPr lang="en-US" altLang="zh-CN" sz="2800" b="1" dirty="0"/>
              <a:t>,</a:t>
            </a:r>
            <a:r>
              <a:rPr lang="zh-CN" altLang="en-US" sz="2800" b="1" dirty="0"/>
              <a:t>内层位密度</a:t>
            </a:r>
            <a:r>
              <a:rPr lang="en-US" altLang="zh-CN" sz="2800" b="1" dirty="0"/>
              <a:t>400</a:t>
            </a:r>
            <a:r>
              <a:rPr lang="zh-CN" altLang="en-US" sz="2800" b="1" dirty="0"/>
              <a:t>位</a:t>
            </a:r>
            <a:r>
              <a:rPr lang="en-US" altLang="zh-CN" sz="2800" b="1" dirty="0"/>
              <a:t>/cm,</a:t>
            </a:r>
            <a:r>
              <a:rPr lang="zh-CN" altLang="en-US" sz="2800" b="1" dirty="0"/>
              <a:t>转速</a:t>
            </a:r>
            <a:r>
              <a:rPr lang="en-US" altLang="zh-CN" sz="2800" b="1" dirty="0"/>
              <a:t>2400</a:t>
            </a:r>
            <a:r>
              <a:rPr lang="zh-CN" altLang="en-US" sz="2800" b="1" dirty="0"/>
              <a:t>转</a:t>
            </a:r>
            <a:r>
              <a:rPr lang="en-US" altLang="zh-CN" sz="2800" b="1" dirty="0"/>
              <a:t>/</a:t>
            </a:r>
            <a:r>
              <a:rPr lang="zh-CN" altLang="en-US" sz="2800" b="1" dirty="0"/>
              <a:t>分，问：</a:t>
            </a:r>
          </a:p>
          <a:p>
            <a:pPr lvl="1">
              <a:lnSpc>
                <a:spcPct val="125000"/>
              </a:lnSpc>
            </a:pPr>
            <a:r>
              <a:rPr lang="en-US" altLang="zh-CN" sz="2400" b="1" dirty="0" smtClean="0"/>
              <a:t>4</a:t>
            </a:r>
            <a:r>
              <a:rPr lang="zh-CN" altLang="en-US" sz="2400" b="1" dirty="0"/>
              <a:t>、采用定长数据块记录格式，直接寻址的最小单位是什么</a:t>
            </a:r>
            <a:r>
              <a:rPr lang="en-US" altLang="zh-CN" sz="2400" b="1" dirty="0"/>
              <a:t>?</a:t>
            </a:r>
            <a:r>
              <a:rPr lang="zh-CN" altLang="en-US" sz="2400" b="1" dirty="0"/>
              <a:t>寻址命令中如何表示磁盘地址</a:t>
            </a:r>
            <a:r>
              <a:rPr lang="zh-CN" altLang="en-US" sz="2400" b="1" dirty="0" smtClean="0"/>
              <a:t>？</a:t>
            </a:r>
            <a:endParaRPr lang="en-US" altLang="zh-CN" sz="2400" b="1" dirty="0" smtClean="0"/>
          </a:p>
          <a:p>
            <a:pPr marL="457200" lvl="1" indent="0">
              <a:lnSpc>
                <a:spcPct val="125000"/>
              </a:lnSpc>
              <a:buNone/>
            </a:pPr>
            <a:r>
              <a:rPr lang="zh-CN" altLang="en-US" sz="2400" b="1" dirty="0" smtClean="0"/>
              <a:t>扇区    磁盘地址：盘面号、柱面号、扇区号</a:t>
            </a:r>
            <a:endParaRPr lang="zh-CN" altLang="en-US" sz="2400" b="1" dirty="0"/>
          </a:p>
          <a:p>
            <a:pPr lvl="1">
              <a:lnSpc>
                <a:spcPct val="125000"/>
              </a:lnSpc>
            </a:pPr>
            <a:r>
              <a:rPr lang="en-US" altLang="zh-CN" sz="2400" b="1" dirty="0"/>
              <a:t>5</a:t>
            </a:r>
            <a:r>
              <a:rPr lang="zh-CN" altLang="en-US" sz="2400" b="1" dirty="0"/>
              <a:t>、如果某文件长度超过一个磁道的容量，应将它记录在同一个存储面上，还是记录在同一个柱面上</a:t>
            </a:r>
            <a:r>
              <a:rPr lang="zh-CN" altLang="en-US" sz="2400" b="1" dirty="0" smtClean="0"/>
              <a:t>？</a:t>
            </a:r>
            <a:endParaRPr lang="en-US" altLang="zh-CN" sz="2400" b="1" dirty="0" smtClean="0"/>
          </a:p>
          <a:p>
            <a:pPr marL="457200" lvl="1" indent="0">
              <a:lnSpc>
                <a:spcPct val="125000"/>
              </a:lnSpc>
              <a:buNone/>
            </a:pPr>
            <a:r>
              <a:rPr lang="zh-CN" altLang="en-US" sz="2400" b="1" dirty="0" smtClean="0"/>
              <a:t>  记录</a:t>
            </a:r>
            <a:r>
              <a:rPr lang="zh-CN" altLang="en-US" sz="2400" b="1" dirty="0"/>
              <a:t>在同一个柱面上</a:t>
            </a:r>
            <a:endParaRPr lang="zh-CN" altLang="en-US" sz="2400" b="1" dirty="0"/>
          </a:p>
        </p:txBody>
      </p:sp>
    </p:spTree>
    <p:extLst>
      <p:ext uri="{BB962C8B-B14F-4D97-AF65-F5344CB8AC3E}">
        <p14:creationId xmlns:p14="http://schemas.microsoft.com/office/powerpoint/2010/main" val="1684364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Rot="1" noChangeArrowheads="1"/>
          </p:cNvSpPr>
          <p:nvPr>
            <p:ph type="body" idx="1"/>
          </p:nvPr>
        </p:nvSpPr>
        <p:spPr>
          <a:xfrm>
            <a:off x="539750" y="404813"/>
            <a:ext cx="8280400" cy="6119812"/>
          </a:xfrm>
        </p:spPr>
        <p:txBody>
          <a:bodyPr/>
          <a:lstStyle/>
          <a:p>
            <a:pPr>
              <a:lnSpc>
                <a:spcPct val="125000"/>
              </a:lnSpc>
              <a:buFont typeface="Wingdings" pitchFamily="2" charset="2"/>
              <a:buNone/>
            </a:pPr>
            <a:r>
              <a:rPr lang="zh-CN" altLang="en-US" sz="2400" b="1" dirty="0">
                <a:solidFill>
                  <a:srgbClr val="FF3300"/>
                </a:solidFill>
              </a:rPr>
              <a:t>解</a:t>
            </a:r>
            <a:r>
              <a:rPr lang="zh-CN" altLang="en-US" sz="2000" b="1" dirty="0"/>
              <a:t>：</a:t>
            </a:r>
            <a:r>
              <a:rPr lang="en-US" altLang="zh-CN" sz="2000" b="1" dirty="0"/>
              <a:t>1</a:t>
            </a:r>
            <a:r>
              <a:rPr lang="zh-CN" altLang="en-US" sz="2000" b="1" dirty="0"/>
              <a:t>、有效存储区域</a:t>
            </a:r>
            <a:r>
              <a:rPr lang="en-US" altLang="zh-CN" sz="2000" b="1" dirty="0"/>
              <a:t>= 33/2-22/2 = 16.5-11 = 5.5cm</a:t>
            </a:r>
          </a:p>
          <a:p>
            <a:pPr>
              <a:lnSpc>
                <a:spcPct val="125000"/>
              </a:lnSpc>
              <a:buFont typeface="Wingdings" pitchFamily="2" charset="2"/>
              <a:buNone/>
            </a:pPr>
            <a:r>
              <a:rPr lang="en-US" altLang="zh-CN" sz="2000" b="1" dirty="0"/>
              <a:t> </a:t>
            </a:r>
            <a:r>
              <a:rPr lang="zh-CN" altLang="en-US" sz="2000" b="1" dirty="0"/>
              <a:t>柱面数</a:t>
            </a:r>
            <a:r>
              <a:rPr lang="en-US" altLang="zh-CN" sz="2000" b="1" dirty="0"/>
              <a:t>=</a:t>
            </a:r>
            <a:r>
              <a:rPr lang="zh-CN" altLang="en-US" sz="2000" b="1" dirty="0"/>
              <a:t>道密度*有效区域</a:t>
            </a:r>
            <a:r>
              <a:rPr lang="en-US" altLang="zh-CN" sz="2000" b="1" dirty="0"/>
              <a:t>=40</a:t>
            </a:r>
            <a:r>
              <a:rPr lang="zh-CN" altLang="en-US" sz="2000" b="1" dirty="0"/>
              <a:t>道</a:t>
            </a:r>
            <a:r>
              <a:rPr lang="en-US" altLang="zh-CN" sz="2000" b="1" dirty="0"/>
              <a:t>/cm*5.5cm=220</a:t>
            </a:r>
            <a:r>
              <a:rPr lang="zh-CN" altLang="en-US" sz="2000" b="1" dirty="0"/>
              <a:t>道，即</a:t>
            </a:r>
            <a:r>
              <a:rPr lang="en-US" altLang="zh-CN" sz="2000" b="1" dirty="0"/>
              <a:t>220</a:t>
            </a:r>
            <a:r>
              <a:rPr lang="zh-CN" altLang="en-US" sz="2000" b="1" dirty="0"/>
              <a:t>个圆柱面。</a:t>
            </a:r>
          </a:p>
          <a:p>
            <a:pPr>
              <a:lnSpc>
                <a:spcPct val="125000"/>
              </a:lnSpc>
              <a:buFont typeface="Wingdings" pitchFamily="2" charset="2"/>
              <a:buNone/>
            </a:pPr>
            <a:r>
              <a:rPr lang="en-US" altLang="zh-CN" sz="2000" b="1" dirty="0"/>
              <a:t>2</a:t>
            </a:r>
            <a:r>
              <a:rPr lang="zh-CN" altLang="en-US" sz="2000" b="1" dirty="0"/>
              <a:t>、内道周长</a:t>
            </a:r>
            <a:r>
              <a:rPr lang="en-US" altLang="zh-CN" sz="2000" b="1" dirty="0"/>
              <a:t>=3.14*22=69.08cm</a:t>
            </a:r>
          </a:p>
          <a:p>
            <a:pPr>
              <a:lnSpc>
                <a:spcPct val="125000"/>
              </a:lnSpc>
              <a:buFont typeface="Wingdings" pitchFamily="2" charset="2"/>
              <a:buNone/>
            </a:pPr>
            <a:r>
              <a:rPr lang="en-US" altLang="zh-CN" sz="2000" b="1" dirty="0"/>
              <a:t>     </a:t>
            </a:r>
            <a:r>
              <a:rPr lang="zh-CN" altLang="en-US" sz="2000" b="1" dirty="0"/>
              <a:t>道信息量</a:t>
            </a:r>
            <a:r>
              <a:rPr lang="en-US" altLang="zh-CN" sz="2000" b="1" dirty="0"/>
              <a:t>N=400</a:t>
            </a:r>
            <a:r>
              <a:rPr lang="zh-CN" altLang="en-US" sz="2000" b="1" dirty="0"/>
              <a:t>位</a:t>
            </a:r>
            <a:r>
              <a:rPr lang="en-US" altLang="zh-CN" sz="2000" b="1" dirty="0"/>
              <a:t>/cm*69.08cm=27632</a:t>
            </a:r>
            <a:r>
              <a:rPr lang="zh-CN" altLang="en-US" sz="2000" b="1" dirty="0"/>
              <a:t>位</a:t>
            </a:r>
            <a:r>
              <a:rPr lang="en-US" altLang="zh-CN" sz="2000" b="1" dirty="0"/>
              <a:t>=3454B</a:t>
            </a:r>
          </a:p>
          <a:p>
            <a:pPr>
              <a:lnSpc>
                <a:spcPct val="125000"/>
              </a:lnSpc>
              <a:buFont typeface="Wingdings" pitchFamily="2" charset="2"/>
              <a:buNone/>
            </a:pPr>
            <a:r>
              <a:rPr lang="en-US" altLang="zh-CN" sz="2000" b="1" dirty="0"/>
              <a:t>      </a:t>
            </a:r>
            <a:r>
              <a:rPr lang="zh-CN" altLang="en-US" sz="2000" b="1" dirty="0"/>
              <a:t>面信息量</a:t>
            </a:r>
            <a:r>
              <a:rPr lang="en-US" altLang="zh-CN" sz="2000" b="1" dirty="0"/>
              <a:t>=3454B*220=759880B</a:t>
            </a:r>
          </a:p>
          <a:p>
            <a:pPr>
              <a:lnSpc>
                <a:spcPct val="125000"/>
              </a:lnSpc>
              <a:buFont typeface="Wingdings" pitchFamily="2" charset="2"/>
              <a:buNone/>
            </a:pPr>
            <a:r>
              <a:rPr lang="en-US" altLang="zh-CN" sz="2000" b="1" dirty="0"/>
              <a:t>      </a:t>
            </a:r>
            <a:r>
              <a:rPr lang="zh-CN" altLang="en-US" sz="2000" b="1" dirty="0"/>
              <a:t>盘组容量</a:t>
            </a:r>
            <a:r>
              <a:rPr lang="en-US" altLang="zh-CN" sz="2000" b="1" dirty="0"/>
              <a:t>=759880B*10=7598800B≈7.25MB</a:t>
            </a:r>
          </a:p>
          <a:p>
            <a:pPr>
              <a:lnSpc>
                <a:spcPct val="125000"/>
              </a:lnSpc>
              <a:buFont typeface="Wingdings" pitchFamily="2" charset="2"/>
              <a:buNone/>
            </a:pPr>
            <a:r>
              <a:rPr lang="en-US" altLang="zh-CN" sz="2000" b="1" dirty="0"/>
              <a:t>3</a:t>
            </a:r>
            <a:r>
              <a:rPr lang="zh-CN" altLang="en-US" sz="2000" b="1" dirty="0"/>
              <a:t>、磁盘数据传输率</a:t>
            </a:r>
            <a:r>
              <a:rPr lang="en-US" altLang="zh-CN" sz="2000" b="1" dirty="0"/>
              <a:t>=</a:t>
            </a:r>
            <a:r>
              <a:rPr lang="zh-CN" altLang="en-US" sz="2000" b="1" dirty="0"/>
              <a:t>转数</a:t>
            </a:r>
            <a:r>
              <a:rPr lang="en-US" altLang="zh-CN" sz="2000" b="1" dirty="0"/>
              <a:t>r*</a:t>
            </a:r>
            <a:r>
              <a:rPr lang="zh-CN" altLang="en-US" sz="2000" b="1" dirty="0"/>
              <a:t>道容量</a:t>
            </a:r>
            <a:r>
              <a:rPr lang="en-US" altLang="zh-CN" sz="2000" b="1" dirty="0"/>
              <a:t>N</a:t>
            </a:r>
          </a:p>
          <a:p>
            <a:pPr>
              <a:lnSpc>
                <a:spcPct val="125000"/>
              </a:lnSpc>
              <a:buFont typeface="Wingdings" pitchFamily="2" charset="2"/>
              <a:buNone/>
            </a:pPr>
            <a:r>
              <a:rPr lang="en-US" altLang="zh-CN" sz="2000" b="1" dirty="0"/>
              <a:t>        =</a:t>
            </a:r>
            <a:r>
              <a:rPr lang="zh-CN" altLang="en-US" sz="2000" b="1" dirty="0"/>
              <a:t>（</a:t>
            </a:r>
            <a:r>
              <a:rPr lang="en-US" altLang="zh-CN" sz="2000" b="1" dirty="0"/>
              <a:t>2400</a:t>
            </a:r>
            <a:r>
              <a:rPr lang="zh-CN" altLang="en-US" sz="2000" b="1" dirty="0"/>
              <a:t>转</a:t>
            </a:r>
            <a:r>
              <a:rPr lang="en-US" altLang="zh-CN" sz="2000" b="1" dirty="0"/>
              <a:t>/60</a:t>
            </a:r>
            <a:r>
              <a:rPr lang="zh-CN" altLang="en-US" sz="2000" b="1" dirty="0"/>
              <a:t>秒）*</a:t>
            </a:r>
            <a:r>
              <a:rPr lang="en-US" altLang="zh-CN" sz="2000" b="1" dirty="0"/>
              <a:t>3454B=40*3454=13816B/S=13.492K/S</a:t>
            </a:r>
          </a:p>
          <a:p>
            <a:pPr>
              <a:lnSpc>
                <a:spcPct val="125000"/>
              </a:lnSpc>
              <a:buFont typeface="Wingdings" pitchFamily="2" charset="2"/>
              <a:buNone/>
            </a:pPr>
            <a:r>
              <a:rPr lang="en-US" altLang="zh-CN" sz="2000" b="1" dirty="0"/>
              <a:t>4</a:t>
            </a:r>
            <a:r>
              <a:rPr lang="zh-CN" altLang="en-US" sz="2000" b="1" dirty="0"/>
              <a:t>、最小单位是一个记录块（一个扇区），其编址方式可为如下格式：</a:t>
            </a:r>
          </a:p>
          <a:p>
            <a:pPr>
              <a:lnSpc>
                <a:spcPct val="125000"/>
              </a:lnSpc>
              <a:buFont typeface="Wingdings" pitchFamily="2" charset="2"/>
              <a:buNone/>
            </a:pPr>
            <a:endParaRPr lang="zh-CN" altLang="en-US" sz="1800" b="1" dirty="0"/>
          </a:p>
          <a:p>
            <a:pPr>
              <a:lnSpc>
                <a:spcPct val="125000"/>
              </a:lnSpc>
              <a:buFont typeface="Wingdings" pitchFamily="2" charset="2"/>
              <a:buNone/>
            </a:pPr>
            <a:endParaRPr lang="zh-CN" altLang="en-US" sz="1800" b="1" dirty="0"/>
          </a:p>
          <a:p>
            <a:pPr>
              <a:lnSpc>
                <a:spcPct val="125000"/>
              </a:lnSpc>
              <a:buFont typeface="Wingdings" pitchFamily="2" charset="2"/>
              <a:buNone/>
            </a:pPr>
            <a:r>
              <a:rPr lang="zh-CN" altLang="en-US" sz="1800" b="1" dirty="0"/>
              <a:t>              </a:t>
            </a:r>
          </a:p>
          <a:p>
            <a:pPr>
              <a:lnSpc>
                <a:spcPct val="125000"/>
              </a:lnSpc>
              <a:buFont typeface="Wingdings" pitchFamily="2" charset="2"/>
              <a:buNone/>
            </a:pPr>
            <a:r>
              <a:rPr lang="en-US" altLang="zh-CN" sz="2000" b="1" dirty="0"/>
              <a:t>5</a:t>
            </a:r>
            <a:r>
              <a:rPr lang="zh-CN" altLang="en-US" sz="2000" b="1" dirty="0"/>
              <a:t>、记录在同一个柱面上，因为不需要重新找道，数据读写速度快。</a:t>
            </a:r>
          </a:p>
        </p:txBody>
      </p:sp>
      <p:graphicFrame>
        <p:nvGraphicFramePr>
          <p:cNvPr id="105476" name="Group 4"/>
          <p:cNvGraphicFramePr>
            <a:graphicFrameLocks noGrp="1"/>
          </p:cNvGraphicFramePr>
          <p:nvPr>
            <p:extLst>
              <p:ext uri="{D42A27DB-BD31-4B8C-83A1-F6EECF244321}">
                <p14:modId xmlns:p14="http://schemas.microsoft.com/office/powerpoint/2010/main" val="2920878693"/>
              </p:ext>
            </p:extLst>
          </p:nvPr>
        </p:nvGraphicFramePr>
        <p:xfrm>
          <a:off x="1475656" y="4437112"/>
          <a:ext cx="6172200" cy="1261872"/>
        </p:xfrm>
        <a:graphic>
          <a:graphicData uri="http://schemas.openxmlformats.org/drawingml/2006/table">
            <a:tbl>
              <a:tblPr/>
              <a:tblGrid>
                <a:gridCol w="1004888">
                  <a:extLst>
                    <a:ext uri="{9D8B030D-6E8A-4147-A177-3AD203B41FA5}">
                      <a16:colId xmlns:a16="http://schemas.microsoft.com/office/drawing/2014/main" val="20000"/>
                    </a:ext>
                  </a:extLst>
                </a:gridCol>
                <a:gridCol w="1865312">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gridCol w="1651000">
                  <a:extLst>
                    <a:ext uri="{9D8B030D-6E8A-4147-A177-3AD203B41FA5}">
                      <a16:colId xmlns:a16="http://schemas.microsoft.com/office/drawing/2014/main" val="20003"/>
                    </a:ext>
                  </a:extLst>
                </a:gridCol>
              </a:tblGrid>
              <a:tr h="533400">
                <a:tc>
                  <a:txBody>
                    <a:bodyPr/>
                    <a:lstStyle>
                      <a:lvl1pPr>
                        <a:spcBef>
                          <a:spcPct val="20000"/>
                        </a:spcBef>
                        <a:buClr>
                          <a:schemeClr val="hlink"/>
                        </a:buClr>
                        <a:buSzPct val="70000"/>
                        <a:buFont typeface="Wingdings" pitchFamily="2" charset="2"/>
                        <a:defRPr kumimoji="1"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kumimoji="1"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kumimoji="1"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kumimoji="1">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kumimoji="1">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zh-CN" altLang="en-US" sz="2400" b="1" i="0" u="none" strike="noStrike" cap="none" normalizeH="0" baseline="0" dirty="0" smtClean="0">
                          <a:ln>
                            <a:noFill/>
                          </a:ln>
                          <a:solidFill>
                            <a:srgbClr val="FF0000"/>
                          </a:solidFill>
                          <a:effectLst/>
                          <a:latin typeface="Arial" charset="0"/>
                          <a:ea typeface="宋体" pitchFamily="2" charset="-122"/>
                        </a:rPr>
                        <a:t>台</a:t>
                      </a:r>
                      <a:r>
                        <a:rPr kumimoji="1" lang="zh-CN" altLang="en-US" sz="2400" b="1" i="0" u="none" strike="noStrike" cap="none" normalizeH="0" baseline="0" dirty="0" smtClean="0">
                          <a:ln>
                            <a:noFill/>
                          </a:ln>
                          <a:solidFill>
                            <a:srgbClr val="FF0000"/>
                          </a:solidFill>
                          <a:effectLst/>
                          <a:latin typeface="Arial" charset="0"/>
                          <a:ea typeface="宋体" pitchFamily="2" charset="-122"/>
                        </a:rPr>
                        <a:t>号</a:t>
                      </a:r>
                      <a:endParaRPr kumimoji="1" lang="en-US" altLang="zh-CN" sz="2400" b="1" i="0" u="none" strike="noStrike" cap="none" normalizeH="0" baseline="0" dirty="0" smtClean="0">
                        <a:ln>
                          <a:noFill/>
                        </a:ln>
                        <a:solidFill>
                          <a:srgbClr val="FF0000"/>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zh-CN" altLang="en-US" sz="2400" b="1" i="0" u="none" strike="noStrike" cap="none" normalizeH="0" baseline="0" dirty="0" smtClean="0">
                          <a:ln>
                            <a:noFill/>
                          </a:ln>
                          <a:solidFill>
                            <a:schemeClr val="tx1"/>
                          </a:solidFill>
                          <a:effectLst/>
                          <a:latin typeface="Arial" charset="0"/>
                          <a:ea typeface="宋体" pitchFamily="2" charset="-122"/>
                        </a:rPr>
                        <a:t>磁盘编号</a:t>
                      </a:r>
                      <a:endParaRPr kumimoji="1" lang="zh-CN" altLang="en-US" sz="24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kumimoji="1"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kumimoji="1"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kumimoji="1"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kumimoji="1">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kumimoji="1">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altLang="zh-CN" sz="2400" b="1" i="0" u="none" strike="noStrike" cap="none" normalizeH="0" baseline="0" dirty="0" smtClean="0">
                          <a:ln>
                            <a:noFill/>
                          </a:ln>
                          <a:solidFill>
                            <a:schemeClr val="tx1"/>
                          </a:solidFill>
                          <a:effectLst/>
                          <a:latin typeface="Arial" charset="0"/>
                          <a:ea typeface="宋体" pitchFamily="2" charset="-122"/>
                        </a:rPr>
                        <a:t>     </a:t>
                      </a:r>
                      <a:r>
                        <a:rPr kumimoji="1" lang="zh-CN" altLang="en-US" sz="2400" b="1" i="0" u="none" strike="noStrike" cap="none" normalizeH="0" baseline="0" dirty="0" smtClean="0">
                          <a:ln>
                            <a:noFill/>
                          </a:ln>
                          <a:solidFill>
                            <a:schemeClr val="tx1"/>
                          </a:solidFill>
                          <a:effectLst/>
                          <a:latin typeface="Arial" charset="0"/>
                          <a:ea typeface="宋体" pitchFamily="2" charset="-122"/>
                        </a:rPr>
                        <a:t>柱面</a:t>
                      </a:r>
                      <a:r>
                        <a:rPr kumimoji="1" lang="zh-CN" altLang="en-US" sz="2400" b="1" i="0" u="none" strike="noStrike" cap="none" normalizeH="0" baseline="0" dirty="0" smtClean="0">
                          <a:ln>
                            <a:noFill/>
                          </a:ln>
                          <a:solidFill>
                            <a:schemeClr val="tx1"/>
                          </a:solidFill>
                          <a:effectLst/>
                          <a:latin typeface="Arial" charset="0"/>
                          <a:ea typeface="宋体" pitchFamily="2" charset="-122"/>
                        </a:rPr>
                        <a:t>号</a:t>
                      </a:r>
                      <a:endParaRPr kumimoji="1" lang="en-US" altLang="zh-CN" sz="2400" b="1"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altLang="zh-CN" sz="2400" b="1" i="0" u="none" strike="noStrike" cap="none" normalizeH="0" baseline="0" dirty="0" smtClean="0">
                          <a:ln>
                            <a:noFill/>
                          </a:ln>
                          <a:solidFill>
                            <a:schemeClr val="tx1"/>
                          </a:solidFill>
                          <a:effectLst/>
                          <a:latin typeface="Arial" charset="0"/>
                          <a:ea typeface="宋体" pitchFamily="2" charset="-122"/>
                        </a:rPr>
                        <a:t>         8</a:t>
                      </a:r>
                      <a:r>
                        <a:rPr kumimoji="1" lang="zh-CN" altLang="en-US" sz="2400" b="1" i="0" u="none" strike="noStrike" cap="none" normalizeH="0" baseline="0" dirty="0" smtClean="0">
                          <a:ln>
                            <a:noFill/>
                          </a:ln>
                          <a:solidFill>
                            <a:schemeClr val="tx1"/>
                          </a:solidFill>
                          <a:effectLst/>
                          <a:latin typeface="Arial" charset="0"/>
                          <a:ea typeface="宋体" pitchFamily="2" charset="-122"/>
                        </a:rPr>
                        <a:t>位</a:t>
                      </a:r>
                      <a:endParaRPr kumimoji="1" lang="zh-CN" altLang="en-US"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kumimoji="1"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kumimoji="1"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kumimoji="1"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kumimoji="1">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kumimoji="1">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altLang="zh-CN" sz="2400" b="1" i="0" u="none" strike="noStrike" cap="none" normalizeH="0" baseline="0" dirty="0" smtClean="0">
                          <a:ln>
                            <a:noFill/>
                          </a:ln>
                          <a:solidFill>
                            <a:schemeClr val="tx1"/>
                          </a:solidFill>
                          <a:effectLst/>
                          <a:latin typeface="Arial" charset="0"/>
                          <a:ea typeface="宋体" pitchFamily="2" charset="-122"/>
                        </a:rPr>
                        <a:t>    </a:t>
                      </a:r>
                      <a:r>
                        <a:rPr kumimoji="1" lang="zh-CN" altLang="en-US" sz="2400" b="1" i="0" u="none" strike="noStrike" cap="none" normalizeH="0" baseline="0" dirty="0" smtClean="0">
                          <a:ln>
                            <a:noFill/>
                          </a:ln>
                          <a:solidFill>
                            <a:schemeClr val="tx1"/>
                          </a:solidFill>
                          <a:effectLst/>
                          <a:latin typeface="Arial" charset="0"/>
                          <a:ea typeface="宋体" pitchFamily="2" charset="-122"/>
                        </a:rPr>
                        <a:t>盘面</a:t>
                      </a:r>
                      <a:r>
                        <a:rPr kumimoji="1" lang="zh-CN" altLang="en-US" sz="2400" b="1" i="0" u="none" strike="noStrike" cap="none" normalizeH="0" baseline="0" dirty="0" smtClean="0">
                          <a:ln>
                            <a:noFill/>
                          </a:ln>
                          <a:solidFill>
                            <a:schemeClr val="tx1"/>
                          </a:solidFill>
                          <a:effectLst/>
                          <a:latin typeface="Arial" charset="0"/>
                          <a:ea typeface="宋体" pitchFamily="2" charset="-122"/>
                        </a:rPr>
                        <a:t>号</a:t>
                      </a:r>
                      <a:endParaRPr kumimoji="1" lang="en-US" altLang="zh-CN" sz="2400" b="1"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altLang="zh-CN" sz="2400" b="1" i="0" u="none" strike="noStrike" cap="none" normalizeH="0" baseline="0" dirty="0" smtClean="0">
                          <a:ln>
                            <a:noFill/>
                          </a:ln>
                          <a:solidFill>
                            <a:schemeClr val="tx1"/>
                          </a:solidFill>
                          <a:effectLst/>
                          <a:latin typeface="Arial" charset="0"/>
                          <a:ea typeface="宋体" pitchFamily="2" charset="-122"/>
                        </a:rPr>
                        <a:t>        4</a:t>
                      </a:r>
                      <a:r>
                        <a:rPr kumimoji="1" lang="zh-CN" altLang="en-US" sz="2400" b="1" i="0" u="none" strike="noStrike" cap="none" normalizeH="0" baseline="0" dirty="0" smtClean="0">
                          <a:ln>
                            <a:noFill/>
                          </a:ln>
                          <a:solidFill>
                            <a:schemeClr val="tx1"/>
                          </a:solidFill>
                          <a:effectLst/>
                          <a:latin typeface="Arial" charset="0"/>
                          <a:ea typeface="宋体" pitchFamily="2" charset="-122"/>
                        </a:rPr>
                        <a:t>位</a:t>
                      </a:r>
                      <a:endParaRPr kumimoji="1" lang="zh-CN" altLang="en-US"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kumimoji="1" sz="2800">
                          <a:solidFill>
                            <a:schemeClr val="tx1"/>
                          </a:solidFill>
                          <a:latin typeface="Arial" charset="0"/>
                          <a:ea typeface="宋体" pitchFamily="2" charset="-122"/>
                        </a:defRPr>
                      </a:lvl1pPr>
                      <a:lvl2pPr>
                        <a:spcBef>
                          <a:spcPct val="20000"/>
                        </a:spcBef>
                        <a:buClr>
                          <a:schemeClr val="accent2"/>
                        </a:buClr>
                        <a:buSzPct val="85000"/>
                        <a:buFont typeface="Wingdings" pitchFamily="2" charset="2"/>
                        <a:defRPr kumimoji="1" sz="2400">
                          <a:solidFill>
                            <a:schemeClr val="tx1"/>
                          </a:solidFill>
                          <a:latin typeface="Arial" charset="0"/>
                          <a:ea typeface="宋体" pitchFamily="2" charset="-122"/>
                        </a:defRPr>
                      </a:lvl2pPr>
                      <a:lvl3pPr>
                        <a:spcBef>
                          <a:spcPct val="20000"/>
                        </a:spcBef>
                        <a:buClr>
                          <a:schemeClr val="hlink"/>
                        </a:buClr>
                        <a:buSzPct val="80000"/>
                        <a:buFont typeface="Wingdings" pitchFamily="2" charset="2"/>
                        <a:defRPr kumimoji="1" sz="2000">
                          <a:solidFill>
                            <a:schemeClr val="tx1"/>
                          </a:solidFill>
                          <a:latin typeface="Arial" charset="0"/>
                          <a:ea typeface="宋体" pitchFamily="2" charset="-122"/>
                        </a:defRPr>
                      </a:lvl3pPr>
                      <a:lvl4pPr>
                        <a:spcBef>
                          <a:spcPct val="20000"/>
                        </a:spcBef>
                        <a:buClr>
                          <a:schemeClr val="accent2"/>
                        </a:buClr>
                        <a:buSzPct val="90000"/>
                        <a:buFont typeface="Wingdings" pitchFamily="2" charset="2"/>
                        <a:defRPr kumimoji="1">
                          <a:solidFill>
                            <a:schemeClr val="tx1"/>
                          </a:solidFill>
                          <a:latin typeface="Arial" charset="0"/>
                          <a:ea typeface="宋体" pitchFamily="2" charset="-122"/>
                        </a:defRPr>
                      </a:lvl4pPr>
                      <a:lvl5pPr>
                        <a:spcBef>
                          <a:spcPct val="20000"/>
                        </a:spcBef>
                        <a:buClr>
                          <a:schemeClr val="hlink"/>
                        </a:buClr>
                        <a:buSzPct val="85000"/>
                        <a:buFont typeface="Wingdings" pitchFamily="2" charset="2"/>
                        <a:defRPr kumimoji="1">
                          <a:solidFill>
                            <a:schemeClr val="tx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kumimoji="1">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zh-CN" altLang="en-US" sz="2400" b="1" i="0" u="none" strike="noStrike" cap="none" normalizeH="0" baseline="0" dirty="0" smtClean="0">
                          <a:ln>
                            <a:noFill/>
                          </a:ln>
                          <a:solidFill>
                            <a:schemeClr val="tx1"/>
                          </a:solidFill>
                          <a:effectLst/>
                          <a:latin typeface="Arial" charset="0"/>
                          <a:ea typeface="宋体" pitchFamily="2" charset="-122"/>
                        </a:rPr>
                        <a:t>扇区</a:t>
                      </a:r>
                      <a:r>
                        <a:rPr kumimoji="1" lang="zh-CN" altLang="en-US" sz="2400" b="1" i="0" u="none" strike="noStrike" cap="none" normalizeH="0" baseline="0" dirty="0" smtClean="0">
                          <a:ln>
                            <a:noFill/>
                          </a:ln>
                          <a:solidFill>
                            <a:schemeClr val="tx1"/>
                          </a:solidFill>
                          <a:effectLst/>
                          <a:latin typeface="Arial" charset="0"/>
                          <a:ea typeface="宋体" pitchFamily="2" charset="-122"/>
                        </a:rPr>
                        <a:t>号</a:t>
                      </a:r>
                      <a:endParaRPr kumimoji="1" lang="en-US" altLang="zh-CN" sz="2400" b="1"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altLang="zh-CN" sz="2400" b="1" i="0" u="none" strike="noStrike" cap="none" normalizeH="0" baseline="0" dirty="0" smtClean="0">
                          <a:ln>
                            <a:noFill/>
                          </a:ln>
                          <a:solidFill>
                            <a:schemeClr val="tx1"/>
                          </a:solidFill>
                          <a:effectLst/>
                          <a:latin typeface="Arial" charset="0"/>
                          <a:ea typeface="宋体" pitchFamily="2" charset="-122"/>
                        </a:rPr>
                        <a:t>    </a:t>
                      </a:r>
                      <a:r>
                        <a:rPr kumimoji="1" lang="zh-CN" altLang="en-US" sz="2400" b="1" i="0" u="none" strike="noStrike" cap="none" normalizeH="0" baseline="0" dirty="0" smtClean="0">
                          <a:ln>
                            <a:noFill/>
                          </a:ln>
                          <a:solidFill>
                            <a:schemeClr val="tx1"/>
                          </a:solidFill>
                          <a:effectLst/>
                          <a:latin typeface="Arial" charset="0"/>
                          <a:ea typeface="宋体" pitchFamily="2" charset="-122"/>
                        </a:rPr>
                        <a:t>？</a:t>
                      </a:r>
                      <a:endParaRPr kumimoji="1" lang="zh-CN" altLang="en-US"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7890" name="Rectangle 2"/>
          <p:cNvSpPr>
            <a:spLocks noGrp="1" noRot="1" noChangeArrowheads="1"/>
          </p:cNvSpPr>
          <p:nvPr>
            <p:ph type="title" sz="quarter"/>
          </p:nvPr>
        </p:nvSpPr>
        <p:spPr>
          <a:xfrm>
            <a:off x="301625" y="152400"/>
            <a:ext cx="8540750" cy="1143000"/>
          </a:xfrm>
        </p:spPr>
        <p:txBody>
          <a:bodyPr/>
          <a:lstStyle/>
          <a:p>
            <a:r>
              <a:rPr lang="zh-CN" altLang="en-US" b="1"/>
              <a:t>磁盘的工作原理</a:t>
            </a:r>
          </a:p>
        </p:txBody>
      </p:sp>
      <p:graphicFrame>
        <p:nvGraphicFramePr>
          <p:cNvPr id="37896" name="Object 8"/>
          <p:cNvGraphicFramePr>
            <a:graphicFrameLocks noGrp="1" noChangeAspect="1"/>
          </p:cNvGraphicFramePr>
          <p:nvPr>
            <p:ph sz="quarter" idx="4"/>
          </p:nvPr>
        </p:nvGraphicFramePr>
        <p:xfrm>
          <a:off x="1219200" y="1447800"/>
          <a:ext cx="6553200" cy="4783138"/>
        </p:xfrm>
        <a:graphic>
          <a:graphicData uri="http://schemas.openxmlformats.org/presentationml/2006/ole">
            <mc:AlternateContent xmlns:mc="http://schemas.openxmlformats.org/markup-compatibility/2006">
              <mc:Choice xmlns:v="urn:schemas-microsoft-com:vml" Requires="v">
                <p:oleObj spid="_x0000_s37903" name="Photo Editor 照片" r:id="rId4" imgW="3809524" imgH="2781688" progId="MSPhotoEd.3">
                  <p:embed/>
                </p:oleObj>
              </mc:Choice>
              <mc:Fallback>
                <p:oleObj name="Photo Editor 照片" r:id="rId4" imgW="3809524" imgH="2781688" progId="MSPhotoEd.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447800"/>
                        <a:ext cx="6553200" cy="4783138"/>
                      </a:xfrm>
                      <a:prstGeom prst="rect">
                        <a:avLst/>
                      </a:prstGeom>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301625" y="152400"/>
            <a:ext cx="8540750" cy="1143000"/>
          </a:xfrm>
        </p:spPr>
        <p:txBody>
          <a:bodyPr/>
          <a:lstStyle/>
          <a:p>
            <a:r>
              <a:rPr lang="zh-CN" altLang="en-US" b="1" dirty="0"/>
              <a:t>磁盘的工作原理</a:t>
            </a:r>
          </a:p>
        </p:txBody>
      </p:sp>
      <p:graphicFrame>
        <p:nvGraphicFramePr>
          <p:cNvPr id="40966" name="Object 6"/>
          <p:cNvGraphicFramePr>
            <a:graphicFrameLocks noChangeAspect="1"/>
          </p:cNvGraphicFramePr>
          <p:nvPr/>
        </p:nvGraphicFramePr>
        <p:xfrm>
          <a:off x="2133600" y="1600200"/>
          <a:ext cx="4419600" cy="2455863"/>
        </p:xfrm>
        <a:graphic>
          <a:graphicData uri="http://schemas.openxmlformats.org/presentationml/2006/ole">
            <mc:AlternateContent xmlns:mc="http://schemas.openxmlformats.org/markup-compatibility/2006">
              <mc:Choice xmlns:v="urn:schemas-microsoft-com:vml" Requires="v">
                <p:oleObj spid="_x0000_s40982" name="Photo Editor 照片" r:id="rId4" imgW="3809524" imgH="2209524" progId="MSPhotoEd.3">
                  <p:embed/>
                </p:oleObj>
              </mc:Choice>
              <mc:Fallback>
                <p:oleObj name="Photo Editor 照片" r:id="rId4" imgW="3809524" imgH="2209524" progId="MSPhotoEd.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600200"/>
                        <a:ext cx="4419600" cy="2455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0967" name="Object 7"/>
          <p:cNvGraphicFramePr>
            <a:graphicFrameLocks noChangeAspect="1"/>
          </p:cNvGraphicFramePr>
          <p:nvPr/>
        </p:nvGraphicFramePr>
        <p:xfrm>
          <a:off x="2209800" y="4191000"/>
          <a:ext cx="4419600" cy="2101850"/>
        </p:xfrm>
        <a:graphic>
          <a:graphicData uri="http://schemas.openxmlformats.org/presentationml/2006/ole">
            <mc:AlternateContent xmlns:mc="http://schemas.openxmlformats.org/markup-compatibility/2006">
              <mc:Choice xmlns:v="urn:schemas-microsoft-com:vml" Requires="v">
                <p:oleObj spid="_x0000_s40983" name="Photo Editor 照片" r:id="rId6" imgW="3809524" imgH="1876190" progId="MSPhotoEd.3">
                  <p:embed/>
                </p:oleObj>
              </mc:Choice>
              <mc:Fallback>
                <p:oleObj name="Photo Editor 照片" r:id="rId6" imgW="3809524" imgH="1876190" progId="MSPhotoEd.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4191000"/>
                        <a:ext cx="4419600" cy="210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 name="Object 4"/>
          <p:cNvGraphicFramePr>
            <a:graphicFrameLocks noGrp="1" noChangeAspect="1"/>
          </p:cNvGraphicFramePr>
          <p:nvPr>
            <p:ph sz="half" idx="1"/>
            <p:extLst>
              <p:ext uri="{D42A27DB-BD31-4B8C-83A1-F6EECF244321}">
                <p14:modId xmlns:p14="http://schemas.microsoft.com/office/powerpoint/2010/main" val="2320708697"/>
              </p:ext>
            </p:extLst>
          </p:nvPr>
        </p:nvGraphicFramePr>
        <p:xfrm>
          <a:off x="6948264" y="1578496"/>
          <a:ext cx="1757276" cy="1721284"/>
        </p:xfrm>
        <a:graphic>
          <a:graphicData uri="http://schemas.openxmlformats.org/presentationml/2006/ole">
            <mc:AlternateContent xmlns:mc="http://schemas.openxmlformats.org/markup-compatibility/2006">
              <mc:Choice xmlns:v="urn:schemas-microsoft-com:vml" Requires="v">
                <p:oleObj spid="_x0000_s40984" name="Photo Editor 照片" r:id="rId8" imgW="2819794" imgH="2914286" progId="MSPhotoEd.3">
                  <p:embed/>
                </p:oleObj>
              </mc:Choice>
              <mc:Fallback>
                <p:oleObj name="Photo Editor 照片" r:id="rId8" imgW="2819794" imgH="2914286" progId="MSPhotoEd.3">
                  <p:embed/>
                  <p:pic>
                    <p:nvPicPr>
                      <p:cNvPr id="4198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48264" y="1578496"/>
                        <a:ext cx="1757276" cy="1721284"/>
                      </a:xfrm>
                      <a:prstGeom prst="rect">
                        <a:avLst/>
                      </a:prstGeom>
                    </p:spPr>
                  </p:pic>
                </p:oleObj>
              </mc:Fallback>
            </mc:AlternateContent>
          </a:graphicData>
        </a:graphic>
      </p:graphicFrame>
      <p:sp>
        <p:nvSpPr>
          <p:cNvPr id="2" name="矩形 1"/>
          <p:cNvSpPr/>
          <p:nvPr/>
        </p:nvSpPr>
        <p:spPr>
          <a:xfrm>
            <a:off x="1" y="1061005"/>
            <a:ext cx="2051720" cy="4401205"/>
          </a:xfrm>
          <a:prstGeom prst="rect">
            <a:avLst/>
          </a:prstGeom>
        </p:spPr>
        <p:txBody>
          <a:bodyPr wrap="square">
            <a:spAutoFit/>
          </a:bodyPr>
          <a:lstStyle/>
          <a:p>
            <a:r>
              <a:rPr lang="zh-CN" altLang="en-US" sz="1400" b="1" dirty="0" smtClean="0"/>
              <a:t>磁盘</a:t>
            </a:r>
            <a:r>
              <a:rPr lang="zh-CN" altLang="en-US" sz="1400" b="1" dirty="0"/>
              <a:t>多</a:t>
            </a:r>
            <a:r>
              <a:rPr lang="zh-CN" altLang="en-US" sz="1400" b="1" dirty="0" smtClean="0"/>
              <a:t>个盘面叠在一起</a:t>
            </a:r>
            <a:endParaRPr lang="en-US" altLang="zh-CN" sz="1400" b="1" dirty="0" smtClean="0"/>
          </a:p>
          <a:p>
            <a:r>
              <a:rPr lang="zh-CN" altLang="en-US" sz="1400" b="1" dirty="0" smtClean="0"/>
              <a:t>每个盘面都有磁头</a:t>
            </a:r>
            <a:endParaRPr lang="en-US" altLang="zh-CN" sz="1400" b="1" dirty="0" smtClean="0"/>
          </a:p>
          <a:p>
            <a:r>
              <a:rPr lang="zh-CN" altLang="en-US" sz="1400" b="1" dirty="0"/>
              <a:t>盘</a:t>
            </a:r>
            <a:r>
              <a:rPr lang="zh-CN" altLang="en-US" sz="1400" b="1" dirty="0" smtClean="0"/>
              <a:t>面会旋转：转速</a:t>
            </a:r>
            <a:endParaRPr lang="en-US" altLang="zh-CN" sz="1400" b="1" dirty="0" smtClean="0"/>
          </a:p>
          <a:p>
            <a:r>
              <a:rPr lang="zh-CN" altLang="en-US" sz="1400" b="1" dirty="0" smtClean="0"/>
              <a:t>磁头可以伸缩移动</a:t>
            </a:r>
            <a:endParaRPr lang="en-US" altLang="zh-CN" sz="1400" b="1" dirty="0" smtClean="0"/>
          </a:p>
          <a:p>
            <a:endParaRPr lang="en-US" altLang="zh-CN" sz="1400" b="1" dirty="0"/>
          </a:p>
          <a:p>
            <a:r>
              <a:rPr lang="zh-CN" altLang="en-US" sz="1400" b="1" dirty="0" smtClean="0"/>
              <a:t>磁道、扇区</a:t>
            </a:r>
            <a:endParaRPr lang="en-US" altLang="zh-CN" sz="1400" b="1" dirty="0" smtClean="0"/>
          </a:p>
          <a:p>
            <a:r>
              <a:rPr lang="zh-CN" altLang="en-US" sz="1400" b="1" dirty="0" smtClean="0"/>
              <a:t>柱面：立体， </a:t>
            </a:r>
            <a:r>
              <a:rPr lang="zh-CN" altLang="en-US" sz="1400" b="1" dirty="0" smtClean="0">
                <a:solidFill>
                  <a:srgbClr val="FF0000"/>
                </a:solidFill>
              </a:rPr>
              <a:t>多个盘面的同一个位置的磁道所组成的柱面</a:t>
            </a:r>
            <a:endParaRPr lang="en-US" altLang="zh-CN" sz="1400" b="1" dirty="0" smtClean="0">
              <a:solidFill>
                <a:srgbClr val="FF0000"/>
              </a:solidFill>
            </a:endParaRPr>
          </a:p>
          <a:p>
            <a:r>
              <a:rPr lang="zh-CN" altLang="en-US" sz="1400" b="1" dirty="0" smtClean="0">
                <a:solidFill>
                  <a:srgbClr val="FF0000"/>
                </a:solidFill>
              </a:rPr>
              <a:t>文件的存储位置的分配</a:t>
            </a:r>
            <a:r>
              <a:rPr lang="en-US" altLang="zh-CN" sz="1400" b="1" dirty="0" smtClean="0">
                <a:solidFill>
                  <a:srgbClr val="FF0000"/>
                </a:solidFill>
                <a:sym typeface="Wingdings" panose="05000000000000000000" pitchFamily="2" charset="2"/>
              </a:rPr>
              <a:t></a:t>
            </a:r>
            <a:r>
              <a:rPr lang="zh-CN" altLang="en-US" sz="1400" b="1" dirty="0" smtClean="0">
                <a:solidFill>
                  <a:srgbClr val="FF0000"/>
                </a:solidFill>
                <a:sym typeface="Wingdings" panose="05000000000000000000" pitchFamily="2" charset="2"/>
              </a:rPr>
              <a:t>优先分配在同一个柱面</a:t>
            </a:r>
            <a:endParaRPr lang="en-US" altLang="zh-CN" sz="1400" b="1" dirty="0" smtClean="0">
              <a:solidFill>
                <a:srgbClr val="FF0000"/>
              </a:solidFill>
              <a:sym typeface="Wingdings" panose="05000000000000000000" pitchFamily="2" charset="2"/>
            </a:endParaRPr>
          </a:p>
          <a:p>
            <a:r>
              <a:rPr lang="zh-CN" altLang="en-US" sz="1400" b="1" dirty="0" smtClean="0">
                <a:solidFill>
                  <a:srgbClr val="FF0000"/>
                </a:solidFill>
              </a:rPr>
              <a:t>假定一个磁道的存储容量为</a:t>
            </a:r>
            <a:r>
              <a:rPr lang="en-US" altLang="zh-CN" sz="1400" b="1" dirty="0" smtClean="0">
                <a:solidFill>
                  <a:srgbClr val="FF0000"/>
                </a:solidFill>
              </a:rPr>
              <a:t>1MB</a:t>
            </a:r>
            <a:r>
              <a:rPr lang="zh-CN" altLang="en-US" sz="1400" b="1" dirty="0" smtClean="0">
                <a:solidFill>
                  <a:srgbClr val="FF0000"/>
                </a:solidFill>
              </a:rPr>
              <a:t>，文件</a:t>
            </a:r>
            <a:r>
              <a:rPr lang="en-US" altLang="zh-CN" sz="1400" b="1" dirty="0" smtClean="0">
                <a:solidFill>
                  <a:srgbClr val="FF0000"/>
                </a:solidFill>
              </a:rPr>
              <a:t>A 3MB</a:t>
            </a:r>
          </a:p>
          <a:p>
            <a:r>
              <a:rPr lang="zh-CN" altLang="en-US" sz="1400" b="1" dirty="0" smtClean="0">
                <a:solidFill>
                  <a:srgbClr val="FF0000"/>
                </a:solidFill>
              </a:rPr>
              <a:t>分配同一个柱面，存储在多个盘面上</a:t>
            </a:r>
            <a:endParaRPr lang="en-US" altLang="zh-CN" sz="1400" b="1" dirty="0" smtClean="0">
              <a:solidFill>
                <a:srgbClr val="FF0000"/>
              </a:solidFill>
            </a:endParaRPr>
          </a:p>
          <a:p>
            <a:endParaRPr lang="en-US" altLang="zh-CN" sz="1400" b="1" dirty="0">
              <a:solidFill>
                <a:srgbClr val="FF0000"/>
              </a:solidFill>
            </a:endParaRPr>
          </a:p>
          <a:p>
            <a:r>
              <a:rPr lang="zh-CN" altLang="en-US" sz="1400" b="1" dirty="0" smtClean="0">
                <a:solidFill>
                  <a:srgbClr val="FF0000"/>
                </a:solidFill>
              </a:rPr>
              <a:t>优点：读取速度快</a:t>
            </a:r>
            <a:endParaRPr lang="en-US" altLang="zh-CN" sz="1400" b="1" dirty="0" smtClean="0">
              <a:solidFill>
                <a:srgbClr val="FF0000"/>
              </a:solidFill>
            </a:endParaRPr>
          </a:p>
          <a:p>
            <a:endParaRPr lang="en-US" altLang="zh-CN" sz="1400" b="1" dirty="0" smtClean="0">
              <a:solidFill>
                <a:srgbClr val="FF0000"/>
              </a:solidFill>
            </a:endParaRPr>
          </a:p>
          <a:p>
            <a:endParaRPr lang="zh-CN" altLang="en-US" sz="1400" dirty="0"/>
          </a:p>
        </p:txBody>
      </p:sp>
      <p:graphicFrame>
        <p:nvGraphicFramePr>
          <p:cNvPr id="7" name="Object 4"/>
          <p:cNvGraphicFramePr>
            <a:graphicFrameLocks noChangeAspect="1"/>
          </p:cNvGraphicFramePr>
          <p:nvPr>
            <p:extLst>
              <p:ext uri="{D42A27DB-BD31-4B8C-83A1-F6EECF244321}">
                <p14:modId xmlns:p14="http://schemas.microsoft.com/office/powerpoint/2010/main" val="1013892616"/>
              </p:ext>
            </p:extLst>
          </p:nvPr>
        </p:nvGraphicFramePr>
        <p:xfrm>
          <a:off x="6948264" y="1563256"/>
          <a:ext cx="1757276" cy="1721284"/>
        </p:xfrm>
        <a:graphic>
          <a:graphicData uri="http://schemas.openxmlformats.org/presentationml/2006/ole">
            <mc:AlternateContent xmlns:mc="http://schemas.openxmlformats.org/markup-compatibility/2006">
              <mc:Choice xmlns:v="urn:schemas-microsoft-com:vml" Requires="v">
                <p:oleObj spid="_x0000_s40985" name="Photo Editor 照片" r:id="rId8" imgW="2819794" imgH="2914286" progId="MSPhotoEd.3">
                  <p:embed/>
                </p:oleObj>
              </mc:Choice>
              <mc:Fallback>
                <p:oleObj name="Photo Editor 照片" r:id="rId8" imgW="2819794" imgH="2914286" progId="MSPhotoEd.3">
                  <p:embed/>
                  <p:pic>
                    <p:nvPicPr>
                      <p:cNvPr id="5"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48264" y="1563256"/>
                        <a:ext cx="1757276" cy="1721284"/>
                      </a:xfrm>
                      <a:prstGeom prst="rect">
                        <a:avLst/>
                      </a:prstGeom>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414950202"/>
              </p:ext>
            </p:extLst>
          </p:nvPr>
        </p:nvGraphicFramePr>
        <p:xfrm>
          <a:off x="6964998" y="1578496"/>
          <a:ext cx="1757276" cy="1721284"/>
        </p:xfrm>
        <a:graphic>
          <a:graphicData uri="http://schemas.openxmlformats.org/presentationml/2006/ole">
            <mc:AlternateContent xmlns:mc="http://schemas.openxmlformats.org/markup-compatibility/2006">
              <mc:Choice xmlns:v="urn:schemas-microsoft-com:vml" Requires="v">
                <p:oleObj spid="_x0000_s40986" name="Photo Editor 照片" r:id="rId8" imgW="2819794" imgH="2914286" progId="MSPhotoEd.3">
                  <p:embed/>
                </p:oleObj>
              </mc:Choice>
              <mc:Fallback>
                <p:oleObj name="Photo Editor 照片" r:id="rId8" imgW="2819794" imgH="2914286" progId="MSPhotoEd.3">
                  <p:embed/>
                  <p:pic>
                    <p:nvPicPr>
                      <p:cNvPr id="7"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64998" y="1578496"/>
                        <a:ext cx="1757276" cy="1721284"/>
                      </a:xfrm>
                      <a:prstGeom prst="rect">
                        <a:avLst/>
                      </a:prstGeom>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301625" y="228600"/>
            <a:ext cx="8540750" cy="1143000"/>
          </a:xfrm>
        </p:spPr>
        <p:txBody>
          <a:bodyPr/>
          <a:lstStyle/>
          <a:p>
            <a:r>
              <a:rPr lang="en-US" altLang="zh-CN" b="1"/>
              <a:t>RAID</a:t>
            </a:r>
          </a:p>
        </p:txBody>
      </p:sp>
      <p:sp>
        <p:nvSpPr>
          <p:cNvPr id="13315" name="Rectangle 3"/>
          <p:cNvSpPr>
            <a:spLocks noGrp="1" noRot="1" noChangeArrowheads="1"/>
          </p:cNvSpPr>
          <p:nvPr>
            <p:ph type="body" idx="1"/>
          </p:nvPr>
        </p:nvSpPr>
        <p:spPr>
          <a:xfrm>
            <a:off x="304800" y="1676400"/>
            <a:ext cx="8540750" cy="4572000"/>
          </a:xfrm>
        </p:spPr>
        <p:txBody>
          <a:bodyPr/>
          <a:lstStyle/>
          <a:p>
            <a:r>
              <a:rPr lang="zh-CN" altLang="en-US" sz="2800" b="1"/>
              <a:t>廉价冗余磁盘阵列（</a:t>
            </a:r>
            <a:r>
              <a:rPr lang="en-US" altLang="zh-CN" sz="2800" b="1"/>
              <a:t>Redundant Array of Inexpensive/Independent Disk)----</a:t>
            </a:r>
            <a:r>
              <a:rPr lang="zh-CN" altLang="en-US" sz="2800" b="1"/>
              <a:t>一种对多盘数据库设计的工业标准。</a:t>
            </a:r>
            <a:endParaRPr lang="en-US" altLang="en-US" sz="2800" b="1"/>
          </a:p>
          <a:p>
            <a:r>
              <a:rPr lang="en-US" altLang="en-US" sz="2800" b="1"/>
              <a:t> </a:t>
            </a:r>
            <a:r>
              <a:rPr lang="en-US" altLang="zh-CN" sz="2800" b="1"/>
              <a:t>RAID</a:t>
            </a:r>
            <a:r>
              <a:rPr lang="zh-CN" altLang="en-US" sz="2800" b="1"/>
              <a:t>分为</a:t>
            </a:r>
            <a:r>
              <a:rPr lang="en-US" altLang="zh-CN" sz="2800" b="1"/>
              <a:t>8</a:t>
            </a:r>
            <a:r>
              <a:rPr lang="zh-CN" altLang="en-US" sz="2800" b="1"/>
              <a:t>级（</a:t>
            </a:r>
            <a:r>
              <a:rPr lang="en-US" altLang="zh-CN" sz="2800" b="1"/>
              <a:t>0--7</a:t>
            </a:r>
            <a:r>
              <a:rPr lang="zh-CN" altLang="en-US" sz="2800" b="1"/>
              <a:t>）是表示具有下列</a:t>
            </a:r>
            <a:r>
              <a:rPr lang="en-US" altLang="zh-CN" sz="2800" b="1"/>
              <a:t>3</a:t>
            </a:r>
            <a:r>
              <a:rPr lang="zh-CN" altLang="en-US" sz="2800" b="1"/>
              <a:t>个共同特性的不同设计结构</a:t>
            </a:r>
          </a:p>
          <a:p>
            <a:pPr lvl="1"/>
            <a:r>
              <a:rPr lang="en-US" altLang="zh-CN" sz="2400" b="1"/>
              <a:t>RAID</a:t>
            </a:r>
            <a:r>
              <a:rPr lang="zh-CN" altLang="en-US" sz="2400" b="1"/>
              <a:t>是一组物理磁盘驱动器，在</a:t>
            </a:r>
            <a:r>
              <a:rPr lang="en-US" altLang="zh-CN" sz="2400" b="1"/>
              <a:t>OS</a:t>
            </a:r>
            <a:r>
              <a:rPr lang="zh-CN" altLang="en-US" sz="2400" b="1"/>
              <a:t>下被视为一个单逻辑驱动器；</a:t>
            </a:r>
          </a:p>
          <a:p>
            <a:pPr lvl="1"/>
            <a:r>
              <a:rPr lang="zh-CN" altLang="en-US" sz="2400" b="1"/>
              <a:t>数据分布在一组物理磁盘上；</a:t>
            </a:r>
          </a:p>
          <a:p>
            <a:pPr lvl="1"/>
            <a:r>
              <a:rPr lang="zh-CN" altLang="en-US" sz="2400" b="1"/>
              <a:t>冗余磁盘容量用于存储奇偶校验信息，保证磁盘万一损坏时能恢复数据。（</a:t>
            </a:r>
            <a:r>
              <a:rPr lang="en-US" altLang="zh-CN" sz="2400" b="1"/>
              <a:t>RAID 0</a:t>
            </a:r>
            <a:r>
              <a:rPr lang="zh-CN" altLang="en-US" sz="2400" b="1"/>
              <a:t>不支持该特性）</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301625" y="152400"/>
            <a:ext cx="8540750" cy="1143000"/>
          </a:xfrm>
        </p:spPr>
        <p:txBody>
          <a:bodyPr/>
          <a:lstStyle/>
          <a:p>
            <a:r>
              <a:rPr lang="en-US" altLang="zh-CN" b="1" dirty="0"/>
              <a:t>RAID 0</a:t>
            </a:r>
          </a:p>
        </p:txBody>
      </p:sp>
      <p:sp>
        <p:nvSpPr>
          <p:cNvPr id="14339" name="Rectangle 3"/>
          <p:cNvSpPr>
            <a:spLocks noGrp="1" noRot="1" noChangeArrowheads="1"/>
          </p:cNvSpPr>
          <p:nvPr>
            <p:ph type="body" idx="1"/>
          </p:nvPr>
        </p:nvSpPr>
        <p:spPr>
          <a:xfrm>
            <a:off x="685800" y="5638800"/>
            <a:ext cx="7696200" cy="533400"/>
          </a:xfrm>
        </p:spPr>
        <p:txBody>
          <a:bodyPr/>
          <a:lstStyle/>
          <a:p>
            <a:pPr>
              <a:lnSpc>
                <a:spcPct val="90000"/>
              </a:lnSpc>
            </a:pPr>
            <a:r>
              <a:rPr lang="zh-CN" altLang="zh-CN" sz="2000" b="1" dirty="0"/>
              <a:t>特点：</a:t>
            </a:r>
            <a:r>
              <a:rPr lang="zh-CN" altLang="en-US" sz="2000" b="1" dirty="0"/>
              <a:t>无冗余，无校验，无纠错。主要用于</a:t>
            </a:r>
            <a:r>
              <a:rPr lang="zh-CN" altLang="en-US" sz="2000" b="1" dirty="0">
                <a:solidFill>
                  <a:srgbClr val="FF0000"/>
                </a:solidFill>
              </a:rPr>
              <a:t>高速数据传输和高速</a:t>
            </a:r>
            <a:r>
              <a:rPr lang="en-US" altLang="zh-CN" sz="2000" b="1" dirty="0">
                <a:solidFill>
                  <a:srgbClr val="FF0000"/>
                </a:solidFill>
              </a:rPr>
              <a:t>I/O</a:t>
            </a:r>
            <a:r>
              <a:rPr lang="zh-CN" altLang="en-US" sz="2000" b="1" dirty="0">
                <a:solidFill>
                  <a:srgbClr val="FF0000"/>
                </a:solidFill>
              </a:rPr>
              <a:t>请求</a:t>
            </a:r>
            <a:r>
              <a:rPr lang="zh-CN" altLang="en-US" sz="2000" b="1" dirty="0"/>
              <a:t>。</a:t>
            </a:r>
          </a:p>
        </p:txBody>
      </p:sp>
      <p:sp>
        <p:nvSpPr>
          <p:cNvPr id="14341" name="AutoShape 5"/>
          <p:cNvSpPr>
            <a:spLocks noChangeArrowheads="1"/>
          </p:cNvSpPr>
          <p:nvPr/>
        </p:nvSpPr>
        <p:spPr bwMode="auto">
          <a:xfrm>
            <a:off x="1600200" y="16002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dirty="0"/>
              <a:t>Disk 0</a:t>
            </a:r>
            <a:endParaRPr kumimoji="0" lang="en-AU" altLang="zh-CN" b="1" dirty="0"/>
          </a:p>
        </p:txBody>
      </p:sp>
      <p:sp>
        <p:nvSpPr>
          <p:cNvPr id="14342" name="AutoShape 6"/>
          <p:cNvSpPr>
            <a:spLocks noChangeArrowheads="1"/>
          </p:cNvSpPr>
          <p:nvPr/>
        </p:nvSpPr>
        <p:spPr bwMode="auto">
          <a:xfrm>
            <a:off x="2743200" y="16002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dirty="0"/>
              <a:t>Disk 1</a:t>
            </a:r>
            <a:endParaRPr kumimoji="0" lang="en-AU" altLang="zh-CN" b="1" dirty="0"/>
          </a:p>
        </p:txBody>
      </p:sp>
      <p:sp>
        <p:nvSpPr>
          <p:cNvPr id="14343" name="AutoShape 7"/>
          <p:cNvSpPr>
            <a:spLocks noChangeArrowheads="1"/>
          </p:cNvSpPr>
          <p:nvPr/>
        </p:nvSpPr>
        <p:spPr bwMode="auto">
          <a:xfrm>
            <a:off x="3886200" y="16002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2</a:t>
            </a:r>
            <a:endParaRPr kumimoji="0" lang="en-AU" altLang="zh-CN" b="1"/>
          </a:p>
        </p:txBody>
      </p:sp>
      <p:sp>
        <p:nvSpPr>
          <p:cNvPr id="14344" name="AutoShape 8"/>
          <p:cNvSpPr>
            <a:spLocks noChangeArrowheads="1"/>
          </p:cNvSpPr>
          <p:nvPr/>
        </p:nvSpPr>
        <p:spPr bwMode="auto">
          <a:xfrm>
            <a:off x="5029200" y="16002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3</a:t>
            </a:r>
            <a:endParaRPr kumimoji="0" lang="en-AU" altLang="zh-CN" b="1"/>
          </a:p>
        </p:txBody>
      </p:sp>
      <p:sp>
        <p:nvSpPr>
          <p:cNvPr id="14347" name="Rectangle 11"/>
          <p:cNvSpPr>
            <a:spLocks noChangeArrowheads="1"/>
          </p:cNvSpPr>
          <p:nvPr/>
        </p:nvSpPr>
        <p:spPr bwMode="auto">
          <a:xfrm>
            <a:off x="1752600" y="2514600"/>
            <a:ext cx="685800" cy="1295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dirty="0"/>
              <a:t>00</a:t>
            </a:r>
            <a:br>
              <a:rPr kumimoji="0" lang="zh-CN" altLang="en-AU" sz="2000" b="1" dirty="0"/>
            </a:br>
            <a:r>
              <a:rPr kumimoji="0" lang="zh-CN" altLang="en-AU" sz="2000" b="1" dirty="0"/>
              <a:t>10</a:t>
            </a:r>
            <a:br>
              <a:rPr kumimoji="0" lang="zh-CN" altLang="en-AU" sz="2000" b="1" dirty="0"/>
            </a:br>
            <a:r>
              <a:rPr kumimoji="0" lang="zh-CN" altLang="en-AU" sz="2000" b="1" dirty="0"/>
              <a:t>20</a:t>
            </a:r>
            <a:br>
              <a:rPr kumimoji="0" lang="zh-CN" altLang="en-AU" sz="2000" b="1" dirty="0"/>
            </a:br>
            <a:r>
              <a:rPr kumimoji="0" lang="zh-CN" altLang="en-AU" sz="2000" b="1" dirty="0"/>
              <a:t>30</a:t>
            </a:r>
            <a:endParaRPr kumimoji="0" lang="zh-CN" altLang="en-AU" b="1" dirty="0"/>
          </a:p>
        </p:txBody>
      </p:sp>
      <p:sp>
        <p:nvSpPr>
          <p:cNvPr id="14348" name="Rectangle 12"/>
          <p:cNvSpPr>
            <a:spLocks noChangeArrowheads="1"/>
          </p:cNvSpPr>
          <p:nvPr/>
        </p:nvSpPr>
        <p:spPr bwMode="auto">
          <a:xfrm>
            <a:off x="2930525" y="2514600"/>
            <a:ext cx="685800" cy="1295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dirty="0"/>
              <a:t>01</a:t>
            </a:r>
            <a:br>
              <a:rPr kumimoji="0" lang="zh-CN" altLang="en-AU" sz="2000" b="1" dirty="0"/>
            </a:br>
            <a:r>
              <a:rPr kumimoji="0" lang="zh-CN" altLang="en-AU" sz="2000" b="1" dirty="0"/>
              <a:t>11</a:t>
            </a:r>
            <a:br>
              <a:rPr kumimoji="0" lang="zh-CN" altLang="en-AU" sz="2000" b="1" dirty="0"/>
            </a:br>
            <a:r>
              <a:rPr kumimoji="0" lang="zh-CN" altLang="en-AU" sz="2000" b="1" dirty="0"/>
              <a:t>21</a:t>
            </a:r>
            <a:br>
              <a:rPr kumimoji="0" lang="zh-CN" altLang="en-AU" sz="2000" b="1" dirty="0"/>
            </a:br>
            <a:r>
              <a:rPr kumimoji="0" lang="zh-CN" altLang="en-AU" sz="2000" b="1" dirty="0"/>
              <a:t>31</a:t>
            </a:r>
            <a:endParaRPr kumimoji="0" lang="zh-CN" altLang="en-AU" b="1" dirty="0"/>
          </a:p>
        </p:txBody>
      </p:sp>
      <p:sp>
        <p:nvSpPr>
          <p:cNvPr id="14349" name="Rectangle 13"/>
          <p:cNvSpPr>
            <a:spLocks noChangeArrowheads="1"/>
          </p:cNvSpPr>
          <p:nvPr/>
        </p:nvSpPr>
        <p:spPr bwMode="auto">
          <a:xfrm>
            <a:off x="4073525" y="2514600"/>
            <a:ext cx="685800" cy="1295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dirty="0"/>
              <a:t>02</a:t>
            </a:r>
            <a:br>
              <a:rPr kumimoji="0" lang="zh-CN" altLang="en-AU" sz="2000" b="1" dirty="0"/>
            </a:br>
            <a:r>
              <a:rPr kumimoji="0" lang="zh-CN" altLang="en-AU" sz="2000" b="1" dirty="0"/>
              <a:t>12</a:t>
            </a:r>
            <a:br>
              <a:rPr kumimoji="0" lang="zh-CN" altLang="en-AU" sz="2000" b="1" dirty="0"/>
            </a:br>
            <a:r>
              <a:rPr kumimoji="0" lang="zh-CN" altLang="en-AU" sz="2000" b="1" dirty="0"/>
              <a:t>22</a:t>
            </a:r>
            <a:br>
              <a:rPr kumimoji="0" lang="zh-CN" altLang="en-AU" sz="2000" b="1" dirty="0"/>
            </a:br>
            <a:r>
              <a:rPr kumimoji="0" lang="zh-CN" altLang="en-AU" sz="2000" b="1" dirty="0"/>
              <a:t>32</a:t>
            </a:r>
            <a:endParaRPr kumimoji="0" lang="zh-CN" altLang="en-AU" b="1" dirty="0"/>
          </a:p>
        </p:txBody>
      </p:sp>
      <p:sp>
        <p:nvSpPr>
          <p:cNvPr id="14350" name="Rectangle 14"/>
          <p:cNvSpPr>
            <a:spLocks noChangeArrowheads="1"/>
          </p:cNvSpPr>
          <p:nvPr/>
        </p:nvSpPr>
        <p:spPr bwMode="auto">
          <a:xfrm>
            <a:off x="5216525" y="2514600"/>
            <a:ext cx="685800" cy="1295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03</a:t>
            </a:r>
            <a:br>
              <a:rPr kumimoji="0" lang="zh-CN" altLang="en-AU" sz="2000" b="1"/>
            </a:br>
            <a:r>
              <a:rPr kumimoji="0" lang="zh-CN" altLang="en-AU" sz="2000" b="1"/>
              <a:t>13</a:t>
            </a:r>
            <a:br>
              <a:rPr kumimoji="0" lang="zh-CN" altLang="en-AU" sz="2000" b="1"/>
            </a:br>
            <a:r>
              <a:rPr kumimoji="0" lang="zh-CN" altLang="en-AU" sz="2000" b="1"/>
              <a:t>23</a:t>
            </a:r>
            <a:br>
              <a:rPr kumimoji="0" lang="zh-CN" altLang="en-AU" sz="2000" b="1"/>
            </a:br>
            <a:r>
              <a:rPr kumimoji="0" lang="zh-CN" altLang="en-AU" sz="2000" b="1"/>
              <a:t>33</a:t>
            </a:r>
            <a:endParaRPr kumimoji="0" lang="zh-CN" altLang="en-AU" b="1"/>
          </a:p>
        </p:txBody>
      </p:sp>
      <p:sp>
        <p:nvSpPr>
          <p:cNvPr id="14352" name="Text Box 16"/>
          <p:cNvSpPr txBox="1">
            <a:spLocks noChangeArrowheads="1"/>
          </p:cNvSpPr>
          <p:nvPr/>
        </p:nvSpPr>
        <p:spPr bwMode="auto">
          <a:xfrm>
            <a:off x="609600" y="2286000"/>
            <a:ext cx="10255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eaLnBrk="0" hangingPunct="0"/>
            <a:r>
              <a:rPr kumimoji="0" lang="en-AU" altLang="zh-CN" sz="2000" b="1" dirty="0"/>
              <a:t>RAID 0</a:t>
            </a:r>
          </a:p>
          <a:p>
            <a:pPr eaLnBrk="0" hangingPunct="0"/>
            <a:r>
              <a:rPr kumimoji="0" lang="en-AU" altLang="zh-CN" sz="2000" b="1" dirty="0"/>
              <a:t>Word 0</a:t>
            </a:r>
            <a:br>
              <a:rPr kumimoji="0" lang="en-AU" altLang="zh-CN" sz="2000" b="1" dirty="0"/>
            </a:br>
            <a:r>
              <a:rPr kumimoji="0" lang="en-AU" altLang="zh-CN" sz="2000" b="1" dirty="0"/>
              <a:t>Word 1</a:t>
            </a:r>
            <a:br>
              <a:rPr kumimoji="0" lang="en-AU" altLang="zh-CN" sz="2000" b="1" dirty="0"/>
            </a:br>
            <a:r>
              <a:rPr kumimoji="0" lang="en-AU" altLang="zh-CN" sz="2000" b="1" dirty="0"/>
              <a:t>Word 2</a:t>
            </a:r>
            <a:br>
              <a:rPr kumimoji="0" lang="en-AU" altLang="zh-CN" sz="2000" b="1" dirty="0"/>
            </a:br>
            <a:r>
              <a:rPr kumimoji="0" lang="en-AU" altLang="zh-CN" sz="2000" b="1" dirty="0"/>
              <a:t>Word 3</a:t>
            </a:r>
            <a:endParaRPr kumimoji="0" lang="en-AU" altLang="zh-CN" b="1" dirty="0"/>
          </a:p>
        </p:txBody>
      </p:sp>
      <p:sp>
        <p:nvSpPr>
          <p:cNvPr id="14353" name="Rectangle 17"/>
          <p:cNvSpPr>
            <a:spLocks noChangeArrowheads="1"/>
          </p:cNvSpPr>
          <p:nvPr/>
        </p:nvSpPr>
        <p:spPr bwMode="auto">
          <a:xfrm>
            <a:off x="2743200" y="4419600"/>
            <a:ext cx="1371600" cy="914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latin typeface="Times New Roman" charset="0"/>
              </a:rPr>
              <a:t>阵列管</a:t>
            </a:r>
          </a:p>
          <a:p>
            <a:pPr algn="ctr"/>
            <a:r>
              <a:rPr lang="zh-CN" altLang="en-US" sz="2400" b="1">
                <a:latin typeface="Times New Roman" charset="0"/>
              </a:rPr>
              <a:t>理软件</a:t>
            </a:r>
          </a:p>
        </p:txBody>
      </p:sp>
      <p:sp>
        <p:nvSpPr>
          <p:cNvPr id="14355" name="Line 19"/>
          <p:cNvSpPr>
            <a:spLocks noChangeShapeType="1"/>
          </p:cNvSpPr>
          <p:nvPr/>
        </p:nvSpPr>
        <p:spPr bwMode="auto">
          <a:xfrm>
            <a:off x="2438400" y="2743200"/>
            <a:ext cx="152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6" name="Line 20"/>
          <p:cNvSpPr>
            <a:spLocks noChangeShapeType="1"/>
          </p:cNvSpPr>
          <p:nvPr/>
        </p:nvSpPr>
        <p:spPr bwMode="auto">
          <a:xfrm>
            <a:off x="2590800" y="2743200"/>
            <a:ext cx="0" cy="1371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7" name="Line 21"/>
          <p:cNvSpPr>
            <a:spLocks noChangeShapeType="1"/>
          </p:cNvSpPr>
          <p:nvPr/>
        </p:nvSpPr>
        <p:spPr bwMode="auto">
          <a:xfrm>
            <a:off x="2590800" y="4114800"/>
            <a:ext cx="38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8" name="Line 22"/>
          <p:cNvSpPr>
            <a:spLocks noChangeShapeType="1"/>
          </p:cNvSpPr>
          <p:nvPr/>
        </p:nvSpPr>
        <p:spPr bwMode="auto">
          <a:xfrm>
            <a:off x="2971800" y="4114800"/>
            <a:ext cx="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1" name="Line 25"/>
          <p:cNvSpPr>
            <a:spLocks noChangeShapeType="1"/>
          </p:cNvSpPr>
          <p:nvPr/>
        </p:nvSpPr>
        <p:spPr bwMode="auto">
          <a:xfrm>
            <a:off x="3581400" y="2743200"/>
            <a:ext cx="152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2" name="Line 26"/>
          <p:cNvSpPr>
            <a:spLocks noChangeShapeType="1"/>
          </p:cNvSpPr>
          <p:nvPr/>
        </p:nvSpPr>
        <p:spPr bwMode="auto">
          <a:xfrm>
            <a:off x="3733800" y="2743200"/>
            <a:ext cx="0" cy="1295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3" name="Line 27"/>
          <p:cNvSpPr>
            <a:spLocks noChangeShapeType="1"/>
          </p:cNvSpPr>
          <p:nvPr/>
        </p:nvSpPr>
        <p:spPr bwMode="auto">
          <a:xfrm flipH="1">
            <a:off x="3352800" y="4038600"/>
            <a:ext cx="38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4" name="Line 28"/>
          <p:cNvSpPr>
            <a:spLocks noChangeShapeType="1"/>
          </p:cNvSpPr>
          <p:nvPr/>
        </p:nvSpPr>
        <p:spPr bwMode="auto">
          <a:xfrm>
            <a:off x="3352800" y="4038600"/>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7" name="Line 31"/>
          <p:cNvSpPr>
            <a:spLocks noChangeShapeType="1"/>
          </p:cNvSpPr>
          <p:nvPr/>
        </p:nvSpPr>
        <p:spPr bwMode="auto">
          <a:xfrm>
            <a:off x="4724400" y="2743200"/>
            <a:ext cx="2286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8" name="Line 32"/>
          <p:cNvSpPr>
            <a:spLocks noChangeShapeType="1"/>
          </p:cNvSpPr>
          <p:nvPr/>
        </p:nvSpPr>
        <p:spPr bwMode="auto">
          <a:xfrm>
            <a:off x="4953000" y="2743200"/>
            <a:ext cx="0" cy="1295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9" name="Line 33"/>
          <p:cNvSpPr>
            <a:spLocks noChangeShapeType="1"/>
          </p:cNvSpPr>
          <p:nvPr/>
        </p:nvSpPr>
        <p:spPr bwMode="auto">
          <a:xfrm flipH="1">
            <a:off x="3886200" y="4038600"/>
            <a:ext cx="1066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0" name="Line 34"/>
          <p:cNvSpPr>
            <a:spLocks noChangeShapeType="1"/>
          </p:cNvSpPr>
          <p:nvPr/>
        </p:nvSpPr>
        <p:spPr bwMode="auto">
          <a:xfrm>
            <a:off x="3886200" y="4038600"/>
            <a:ext cx="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2" name="Line 36"/>
          <p:cNvSpPr>
            <a:spLocks noChangeShapeType="1"/>
          </p:cNvSpPr>
          <p:nvPr/>
        </p:nvSpPr>
        <p:spPr bwMode="auto">
          <a:xfrm>
            <a:off x="5867400" y="2667000"/>
            <a:ext cx="2286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3" name="Line 37"/>
          <p:cNvSpPr>
            <a:spLocks noChangeShapeType="1"/>
          </p:cNvSpPr>
          <p:nvPr/>
        </p:nvSpPr>
        <p:spPr bwMode="auto">
          <a:xfrm>
            <a:off x="6096000" y="2667000"/>
            <a:ext cx="0" cy="1447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4" name="Line 38"/>
          <p:cNvSpPr>
            <a:spLocks noChangeShapeType="1"/>
          </p:cNvSpPr>
          <p:nvPr/>
        </p:nvSpPr>
        <p:spPr bwMode="auto">
          <a:xfrm flipH="1">
            <a:off x="4038600" y="4114800"/>
            <a:ext cx="2057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5" name="Line 39"/>
          <p:cNvSpPr>
            <a:spLocks noChangeShapeType="1"/>
          </p:cNvSpPr>
          <p:nvPr/>
        </p:nvSpPr>
        <p:spPr bwMode="auto">
          <a:xfrm flipH="1">
            <a:off x="4038600" y="4114800"/>
            <a:ext cx="0" cy="304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1" name="AutoShape 45"/>
          <p:cNvSpPr>
            <a:spLocks noChangeArrowheads="1"/>
          </p:cNvSpPr>
          <p:nvPr/>
        </p:nvSpPr>
        <p:spPr bwMode="auto">
          <a:xfrm>
            <a:off x="7391400" y="1600200"/>
            <a:ext cx="1066800" cy="2971800"/>
          </a:xfrm>
          <a:prstGeom prst="can">
            <a:avLst>
              <a:gd name="adj" fmla="val 22028"/>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2" name="Freeform 46"/>
          <p:cNvSpPr>
            <a:spLocks/>
          </p:cNvSpPr>
          <p:nvPr/>
        </p:nvSpPr>
        <p:spPr bwMode="auto">
          <a:xfrm>
            <a:off x="7391400" y="2133600"/>
            <a:ext cx="1066800" cy="76200"/>
          </a:xfrm>
          <a:custGeom>
            <a:avLst/>
            <a:gdLst>
              <a:gd name="T0" fmla="*/ 0 w 672"/>
              <a:gd name="T1" fmla="*/ 0 h 48"/>
              <a:gd name="T2" fmla="*/ 336 w 672"/>
              <a:gd name="T3" fmla="*/ 48 h 48"/>
              <a:gd name="T4" fmla="*/ 672 w 672"/>
              <a:gd name="T5" fmla="*/ 0 h 48"/>
            </a:gdLst>
            <a:ahLst/>
            <a:cxnLst>
              <a:cxn ang="0">
                <a:pos x="T0" y="T1"/>
              </a:cxn>
              <a:cxn ang="0">
                <a:pos x="T2" y="T3"/>
              </a:cxn>
              <a:cxn ang="0">
                <a:pos x="T4" y="T5"/>
              </a:cxn>
            </a:cxnLst>
            <a:rect l="0" t="0" r="r" b="b"/>
            <a:pathLst>
              <a:path w="672" h="48">
                <a:moveTo>
                  <a:pt x="0" y="0"/>
                </a:moveTo>
                <a:cubicBezTo>
                  <a:pt x="112" y="24"/>
                  <a:pt x="224" y="48"/>
                  <a:pt x="336" y="48"/>
                </a:cubicBezTo>
                <a:cubicBezTo>
                  <a:pt x="448" y="48"/>
                  <a:pt x="560" y="24"/>
                  <a:pt x="672" y="0"/>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3" name="Freeform 47"/>
          <p:cNvSpPr>
            <a:spLocks/>
          </p:cNvSpPr>
          <p:nvPr/>
        </p:nvSpPr>
        <p:spPr bwMode="auto">
          <a:xfrm>
            <a:off x="7391400" y="2438400"/>
            <a:ext cx="1066800" cy="76200"/>
          </a:xfrm>
          <a:custGeom>
            <a:avLst/>
            <a:gdLst>
              <a:gd name="T0" fmla="*/ 0 w 672"/>
              <a:gd name="T1" fmla="*/ 0 h 48"/>
              <a:gd name="T2" fmla="*/ 336 w 672"/>
              <a:gd name="T3" fmla="*/ 48 h 48"/>
              <a:gd name="T4" fmla="*/ 672 w 672"/>
              <a:gd name="T5" fmla="*/ 0 h 48"/>
            </a:gdLst>
            <a:ahLst/>
            <a:cxnLst>
              <a:cxn ang="0">
                <a:pos x="T0" y="T1"/>
              </a:cxn>
              <a:cxn ang="0">
                <a:pos x="T2" y="T3"/>
              </a:cxn>
              <a:cxn ang="0">
                <a:pos x="T4" y="T5"/>
              </a:cxn>
            </a:cxnLst>
            <a:rect l="0" t="0" r="r" b="b"/>
            <a:pathLst>
              <a:path w="672" h="48">
                <a:moveTo>
                  <a:pt x="0" y="0"/>
                </a:moveTo>
                <a:cubicBezTo>
                  <a:pt x="112" y="24"/>
                  <a:pt x="224" y="48"/>
                  <a:pt x="336" y="48"/>
                </a:cubicBezTo>
                <a:cubicBezTo>
                  <a:pt x="448" y="48"/>
                  <a:pt x="560" y="24"/>
                  <a:pt x="672" y="0"/>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4" name="Freeform 48"/>
          <p:cNvSpPr>
            <a:spLocks/>
          </p:cNvSpPr>
          <p:nvPr/>
        </p:nvSpPr>
        <p:spPr bwMode="auto">
          <a:xfrm>
            <a:off x="7391400" y="2743200"/>
            <a:ext cx="1066800" cy="76200"/>
          </a:xfrm>
          <a:custGeom>
            <a:avLst/>
            <a:gdLst>
              <a:gd name="T0" fmla="*/ 0 w 672"/>
              <a:gd name="T1" fmla="*/ 0 h 48"/>
              <a:gd name="T2" fmla="*/ 336 w 672"/>
              <a:gd name="T3" fmla="*/ 48 h 48"/>
              <a:gd name="T4" fmla="*/ 672 w 672"/>
              <a:gd name="T5" fmla="*/ 0 h 48"/>
            </a:gdLst>
            <a:ahLst/>
            <a:cxnLst>
              <a:cxn ang="0">
                <a:pos x="T0" y="T1"/>
              </a:cxn>
              <a:cxn ang="0">
                <a:pos x="T2" y="T3"/>
              </a:cxn>
              <a:cxn ang="0">
                <a:pos x="T4" y="T5"/>
              </a:cxn>
            </a:cxnLst>
            <a:rect l="0" t="0" r="r" b="b"/>
            <a:pathLst>
              <a:path w="672" h="48">
                <a:moveTo>
                  <a:pt x="0" y="0"/>
                </a:moveTo>
                <a:cubicBezTo>
                  <a:pt x="112" y="24"/>
                  <a:pt x="224" y="48"/>
                  <a:pt x="336" y="48"/>
                </a:cubicBezTo>
                <a:cubicBezTo>
                  <a:pt x="448" y="48"/>
                  <a:pt x="560" y="24"/>
                  <a:pt x="672" y="0"/>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5" name="Freeform 49"/>
          <p:cNvSpPr>
            <a:spLocks/>
          </p:cNvSpPr>
          <p:nvPr/>
        </p:nvSpPr>
        <p:spPr bwMode="auto">
          <a:xfrm>
            <a:off x="7391400" y="3048000"/>
            <a:ext cx="1066800" cy="76200"/>
          </a:xfrm>
          <a:custGeom>
            <a:avLst/>
            <a:gdLst>
              <a:gd name="T0" fmla="*/ 0 w 672"/>
              <a:gd name="T1" fmla="*/ 0 h 48"/>
              <a:gd name="T2" fmla="*/ 336 w 672"/>
              <a:gd name="T3" fmla="*/ 48 h 48"/>
              <a:gd name="T4" fmla="*/ 672 w 672"/>
              <a:gd name="T5" fmla="*/ 0 h 48"/>
            </a:gdLst>
            <a:ahLst/>
            <a:cxnLst>
              <a:cxn ang="0">
                <a:pos x="T0" y="T1"/>
              </a:cxn>
              <a:cxn ang="0">
                <a:pos x="T2" y="T3"/>
              </a:cxn>
              <a:cxn ang="0">
                <a:pos x="T4" y="T5"/>
              </a:cxn>
            </a:cxnLst>
            <a:rect l="0" t="0" r="r" b="b"/>
            <a:pathLst>
              <a:path w="672" h="48">
                <a:moveTo>
                  <a:pt x="0" y="0"/>
                </a:moveTo>
                <a:cubicBezTo>
                  <a:pt x="112" y="24"/>
                  <a:pt x="224" y="48"/>
                  <a:pt x="336" y="48"/>
                </a:cubicBezTo>
                <a:cubicBezTo>
                  <a:pt x="448" y="48"/>
                  <a:pt x="560" y="24"/>
                  <a:pt x="672" y="0"/>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6" name="Freeform 50"/>
          <p:cNvSpPr>
            <a:spLocks/>
          </p:cNvSpPr>
          <p:nvPr/>
        </p:nvSpPr>
        <p:spPr bwMode="auto">
          <a:xfrm>
            <a:off x="7391400" y="3352800"/>
            <a:ext cx="1066800" cy="76200"/>
          </a:xfrm>
          <a:custGeom>
            <a:avLst/>
            <a:gdLst>
              <a:gd name="T0" fmla="*/ 0 w 672"/>
              <a:gd name="T1" fmla="*/ 0 h 48"/>
              <a:gd name="T2" fmla="*/ 336 w 672"/>
              <a:gd name="T3" fmla="*/ 48 h 48"/>
              <a:gd name="T4" fmla="*/ 672 w 672"/>
              <a:gd name="T5" fmla="*/ 0 h 48"/>
            </a:gdLst>
            <a:ahLst/>
            <a:cxnLst>
              <a:cxn ang="0">
                <a:pos x="T0" y="T1"/>
              </a:cxn>
              <a:cxn ang="0">
                <a:pos x="T2" y="T3"/>
              </a:cxn>
              <a:cxn ang="0">
                <a:pos x="T4" y="T5"/>
              </a:cxn>
            </a:cxnLst>
            <a:rect l="0" t="0" r="r" b="b"/>
            <a:pathLst>
              <a:path w="672" h="48">
                <a:moveTo>
                  <a:pt x="0" y="0"/>
                </a:moveTo>
                <a:cubicBezTo>
                  <a:pt x="112" y="24"/>
                  <a:pt x="224" y="48"/>
                  <a:pt x="336" y="48"/>
                </a:cubicBezTo>
                <a:cubicBezTo>
                  <a:pt x="448" y="48"/>
                  <a:pt x="560" y="24"/>
                  <a:pt x="672" y="0"/>
                </a:cubicBez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7" name="Text Box 51"/>
          <p:cNvSpPr txBox="1">
            <a:spLocks noChangeArrowheads="1"/>
          </p:cNvSpPr>
          <p:nvPr/>
        </p:nvSpPr>
        <p:spPr bwMode="auto">
          <a:xfrm>
            <a:off x="7543800" y="4876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charset="0"/>
              </a:rPr>
              <a:t>逻辑盘</a:t>
            </a:r>
          </a:p>
        </p:txBody>
      </p:sp>
      <p:sp>
        <p:nvSpPr>
          <p:cNvPr id="14388" name="Line 52"/>
          <p:cNvSpPr>
            <a:spLocks noChangeShapeType="1"/>
          </p:cNvSpPr>
          <p:nvPr/>
        </p:nvSpPr>
        <p:spPr bwMode="auto">
          <a:xfrm>
            <a:off x="4114800" y="4572000"/>
            <a:ext cx="2362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89" name="Line 53"/>
          <p:cNvSpPr>
            <a:spLocks noChangeShapeType="1"/>
          </p:cNvSpPr>
          <p:nvPr/>
        </p:nvSpPr>
        <p:spPr bwMode="auto">
          <a:xfrm flipV="1">
            <a:off x="6477000" y="1905000"/>
            <a:ext cx="0" cy="2667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0" name="Line 54"/>
          <p:cNvSpPr>
            <a:spLocks noChangeShapeType="1"/>
          </p:cNvSpPr>
          <p:nvPr/>
        </p:nvSpPr>
        <p:spPr bwMode="auto">
          <a:xfrm>
            <a:off x="6477000" y="1905000"/>
            <a:ext cx="914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2" name="Line 56"/>
          <p:cNvSpPr>
            <a:spLocks noChangeShapeType="1"/>
          </p:cNvSpPr>
          <p:nvPr/>
        </p:nvSpPr>
        <p:spPr bwMode="auto">
          <a:xfrm>
            <a:off x="4114800" y="4800600"/>
            <a:ext cx="2590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3" name="Line 57"/>
          <p:cNvSpPr>
            <a:spLocks noChangeShapeType="1"/>
          </p:cNvSpPr>
          <p:nvPr/>
        </p:nvSpPr>
        <p:spPr bwMode="auto">
          <a:xfrm flipV="1">
            <a:off x="6705600" y="2209800"/>
            <a:ext cx="0" cy="2590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4" name="Line 58"/>
          <p:cNvSpPr>
            <a:spLocks noChangeShapeType="1"/>
          </p:cNvSpPr>
          <p:nvPr/>
        </p:nvSpPr>
        <p:spPr bwMode="auto">
          <a:xfrm>
            <a:off x="6705600" y="2209800"/>
            <a:ext cx="685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6" name="Line 60"/>
          <p:cNvSpPr>
            <a:spLocks noChangeShapeType="1"/>
          </p:cNvSpPr>
          <p:nvPr/>
        </p:nvSpPr>
        <p:spPr bwMode="auto">
          <a:xfrm>
            <a:off x="4114800" y="5029200"/>
            <a:ext cx="2743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7" name="Line 61"/>
          <p:cNvSpPr>
            <a:spLocks noChangeShapeType="1"/>
          </p:cNvSpPr>
          <p:nvPr/>
        </p:nvSpPr>
        <p:spPr bwMode="auto">
          <a:xfrm flipV="1">
            <a:off x="6858000" y="2514600"/>
            <a:ext cx="0" cy="2514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8" name="Line 62"/>
          <p:cNvSpPr>
            <a:spLocks noChangeShapeType="1"/>
          </p:cNvSpPr>
          <p:nvPr/>
        </p:nvSpPr>
        <p:spPr bwMode="auto">
          <a:xfrm>
            <a:off x="6858000" y="2514600"/>
            <a:ext cx="533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0" name="Line 64"/>
          <p:cNvSpPr>
            <a:spLocks noChangeShapeType="1"/>
          </p:cNvSpPr>
          <p:nvPr/>
        </p:nvSpPr>
        <p:spPr bwMode="auto">
          <a:xfrm>
            <a:off x="4114800" y="5257800"/>
            <a:ext cx="2971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1" name="Line 65"/>
          <p:cNvSpPr>
            <a:spLocks noChangeShapeType="1"/>
          </p:cNvSpPr>
          <p:nvPr/>
        </p:nvSpPr>
        <p:spPr bwMode="auto">
          <a:xfrm flipV="1">
            <a:off x="7086600" y="2819400"/>
            <a:ext cx="0" cy="2438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2" name="Line 66"/>
          <p:cNvSpPr>
            <a:spLocks noChangeShapeType="1"/>
          </p:cNvSpPr>
          <p:nvPr/>
        </p:nvSpPr>
        <p:spPr bwMode="auto">
          <a:xfrm>
            <a:off x="7086600" y="2819400"/>
            <a:ext cx="30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6" name="Text Box 70"/>
          <p:cNvSpPr txBox="1">
            <a:spLocks noChangeArrowheads="1"/>
          </p:cNvSpPr>
          <p:nvPr/>
        </p:nvSpPr>
        <p:spPr bwMode="auto">
          <a:xfrm>
            <a:off x="7620000" y="18288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charset="0"/>
              </a:rPr>
              <a:t>00</a:t>
            </a:r>
            <a:endParaRPr lang="en-US" altLang="zh-CN" sz="2400" b="1">
              <a:latin typeface="Times New Roman" charset="0"/>
            </a:endParaRPr>
          </a:p>
        </p:txBody>
      </p:sp>
      <p:sp>
        <p:nvSpPr>
          <p:cNvPr id="14407" name="Text Box 71"/>
          <p:cNvSpPr txBox="1">
            <a:spLocks noChangeArrowheads="1"/>
          </p:cNvSpPr>
          <p:nvPr/>
        </p:nvSpPr>
        <p:spPr bwMode="auto">
          <a:xfrm>
            <a:off x="7620000" y="22098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charset="0"/>
              </a:rPr>
              <a:t>01</a:t>
            </a:r>
            <a:endParaRPr lang="en-US" altLang="zh-CN" sz="2400" b="1">
              <a:latin typeface="Times New Roman" charset="0"/>
            </a:endParaRPr>
          </a:p>
        </p:txBody>
      </p:sp>
      <p:sp>
        <p:nvSpPr>
          <p:cNvPr id="14408" name="Text Box 72"/>
          <p:cNvSpPr txBox="1">
            <a:spLocks noChangeArrowheads="1"/>
          </p:cNvSpPr>
          <p:nvPr/>
        </p:nvSpPr>
        <p:spPr bwMode="auto">
          <a:xfrm>
            <a:off x="7620000" y="24384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charset="0"/>
              </a:rPr>
              <a:t>02</a:t>
            </a:r>
            <a:endParaRPr lang="en-US" altLang="zh-CN" sz="2400" b="1">
              <a:latin typeface="Times New Roman" charset="0"/>
            </a:endParaRPr>
          </a:p>
        </p:txBody>
      </p:sp>
      <p:sp>
        <p:nvSpPr>
          <p:cNvPr id="14409" name="Text Box 73"/>
          <p:cNvSpPr txBox="1">
            <a:spLocks noChangeArrowheads="1"/>
          </p:cNvSpPr>
          <p:nvPr/>
        </p:nvSpPr>
        <p:spPr bwMode="auto">
          <a:xfrm>
            <a:off x="7696200" y="28194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charset="0"/>
              </a:rPr>
              <a:t>03</a:t>
            </a:r>
            <a:endParaRPr lang="en-US" altLang="zh-CN" sz="2400" b="1">
              <a:latin typeface="Times New Roman" charset="0"/>
            </a:endParaRPr>
          </a:p>
        </p:txBody>
      </p:sp>
      <p:sp>
        <p:nvSpPr>
          <p:cNvPr id="14410" name="Text Box 74"/>
          <p:cNvSpPr txBox="1">
            <a:spLocks noChangeArrowheads="1"/>
          </p:cNvSpPr>
          <p:nvPr/>
        </p:nvSpPr>
        <p:spPr bwMode="auto">
          <a:xfrm>
            <a:off x="7696200" y="30480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charset="0"/>
              </a:rPr>
              <a:t>10</a:t>
            </a:r>
            <a:endParaRPr lang="en-US" altLang="zh-CN" sz="2400" b="1">
              <a:latin typeface="Times New Roman" charset="0"/>
            </a:endParaRPr>
          </a:p>
        </p:txBody>
      </p:sp>
      <p:sp>
        <p:nvSpPr>
          <p:cNvPr id="14411" name="Text Box 75"/>
          <p:cNvSpPr txBox="1">
            <a:spLocks noChangeArrowheads="1"/>
          </p:cNvSpPr>
          <p:nvPr/>
        </p:nvSpPr>
        <p:spPr bwMode="auto">
          <a:xfrm>
            <a:off x="7543800" y="35052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charset="0"/>
              </a:rPr>
              <a:t>……</a:t>
            </a:r>
            <a:endParaRPr lang="en-US" altLang="zh-CN" sz="2400" b="1">
              <a:latin typeface="Times New Roman"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684213" y="333375"/>
            <a:ext cx="7851775" cy="1143000"/>
          </a:xfrm>
        </p:spPr>
        <p:txBody>
          <a:bodyPr/>
          <a:lstStyle/>
          <a:p>
            <a:r>
              <a:rPr lang="zh-CN" altLang="en-US" b="1"/>
              <a:t>辅助存储器的种类</a:t>
            </a:r>
          </a:p>
        </p:txBody>
      </p:sp>
      <p:sp>
        <p:nvSpPr>
          <p:cNvPr id="26627" name="Rectangle 3"/>
          <p:cNvSpPr>
            <a:spLocks noGrp="1" noRot="1" noChangeArrowheads="1"/>
          </p:cNvSpPr>
          <p:nvPr>
            <p:ph type="body" idx="1"/>
          </p:nvPr>
        </p:nvSpPr>
        <p:spPr>
          <a:xfrm>
            <a:off x="304800" y="1844675"/>
            <a:ext cx="8540750" cy="4022725"/>
          </a:xfrm>
        </p:spPr>
        <p:txBody>
          <a:bodyPr/>
          <a:lstStyle/>
          <a:p>
            <a:pPr>
              <a:lnSpc>
                <a:spcPct val="125000"/>
              </a:lnSpc>
              <a:spcBef>
                <a:spcPct val="50000"/>
              </a:spcBef>
            </a:pPr>
            <a:r>
              <a:rPr lang="zh-CN" altLang="en-US" sz="2800" b="1" dirty="0"/>
              <a:t>磁表面存储器</a:t>
            </a:r>
          </a:p>
          <a:p>
            <a:pPr lvl="1">
              <a:lnSpc>
                <a:spcPct val="125000"/>
              </a:lnSpc>
              <a:spcBef>
                <a:spcPct val="50000"/>
              </a:spcBef>
            </a:pPr>
            <a:r>
              <a:rPr lang="zh-CN" altLang="en-US" sz="2400" b="1" dirty="0"/>
              <a:t>利用磁性介质材料沉积在盘片表面的基体上形成记录介质，以绕有线圈的磁头与记录介质的相对运动来读写信息。</a:t>
            </a:r>
          </a:p>
          <a:p>
            <a:pPr>
              <a:lnSpc>
                <a:spcPct val="125000"/>
              </a:lnSpc>
              <a:spcBef>
                <a:spcPct val="50000"/>
              </a:spcBef>
            </a:pPr>
            <a:r>
              <a:rPr lang="zh-CN" altLang="en-US" sz="2800" b="1" dirty="0" smtClean="0"/>
              <a:t>固态盘</a:t>
            </a:r>
            <a:endParaRPr lang="zh-CN" altLang="en-US" sz="2800" b="1" dirty="0"/>
          </a:p>
          <a:p>
            <a:pPr lvl="1">
              <a:lnSpc>
                <a:spcPct val="125000"/>
              </a:lnSpc>
              <a:spcBef>
                <a:spcPct val="50000"/>
              </a:spcBef>
            </a:pPr>
            <a:r>
              <a:rPr lang="zh-CN" altLang="en-US" sz="2400" b="1" dirty="0" smtClean="0"/>
              <a:t>半导体的存储介质 </a:t>
            </a:r>
            <a:r>
              <a:rPr lang="en-US" altLang="zh-CN" sz="2400" b="1" dirty="0" smtClean="0"/>
              <a:t>SSD </a:t>
            </a:r>
            <a:r>
              <a:rPr lang="zh-CN" altLang="en-US" sz="2400" b="1" dirty="0" smtClean="0"/>
              <a:t>。</a:t>
            </a:r>
            <a:endParaRPr lang="zh-CN" altLang="en-US" sz="2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301625" y="228600"/>
            <a:ext cx="8540750" cy="1143000"/>
          </a:xfrm>
        </p:spPr>
        <p:txBody>
          <a:bodyPr/>
          <a:lstStyle/>
          <a:p>
            <a:r>
              <a:rPr lang="en-US" altLang="zh-CN" b="1"/>
              <a:t>RAID 1</a:t>
            </a:r>
          </a:p>
        </p:txBody>
      </p:sp>
      <p:sp>
        <p:nvSpPr>
          <p:cNvPr id="15363" name="Rectangle 3"/>
          <p:cNvSpPr>
            <a:spLocks noGrp="1" noRot="1" noChangeArrowheads="1"/>
          </p:cNvSpPr>
          <p:nvPr>
            <p:ph type="body" idx="1"/>
          </p:nvPr>
        </p:nvSpPr>
        <p:spPr>
          <a:xfrm>
            <a:off x="304800" y="1447800"/>
            <a:ext cx="8540750" cy="328613"/>
          </a:xfrm>
        </p:spPr>
        <p:txBody>
          <a:bodyPr/>
          <a:lstStyle/>
          <a:p>
            <a:pPr>
              <a:lnSpc>
                <a:spcPct val="90000"/>
              </a:lnSpc>
            </a:pPr>
            <a:r>
              <a:rPr lang="en-US" altLang="zh-CN" sz="2400" b="1"/>
              <a:t>RAID 1</a:t>
            </a:r>
            <a:r>
              <a:rPr lang="zh-CN" altLang="zh-CN" sz="2400" b="1"/>
              <a:t>到</a:t>
            </a:r>
            <a:r>
              <a:rPr lang="en-US" altLang="zh-CN" sz="2400" b="1"/>
              <a:t>RAID 7</a:t>
            </a:r>
            <a:r>
              <a:rPr lang="zh-CN" altLang="zh-CN" sz="2400" b="1"/>
              <a:t>的主要区别在于采用的冗余方法不同。</a:t>
            </a:r>
          </a:p>
          <a:p>
            <a:pPr>
              <a:lnSpc>
                <a:spcPct val="90000"/>
              </a:lnSpc>
            </a:pPr>
            <a:r>
              <a:rPr lang="en-US" altLang="zh-CN" sz="2400" b="1"/>
              <a:t>RAID 1</a:t>
            </a:r>
            <a:r>
              <a:rPr lang="zh-CN" altLang="zh-CN" sz="2400" b="1"/>
              <a:t>为镜像磁盘阵列。</a:t>
            </a:r>
            <a:endParaRPr lang="zh-CN" altLang="en-US" b="1"/>
          </a:p>
        </p:txBody>
      </p:sp>
      <p:grpSp>
        <p:nvGrpSpPr>
          <p:cNvPr id="15387" name="Group 27"/>
          <p:cNvGrpSpPr>
            <a:grpSpLocks/>
          </p:cNvGrpSpPr>
          <p:nvPr/>
        </p:nvGrpSpPr>
        <p:grpSpPr bwMode="auto">
          <a:xfrm>
            <a:off x="457200" y="2743200"/>
            <a:ext cx="8153400" cy="1981200"/>
            <a:chOff x="96" y="1632"/>
            <a:chExt cx="5520" cy="1248"/>
          </a:xfrm>
        </p:grpSpPr>
        <p:sp>
          <p:nvSpPr>
            <p:cNvPr id="15364" name="AutoShape 4"/>
            <p:cNvSpPr>
              <a:spLocks noChangeArrowheads="1"/>
            </p:cNvSpPr>
            <p:nvPr/>
          </p:nvSpPr>
          <p:spPr bwMode="auto">
            <a:xfrm>
              <a:off x="96" y="1632"/>
              <a:ext cx="576" cy="288"/>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dirty="0"/>
                <a:t>Disk 0</a:t>
              </a:r>
              <a:endParaRPr kumimoji="0" lang="en-AU" altLang="zh-CN" b="1" dirty="0"/>
            </a:p>
          </p:txBody>
        </p:sp>
        <p:sp>
          <p:nvSpPr>
            <p:cNvPr id="15365" name="AutoShape 5"/>
            <p:cNvSpPr>
              <a:spLocks noChangeArrowheads="1"/>
            </p:cNvSpPr>
            <p:nvPr/>
          </p:nvSpPr>
          <p:spPr bwMode="auto">
            <a:xfrm>
              <a:off x="816" y="1632"/>
              <a:ext cx="576" cy="288"/>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1</a:t>
              </a:r>
              <a:endParaRPr kumimoji="0" lang="en-AU" altLang="zh-CN" b="1"/>
            </a:p>
          </p:txBody>
        </p:sp>
        <p:sp>
          <p:nvSpPr>
            <p:cNvPr id="15366" name="AutoShape 6"/>
            <p:cNvSpPr>
              <a:spLocks noChangeArrowheads="1"/>
            </p:cNvSpPr>
            <p:nvPr/>
          </p:nvSpPr>
          <p:spPr bwMode="auto">
            <a:xfrm>
              <a:off x="1536" y="1632"/>
              <a:ext cx="576" cy="288"/>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2</a:t>
              </a:r>
              <a:endParaRPr kumimoji="0" lang="en-AU" altLang="zh-CN" b="1"/>
            </a:p>
          </p:txBody>
        </p:sp>
        <p:sp>
          <p:nvSpPr>
            <p:cNvPr id="15367" name="AutoShape 7"/>
            <p:cNvSpPr>
              <a:spLocks noChangeArrowheads="1"/>
            </p:cNvSpPr>
            <p:nvPr/>
          </p:nvSpPr>
          <p:spPr bwMode="auto">
            <a:xfrm>
              <a:off x="2256" y="1632"/>
              <a:ext cx="576" cy="288"/>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3</a:t>
              </a:r>
              <a:endParaRPr kumimoji="0" lang="en-AU" altLang="zh-CN" b="1"/>
            </a:p>
          </p:txBody>
        </p:sp>
        <p:sp>
          <p:nvSpPr>
            <p:cNvPr id="15368" name="AutoShape 8"/>
            <p:cNvSpPr>
              <a:spLocks noChangeArrowheads="1"/>
            </p:cNvSpPr>
            <p:nvPr/>
          </p:nvSpPr>
          <p:spPr bwMode="auto">
            <a:xfrm>
              <a:off x="2880" y="1632"/>
              <a:ext cx="576" cy="288"/>
            </a:xfrm>
            <a:prstGeom prst="can">
              <a:avLst>
                <a:gd name="adj" fmla="val 25000"/>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0</a:t>
              </a:r>
              <a:endParaRPr kumimoji="0" lang="en-AU" altLang="zh-CN" b="1"/>
            </a:p>
          </p:txBody>
        </p:sp>
        <p:sp>
          <p:nvSpPr>
            <p:cNvPr id="15369" name="AutoShape 9"/>
            <p:cNvSpPr>
              <a:spLocks noChangeArrowheads="1"/>
            </p:cNvSpPr>
            <p:nvPr/>
          </p:nvSpPr>
          <p:spPr bwMode="auto">
            <a:xfrm>
              <a:off x="3600" y="1632"/>
              <a:ext cx="576" cy="288"/>
            </a:xfrm>
            <a:prstGeom prst="can">
              <a:avLst>
                <a:gd name="adj" fmla="val 25000"/>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1</a:t>
              </a:r>
            </a:p>
          </p:txBody>
        </p:sp>
        <p:sp>
          <p:nvSpPr>
            <p:cNvPr id="15370" name="AutoShape 10"/>
            <p:cNvSpPr>
              <a:spLocks noChangeArrowheads="1"/>
            </p:cNvSpPr>
            <p:nvPr/>
          </p:nvSpPr>
          <p:spPr bwMode="auto">
            <a:xfrm>
              <a:off x="4320" y="1632"/>
              <a:ext cx="576" cy="288"/>
            </a:xfrm>
            <a:prstGeom prst="can">
              <a:avLst>
                <a:gd name="adj" fmla="val 25000"/>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2</a:t>
              </a:r>
              <a:endParaRPr kumimoji="0" lang="en-AU" altLang="zh-CN" b="1"/>
            </a:p>
          </p:txBody>
        </p:sp>
        <p:sp>
          <p:nvSpPr>
            <p:cNvPr id="15371" name="AutoShape 11"/>
            <p:cNvSpPr>
              <a:spLocks noChangeArrowheads="1"/>
            </p:cNvSpPr>
            <p:nvPr/>
          </p:nvSpPr>
          <p:spPr bwMode="auto">
            <a:xfrm>
              <a:off x="5040" y="1632"/>
              <a:ext cx="576" cy="288"/>
            </a:xfrm>
            <a:prstGeom prst="can">
              <a:avLst>
                <a:gd name="adj" fmla="val 25000"/>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3</a:t>
              </a:r>
              <a:endParaRPr kumimoji="0" lang="en-AU" altLang="zh-CN" b="1"/>
            </a:p>
          </p:txBody>
        </p:sp>
        <p:sp>
          <p:nvSpPr>
            <p:cNvPr id="15372" name="Rectangle 12"/>
            <p:cNvSpPr>
              <a:spLocks noChangeArrowheads="1"/>
            </p:cNvSpPr>
            <p:nvPr/>
          </p:nvSpPr>
          <p:spPr bwMode="auto">
            <a:xfrm>
              <a:off x="144" y="201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00</a:t>
              </a:r>
              <a:br>
                <a:rPr kumimoji="0" lang="zh-CN" altLang="en-AU" sz="2000" b="1"/>
              </a:br>
              <a:r>
                <a:rPr kumimoji="0" lang="zh-CN" altLang="en-AU" sz="2000" b="1"/>
                <a:t>10</a:t>
              </a:r>
              <a:br>
                <a:rPr kumimoji="0" lang="zh-CN" altLang="en-AU" sz="2000" b="1"/>
              </a:br>
              <a:r>
                <a:rPr kumimoji="0" lang="zh-CN" altLang="en-AU" sz="2000" b="1"/>
                <a:t>20</a:t>
              </a:r>
              <a:br>
                <a:rPr kumimoji="0" lang="zh-CN" altLang="en-AU" sz="2000" b="1"/>
              </a:br>
              <a:r>
                <a:rPr kumimoji="0" lang="zh-CN" altLang="en-AU" sz="2000" b="1"/>
                <a:t>30</a:t>
              </a:r>
              <a:endParaRPr kumimoji="0" lang="zh-CN" altLang="en-AU" b="1"/>
            </a:p>
          </p:txBody>
        </p:sp>
        <p:sp>
          <p:nvSpPr>
            <p:cNvPr id="15373" name="Rectangle 13"/>
            <p:cNvSpPr>
              <a:spLocks noChangeArrowheads="1"/>
            </p:cNvSpPr>
            <p:nvPr/>
          </p:nvSpPr>
          <p:spPr bwMode="auto">
            <a:xfrm>
              <a:off x="886" y="201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01</a:t>
              </a:r>
              <a:br>
                <a:rPr kumimoji="0" lang="zh-CN" altLang="en-AU" sz="2000" b="1"/>
              </a:br>
              <a:r>
                <a:rPr kumimoji="0" lang="zh-CN" altLang="en-AU" sz="2000" b="1"/>
                <a:t>11</a:t>
              </a:r>
              <a:br>
                <a:rPr kumimoji="0" lang="zh-CN" altLang="en-AU" sz="2000" b="1"/>
              </a:br>
              <a:r>
                <a:rPr kumimoji="0" lang="zh-CN" altLang="en-AU" sz="2000" b="1"/>
                <a:t>21</a:t>
              </a:r>
              <a:br>
                <a:rPr kumimoji="0" lang="zh-CN" altLang="en-AU" sz="2000" b="1"/>
              </a:br>
              <a:r>
                <a:rPr kumimoji="0" lang="zh-CN" altLang="en-AU" sz="2000" b="1"/>
                <a:t>31</a:t>
              </a:r>
              <a:endParaRPr kumimoji="0" lang="zh-CN" altLang="en-AU" b="1"/>
            </a:p>
          </p:txBody>
        </p:sp>
        <p:sp>
          <p:nvSpPr>
            <p:cNvPr id="15374" name="Rectangle 14"/>
            <p:cNvSpPr>
              <a:spLocks noChangeArrowheads="1"/>
            </p:cNvSpPr>
            <p:nvPr/>
          </p:nvSpPr>
          <p:spPr bwMode="auto">
            <a:xfrm>
              <a:off x="1606" y="201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02</a:t>
              </a:r>
              <a:br>
                <a:rPr kumimoji="0" lang="zh-CN" altLang="en-AU" sz="2000" b="1"/>
              </a:br>
              <a:r>
                <a:rPr kumimoji="0" lang="zh-CN" altLang="en-AU" sz="2000" b="1"/>
                <a:t>12</a:t>
              </a:r>
              <a:br>
                <a:rPr kumimoji="0" lang="zh-CN" altLang="en-AU" sz="2000" b="1"/>
              </a:br>
              <a:r>
                <a:rPr kumimoji="0" lang="zh-CN" altLang="en-AU" sz="2000" b="1"/>
                <a:t>22</a:t>
              </a:r>
              <a:br>
                <a:rPr kumimoji="0" lang="zh-CN" altLang="en-AU" sz="2000" b="1"/>
              </a:br>
              <a:r>
                <a:rPr kumimoji="0" lang="zh-CN" altLang="en-AU" sz="2000" b="1"/>
                <a:t>32</a:t>
              </a:r>
              <a:endParaRPr kumimoji="0" lang="zh-CN" altLang="en-AU" b="1"/>
            </a:p>
          </p:txBody>
        </p:sp>
        <p:sp>
          <p:nvSpPr>
            <p:cNvPr id="15375" name="Rectangle 15"/>
            <p:cNvSpPr>
              <a:spLocks noChangeArrowheads="1"/>
            </p:cNvSpPr>
            <p:nvPr/>
          </p:nvSpPr>
          <p:spPr bwMode="auto">
            <a:xfrm>
              <a:off x="2326" y="201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03</a:t>
              </a:r>
              <a:br>
                <a:rPr kumimoji="0" lang="zh-CN" altLang="en-AU" sz="2000" b="1"/>
              </a:br>
              <a:r>
                <a:rPr kumimoji="0" lang="zh-CN" altLang="en-AU" sz="2000" b="1"/>
                <a:t>13</a:t>
              </a:r>
              <a:br>
                <a:rPr kumimoji="0" lang="zh-CN" altLang="en-AU" sz="2000" b="1"/>
              </a:br>
              <a:r>
                <a:rPr kumimoji="0" lang="zh-CN" altLang="en-AU" sz="2000" b="1"/>
                <a:t>23</a:t>
              </a:r>
              <a:br>
                <a:rPr kumimoji="0" lang="zh-CN" altLang="en-AU" sz="2000" b="1"/>
              </a:br>
              <a:r>
                <a:rPr kumimoji="0" lang="zh-CN" altLang="en-AU" sz="2000" b="1"/>
                <a:t>33</a:t>
              </a:r>
              <a:endParaRPr kumimoji="0" lang="zh-CN" altLang="en-AU" b="1"/>
            </a:p>
          </p:txBody>
        </p:sp>
        <p:sp>
          <p:nvSpPr>
            <p:cNvPr id="15383" name="Rectangle 23"/>
            <p:cNvSpPr>
              <a:spLocks noChangeArrowheads="1"/>
            </p:cNvSpPr>
            <p:nvPr/>
          </p:nvSpPr>
          <p:spPr bwMode="auto">
            <a:xfrm>
              <a:off x="2954" y="2064"/>
              <a:ext cx="432" cy="81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00</a:t>
              </a:r>
              <a:br>
                <a:rPr kumimoji="0" lang="zh-CN" altLang="en-AU" sz="2000" b="1"/>
              </a:br>
              <a:r>
                <a:rPr kumimoji="0" lang="zh-CN" altLang="en-AU" sz="2000" b="1"/>
                <a:t>10</a:t>
              </a:r>
              <a:br>
                <a:rPr kumimoji="0" lang="zh-CN" altLang="en-AU" sz="2000" b="1"/>
              </a:br>
              <a:r>
                <a:rPr kumimoji="0" lang="zh-CN" altLang="en-AU" sz="2000" b="1"/>
                <a:t>20</a:t>
              </a:r>
              <a:br>
                <a:rPr kumimoji="0" lang="zh-CN" altLang="en-AU" sz="2000" b="1"/>
              </a:br>
              <a:r>
                <a:rPr kumimoji="0" lang="zh-CN" altLang="en-AU" sz="2000" b="1"/>
                <a:t>30</a:t>
              </a:r>
              <a:endParaRPr kumimoji="0" lang="zh-CN" altLang="en-AU" b="1"/>
            </a:p>
          </p:txBody>
        </p:sp>
        <p:sp>
          <p:nvSpPr>
            <p:cNvPr id="15384" name="Rectangle 24"/>
            <p:cNvSpPr>
              <a:spLocks noChangeArrowheads="1"/>
            </p:cNvSpPr>
            <p:nvPr/>
          </p:nvSpPr>
          <p:spPr bwMode="auto">
            <a:xfrm>
              <a:off x="3696" y="2064"/>
              <a:ext cx="432" cy="81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01</a:t>
              </a:r>
              <a:br>
                <a:rPr kumimoji="0" lang="zh-CN" altLang="en-AU" sz="2000" b="1"/>
              </a:br>
              <a:r>
                <a:rPr kumimoji="0" lang="zh-CN" altLang="en-AU" sz="2000" b="1"/>
                <a:t>11</a:t>
              </a:r>
              <a:br>
                <a:rPr kumimoji="0" lang="zh-CN" altLang="en-AU" sz="2000" b="1"/>
              </a:br>
              <a:r>
                <a:rPr kumimoji="0" lang="zh-CN" altLang="en-AU" sz="2000" b="1"/>
                <a:t>21</a:t>
              </a:r>
              <a:br>
                <a:rPr kumimoji="0" lang="zh-CN" altLang="en-AU" sz="2000" b="1"/>
              </a:br>
              <a:r>
                <a:rPr kumimoji="0" lang="zh-CN" altLang="en-AU" sz="2000" b="1"/>
                <a:t>31</a:t>
              </a:r>
            </a:p>
          </p:txBody>
        </p:sp>
        <p:sp>
          <p:nvSpPr>
            <p:cNvPr id="15385" name="Rectangle 25"/>
            <p:cNvSpPr>
              <a:spLocks noChangeArrowheads="1"/>
            </p:cNvSpPr>
            <p:nvPr/>
          </p:nvSpPr>
          <p:spPr bwMode="auto">
            <a:xfrm>
              <a:off x="4416" y="2064"/>
              <a:ext cx="432" cy="81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02</a:t>
              </a:r>
              <a:br>
                <a:rPr kumimoji="0" lang="zh-CN" altLang="en-AU" sz="2000" b="1"/>
              </a:br>
              <a:r>
                <a:rPr kumimoji="0" lang="zh-CN" altLang="en-AU" sz="2000" b="1"/>
                <a:t>12</a:t>
              </a:r>
              <a:br>
                <a:rPr kumimoji="0" lang="zh-CN" altLang="en-AU" sz="2000" b="1"/>
              </a:br>
              <a:r>
                <a:rPr kumimoji="0" lang="zh-CN" altLang="en-AU" sz="2000" b="1"/>
                <a:t>22</a:t>
              </a:r>
              <a:br>
                <a:rPr kumimoji="0" lang="zh-CN" altLang="en-AU" sz="2000" b="1"/>
              </a:br>
              <a:r>
                <a:rPr kumimoji="0" lang="zh-CN" altLang="en-AU" sz="2000" b="1"/>
                <a:t>32</a:t>
              </a:r>
              <a:endParaRPr kumimoji="0" lang="zh-CN" altLang="en-AU" b="1"/>
            </a:p>
          </p:txBody>
        </p:sp>
        <p:sp>
          <p:nvSpPr>
            <p:cNvPr id="15386" name="Rectangle 26"/>
            <p:cNvSpPr>
              <a:spLocks noChangeArrowheads="1"/>
            </p:cNvSpPr>
            <p:nvPr/>
          </p:nvSpPr>
          <p:spPr bwMode="auto">
            <a:xfrm>
              <a:off x="5136" y="2064"/>
              <a:ext cx="432" cy="81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03</a:t>
              </a:r>
              <a:br>
                <a:rPr kumimoji="0" lang="zh-CN" altLang="en-AU" sz="2000" b="1"/>
              </a:br>
              <a:r>
                <a:rPr kumimoji="0" lang="zh-CN" altLang="en-AU" sz="2000" b="1"/>
                <a:t>13</a:t>
              </a:r>
              <a:br>
                <a:rPr kumimoji="0" lang="zh-CN" altLang="en-AU" sz="2000" b="1"/>
              </a:br>
              <a:r>
                <a:rPr kumimoji="0" lang="zh-CN" altLang="en-AU" sz="2000" b="1"/>
                <a:t>23</a:t>
              </a:r>
              <a:br>
                <a:rPr kumimoji="0" lang="zh-CN" altLang="en-AU" sz="2000" b="1"/>
              </a:br>
              <a:r>
                <a:rPr kumimoji="0" lang="zh-CN" altLang="en-AU" sz="2000" b="1"/>
                <a:t>33</a:t>
              </a:r>
              <a:endParaRPr kumimoji="0" lang="zh-CN" altLang="en-AU" b="1"/>
            </a:p>
          </p:txBody>
        </p:sp>
      </p:grpSp>
      <p:sp>
        <p:nvSpPr>
          <p:cNvPr id="15389" name="Rectangle 29"/>
          <p:cNvSpPr>
            <a:spLocks noChangeArrowheads="1"/>
          </p:cNvSpPr>
          <p:nvPr/>
        </p:nvSpPr>
        <p:spPr bwMode="auto">
          <a:xfrm>
            <a:off x="685800" y="5181600"/>
            <a:ext cx="625363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hlink"/>
              </a:buClr>
              <a:buSzPct val="70000"/>
              <a:buFont typeface="Wingdings" pitchFamily="2" charset="2"/>
              <a:buChar char="v"/>
            </a:pPr>
            <a:r>
              <a:rPr lang="zh-CN" altLang="en-US" sz="2400" b="1" dirty="0">
                <a:solidFill>
                  <a:srgbClr val="FF0000"/>
                </a:solidFill>
              </a:rPr>
              <a:t>安全性</a:t>
            </a:r>
            <a:r>
              <a:rPr lang="zh-CN" altLang="en-US" sz="2400" b="1" dirty="0"/>
              <a:t>高，但磁盘空间的利用率只有</a:t>
            </a:r>
            <a:r>
              <a:rPr lang="en-US" altLang="zh-CN" sz="2400" b="1" dirty="0"/>
              <a:t>50%</a:t>
            </a:r>
            <a:r>
              <a:rPr lang="zh-CN" altLang="en-US" sz="2400" b="1" dirty="0"/>
              <a: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01625" y="304800"/>
            <a:ext cx="8540750" cy="1143000"/>
          </a:xfrm>
        </p:spPr>
        <p:txBody>
          <a:bodyPr/>
          <a:lstStyle/>
          <a:p>
            <a:r>
              <a:rPr lang="en-US" altLang="zh-CN" b="1"/>
              <a:t>RAID 2</a:t>
            </a:r>
          </a:p>
        </p:txBody>
      </p:sp>
      <p:sp>
        <p:nvSpPr>
          <p:cNvPr id="16387" name="Rectangle 3"/>
          <p:cNvSpPr>
            <a:spLocks noGrp="1" noRot="1" noChangeArrowheads="1"/>
          </p:cNvSpPr>
          <p:nvPr>
            <p:ph type="body" idx="1"/>
          </p:nvPr>
        </p:nvSpPr>
        <p:spPr>
          <a:xfrm>
            <a:off x="304800" y="1676400"/>
            <a:ext cx="8540750" cy="1054100"/>
          </a:xfrm>
        </p:spPr>
        <p:txBody>
          <a:bodyPr/>
          <a:lstStyle/>
          <a:p>
            <a:r>
              <a:rPr lang="en-US" altLang="zh-CN" sz="2800" b="1" dirty="0"/>
              <a:t>RAID 2</a:t>
            </a:r>
            <a:r>
              <a:rPr lang="zh-CN" altLang="en-US" sz="2800" b="1" dirty="0"/>
              <a:t>和</a:t>
            </a:r>
            <a:r>
              <a:rPr lang="en-US" altLang="zh-CN" sz="2800" b="1" dirty="0"/>
              <a:t>RAID 3</a:t>
            </a:r>
            <a:r>
              <a:rPr lang="zh-CN" altLang="en-US" sz="2800" b="1" dirty="0"/>
              <a:t>都采用了并行处理技术。</a:t>
            </a:r>
          </a:p>
          <a:p>
            <a:r>
              <a:rPr lang="en-US" altLang="zh-CN" sz="2800" b="1" dirty="0"/>
              <a:t>RAID 2</a:t>
            </a:r>
            <a:r>
              <a:rPr lang="zh-CN" altLang="en-US" sz="2800" b="1" dirty="0"/>
              <a:t>为具有纠错海明码的磁盘阵列。</a:t>
            </a:r>
          </a:p>
        </p:txBody>
      </p:sp>
      <p:sp>
        <p:nvSpPr>
          <p:cNvPr id="16388" name="AutoShape 4"/>
          <p:cNvSpPr>
            <a:spLocks noChangeArrowheads="1"/>
          </p:cNvSpPr>
          <p:nvPr/>
        </p:nvSpPr>
        <p:spPr bwMode="auto">
          <a:xfrm>
            <a:off x="685800" y="29718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0</a:t>
            </a:r>
            <a:endParaRPr kumimoji="0" lang="en-AU" altLang="zh-CN" b="1"/>
          </a:p>
        </p:txBody>
      </p:sp>
      <p:sp>
        <p:nvSpPr>
          <p:cNvPr id="16389" name="AutoShape 5"/>
          <p:cNvSpPr>
            <a:spLocks noChangeArrowheads="1"/>
          </p:cNvSpPr>
          <p:nvPr/>
        </p:nvSpPr>
        <p:spPr bwMode="auto">
          <a:xfrm>
            <a:off x="1828800" y="29718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1</a:t>
            </a:r>
            <a:endParaRPr kumimoji="0" lang="en-AU" altLang="zh-CN" b="1"/>
          </a:p>
        </p:txBody>
      </p:sp>
      <p:sp>
        <p:nvSpPr>
          <p:cNvPr id="16390" name="AutoShape 6"/>
          <p:cNvSpPr>
            <a:spLocks noChangeArrowheads="1"/>
          </p:cNvSpPr>
          <p:nvPr/>
        </p:nvSpPr>
        <p:spPr bwMode="auto">
          <a:xfrm>
            <a:off x="2971800" y="29718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2</a:t>
            </a:r>
            <a:endParaRPr kumimoji="0" lang="en-AU" altLang="zh-CN" b="1"/>
          </a:p>
        </p:txBody>
      </p:sp>
      <p:sp>
        <p:nvSpPr>
          <p:cNvPr id="16391" name="AutoShape 7"/>
          <p:cNvSpPr>
            <a:spLocks noChangeArrowheads="1"/>
          </p:cNvSpPr>
          <p:nvPr/>
        </p:nvSpPr>
        <p:spPr bwMode="auto">
          <a:xfrm>
            <a:off x="4114800" y="29718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3</a:t>
            </a:r>
            <a:endParaRPr kumimoji="0" lang="en-AU" altLang="zh-CN" b="1"/>
          </a:p>
        </p:txBody>
      </p:sp>
      <p:sp>
        <p:nvSpPr>
          <p:cNvPr id="16392" name="AutoShape 8"/>
          <p:cNvSpPr>
            <a:spLocks noChangeArrowheads="1"/>
          </p:cNvSpPr>
          <p:nvPr/>
        </p:nvSpPr>
        <p:spPr bwMode="auto">
          <a:xfrm>
            <a:off x="5105400" y="2971800"/>
            <a:ext cx="914400" cy="457200"/>
          </a:xfrm>
          <a:prstGeom prst="can">
            <a:avLst>
              <a:gd name="adj" fmla="val 25000"/>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dirty="0"/>
              <a:t>Disk 0</a:t>
            </a:r>
            <a:endParaRPr kumimoji="0" lang="en-AU" altLang="zh-CN" b="1" dirty="0"/>
          </a:p>
        </p:txBody>
      </p:sp>
      <p:sp>
        <p:nvSpPr>
          <p:cNvPr id="16393" name="AutoShape 9"/>
          <p:cNvSpPr>
            <a:spLocks noChangeArrowheads="1"/>
          </p:cNvSpPr>
          <p:nvPr/>
        </p:nvSpPr>
        <p:spPr bwMode="auto">
          <a:xfrm>
            <a:off x="6248400" y="2971800"/>
            <a:ext cx="914400" cy="457200"/>
          </a:xfrm>
          <a:prstGeom prst="can">
            <a:avLst>
              <a:gd name="adj" fmla="val 25000"/>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1</a:t>
            </a:r>
          </a:p>
        </p:txBody>
      </p:sp>
      <p:sp>
        <p:nvSpPr>
          <p:cNvPr id="16394" name="AutoShape 10"/>
          <p:cNvSpPr>
            <a:spLocks noChangeArrowheads="1"/>
          </p:cNvSpPr>
          <p:nvPr/>
        </p:nvSpPr>
        <p:spPr bwMode="auto">
          <a:xfrm>
            <a:off x="7391400" y="2971800"/>
            <a:ext cx="914400" cy="457200"/>
          </a:xfrm>
          <a:prstGeom prst="can">
            <a:avLst>
              <a:gd name="adj" fmla="val 25000"/>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2</a:t>
            </a:r>
            <a:endParaRPr kumimoji="0" lang="en-AU" altLang="zh-CN" b="1"/>
          </a:p>
        </p:txBody>
      </p:sp>
      <p:grpSp>
        <p:nvGrpSpPr>
          <p:cNvPr id="16408" name="Group 24"/>
          <p:cNvGrpSpPr>
            <a:grpSpLocks/>
          </p:cNvGrpSpPr>
          <p:nvPr/>
        </p:nvGrpSpPr>
        <p:grpSpPr bwMode="auto">
          <a:xfrm>
            <a:off x="762000" y="3581400"/>
            <a:ext cx="685800" cy="1295400"/>
            <a:chOff x="480" y="2256"/>
            <a:chExt cx="432" cy="816"/>
          </a:xfrm>
        </p:grpSpPr>
        <p:sp>
          <p:nvSpPr>
            <p:cNvPr id="16396" name="Rectangle 12"/>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
              </a:r>
              <a:br>
                <a:rPr kumimoji="0" lang="zh-CN" altLang="en-AU" sz="2000" b="1"/>
              </a:br>
              <a:r>
                <a:rPr kumimoji="0" lang="zh-CN" altLang="en-AU" sz="2000" b="1"/>
                <a:t/>
              </a:r>
              <a:br>
                <a:rPr kumimoji="0" lang="zh-CN" altLang="en-AU" sz="2000" b="1"/>
              </a:br>
              <a:endParaRPr kumimoji="0" lang="zh-CN" altLang="en-AU" b="1"/>
            </a:p>
          </p:txBody>
        </p:sp>
        <p:sp>
          <p:nvSpPr>
            <p:cNvPr id="16404" name="Rectangle 20"/>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rPr>
                <a:t>b0</a:t>
              </a:r>
            </a:p>
          </p:txBody>
        </p:sp>
        <p:sp>
          <p:nvSpPr>
            <p:cNvPr id="16406" name="Line 22"/>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7" name="Line 23"/>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09" name="Group 25"/>
          <p:cNvGrpSpPr>
            <a:grpSpLocks/>
          </p:cNvGrpSpPr>
          <p:nvPr/>
        </p:nvGrpSpPr>
        <p:grpSpPr bwMode="auto">
          <a:xfrm>
            <a:off x="1905000" y="3581400"/>
            <a:ext cx="685800" cy="1295400"/>
            <a:chOff x="480" y="2256"/>
            <a:chExt cx="432" cy="816"/>
          </a:xfrm>
        </p:grpSpPr>
        <p:sp>
          <p:nvSpPr>
            <p:cNvPr id="16410" name="Rectangle 26"/>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
              </a:r>
              <a:br>
                <a:rPr kumimoji="0" lang="zh-CN" altLang="en-AU" sz="2000" b="1"/>
              </a:br>
              <a:r>
                <a:rPr kumimoji="0" lang="zh-CN" altLang="en-AU" sz="2000" b="1"/>
                <a:t/>
              </a:r>
              <a:br>
                <a:rPr kumimoji="0" lang="zh-CN" altLang="en-AU" sz="2000" b="1"/>
              </a:br>
              <a:endParaRPr kumimoji="0" lang="zh-CN" altLang="en-AU" b="1"/>
            </a:p>
          </p:txBody>
        </p:sp>
        <p:sp>
          <p:nvSpPr>
            <p:cNvPr id="16411" name="Rectangle 27"/>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rPr>
                <a:t>b1</a:t>
              </a:r>
            </a:p>
          </p:txBody>
        </p:sp>
        <p:sp>
          <p:nvSpPr>
            <p:cNvPr id="16412" name="Line 28"/>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3" name="Line 29"/>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14" name="Group 30"/>
          <p:cNvGrpSpPr>
            <a:grpSpLocks/>
          </p:cNvGrpSpPr>
          <p:nvPr/>
        </p:nvGrpSpPr>
        <p:grpSpPr bwMode="auto">
          <a:xfrm>
            <a:off x="3048000" y="3581400"/>
            <a:ext cx="685800" cy="1295400"/>
            <a:chOff x="480" y="2256"/>
            <a:chExt cx="432" cy="816"/>
          </a:xfrm>
        </p:grpSpPr>
        <p:sp>
          <p:nvSpPr>
            <p:cNvPr id="16415" name="Rectangle 31"/>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
              </a:r>
              <a:br>
                <a:rPr kumimoji="0" lang="zh-CN" altLang="en-AU" sz="2000" b="1"/>
              </a:br>
              <a:r>
                <a:rPr kumimoji="0" lang="zh-CN" altLang="en-AU" sz="2000" b="1"/>
                <a:t/>
              </a:r>
              <a:br>
                <a:rPr kumimoji="0" lang="zh-CN" altLang="en-AU" sz="2000" b="1"/>
              </a:br>
              <a:endParaRPr kumimoji="0" lang="zh-CN" altLang="en-AU" b="1"/>
            </a:p>
          </p:txBody>
        </p:sp>
        <p:sp>
          <p:nvSpPr>
            <p:cNvPr id="16416" name="Rectangle 32"/>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rPr>
                <a:t>b2</a:t>
              </a:r>
            </a:p>
          </p:txBody>
        </p:sp>
        <p:sp>
          <p:nvSpPr>
            <p:cNvPr id="16417" name="Line 33"/>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8" name="Line 34"/>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19" name="Group 35"/>
          <p:cNvGrpSpPr>
            <a:grpSpLocks/>
          </p:cNvGrpSpPr>
          <p:nvPr/>
        </p:nvGrpSpPr>
        <p:grpSpPr bwMode="auto">
          <a:xfrm>
            <a:off x="4191000" y="3581400"/>
            <a:ext cx="685800" cy="1295400"/>
            <a:chOff x="480" y="2256"/>
            <a:chExt cx="432" cy="816"/>
          </a:xfrm>
        </p:grpSpPr>
        <p:sp>
          <p:nvSpPr>
            <p:cNvPr id="16420" name="Rectangle 36"/>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
              </a:r>
              <a:br>
                <a:rPr kumimoji="0" lang="zh-CN" altLang="en-AU" sz="2000" b="1"/>
              </a:br>
              <a:r>
                <a:rPr kumimoji="0" lang="zh-CN" altLang="en-AU" sz="2000" b="1"/>
                <a:t/>
              </a:r>
              <a:br>
                <a:rPr kumimoji="0" lang="zh-CN" altLang="en-AU" sz="2000" b="1"/>
              </a:br>
              <a:endParaRPr kumimoji="0" lang="zh-CN" altLang="en-AU" b="1"/>
            </a:p>
          </p:txBody>
        </p:sp>
        <p:sp>
          <p:nvSpPr>
            <p:cNvPr id="16421" name="Rectangle 37"/>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rPr>
                <a:t>b3</a:t>
              </a:r>
            </a:p>
          </p:txBody>
        </p:sp>
        <p:sp>
          <p:nvSpPr>
            <p:cNvPr id="16422" name="Line 38"/>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3" name="Line 39"/>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24" name="Group 40"/>
          <p:cNvGrpSpPr>
            <a:grpSpLocks/>
          </p:cNvGrpSpPr>
          <p:nvPr/>
        </p:nvGrpSpPr>
        <p:grpSpPr bwMode="auto">
          <a:xfrm>
            <a:off x="5257800" y="3581400"/>
            <a:ext cx="685800" cy="1295400"/>
            <a:chOff x="480" y="2256"/>
            <a:chExt cx="432" cy="816"/>
          </a:xfrm>
        </p:grpSpPr>
        <p:sp>
          <p:nvSpPr>
            <p:cNvPr id="16425" name="Rectangle 41"/>
            <p:cNvSpPr>
              <a:spLocks noChangeArrowheads="1"/>
            </p:cNvSpPr>
            <p:nvPr/>
          </p:nvSpPr>
          <p:spPr bwMode="auto">
            <a:xfrm>
              <a:off x="480" y="2256"/>
              <a:ext cx="432" cy="81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solidFill>
                    <a:srgbClr val="FF3300"/>
                  </a:solidFill>
                </a:rPr>
                <a:t/>
              </a:r>
              <a:br>
                <a:rPr kumimoji="0" lang="zh-CN" altLang="en-AU" sz="2000" b="1">
                  <a:solidFill>
                    <a:srgbClr val="FF3300"/>
                  </a:solidFill>
                </a:rPr>
              </a:br>
              <a:r>
                <a:rPr kumimoji="0" lang="zh-CN" altLang="en-AU" sz="2000" b="1">
                  <a:solidFill>
                    <a:srgbClr val="FF3300"/>
                  </a:solidFill>
                </a:rPr>
                <a:t/>
              </a:r>
              <a:br>
                <a:rPr kumimoji="0" lang="zh-CN" altLang="en-AU" sz="2000" b="1">
                  <a:solidFill>
                    <a:srgbClr val="FF3300"/>
                  </a:solidFill>
                </a:rPr>
              </a:br>
              <a:endParaRPr kumimoji="0" lang="zh-CN" altLang="en-AU" b="1">
                <a:solidFill>
                  <a:srgbClr val="FF3300"/>
                </a:solidFill>
              </a:endParaRPr>
            </a:p>
          </p:txBody>
        </p:sp>
        <p:sp>
          <p:nvSpPr>
            <p:cNvPr id="16426" name="Rectangle 42"/>
            <p:cNvSpPr>
              <a:spLocks noChangeArrowheads="1"/>
            </p:cNvSpPr>
            <p:nvPr/>
          </p:nvSpPr>
          <p:spPr bwMode="auto">
            <a:xfrm>
              <a:off x="480" y="2592"/>
              <a:ext cx="432" cy="192"/>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sym typeface="Symbol" pitchFamily="18" charset="2"/>
                </a:rPr>
                <a:t></a:t>
              </a:r>
              <a:r>
                <a:rPr lang="en-US" altLang="zh-CN" sz="2400" b="1" baseline="-25000">
                  <a:latin typeface="Times New Roman" charset="0"/>
                  <a:sym typeface="Symbol" pitchFamily="18" charset="2"/>
                </a:rPr>
                <a:t>0</a:t>
              </a:r>
              <a:endParaRPr lang="en-US" altLang="zh-CN" sz="2400" b="1">
                <a:latin typeface="Times New Roman" charset="0"/>
              </a:endParaRPr>
            </a:p>
          </p:txBody>
        </p:sp>
        <p:sp>
          <p:nvSpPr>
            <p:cNvPr id="16427" name="Line 43"/>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8" name="Line 44"/>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29" name="Group 45"/>
          <p:cNvGrpSpPr>
            <a:grpSpLocks/>
          </p:cNvGrpSpPr>
          <p:nvPr/>
        </p:nvGrpSpPr>
        <p:grpSpPr bwMode="auto">
          <a:xfrm>
            <a:off x="6400800" y="3657600"/>
            <a:ext cx="685800" cy="1295400"/>
            <a:chOff x="480" y="2256"/>
            <a:chExt cx="432" cy="816"/>
          </a:xfrm>
        </p:grpSpPr>
        <p:sp>
          <p:nvSpPr>
            <p:cNvPr id="16430" name="Rectangle 46"/>
            <p:cNvSpPr>
              <a:spLocks noChangeArrowheads="1"/>
            </p:cNvSpPr>
            <p:nvPr/>
          </p:nvSpPr>
          <p:spPr bwMode="auto">
            <a:xfrm>
              <a:off x="480" y="2256"/>
              <a:ext cx="432" cy="81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solidFill>
                    <a:srgbClr val="FF3300"/>
                  </a:solidFill>
                </a:rPr>
                <a:t/>
              </a:r>
              <a:br>
                <a:rPr kumimoji="0" lang="zh-CN" altLang="en-AU" sz="2000" b="1">
                  <a:solidFill>
                    <a:srgbClr val="FF3300"/>
                  </a:solidFill>
                </a:rPr>
              </a:br>
              <a:r>
                <a:rPr kumimoji="0" lang="zh-CN" altLang="en-AU" sz="2000" b="1">
                  <a:solidFill>
                    <a:srgbClr val="FF3300"/>
                  </a:solidFill>
                </a:rPr>
                <a:t/>
              </a:r>
              <a:br>
                <a:rPr kumimoji="0" lang="zh-CN" altLang="en-AU" sz="2000" b="1">
                  <a:solidFill>
                    <a:srgbClr val="FF3300"/>
                  </a:solidFill>
                </a:rPr>
              </a:br>
              <a:endParaRPr kumimoji="0" lang="zh-CN" altLang="en-AU" b="1">
                <a:solidFill>
                  <a:srgbClr val="FF3300"/>
                </a:solidFill>
              </a:endParaRPr>
            </a:p>
          </p:txBody>
        </p:sp>
        <p:sp>
          <p:nvSpPr>
            <p:cNvPr id="16431" name="Rectangle 47"/>
            <p:cNvSpPr>
              <a:spLocks noChangeArrowheads="1"/>
            </p:cNvSpPr>
            <p:nvPr/>
          </p:nvSpPr>
          <p:spPr bwMode="auto">
            <a:xfrm>
              <a:off x="480" y="2592"/>
              <a:ext cx="432" cy="192"/>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sym typeface="Symbol" pitchFamily="18" charset="2"/>
                </a:rPr>
                <a:t></a:t>
              </a:r>
              <a:r>
                <a:rPr lang="en-US" altLang="zh-CN" sz="2400" b="1" baseline="-25000">
                  <a:latin typeface="Times New Roman" charset="0"/>
                  <a:sym typeface="Symbol" pitchFamily="18" charset="2"/>
                </a:rPr>
                <a:t>1</a:t>
              </a:r>
            </a:p>
          </p:txBody>
        </p:sp>
        <p:sp>
          <p:nvSpPr>
            <p:cNvPr id="16432" name="Line 48"/>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3" name="Line 49"/>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34" name="Group 50"/>
          <p:cNvGrpSpPr>
            <a:grpSpLocks/>
          </p:cNvGrpSpPr>
          <p:nvPr/>
        </p:nvGrpSpPr>
        <p:grpSpPr bwMode="auto">
          <a:xfrm>
            <a:off x="7543800" y="3581400"/>
            <a:ext cx="685800" cy="1295400"/>
            <a:chOff x="480" y="2256"/>
            <a:chExt cx="432" cy="816"/>
          </a:xfrm>
        </p:grpSpPr>
        <p:sp>
          <p:nvSpPr>
            <p:cNvPr id="16435" name="Rectangle 51"/>
            <p:cNvSpPr>
              <a:spLocks noChangeArrowheads="1"/>
            </p:cNvSpPr>
            <p:nvPr/>
          </p:nvSpPr>
          <p:spPr bwMode="auto">
            <a:xfrm>
              <a:off x="480" y="2256"/>
              <a:ext cx="432" cy="81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solidFill>
                    <a:srgbClr val="FF3300"/>
                  </a:solidFill>
                </a:rPr>
                <a:t/>
              </a:r>
              <a:br>
                <a:rPr kumimoji="0" lang="zh-CN" altLang="en-AU" sz="2000" b="1">
                  <a:solidFill>
                    <a:srgbClr val="FF3300"/>
                  </a:solidFill>
                </a:rPr>
              </a:br>
              <a:r>
                <a:rPr kumimoji="0" lang="zh-CN" altLang="en-AU" sz="2000" b="1">
                  <a:solidFill>
                    <a:srgbClr val="FF3300"/>
                  </a:solidFill>
                </a:rPr>
                <a:t/>
              </a:r>
              <a:br>
                <a:rPr kumimoji="0" lang="zh-CN" altLang="en-AU" sz="2000" b="1">
                  <a:solidFill>
                    <a:srgbClr val="FF3300"/>
                  </a:solidFill>
                </a:rPr>
              </a:br>
              <a:endParaRPr kumimoji="0" lang="zh-CN" altLang="en-AU" b="1">
                <a:solidFill>
                  <a:srgbClr val="FF3300"/>
                </a:solidFill>
              </a:endParaRPr>
            </a:p>
          </p:txBody>
        </p:sp>
        <p:sp>
          <p:nvSpPr>
            <p:cNvPr id="16436" name="Rectangle 52"/>
            <p:cNvSpPr>
              <a:spLocks noChangeArrowheads="1"/>
            </p:cNvSpPr>
            <p:nvPr/>
          </p:nvSpPr>
          <p:spPr bwMode="auto">
            <a:xfrm>
              <a:off x="480" y="2592"/>
              <a:ext cx="432" cy="192"/>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sym typeface="Symbol" pitchFamily="18" charset="2"/>
                </a:rPr>
                <a:t></a:t>
              </a:r>
              <a:r>
                <a:rPr lang="en-US" altLang="zh-CN" sz="2400" b="1" baseline="-25000">
                  <a:latin typeface="Times New Roman" charset="0"/>
                  <a:sym typeface="Symbol" pitchFamily="18" charset="2"/>
                </a:rPr>
                <a:t>2</a:t>
              </a:r>
            </a:p>
          </p:txBody>
        </p:sp>
        <p:sp>
          <p:nvSpPr>
            <p:cNvPr id="16437" name="Line 53"/>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8" name="Line 54"/>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440" name="Rectangle 56"/>
          <p:cNvSpPr>
            <a:spLocks noChangeArrowheads="1"/>
          </p:cNvSpPr>
          <p:nvPr/>
        </p:nvSpPr>
        <p:spPr bwMode="auto">
          <a:xfrm>
            <a:off x="609600" y="5370513"/>
            <a:ext cx="7996238"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hlink"/>
              </a:buClr>
              <a:buSzPct val="70000"/>
              <a:buFont typeface="Wingdings" pitchFamily="2" charset="2"/>
              <a:buChar char="v"/>
            </a:pPr>
            <a:r>
              <a:rPr lang="zh-CN" altLang="en-US" sz="2400" b="1"/>
              <a:t>对大数据量传送有较高性能，但不利于小数据量的传送。</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301625" y="304800"/>
            <a:ext cx="8540750" cy="1143000"/>
          </a:xfrm>
        </p:spPr>
        <p:txBody>
          <a:bodyPr/>
          <a:lstStyle/>
          <a:p>
            <a:r>
              <a:rPr lang="en-US" altLang="zh-CN" b="1"/>
              <a:t>RAID 3</a:t>
            </a:r>
          </a:p>
        </p:txBody>
      </p:sp>
      <p:sp>
        <p:nvSpPr>
          <p:cNvPr id="17411" name="Rectangle 3"/>
          <p:cNvSpPr>
            <a:spLocks noGrp="1" noRot="1" noChangeArrowheads="1"/>
          </p:cNvSpPr>
          <p:nvPr>
            <p:ph type="body" idx="1"/>
          </p:nvPr>
        </p:nvSpPr>
        <p:spPr>
          <a:xfrm>
            <a:off x="304800" y="1676400"/>
            <a:ext cx="8540750" cy="609600"/>
          </a:xfrm>
        </p:spPr>
        <p:txBody>
          <a:bodyPr/>
          <a:lstStyle/>
          <a:p>
            <a:r>
              <a:rPr lang="en-US" altLang="zh-CN" sz="2800" b="1"/>
              <a:t>RAID 3</a:t>
            </a:r>
            <a:r>
              <a:rPr lang="zh-CN" altLang="en-US" sz="2800" b="1"/>
              <a:t>为采用奇偶校验码和位交叉存取的磁盘阵列。</a:t>
            </a:r>
          </a:p>
        </p:txBody>
      </p:sp>
      <p:sp>
        <p:nvSpPr>
          <p:cNvPr id="17412" name="AutoShape 4"/>
          <p:cNvSpPr>
            <a:spLocks noChangeArrowheads="1"/>
          </p:cNvSpPr>
          <p:nvPr/>
        </p:nvSpPr>
        <p:spPr bwMode="auto">
          <a:xfrm>
            <a:off x="1752600" y="25908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0</a:t>
            </a:r>
            <a:endParaRPr kumimoji="0" lang="en-AU" altLang="zh-CN" b="1"/>
          </a:p>
        </p:txBody>
      </p:sp>
      <p:sp>
        <p:nvSpPr>
          <p:cNvPr id="17413" name="AutoShape 5"/>
          <p:cNvSpPr>
            <a:spLocks noChangeArrowheads="1"/>
          </p:cNvSpPr>
          <p:nvPr/>
        </p:nvSpPr>
        <p:spPr bwMode="auto">
          <a:xfrm>
            <a:off x="2895600" y="25908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1</a:t>
            </a:r>
            <a:endParaRPr kumimoji="0" lang="en-AU" altLang="zh-CN" b="1"/>
          </a:p>
        </p:txBody>
      </p:sp>
      <p:sp>
        <p:nvSpPr>
          <p:cNvPr id="17414" name="AutoShape 6"/>
          <p:cNvSpPr>
            <a:spLocks noChangeArrowheads="1"/>
          </p:cNvSpPr>
          <p:nvPr/>
        </p:nvSpPr>
        <p:spPr bwMode="auto">
          <a:xfrm>
            <a:off x="4038600" y="25908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2</a:t>
            </a:r>
            <a:endParaRPr kumimoji="0" lang="en-AU" altLang="zh-CN" b="1"/>
          </a:p>
        </p:txBody>
      </p:sp>
      <p:sp>
        <p:nvSpPr>
          <p:cNvPr id="17415" name="AutoShape 7"/>
          <p:cNvSpPr>
            <a:spLocks noChangeArrowheads="1"/>
          </p:cNvSpPr>
          <p:nvPr/>
        </p:nvSpPr>
        <p:spPr bwMode="auto">
          <a:xfrm>
            <a:off x="5181600" y="25908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3</a:t>
            </a:r>
            <a:endParaRPr kumimoji="0" lang="en-AU" altLang="zh-CN" b="1"/>
          </a:p>
        </p:txBody>
      </p:sp>
      <p:sp>
        <p:nvSpPr>
          <p:cNvPr id="17416" name="AutoShape 8"/>
          <p:cNvSpPr>
            <a:spLocks noChangeArrowheads="1"/>
          </p:cNvSpPr>
          <p:nvPr/>
        </p:nvSpPr>
        <p:spPr bwMode="auto">
          <a:xfrm>
            <a:off x="6248400" y="2590800"/>
            <a:ext cx="914400" cy="457200"/>
          </a:xfrm>
          <a:prstGeom prst="can">
            <a:avLst>
              <a:gd name="adj" fmla="val 25000"/>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0</a:t>
            </a:r>
          </a:p>
        </p:txBody>
      </p:sp>
      <p:grpSp>
        <p:nvGrpSpPr>
          <p:cNvPr id="17417" name="Group 9"/>
          <p:cNvGrpSpPr>
            <a:grpSpLocks/>
          </p:cNvGrpSpPr>
          <p:nvPr/>
        </p:nvGrpSpPr>
        <p:grpSpPr bwMode="auto">
          <a:xfrm>
            <a:off x="1828800" y="3200400"/>
            <a:ext cx="685800" cy="1295400"/>
            <a:chOff x="480" y="2256"/>
            <a:chExt cx="432" cy="816"/>
          </a:xfrm>
        </p:grpSpPr>
        <p:sp>
          <p:nvSpPr>
            <p:cNvPr id="17418" name="Rectangle 10"/>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
              </a:r>
              <a:br>
                <a:rPr kumimoji="0" lang="zh-CN" altLang="en-AU" sz="2000" b="1"/>
              </a:br>
              <a:r>
                <a:rPr kumimoji="0" lang="zh-CN" altLang="en-AU" sz="2000" b="1"/>
                <a:t/>
              </a:r>
              <a:br>
                <a:rPr kumimoji="0" lang="zh-CN" altLang="en-AU" sz="2000" b="1"/>
              </a:br>
              <a:endParaRPr kumimoji="0" lang="zh-CN" altLang="en-AU" b="1"/>
            </a:p>
          </p:txBody>
        </p:sp>
        <p:sp>
          <p:nvSpPr>
            <p:cNvPr id="17419" name="Rectangle 11"/>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rPr>
                <a:t>b0</a:t>
              </a:r>
            </a:p>
          </p:txBody>
        </p:sp>
        <p:sp>
          <p:nvSpPr>
            <p:cNvPr id="17420" name="Line 12"/>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1" name="Line 13"/>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2" name="Group 14"/>
          <p:cNvGrpSpPr>
            <a:grpSpLocks/>
          </p:cNvGrpSpPr>
          <p:nvPr/>
        </p:nvGrpSpPr>
        <p:grpSpPr bwMode="auto">
          <a:xfrm>
            <a:off x="2971800" y="3200400"/>
            <a:ext cx="685800" cy="1295400"/>
            <a:chOff x="480" y="2256"/>
            <a:chExt cx="432" cy="816"/>
          </a:xfrm>
        </p:grpSpPr>
        <p:sp>
          <p:nvSpPr>
            <p:cNvPr id="17423" name="Rectangle 15"/>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
              </a:r>
              <a:br>
                <a:rPr kumimoji="0" lang="zh-CN" altLang="en-AU" sz="2000" b="1"/>
              </a:br>
              <a:r>
                <a:rPr kumimoji="0" lang="zh-CN" altLang="en-AU" sz="2000" b="1"/>
                <a:t/>
              </a:r>
              <a:br>
                <a:rPr kumimoji="0" lang="zh-CN" altLang="en-AU" sz="2000" b="1"/>
              </a:br>
              <a:endParaRPr kumimoji="0" lang="zh-CN" altLang="en-AU" b="1"/>
            </a:p>
          </p:txBody>
        </p:sp>
        <p:sp>
          <p:nvSpPr>
            <p:cNvPr id="17424" name="Rectangle 16"/>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rPr>
                <a:t>b1</a:t>
              </a:r>
            </a:p>
          </p:txBody>
        </p:sp>
        <p:sp>
          <p:nvSpPr>
            <p:cNvPr id="17425" name="Line 17"/>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6" name="Line 18"/>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7" name="Group 19"/>
          <p:cNvGrpSpPr>
            <a:grpSpLocks/>
          </p:cNvGrpSpPr>
          <p:nvPr/>
        </p:nvGrpSpPr>
        <p:grpSpPr bwMode="auto">
          <a:xfrm>
            <a:off x="4114800" y="3200400"/>
            <a:ext cx="685800" cy="1295400"/>
            <a:chOff x="480" y="2256"/>
            <a:chExt cx="432" cy="816"/>
          </a:xfrm>
        </p:grpSpPr>
        <p:sp>
          <p:nvSpPr>
            <p:cNvPr id="17428" name="Rectangle 20"/>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
              </a:r>
              <a:br>
                <a:rPr kumimoji="0" lang="zh-CN" altLang="en-AU" sz="2000" b="1"/>
              </a:br>
              <a:r>
                <a:rPr kumimoji="0" lang="zh-CN" altLang="en-AU" sz="2000" b="1"/>
                <a:t/>
              </a:r>
              <a:br>
                <a:rPr kumimoji="0" lang="zh-CN" altLang="en-AU" sz="2000" b="1"/>
              </a:br>
              <a:endParaRPr kumimoji="0" lang="zh-CN" altLang="en-AU" b="1"/>
            </a:p>
          </p:txBody>
        </p:sp>
        <p:sp>
          <p:nvSpPr>
            <p:cNvPr id="17429" name="Rectangle 21"/>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rPr>
                <a:t>b2</a:t>
              </a:r>
            </a:p>
          </p:txBody>
        </p:sp>
        <p:sp>
          <p:nvSpPr>
            <p:cNvPr id="17430" name="Line 22"/>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1" name="Line 23"/>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32" name="Group 24"/>
          <p:cNvGrpSpPr>
            <a:grpSpLocks/>
          </p:cNvGrpSpPr>
          <p:nvPr/>
        </p:nvGrpSpPr>
        <p:grpSpPr bwMode="auto">
          <a:xfrm>
            <a:off x="5257800" y="3200400"/>
            <a:ext cx="685800" cy="1295400"/>
            <a:chOff x="480" y="2256"/>
            <a:chExt cx="432" cy="816"/>
          </a:xfrm>
        </p:grpSpPr>
        <p:sp>
          <p:nvSpPr>
            <p:cNvPr id="17433" name="Rectangle 25"/>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
              </a:r>
              <a:br>
                <a:rPr kumimoji="0" lang="zh-CN" altLang="en-AU" sz="2000" b="1"/>
              </a:br>
              <a:r>
                <a:rPr kumimoji="0" lang="zh-CN" altLang="en-AU" sz="2000" b="1"/>
                <a:t/>
              </a:r>
              <a:br>
                <a:rPr kumimoji="0" lang="zh-CN" altLang="en-AU" sz="2000" b="1"/>
              </a:br>
              <a:endParaRPr kumimoji="0" lang="zh-CN" altLang="en-AU" b="1"/>
            </a:p>
          </p:txBody>
        </p:sp>
        <p:sp>
          <p:nvSpPr>
            <p:cNvPr id="17434" name="Rectangle 26"/>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rPr>
                <a:t>b3</a:t>
              </a:r>
            </a:p>
          </p:txBody>
        </p:sp>
        <p:sp>
          <p:nvSpPr>
            <p:cNvPr id="17435" name="Line 27"/>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6" name="Line 28"/>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37" name="Group 29"/>
          <p:cNvGrpSpPr>
            <a:grpSpLocks/>
          </p:cNvGrpSpPr>
          <p:nvPr/>
        </p:nvGrpSpPr>
        <p:grpSpPr bwMode="auto">
          <a:xfrm>
            <a:off x="6324600" y="3200400"/>
            <a:ext cx="685800" cy="1295400"/>
            <a:chOff x="480" y="2256"/>
            <a:chExt cx="432" cy="816"/>
          </a:xfrm>
        </p:grpSpPr>
        <p:sp>
          <p:nvSpPr>
            <p:cNvPr id="17438" name="Rectangle 30"/>
            <p:cNvSpPr>
              <a:spLocks noChangeArrowheads="1"/>
            </p:cNvSpPr>
            <p:nvPr/>
          </p:nvSpPr>
          <p:spPr bwMode="auto">
            <a:xfrm>
              <a:off x="480" y="2256"/>
              <a:ext cx="432" cy="81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solidFill>
                    <a:srgbClr val="FF3300"/>
                  </a:solidFill>
                </a:rPr>
                <a:t/>
              </a:r>
              <a:br>
                <a:rPr kumimoji="0" lang="zh-CN" altLang="en-AU" sz="2000" b="1">
                  <a:solidFill>
                    <a:srgbClr val="FF3300"/>
                  </a:solidFill>
                </a:rPr>
              </a:br>
              <a:r>
                <a:rPr kumimoji="0" lang="zh-CN" altLang="en-AU" sz="2000" b="1">
                  <a:solidFill>
                    <a:srgbClr val="FF3300"/>
                  </a:solidFill>
                </a:rPr>
                <a:t/>
              </a:r>
              <a:br>
                <a:rPr kumimoji="0" lang="zh-CN" altLang="en-AU" sz="2000" b="1">
                  <a:solidFill>
                    <a:srgbClr val="FF3300"/>
                  </a:solidFill>
                </a:rPr>
              </a:br>
              <a:endParaRPr kumimoji="0" lang="zh-CN" altLang="en-AU" b="1">
                <a:solidFill>
                  <a:srgbClr val="FF3300"/>
                </a:solidFill>
              </a:endParaRPr>
            </a:p>
          </p:txBody>
        </p:sp>
        <p:sp>
          <p:nvSpPr>
            <p:cNvPr id="17439" name="Rectangle 31"/>
            <p:cNvSpPr>
              <a:spLocks noChangeArrowheads="1"/>
            </p:cNvSpPr>
            <p:nvPr/>
          </p:nvSpPr>
          <p:spPr bwMode="auto">
            <a:xfrm>
              <a:off x="480" y="2592"/>
              <a:ext cx="432" cy="192"/>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sym typeface="Symbol" pitchFamily="18" charset="2"/>
                </a:rPr>
                <a:t>P(b)</a:t>
              </a:r>
              <a:endParaRPr lang="en-US" altLang="zh-CN" sz="2400" b="1">
                <a:latin typeface="Times New Roman" charset="0"/>
              </a:endParaRPr>
            </a:p>
          </p:txBody>
        </p:sp>
        <p:sp>
          <p:nvSpPr>
            <p:cNvPr id="17440" name="Line 32"/>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1" name="Line 33"/>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443" name="Rectangle 35"/>
          <p:cNvSpPr>
            <a:spLocks noRot="1" noChangeArrowheads="1"/>
          </p:cNvSpPr>
          <p:nvPr/>
        </p:nvSpPr>
        <p:spPr bwMode="auto">
          <a:xfrm>
            <a:off x="609600" y="4876800"/>
            <a:ext cx="807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charset="0"/>
                <a:ea typeface="宋体" pitchFamily="2" charset="-122"/>
              </a:defRPr>
            </a:lvl1pPr>
            <a:lvl2pPr marL="742950" indent="-285750">
              <a:defRPr kumimoji="1" sz="2400">
                <a:solidFill>
                  <a:schemeClr val="tx1"/>
                </a:solidFill>
                <a:latin typeface="Times New Roman" charset="0"/>
                <a:ea typeface="宋体" pitchFamily="2" charset="-122"/>
              </a:defRPr>
            </a:lvl2pPr>
            <a:lvl3pPr marL="1143000" indent="-228600">
              <a:defRPr kumimoji="1" sz="2400">
                <a:solidFill>
                  <a:schemeClr val="tx1"/>
                </a:solidFill>
                <a:latin typeface="Times New Roman" charset="0"/>
                <a:ea typeface="宋体" pitchFamily="2" charset="-122"/>
              </a:defRPr>
            </a:lvl3pPr>
            <a:lvl4pPr marL="1600200" indent="-228600">
              <a:defRPr kumimoji="1" sz="2400">
                <a:solidFill>
                  <a:schemeClr val="tx1"/>
                </a:solidFill>
                <a:latin typeface="Times New Roman" charset="0"/>
                <a:ea typeface="宋体" pitchFamily="2" charset="-122"/>
              </a:defRPr>
            </a:lvl4pPr>
            <a:lvl5pPr marL="2057400" indent="-228600">
              <a:defRPr kumimoji="1" sz="2400">
                <a:solidFill>
                  <a:schemeClr val="tx1"/>
                </a:solidFill>
                <a:latin typeface="Times New Roman" charset="0"/>
                <a:ea typeface="宋体" pitchFamily="2" charset="-122"/>
              </a:defRPr>
            </a:lvl5pPr>
            <a:lvl6pPr marL="2514600" indent="-228600" fontAlgn="base">
              <a:spcBef>
                <a:spcPct val="0"/>
              </a:spcBef>
              <a:spcAft>
                <a:spcPct val="0"/>
              </a:spcAft>
              <a:defRPr kumimoji="1" sz="2400">
                <a:solidFill>
                  <a:schemeClr val="tx1"/>
                </a:solidFill>
                <a:latin typeface="Times New Roman" charset="0"/>
                <a:ea typeface="宋体" pitchFamily="2" charset="-122"/>
              </a:defRPr>
            </a:lvl6pPr>
            <a:lvl7pPr marL="2971800" indent="-228600" fontAlgn="base">
              <a:spcBef>
                <a:spcPct val="0"/>
              </a:spcBef>
              <a:spcAft>
                <a:spcPct val="0"/>
              </a:spcAft>
              <a:defRPr kumimoji="1" sz="2400">
                <a:solidFill>
                  <a:schemeClr val="tx1"/>
                </a:solidFill>
                <a:latin typeface="Times New Roman" charset="0"/>
                <a:ea typeface="宋体" pitchFamily="2" charset="-122"/>
              </a:defRPr>
            </a:lvl7pPr>
            <a:lvl8pPr marL="3429000" indent="-228600" fontAlgn="base">
              <a:spcBef>
                <a:spcPct val="0"/>
              </a:spcBef>
              <a:spcAft>
                <a:spcPct val="0"/>
              </a:spcAft>
              <a:defRPr kumimoji="1" sz="2400">
                <a:solidFill>
                  <a:schemeClr val="tx1"/>
                </a:solidFill>
                <a:latin typeface="Times New Roman" charset="0"/>
                <a:ea typeface="宋体" pitchFamily="2" charset="-122"/>
              </a:defRPr>
            </a:lvl8pPr>
            <a:lvl9pPr marL="3886200" indent="-228600" fontAlgn="base">
              <a:spcBef>
                <a:spcPct val="0"/>
              </a:spcBef>
              <a:spcAft>
                <a:spcPct val="0"/>
              </a:spcAft>
              <a:defRPr kumimoji="1" sz="2400">
                <a:solidFill>
                  <a:schemeClr val="tx1"/>
                </a:solidFill>
                <a:latin typeface="Times New Roman" charset="0"/>
                <a:ea typeface="宋体" pitchFamily="2" charset="-122"/>
              </a:defRPr>
            </a:lvl9pPr>
          </a:lstStyle>
          <a:p>
            <a:pPr>
              <a:spcBef>
                <a:spcPct val="20000"/>
              </a:spcBef>
              <a:buClr>
                <a:schemeClr val="hlink"/>
              </a:buClr>
              <a:buSzPct val="70000"/>
              <a:buFont typeface="Wingdings" pitchFamily="2" charset="2"/>
              <a:buChar char="v"/>
            </a:pPr>
            <a:r>
              <a:rPr lang="zh-CN" altLang="en-US" sz="2800" b="1">
                <a:latin typeface="Arial" charset="0"/>
              </a:rPr>
              <a:t>采用</a:t>
            </a:r>
            <a:r>
              <a:rPr lang="en-US" altLang="zh-CN" sz="2800" b="1">
                <a:latin typeface="Arial" charset="0"/>
              </a:rPr>
              <a:t>1</a:t>
            </a:r>
            <a:r>
              <a:rPr lang="zh-CN" altLang="en-US" sz="2800" b="1">
                <a:latin typeface="Arial" charset="0"/>
              </a:rPr>
              <a:t>个磁盘作奇偶校验，</a:t>
            </a:r>
            <a:r>
              <a:rPr lang="en-US" altLang="zh-CN" sz="2800" b="1">
                <a:latin typeface="Arial" charset="0"/>
              </a:rPr>
              <a:t>bi</a:t>
            </a:r>
            <a:r>
              <a:rPr lang="zh-CN" altLang="en-US" sz="2800" b="1">
                <a:latin typeface="Arial" charset="0"/>
              </a:rPr>
              <a:t>为字。</a:t>
            </a:r>
          </a:p>
          <a:p>
            <a:pPr>
              <a:spcBef>
                <a:spcPct val="20000"/>
              </a:spcBef>
              <a:buClr>
                <a:schemeClr val="hlink"/>
              </a:buClr>
              <a:buSzPct val="70000"/>
              <a:buFont typeface="Wingdings" pitchFamily="2" charset="2"/>
              <a:buChar char="v"/>
            </a:pPr>
            <a:r>
              <a:rPr lang="zh-CN" altLang="en-US" sz="2800" b="1">
                <a:latin typeface="Arial" charset="0"/>
              </a:rPr>
              <a:t>对</a:t>
            </a:r>
            <a:r>
              <a:rPr lang="zh-CN" altLang="en-US" b="1">
                <a:latin typeface="Arial" charset="0"/>
              </a:rPr>
              <a:t>小数据量不利，计算也比较费时。</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01625" y="304800"/>
            <a:ext cx="8540750" cy="1143000"/>
          </a:xfrm>
        </p:spPr>
        <p:txBody>
          <a:bodyPr/>
          <a:lstStyle/>
          <a:p>
            <a:r>
              <a:rPr lang="en-US" altLang="zh-CN" b="1"/>
              <a:t>RAID 4</a:t>
            </a:r>
          </a:p>
        </p:txBody>
      </p:sp>
      <p:sp>
        <p:nvSpPr>
          <p:cNvPr id="18435" name="Rectangle 3"/>
          <p:cNvSpPr>
            <a:spLocks noGrp="1" noRot="1" noChangeArrowheads="1"/>
          </p:cNvSpPr>
          <p:nvPr>
            <p:ph type="body" idx="1"/>
          </p:nvPr>
        </p:nvSpPr>
        <p:spPr>
          <a:xfrm>
            <a:off x="304800" y="1676400"/>
            <a:ext cx="8540750" cy="989013"/>
          </a:xfrm>
        </p:spPr>
        <p:txBody>
          <a:bodyPr/>
          <a:lstStyle/>
          <a:p>
            <a:pPr>
              <a:lnSpc>
                <a:spcPct val="90000"/>
              </a:lnSpc>
            </a:pPr>
            <a:r>
              <a:rPr lang="en-US" altLang="zh-CN" sz="2400" b="1"/>
              <a:t>RAID 4 </a:t>
            </a:r>
            <a:r>
              <a:rPr lang="zh-CN" altLang="en-US" sz="2400" b="1"/>
              <a:t>和</a:t>
            </a:r>
            <a:r>
              <a:rPr lang="en-US" altLang="zh-CN" sz="2400" b="1"/>
              <a:t>RAID 5</a:t>
            </a:r>
            <a:r>
              <a:rPr lang="zh-CN" altLang="en-US" sz="2400" b="1"/>
              <a:t>都采用独立的存取技术。在独立的存取阵列中，每个成员磁盘的操作是独立的，因此，各个</a:t>
            </a:r>
            <a:r>
              <a:rPr lang="en-US" altLang="zh-CN" sz="2400" b="1"/>
              <a:t>I/O</a:t>
            </a:r>
            <a:r>
              <a:rPr lang="zh-CN" altLang="en-US" sz="2400" b="1"/>
              <a:t>请求能够并行处理。</a:t>
            </a:r>
          </a:p>
          <a:p>
            <a:pPr>
              <a:lnSpc>
                <a:spcPct val="90000"/>
              </a:lnSpc>
            </a:pPr>
            <a:r>
              <a:rPr lang="en-US" altLang="zh-CN" sz="2400" b="1"/>
              <a:t>RAID 4</a:t>
            </a:r>
            <a:r>
              <a:rPr lang="zh-CN" altLang="en-US" sz="2400" b="1"/>
              <a:t>为采用奇偶校验码和扇区交叉的磁盘阵列。</a:t>
            </a:r>
          </a:p>
        </p:txBody>
      </p:sp>
      <p:sp>
        <p:nvSpPr>
          <p:cNvPr id="18436" name="AutoShape 4"/>
          <p:cNvSpPr>
            <a:spLocks noChangeArrowheads="1"/>
          </p:cNvSpPr>
          <p:nvPr/>
        </p:nvSpPr>
        <p:spPr bwMode="auto">
          <a:xfrm>
            <a:off x="1981200" y="36576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0</a:t>
            </a:r>
            <a:endParaRPr kumimoji="0" lang="en-AU" altLang="zh-CN" b="1"/>
          </a:p>
        </p:txBody>
      </p:sp>
      <p:sp>
        <p:nvSpPr>
          <p:cNvPr id="18437" name="AutoShape 5"/>
          <p:cNvSpPr>
            <a:spLocks noChangeArrowheads="1"/>
          </p:cNvSpPr>
          <p:nvPr/>
        </p:nvSpPr>
        <p:spPr bwMode="auto">
          <a:xfrm>
            <a:off x="3124200" y="36576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1</a:t>
            </a:r>
            <a:endParaRPr kumimoji="0" lang="en-AU" altLang="zh-CN" b="1"/>
          </a:p>
        </p:txBody>
      </p:sp>
      <p:sp>
        <p:nvSpPr>
          <p:cNvPr id="18438" name="AutoShape 6"/>
          <p:cNvSpPr>
            <a:spLocks noChangeArrowheads="1"/>
          </p:cNvSpPr>
          <p:nvPr/>
        </p:nvSpPr>
        <p:spPr bwMode="auto">
          <a:xfrm>
            <a:off x="4267200" y="36576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2</a:t>
            </a:r>
            <a:endParaRPr kumimoji="0" lang="en-AU" altLang="zh-CN" b="1"/>
          </a:p>
        </p:txBody>
      </p:sp>
      <p:sp>
        <p:nvSpPr>
          <p:cNvPr id="18439" name="AutoShape 7"/>
          <p:cNvSpPr>
            <a:spLocks noChangeArrowheads="1"/>
          </p:cNvSpPr>
          <p:nvPr/>
        </p:nvSpPr>
        <p:spPr bwMode="auto">
          <a:xfrm>
            <a:off x="5410200" y="36576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3</a:t>
            </a:r>
            <a:endParaRPr kumimoji="0" lang="en-AU" altLang="zh-CN" b="1"/>
          </a:p>
        </p:txBody>
      </p:sp>
      <p:sp>
        <p:nvSpPr>
          <p:cNvPr id="18440" name="AutoShape 8"/>
          <p:cNvSpPr>
            <a:spLocks noChangeArrowheads="1"/>
          </p:cNvSpPr>
          <p:nvPr/>
        </p:nvSpPr>
        <p:spPr bwMode="auto">
          <a:xfrm>
            <a:off x="6477000" y="3657600"/>
            <a:ext cx="914400" cy="457200"/>
          </a:xfrm>
          <a:prstGeom prst="can">
            <a:avLst>
              <a:gd name="adj" fmla="val 25000"/>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0</a:t>
            </a:r>
            <a:endParaRPr kumimoji="0" lang="en-AU" altLang="zh-CN" b="1"/>
          </a:p>
        </p:txBody>
      </p:sp>
      <p:grpSp>
        <p:nvGrpSpPr>
          <p:cNvPr id="18441" name="Group 9"/>
          <p:cNvGrpSpPr>
            <a:grpSpLocks/>
          </p:cNvGrpSpPr>
          <p:nvPr/>
        </p:nvGrpSpPr>
        <p:grpSpPr bwMode="auto">
          <a:xfrm>
            <a:off x="2057400" y="4267200"/>
            <a:ext cx="685800" cy="1295400"/>
            <a:chOff x="480" y="2256"/>
            <a:chExt cx="432" cy="816"/>
          </a:xfrm>
        </p:grpSpPr>
        <p:sp>
          <p:nvSpPr>
            <p:cNvPr id="18442" name="Rectangle 10"/>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
              </a:r>
              <a:br>
                <a:rPr kumimoji="0" lang="zh-CN" altLang="en-AU" sz="2000" b="1"/>
              </a:br>
              <a:r>
                <a:rPr kumimoji="0" lang="zh-CN" altLang="en-AU" sz="2000" b="1"/>
                <a:t/>
              </a:r>
              <a:br>
                <a:rPr kumimoji="0" lang="zh-CN" altLang="en-AU" sz="2000" b="1"/>
              </a:br>
              <a:endParaRPr kumimoji="0" lang="zh-CN" altLang="en-AU" b="1"/>
            </a:p>
          </p:txBody>
        </p:sp>
        <p:sp>
          <p:nvSpPr>
            <p:cNvPr id="18443" name="Rectangle 11"/>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rPr>
                <a:t>b0</a:t>
              </a:r>
            </a:p>
          </p:txBody>
        </p:sp>
        <p:sp>
          <p:nvSpPr>
            <p:cNvPr id="18444" name="Line 12"/>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5" name="Line 13"/>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6" name="Group 14"/>
          <p:cNvGrpSpPr>
            <a:grpSpLocks/>
          </p:cNvGrpSpPr>
          <p:nvPr/>
        </p:nvGrpSpPr>
        <p:grpSpPr bwMode="auto">
          <a:xfrm>
            <a:off x="3200400" y="4267200"/>
            <a:ext cx="685800" cy="1295400"/>
            <a:chOff x="480" y="2256"/>
            <a:chExt cx="432" cy="816"/>
          </a:xfrm>
        </p:grpSpPr>
        <p:sp>
          <p:nvSpPr>
            <p:cNvPr id="18447" name="Rectangle 15"/>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
              </a:r>
              <a:br>
                <a:rPr kumimoji="0" lang="zh-CN" altLang="en-AU" sz="2000" b="1"/>
              </a:br>
              <a:r>
                <a:rPr kumimoji="0" lang="zh-CN" altLang="en-AU" sz="2000" b="1"/>
                <a:t/>
              </a:r>
              <a:br>
                <a:rPr kumimoji="0" lang="zh-CN" altLang="en-AU" sz="2000" b="1"/>
              </a:br>
              <a:endParaRPr kumimoji="0" lang="zh-CN" altLang="en-AU" b="1"/>
            </a:p>
          </p:txBody>
        </p:sp>
        <p:sp>
          <p:nvSpPr>
            <p:cNvPr id="18448" name="Rectangle 16"/>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rPr>
                <a:t>b1</a:t>
              </a:r>
            </a:p>
          </p:txBody>
        </p:sp>
        <p:sp>
          <p:nvSpPr>
            <p:cNvPr id="18449" name="Line 17"/>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0" name="Line 18"/>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51" name="Group 19"/>
          <p:cNvGrpSpPr>
            <a:grpSpLocks/>
          </p:cNvGrpSpPr>
          <p:nvPr/>
        </p:nvGrpSpPr>
        <p:grpSpPr bwMode="auto">
          <a:xfrm>
            <a:off x="4343400" y="4267200"/>
            <a:ext cx="685800" cy="1295400"/>
            <a:chOff x="480" y="2256"/>
            <a:chExt cx="432" cy="816"/>
          </a:xfrm>
        </p:grpSpPr>
        <p:sp>
          <p:nvSpPr>
            <p:cNvPr id="18452" name="Rectangle 20"/>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
              </a:r>
              <a:br>
                <a:rPr kumimoji="0" lang="zh-CN" altLang="en-AU" sz="2000" b="1"/>
              </a:br>
              <a:r>
                <a:rPr kumimoji="0" lang="zh-CN" altLang="en-AU" sz="2000" b="1"/>
                <a:t/>
              </a:r>
              <a:br>
                <a:rPr kumimoji="0" lang="zh-CN" altLang="en-AU" sz="2000" b="1"/>
              </a:br>
              <a:endParaRPr kumimoji="0" lang="zh-CN" altLang="en-AU" b="1"/>
            </a:p>
          </p:txBody>
        </p:sp>
        <p:sp>
          <p:nvSpPr>
            <p:cNvPr id="18453" name="Rectangle 21"/>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rPr>
                <a:t>b2</a:t>
              </a:r>
            </a:p>
          </p:txBody>
        </p:sp>
        <p:sp>
          <p:nvSpPr>
            <p:cNvPr id="18454" name="Line 22"/>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5" name="Line 23"/>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56" name="Group 24"/>
          <p:cNvGrpSpPr>
            <a:grpSpLocks/>
          </p:cNvGrpSpPr>
          <p:nvPr/>
        </p:nvGrpSpPr>
        <p:grpSpPr bwMode="auto">
          <a:xfrm>
            <a:off x="5486400" y="4267200"/>
            <a:ext cx="685800" cy="1295400"/>
            <a:chOff x="480" y="2256"/>
            <a:chExt cx="432" cy="816"/>
          </a:xfrm>
        </p:grpSpPr>
        <p:sp>
          <p:nvSpPr>
            <p:cNvPr id="18457" name="Rectangle 25"/>
            <p:cNvSpPr>
              <a:spLocks noChangeArrowheads="1"/>
            </p:cNvSpPr>
            <p:nvPr/>
          </p:nvSpPr>
          <p:spPr bwMode="auto">
            <a:xfrm>
              <a:off x="480" y="2256"/>
              <a:ext cx="432" cy="8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
              </a:r>
              <a:br>
                <a:rPr kumimoji="0" lang="zh-CN" altLang="en-AU" sz="2000" b="1"/>
              </a:br>
              <a:r>
                <a:rPr kumimoji="0" lang="zh-CN" altLang="en-AU" sz="2000" b="1"/>
                <a:t/>
              </a:r>
              <a:br>
                <a:rPr kumimoji="0" lang="zh-CN" altLang="en-AU" sz="2000" b="1"/>
              </a:br>
              <a:endParaRPr kumimoji="0" lang="zh-CN" altLang="en-AU" b="1"/>
            </a:p>
          </p:txBody>
        </p:sp>
        <p:sp>
          <p:nvSpPr>
            <p:cNvPr id="18458" name="Rectangle 26"/>
            <p:cNvSpPr>
              <a:spLocks noChangeArrowheads="1"/>
            </p:cNvSpPr>
            <p:nvPr/>
          </p:nvSpPr>
          <p:spPr bwMode="auto">
            <a:xfrm>
              <a:off x="480" y="2592"/>
              <a:ext cx="432" cy="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rPr>
                <a:t>b3</a:t>
              </a:r>
            </a:p>
          </p:txBody>
        </p:sp>
        <p:sp>
          <p:nvSpPr>
            <p:cNvPr id="18459" name="Line 27"/>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0" name="Line 28"/>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61" name="Group 29"/>
          <p:cNvGrpSpPr>
            <a:grpSpLocks/>
          </p:cNvGrpSpPr>
          <p:nvPr/>
        </p:nvGrpSpPr>
        <p:grpSpPr bwMode="auto">
          <a:xfrm>
            <a:off x="6553200" y="4267200"/>
            <a:ext cx="685800" cy="1295400"/>
            <a:chOff x="480" y="2256"/>
            <a:chExt cx="432" cy="816"/>
          </a:xfrm>
        </p:grpSpPr>
        <p:sp>
          <p:nvSpPr>
            <p:cNvPr id="18462" name="Rectangle 30"/>
            <p:cNvSpPr>
              <a:spLocks noChangeArrowheads="1"/>
            </p:cNvSpPr>
            <p:nvPr/>
          </p:nvSpPr>
          <p:spPr bwMode="auto">
            <a:xfrm>
              <a:off x="480" y="2256"/>
              <a:ext cx="432" cy="81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solidFill>
                    <a:srgbClr val="FF3300"/>
                  </a:solidFill>
                </a:rPr>
                <a:t/>
              </a:r>
              <a:br>
                <a:rPr kumimoji="0" lang="zh-CN" altLang="en-AU" sz="2000" b="1">
                  <a:solidFill>
                    <a:srgbClr val="FF3300"/>
                  </a:solidFill>
                </a:rPr>
              </a:br>
              <a:r>
                <a:rPr kumimoji="0" lang="zh-CN" altLang="en-AU" sz="2000" b="1">
                  <a:solidFill>
                    <a:srgbClr val="FF3300"/>
                  </a:solidFill>
                </a:rPr>
                <a:t/>
              </a:r>
              <a:br>
                <a:rPr kumimoji="0" lang="zh-CN" altLang="en-AU" sz="2000" b="1">
                  <a:solidFill>
                    <a:srgbClr val="FF3300"/>
                  </a:solidFill>
                </a:rPr>
              </a:br>
              <a:endParaRPr kumimoji="0" lang="zh-CN" altLang="en-AU" b="1">
                <a:solidFill>
                  <a:srgbClr val="FF3300"/>
                </a:solidFill>
              </a:endParaRPr>
            </a:p>
          </p:txBody>
        </p:sp>
        <p:sp>
          <p:nvSpPr>
            <p:cNvPr id="18463" name="Rectangle 31"/>
            <p:cNvSpPr>
              <a:spLocks noChangeArrowheads="1"/>
            </p:cNvSpPr>
            <p:nvPr/>
          </p:nvSpPr>
          <p:spPr bwMode="auto">
            <a:xfrm>
              <a:off x="480" y="2592"/>
              <a:ext cx="432" cy="192"/>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charset="0"/>
                  <a:sym typeface="Symbol" pitchFamily="18" charset="2"/>
                </a:rPr>
                <a:t>P(b)</a:t>
              </a:r>
              <a:endParaRPr lang="en-US" altLang="zh-CN" sz="2400" b="1">
                <a:latin typeface="Times New Roman" charset="0"/>
              </a:endParaRPr>
            </a:p>
          </p:txBody>
        </p:sp>
        <p:sp>
          <p:nvSpPr>
            <p:cNvPr id="18464" name="Line 32"/>
            <p:cNvSpPr>
              <a:spLocks noChangeShapeType="1"/>
            </p:cNvSpPr>
            <p:nvPr/>
          </p:nvSpPr>
          <p:spPr bwMode="auto">
            <a:xfrm>
              <a:off x="480" y="2400"/>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5" name="Line 33"/>
            <p:cNvSpPr>
              <a:spLocks noChangeShapeType="1"/>
            </p:cNvSpPr>
            <p:nvPr/>
          </p:nvSpPr>
          <p:spPr bwMode="auto">
            <a:xfrm>
              <a:off x="480" y="2928"/>
              <a:ext cx="43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66" name="AutoShape 34"/>
          <p:cNvSpPr>
            <a:spLocks noChangeArrowheads="1"/>
          </p:cNvSpPr>
          <p:nvPr/>
        </p:nvSpPr>
        <p:spPr bwMode="auto">
          <a:xfrm>
            <a:off x="7543800" y="3810000"/>
            <a:ext cx="1066800" cy="1066800"/>
          </a:xfrm>
          <a:prstGeom prst="wedgeRectCallout">
            <a:avLst>
              <a:gd name="adj1" fmla="val -84523"/>
              <a:gd name="adj2" fmla="val 57736"/>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1">
              <a:latin typeface="Times New Roman" charset="0"/>
            </a:endParaRPr>
          </a:p>
        </p:txBody>
      </p:sp>
      <p:sp>
        <p:nvSpPr>
          <p:cNvPr id="18468" name="AutoShape 36"/>
          <p:cNvSpPr>
            <a:spLocks noChangeArrowheads="1"/>
          </p:cNvSpPr>
          <p:nvPr/>
        </p:nvSpPr>
        <p:spPr bwMode="auto">
          <a:xfrm>
            <a:off x="838200" y="4419600"/>
            <a:ext cx="1219200" cy="1066800"/>
          </a:xfrm>
          <a:prstGeom prst="rightArrowCallout">
            <a:avLst>
              <a:gd name="adj1" fmla="val 7694"/>
              <a:gd name="adj2" fmla="val 12500"/>
              <a:gd name="adj3" fmla="val 19048"/>
              <a:gd name="adj4" fmla="val 76824"/>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9" name="Text Box 37"/>
          <p:cNvSpPr txBox="1">
            <a:spLocks noChangeArrowheads="1"/>
          </p:cNvSpPr>
          <p:nvPr/>
        </p:nvSpPr>
        <p:spPr bwMode="auto">
          <a:xfrm>
            <a:off x="838200" y="4495800"/>
            <a:ext cx="99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charset="0"/>
              </a:rPr>
              <a:t>Bi</a:t>
            </a:r>
            <a:r>
              <a:rPr lang="zh-CN" altLang="en-US" sz="2000" b="1">
                <a:latin typeface="Times New Roman" charset="0"/>
              </a:rPr>
              <a:t>为数据块</a:t>
            </a:r>
            <a:endParaRPr lang="zh-CN" altLang="en-US" sz="2400" b="1">
              <a:latin typeface="Times New Roman" charset="0"/>
            </a:endParaRPr>
          </a:p>
        </p:txBody>
      </p:sp>
      <p:sp>
        <p:nvSpPr>
          <p:cNvPr id="18470" name="Text Box 38"/>
          <p:cNvSpPr txBox="1">
            <a:spLocks noChangeArrowheads="1"/>
          </p:cNvSpPr>
          <p:nvPr/>
        </p:nvSpPr>
        <p:spPr bwMode="auto">
          <a:xfrm>
            <a:off x="7467600" y="3810000"/>
            <a:ext cx="1295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Times New Roman" charset="0"/>
              </a:rPr>
              <a:t>P(b)</a:t>
            </a:r>
            <a:r>
              <a:rPr lang="zh-CN" altLang="zh-CN" sz="2000" b="1">
                <a:latin typeface="Times New Roman" charset="0"/>
              </a:rPr>
              <a:t>为数据块的奇偶校验</a:t>
            </a:r>
            <a:endParaRPr lang="zh-CN" altLang="en-US" sz="2400">
              <a:latin typeface="Times New Roman"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301625" y="228600"/>
            <a:ext cx="8540750" cy="1143000"/>
          </a:xfrm>
        </p:spPr>
        <p:txBody>
          <a:bodyPr/>
          <a:lstStyle/>
          <a:p>
            <a:r>
              <a:rPr lang="en-US" altLang="zh-CN" b="1"/>
              <a:t>RAID 5</a:t>
            </a:r>
          </a:p>
        </p:txBody>
      </p:sp>
      <p:sp>
        <p:nvSpPr>
          <p:cNvPr id="19459" name="Rectangle 3"/>
          <p:cNvSpPr>
            <a:spLocks noGrp="1" noRot="1" noChangeArrowheads="1"/>
          </p:cNvSpPr>
          <p:nvPr>
            <p:ph type="body" idx="1"/>
          </p:nvPr>
        </p:nvSpPr>
        <p:spPr>
          <a:xfrm>
            <a:off x="838200" y="1371600"/>
            <a:ext cx="7543800" cy="592138"/>
          </a:xfrm>
        </p:spPr>
        <p:txBody>
          <a:bodyPr/>
          <a:lstStyle/>
          <a:p>
            <a:r>
              <a:rPr lang="en-US" altLang="zh-CN" sz="2800" b="1"/>
              <a:t>RAID 5</a:t>
            </a:r>
            <a:r>
              <a:rPr lang="zh-CN" altLang="en-US" sz="2800" b="1"/>
              <a:t>为无专用校验盘的奇偶校验磁盘阵列。</a:t>
            </a:r>
          </a:p>
        </p:txBody>
      </p:sp>
      <p:grpSp>
        <p:nvGrpSpPr>
          <p:cNvPr id="19460" name="Group 4"/>
          <p:cNvGrpSpPr>
            <a:grpSpLocks/>
          </p:cNvGrpSpPr>
          <p:nvPr/>
        </p:nvGrpSpPr>
        <p:grpSpPr bwMode="auto">
          <a:xfrm>
            <a:off x="1905000" y="2438400"/>
            <a:ext cx="5486400" cy="457200"/>
            <a:chOff x="1440" y="1104"/>
            <a:chExt cx="3456" cy="288"/>
          </a:xfrm>
        </p:grpSpPr>
        <p:sp>
          <p:nvSpPr>
            <p:cNvPr id="19461" name="AutoShape 5"/>
            <p:cNvSpPr>
              <a:spLocks noChangeArrowheads="1"/>
            </p:cNvSpPr>
            <p:nvPr/>
          </p:nvSpPr>
          <p:spPr bwMode="auto">
            <a:xfrm>
              <a:off x="1440" y="1104"/>
              <a:ext cx="576" cy="288"/>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0</a:t>
              </a:r>
              <a:endParaRPr kumimoji="0" lang="en-AU" altLang="zh-CN" b="1"/>
            </a:p>
          </p:txBody>
        </p:sp>
        <p:sp>
          <p:nvSpPr>
            <p:cNvPr id="19462" name="AutoShape 6"/>
            <p:cNvSpPr>
              <a:spLocks noChangeArrowheads="1"/>
            </p:cNvSpPr>
            <p:nvPr/>
          </p:nvSpPr>
          <p:spPr bwMode="auto">
            <a:xfrm>
              <a:off x="2160" y="1104"/>
              <a:ext cx="576" cy="288"/>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1</a:t>
              </a:r>
              <a:endParaRPr kumimoji="0" lang="en-AU" altLang="zh-CN" b="1"/>
            </a:p>
          </p:txBody>
        </p:sp>
        <p:sp>
          <p:nvSpPr>
            <p:cNvPr id="19463" name="AutoShape 7"/>
            <p:cNvSpPr>
              <a:spLocks noChangeArrowheads="1"/>
            </p:cNvSpPr>
            <p:nvPr/>
          </p:nvSpPr>
          <p:spPr bwMode="auto">
            <a:xfrm>
              <a:off x="2880" y="1104"/>
              <a:ext cx="576" cy="288"/>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2</a:t>
              </a:r>
              <a:endParaRPr kumimoji="0" lang="en-AU" altLang="zh-CN" b="1"/>
            </a:p>
          </p:txBody>
        </p:sp>
        <p:sp>
          <p:nvSpPr>
            <p:cNvPr id="19464" name="AutoShape 8"/>
            <p:cNvSpPr>
              <a:spLocks noChangeArrowheads="1"/>
            </p:cNvSpPr>
            <p:nvPr/>
          </p:nvSpPr>
          <p:spPr bwMode="auto">
            <a:xfrm>
              <a:off x="3600" y="1104"/>
              <a:ext cx="576" cy="288"/>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3</a:t>
              </a:r>
              <a:endParaRPr kumimoji="0" lang="en-AU" altLang="zh-CN" b="1"/>
            </a:p>
          </p:txBody>
        </p:sp>
        <p:sp>
          <p:nvSpPr>
            <p:cNvPr id="19465" name="AutoShape 9"/>
            <p:cNvSpPr>
              <a:spLocks noChangeArrowheads="1"/>
            </p:cNvSpPr>
            <p:nvPr/>
          </p:nvSpPr>
          <p:spPr bwMode="auto">
            <a:xfrm>
              <a:off x="4320" y="1104"/>
              <a:ext cx="576" cy="288"/>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t>Disk 4</a:t>
              </a:r>
              <a:endParaRPr kumimoji="0" lang="en-AU" altLang="zh-CN" b="1"/>
            </a:p>
          </p:txBody>
        </p:sp>
      </p:grpSp>
      <p:sp>
        <p:nvSpPr>
          <p:cNvPr id="19467" name="Rectangle 11"/>
          <p:cNvSpPr>
            <a:spLocks noChangeArrowheads="1"/>
          </p:cNvSpPr>
          <p:nvPr/>
        </p:nvSpPr>
        <p:spPr bwMode="auto">
          <a:xfrm>
            <a:off x="1981200" y="3200400"/>
            <a:ext cx="685800" cy="12192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b="1">
                <a:solidFill>
                  <a:srgbClr val="FF3300"/>
                </a:solidFill>
              </a:rPr>
              <a:t>Parity</a:t>
            </a:r>
            <a:r>
              <a:rPr kumimoji="0" lang="en-AU" altLang="zh-CN" sz="2000" b="1"/>
              <a:t/>
            </a:r>
            <a:br>
              <a:rPr kumimoji="0" lang="en-AU" altLang="zh-CN" sz="2000" b="1"/>
            </a:br>
            <a:r>
              <a:rPr kumimoji="0" lang="en-AU" altLang="zh-CN" sz="2000" b="1"/>
              <a:t>4</a:t>
            </a:r>
            <a:br>
              <a:rPr kumimoji="0" lang="en-AU" altLang="zh-CN" sz="2000" b="1"/>
            </a:br>
            <a:r>
              <a:rPr kumimoji="0" lang="en-AU" altLang="zh-CN" sz="2000" b="1"/>
              <a:t>8</a:t>
            </a:r>
            <a:br>
              <a:rPr kumimoji="0" lang="en-AU" altLang="zh-CN" sz="2000" b="1"/>
            </a:br>
            <a:r>
              <a:rPr kumimoji="0" lang="en-AU" altLang="zh-CN" sz="2000" b="1"/>
              <a:t>12</a:t>
            </a:r>
            <a:endParaRPr kumimoji="0" lang="en-AU" altLang="zh-CN" b="1"/>
          </a:p>
        </p:txBody>
      </p:sp>
      <p:sp>
        <p:nvSpPr>
          <p:cNvPr id="19468" name="Rectangle 12"/>
          <p:cNvSpPr>
            <a:spLocks noChangeArrowheads="1"/>
          </p:cNvSpPr>
          <p:nvPr/>
        </p:nvSpPr>
        <p:spPr bwMode="auto">
          <a:xfrm>
            <a:off x="3124200" y="3200400"/>
            <a:ext cx="685800" cy="12192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0</a:t>
            </a:r>
            <a:br>
              <a:rPr kumimoji="0" lang="zh-CN" altLang="en-AU" sz="2000" b="1"/>
            </a:br>
            <a:r>
              <a:rPr kumimoji="0" lang="en-AU" altLang="zh-CN" sz="2000" b="1">
                <a:solidFill>
                  <a:srgbClr val="FF3300"/>
                </a:solidFill>
              </a:rPr>
              <a:t>Parity</a:t>
            </a:r>
            <a:r>
              <a:rPr kumimoji="0" lang="en-AU" altLang="zh-CN" sz="2000" b="1"/>
              <a:t/>
            </a:r>
            <a:br>
              <a:rPr kumimoji="0" lang="en-AU" altLang="zh-CN" sz="2000" b="1"/>
            </a:br>
            <a:r>
              <a:rPr kumimoji="0" lang="en-AU" altLang="zh-CN" sz="2000" b="1"/>
              <a:t>9</a:t>
            </a:r>
            <a:br>
              <a:rPr kumimoji="0" lang="en-AU" altLang="zh-CN" sz="2000" b="1"/>
            </a:br>
            <a:r>
              <a:rPr kumimoji="0" lang="en-AU" altLang="zh-CN" sz="2000" b="1"/>
              <a:t>13</a:t>
            </a:r>
            <a:endParaRPr kumimoji="0" lang="en-AU" altLang="zh-CN" b="1"/>
          </a:p>
        </p:txBody>
      </p:sp>
      <p:sp>
        <p:nvSpPr>
          <p:cNvPr id="19469" name="Rectangle 13"/>
          <p:cNvSpPr>
            <a:spLocks noChangeArrowheads="1"/>
          </p:cNvSpPr>
          <p:nvPr/>
        </p:nvSpPr>
        <p:spPr bwMode="auto">
          <a:xfrm>
            <a:off x="4267200" y="3200400"/>
            <a:ext cx="685800" cy="12192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1</a:t>
            </a:r>
            <a:br>
              <a:rPr kumimoji="0" lang="zh-CN" altLang="en-AU" sz="2000" b="1"/>
            </a:br>
            <a:r>
              <a:rPr kumimoji="0" lang="zh-CN" altLang="en-AU" sz="2000" b="1"/>
              <a:t>5</a:t>
            </a:r>
            <a:br>
              <a:rPr kumimoji="0" lang="zh-CN" altLang="en-AU" sz="2000" b="1"/>
            </a:br>
            <a:r>
              <a:rPr kumimoji="0" lang="en-AU" altLang="zh-CN" sz="2000" b="1">
                <a:solidFill>
                  <a:srgbClr val="FF3300"/>
                </a:solidFill>
              </a:rPr>
              <a:t>Parity</a:t>
            </a:r>
            <a:r>
              <a:rPr kumimoji="0" lang="en-AU" altLang="zh-CN" sz="2000" b="1"/>
              <a:t/>
            </a:r>
            <a:br>
              <a:rPr kumimoji="0" lang="en-AU" altLang="zh-CN" sz="2000" b="1"/>
            </a:br>
            <a:r>
              <a:rPr kumimoji="0" lang="en-AU" altLang="zh-CN" sz="2000" b="1"/>
              <a:t>14</a:t>
            </a:r>
            <a:endParaRPr kumimoji="0" lang="en-AU" altLang="zh-CN" b="1"/>
          </a:p>
        </p:txBody>
      </p:sp>
      <p:sp>
        <p:nvSpPr>
          <p:cNvPr id="19470" name="Rectangle 14"/>
          <p:cNvSpPr>
            <a:spLocks noChangeArrowheads="1"/>
          </p:cNvSpPr>
          <p:nvPr/>
        </p:nvSpPr>
        <p:spPr bwMode="auto">
          <a:xfrm>
            <a:off x="5410200" y="3200400"/>
            <a:ext cx="685800" cy="12192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2</a:t>
            </a:r>
            <a:br>
              <a:rPr kumimoji="0" lang="zh-CN" altLang="en-AU" sz="2000" b="1"/>
            </a:br>
            <a:r>
              <a:rPr kumimoji="0" lang="zh-CN" altLang="en-AU" sz="2000" b="1"/>
              <a:t>6</a:t>
            </a:r>
            <a:br>
              <a:rPr kumimoji="0" lang="zh-CN" altLang="en-AU" sz="2000" b="1"/>
            </a:br>
            <a:r>
              <a:rPr kumimoji="0" lang="zh-CN" altLang="en-AU" sz="2000" b="1"/>
              <a:t>10</a:t>
            </a:r>
            <a:br>
              <a:rPr kumimoji="0" lang="zh-CN" altLang="en-AU" sz="2000" b="1"/>
            </a:br>
            <a:r>
              <a:rPr kumimoji="0" lang="en-AU" altLang="zh-CN" sz="2000" b="1">
                <a:solidFill>
                  <a:srgbClr val="FF3300"/>
                </a:solidFill>
              </a:rPr>
              <a:t>Parity</a:t>
            </a:r>
            <a:endParaRPr kumimoji="0" lang="en-AU" altLang="zh-CN" b="1"/>
          </a:p>
        </p:txBody>
      </p:sp>
      <p:sp>
        <p:nvSpPr>
          <p:cNvPr id="19471" name="Rectangle 15"/>
          <p:cNvSpPr>
            <a:spLocks noChangeArrowheads="1"/>
          </p:cNvSpPr>
          <p:nvPr/>
        </p:nvSpPr>
        <p:spPr bwMode="auto">
          <a:xfrm>
            <a:off x="6553200" y="3200400"/>
            <a:ext cx="685800" cy="1524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b="1"/>
              <a:t>3</a:t>
            </a:r>
            <a:br>
              <a:rPr kumimoji="0" lang="zh-CN" altLang="en-AU" sz="2000" b="1"/>
            </a:br>
            <a:r>
              <a:rPr kumimoji="0" lang="zh-CN" altLang="en-AU" sz="2000" b="1"/>
              <a:t>7</a:t>
            </a:r>
            <a:br>
              <a:rPr kumimoji="0" lang="zh-CN" altLang="en-AU" sz="2000" b="1"/>
            </a:br>
            <a:r>
              <a:rPr kumimoji="0" lang="zh-CN" altLang="en-AU" sz="2000" b="1"/>
              <a:t>11</a:t>
            </a:r>
            <a:br>
              <a:rPr kumimoji="0" lang="zh-CN" altLang="en-AU" sz="2000" b="1"/>
            </a:br>
            <a:r>
              <a:rPr kumimoji="0" lang="zh-CN" altLang="en-AU" sz="2000" b="1"/>
              <a:t>15</a:t>
            </a:r>
          </a:p>
          <a:p>
            <a:pPr algn="ctr" eaLnBrk="0" hangingPunct="0"/>
            <a:r>
              <a:rPr kumimoji="0" lang="en-AU" altLang="zh-CN" sz="2000" b="1">
                <a:solidFill>
                  <a:srgbClr val="FF3300"/>
                </a:solidFill>
              </a:rPr>
              <a:t>Parity</a:t>
            </a:r>
            <a:endParaRPr kumimoji="0" lang="en-AU" altLang="zh-CN" b="1"/>
          </a:p>
        </p:txBody>
      </p:sp>
      <p:sp>
        <p:nvSpPr>
          <p:cNvPr id="19472" name="Text Box 16"/>
          <p:cNvSpPr txBox="1">
            <a:spLocks noChangeArrowheads="1"/>
          </p:cNvSpPr>
          <p:nvPr/>
        </p:nvSpPr>
        <p:spPr bwMode="auto">
          <a:xfrm>
            <a:off x="990600" y="3368675"/>
            <a:ext cx="1025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eaLnBrk="0" hangingPunct="0"/>
            <a:r>
              <a:rPr kumimoji="0" lang="en-AU" altLang="zh-CN" sz="2000" b="1"/>
              <a:t>RAID 5</a:t>
            </a:r>
            <a:br>
              <a:rPr kumimoji="0" lang="en-AU" altLang="zh-CN" sz="2000" b="1"/>
            </a:br>
            <a:r>
              <a:rPr kumimoji="0" lang="en-AU" altLang="zh-CN" sz="2000" b="1"/>
              <a:t>Blocks</a:t>
            </a:r>
            <a:endParaRPr kumimoji="0" lang="en-AU" altLang="zh-CN" b="1"/>
          </a:p>
        </p:txBody>
      </p:sp>
      <p:sp>
        <p:nvSpPr>
          <p:cNvPr id="19473" name="Rectangle 17"/>
          <p:cNvSpPr>
            <a:spLocks noChangeArrowheads="1"/>
          </p:cNvSpPr>
          <p:nvPr/>
        </p:nvSpPr>
        <p:spPr bwMode="auto">
          <a:xfrm>
            <a:off x="457200" y="5257800"/>
            <a:ext cx="80772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hlink"/>
              </a:buClr>
              <a:buSzPct val="70000"/>
              <a:buFont typeface="Wingdings" pitchFamily="2" charset="2"/>
              <a:buChar char="v"/>
            </a:pPr>
            <a:r>
              <a:rPr lang="zh-CN" altLang="en-US" sz="2400" b="1"/>
              <a:t>对大、小数据量的读写都有很好的性能，是一种较好的方 案。</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xfrm>
            <a:off x="301625" y="304800"/>
            <a:ext cx="8540750" cy="685800"/>
          </a:xfrm>
        </p:spPr>
        <p:txBody>
          <a:bodyPr/>
          <a:lstStyle/>
          <a:p>
            <a:r>
              <a:rPr lang="en-US" altLang="zh-CN" b="1"/>
              <a:t>RAID 6</a:t>
            </a:r>
          </a:p>
        </p:txBody>
      </p:sp>
      <p:sp>
        <p:nvSpPr>
          <p:cNvPr id="87043" name="Rectangle 3"/>
          <p:cNvSpPr>
            <a:spLocks noGrp="1" noRot="1" noChangeArrowheads="1"/>
          </p:cNvSpPr>
          <p:nvPr>
            <p:ph type="body" idx="1"/>
          </p:nvPr>
        </p:nvSpPr>
        <p:spPr>
          <a:xfrm>
            <a:off x="762000" y="3733800"/>
            <a:ext cx="7772400" cy="2362200"/>
          </a:xfrm>
        </p:spPr>
        <p:txBody>
          <a:bodyPr/>
          <a:lstStyle/>
          <a:p>
            <a:pPr>
              <a:lnSpc>
                <a:spcPct val="90000"/>
              </a:lnSpc>
            </a:pPr>
            <a:r>
              <a:rPr lang="en-US" altLang="zh-CN" sz="2800" b="1">
                <a:latin typeface="宋体" pitchFamily="2" charset="-122"/>
              </a:rPr>
              <a:t>RAID 6</a:t>
            </a:r>
            <a:r>
              <a:rPr lang="zh-CN" altLang="en-US" sz="2800" b="1">
                <a:latin typeface="宋体" pitchFamily="2" charset="-122"/>
              </a:rPr>
              <a:t>为采用分块交叉技术和双磁盘容错的磁盘阵列。</a:t>
            </a:r>
          </a:p>
          <a:p>
            <a:pPr lvl="1">
              <a:lnSpc>
                <a:spcPct val="90000"/>
              </a:lnSpc>
            </a:pPr>
            <a:r>
              <a:rPr lang="zh-CN" altLang="en-US" sz="2400" b="1">
                <a:latin typeface="宋体" pitchFamily="2" charset="-122"/>
              </a:rPr>
              <a:t>有两个磁盘存储器用于存放检错，纠错冗余代码，即使在双磁盘出错的情况下，仍能保持数据的完整性和有效性，但写入数据时要对</a:t>
            </a:r>
            <a:r>
              <a:rPr lang="en-US" altLang="zh-CN" sz="2400" b="1">
                <a:latin typeface="宋体" pitchFamily="2" charset="-122"/>
              </a:rPr>
              <a:t>3</a:t>
            </a:r>
            <a:r>
              <a:rPr lang="zh-CN" altLang="en-US" sz="2400" b="1">
                <a:latin typeface="宋体" pitchFamily="2" charset="-122"/>
              </a:rPr>
              <a:t>个磁盘驱动器</a:t>
            </a:r>
            <a:r>
              <a:rPr lang="en-US" altLang="zh-CN" sz="2400" b="1">
                <a:latin typeface="宋体" pitchFamily="2" charset="-122"/>
              </a:rPr>
              <a:t>(</a:t>
            </a:r>
            <a:r>
              <a:rPr lang="zh-CN" altLang="en-US" sz="2400" b="1">
                <a:latin typeface="宋体" pitchFamily="2" charset="-122"/>
              </a:rPr>
              <a:t>一个数据盘和两个校验盘驱动器</a:t>
            </a:r>
            <a:r>
              <a:rPr lang="en-US" altLang="zh-CN" sz="2400" b="1">
                <a:latin typeface="宋体" pitchFamily="2" charset="-122"/>
              </a:rPr>
              <a:t>)</a:t>
            </a:r>
            <a:r>
              <a:rPr lang="zh-CN" altLang="en-US" sz="2400" b="1">
                <a:latin typeface="宋体" pitchFamily="2" charset="-122"/>
              </a:rPr>
              <a:t>访问两次。</a:t>
            </a:r>
          </a:p>
          <a:p>
            <a:pPr lvl="1">
              <a:lnSpc>
                <a:spcPct val="90000"/>
              </a:lnSpc>
            </a:pPr>
            <a:r>
              <a:rPr lang="zh-CN" altLang="en-US" sz="2400" b="1">
                <a:latin typeface="宋体" pitchFamily="2" charset="-122"/>
              </a:rPr>
              <a:t>要进行两种不同的奇偶计算。</a:t>
            </a:r>
          </a:p>
        </p:txBody>
      </p:sp>
      <p:sp>
        <p:nvSpPr>
          <p:cNvPr id="87044" name="AutoShape 4"/>
          <p:cNvSpPr>
            <a:spLocks noChangeArrowheads="1"/>
          </p:cNvSpPr>
          <p:nvPr/>
        </p:nvSpPr>
        <p:spPr bwMode="auto">
          <a:xfrm>
            <a:off x="685800" y="14478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a:t>Disk 0</a:t>
            </a:r>
            <a:endParaRPr kumimoji="0" lang="en-AU" altLang="zh-CN"/>
          </a:p>
        </p:txBody>
      </p:sp>
      <p:sp>
        <p:nvSpPr>
          <p:cNvPr id="87045" name="AutoShape 5"/>
          <p:cNvSpPr>
            <a:spLocks noChangeArrowheads="1"/>
          </p:cNvSpPr>
          <p:nvPr/>
        </p:nvSpPr>
        <p:spPr bwMode="auto">
          <a:xfrm>
            <a:off x="1965325" y="14478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a:t>Disk 1</a:t>
            </a:r>
            <a:endParaRPr kumimoji="0" lang="en-AU" altLang="zh-CN"/>
          </a:p>
        </p:txBody>
      </p:sp>
      <p:sp>
        <p:nvSpPr>
          <p:cNvPr id="87046" name="AutoShape 6"/>
          <p:cNvSpPr>
            <a:spLocks noChangeArrowheads="1"/>
          </p:cNvSpPr>
          <p:nvPr/>
        </p:nvSpPr>
        <p:spPr bwMode="auto">
          <a:xfrm>
            <a:off x="3394075" y="14478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a:t>Disk 2</a:t>
            </a:r>
            <a:endParaRPr kumimoji="0" lang="en-AU" altLang="zh-CN"/>
          </a:p>
        </p:txBody>
      </p:sp>
      <p:sp>
        <p:nvSpPr>
          <p:cNvPr id="87047" name="AutoShape 7"/>
          <p:cNvSpPr>
            <a:spLocks noChangeArrowheads="1"/>
          </p:cNvSpPr>
          <p:nvPr/>
        </p:nvSpPr>
        <p:spPr bwMode="auto">
          <a:xfrm>
            <a:off x="4724400" y="14478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a:t>Disk 3</a:t>
            </a:r>
            <a:endParaRPr kumimoji="0" lang="en-AU" altLang="zh-CN"/>
          </a:p>
        </p:txBody>
      </p:sp>
      <p:sp>
        <p:nvSpPr>
          <p:cNvPr id="87048" name="AutoShape 8"/>
          <p:cNvSpPr>
            <a:spLocks noChangeArrowheads="1"/>
          </p:cNvSpPr>
          <p:nvPr/>
        </p:nvSpPr>
        <p:spPr bwMode="auto">
          <a:xfrm>
            <a:off x="6153150" y="14478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a:t>Disk 4</a:t>
            </a:r>
            <a:endParaRPr kumimoji="0" lang="en-AU" altLang="zh-CN"/>
          </a:p>
        </p:txBody>
      </p:sp>
      <p:sp>
        <p:nvSpPr>
          <p:cNvPr id="87049" name="AutoShape 9"/>
          <p:cNvSpPr>
            <a:spLocks noChangeArrowheads="1"/>
          </p:cNvSpPr>
          <p:nvPr/>
        </p:nvSpPr>
        <p:spPr bwMode="auto">
          <a:xfrm>
            <a:off x="7543800" y="1447800"/>
            <a:ext cx="914400" cy="4572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a:t>Disk 5</a:t>
            </a:r>
            <a:endParaRPr kumimoji="0" lang="en-AU" altLang="zh-CN"/>
          </a:p>
        </p:txBody>
      </p:sp>
      <p:sp>
        <p:nvSpPr>
          <p:cNvPr id="87050" name="Rectangle 10"/>
          <p:cNvSpPr>
            <a:spLocks noChangeArrowheads="1"/>
          </p:cNvSpPr>
          <p:nvPr/>
        </p:nvSpPr>
        <p:spPr bwMode="auto">
          <a:xfrm>
            <a:off x="806450" y="2079625"/>
            <a:ext cx="685800" cy="1295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a:t>0</a:t>
            </a:r>
            <a:br>
              <a:rPr kumimoji="0" lang="zh-CN" altLang="en-AU" sz="2000"/>
            </a:br>
            <a:r>
              <a:rPr kumimoji="0" lang="zh-CN" altLang="en-AU" sz="2000"/>
              <a:t>4</a:t>
            </a:r>
            <a:br>
              <a:rPr kumimoji="0" lang="zh-CN" altLang="en-AU" sz="2000"/>
            </a:br>
            <a:r>
              <a:rPr kumimoji="0" lang="zh-CN" altLang="en-AU" sz="2000"/>
              <a:t>8</a:t>
            </a:r>
            <a:br>
              <a:rPr kumimoji="0" lang="zh-CN" altLang="en-AU" sz="2000"/>
            </a:br>
            <a:r>
              <a:rPr kumimoji="0" lang="zh-CN" altLang="en-AU" sz="2000"/>
              <a:t>12</a:t>
            </a:r>
            <a:endParaRPr kumimoji="0" lang="zh-CN" altLang="en-AU"/>
          </a:p>
        </p:txBody>
      </p:sp>
      <p:sp>
        <p:nvSpPr>
          <p:cNvPr id="87051" name="Rectangle 11"/>
          <p:cNvSpPr>
            <a:spLocks noChangeArrowheads="1"/>
          </p:cNvSpPr>
          <p:nvPr/>
        </p:nvSpPr>
        <p:spPr bwMode="auto">
          <a:xfrm>
            <a:off x="1936750" y="2079625"/>
            <a:ext cx="990600" cy="1295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a:t>1</a:t>
            </a:r>
            <a:br>
              <a:rPr kumimoji="0" lang="zh-CN" altLang="en-AU" sz="2000"/>
            </a:br>
            <a:r>
              <a:rPr kumimoji="0" lang="zh-CN" altLang="en-AU" sz="2000"/>
              <a:t>5</a:t>
            </a:r>
            <a:br>
              <a:rPr kumimoji="0" lang="zh-CN" altLang="en-AU" sz="2000"/>
            </a:br>
            <a:r>
              <a:rPr kumimoji="0" lang="zh-CN" altLang="en-AU" sz="2000"/>
              <a:t>9</a:t>
            </a:r>
            <a:br>
              <a:rPr kumimoji="0" lang="zh-CN" altLang="en-AU" sz="2000"/>
            </a:br>
            <a:r>
              <a:rPr kumimoji="0" lang="en-AU" altLang="zh-CN" sz="2000"/>
              <a:t>P(12~15)</a:t>
            </a:r>
            <a:endParaRPr kumimoji="0" lang="en-AU" altLang="zh-CN"/>
          </a:p>
        </p:txBody>
      </p:sp>
      <p:sp>
        <p:nvSpPr>
          <p:cNvPr id="87052" name="Rectangle 12"/>
          <p:cNvSpPr>
            <a:spLocks noChangeArrowheads="1"/>
          </p:cNvSpPr>
          <p:nvPr/>
        </p:nvSpPr>
        <p:spPr bwMode="auto">
          <a:xfrm>
            <a:off x="3352800" y="2101850"/>
            <a:ext cx="990600" cy="1295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a:t>2</a:t>
            </a:r>
            <a:br>
              <a:rPr kumimoji="0" lang="zh-CN" altLang="en-AU" sz="2000"/>
            </a:br>
            <a:r>
              <a:rPr kumimoji="0" lang="zh-CN" altLang="en-AU" sz="2000"/>
              <a:t>6</a:t>
            </a:r>
            <a:br>
              <a:rPr kumimoji="0" lang="zh-CN" altLang="en-AU" sz="2000"/>
            </a:br>
            <a:r>
              <a:rPr kumimoji="0" lang="en-AU" altLang="zh-CN" sz="2000"/>
              <a:t>P(8~11)</a:t>
            </a:r>
            <a:br>
              <a:rPr kumimoji="0" lang="en-AU" altLang="zh-CN" sz="2000"/>
            </a:br>
            <a:r>
              <a:rPr kumimoji="0" lang="en-AU" altLang="zh-CN" sz="2000"/>
              <a:t>Q(12~15)</a:t>
            </a:r>
            <a:endParaRPr kumimoji="0" lang="en-AU" altLang="zh-CN"/>
          </a:p>
        </p:txBody>
      </p:sp>
      <p:sp>
        <p:nvSpPr>
          <p:cNvPr id="87053" name="Rectangle 13"/>
          <p:cNvSpPr>
            <a:spLocks noChangeArrowheads="1"/>
          </p:cNvSpPr>
          <p:nvPr/>
        </p:nvSpPr>
        <p:spPr bwMode="auto">
          <a:xfrm>
            <a:off x="4768850" y="2111375"/>
            <a:ext cx="914400" cy="1295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zh-CN" altLang="en-AU" sz="2000"/>
              <a:t>3</a:t>
            </a:r>
            <a:br>
              <a:rPr kumimoji="0" lang="zh-CN" altLang="en-AU" sz="2000"/>
            </a:br>
            <a:r>
              <a:rPr kumimoji="0" lang="en-AU" altLang="zh-CN" sz="2000"/>
              <a:t>P(4~7)</a:t>
            </a:r>
            <a:br>
              <a:rPr kumimoji="0" lang="en-AU" altLang="zh-CN" sz="2000"/>
            </a:br>
            <a:r>
              <a:rPr kumimoji="0" lang="en-AU" altLang="zh-CN" sz="2000"/>
              <a:t>Q(8~11)</a:t>
            </a:r>
          </a:p>
          <a:p>
            <a:pPr algn="ctr" eaLnBrk="0" hangingPunct="0"/>
            <a:r>
              <a:rPr kumimoji="0" lang="en-AU" altLang="zh-CN" sz="2000"/>
              <a:t>13</a:t>
            </a:r>
            <a:endParaRPr kumimoji="0" lang="en-AU" altLang="zh-CN"/>
          </a:p>
        </p:txBody>
      </p:sp>
      <p:sp>
        <p:nvSpPr>
          <p:cNvPr id="87054" name="Rectangle 14"/>
          <p:cNvSpPr>
            <a:spLocks noChangeArrowheads="1"/>
          </p:cNvSpPr>
          <p:nvPr/>
        </p:nvSpPr>
        <p:spPr bwMode="auto">
          <a:xfrm>
            <a:off x="6140450" y="2133600"/>
            <a:ext cx="990600" cy="1295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a:t>P(0~3)</a:t>
            </a:r>
            <a:r>
              <a:rPr kumimoji="0" lang="en-AU" altLang="zh-CN" sz="2000">
                <a:solidFill>
                  <a:srgbClr val="FF3300"/>
                </a:solidFill>
              </a:rPr>
              <a:t/>
            </a:r>
            <a:br>
              <a:rPr kumimoji="0" lang="en-AU" altLang="zh-CN" sz="2000">
                <a:solidFill>
                  <a:srgbClr val="FF3300"/>
                </a:solidFill>
              </a:rPr>
            </a:br>
            <a:r>
              <a:rPr kumimoji="0" lang="en-AU" altLang="zh-CN" sz="2000"/>
              <a:t>Q(4~7)</a:t>
            </a:r>
            <a:br>
              <a:rPr kumimoji="0" lang="en-AU" altLang="zh-CN" sz="2000"/>
            </a:br>
            <a:r>
              <a:rPr kumimoji="0" lang="en-AU" altLang="zh-CN" sz="2000"/>
              <a:t>10</a:t>
            </a:r>
            <a:br>
              <a:rPr kumimoji="0" lang="en-AU" altLang="zh-CN" sz="2000"/>
            </a:br>
            <a:r>
              <a:rPr kumimoji="0" lang="en-AU" altLang="zh-CN" sz="2000"/>
              <a:t>14</a:t>
            </a:r>
            <a:endParaRPr kumimoji="0" lang="en-AU" altLang="zh-CN"/>
          </a:p>
        </p:txBody>
      </p:sp>
      <p:sp>
        <p:nvSpPr>
          <p:cNvPr id="87055" name="Rectangle 15"/>
          <p:cNvSpPr>
            <a:spLocks noChangeArrowheads="1"/>
          </p:cNvSpPr>
          <p:nvPr/>
        </p:nvSpPr>
        <p:spPr bwMode="auto">
          <a:xfrm>
            <a:off x="7543800" y="2133600"/>
            <a:ext cx="990600" cy="1295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charset="0"/>
                <a:ea typeface="宋体" pitchFamily="2" charset="-122"/>
              </a:defRPr>
            </a:lvl1pPr>
            <a:lvl2pPr marL="571500" defTabSz="762000">
              <a:defRPr kumimoji="1" sz="2400">
                <a:solidFill>
                  <a:schemeClr val="tx1"/>
                </a:solidFill>
                <a:latin typeface="Times New Roman" charset="0"/>
                <a:ea typeface="宋体" pitchFamily="2" charset="-122"/>
              </a:defRPr>
            </a:lvl2pPr>
            <a:lvl3pPr marL="1143000" defTabSz="762000">
              <a:defRPr kumimoji="1" sz="2400">
                <a:solidFill>
                  <a:schemeClr val="tx1"/>
                </a:solidFill>
                <a:latin typeface="Times New Roman" charset="0"/>
                <a:ea typeface="宋体" pitchFamily="2" charset="-122"/>
              </a:defRPr>
            </a:lvl3pPr>
            <a:lvl4pPr marL="1714500" defTabSz="762000">
              <a:defRPr kumimoji="1" sz="2400">
                <a:solidFill>
                  <a:schemeClr val="tx1"/>
                </a:solidFill>
                <a:latin typeface="Times New Roman" charset="0"/>
                <a:ea typeface="宋体" pitchFamily="2" charset="-122"/>
              </a:defRPr>
            </a:lvl4pPr>
            <a:lvl5pPr marL="2286000" defTabSz="762000">
              <a:defRPr kumimoji="1" sz="2400">
                <a:solidFill>
                  <a:schemeClr val="tx1"/>
                </a:solidFill>
                <a:latin typeface="Times New Roman" charset="0"/>
                <a:ea typeface="宋体" pitchFamily="2" charset="-122"/>
              </a:defRPr>
            </a:lvl5pPr>
            <a:lvl6pPr marL="2743200" defTabSz="762000" fontAlgn="base">
              <a:spcBef>
                <a:spcPct val="0"/>
              </a:spcBef>
              <a:spcAft>
                <a:spcPct val="0"/>
              </a:spcAft>
              <a:defRPr kumimoji="1" sz="2400">
                <a:solidFill>
                  <a:schemeClr val="tx1"/>
                </a:solidFill>
                <a:latin typeface="Times New Roman" charset="0"/>
                <a:ea typeface="宋体" pitchFamily="2" charset="-122"/>
              </a:defRPr>
            </a:lvl6pPr>
            <a:lvl7pPr marL="3200400" defTabSz="762000" fontAlgn="base">
              <a:spcBef>
                <a:spcPct val="0"/>
              </a:spcBef>
              <a:spcAft>
                <a:spcPct val="0"/>
              </a:spcAft>
              <a:defRPr kumimoji="1" sz="2400">
                <a:solidFill>
                  <a:schemeClr val="tx1"/>
                </a:solidFill>
                <a:latin typeface="Times New Roman" charset="0"/>
                <a:ea typeface="宋体" pitchFamily="2" charset="-122"/>
              </a:defRPr>
            </a:lvl7pPr>
            <a:lvl8pPr marL="3657600" defTabSz="762000" fontAlgn="base">
              <a:spcBef>
                <a:spcPct val="0"/>
              </a:spcBef>
              <a:spcAft>
                <a:spcPct val="0"/>
              </a:spcAft>
              <a:defRPr kumimoji="1" sz="2400">
                <a:solidFill>
                  <a:schemeClr val="tx1"/>
                </a:solidFill>
                <a:latin typeface="Times New Roman" charset="0"/>
                <a:ea typeface="宋体" pitchFamily="2" charset="-122"/>
              </a:defRPr>
            </a:lvl8pPr>
            <a:lvl9pPr marL="4114800" defTabSz="762000" fontAlgn="base">
              <a:spcBef>
                <a:spcPct val="0"/>
              </a:spcBef>
              <a:spcAft>
                <a:spcPct val="0"/>
              </a:spcAft>
              <a:defRPr kumimoji="1" sz="2400">
                <a:solidFill>
                  <a:schemeClr val="tx1"/>
                </a:solidFill>
                <a:latin typeface="Times New Roman" charset="0"/>
                <a:ea typeface="宋体" pitchFamily="2" charset="-122"/>
              </a:defRPr>
            </a:lvl9pPr>
          </a:lstStyle>
          <a:p>
            <a:pPr algn="ctr" eaLnBrk="0" hangingPunct="0"/>
            <a:r>
              <a:rPr kumimoji="0" lang="en-AU" altLang="zh-CN" sz="2000"/>
              <a:t>Q(0~3)</a:t>
            </a:r>
            <a:br>
              <a:rPr kumimoji="0" lang="en-AU" altLang="zh-CN" sz="2000"/>
            </a:br>
            <a:r>
              <a:rPr kumimoji="0" lang="en-AU" altLang="zh-CN" sz="2000"/>
              <a:t>7</a:t>
            </a:r>
            <a:br>
              <a:rPr kumimoji="0" lang="en-AU" altLang="zh-CN" sz="2000"/>
            </a:br>
            <a:r>
              <a:rPr kumimoji="0" lang="en-AU" altLang="zh-CN" sz="2000"/>
              <a:t>11</a:t>
            </a:r>
            <a:br>
              <a:rPr kumimoji="0" lang="en-AU" altLang="zh-CN" sz="2000"/>
            </a:br>
            <a:r>
              <a:rPr kumimoji="0" lang="en-AU" altLang="zh-CN" sz="2000"/>
              <a:t>15</a:t>
            </a:r>
            <a:endParaRPr kumimoji="0" lang="en-AU" altLang="zh-C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a:xfrm>
            <a:off x="762000" y="228600"/>
            <a:ext cx="8080375" cy="1143000"/>
          </a:xfrm>
        </p:spPr>
        <p:txBody>
          <a:bodyPr/>
          <a:lstStyle/>
          <a:p>
            <a:r>
              <a:rPr lang="en-US" altLang="zh-CN" b="1"/>
              <a:t>RAID 7</a:t>
            </a:r>
            <a:r>
              <a:rPr lang="zh-CN" altLang="en-US" b="1"/>
              <a:t>和</a:t>
            </a:r>
            <a:r>
              <a:rPr lang="en-US" altLang="zh-CN" b="1"/>
              <a:t>RAID 10</a:t>
            </a:r>
          </a:p>
        </p:txBody>
      </p:sp>
      <p:sp>
        <p:nvSpPr>
          <p:cNvPr id="88067" name="Rectangle 3"/>
          <p:cNvSpPr>
            <a:spLocks noGrp="1" noRot="1" noChangeArrowheads="1"/>
          </p:cNvSpPr>
          <p:nvPr>
            <p:ph type="body" idx="1"/>
          </p:nvPr>
        </p:nvSpPr>
        <p:spPr>
          <a:xfrm>
            <a:off x="304800" y="1981200"/>
            <a:ext cx="8540750" cy="2846388"/>
          </a:xfrm>
        </p:spPr>
        <p:txBody>
          <a:bodyPr/>
          <a:lstStyle/>
          <a:p>
            <a:pPr>
              <a:lnSpc>
                <a:spcPct val="90000"/>
              </a:lnSpc>
            </a:pPr>
            <a:r>
              <a:rPr lang="en-US" altLang="zh-CN" sz="2800" b="1">
                <a:latin typeface="宋体" pitchFamily="2" charset="-122"/>
              </a:rPr>
              <a:t>RAID 7(</a:t>
            </a:r>
            <a:r>
              <a:rPr lang="zh-CN" altLang="en-US" sz="2800" b="1">
                <a:latin typeface="宋体" pitchFamily="2" charset="-122"/>
              </a:rPr>
              <a:t>独立接口的磁盘阵列</a:t>
            </a:r>
            <a:r>
              <a:rPr lang="en-US" altLang="zh-CN" sz="2800" b="1">
                <a:latin typeface="宋体" pitchFamily="2" charset="-122"/>
              </a:rPr>
              <a:t>)</a:t>
            </a:r>
          </a:p>
          <a:p>
            <a:pPr lvl="1">
              <a:lnSpc>
                <a:spcPct val="90000"/>
              </a:lnSpc>
            </a:pPr>
            <a:r>
              <a:rPr lang="zh-CN" altLang="en-US" sz="2400" b="1">
                <a:latin typeface="宋体" pitchFamily="2" charset="-122"/>
              </a:rPr>
              <a:t>每一个磁盘驱动器与每一主机接口有独立的控制和数据通道的磁盘阵列，因此主机可完全独立地对每个磁盘驱动器进行访问。</a:t>
            </a:r>
          </a:p>
          <a:p>
            <a:pPr>
              <a:lnSpc>
                <a:spcPct val="90000"/>
              </a:lnSpc>
            </a:pPr>
            <a:r>
              <a:rPr lang="en-US" altLang="zh-CN" sz="2800" b="1">
                <a:latin typeface="宋体" pitchFamily="2" charset="-122"/>
              </a:rPr>
              <a:t>RAID 10(RAID 0+RAID 1)</a:t>
            </a:r>
          </a:p>
          <a:p>
            <a:pPr lvl="1">
              <a:lnSpc>
                <a:spcPct val="90000"/>
              </a:lnSpc>
            </a:pPr>
            <a:r>
              <a:rPr lang="zh-CN" altLang="en-US" sz="2400" b="1">
                <a:latin typeface="宋体" pitchFamily="2" charset="-122"/>
              </a:rPr>
              <a:t>由分块和镜像组成是所有</a:t>
            </a:r>
            <a:r>
              <a:rPr lang="en-US" altLang="zh-CN" sz="2400" b="1">
                <a:latin typeface="宋体" pitchFamily="2" charset="-122"/>
              </a:rPr>
              <a:t>RAID</a:t>
            </a:r>
            <a:r>
              <a:rPr lang="zh-CN" altLang="en-US" sz="2400" b="1">
                <a:latin typeface="宋体" pitchFamily="2" charset="-122"/>
              </a:rPr>
              <a:t>中性能最好的磁盘阵列，但每次写入时要写两个互为镜像的盘，价格高。</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01625" y="304800"/>
            <a:ext cx="8540750" cy="1143000"/>
          </a:xfrm>
        </p:spPr>
        <p:txBody>
          <a:bodyPr/>
          <a:lstStyle/>
          <a:p>
            <a:r>
              <a:rPr lang="zh-CN" altLang="en-US" b="1"/>
              <a:t>磁带存储器</a:t>
            </a:r>
          </a:p>
        </p:txBody>
      </p:sp>
      <p:sp>
        <p:nvSpPr>
          <p:cNvPr id="45059" name="Rectangle 3"/>
          <p:cNvSpPr>
            <a:spLocks noGrp="1" noRot="1" noChangeArrowheads="1"/>
          </p:cNvSpPr>
          <p:nvPr>
            <p:ph type="body" idx="1"/>
          </p:nvPr>
        </p:nvSpPr>
        <p:spPr>
          <a:xfrm>
            <a:off x="304800" y="1700213"/>
            <a:ext cx="8540750" cy="4471987"/>
          </a:xfrm>
        </p:spPr>
        <p:txBody>
          <a:bodyPr/>
          <a:lstStyle/>
          <a:p>
            <a:r>
              <a:rPr lang="zh-CN" altLang="en-US" sz="2800" b="1"/>
              <a:t>磁带机的结构</a:t>
            </a:r>
          </a:p>
          <a:p>
            <a:pPr lvl="1"/>
            <a:r>
              <a:rPr lang="zh-CN" altLang="en-US" sz="2400" b="1"/>
              <a:t>开盘式启停磁带机</a:t>
            </a:r>
          </a:p>
          <a:p>
            <a:pPr lvl="1"/>
            <a:r>
              <a:rPr lang="zh-CN" altLang="en-US" sz="2400" b="1"/>
              <a:t>数据流磁带机</a:t>
            </a:r>
          </a:p>
          <a:p>
            <a:pPr lvl="2"/>
            <a:r>
              <a:rPr lang="zh-CN" altLang="en-US" b="1"/>
              <a:t>种类：</a:t>
            </a:r>
            <a:r>
              <a:rPr lang="en-US" altLang="zh-CN" b="1"/>
              <a:t>1/2</a:t>
            </a:r>
            <a:r>
              <a:rPr lang="zh-CN" altLang="en-US" b="1"/>
              <a:t>英寸开盘式和</a:t>
            </a:r>
            <a:r>
              <a:rPr lang="en-US" altLang="zh-CN" b="1">
                <a:solidFill>
                  <a:srgbClr val="FF3300"/>
                </a:solidFill>
              </a:rPr>
              <a:t>1/4</a:t>
            </a:r>
            <a:r>
              <a:rPr lang="zh-CN" altLang="en-US" b="1">
                <a:solidFill>
                  <a:srgbClr val="FF3300"/>
                </a:solidFill>
              </a:rPr>
              <a:t>英寸盒式</a:t>
            </a:r>
            <a:r>
              <a:rPr lang="zh-CN" altLang="en-US" b="1"/>
              <a:t>两种。</a:t>
            </a:r>
          </a:p>
          <a:p>
            <a:r>
              <a:rPr lang="zh-CN" altLang="en-US" sz="2800" b="1"/>
              <a:t>记录方式</a:t>
            </a:r>
          </a:p>
          <a:p>
            <a:pPr lvl="1"/>
            <a:r>
              <a:rPr lang="zh-CN" altLang="en-US" sz="2400" b="1"/>
              <a:t>开盘式磁带</a:t>
            </a:r>
          </a:p>
          <a:p>
            <a:pPr lvl="1"/>
            <a:r>
              <a:rPr lang="zh-CN" altLang="en-US" sz="2400" b="1"/>
              <a:t>数据流磁带</a:t>
            </a:r>
          </a:p>
          <a:p>
            <a:r>
              <a:rPr lang="en-US" altLang="zh-CN" sz="2800" b="1"/>
              <a:t>CRC</a:t>
            </a:r>
            <a:r>
              <a:rPr lang="zh-CN" altLang="en-US" sz="2800" b="1"/>
              <a:t>校验</a:t>
            </a:r>
          </a:p>
          <a:p>
            <a:r>
              <a:rPr lang="zh-CN" altLang="en-US" sz="2800" b="1"/>
              <a:t>磁带机的发展方向</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301625" y="304800"/>
            <a:ext cx="8540750" cy="1143000"/>
          </a:xfrm>
        </p:spPr>
        <p:txBody>
          <a:bodyPr/>
          <a:lstStyle/>
          <a:p>
            <a:r>
              <a:rPr lang="zh-CN" altLang="en-US" b="1" dirty="0"/>
              <a:t>磁带和磁盘的区别</a:t>
            </a:r>
          </a:p>
        </p:txBody>
      </p:sp>
      <p:sp>
        <p:nvSpPr>
          <p:cNvPr id="46083" name="Rectangle 3"/>
          <p:cNvSpPr>
            <a:spLocks noGrp="1" noRot="1" noChangeArrowheads="1"/>
          </p:cNvSpPr>
          <p:nvPr>
            <p:ph type="body" idx="1"/>
          </p:nvPr>
        </p:nvSpPr>
        <p:spPr>
          <a:xfrm>
            <a:off x="304800" y="1557338"/>
            <a:ext cx="8588375" cy="4967287"/>
          </a:xfrm>
        </p:spPr>
        <p:txBody>
          <a:bodyPr/>
          <a:lstStyle/>
          <a:p>
            <a:pPr>
              <a:lnSpc>
                <a:spcPct val="130000"/>
              </a:lnSpc>
            </a:pPr>
            <a:r>
              <a:rPr lang="zh-CN" altLang="en-US" sz="2400" b="1" dirty="0">
                <a:latin typeface="Verdana" pitchFamily="34" charset="0"/>
              </a:rPr>
              <a:t>盒式磁带的记录介质是涂上磁粉的薄塑料带。硬盘的磁记录介质是一层高精密度的铝片或者玻璃盘片。</a:t>
            </a:r>
          </a:p>
          <a:p>
            <a:pPr>
              <a:lnSpc>
                <a:spcPct val="130000"/>
              </a:lnSpc>
            </a:pPr>
            <a:r>
              <a:rPr lang="zh-CN" altLang="en-US" sz="2400" b="1" dirty="0">
                <a:latin typeface="Verdana" pitchFamily="34" charset="0"/>
              </a:rPr>
              <a:t>在磁带上，读写某点信息要进行快进或者倒转。在硬盘上，可以随机快速读写某点信息</a:t>
            </a:r>
          </a:p>
          <a:p>
            <a:pPr>
              <a:lnSpc>
                <a:spcPct val="130000"/>
              </a:lnSpc>
            </a:pPr>
            <a:r>
              <a:rPr lang="zh-CN" altLang="en-US" sz="2400" b="1" dirty="0">
                <a:latin typeface="Verdana" pitchFamily="34" charset="0"/>
              </a:rPr>
              <a:t>磁带读</a:t>
            </a:r>
            <a:r>
              <a:rPr lang="en-US" altLang="zh-CN" sz="2400" b="1" dirty="0">
                <a:latin typeface="Verdana" pitchFamily="34" charset="0"/>
              </a:rPr>
              <a:t>/</a:t>
            </a:r>
            <a:r>
              <a:rPr lang="zh-CN" altLang="en-US" sz="2400" b="1" dirty="0">
                <a:latin typeface="Verdana" pitchFamily="34" charset="0"/>
              </a:rPr>
              <a:t>写时，磁头会直接接触到磁带。硬盘读</a:t>
            </a:r>
            <a:r>
              <a:rPr lang="en-US" altLang="zh-CN" sz="2400" b="1" dirty="0">
                <a:latin typeface="Verdana" pitchFamily="34" charset="0"/>
              </a:rPr>
              <a:t>/</a:t>
            </a:r>
            <a:r>
              <a:rPr lang="zh-CN" altLang="en-US" sz="2400" b="1" dirty="0">
                <a:latin typeface="Verdana" pitchFamily="34" charset="0"/>
              </a:rPr>
              <a:t>写时， 磁头飞过磁碟，不会接触到盘片。</a:t>
            </a:r>
          </a:p>
          <a:p>
            <a:pPr>
              <a:lnSpc>
                <a:spcPct val="130000"/>
              </a:lnSpc>
            </a:pPr>
            <a:r>
              <a:rPr lang="zh-CN" altLang="en-US" sz="2400" b="1" dirty="0">
                <a:latin typeface="Verdana" pitchFamily="34" charset="0"/>
              </a:rPr>
              <a:t>盒式磁带的磁带每秒大约移动</a:t>
            </a:r>
            <a:r>
              <a:rPr lang="en-US" altLang="zh-CN" sz="2400" b="1" dirty="0">
                <a:latin typeface="Verdana" pitchFamily="34" charset="0"/>
              </a:rPr>
              <a:t>2</a:t>
            </a:r>
            <a:r>
              <a:rPr lang="zh-CN" altLang="en-US" sz="2400" b="1" dirty="0">
                <a:latin typeface="Verdana" pitchFamily="34" charset="0"/>
              </a:rPr>
              <a:t>英寸（大约</a:t>
            </a:r>
            <a:r>
              <a:rPr lang="en-US" altLang="zh-CN" sz="2400" b="1" dirty="0">
                <a:latin typeface="Verdana" pitchFamily="34" charset="0"/>
              </a:rPr>
              <a:t>5.08cm)</a:t>
            </a:r>
            <a:r>
              <a:rPr lang="zh-CN" altLang="en-US" sz="2400" b="1" dirty="0">
                <a:latin typeface="Verdana" pitchFamily="34" charset="0"/>
              </a:rPr>
              <a:t>；而硬盘的碟片每秒移动大约</a:t>
            </a:r>
            <a:r>
              <a:rPr lang="en-US" altLang="zh-CN" sz="2400" b="1" dirty="0">
                <a:latin typeface="Verdana" pitchFamily="34" charset="0"/>
              </a:rPr>
              <a:t>3</a:t>
            </a:r>
            <a:r>
              <a:rPr lang="zh-CN" altLang="en-US" sz="2400" b="1" dirty="0">
                <a:latin typeface="Verdana" pitchFamily="34" charset="0"/>
              </a:rPr>
              <a:t>，</a:t>
            </a:r>
            <a:r>
              <a:rPr lang="en-US" altLang="zh-CN" sz="2400" b="1" dirty="0">
                <a:latin typeface="Verdana" pitchFamily="34" charset="0"/>
              </a:rPr>
              <a:t>000</a:t>
            </a:r>
            <a:r>
              <a:rPr lang="zh-CN" altLang="en-US" sz="2400" b="1" dirty="0">
                <a:latin typeface="Verdana" pitchFamily="34" charset="0"/>
              </a:rPr>
              <a:t>英寸（大约</a:t>
            </a:r>
            <a:r>
              <a:rPr lang="en-US" altLang="zh-CN" sz="2400" b="1" dirty="0">
                <a:latin typeface="Verdana" pitchFamily="34" charset="0"/>
              </a:rPr>
              <a:t>170mph)</a:t>
            </a:r>
            <a:r>
              <a:rPr lang="zh-CN" altLang="en-US" sz="2400" b="1" dirty="0">
                <a:latin typeface="Verdana" pitchFamily="34" charset="0"/>
              </a:rPr>
              <a:t>。</a:t>
            </a:r>
          </a:p>
          <a:p>
            <a:pPr>
              <a:lnSpc>
                <a:spcPct val="130000"/>
              </a:lnSpc>
              <a:buFont typeface="Wingdings" pitchFamily="2" charset="2"/>
              <a:buNone/>
            </a:pPr>
            <a:r>
              <a:rPr lang="zh-CN" altLang="en-US" sz="2400" b="1" dirty="0">
                <a:solidFill>
                  <a:schemeClr val="accent1"/>
                </a:solidFill>
                <a:latin typeface="Verdana" pitchFamily="34" charset="0"/>
              </a:rPr>
              <a:t>硬盘与磁带相比，它的信息存储在相当小的磁区域。</a:t>
            </a:r>
            <a:endParaRPr lang="zh-CN" altLang="en-US" sz="2800" b="1" dirty="0">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301625" y="228600"/>
            <a:ext cx="8540750" cy="1143000"/>
          </a:xfrm>
        </p:spPr>
        <p:txBody>
          <a:bodyPr/>
          <a:lstStyle/>
          <a:p>
            <a:r>
              <a:rPr lang="zh-CN" altLang="en-US" b="1"/>
              <a:t>光盘存储器</a:t>
            </a:r>
          </a:p>
        </p:txBody>
      </p:sp>
      <p:sp>
        <p:nvSpPr>
          <p:cNvPr id="44035" name="Rectangle 3"/>
          <p:cNvSpPr>
            <a:spLocks noGrp="1" noRot="1" noChangeArrowheads="1"/>
          </p:cNvSpPr>
          <p:nvPr>
            <p:ph type="body" idx="1"/>
          </p:nvPr>
        </p:nvSpPr>
        <p:spPr>
          <a:xfrm>
            <a:off x="304800" y="1524000"/>
            <a:ext cx="8540750" cy="4876800"/>
          </a:xfrm>
        </p:spPr>
        <p:txBody>
          <a:bodyPr/>
          <a:lstStyle/>
          <a:p>
            <a:pPr>
              <a:lnSpc>
                <a:spcPct val="125000"/>
              </a:lnSpc>
            </a:pPr>
            <a:r>
              <a:rPr lang="zh-CN" altLang="en-US" sz="2400" b="1"/>
              <a:t>音频</a:t>
            </a:r>
            <a:r>
              <a:rPr lang="en-US" altLang="zh-CN" sz="2400" b="1"/>
              <a:t>CD</a:t>
            </a:r>
            <a:r>
              <a:rPr lang="zh-CN" altLang="en-US" sz="2400" b="1"/>
              <a:t>和</a:t>
            </a:r>
            <a:r>
              <a:rPr lang="en-US" altLang="zh-CN" sz="2400" b="1"/>
              <a:t>CD-ROM</a:t>
            </a:r>
          </a:p>
          <a:p>
            <a:pPr lvl="1">
              <a:lnSpc>
                <a:spcPct val="125000"/>
              </a:lnSpc>
            </a:pPr>
            <a:r>
              <a:rPr lang="zh-CN" altLang="en-US" sz="2000" b="1"/>
              <a:t>两者采用类似的技术，主要区别是</a:t>
            </a:r>
            <a:r>
              <a:rPr lang="en-US" altLang="zh-CN" sz="2000" b="1"/>
              <a:t>CD-ROM</a:t>
            </a:r>
            <a:r>
              <a:rPr lang="zh-CN" altLang="en-US" sz="2000" b="1"/>
              <a:t>播放器更坚固，并有纠错设备来保障数据准确地从光盘传输到计算机。</a:t>
            </a:r>
          </a:p>
          <a:p>
            <a:pPr>
              <a:lnSpc>
                <a:spcPct val="125000"/>
              </a:lnSpc>
            </a:pPr>
            <a:r>
              <a:rPr lang="zh-CN" altLang="en-US" sz="2400" b="1"/>
              <a:t>现已生产的各种密度的</a:t>
            </a:r>
            <a:r>
              <a:rPr lang="en-US" altLang="zh-CN" sz="2400" b="1"/>
              <a:t>CD-ROM</a:t>
            </a:r>
            <a:r>
              <a:rPr lang="zh-CN" altLang="en-US" sz="2400" b="1"/>
              <a:t>，典型的是光轨距为</a:t>
            </a:r>
            <a:r>
              <a:rPr lang="en-US" altLang="zh-CN" sz="2400" b="1"/>
              <a:t>1.6</a:t>
            </a:r>
            <a:r>
              <a:rPr lang="en-US" altLang="zh-CN" sz="2400" b="1">
                <a:sym typeface="Symbol" pitchFamily="18" charset="2"/>
              </a:rPr>
              <a:t>m</a:t>
            </a:r>
            <a:r>
              <a:rPr lang="zh-CN" altLang="en-US" sz="2400" b="1">
                <a:sym typeface="Symbol" pitchFamily="18" charset="2"/>
              </a:rPr>
              <a:t>，可记录的宽度为</a:t>
            </a:r>
            <a:r>
              <a:rPr lang="en-US" altLang="zh-CN" sz="2400" b="1">
                <a:sym typeface="Symbol" pitchFamily="18" charset="2"/>
              </a:rPr>
              <a:t>32.55mm  </a:t>
            </a:r>
            <a:r>
              <a:rPr lang="zh-CN" altLang="en-US" sz="2400" b="1">
                <a:sym typeface="Symbol" pitchFamily="18" charset="2"/>
              </a:rPr>
              <a:t>，因此光道有</a:t>
            </a:r>
            <a:r>
              <a:rPr lang="en-US" altLang="zh-CN" sz="2400" b="1">
                <a:sym typeface="Symbol" pitchFamily="18" charset="2"/>
              </a:rPr>
              <a:t>32550/1.6=20344 </a:t>
            </a:r>
            <a:r>
              <a:rPr lang="zh-CN" altLang="en-US" sz="2400" b="1">
                <a:sym typeface="Symbol" pitchFamily="18" charset="2"/>
              </a:rPr>
              <a:t>。光轨的长度约为</a:t>
            </a:r>
            <a:r>
              <a:rPr lang="en-US" altLang="zh-CN" sz="2400" b="1">
                <a:sym typeface="Symbol" pitchFamily="18" charset="2"/>
              </a:rPr>
              <a:t>5.27km</a:t>
            </a:r>
            <a:r>
              <a:rPr lang="zh-CN" altLang="en-US" sz="2400" b="1">
                <a:sym typeface="Symbol" pitchFamily="18" charset="2"/>
              </a:rPr>
              <a:t>。</a:t>
            </a:r>
            <a:r>
              <a:rPr lang="en-US" altLang="zh-CN" sz="2400" b="1">
                <a:sym typeface="Symbol" pitchFamily="18" charset="2"/>
              </a:rPr>
              <a:t>CD-ROM</a:t>
            </a:r>
            <a:r>
              <a:rPr lang="zh-CN" altLang="en-US" sz="2400" b="1">
                <a:sym typeface="Symbol" pitchFamily="18" charset="2"/>
              </a:rPr>
              <a:t>的恒定线速为</a:t>
            </a:r>
            <a:r>
              <a:rPr lang="en-US" altLang="zh-CN" sz="2400" b="1">
                <a:sym typeface="Symbol" pitchFamily="18" charset="2"/>
              </a:rPr>
              <a:t>1.2m/s(75</a:t>
            </a:r>
            <a:r>
              <a:rPr lang="zh-CN" altLang="en-US" sz="2400" b="1">
                <a:sym typeface="Symbol" pitchFamily="18" charset="2"/>
              </a:rPr>
              <a:t>个扇区</a:t>
            </a:r>
            <a:r>
              <a:rPr lang="en-US" altLang="zh-CN" sz="2400" b="1">
                <a:sym typeface="Symbol" pitchFamily="18" charset="2"/>
              </a:rPr>
              <a:t>)</a:t>
            </a:r>
            <a:r>
              <a:rPr lang="zh-CN" altLang="en-US" sz="2400" b="1">
                <a:sym typeface="Symbol" pitchFamily="18" charset="2"/>
              </a:rPr>
              <a:t>，因此，共有 </a:t>
            </a:r>
            <a:r>
              <a:rPr lang="en-US" altLang="zh-CN" sz="2400" b="1">
                <a:sym typeface="Symbol" pitchFamily="18" charset="2"/>
              </a:rPr>
              <a:t>5270/1.2/60=73.2</a:t>
            </a:r>
            <a:r>
              <a:rPr lang="zh-CN" altLang="en-US" sz="2400" b="1">
                <a:sym typeface="Symbol" pitchFamily="18" charset="2"/>
              </a:rPr>
              <a:t>分钟 播放时间</a:t>
            </a:r>
            <a:r>
              <a:rPr lang="zh-CN" altLang="en-US" sz="2000" b="1">
                <a:sym typeface="Symbol" pitchFamily="18" charset="2"/>
              </a:rPr>
              <a:t>。</a:t>
            </a:r>
          </a:p>
          <a:p>
            <a:pPr>
              <a:lnSpc>
                <a:spcPct val="125000"/>
              </a:lnSpc>
            </a:pPr>
            <a:r>
              <a:rPr lang="zh-CN" altLang="en-US" sz="2400" b="1">
                <a:sym typeface="Symbol" pitchFamily="18" charset="2"/>
              </a:rPr>
              <a:t>由于数据的传输速率为</a:t>
            </a:r>
            <a:r>
              <a:rPr lang="en-US" altLang="zh-CN" sz="2400" b="1">
                <a:sym typeface="Symbol" pitchFamily="18" charset="2"/>
              </a:rPr>
              <a:t>176.4KB/s</a:t>
            </a:r>
            <a:r>
              <a:rPr lang="zh-CN" altLang="en-US" sz="2400" b="1">
                <a:sym typeface="Symbol" pitchFamily="18" charset="2"/>
              </a:rPr>
              <a:t>，故</a:t>
            </a:r>
            <a:r>
              <a:rPr lang="en-US" altLang="zh-CN" sz="2400" b="1">
                <a:sym typeface="Symbol" pitchFamily="18" charset="2"/>
              </a:rPr>
              <a:t>CD-ROM</a:t>
            </a:r>
            <a:r>
              <a:rPr lang="zh-CN" altLang="en-US" sz="2400" b="1">
                <a:sym typeface="Symbol" pitchFamily="18" charset="2"/>
              </a:rPr>
              <a:t>的容量约为</a:t>
            </a:r>
            <a:r>
              <a:rPr lang="en-US" altLang="zh-CN" sz="2400" b="1">
                <a:sym typeface="Symbol" pitchFamily="18" charset="2"/>
              </a:rPr>
              <a:t>756.59MB(73.2</a:t>
            </a:r>
            <a:r>
              <a:rPr lang="en-US" altLang="zh-CN" sz="2400" b="1">
                <a:cs typeface="Arial" charset="0"/>
                <a:sym typeface="Symbol" pitchFamily="18" charset="2"/>
              </a:rPr>
              <a:t>×60×176.4/1024</a:t>
            </a:r>
            <a:r>
              <a:rPr lang="en-US" altLang="zh-CN" sz="2400" b="1">
                <a:sym typeface="Symbol" pitchFamily="18" charset="2"/>
              </a:rPr>
              <a:t>)</a:t>
            </a:r>
            <a:r>
              <a:rPr lang="zh-CN" altLang="zh-CN" sz="2400" b="1">
                <a:sym typeface="Symbol" pitchFamily="18" charset="2"/>
              </a:rPr>
              <a:t> 。</a:t>
            </a:r>
            <a:endParaRPr lang="zh-CN" altLang="en-US" sz="2400" b="1">
              <a:sym typeface="Symbol" pitchFamily="18"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23850" y="304800"/>
            <a:ext cx="8518525" cy="1143000"/>
          </a:xfrm>
        </p:spPr>
        <p:txBody>
          <a:bodyPr/>
          <a:lstStyle/>
          <a:p>
            <a:r>
              <a:rPr lang="zh-CN" altLang="en-US" b="1"/>
              <a:t>磁表面存储器的技术指标</a:t>
            </a:r>
          </a:p>
        </p:txBody>
      </p:sp>
      <p:sp>
        <p:nvSpPr>
          <p:cNvPr id="31747" name="Rectangle 3"/>
          <p:cNvSpPr>
            <a:spLocks noGrp="1" noRot="1" noChangeArrowheads="1"/>
          </p:cNvSpPr>
          <p:nvPr>
            <p:ph type="body" idx="1"/>
          </p:nvPr>
        </p:nvSpPr>
        <p:spPr>
          <a:xfrm>
            <a:off x="304800" y="1600200"/>
            <a:ext cx="8659813" cy="4800600"/>
          </a:xfrm>
        </p:spPr>
        <p:txBody>
          <a:bodyPr/>
          <a:lstStyle/>
          <a:p>
            <a:pPr>
              <a:lnSpc>
                <a:spcPct val="115000"/>
              </a:lnSpc>
            </a:pPr>
            <a:r>
              <a:rPr lang="zh-CN" altLang="en-US" sz="2800" b="1" dirty="0">
                <a:solidFill>
                  <a:srgbClr val="0066FF"/>
                </a:solidFill>
              </a:rPr>
              <a:t>存储密度</a:t>
            </a:r>
          </a:p>
          <a:p>
            <a:pPr lvl="1">
              <a:lnSpc>
                <a:spcPct val="115000"/>
              </a:lnSpc>
            </a:pPr>
            <a:r>
              <a:rPr lang="zh-CN" altLang="en-US" sz="2400" b="1" dirty="0">
                <a:solidFill>
                  <a:schemeClr val="accent2"/>
                </a:solidFill>
              </a:rPr>
              <a:t>道密度</a:t>
            </a:r>
            <a:r>
              <a:rPr lang="en-US" altLang="zh-CN" sz="2400" b="1" dirty="0"/>
              <a:t>(TPI)</a:t>
            </a:r>
            <a:r>
              <a:rPr lang="zh-CN" altLang="en-US" sz="2400" b="1" dirty="0"/>
              <a:t>：磁盘半径方向单位长度包含的磁道数</a:t>
            </a:r>
          </a:p>
          <a:p>
            <a:pPr lvl="1">
              <a:lnSpc>
                <a:spcPct val="115000"/>
              </a:lnSpc>
            </a:pPr>
            <a:r>
              <a:rPr lang="zh-CN" altLang="en-US" sz="2400" b="1" dirty="0">
                <a:solidFill>
                  <a:schemeClr val="accent2"/>
                </a:solidFill>
              </a:rPr>
              <a:t>位密度</a:t>
            </a:r>
            <a:r>
              <a:rPr lang="en-US" altLang="zh-CN" sz="2400" b="1" dirty="0"/>
              <a:t>(BPI)</a:t>
            </a:r>
            <a:r>
              <a:rPr lang="zh-CN" altLang="en-US" sz="2400" b="1" dirty="0"/>
              <a:t>：在每一个磁道内单位长度内所能记录的二进制信息数</a:t>
            </a:r>
          </a:p>
          <a:p>
            <a:pPr lvl="1">
              <a:lnSpc>
                <a:spcPct val="115000"/>
              </a:lnSpc>
            </a:pPr>
            <a:r>
              <a:rPr lang="zh-CN" altLang="en-US" sz="2400" b="1" dirty="0">
                <a:solidFill>
                  <a:schemeClr val="accent2"/>
                </a:solidFill>
              </a:rPr>
              <a:t>面密度</a:t>
            </a:r>
            <a:r>
              <a:rPr lang="zh-CN" altLang="en-US" sz="2400" b="1" dirty="0"/>
              <a:t>：单位面积中存储的二进制信息量</a:t>
            </a:r>
          </a:p>
          <a:p>
            <a:pPr>
              <a:lnSpc>
                <a:spcPct val="125000"/>
              </a:lnSpc>
              <a:spcBef>
                <a:spcPct val="35000"/>
              </a:spcBef>
            </a:pPr>
            <a:r>
              <a:rPr lang="zh-CN" altLang="en-US" sz="2800" b="1" dirty="0">
                <a:solidFill>
                  <a:srgbClr val="0066FF"/>
                </a:solidFill>
              </a:rPr>
              <a:t>存储容量</a:t>
            </a:r>
          </a:p>
          <a:p>
            <a:pPr>
              <a:lnSpc>
                <a:spcPct val="125000"/>
              </a:lnSpc>
              <a:spcBef>
                <a:spcPct val="35000"/>
              </a:spcBef>
              <a:buFont typeface="Wingdings" pitchFamily="2" charset="2"/>
              <a:buNone/>
            </a:pPr>
            <a:r>
              <a:rPr lang="zh-CN" altLang="en-US" sz="2400" b="1" dirty="0"/>
              <a:t>		存储容量指磁表面存储器所能存储的</a:t>
            </a:r>
            <a:r>
              <a:rPr lang="zh-CN" altLang="en-US" sz="2400" b="1" dirty="0">
                <a:solidFill>
                  <a:srgbClr val="0066FF"/>
                </a:solidFill>
              </a:rPr>
              <a:t>二进制信息总量</a:t>
            </a:r>
            <a:r>
              <a:rPr lang="zh-CN" altLang="en-US" sz="2400" b="1" dirty="0"/>
              <a:t>，一般用字节为单位。</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301625" y="304800"/>
            <a:ext cx="8540750" cy="1143000"/>
          </a:xfrm>
        </p:spPr>
        <p:txBody>
          <a:bodyPr/>
          <a:lstStyle/>
          <a:p>
            <a:r>
              <a:rPr lang="zh-CN" altLang="en-US" b="1"/>
              <a:t>光盘存储器的种类</a:t>
            </a:r>
          </a:p>
        </p:txBody>
      </p:sp>
      <p:sp>
        <p:nvSpPr>
          <p:cNvPr id="32771" name="Rectangle 3"/>
          <p:cNvSpPr>
            <a:spLocks noGrp="1" noRot="1" noChangeArrowheads="1"/>
          </p:cNvSpPr>
          <p:nvPr>
            <p:ph type="body" idx="1"/>
          </p:nvPr>
        </p:nvSpPr>
        <p:spPr>
          <a:xfrm>
            <a:off x="304800" y="1557338"/>
            <a:ext cx="8540750" cy="4691062"/>
          </a:xfrm>
        </p:spPr>
        <p:txBody>
          <a:bodyPr/>
          <a:lstStyle/>
          <a:p>
            <a:pPr>
              <a:lnSpc>
                <a:spcPct val="125000"/>
              </a:lnSpc>
            </a:pPr>
            <a:r>
              <a:rPr lang="zh-CN" altLang="en-US" sz="2400" b="1"/>
              <a:t>只读型光盘</a:t>
            </a:r>
            <a:r>
              <a:rPr lang="en-US" altLang="zh-CN" sz="2400" b="1"/>
              <a:t>(CD-ROM)</a:t>
            </a:r>
          </a:p>
          <a:p>
            <a:pPr lvl="1">
              <a:lnSpc>
                <a:spcPct val="125000"/>
              </a:lnSpc>
            </a:pPr>
            <a:r>
              <a:rPr lang="zh-CN" altLang="en-US" sz="1800" b="1"/>
              <a:t>由生产厂家预先写入，用户只能读不能写。</a:t>
            </a:r>
          </a:p>
          <a:p>
            <a:pPr>
              <a:lnSpc>
                <a:spcPct val="125000"/>
              </a:lnSpc>
            </a:pPr>
            <a:r>
              <a:rPr lang="zh-CN" altLang="en-US" sz="2400" b="1"/>
              <a:t>一次写入型</a:t>
            </a:r>
            <a:r>
              <a:rPr lang="en-US" altLang="zh-CN" sz="2400" b="1"/>
              <a:t>WORM(write once ,read many)</a:t>
            </a:r>
          </a:p>
          <a:p>
            <a:pPr lvl="1">
              <a:lnSpc>
                <a:spcPct val="125000"/>
              </a:lnSpc>
            </a:pPr>
            <a:r>
              <a:rPr lang="zh-CN" altLang="en-US" sz="1800" b="1"/>
              <a:t>用户只能一次写入，可以多次读出。</a:t>
            </a:r>
          </a:p>
          <a:p>
            <a:pPr>
              <a:lnSpc>
                <a:spcPct val="125000"/>
              </a:lnSpc>
            </a:pPr>
            <a:r>
              <a:rPr lang="zh-CN" altLang="en-US" sz="2400" b="1"/>
              <a:t>可擦写型</a:t>
            </a:r>
          </a:p>
          <a:p>
            <a:pPr lvl="1">
              <a:lnSpc>
                <a:spcPct val="125000"/>
              </a:lnSpc>
            </a:pPr>
            <a:r>
              <a:rPr lang="zh-CN" altLang="en-US" sz="1800" b="1"/>
              <a:t>可以重复读写。它采用磁光（</a:t>
            </a:r>
            <a:r>
              <a:rPr lang="en-US" altLang="zh-CN" sz="1800" b="1"/>
              <a:t>M-O</a:t>
            </a:r>
            <a:r>
              <a:rPr lang="zh-CN" altLang="en-US" sz="1800" b="1"/>
              <a:t>）可重写技术。</a:t>
            </a:r>
          </a:p>
          <a:p>
            <a:pPr>
              <a:lnSpc>
                <a:spcPct val="125000"/>
              </a:lnSpc>
            </a:pPr>
            <a:r>
              <a:rPr lang="en-US" altLang="zh-CN" sz="2400" b="1"/>
              <a:t>CD-ROM</a:t>
            </a:r>
            <a:r>
              <a:rPr lang="zh-CN" altLang="en-US" sz="2400" b="1"/>
              <a:t>的数据传输率：单倍速、双倍速、</a:t>
            </a:r>
            <a:r>
              <a:rPr lang="en-US" altLang="zh-CN" sz="2400" b="1"/>
              <a:t>4</a:t>
            </a:r>
            <a:r>
              <a:rPr lang="zh-CN" altLang="en-US" sz="2400" b="1"/>
              <a:t>倍速、</a:t>
            </a:r>
            <a:r>
              <a:rPr lang="en-US" altLang="zh-CN" sz="2400" b="1"/>
              <a:t>8</a:t>
            </a:r>
            <a:r>
              <a:rPr lang="zh-CN" altLang="en-US" sz="2400" b="1"/>
              <a:t>倍速、</a:t>
            </a:r>
            <a:r>
              <a:rPr lang="en-US" altLang="zh-CN" sz="2400" b="1"/>
              <a:t>10</a:t>
            </a:r>
            <a:r>
              <a:rPr lang="zh-CN" altLang="en-US" sz="2400" b="1"/>
              <a:t>倍速、</a:t>
            </a:r>
            <a:r>
              <a:rPr lang="en-US" altLang="zh-CN" sz="2400" b="1">
                <a:latin typeface="Times New Roman"/>
              </a:rPr>
              <a:t>……</a:t>
            </a:r>
            <a:r>
              <a:rPr lang="zh-CN" altLang="en-US" sz="2400" b="1"/>
              <a:t>、</a:t>
            </a:r>
            <a:r>
              <a:rPr lang="en-US" altLang="zh-CN" sz="2400" b="1"/>
              <a:t>48</a:t>
            </a:r>
            <a:r>
              <a:rPr lang="zh-CN" altLang="en-US" sz="2400" b="1"/>
              <a:t>倍速、</a:t>
            </a:r>
            <a:r>
              <a:rPr lang="en-US" altLang="zh-CN" sz="2400" b="1"/>
              <a:t>52</a:t>
            </a:r>
            <a:r>
              <a:rPr lang="zh-CN" altLang="en-US" sz="2400" b="1"/>
              <a:t>倍速</a:t>
            </a:r>
            <a:r>
              <a:rPr lang="en-US" altLang="zh-CN" sz="2400" b="1">
                <a:latin typeface="Times New Roman"/>
              </a:rPr>
              <a:t>……</a:t>
            </a:r>
            <a:r>
              <a:rPr lang="zh-CN" altLang="en-US" sz="2400" b="1"/>
              <a:t>。</a:t>
            </a:r>
          </a:p>
          <a:p>
            <a:pPr>
              <a:lnSpc>
                <a:spcPct val="125000"/>
              </a:lnSpc>
              <a:buFont typeface="Wingdings" pitchFamily="2" charset="2"/>
              <a:buNone/>
            </a:pPr>
            <a:r>
              <a:rPr lang="zh-CN" altLang="en-US" sz="2400" b="1"/>
              <a:t>   单倍速</a:t>
            </a:r>
            <a:r>
              <a:rPr lang="en-US" altLang="zh-CN" sz="2400" b="1"/>
              <a:t>=150KB/s</a:t>
            </a:r>
            <a:r>
              <a:rPr lang="zh-CN" altLang="en-US" sz="2400" b="1"/>
              <a:t>，</a:t>
            </a:r>
            <a:r>
              <a:rPr lang="en-US" altLang="zh-CN" sz="2400" b="1"/>
              <a:t>n</a:t>
            </a:r>
            <a:r>
              <a:rPr lang="zh-CN" altLang="en-US" sz="2400" b="1"/>
              <a:t>倍速</a:t>
            </a:r>
            <a:r>
              <a:rPr lang="en-US" altLang="zh-CN" sz="2400" b="1"/>
              <a:t>=n</a:t>
            </a:r>
            <a:r>
              <a:rPr lang="en-US" altLang="zh-CN" sz="2400" b="1">
                <a:cs typeface="Times New Roman" charset="0"/>
              </a:rPr>
              <a:t>× </a:t>
            </a:r>
            <a:r>
              <a:rPr lang="en-US" altLang="zh-CN" sz="2400" b="1"/>
              <a:t>150KB/s</a:t>
            </a:r>
            <a:r>
              <a:rPr lang="zh-CN" altLang="en-US" sz="2400" b="1"/>
              <a:t>。</a:t>
            </a:r>
          </a:p>
          <a:p>
            <a:pPr lvl="1"/>
            <a:endParaRPr lang="en-US" altLang="zh-CN" sz="1800" b="1"/>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301625" y="76200"/>
            <a:ext cx="8540750" cy="1143000"/>
          </a:xfrm>
        </p:spPr>
        <p:txBody>
          <a:bodyPr/>
          <a:lstStyle/>
          <a:p>
            <a:r>
              <a:rPr lang="en-US" altLang="zh-CN" b="1"/>
              <a:t>CD-ROM</a:t>
            </a:r>
            <a:r>
              <a:rPr lang="zh-CN" altLang="en-US" b="1"/>
              <a:t>块格式</a:t>
            </a:r>
          </a:p>
        </p:txBody>
      </p:sp>
      <p:sp>
        <p:nvSpPr>
          <p:cNvPr id="21507" name="Rectangle 3"/>
          <p:cNvSpPr>
            <a:spLocks noGrp="1" noRot="1" noChangeArrowheads="1"/>
          </p:cNvSpPr>
          <p:nvPr>
            <p:ph type="body" idx="1"/>
          </p:nvPr>
        </p:nvSpPr>
        <p:spPr>
          <a:xfrm>
            <a:off x="304800" y="3733800"/>
            <a:ext cx="8540750" cy="2819400"/>
          </a:xfrm>
        </p:spPr>
        <p:txBody>
          <a:bodyPr/>
          <a:lstStyle/>
          <a:p>
            <a:pPr>
              <a:lnSpc>
                <a:spcPct val="90000"/>
              </a:lnSpc>
            </a:pPr>
            <a:r>
              <a:rPr lang="en-US" altLang="zh-CN" sz="2400" b="1"/>
              <a:t>Sync</a:t>
            </a:r>
            <a:r>
              <a:rPr lang="zh-CN" altLang="en-US" sz="2400" b="1"/>
              <a:t>：同步字符，标志一个首块。第</a:t>
            </a:r>
            <a:r>
              <a:rPr lang="en-US" altLang="zh-CN" sz="2400" b="1"/>
              <a:t>1</a:t>
            </a:r>
            <a:r>
              <a:rPr lang="zh-CN" altLang="en-US" sz="2400" b="1"/>
              <a:t>字节为</a:t>
            </a:r>
            <a:r>
              <a:rPr lang="en-US" altLang="zh-CN" sz="2400" b="1"/>
              <a:t>0</a:t>
            </a:r>
            <a:r>
              <a:rPr lang="zh-CN" altLang="en-US" sz="2400" b="1"/>
              <a:t>，第</a:t>
            </a:r>
            <a:r>
              <a:rPr lang="en-US" altLang="zh-CN" sz="2400" b="1"/>
              <a:t>2~</a:t>
            </a:r>
            <a:r>
              <a:rPr lang="zh-CN" altLang="en-US" sz="2400" b="1"/>
              <a:t>第</a:t>
            </a:r>
            <a:r>
              <a:rPr lang="en-US" altLang="zh-CN" sz="2400" b="1"/>
              <a:t>11</a:t>
            </a:r>
            <a:r>
              <a:rPr lang="zh-CN" altLang="en-US" sz="2400" b="1"/>
              <a:t>字节为全</a:t>
            </a:r>
            <a:r>
              <a:rPr lang="en-US" altLang="zh-CN" sz="2400" b="1"/>
              <a:t>1</a:t>
            </a:r>
            <a:r>
              <a:rPr lang="zh-CN" altLang="en-US" sz="2400" b="1"/>
              <a:t>，第</a:t>
            </a:r>
            <a:r>
              <a:rPr lang="en-US" altLang="zh-CN" sz="2400" b="1"/>
              <a:t>12</a:t>
            </a:r>
            <a:r>
              <a:rPr lang="zh-CN" altLang="en-US" sz="2400" b="1"/>
              <a:t>字节为</a:t>
            </a:r>
            <a:r>
              <a:rPr lang="en-US" altLang="zh-CN" sz="2400" b="1"/>
              <a:t>0</a:t>
            </a:r>
            <a:r>
              <a:rPr lang="zh-CN" altLang="en-US" sz="2400" b="1"/>
              <a:t>；</a:t>
            </a:r>
          </a:p>
          <a:p>
            <a:pPr>
              <a:lnSpc>
                <a:spcPct val="90000"/>
              </a:lnSpc>
            </a:pPr>
            <a:r>
              <a:rPr lang="en-US" altLang="zh-CN" sz="2400" b="1"/>
              <a:t>ID</a:t>
            </a:r>
            <a:r>
              <a:rPr lang="zh-CN" altLang="en-US" sz="2400" b="1"/>
              <a:t>：包含块地址和字节方式（模式）。方式</a:t>
            </a:r>
            <a:r>
              <a:rPr lang="en-US" altLang="zh-CN" sz="2400" b="1"/>
              <a:t>0</a:t>
            </a:r>
            <a:r>
              <a:rPr lang="zh-CN" altLang="en-US" sz="2400" b="1"/>
              <a:t>表示空的数据域，方式</a:t>
            </a:r>
            <a:r>
              <a:rPr lang="en-US" altLang="zh-CN" sz="2400" b="1"/>
              <a:t>1</a:t>
            </a:r>
            <a:r>
              <a:rPr lang="zh-CN" altLang="en-US" sz="2400" b="1"/>
              <a:t>表示使用纠错码和</a:t>
            </a:r>
            <a:r>
              <a:rPr lang="en-US" altLang="zh-CN" sz="2400" b="1"/>
              <a:t>2048</a:t>
            </a:r>
            <a:r>
              <a:rPr lang="zh-CN" altLang="en-US" sz="2400" b="1"/>
              <a:t>字节数据，方式</a:t>
            </a:r>
            <a:r>
              <a:rPr lang="en-US" altLang="zh-CN" sz="2400" b="1"/>
              <a:t>2</a:t>
            </a:r>
            <a:r>
              <a:rPr lang="zh-CN" altLang="en-US" sz="2400" b="1"/>
              <a:t>表示不用纠错码，数据字节为</a:t>
            </a:r>
            <a:r>
              <a:rPr lang="en-US" altLang="zh-CN" sz="2400" b="1"/>
              <a:t>2336</a:t>
            </a:r>
            <a:r>
              <a:rPr lang="zh-CN" altLang="en-US" sz="2400" b="1"/>
              <a:t>。</a:t>
            </a:r>
          </a:p>
          <a:p>
            <a:pPr>
              <a:lnSpc>
                <a:spcPct val="90000"/>
              </a:lnSpc>
            </a:pPr>
            <a:r>
              <a:rPr lang="zh-CN" altLang="en-US" sz="2000" b="1"/>
              <a:t>假设某光盘可播放</a:t>
            </a:r>
            <a:r>
              <a:rPr lang="en-US" altLang="zh-CN" sz="2000" b="1"/>
              <a:t>60</a:t>
            </a:r>
            <a:r>
              <a:rPr lang="zh-CN" altLang="en-US" sz="2000" b="1"/>
              <a:t>分钟， </a:t>
            </a:r>
            <a:r>
              <a:rPr lang="en-US" altLang="zh-CN" sz="2000" b="1">
                <a:sym typeface="Symbol" pitchFamily="18" charset="2"/>
              </a:rPr>
              <a:t>CD-ROM</a:t>
            </a:r>
            <a:r>
              <a:rPr lang="zh-CN" altLang="en-US" sz="2000" b="1">
                <a:sym typeface="Symbol" pitchFamily="18" charset="2"/>
              </a:rPr>
              <a:t>的恒定线速为</a:t>
            </a:r>
            <a:r>
              <a:rPr lang="en-US" altLang="zh-CN" sz="2000" b="1">
                <a:sym typeface="Symbol" pitchFamily="18" charset="2"/>
              </a:rPr>
              <a:t>1.2m/s(75</a:t>
            </a:r>
            <a:r>
              <a:rPr lang="zh-CN" altLang="en-US" sz="2000" b="1">
                <a:sym typeface="Symbol" pitchFamily="18" charset="2"/>
              </a:rPr>
              <a:t>个扇区</a:t>
            </a:r>
            <a:r>
              <a:rPr lang="en-US" altLang="zh-CN" sz="2000" b="1">
                <a:sym typeface="Symbol" pitchFamily="18" charset="2"/>
              </a:rPr>
              <a:t>)</a:t>
            </a:r>
            <a:r>
              <a:rPr lang="zh-CN" altLang="en-US" sz="2000" b="1">
                <a:sym typeface="Symbol" pitchFamily="18" charset="2"/>
              </a:rPr>
              <a:t>，</a:t>
            </a:r>
            <a:r>
              <a:rPr lang="zh-CN" altLang="en-US" sz="2000" b="1"/>
              <a:t>则  </a:t>
            </a:r>
          </a:p>
          <a:p>
            <a:pPr>
              <a:lnSpc>
                <a:spcPct val="90000"/>
              </a:lnSpc>
              <a:buFont typeface="Wingdings" pitchFamily="2" charset="2"/>
              <a:buNone/>
            </a:pPr>
            <a:r>
              <a:rPr lang="zh-CN" altLang="en-US" sz="2000" b="1"/>
              <a:t>        模式</a:t>
            </a:r>
            <a:r>
              <a:rPr lang="en-US" altLang="zh-CN" sz="2000" b="1"/>
              <a:t>1</a:t>
            </a:r>
            <a:r>
              <a:rPr lang="zh-CN" altLang="en-US" sz="2000" b="1"/>
              <a:t>的容量：</a:t>
            </a:r>
            <a:r>
              <a:rPr lang="en-US" altLang="zh-CN" sz="2000" b="1"/>
              <a:t>60</a:t>
            </a:r>
            <a:r>
              <a:rPr lang="en-US" altLang="zh-CN" sz="2000" b="1">
                <a:cs typeface="Arial" charset="0"/>
                <a:sym typeface="Symbol" pitchFamily="18" charset="2"/>
              </a:rPr>
              <a:t>×60×75×2048/1024/1024=527.3MB</a:t>
            </a:r>
            <a:endParaRPr lang="en-US" altLang="zh-CN" sz="2000" b="1"/>
          </a:p>
          <a:p>
            <a:pPr>
              <a:lnSpc>
                <a:spcPct val="90000"/>
              </a:lnSpc>
              <a:buFont typeface="Wingdings" pitchFamily="2" charset="2"/>
              <a:buNone/>
            </a:pPr>
            <a:r>
              <a:rPr lang="en-US" altLang="zh-CN" sz="2000" b="1"/>
              <a:t>        </a:t>
            </a:r>
            <a:r>
              <a:rPr lang="zh-CN" altLang="en-US" sz="2000" b="1"/>
              <a:t>模式</a:t>
            </a:r>
            <a:r>
              <a:rPr lang="en-US" altLang="zh-CN" sz="2000" b="1"/>
              <a:t>2</a:t>
            </a:r>
            <a:r>
              <a:rPr lang="zh-CN" altLang="en-US" sz="2000" b="1"/>
              <a:t>的容量： </a:t>
            </a:r>
            <a:r>
              <a:rPr lang="en-US" altLang="zh-CN" sz="2000" b="1"/>
              <a:t>60</a:t>
            </a:r>
            <a:r>
              <a:rPr lang="en-US" altLang="zh-CN" sz="2000" b="1">
                <a:cs typeface="Arial" charset="0"/>
                <a:sym typeface="Symbol" pitchFamily="18" charset="2"/>
              </a:rPr>
              <a:t>×60×75×2336/1024/1024=601</a:t>
            </a:r>
            <a:r>
              <a:rPr lang="en-US" altLang="zh-CN" sz="2000" b="1">
                <a:sym typeface="Symbol" pitchFamily="18" charset="2"/>
              </a:rPr>
              <a:t>.5</a:t>
            </a:r>
            <a:r>
              <a:rPr lang="en-US" altLang="zh-CN" sz="2000" b="1">
                <a:cs typeface="Arial" charset="0"/>
                <a:sym typeface="Symbol" pitchFamily="18" charset="2"/>
              </a:rPr>
              <a:t>MB</a:t>
            </a:r>
          </a:p>
        </p:txBody>
      </p:sp>
      <p:grpSp>
        <p:nvGrpSpPr>
          <p:cNvPr id="21536" name="Group 32"/>
          <p:cNvGrpSpPr>
            <a:grpSpLocks/>
          </p:cNvGrpSpPr>
          <p:nvPr/>
        </p:nvGrpSpPr>
        <p:grpSpPr bwMode="auto">
          <a:xfrm>
            <a:off x="762000" y="1143000"/>
            <a:ext cx="7620000" cy="2492375"/>
            <a:chOff x="480" y="1008"/>
            <a:chExt cx="4800" cy="1570"/>
          </a:xfrm>
        </p:grpSpPr>
        <p:sp>
          <p:nvSpPr>
            <p:cNvPr id="21508" name="Rectangle 4"/>
            <p:cNvSpPr>
              <a:spLocks noChangeArrowheads="1"/>
            </p:cNvSpPr>
            <p:nvPr/>
          </p:nvSpPr>
          <p:spPr bwMode="auto">
            <a:xfrm>
              <a:off x="480" y="1008"/>
              <a:ext cx="4800" cy="480"/>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9" name="Line 5"/>
            <p:cNvSpPr>
              <a:spLocks noChangeShapeType="1"/>
            </p:cNvSpPr>
            <p:nvPr/>
          </p:nvSpPr>
          <p:spPr bwMode="auto">
            <a:xfrm>
              <a:off x="768" y="1008"/>
              <a:ext cx="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 name="Line 6"/>
            <p:cNvSpPr>
              <a:spLocks noChangeShapeType="1"/>
            </p:cNvSpPr>
            <p:nvPr/>
          </p:nvSpPr>
          <p:spPr bwMode="auto">
            <a:xfrm>
              <a:off x="1440" y="1008"/>
              <a:ext cx="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Line 7"/>
            <p:cNvSpPr>
              <a:spLocks noChangeShapeType="1"/>
            </p:cNvSpPr>
            <p:nvPr/>
          </p:nvSpPr>
          <p:spPr bwMode="auto">
            <a:xfrm>
              <a:off x="1728" y="1008"/>
              <a:ext cx="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Line 8"/>
            <p:cNvSpPr>
              <a:spLocks noChangeShapeType="1"/>
            </p:cNvSpPr>
            <p:nvPr/>
          </p:nvSpPr>
          <p:spPr bwMode="auto">
            <a:xfrm>
              <a:off x="1968" y="1008"/>
              <a:ext cx="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Line 9"/>
            <p:cNvSpPr>
              <a:spLocks noChangeShapeType="1"/>
            </p:cNvSpPr>
            <p:nvPr/>
          </p:nvSpPr>
          <p:spPr bwMode="auto">
            <a:xfrm>
              <a:off x="2208" y="1008"/>
              <a:ext cx="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4" name="Line 10"/>
            <p:cNvSpPr>
              <a:spLocks noChangeShapeType="1"/>
            </p:cNvSpPr>
            <p:nvPr/>
          </p:nvSpPr>
          <p:spPr bwMode="auto">
            <a:xfrm>
              <a:off x="2448" y="1008"/>
              <a:ext cx="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5" name="Line 11"/>
            <p:cNvSpPr>
              <a:spLocks noChangeShapeType="1"/>
            </p:cNvSpPr>
            <p:nvPr/>
          </p:nvSpPr>
          <p:spPr bwMode="auto">
            <a:xfrm>
              <a:off x="2928" y="1008"/>
              <a:ext cx="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6" name="Line 12"/>
            <p:cNvSpPr>
              <a:spLocks noChangeShapeType="1"/>
            </p:cNvSpPr>
            <p:nvPr/>
          </p:nvSpPr>
          <p:spPr bwMode="auto">
            <a:xfrm>
              <a:off x="4560" y="1008"/>
              <a:ext cx="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7" name="Text Box 13"/>
            <p:cNvSpPr txBox="1">
              <a:spLocks noChangeArrowheads="1"/>
            </p:cNvSpPr>
            <p:nvPr/>
          </p:nvSpPr>
          <p:spPr bwMode="auto">
            <a:xfrm>
              <a:off x="480" y="110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charset="0"/>
                </a:rPr>
                <a:t>00</a:t>
              </a:r>
              <a:endParaRPr lang="en-US" altLang="zh-CN" sz="2400">
                <a:latin typeface="Times New Roman" charset="0"/>
              </a:endParaRPr>
            </a:p>
          </p:txBody>
        </p:sp>
        <p:sp>
          <p:nvSpPr>
            <p:cNvPr id="21518" name="Text Box 14"/>
            <p:cNvSpPr txBox="1">
              <a:spLocks noChangeArrowheads="1"/>
            </p:cNvSpPr>
            <p:nvPr/>
          </p:nvSpPr>
          <p:spPr bwMode="auto">
            <a:xfrm>
              <a:off x="816" y="1104"/>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charset="0"/>
                </a:rPr>
                <a:t>FF</a:t>
              </a:r>
              <a:r>
                <a:rPr lang="en-US" altLang="zh-CN" sz="2000" b="1">
                  <a:latin typeface="Times New Roman" charset="0"/>
                  <a:sym typeface="Symbol" pitchFamily="18" charset="2"/>
                </a:rPr>
                <a:t></a:t>
              </a:r>
              <a:r>
                <a:rPr lang="en-US" altLang="zh-CN" sz="2000" b="1">
                  <a:latin typeface="Times New Roman" charset="0"/>
                </a:rPr>
                <a:t>10</a:t>
              </a:r>
              <a:endParaRPr lang="en-US" altLang="zh-CN" sz="2400">
                <a:latin typeface="Times New Roman" charset="0"/>
              </a:endParaRPr>
            </a:p>
          </p:txBody>
        </p:sp>
        <p:sp>
          <p:nvSpPr>
            <p:cNvPr id="21519" name="Text Box 15"/>
            <p:cNvSpPr txBox="1">
              <a:spLocks noChangeArrowheads="1"/>
            </p:cNvSpPr>
            <p:nvPr/>
          </p:nvSpPr>
          <p:spPr bwMode="auto">
            <a:xfrm>
              <a:off x="1440" y="110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charset="0"/>
                </a:rPr>
                <a:t>00</a:t>
              </a:r>
              <a:endParaRPr lang="en-US" altLang="zh-CN" sz="2400">
                <a:latin typeface="Times New Roman" charset="0"/>
              </a:endParaRPr>
            </a:p>
          </p:txBody>
        </p:sp>
        <p:sp>
          <p:nvSpPr>
            <p:cNvPr id="21520" name="Text Box 16"/>
            <p:cNvSpPr txBox="1">
              <a:spLocks noChangeArrowheads="1"/>
            </p:cNvSpPr>
            <p:nvPr/>
          </p:nvSpPr>
          <p:spPr bwMode="auto">
            <a:xfrm>
              <a:off x="1680" y="1152"/>
              <a:ext cx="24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Times New Roman" charset="0"/>
                </a:rPr>
                <a:t>分  秒   扇   模式              数    据</a:t>
              </a:r>
              <a:endParaRPr lang="zh-CN" altLang="en-US" sz="2400">
                <a:latin typeface="Times New Roman" charset="0"/>
              </a:endParaRPr>
            </a:p>
          </p:txBody>
        </p:sp>
        <p:sp>
          <p:nvSpPr>
            <p:cNvPr id="21522" name="Text Box 18"/>
            <p:cNvSpPr txBox="1">
              <a:spLocks noChangeArrowheads="1"/>
            </p:cNvSpPr>
            <p:nvPr/>
          </p:nvSpPr>
          <p:spPr bwMode="auto">
            <a:xfrm>
              <a:off x="4608" y="1008"/>
              <a:ext cx="52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Times New Roman" charset="0"/>
                </a:rPr>
                <a:t>层状</a:t>
              </a:r>
              <a:r>
                <a:rPr lang="en-US" altLang="zh-CN" sz="2000" b="1">
                  <a:latin typeface="Times New Roman" charset="0"/>
                </a:rPr>
                <a:t>ECC</a:t>
              </a:r>
              <a:endParaRPr lang="en-US" altLang="zh-CN" sz="2400">
                <a:latin typeface="Times New Roman" charset="0"/>
              </a:endParaRPr>
            </a:p>
          </p:txBody>
        </p:sp>
        <p:sp>
          <p:nvSpPr>
            <p:cNvPr id="21523" name="Line 19"/>
            <p:cNvSpPr>
              <a:spLocks noChangeShapeType="1"/>
            </p:cNvSpPr>
            <p:nvPr/>
          </p:nvSpPr>
          <p:spPr bwMode="auto">
            <a:xfrm>
              <a:off x="480" y="1488"/>
              <a:ext cx="0" cy="105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4" name="Line 20"/>
            <p:cNvSpPr>
              <a:spLocks noChangeShapeType="1"/>
            </p:cNvSpPr>
            <p:nvPr/>
          </p:nvSpPr>
          <p:spPr bwMode="auto">
            <a:xfrm>
              <a:off x="1728" y="1488"/>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5" name="Line 21"/>
            <p:cNvSpPr>
              <a:spLocks noChangeShapeType="1"/>
            </p:cNvSpPr>
            <p:nvPr/>
          </p:nvSpPr>
          <p:spPr bwMode="auto">
            <a:xfrm>
              <a:off x="2928" y="1488"/>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6" name="Line 22"/>
            <p:cNvSpPr>
              <a:spLocks noChangeShapeType="1"/>
            </p:cNvSpPr>
            <p:nvPr/>
          </p:nvSpPr>
          <p:spPr bwMode="auto">
            <a:xfrm>
              <a:off x="4560" y="1488"/>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7" name="Line 23"/>
            <p:cNvSpPr>
              <a:spLocks noChangeShapeType="1"/>
            </p:cNvSpPr>
            <p:nvPr/>
          </p:nvSpPr>
          <p:spPr bwMode="auto">
            <a:xfrm>
              <a:off x="5280" y="1488"/>
              <a:ext cx="0" cy="105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9" name="Line 25"/>
            <p:cNvSpPr>
              <a:spLocks noChangeShapeType="1"/>
            </p:cNvSpPr>
            <p:nvPr/>
          </p:nvSpPr>
          <p:spPr bwMode="auto">
            <a:xfrm>
              <a:off x="480" y="1872"/>
              <a:ext cx="1248" cy="0"/>
            </a:xfrm>
            <a:prstGeom prst="line">
              <a:avLst/>
            </a:prstGeom>
            <a:noFill/>
            <a:ln w="1270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0" name="Line 26"/>
            <p:cNvSpPr>
              <a:spLocks noChangeShapeType="1"/>
            </p:cNvSpPr>
            <p:nvPr/>
          </p:nvSpPr>
          <p:spPr bwMode="auto">
            <a:xfrm>
              <a:off x="1728" y="1872"/>
              <a:ext cx="1200" cy="0"/>
            </a:xfrm>
            <a:prstGeom prst="line">
              <a:avLst/>
            </a:prstGeom>
            <a:noFill/>
            <a:ln w="1270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1" name="Line 27"/>
            <p:cNvSpPr>
              <a:spLocks noChangeShapeType="1"/>
            </p:cNvSpPr>
            <p:nvPr/>
          </p:nvSpPr>
          <p:spPr bwMode="auto">
            <a:xfrm>
              <a:off x="2928" y="1872"/>
              <a:ext cx="1632" cy="0"/>
            </a:xfrm>
            <a:prstGeom prst="line">
              <a:avLst/>
            </a:prstGeom>
            <a:noFill/>
            <a:ln w="1270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2" name="Line 28"/>
            <p:cNvSpPr>
              <a:spLocks noChangeShapeType="1"/>
            </p:cNvSpPr>
            <p:nvPr/>
          </p:nvSpPr>
          <p:spPr bwMode="auto">
            <a:xfrm>
              <a:off x="4560" y="1872"/>
              <a:ext cx="720" cy="0"/>
            </a:xfrm>
            <a:prstGeom prst="line">
              <a:avLst/>
            </a:prstGeom>
            <a:noFill/>
            <a:ln w="1270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3" name="Text Box 29"/>
            <p:cNvSpPr txBox="1">
              <a:spLocks noChangeArrowheads="1"/>
            </p:cNvSpPr>
            <p:nvPr/>
          </p:nvSpPr>
          <p:spPr bwMode="auto">
            <a:xfrm>
              <a:off x="816" y="1632"/>
              <a:ext cx="4464"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charset="0"/>
                </a:rPr>
                <a:t>12</a:t>
              </a:r>
              <a:r>
                <a:rPr lang="zh-CN" altLang="en-US" sz="2000" b="1">
                  <a:latin typeface="Times New Roman" charset="0"/>
                </a:rPr>
                <a:t>字节                     </a:t>
              </a:r>
              <a:r>
                <a:rPr lang="en-US" altLang="zh-CN" sz="2000" b="1">
                  <a:latin typeface="Times New Roman" charset="0"/>
                </a:rPr>
                <a:t>4</a:t>
              </a:r>
              <a:r>
                <a:rPr lang="zh-CN" altLang="en-US" sz="2000" b="1">
                  <a:latin typeface="Times New Roman" charset="0"/>
                </a:rPr>
                <a:t>字节                    </a:t>
              </a:r>
              <a:r>
                <a:rPr lang="en-US" altLang="zh-CN" sz="2000" b="1">
                  <a:latin typeface="Times New Roman" charset="0"/>
                </a:rPr>
                <a:t>2048</a:t>
              </a:r>
              <a:r>
                <a:rPr lang="zh-CN" altLang="en-US" sz="2000" b="1">
                  <a:latin typeface="Times New Roman" charset="0"/>
                </a:rPr>
                <a:t>字节               </a:t>
              </a:r>
              <a:r>
                <a:rPr lang="en-US" altLang="zh-CN" sz="2000" b="1">
                  <a:latin typeface="Times New Roman" charset="0"/>
                </a:rPr>
                <a:t>288</a:t>
              </a:r>
              <a:r>
                <a:rPr lang="zh-CN" altLang="en-US" sz="2000" b="1">
                  <a:latin typeface="Times New Roman" charset="0"/>
                </a:rPr>
                <a:t>字节</a:t>
              </a:r>
            </a:p>
            <a:p>
              <a:pPr>
                <a:spcBef>
                  <a:spcPct val="50000"/>
                </a:spcBef>
              </a:pPr>
              <a:r>
                <a:rPr lang="en-US" altLang="zh-CN" sz="2000" b="1">
                  <a:latin typeface="Times New Roman" charset="0"/>
                </a:rPr>
                <a:t>SYNC                        ID                          </a:t>
              </a:r>
              <a:r>
                <a:rPr lang="zh-CN" altLang="en-US" sz="2000" b="1">
                  <a:latin typeface="Times New Roman" charset="0"/>
                </a:rPr>
                <a:t>数据                       </a:t>
              </a:r>
              <a:r>
                <a:rPr lang="en-US" altLang="zh-CN" sz="2000" b="1">
                  <a:latin typeface="Times New Roman" charset="0"/>
                </a:rPr>
                <a:t>L.ECC</a:t>
              </a:r>
              <a:endParaRPr lang="en-US" altLang="zh-CN" sz="2400">
                <a:latin typeface="Times New Roman" charset="0"/>
              </a:endParaRPr>
            </a:p>
          </p:txBody>
        </p:sp>
        <p:sp>
          <p:nvSpPr>
            <p:cNvPr id="21534" name="Text Box 30"/>
            <p:cNvSpPr txBox="1">
              <a:spLocks noChangeArrowheads="1"/>
            </p:cNvSpPr>
            <p:nvPr/>
          </p:nvSpPr>
          <p:spPr bwMode="auto">
            <a:xfrm>
              <a:off x="1776" y="2251"/>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3300"/>
                  </a:solidFill>
                  <a:latin typeface="Times New Roman" charset="0"/>
                </a:rPr>
                <a:t>2352</a:t>
              </a:r>
              <a:r>
                <a:rPr lang="zh-CN" altLang="en-US" sz="2800" b="1">
                  <a:solidFill>
                    <a:srgbClr val="FF3300"/>
                  </a:solidFill>
                  <a:latin typeface="Times New Roman" charset="0"/>
                </a:rPr>
                <a:t>字节</a:t>
              </a:r>
            </a:p>
          </p:txBody>
        </p:sp>
        <p:sp>
          <p:nvSpPr>
            <p:cNvPr id="21535" name="Line 31"/>
            <p:cNvSpPr>
              <a:spLocks noChangeShapeType="1"/>
            </p:cNvSpPr>
            <p:nvPr/>
          </p:nvSpPr>
          <p:spPr bwMode="auto">
            <a:xfrm>
              <a:off x="480" y="2496"/>
              <a:ext cx="4800" cy="0"/>
            </a:xfrm>
            <a:prstGeom prst="line">
              <a:avLst/>
            </a:prstGeom>
            <a:noFill/>
            <a:ln w="12700" cap="sq">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1139" name="Rectangle 3"/>
          <p:cNvSpPr>
            <a:spLocks noGrp="1" noRot="1" noChangeArrowheads="1"/>
          </p:cNvSpPr>
          <p:nvPr>
            <p:ph type="body" idx="1"/>
          </p:nvPr>
        </p:nvSpPr>
        <p:spPr>
          <a:xfrm>
            <a:off x="304800" y="1125538"/>
            <a:ext cx="8540750" cy="4741862"/>
          </a:xfrm>
        </p:spPr>
        <p:txBody>
          <a:bodyPr/>
          <a:lstStyle/>
          <a:p>
            <a:r>
              <a:rPr lang="zh-CN" altLang="en-US" b="1"/>
              <a:t>如果是音频</a:t>
            </a:r>
            <a:r>
              <a:rPr lang="en-US" altLang="zh-CN" b="1"/>
              <a:t>CD</a:t>
            </a:r>
            <a:r>
              <a:rPr lang="zh-CN" altLang="en-US" b="1"/>
              <a:t>，则所有的字节都用来存储音频数据，因此一个扇区的数据是</a:t>
            </a:r>
            <a:r>
              <a:rPr lang="en-US" altLang="zh-CN" b="1">
                <a:solidFill>
                  <a:srgbClr val="FF3300"/>
                </a:solidFill>
                <a:latin typeface="Times New Roman" charset="0"/>
              </a:rPr>
              <a:t>2352</a:t>
            </a:r>
            <a:r>
              <a:rPr lang="zh-CN" altLang="en-US" b="1">
                <a:solidFill>
                  <a:srgbClr val="FF3300"/>
                </a:solidFill>
                <a:latin typeface="Times New Roman" charset="0"/>
              </a:rPr>
              <a:t>字节</a:t>
            </a:r>
            <a:r>
              <a:rPr lang="zh-CN" altLang="en-US" b="1">
                <a:latin typeface="Times New Roman" charset="0"/>
              </a:rPr>
              <a:t>。</a:t>
            </a:r>
          </a:p>
          <a:p>
            <a:r>
              <a:rPr lang="zh-CN" altLang="en-US" b="1">
                <a:latin typeface="Times New Roman" charset="0"/>
              </a:rPr>
              <a:t>假设音频</a:t>
            </a:r>
            <a:r>
              <a:rPr lang="en-US" altLang="zh-CN" b="1">
                <a:latin typeface="Times New Roman" charset="0"/>
              </a:rPr>
              <a:t>CD</a:t>
            </a:r>
            <a:r>
              <a:rPr lang="zh-CN" altLang="en-US" b="1">
                <a:latin typeface="Times New Roman" charset="0"/>
              </a:rPr>
              <a:t>的播放时间为</a:t>
            </a:r>
            <a:r>
              <a:rPr lang="en-US" altLang="zh-CN" b="1">
                <a:latin typeface="Times New Roman" charset="0"/>
              </a:rPr>
              <a:t>74</a:t>
            </a:r>
            <a:r>
              <a:rPr lang="zh-CN" altLang="en-US" b="1">
                <a:latin typeface="Times New Roman" charset="0"/>
              </a:rPr>
              <a:t>分钟，则其容量为：</a:t>
            </a:r>
          </a:p>
          <a:p>
            <a:pPr>
              <a:buFont typeface="Wingdings" pitchFamily="2" charset="2"/>
              <a:buNone/>
            </a:pPr>
            <a:r>
              <a:rPr lang="zh-CN" altLang="en-US" b="1">
                <a:latin typeface="Times New Roman" charset="0"/>
              </a:rPr>
              <a:t>          </a:t>
            </a:r>
            <a:r>
              <a:rPr lang="en-US" altLang="zh-CN" sz="2800" b="1">
                <a:latin typeface="Times New Roman" charset="0"/>
              </a:rPr>
              <a:t>74</a:t>
            </a:r>
            <a:r>
              <a:rPr lang="en-US" altLang="zh-CN" sz="2800" b="1">
                <a:latin typeface="宋体" pitchFamily="2" charset="-122"/>
              </a:rPr>
              <a:t>×</a:t>
            </a:r>
            <a:r>
              <a:rPr lang="en-US" altLang="zh-CN" sz="2800" b="1">
                <a:latin typeface="Times New Roman" charset="0"/>
              </a:rPr>
              <a:t>60</a:t>
            </a:r>
            <a:r>
              <a:rPr lang="en-US" altLang="zh-CN" sz="2800" b="1">
                <a:latin typeface="宋体" pitchFamily="2" charset="-122"/>
              </a:rPr>
              <a:t>×</a:t>
            </a:r>
            <a:r>
              <a:rPr lang="en-US" altLang="zh-CN" sz="2800" b="1">
                <a:latin typeface="Times New Roman" charset="0"/>
              </a:rPr>
              <a:t>75</a:t>
            </a:r>
            <a:r>
              <a:rPr lang="en-US" altLang="zh-CN" sz="2800" b="1">
                <a:latin typeface="宋体" pitchFamily="2" charset="-122"/>
              </a:rPr>
              <a:t>×</a:t>
            </a:r>
            <a:r>
              <a:rPr lang="en-US" altLang="zh-CN" sz="2800" b="1">
                <a:latin typeface="Times New Roman" charset="0"/>
              </a:rPr>
              <a:t>2352</a:t>
            </a:r>
            <a:r>
              <a:rPr lang="en-US" altLang="zh-CN" sz="2800" b="1">
                <a:latin typeface="宋体" pitchFamily="2" charset="-122"/>
              </a:rPr>
              <a:t>÷</a:t>
            </a:r>
            <a:r>
              <a:rPr lang="en-US" altLang="zh-CN" sz="2800" b="1">
                <a:latin typeface="Times New Roman" charset="0"/>
              </a:rPr>
              <a:t>1024</a:t>
            </a:r>
            <a:r>
              <a:rPr lang="en-US" altLang="zh-CN" sz="2800" b="1">
                <a:latin typeface="宋体" pitchFamily="2" charset="-122"/>
              </a:rPr>
              <a:t>÷</a:t>
            </a:r>
            <a:r>
              <a:rPr lang="en-US" altLang="zh-CN" sz="2800" b="1">
                <a:latin typeface="Times New Roman" charset="0"/>
              </a:rPr>
              <a:t>1024=746.93</a:t>
            </a:r>
            <a:r>
              <a:rPr lang="zh-CN" altLang="en-US" sz="2800" b="1">
                <a:latin typeface="宋体" pitchFamily="2" charset="-122"/>
              </a:rPr>
              <a:t>（</a:t>
            </a:r>
            <a:r>
              <a:rPr lang="en-US" altLang="zh-CN" sz="2800" b="1">
                <a:latin typeface="Times New Roman" charset="0"/>
              </a:rPr>
              <a:t>MB</a:t>
            </a:r>
            <a:r>
              <a:rPr lang="zh-CN" altLang="en-US" sz="2800" b="1">
                <a:latin typeface="宋体" pitchFamily="2" charset="-122"/>
              </a:rPr>
              <a:t>）</a:t>
            </a:r>
          </a:p>
          <a:p>
            <a:pPr>
              <a:buFont typeface="Wingdings" pitchFamily="2" charset="2"/>
              <a:buNone/>
            </a:pPr>
            <a:r>
              <a:rPr lang="zh-CN" altLang="en-US" b="1">
                <a:latin typeface="Times New Roman" charset="0"/>
              </a:rPr>
              <a:t> </a:t>
            </a:r>
          </a:p>
          <a:p>
            <a:endParaRPr lang="en-US" altLang="zh-CN"/>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01625" y="228600"/>
            <a:ext cx="8540750" cy="1143000"/>
          </a:xfrm>
        </p:spPr>
        <p:txBody>
          <a:bodyPr/>
          <a:lstStyle/>
          <a:p>
            <a:r>
              <a:rPr lang="zh-CN" altLang="en-US" b="1"/>
              <a:t>光盘的读写原理</a:t>
            </a:r>
          </a:p>
        </p:txBody>
      </p:sp>
      <p:sp>
        <p:nvSpPr>
          <p:cNvPr id="34819" name="Rectangle 3"/>
          <p:cNvSpPr>
            <a:spLocks noGrp="1" noRot="1" noChangeArrowheads="1"/>
          </p:cNvSpPr>
          <p:nvPr>
            <p:ph type="body" idx="1"/>
          </p:nvPr>
        </p:nvSpPr>
        <p:spPr>
          <a:xfrm>
            <a:off x="304800" y="1981200"/>
            <a:ext cx="8540750" cy="395288"/>
          </a:xfrm>
        </p:spPr>
        <p:txBody>
          <a:bodyPr/>
          <a:lstStyle/>
          <a:p>
            <a:pPr>
              <a:lnSpc>
                <a:spcPct val="90000"/>
              </a:lnSpc>
            </a:pPr>
            <a:endParaRPr lang="zh-CN" altLang="zh-CN" sz="2800" b="1"/>
          </a:p>
        </p:txBody>
      </p:sp>
      <p:graphicFrame>
        <p:nvGraphicFramePr>
          <p:cNvPr id="34820" name="Object 4"/>
          <p:cNvGraphicFramePr>
            <a:graphicFrameLocks noChangeAspect="1"/>
          </p:cNvGraphicFramePr>
          <p:nvPr/>
        </p:nvGraphicFramePr>
        <p:xfrm>
          <a:off x="533400" y="2133600"/>
          <a:ext cx="8077200" cy="4370388"/>
        </p:xfrm>
        <a:graphic>
          <a:graphicData uri="http://schemas.openxmlformats.org/presentationml/2006/ole">
            <mc:AlternateContent xmlns:mc="http://schemas.openxmlformats.org/markup-compatibility/2006">
              <mc:Choice xmlns:v="urn:schemas-microsoft-com:vml" Requires="v">
                <p:oleObj spid="_x0000_s34825" name="位图图像" r:id="rId4" imgW="11704762" imgH="6335009" progId="Paint.Picture">
                  <p:embed/>
                </p:oleObj>
              </mc:Choice>
              <mc:Fallback>
                <p:oleObj name="位图图像" r:id="rId4" imgW="11704762" imgH="6335009"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133600"/>
                        <a:ext cx="8077200" cy="437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4821" name="Picture 5" descr="cai">
            <a:hlinkClick r:id="rId6" action="ppaction://hlinksldjump"/>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6200" y="5791200"/>
            <a:ext cx="990600" cy="644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301625" y="152400"/>
            <a:ext cx="8540750" cy="1143000"/>
          </a:xfrm>
        </p:spPr>
        <p:txBody>
          <a:bodyPr/>
          <a:lstStyle/>
          <a:p>
            <a:r>
              <a:rPr lang="zh-CN" altLang="en-US" b="1"/>
              <a:t>磁光存储</a:t>
            </a:r>
          </a:p>
        </p:txBody>
      </p:sp>
      <p:sp>
        <p:nvSpPr>
          <p:cNvPr id="36867" name="Rectangle 3"/>
          <p:cNvSpPr>
            <a:spLocks noGrp="1" noRot="1" noChangeArrowheads="1"/>
          </p:cNvSpPr>
          <p:nvPr>
            <p:ph type="body" idx="1"/>
          </p:nvPr>
        </p:nvSpPr>
        <p:spPr>
          <a:xfrm>
            <a:off x="304800" y="1981200"/>
            <a:ext cx="8540750" cy="263525"/>
          </a:xfrm>
        </p:spPr>
        <p:txBody>
          <a:bodyPr/>
          <a:lstStyle/>
          <a:p>
            <a:pPr>
              <a:lnSpc>
                <a:spcPct val="90000"/>
              </a:lnSpc>
              <a:buFont typeface="Wingdings" pitchFamily="2" charset="2"/>
              <a:buNone/>
            </a:pPr>
            <a:endParaRPr lang="zh-CN" altLang="zh-CN" sz="2800" b="1"/>
          </a:p>
        </p:txBody>
      </p:sp>
      <p:graphicFrame>
        <p:nvGraphicFramePr>
          <p:cNvPr id="36868" name="Object 4"/>
          <p:cNvGraphicFramePr>
            <a:graphicFrameLocks noChangeAspect="1"/>
          </p:cNvGraphicFramePr>
          <p:nvPr/>
        </p:nvGraphicFramePr>
        <p:xfrm>
          <a:off x="1295400" y="1447800"/>
          <a:ext cx="6553200" cy="4856163"/>
        </p:xfrm>
        <a:graphic>
          <a:graphicData uri="http://schemas.openxmlformats.org/presentationml/2006/ole">
            <mc:AlternateContent xmlns:mc="http://schemas.openxmlformats.org/markup-compatibility/2006">
              <mc:Choice xmlns:v="urn:schemas-microsoft-com:vml" Requires="v">
                <p:oleObj spid="_x0000_s36872" name="位图图像" r:id="rId4" imgW="11260122" imgH="8345065" progId="Paint.Picture">
                  <p:embed/>
                </p:oleObj>
              </mc:Choice>
              <mc:Fallback>
                <p:oleObj name="位图图像" r:id="rId4" imgW="11260122" imgH="834506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447800"/>
                        <a:ext cx="6553200" cy="485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301625" y="381000"/>
            <a:ext cx="8540750" cy="1143000"/>
          </a:xfrm>
        </p:spPr>
        <p:txBody>
          <a:bodyPr/>
          <a:lstStyle/>
          <a:p>
            <a:r>
              <a:rPr lang="zh-CN" altLang="en-US" sz="6000" b="1"/>
              <a:t>作业 </a:t>
            </a:r>
          </a:p>
        </p:txBody>
      </p:sp>
      <p:sp>
        <p:nvSpPr>
          <p:cNvPr id="89091" name="Rectangle 3"/>
          <p:cNvSpPr>
            <a:spLocks noGrp="1" noRot="1" noChangeArrowheads="1"/>
          </p:cNvSpPr>
          <p:nvPr>
            <p:ph type="body" idx="1"/>
          </p:nvPr>
        </p:nvSpPr>
        <p:spPr>
          <a:xfrm>
            <a:off x="762000" y="2133600"/>
            <a:ext cx="7772400" cy="3733800"/>
          </a:xfrm>
        </p:spPr>
        <p:txBody>
          <a:bodyPr/>
          <a:lstStyle/>
          <a:p>
            <a:r>
              <a:rPr lang="en-US" altLang="zh-CN" sz="4000" b="1"/>
              <a:t>P292   8.1~8.3</a:t>
            </a:r>
            <a:r>
              <a:rPr lang="zh-CN" altLang="en-US" sz="4000" b="1"/>
              <a:t>、</a:t>
            </a:r>
            <a:r>
              <a:rPr lang="en-US" altLang="zh-CN" sz="4000" b="1"/>
              <a:t>8.5~8.7</a:t>
            </a:r>
          </a:p>
        </p:txBody>
      </p:sp>
      <p:sp>
        <p:nvSpPr>
          <p:cNvPr id="89092" name="AutoShape 4">
            <a:hlinkClick r:id="" action="ppaction://hlinkshowjump?jump=endshow"/>
          </p:cNvPr>
          <p:cNvSpPr>
            <a:spLocks noChangeArrowheads="1"/>
          </p:cNvSpPr>
          <p:nvPr/>
        </p:nvSpPr>
        <p:spPr bwMode="auto">
          <a:xfrm>
            <a:off x="8077200" y="6096000"/>
            <a:ext cx="722313" cy="409575"/>
          </a:xfrm>
          <a:prstGeom prst="roundRect">
            <a:avLst>
              <a:gd name="adj" fmla="val 16667"/>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zh-CN" altLang="en-US" sz="2000" b="1">
                <a:effectLst>
                  <a:outerShdw blurRad="38100" dist="38100" dir="2700000" algn="tl">
                    <a:srgbClr val="FFFFFF"/>
                  </a:outerShdw>
                </a:effectLst>
              </a:rPr>
              <a:t>返回</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p:txBody>
          <a:bodyPr/>
          <a:lstStyle/>
          <a:p>
            <a:endParaRPr lang="zh-CN" altLang="zh-CN" sz="6000" b="1"/>
          </a:p>
        </p:txBody>
      </p:sp>
      <p:sp>
        <p:nvSpPr>
          <p:cNvPr id="90115" name="Rectangle 3"/>
          <p:cNvSpPr>
            <a:spLocks noGrp="1" noRot="1" noChangeArrowheads="1"/>
          </p:cNvSpPr>
          <p:nvPr>
            <p:ph type="body" idx="1"/>
          </p:nvPr>
        </p:nvSpPr>
        <p:spPr/>
        <p:txBody>
          <a:bodyPr/>
          <a:lstStyle/>
          <a:p>
            <a:endParaRPr lang="zh-CN" altLang="zh-CN"/>
          </a:p>
        </p:txBody>
      </p:sp>
      <p:sp>
        <p:nvSpPr>
          <p:cNvPr id="90116" name="AutoShape 4">
            <a:hlinkClick r:id="" action="ppaction://hlinkshowjump?jump=lastslideviewed"/>
          </p:cNvPr>
          <p:cNvSpPr>
            <a:spLocks noChangeArrowheads="1"/>
          </p:cNvSpPr>
          <p:nvPr/>
        </p:nvSpPr>
        <p:spPr bwMode="auto">
          <a:xfrm>
            <a:off x="8077200" y="6096000"/>
            <a:ext cx="722313" cy="409575"/>
          </a:xfrm>
          <a:prstGeom prst="roundRect">
            <a:avLst>
              <a:gd name="adj" fmla="val 16667"/>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zh-CN" altLang="en-US" sz="2000" b="1">
                <a:effectLst>
                  <a:outerShdw blurRad="38100" dist="38100" dir="2700000" algn="tl">
                    <a:srgbClr val="FFFFFF"/>
                  </a:outerShdw>
                </a:effectLst>
              </a:rPr>
              <a:t>返回</a:t>
            </a:r>
          </a:p>
        </p:txBody>
      </p:sp>
    </p:spTree>
    <p:controls>
      <mc:AlternateContent xmlns:mc="http://schemas.openxmlformats.org/markup-compatibility/2006">
        <mc:Choice xmlns:v="urn:schemas-microsoft-com:vml" Requires="v">
          <p:control spid="90120" name="ShockwaveFlash1" r:id="rId2" imgW="8153280" imgH="5410080"/>
        </mc:Choice>
        <mc:Fallback>
          <p:control name="ShockwaveFlash1" r:id="rId2" imgW="8153280" imgH="5410080">
            <p:pic>
              <p:nvPicPr>
                <p:cNvPr id="2" name="ShockwaveFlash1"/>
                <p:cNvPicPr preferRelativeResize="0">
                  <a:picLocks noChangeArrowheads="1" noChangeShapeType="1"/>
                </p:cNvPicPr>
                <p:nvPr/>
              </p:nvPicPr>
              <p:blipFill>
                <a:blip r:embed="rId4"/>
                <a:srcRect/>
                <a:stretch>
                  <a:fillRect/>
                </a:stretch>
              </p:blipFill>
              <p:spPr bwMode="auto">
                <a:xfrm>
                  <a:off x="609600" y="609600"/>
                  <a:ext cx="8153400" cy="5410200"/>
                </a:xfrm>
                <a:prstGeom prst="rect">
                  <a:avLst/>
                </a:prstGeom>
                <a:noFill/>
                <a:ln w="12700" cap="sq">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a:xfrm>
            <a:off x="323850" y="304800"/>
            <a:ext cx="8518525" cy="1143000"/>
          </a:xfrm>
        </p:spPr>
        <p:txBody>
          <a:bodyPr/>
          <a:lstStyle/>
          <a:p>
            <a:r>
              <a:rPr lang="zh-CN" altLang="en-US" b="1"/>
              <a:t>磁表面存储器的技术指标</a:t>
            </a:r>
          </a:p>
        </p:txBody>
      </p:sp>
      <p:sp>
        <p:nvSpPr>
          <p:cNvPr id="94211" name="Rectangle 3"/>
          <p:cNvSpPr>
            <a:spLocks noGrp="1" noRot="1" noChangeArrowheads="1"/>
          </p:cNvSpPr>
          <p:nvPr>
            <p:ph type="body" idx="1"/>
          </p:nvPr>
        </p:nvSpPr>
        <p:spPr>
          <a:xfrm>
            <a:off x="304800" y="1600200"/>
            <a:ext cx="8659813" cy="4800600"/>
          </a:xfrm>
        </p:spPr>
        <p:txBody>
          <a:bodyPr/>
          <a:lstStyle/>
          <a:p>
            <a:pPr>
              <a:lnSpc>
                <a:spcPct val="125000"/>
              </a:lnSpc>
            </a:pPr>
            <a:r>
              <a:rPr lang="zh-CN" altLang="en-US" sz="2800" b="1">
                <a:solidFill>
                  <a:srgbClr val="0066FF"/>
                </a:solidFill>
              </a:rPr>
              <a:t>寻址时间</a:t>
            </a:r>
          </a:p>
          <a:p>
            <a:pPr lvl="1">
              <a:lnSpc>
                <a:spcPct val="125000"/>
              </a:lnSpc>
            </a:pPr>
            <a:r>
              <a:rPr lang="zh-CN" altLang="en-US" sz="2400" b="1"/>
              <a:t>磁盘的寻址时间由</a:t>
            </a:r>
            <a:r>
              <a:rPr lang="zh-CN" altLang="en-US" sz="2400" b="1">
                <a:solidFill>
                  <a:srgbClr val="FF3300"/>
                </a:solidFill>
              </a:rPr>
              <a:t>寻道时间</a:t>
            </a:r>
            <a:r>
              <a:rPr lang="en-US" altLang="zh-CN" sz="2400" b="1">
                <a:solidFill>
                  <a:srgbClr val="FF3300"/>
                </a:solidFill>
              </a:rPr>
              <a:t>Ts+</a:t>
            </a:r>
            <a:r>
              <a:rPr lang="zh-CN" altLang="en-US" sz="2400" b="1">
                <a:solidFill>
                  <a:srgbClr val="FF3300"/>
                </a:solidFill>
              </a:rPr>
              <a:t>等待时间</a:t>
            </a:r>
            <a:r>
              <a:rPr lang="en-US" altLang="zh-CN" sz="2400" b="1">
                <a:solidFill>
                  <a:srgbClr val="FF3300"/>
                </a:solidFill>
              </a:rPr>
              <a:t>Tw</a:t>
            </a:r>
            <a:r>
              <a:rPr lang="zh-CN" altLang="en-US" sz="2400" b="1"/>
              <a:t>构成</a:t>
            </a:r>
          </a:p>
          <a:p>
            <a:pPr lvl="1">
              <a:lnSpc>
                <a:spcPct val="125000"/>
              </a:lnSpc>
            </a:pPr>
            <a:r>
              <a:rPr lang="zh-CN" altLang="en-US" sz="2400" b="1"/>
              <a:t>磁带的寻址时间：磁带转到记录区的</a:t>
            </a:r>
            <a:r>
              <a:rPr lang="zh-CN" altLang="en-US" sz="2400" b="1">
                <a:solidFill>
                  <a:srgbClr val="FF3300"/>
                </a:solidFill>
              </a:rPr>
              <a:t>等待</a:t>
            </a:r>
            <a:r>
              <a:rPr lang="zh-CN" altLang="en-US" sz="2400" b="1"/>
              <a:t>时间</a:t>
            </a:r>
          </a:p>
          <a:p>
            <a:pPr>
              <a:lnSpc>
                <a:spcPct val="125000"/>
              </a:lnSpc>
            </a:pPr>
            <a:r>
              <a:rPr lang="zh-CN" altLang="en-US" sz="2800" b="1">
                <a:solidFill>
                  <a:srgbClr val="0066FF"/>
                </a:solidFill>
              </a:rPr>
              <a:t>数据传输率</a:t>
            </a:r>
            <a:r>
              <a:rPr lang="en-US" altLang="zh-CN" sz="2800" b="1">
                <a:solidFill>
                  <a:srgbClr val="0066FF"/>
                </a:solidFill>
              </a:rPr>
              <a:t>D</a:t>
            </a:r>
            <a:r>
              <a:rPr lang="en-US" altLang="zh-CN" sz="2800" b="1" baseline="-25000">
                <a:solidFill>
                  <a:srgbClr val="0066FF"/>
                </a:solidFill>
              </a:rPr>
              <a:t>r</a:t>
            </a:r>
          </a:p>
          <a:p>
            <a:pPr lvl="1">
              <a:lnSpc>
                <a:spcPct val="125000"/>
              </a:lnSpc>
            </a:pPr>
            <a:r>
              <a:rPr lang="zh-CN" altLang="en-US" sz="2400" b="1"/>
              <a:t>磁表面存储器在单位时间内与主机之间传送数据的位数或字节数。</a:t>
            </a:r>
          </a:p>
          <a:p>
            <a:pPr>
              <a:lnSpc>
                <a:spcPct val="125000"/>
              </a:lnSpc>
            </a:pPr>
            <a:r>
              <a:rPr lang="zh-CN" altLang="en-US" sz="2800" b="1">
                <a:solidFill>
                  <a:srgbClr val="0066FF"/>
                </a:solidFill>
              </a:rPr>
              <a:t>误码率、价格</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301625" y="152400"/>
            <a:ext cx="8540750" cy="1143000"/>
          </a:xfrm>
        </p:spPr>
        <p:txBody>
          <a:bodyPr/>
          <a:lstStyle/>
          <a:p>
            <a:r>
              <a:rPr lang="zh-CN" altLang="en-US" b="1"/>
              <a:t>磁记录原理</a:t>
            </a:r>
          </a:p>
        </p:txBody>
      </p:sp>
      <p:sp>
        <p:nvSpPr>
          <p:cNvPr id="4099" name="Rectangle 3"/>
          <p:cNvSpPr>
            <a:spLocks noGrp="1" noRot="1" noChangeArrowheads="1"/>
          </p:cNvSpPr>
          <p:nvPr>
            <p:ph type="body" idx="1"/>
          </p:nvPr>
        </p:nvSpPr>
        <p:spPr>
          <a:xfrm>
            <a:off x="179388" y="836712"/>
            <a:ext cx="8964612" cy="1955800"/>
          </a:xfrm>
        </p:spPr>
        <p:txBody>
          <a:bodyPr/>
          <a:lstStyle/>
          <a:p>
            <a:pPr>
              <a:lnSpc>
                <a:spcPct val="130000"/>
              </a:lnSpc>
            </a:pPr>
            <a:r>
              <a:rPr lang="zh-CN" altLang="en-US" sz="2400" b="1" dirty="0"/>
              <a:t>磁表面存储器通过</a:t>
            </a:r>
            <a:r>
              <a:rPr lang="zh-CN" altLang="en-US" sz="2400" b="1" dirty="0">
                <a:solidFill>
                  <a:srgbClr val="0066FF"/>
                </a:solidFill>
              </a:rPr>
              <a:t>磁头</a:t>
            </a:r>
            <a:r>
              <a:rPr lang="zh-CN" altLang="en-US" sz="2400" b="1" dirty="0"/>
              <a:t>和</a:t>
            </a:r>
            <a:r>
              <a:rPr lang="zh-CN" altLang="en-US" sz="2400" b="1" dirty="0">
                <a:solidFill>
                  <a:srgbClr val="0066FF"/>
                </a:solidFill>
              </a:rPr>
              <a:t>记录介质</a:t>
            </a:r>
            <a:r>
              <a:rPr lang="zh-CN" altLang="en-US" sz="2400" b="1" dirty="0"/>
              <a:t>的相对运动完成写入和读出</a:t>
            </a:r>
          </a:p>
          <a:p>
            <a:pPr>
              <a:lnSpc>
                <a:spcPct val="130000"/>
              </a:lnSpc>
            </a:pPr>
            <a:r>
              <a:rPr lang="zh-CN" altLang="en-US" sz="2400" b="1" dirty="0"/>
              <a:t>磁记录介质：</a:t>
            </a:r>
          </a:p>
          <a:p>
            <a:pPr>
              <a:lnSpc>
                <a:spcPct val="130000"/>
              </a:lnSpc>
              <a:buNone/>
            </a:pPr>
            <a:r>
              <a:rPr lang="zh-CN" altLang="en-US" sz="2400" b="1" dirty="0"/>
              <a:t> 	涂有薄层磁材料的信息载体。</a:t>
            </a:r>
            <a:r>
              <a:rPr lang="zh-CN" altLang="en-US" sz="2400" b="1" dirty="0">
                <a:sym typeface="Symbol" pitchFamily="18" charset="2"/>
              </a:rPr>
              <a:t></a:t>
            </a:r>
            <a:r>
              <a:rPr lang="en-US" altLang="zh-CN" sz="2400" b="1" dirty="0">
                <a:sym typeface="Symbol" pitchFamily="18" charset="2"/>
              </a:rPr>
              <a:t>-Fe</a:t>
            </a:r>
            <a:r>
              <a:rPr lang="en-US" altLang="zh-CN" sz="2400" b="1" baseline="-25000" dirty="0">
                <a:sym typeface="Symbol" pitchFamily="18" charset="2"/>
              </a:rPr>
              <a:t>2</a:t>
            </a:r>
            <a:r>
              <a:rPr lang="en-US" altLang="zh-CN" sz="2400" b="1" dirty="0">
                <a:sym typeface="Symbol" pitchFamily="18" charset="2"/>
              </a:rPr>
              <a:t>O</a:t>
            </a:r>
            <a:r>
              <a:rPr lang="en-US" altLang="zh-CN" sz="2400" b="1" baseline="-25000" dirty="0">
                <a:sym typeface="Symbol" pitchFamily="18" charset="2"/>
              </a:rPr>
              <a:t>3</a:t>
            </a:r>
            <a:r>
              <a:rPr lang="zh-CN" altLang="en-US" sz="2400" b="1" dirty="0">
                <a:sym typeface="Symbol" pitchFamily="18" charset="2"/>
              </a:rPr>
              <a:t>针状颗粒材料</a:t>
            </a:r>
            <a:r>
              <a:rPr lang="en-US" altLang="zh-CN" sz="2400" b="1" dirty="0">
                <a:sym typeface="Symbol" pitchFamily="18" charset="2"/>
              </a:rPr>
              <a:t>-</a:t>
            </a:r>
            <a:r>
              <a:rPr lang="zh-CN" altLang="en-US" sz="2400" b="1" dirty="0">
                <a:solidFill>
                  <a:srgbClr val="FF0000"/>
                </a:solidFill>
                <a:sym typeface="Symbol" pitchFamily="18" charset="2"/>
              </a:rPr>
              <a:t>磁粉</a:t>
            </a:r>
            <a:r>
              <a:rPr lang="zh-CN" altLang="en-US" sz="2400" b="1" dirty="0" smtClean="0">
                <a:sym typeface="Symbol" pitchFamily="18" charset="2"/>
              </a:rPr>
              <a:t>。</a:t>
            </a:r>
            <a:r>
              <a:rPr lang="zh-CN" altLang="en-US" sz="2400" b="1" dirty="0" smtClean="0">
                <a:solidFill>
                  <a:srgbClr val="FF0000"/>
                </a:solidFill>
                <a:sym typeface="Symbol" pitchFamily="18" charset="2"/>
              </a:rPr>
              <a:t>磁粉</a:t>
            </a:r>
            <a:r>
              <a:rPr lang="en-US" altLang="zh-CN" sz="2400" b="1" dirty="0" smtClean="0">
                <a:solidFill>
                  <a:srgbClr val="FF0000"/>
                </a:solidFill>
                <a:sym typeface="Symbol" pitchFamily="18" charset="2"/>
              </a:rPr>
              <a:t>N</a:t>
            </a:r>
            <a:r>
              <a:rPr lang="zh-CN" altLang="en-US" sz="2400" b="1" dirty="0" smtClean="0">
                <a:solidFill>
                  <a:srgbClr val="FF0000"/>
                </a:solidFill>
                <a:sym typeface="Symbol" pitchFamily="18" charset="2"/>
              </a:rPr>
              <a:t>、</a:t>
            </a:r>
            <a:r>
              <a:rPr lang="en-US" altLang="zh-CN" sz="2400" b="1" dirty="0" smtClean="0">
                <a:solidFill>
                  <a:srgbClr val="FF0000"/>
                </a:solidFill>
                <a:sym typeface="Symbol" pitchFamily="18" charset="2"/>
              </a:rPr>
              <a:t>S</a:t>
            </a:r>
            <a:r>
              <a:rPr lang="zh-CN" altLang="en-US" sz="2400" b="1" dirty="0" smtClean="0">
                <a:solidFill>
                  <a:srgbClr val="FF0000"/>
                </a:solidFill>
                <a:sym typeface="Symbol" pitchFamily="18" charset="2"/>
              </a:rPr>
              <a:t>的方向，信息的</a:t>
            </a:r>
            <a:r>
              <a:rPr lang="en-US" altLang="zh-CN" sz="2400" b="1" dirty="0" smtClean="0">
                <a:solidFill>
                  <a:srgbClr val="FF0000"/>
                </a:solidFill>
                <a:sym typeface="Symbol" pitchFamily="18" charset="2"/>
              </a:rPr>
              <a:t>0 1</a:t>
            </a:r>
            <a:endParaRPr lang="zh-CN" altLang="en-US" sz="2400" b="1" dirty="0"/>
          </a:p>
          <a:p>
            <a:pPr>
              <a:lnSpc>
                <a:spcPct val="130000"/>
              </a:lnSpc>
            </a:pPr>
            <a:r>
              <a:rPr lang="zh-CN" altLang="en-US" sz="2400" b="1" dirty="0"/>
              <a:t>磁头：实现电</a:t>
            </a:r>
            <a:r>
              <a:rPr lang="en-US" altLang="zh-CN" sz="2400" b="1" dirty="0"/>
              <a:t>-</a:t>
            </a:r>
            <a:r>
              <a:rPr lang="zh-CN" altLang="en-US" sz="2400" b="1" dirty="0"/>
              <a:t>磁转换的装置。</a:t>
            </a:r>
            <a:endParaRPr lang="zh-CN" altLang="en-US" sz="2800" b="1" dirty="0"/>
          </a:p>
        </p:txBody>
      </p:sp>
      <p:grpSp>
        <p:nvGrpSpPr>
          <p:cNvPr id="4132" name="Group 36"/>
          <p:cNvGrpSpPr>
            <a:grpSpLocks/>
          </p:cNvGrpSpPr>
          <p:nvPr/>
        </p:nvGrpSpPr>
        <p:grpSpPr bwMode="auto">
          <a:xfrm>
            <a:off x="1187450" y="3911600"/>
            <a:ext cx="3581400" cy="2222500"/>
            <a:chOff x="912" y="2283"/>
            <a:chExt cx="2256" cy="1400"/>
          </a:xfrm>
        </p:grpSpPr>
        <p:sp>
          <p:nvSpPr>
            <p:cNvPr id="4122" name="Freeform 26"/>
            <p:cNvSpPr>
              <a:spLocks/>
            </p:cNvSpPr>
            <p:nvPr/>
          </p:nvSpPr>
          <p:spPr bwMode="auto">
            <a:xfrm>
              <a:off x="1456" y="2371"/>
              <a:ext cx="1264" cy="1296"/>
            </a:xfrm>
            <a:custGeom>
              <a:avLst/>
              <a:gdLst>
                <a:gd name="T0" fmla="*/ 560 w 1264"/>
                <a:gd name="T1" fmla="*/ 1168 h 1296"/>
                <a:gd name="T2" fmla="*/ 128 w 1264"/>
                <a:gd name="T3" fmla="*/ 1168 h 1296"/>
                <a:gd name="T4" fmla="*/ 80 w 1264"/>
                <a:gd name="T5" fmla="*/ 496 h 1296"/>
                <a:gd name="T6" fmla="*/ 608 w 1264"/>
                <a:gd name="T7" fmla="*/ 64 h 1296"/>
                <a:gd name="T8" fmla="*/ 656 w 1264"/>
                <a:gd name="T9" fmla="*/ 112 h 1296"/>
                <a:gd name="T10" fmla="*/ 1184 w 1264"/>
                <a:gd name="T11" fmla="*/ 400 h 1296"/>
                <a:gd name="T12" fmla="*/ 1136 w 1264"/>
                <a:gd name="T13" fmla="*/ 1168 h 1296"/>
                <a:gd name="T14" fmla="*/ 608 w 1264"/>
                <a:gd name="T15" fmla="*/ 1168 h 1296"/>
                <a:gd name="T16" fmla="*/ 560 w 1264"/>
                <a:gd name="T17" fmla="*/ 1168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4" h="1296">
                  <a:moveTo>
                    <a:pt x="560" y="1168"/>
                  </a:moveTo>
                  <a:cubicBezTo>
                    <a:pt x="480" y="1168"/>
                    <a:pt x="208" y="1280"/>
                    <a:pt x="128" y="1168"/>
                  </a:cubicBezTo>
                  <a:cubicBezTo>
                    <a:pt x="48" y="1056"/>
                    <a:pt x="0" y="680"/>
                    <a:pt x="80" y="496"/>
                  </a:cubicBezTo>
                  <a:cubicBezTo>
                    <a:pt x="160" y="312"/>
                    <a:pt x="512" y="128"/>
                    <a:pt x="608" y="64"/>
                  </a:cubicBezTo>
                  <a:cubicBezTo>
                    <a:pt x="704" y="0"/>
                    <a:pt x="560" y="56"/>
                    <a:pt x="656" y="112"/>
                  </a:cubicBezTo>
                  <a:cubicBezTo>
                    <a:pt x="752" y="168"/>
                    <a:pt x="1104" y="224"/>
                    <a:pt x="1184" y="400"/>
                  </a:cubicBezTo>
                  <a:cubicBezTo>
                    <a:pt x="1264" y="576"/>
                    <a:pt x="1232" y="1040"/>
                    <a:pt x="1136" y="1168"/>
                  </a:cubicBezTo>
                  <a:cubicBezTo>
                    <a:pt x="1040" y="1296"/>
                    <a:pt x="704" y="1168"/>
                    <a:pt x="608" y="1168"/>
                  </a:cubicBezTo>
                  <a:cubicBezTo>
                    <a:pt x="512" y="1168"/>
                    <a:pt x="640" y="1168"/>
                    <a:pt x="560" y="1168"/>
                  </a:cubicBezTo>
                  <a:close/>
                </a:path>
              </a:pathLst>
            </a:custGeom>
            <a:solidFill>
              <a:srgbClr val="99CCFF"/>
            </a:solidFill>
            <a:ln w="12700" cap="sq"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 name="Line 4"/>
            <p:cNvSpPr>
              <a:spLocks noChangeShapeType="1"/>
            </p:cNvSpPr>
            <p:nvPr/>
          </p:nvSpPr>
          <p:spPr bwMode="auto">
            <a:xfrm>
              <a:off x="2064" y="2339"/>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 name="Line 6"/>
            <p:cNvSpPr>
              <a:spLocks noChangeShapeType="1"/>
            </p:cNvSpPr>
            <p:nvPr/>
          </p:nvSpPr>
          <p:spPr bwMode="auto">
            <a:xfrm flipH="1">
              <a:off x="1680" y="2627"/>
              <a:ext cx="384"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3" name="Line 7"/>
            <p:cNvSpPr>
              <a:spLocks noChangeShapeType="1"/>
            </p:cNvSpPr>
            <p:nvPr/>
          </p:nvSpPr>
          <p:spPr bwMode="auto">
            <a:xfrm flipH="1">
              <a:off x="1392" y="2339"/>
              <a:ext cx="672"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 name="Line 8"/>
            <p:cNvSpPr>
              <a:spLocks noChangeShapeType="1"/>
            </p:cNvSpPr>
            <p:nvPr/>
          </p:nvSpPr>
          <p:spPr bwMode="auto">
            <a:xfrm>
              <a:off x="1680" y="2867"/>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 name="Line 9"/>
            <p:cNvSpPr>
              <a:spLocks noChangeShapeType="1"/>
            </p:cNvSpPr>
            <p:nvPr/>
          </p:nvSpPr>
          <p:spPr bwMode="auto">
            <a:xfrm flipV="1">
              <a:off x="1392" y="2723"/>
              <a:ext cx="0" cy="96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6" name="Line 10"/>
            <p:cNvSpPr>
              <a:spLocks noChangeShapeType="1"/>
            </p:cNvSpPr>
            <p:nvPr/>
          </p:nvSpPr>
          <p:spPr bwMode="auto">
            <a:xfrm>
              <a:off x="1680" y="3395"/>
              <a:ext cx="81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7" name="Line 11"/>
            <p:cNvSpPr>
              <a:spLocks noChangeShapeType="1"/>
            </p:cNvSpPr>
            <p:nvPr/>
          </p:nvSpPr>
          <p:spPr bwMode="auto">
            <a:xfrm>
              <a:off x="1392" y="3683"/>
              <a:ext cx="14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8" name="Line 12"/>
            <p:cNvSpPr>
              <a:spLocks noChangeShapeType="1"/>
            </p:cNvSpPr>
            <p:nvPr/>
          </p:nvSpPr>
          <p:spPr bwMode="auto">
            <a:xfrm>
              <a:off x="2112" y="2339"/>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9" name="Line 13"/>
            <p:cNvSpPr>
              <a:spLocks noChangeShapeType="1"/>
            </p:cNvSpPr>
            <p:nvPr/>
          </p:nvSpPr>
          <p:spPr bwMode="auto">
            <a:xfrm>
              <a:off x="2112" y="2627"/>
              <a:ext cx="384"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0" name="Line 14"/>
            <p:cNvSpPr>
              <a:spLocks noChangeShapeType="1"/>
            </p:cNvSpPr>
            <p:nvPr/>
          </p:nvSpPr>
          <p:spPr bwMode="auto">
            <a:xfrm>
              <a:off x="2112" y="2339"/>
              <a:ext cx="720"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 name="Line 15"/>
            <p:cNvSpPr>
              <a:spLocks noChangeShapeType="1"/>
            </p:cNvSpPr>
            <p:nvPr/>
          </p:nvSpPr>
          <p:spPr bwMode="auto">
            <a:xfrm>
              <a:off x="2496" y="2867"/>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 name="Line 16"/>
            <p:cNvSpPr>
              <a:spLocks noChangeShapeType="1"/>
            </p:cNvSpPr>
            <p:nvPr/>
          </p:nvSpPr>
          <p:spPr bwMode="auto">
            <a:xfrm>
              <a:off x="2832" y="2723"/>
              <a:ext cx="0" cy="96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 name="Line 17"/>
            <p:cNvSpPr>
              <a:spLocks noChangeShapeType="1"/>
            </p:cNvSpPr>
            <p:nvPr/>
          </p:nvSpPr>
          <p:spPr bwMode="auto">
            <a:xfrm>
              <a:off x="912" y="2963"/>
              <a:ext cx="768" cy="0"/>
            </a:xfrm>
            <a:prstGeom prst="line">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4" name="Freeform 18"/>
            <p:cNvSpPr>
              <a:spLocks/>
            </p:cNvSpPr>
            <p:nvPr/>
          </p:nvSpPr>
          <p:spPr bwMode="auto">
            <a:xfrm>
              <a:off x="1240" y="3011"/>
              <a:ext cx="552" cy="96"/>
            </a:xfrm>
            <a:custGeom>
              <a:avLst/>
              <a:gdLst>
                <a:gd name="T0" fmla="*/ 152 w 552"/>
                <a:gd name="T1" fmla="*/ 0 h 96"/>
                <a:gd name="T2" fmla="*/ 56 w 552"/>
                <a:gd name="T3" fmla="*/ 48 h 96"/>
                <a:gd name="T4" fmla="*/ 488 w 552"/>
                <a:gd name="T5" fmla="*/ 48 h 96"/>
                <a:gd name="T6" fmla="*/ 440 w 552"/>
                <a:gd name="T7" fmla="*/ 96 h 96"/>
              </a:gdLst>
              <a:ahLst/>
              <a:cxnLst>
                <a:cxn ang="0">
                  <a:pos x="T0" y="T1"/>
                </a:cxn>
                <a:cxn ang="0">
                  <a:pos x="T2" y="T3"/>
                </a:cxn>
                <a:cxn ang="0">
                  <a:pos x="T4" y="T5"/>
                </a:cxn>
                <a:cxn ang="0">
                  <a:pos x="T6" y="T7"/>
                </a:cxn>
              </a:cxnLst>
              <a:rect l="0" t="0" r="r" b="b"/>
              <a:pathLst>
                <a:path w="552" h="96">
                  <a:moveTo>
                    <a:pt x="152" y="0"/>
                  </a:moveTo>
                  <a:cubicBezTo>
                    <a:pt x="76" y="20"/>
                    <a:pt x="0" y="40"/>
                    <a:pt x="56" y="48"/>
                  </a:cubicBezTo>
                  <a:cubicBezTo>
                    <a:pt x="112" y="56"/>
                    <a:pt x="424" y="40"/>
                    <a:pt x="488" y="48"/>
                  </a:cubicBezTo>
                  <a:cubicBezTo>
                    <a:pt x="552" y="56"/>
                    <a:pt x="448" y="88"/>
                    <a:pt x="440" y="96"/>
                  </a:cubicBezTo>
                </a:path>
              </a:pathLst>
            </a:custGeom>
            <a:solidFill>
              <a:srgbClr val="008000"/>
            </a:solidFill>
            <a:ln w="19050" cap="sq"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5" name="Freeform 19"/>
            <p:cNvSpPr>
              <a:spLocks/>
            </p:cNvSpPr>
            <p:nvPr/>
          </p:nvSpPr>
          <p:spPr bwMode="auto">
            <a:xfrm>
              <a:off x="1248" y="3155"/>
              <a:ext cx="552" cy="96"/>
            </a:xfrm>
            <a:custGeom>
              <a:avLst/>
              <a:gdLst>
                <a:gd name="T0" fmla="*/ 152 w 552"/>
                <a:gd name="T1" fmla="*/ 0 h 96"/>
                <a:gd name="T2" fmla="*/ 56 w 552"/>
                <a:gd name="T3" fmla="*/ 48 h 96"/>
                <a:gd name="T4" fmla="*/ 488 w 552"/>
                <a:gd name="T5" fmla="*/ 48 h 96"/>
                <a:gd name="T6" fmla="*/ 440 w 552"/>
                <a:gd name="T7" fmla="*/ 96 h 96"/>
              </a:gdLst>
              <a:ahLst/>
              <a:cxnLst>
                <a:cxn ang="0">
                  <a:pos x="T0" y="T1"/>
                </a:cxn>
                <a:cxn ang="0">
                  <a:pos x="T2" y="T3"/>
                </a:cxn>
                <a:cxn ang="0">
                  <a:pos x="T4" y="T5"/>
                </a:cxn>
                <a:cxn ang="0">
                  <a:pos x="T6" y="T7"/>
                </a:cxn>
              </a:cxnLst>
              <a:rect l="0" t="0" r="r" b="b"/>
              <a:pathLst>
                <a:path w="552" h="96">
                  <a:moveTo>
                    <a:pt x="152" y="0"/>
                  </a:moveTo>
                  <a:cubicBezTo>
                    <a:pt x="76" y="20"/>
                    <a:pt x="0" y="40"/>
                    <a:pt x="56" y="48"/>
                  </a:cubicBezTo>
                  <a:cubicBezTo>
                    <a:pt x="112" y="56"/>
                    <a:pt x="424" y="40"/>
                    <a:pt x="488" y="48"/>
                  </a:cubicBezTo>
                  <a:cubicBezTo>
                    <a:pt x="552" y="56"/>
                    <a:pt x="448" y="88"/>
                    <a:pt x="440" y="96"/>
                  </a:cubicBezTo>
                </a:path>
              </a:pathLst>
            </a:custGeom>
            <a:solidFill>
              <a:srgbClr val="008000"/>
            </a:solidFill>
            <a:ln w="19050" cap="sq"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 name="Line 20"/>
            <p:cNvSpPr>
              <a:spLocks noChangeShapeType="1"/>
            </p:cNvSpPr>
            <p:nvPr/>
          </p:nvSpPr>
          <p:spPr bwMode="auto">
            <a:xfrm flipH="1">
              <a:off x="1056" y="3251"/>
              <a:ext cx="336"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7" name="Line 21"/>
            <p:cNvSpPr>
              <a:spLocks noChangeShapeType="1"/>
            </p:cNvSpPr>
            <p:nvPr/>
          </p:nvSpPr>
          <p:spPr bwMode="auto">
            <a:xfrm>
              <a:off x="1488" y="3059"/>
              <a:ext cx="48" cy="0"/>
            </a:xfrm>
            <a:prstGeom prst="line">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8" name="Line 22"/>
            <p:cNvSpPr>
              <a:spLocks noChangeShapeType="1"/>
            </p:cNvSpPr>
            <p:nvPr/>
          </p:nvSpPr>
          <p:spPr bwMode="auto">
            <a:xfrm>
              <a:off x="1440" y="3203"/>
              <a:ext cx="48" cy="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9" name="Line 23"/>
            <p:cNvSpPr>
              <a:spLocks noChangeShapeType="1"/>
            </p:cNvSpPr>
            <p:nvPr/>
          </p:nvSpPr>
          <p:spPr bwMode="auto">
            <a:xfrm flipH="1">
              <a:off x="912" y="3251"/>
              <a:ext cx="28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0" name="Text Box 24"/>
            <p:cNvSpPr txBox="1">
              <a:spLocks noChangeArrowheads="1"/>
            </p:cNvSpPr>
            <p:nvPr/>
          </p:nvSpPr>
          <p:spPr bwMode="auto">
            <a:xfrm>
              <a:off x="912" y="2675"/>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charset="0"/>
                </a:rPr>
                <a:t>Iw</a:t>
              </a:r>
            </a:p>
          </p:txBody>
        </p:sp>
        <p:sp>
          <p:nvSpPr>
            <p:cNvPr id="4121" name="Line 25"/>
            <p:cNvSpPr>
              <a:spLocks noChangeShapeType="1"/>
            </p:cNvSpPr>
            <p:nvPr/>
          </p:nvSpPr>
          <p:spPr bwMode="auto">
            <a:xfrm>
              <a:off x="2016" y="3395"/>
              <a:ext cx="0" cy="288"/>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3" name="Freeform 27"/>
            <p:cNvSpPr>
              <a:spLocks/>
            </p:cNvSpPr>
            <p:nvPr/>
          </p:nvSpPr>
          <p:spPr bwMode="auto">
            <a:xfrm>
              <a:off x="2056" y="2283"/>
              <a:ext cx="64" cy="56"/>
            </a:xfrm>
            <a:custGeom>
              <a:avLst/>
              <a:gdLst>
                <a:gd name="T0" fmla="*/ 8 w 64"/>
                <a:gd name="T1" fmla="*/ 56 h 56"/>
                <a:gd name="T2" fmla="*/ 8 w 64"/>
                <a:gd name="T3" fmla="*/ 8 h 56"/>
                <a:gd name="T4" fmla="*/ 56 w 64"/>
                <a:gd name="T5" fmla="*/ 8 h 56"/>
                <a:gd name="T6" fmla="*/ 56 w 64"/>
                <a:gd name="T7" fmla="*/ 56 h 56"/>
              </a:gdLst>
              <a:ahLst/>
              <a:cxnLst>
                <a:cxn ang="0">
                  <a:pos x="T0" y="T1"/>
                </a:cxn>
                <a:cxn ang="0">
                  <a:pos x="T2" y="T3"/>
                </a:cxn>
                <a:cxn ang="0">
                  <a:pos x="T4" y="T5"/>
                </a:cxn>
                <a:cxn ang="0">
                  <a:pos x="T6" y="T7"/>
                </a:cxn>
              </a:cxnLst>
              <a:rect l="0" t="0" r="r" b="b"/>
              <a:pathLst>
                <a:path w="64" h="56">
                  <a:moveTo>
                    <a:pt x="8" y="56"/>
                  </a:moveTo>
                  <a:cubicBezTo>
                    <a:pt x="4" y="36"/>
                    <a:pt x="0" y="16"/>
                    <a:pt x="8" y="8"/>
                  </a:cubicBezTo>
                  <a:cubicBezTo>
                    <a:pt x="16" y="0"/>
                    <a:pt x="48" y="0"/>
                    <a:pt x="56" y="8"/>
                  </a:cubicBezTo>
                  <a:cubicBezTo>
                    <a:pt x="64" y="16"/>
                    <a:pt x="60" y="36"/>
                    <a:pt x="56" y="56"/>
                  </a:cubicBezTo>
                </a:path>
              </a:pathLst>
            </a:custGeom>
            <a:solidFill>
              <a:srgbClr val="008000"/>
            </a:solidFill>
            <a:ln w="12700" cap="sq"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4" name="Line 28"/>
            <p:cNvSpPr>
              <a:spLocks noChangeShapeType="1"/>
            </p:cNvSpPr>
            <p:nvPr/>
          </p:nvSpPr>
          <p:spPr bwMode="auto">
            <a:xfrm flipH="1">
              <a:off x="2496" y="2915"/>
              <a:ext cx="672"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5" name="Freeform 29"/>
            <p:cNvSpPr>
              <a:spLocks/>
            </p:cNvSpPr>
            <p:nvPr/>
          </p:nvSpPr>
          <p:spPr bwMode="auto">
            <a:xfrm>
              <a:off x="2392" y="2955"/>
              <a:ext cx="512" cy="104"/>
            </a:xfrm>
            <a:custGeom>
              <a:avLst/>
              <a:gdLst>
                <a:gd name="T0" fmla="*/ 440 w 512"/>
                <a:gd name="T1" fmla="*/ 8 h 104"/>
                <a:gd name="T2" fmla="*/ 488 w 512"/>
                <a:gd name="T3" fmla="*/ 8 h 104"/>
                <a:gd name="T4" fmla="*/ 440 w 512"/>
                <a:gd name="T5" fmla="*/ 56 h 104"/>
                <a:gd name="T6" fmla="*/ 56 w 512"/>
                <a:gd name="T7" fmla="*/ 56 h 104"/>
                <a:gd name="T8" fmla="*/ 104 w 512"/>
                <a:gd name="T9" fmla="*/ 104 h 104"/>
              </a:gdLst>
              <a:ahLst/>
              <a:cxnLst>
                <a:cxn ang="0">
                  <a:pos x="T0" y="T1"/>
                </a:cxn>
                <a:cxn ang="0">
                  <a:pos x="T2" y="T3"/>
                </a:cxn>
                <a:cxn ang="0">
                  <a:pos x="T4" y="T5"/>
                </a:cxn>
                <a:cxn ang="0">
                  <a:pos x="T6" y="T7"/>
                </a:cxn>
                <a:cxn ang="0">
                  <a:pos x="T8" y="T9"/>
                </a:cxn>
              </a:cxnLst>
              <a:rect l="0" t="0" r="r" b="b"/>
              <a:pathLst>
                <a:path w="512" h="104">
                  <a:moveTo>
                    <a:pt x="440" y="8"/>
                  </a:moveTo>
                  <a:cubicBezTo>
                    <a:pt x="464" y="4"/>
                    <a:pt x="488" y="0"/>
                    <a:pt x="488" y="8"/>
                  </a:cubicBezTo>
                  <a:cubicBezTo>
                    <a:pt x="488" y="16"/>
                    <a:pt x="512" y="48"/>
                    <a:pt x="440" y="56"/>
                  </a:cubicBezTo>
                  <a:cubicBezTo>
                    <a:pt x="368" y="64"/>
                    <a:pt x="112" y="48"/>
                    <a:pt x="56" y="56"/>
                  </a:cubicBezTo>
                  <a:cubicBezTo>
                    <a:pt x="0" y="64"/>
                    <a:pt x="52" y="84"/>
                    <a:pt x="104" y="104"/>
                  </a:cubicBezTo>
                </a:path>
              </a:pathLst>
            </a:custGeom>
            <a:solidFill>
              <a:srgbClr val="008000"/>
            </a:solidFill>
            <a:ln w="28575" cap="sq"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6" name="Freeform 30"/>
            <p:cNvSpPr>
              <a:spLocks/>
            </p:cNvSpPr>
            <p:nvPr/>
          </p:nvSpPr>
          <p:spPr bwMode="auto">
            <a:xfrm>
              <a:off x="2400" y="3059"/>
              <a:ext cx="512" cy="104"/>
            </a:xfrm>
            <a:custGeom>
              <a:avLst/>
              <a:gdLst>
                <a:gd name="T0" fmla="*/ 440 w 512"/>
                <a:gd name="T1" fmla="*/ 8 h 104"/>
                <a:gd name="T2" fmla="*/ 488 w 512"/>
                <a:gd name="T3" fmla="*/ 8 h 104"/>
                <a:gd name="T4" fmla="*/ 440 w 512"/>
                <a:gd name="T5" fmla="*/ 56 h 104"/>
                <a:gd name="T6" fmla="*/ 56 w 512"/>
                <a:gd name="T7" fmla="*/ 56 h 104"/>
                <a:gd name="T8" fmla="*/ 104 w 512"/>
                <a:gd name="T9" fmla="*/ 104 h 104"/>
              </a:gdLst>
              <a:ahLst/>
              <a:cxnLst>
                <a:cxn ang="0">
                  <a:pos x="T0" y="T1"/>
                </a:cxn>
                <a:cxn ang="0">
                  <a:pos x="T2" y="T3"/>
                </a:cxn>
                <a:cxn ang="0">
                  <a:pos x="T4" y="T5"/>
                </a:cxn>
                <a:cxn ang="0">
                  <a:pos x="T6" y="T7"/>
                </a:cxn>
                <a:cxn ang="0">
                  <a:pos x="T8" y="T9"/>
                </a:cxn>
              </a:cxnLst>
              <a:rect l="0" t="0" r="r" b="b"/>
              <a:pathLst>
                <a:path w="512" h="104">
                  <a:moveTo>
                    <a:pt x="440" y="8"/>
                  </a:moveTo>
                  <a:cubicBezTo>
                    <a:pt x="464" y="4"/>
                    <a:pt x="488" y="0"/>
                    <a:pt x="488" y="8"/>
                  </a:cubicBezTo>
                  <a:cubicBezTo>
                    <a:pt x="488" y="16"/>
                    <a:pt x="512" y="48"/>
                    <a:pt x="440" y="56"/>
                  </a:cubicBezTo>
                  <a:cubicBezTo>
                    <a:pt x="368" y="64"/>
                    <a:pt x="112" y="48"/>
                    <a:pt x="56" y="56"/>
                  </a:cubicBezTo>
                  <a:cubicBezTo>
                    <a:pt x="0" y="64"/>
                    <a:pt x="52" y="84"/>
                    <a:pt x="104" y="104"/>
                  </a:cubicBezTo>
                </a:path>
              </a:pathLst>
            </a:custGeom>
            <a:solidFill>
              <a:srgbClr val="008000"/>
            </a:solidFill>
            <a:ln w="28575" cap="sq"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7" name="Freeform 31"/>
            <p:cNvSpPr>
              <a:spLocks/>
            </p:cNvSpPr>
            <p:nvPr/>
          </p:nvSpPr>
          <p:spPr bwMode="auto">
            <a:xfrm>
              <a:off x="2400" y="3155"/>
              <a:ext cx="512" cy="104"/>
            </a:xfrm>
            <a:custGeom>
              <a:avLst/>
              <a:gdLst>
                <a:gd name="T0" fmla="*/ 440 w 512"/>
                <a:gd name="T1" fmla="*/ 8 h 104"/>
                <a:gd name="T2" fmla="*/ 488 w 512"/>
                <a:gd name="T3" fmla="*/ 8 h 104"/>
                <a:gd name="T4" fmla="*/ 440 w 512"/>
                <a:gd name="T5" fmla="*/ 56 h 104"/>
                <a:gd name="T6" fmla="*/ 56 w 512"/>
                <a:gd name="T7" fmla="*/ 56 h 104"/>
                <a:gd name="T8" fmla="*/ 104 w 512"/>
                <a:gd name="T9" fmla="*/ 104 h 104"/>
              </a:gdLst>
              <a:ahLst/>
              <a:cxnLst>
                <a:cxn ang="0">
                  <a:pos x="T0" y="T1"/>
                </a:cxn>
                <a:cxn ang="0">
                  <a:pos x="T2" y="T3"/>
                </a:cxn>
                <a:cxn ang="0">
                  <a:pos x="T4" y="T5"/>
                </a:cxn>
                <a:cxn ang="0">
                  <a:pos x="T6" y="T7"/>
                </a:cxn>
                <a:cxn ang="0">
                  <a:pos x="T8" y="T9"/>
                </a:cxn>
              </a:cxnLst>
              <a:rect l="0" t="0" r="r" b="b"/>
              <a:pathLst>
                <a:path w="512" h="104">
                  <a:moveTo>
                    <a:pt x="440" y="8"/>
                  </a:moveTo>
                  <a:cubicBezTo>
                    <a:pt x="464" y="4"/>
                    <a:pt x="488" y="0"/>
                    <a:pt x="488" y="8"/>
                  </a:cubicBezTo>
                  <a:cubicBezTo>
                    <a:pt x="488" y="16"/>
                    <a:pt x="512" y="48"/>
                    <a:pt x="440" y="56"/>
                  </a:cubicBezTo>
                  <a:cubicBezTo>
                    <a:pt x="368" y="64"/>
                    <a:pt x="112" y="48"/>
                    <a:pt x="56" y="56"/>
                  </a:cubicBezTo>
                  <a:cubicBezTo>
                    <a:pt x="0" y="64"/>
                    <a:pt x="52" y="84"/>
                    <a:pt x="104" y="104"/>
                  </a:cubicBezTo>
                </a:path>
              </a:pathLst>
            </a:custGeom>
            <a:solidFill>
              <a:srgbClr val="008000"/>
            </a:solidFill>
            <a:ln w="28575" cap="sq"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8" name="Line 32"/>
            <p:cNvSpPr>
              <a:spLocks noChangeShapeType="1"/>
            </p:cNvSpPr>
            <p:nvPr/>
          </p:nvSpPr>
          <p:spPr bwMode="auto">
            <a:xfrm>
              <a:off x="2832" y="3251"/>
              <a:ext cx="24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9" name="Line 33"/>
            <p:cNvSpPr>
              <a:spLocks noChangeShapeType="1"/>
            </p:cNvSpPr>
            <p:nvPr/>
          </p:nvSpPr>
          <p:spPr bwMode="auto">
            <a:xfrm>
              <a:off x="3024" y="3251"/>
              <a:ext cx="144"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30" name="Text Box 34"/>
          <p:cNvSpPr txBox="1">
            <a:spLocks noChangeArrowheads="1"/>
          </p:cNvSpPr>
          <p:nvPr/>
        </p:nvSpPr>
        <p:spPr bwMode="auto">
          <a:xfrm>
            <a:off x="5454650" y="3771900"/>
            <a:ext cx="24384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66FF"/>
                </a:solidFill>
                <a:latin typeface="Times New Roman" charset="0"/>
              </a:rPr>
              <a:t>数据写入</a:t>
            </a:r>
            <a:r>
              <a:rPr lang="zh-CN" altLang="en-US" sz="2400" b="1">
                <a:latin typeface="Times New Roman" charset="0"/>
              </a:rPr>
              <a:t>：在线圈中通以一定方向的电流。</a:t>
            </a:r>
          </a:p>
          <a:p>
            <a:pPr>
              <a:spcBef>
                <a:spcPct val="50000"/>
              </a:spcBef>
            </a:pPr>
            <a:r>
              <a:rPr lang="zh-CN" altLang="en-US" sz="2400" b="1">
                <a:solidFill>
                  <a:srgbClr val="0066FF"/>
                </a:solidFill>
                <a:latin typeface="Times New Roman" charset="0"/>
              </a:rPr>
              <a:t>数据读出</a:t>
            </a:r>
            <a:r>
              <a:rPr lang="zh-CN" altLang="en-US" sz="2400" b="1">
                <a:latin typeface="Times New Roman" charset="0"/>
              </a:rPr>
              <a:t>：磁介质在磁头下匀速运动。</a:t>
            </a:r>
          </a:p>
        </p:txBody>
      </p:sp>
      <p:sp>
        <p:nvSpPr>
          <p:cNvPr id="4133" name="Rectangle 37"/>
          <p:cNvSpPr>
            <a:spLocks noChangeArrowheads="1"/>
          </p:cNvSpPr>
          <p:nvPr/>
        </p:nvSpPr>
        <p:spPr bwMode="auto">
          <a:xfrm>
            <a:off x="1108075" y="3500438"/>
            <a:ext cx="612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3300"/>
                </a:solidFill>
              </a:rPr>
              <a:t>写入：将二进制数字序列转化为介质表面的磁化单元序列。</a:t>
            </a:r>
          </a:p>
        </p:txBody>
      </p:sp>
      <p:sp>
        <p:nvSpPr>
          <p:cNvPr id="4134" name="Rectangle 38"/>
          <p:cNvSpPr>
            <a:spLocks noChangeArrowheads="1"/>
          </p:cNvSpPr>
          <p:nvPr/>
        </p:nvSpPr>
        <p:spPr bwMode="auto">
          <a:xfrm>
            <a:off x="1042988" y="6308725"/>
            <a:ext cx="658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3300"/>
                </a:solidFill>
              </a:rPr>
              <a:t>读出：将介质上纪录的磁化单元序列还原为电脉冲序列的过程。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TYP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 calcmode="lin" valueType="num">
                                      <p:cBhvr additive="base">
                                        <p:cTn id="25" dur="500" fill="hold"/>
                                        <p:tgtEl>
                                          <p:spTgt spid="40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30"/>
                                        </p:tgtEl>
                                        <p:attrNameLst>
                                          <p:attrName>style.visibility</p:attrName>
                                        </p:attrNameLst>
                                      </p:cBhvr>
                                      <p:to>
                                        <p:strVal val="visible"/>
                                      </p:to>
                                    </p:set>
                                    <p:anim calcmode="lin" valueType="num">
                                      <p:cBhvr additive="base">
                                        <p:cTn id="31" dur="500" fill="hold"/>
                                        <p:tgtEl>
                                          <p:spTgt spid="4130"/>
                                        </p:tgtEl>
                                        <p:attrNameLst>
                                          <p:attrName>ppt_x</p:attrName>
                                        </p:attrNameLst>
                                      </p:cBhvr>
                                      <p:tavLst>
                                        <p:tav tm="0">
                                          <p:val>
                                            <p:strVal val="0-#ppt_w/2"/>
                                          </p:val>
                                        </p:tav>
                                        <p:tav tm="100000">
                                          <p:val>
                                            <p:strVal val="#ppt_x"/>
                                          </p:val>
                                        </p:tav>
                                      </p:tavLst>
                                    </p:anim>
                                    <p:anim calcmode="lin" valueType="num">
                                      <p:cBhvr additive="base">
                                        <p:cTn id="32" dur="500" fill="hold"/>
                                        <p:tgtEl>
                                          <p:spTgt spid="41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P spid="413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301625" y="0"/>
            <a:ext cx="8540750" cy="1066800"/>
          </a:xfrm>
        </p:spPr>
        <p:txBody>
          <a:bodyPr/>
          <a:lstStyle/>
          <a:p>
            <a:r>
              <a:rPr lang="zh-CN" altLang="en-US" b="1"/>
              <a:t>读写原理</a:t>
            </a:r>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50913"/>
            <a:ext cx="7696200" cy="293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52" name="Text Box 4"/>
          <p:cNvSpPr txBox="1">
            <a:spLocks noChangeArrowheads="1"/>
          </p:cNvSpPr>
          <p:nvPr/>
        </p:nvSpPr>
        <p:spPr bwMode="auto">
          <a:xfrm>
            <a:off x="611188" y="3810000"/>
            <a:ext cx="8137525" cy="273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30000"/>
              </a:spcBef>
            </a:pPr>
            <a:r>
              <a:rPr lang="zh-CN" altLang="en-US" sz="2400" b="1">
                <a:solidFill>
                  <a:srgbClr val="FF3300"/>
                </a:solidFill>
                <a:latin typeface="Times New Roman" charset="0"/>
              </a:rPr>
              <a:t>写入：</a:t>
            </a:r>
            <a:r>
              <a:rPr lang="zh-CN" altLang="en-US" sz="2000" b="1">
                <a:latin typeface="Times New Roman" charset="0"/>
              </a:rPr>
              <a:t>记录介质在磁头下匀速通过，磁头线圈中通入一定方向和大小的电流，则会在介质上形成一个磁化单元。 电流方向不同，则磁化方向也不同。一个磁化方向规定为“</a:t>
            </a:r>
            <a:r>
              <a:rPr lang="en-US" altLang="zh-CN" sz="2000" b="1">
                <a:latin typeface="Times New Roman" charset="0"/>
              </a:rPr>
              <a:t>0”</a:t>
            </a:r>
            <a:r>
              <a:rPr lang="zh-CN" altLang="en-US" sz="2000" b="1">
                <a:latin typeface="Times New Roman" charset="0"/>
              </a:rPr>
              <a:t>，另一个磁化方向就规定为“</a:t>
            </a:r>
            <a:r>
              <a:rPr lang="en-US" altLang="zh-CN" sz="2000" b="1">
                <a:latin typeface="Times New Roman" charset="0"/>
              </a:rPr>
              <a:t>1”</a:t>
            </a:r>
            <a:r>
              <a:rPr lang="zh-CN" altLang="en-US" sz="2000" b="1">
                <a:latin typeface="Times New Roman" charset="0"/>
              </a:rPr>
              <a:t>。</a:t>
            </a:r>
          </a:p>
          <a:p>
            <a:pPr>
              <a:lnSpc>
                <a:spcPct val="130000"/>
              </a:lnSpc>
              <a:spcBef>
                <a:spcPct val="30000"/>
              </a:spcBef>
            </a:pPr>
            <a:r>
              <a:rPr lang="zh-CN" altLang="en-US" sz="2400" b="1">
                <a:solidFill>
                  <a:srgbClr val="FF3300"/>
                </a:solidFill>
                <a:latin typeface="Times New Roman" charset="0"/>
              </a:rPr>
              <a:t>读出：</a:t>
            </a:r>
            <a:r>
              <a:rPr lang="zh-CN" altLang="en-US" sz="2000" b="1">
                <a:latin typeface="Times New Roman" charset="0"/>
              </a:rPr>
              <a:t>记录介质在磁头下匀速通过时，读出线圈会感应出电压，磁化方向不同，则感应电压就不同，对感应电压进行放大和整型，就可以读出“</a:t>
            </a:r>
            <a:r>
              <a:rPr lang="en-US" altLang="zh-CN" sz="2000" b="1">
                <a:latin typeface="Times New Roman" charset="0"/>
              </a:rPr>
              <a:t>0”</a:t>
            </a:r>
            <a:r>
              <a:rPr lang="zh-CN" altLang="en-US" sz="2000" b="1">
                <a:latin typeface="Times New Roman" charset="0"/>
              </a:rPr>
              <a:t>或“</a:t>
            </a:r>
            <a:r>
              <a:rPr lang="en-US" altLang="zh-CN" sz="2000" b="1">
                <a:latin typeface="Times New Roman" charset="0"/>
              </a:rPr>
              <a:t>1”</a:t>
            </a:r>
            <a:r>
              <a:rPr lang="zh-CN" altLang="en-US" sz="2000" b="1">
                <a:latin typeface="Times New Roman" charset="0"/>
              </a:rPr>
              <a:t>。</a:t>
            </a:r>
          </a:p>
        </p:txBody>
      </p:sp>
      <p:sp>
        <p:nvSpPr>
          <p:cNvPr id="2" name="矩形 1"/>
          <p:cNvSpPr/>
          <p:nvPr/>
        </p:nvSpPr>
        <p:spPr bwMode="auto">
          <a:xfrm>
            <a:off x="2051720" y="2636912"/>
            <a:ext cx="1080120" cy="504056"/>
          </a:xfrm>
          <a:prstGeom prst="rect">
            <a:avLst/>
          </a:prstGeom>
          <a:noFill/>
          <a:ln w="12700" cap="sq"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301625" y="152400"/>
            <a:ext cx="8540750" cy="1143000"/>
          </a:xfrm>
        </p:spPr>
        <p:txBody>
          <a:bodyPr/>
          <a:lstStyle/>
          <a:p>
            <a:r>
              <a:rPr lang="zh-CN" altLang="en-US" b="1"/>
              <a:t>磁记录方式（</a:t>
            </a:r>
            <a:r>
              <a:rPr lang="en-US" altLang="zh-CN" b="1"/>
              <a:t>1</a:t>
            </a:r>
            <a:r>
              <a:rPr lang="zh-CN" altLang="en-US" b="1"/>
              <a:t>）</a:t>
            </a:r>
          </a:p>
        </p:txBody>
      </p:sp>
      <p:sp>
        <p:nvSpPr>
          <p:cNvPr id="5123" name="Rectangle 3"/>
          <p:cNvSpPr>
            <a:spLocks noGrp="1" noRot="1" noChangeArrowheads="1"/>
          </p:cNvSpPr>
          <p:nvPr>
            <p:ph type="body" idx="1"/>
          </p:nvPr>
        </p:nvSpPr>
        <p:spPr>
          <a:xfrm>
            <a:off x="395288" y="1268413"/>
            <a:ext cx="8353425" cy="5329237"/>
          </a:xfrm>
        </p:spPr>
        <p:txBody>
          <a:bodyPr/>
          <a:lstStyle/>
          <a:p>
            <a:pPr>
              <a:lnSpc>
                <a:spcPct val="125000"/>
              </a:lnSpc>
              <a:buFont typeface="Wingdings" pitchFamily="2" charset="2"/>
              <a:buNone/>
            </a:pPr>
            <a:r>
              <a:rPr lang="zh-CN" altLang="en-US" sz="2600" b="1"/>
              <a:t>磁记录方式是一种</a:t>
            </a:r>
            <a:r>
              <a:rPr lang="zh-CN" altLang="en-US" sz="2600" b="1">
                <a:solidFill>
                  <a:srgbClr val="FF3300"/>
                </a:solidFill>
              </a:rPr>
              <a:t>编码方式</a:t>
            </a:r>
            <a:r>
              <a:rPr lang="zh-CN" altLang="en-US" sz="2600" b="1"/>
              <a:t>。是按某种规律将一串二进制数字信息变换成磁层的相应磁化翻转形式，并经过读写控制电路实现这种转换规律。常见的方式有：</a:t>
            </a:r>
          </a:p>
          <a:p>
            <a:pPr>
              <a:lnSpc>
                <a:spcPct val="125000"/>
              </a:lnSpc>
              <a:spcBef>
                <a:spcPct val="50000"/>
              </a:spcBef>
            </a:pPr>
            <a:r>
              <a:rPr lang="zh-CN" altLang="en-US" sz="2400" b="1">
                <a:solidFill>
                  <a:srgbClr val="0066FF"/>
                </a:solidFill>
              </a:rPr>
              <a:t>归零制（</a:t>
            </a:r>
            <a:r>
              <a:rPr lang="en-US" altLang="zh-CN" sz="2400" b="1">
                <a:solidFill>
                  <a:srgbClr val="0066FF"/>
                </a:solidFill>
              </a:rPr>
              <a:t>RZ</a:t>
            </a:r>
            <a:r>
              <a:rPr lang="zh-CN" altLang="en-US" sz="2400" b="1">
                <a:solidFill>
                  <a:srgbClr val="0066FF"/>
                </a:solidFill>
              </a:rPr>
              <a:t>）</a:t>
            </a:r>
            <a:r>
              <a:rPr lang="zh-CN" altLang="en-US" sz="2400" b="1">
                <a:solidFill>
                  <a:srgbClr val="FF3300"/>
                </a:solidFill>
              </a:rPr>
              <a:t>具有自同步能力</a:t>
            </a:r>
          </a:p>
          <a:p>
            <a:pPr lvl="1">
              <a:lnSpc>
                <a:spcPct val="125000"/>
              </a:lnSpc>
            </a:pPr>
            <a:r>
              <a:rPr lang="zh-CN" altLang="en-US" sz="2000" b="1"/>
              <a:t>记录</a:t>
            </a:r>
            <a:r>
              <a:rPr lang="en-US" altLang="zh-CN" sz="2000" b="1"/>
              <a:t>1</a:t>
            </a:r>
            <a:r>
              <a:rPr lang="zh-CN" altLang="en-US" sz="2000" b="1"/>
              <a:t>时电流正向流动，记录</a:t>
            </a:r>
            <a:r>
              <a:rPr lang="en-US" altLang="zh-CN" sz="2000" b="1"/>
              <a:t>0</a:t>
            </a:r>
            <a:r>
              <a:rPr lang="zh-CN" altLang="en-US" sz="2000" b="1"/>
              <a:t>时电流反向流动。在记录</a:t>
            </a:r>
            <a:r>
              <a:rPr lang="en-US" altLang="zh-CN" sz="2000" b="1"/>
              <a:t>2</a:t>
            </a:r>
            <a:r>
              <a:rPr lang="zh-CN" altLang="en-US" sz="2000" b="1"/>
              <a:t>个信息位之间，电流为零</a:t>
            </a:r>
            <a:r>
              <a:rPr lang="zh-CN" altLang="en-US" b="1"/>
              <a:t>。</a:t>
            </a:r>
          </a:p>
          <a:p>
            <a:pPr>
              <a:lnSpc>
                <a:spcPct val="125000"/>
              </a:lnSpc>
            </a:pPr>
            <a:r>
              <a:rPr lang="zh-CN" altLang="en-US" sz="2400" b="1">
                <a:solidFill>
                  <a:srgbClr val="0066FF"/>
                </a:solidFill>
              </a:rPr>
              <a:t>不归零制（</a:t>
            </a:r>
            <a:r>
              <a:rPr lang="en-US" altLang="zh-CN" sz="2400" b="1">
                <a:solidFill>
                  <a:srgbClr val="0066FF"/>
                </a:solidFill>
              </a:rPr>
              <a:t>NRZ</a:t>
            </a:r>
            <a:r>
              <a:rPr lang="zh-CN" altLang="en-US" sz="2400" b="1">
                <a:solidFill>
                  <a:srgbClr val="0066FF"/>
                </a:solidFill>
              </a:rPr>
              <a:t>）</a:t>
            </a:r>
          </a:p>
          <a:p>
            <a:pPr lvl="1">
              <a:lnSpc>
                <a:spcPct val="125000"/>
              </a:lnSpc>
            </a:pPr>
            <a:r>
              <a:rPr lang="zh-CN" altLang="en-US" sz="2000" b="1"/>
              <a:t>记录</a:t>
            </a:r>
            <a:r>
              <a:rPr lang="en-US" altLang="zh-CN" sz="2000" b="1"/>
              <a:t>1</a:t>
            </a:r>
            <a:r>
              <a:rPr lang="zh-CN" altLang="en-US" sz="2000" b="1"/>
              <a:t>时电流正向流动，电流保持到下一个信息到来，记录</a:t>
            </a:r>
            <a:r>
              <a:rPr lang="en-US" altLang="zh-CN" sz="2000" b="1"/>
              <a:t>0</a:t>
            </a:r>
            <a:r>
              <a:rPr lang="zh-CN" altLang="en-US" sz="2000" b="1"/>
              <a:t>时电流反向流动，并电流保持到下一个信息到来。当连续写入</a:t>
            </a:r>
            <a:r>
              <a:rPr lang="zh-CN" altLang="en-US" sz="2000" b="1">
                <a:latin typeface="Times New Roman"/>
              </a:rPr>
              <a:t>“</a:t>
            </a:r>
            <a:r>
              <a:rPr lang="en-US" altLang="zh-CN" sz="2000" b="1"/>
              <a:t>1</a:t>
            </a:r>
            <a:r>
              <a:rPr lang="en-US" altLang="zh-CN" sz="2000" b="1">
                <a:latin typeface="Times New Roman"/>
              </a:rPr>
              <a:t>”</a:t>
            </a:r>
            <a:r>
              <a:rPr lang="zh-CN" altLang="en-US" sz="2000" b="1"/>
              <a:t>或</a:t>
            </a:r>
            <a:r>
              <a:rPr lang="zh-CN" altLang="en-US" sz="2000" b="1">
                <a:latin typeface="Times New Roman"/>
              </a:rPr>
              <a:t>“</a:t>
            </a:r>
            <a:r>
              <a:rPr lang="en-US" altLang="zh-CN" sz="2000" b="1"/>
              <a:t>0</a:t>
            </a:r>
            <a:r>
              <a:rPr lang="en-US" altLang="zh-CN" sz="2000" b="1">
                <a:latin typeface="Times New Roman"/>
              </a:rPr>
              <a:t>”</a:t>
            </a:r>
            <a:r>
              <a:rPr lang="zh-CN" altLang="en-US" sz="2000" b="1"/>
              <a:t>时，写电流的方向是不改变的。</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a:xfrm>
            <a:off x="301625" y="152400"/>
            <a:ext cx="8540750" cy="1143000"/>
          </a:xfrm>
        </p:spPr>
        <p:txBody>
          <a:bodyPr/>
          <a:lstStyle/>
          <a:p>
            <a:r>
              <a:rPr lang="zh-CN" altLang="en-US" b="1"/>
              <a:t>磁记录方式（</a:t>
            </a:r>
            <a:r>
              <a:rPr lang="en-US" altLang="zh-CN" b="1"/>
              <a:t>2</a:t>
            </a:r>
            <a:r>
              <a:rPr lang="zh-CN" altLang="en-US" b="1"/>
              <a:t>）</a:t>
            </a:r>
          </a:p>
        </p:txBody>
      </p:sp>
      <p:sp>
        <p:nvSpPr>
          <p:cNvPr id="96259" name="Rectangle 3"/>
          <p:cNvSpPr>
            <a:spLocks noGrp="1" noRot="1" noChangeArrowheads="1"/>
          </p:cNvSpPr>
          <p:nvPr>
            <p:ph type="body" idx="1"/>
          </p:nvPr>
        </p:nvSpPr>
        <p:spPr>
          <a:xfrm>
            <a:off x="395288" y="1268413"/>
            <a:ext cx="8353425" cy="5329237"/>
          </a:xfrm>
        </p:spPr>
        <p:txBody>
          <a:bodyPr/>
          <a:lstStyle/>
          <a:p>
            <a:pPr>
              <a:lnSpc>
                <a:spcPct val="125000"/>
              </a:lnSpc>
            </a:pPr>
            <a:r>
              <a:rPr lang="zh-CN" altLang="en-US" sz="2800" b="1">
                <a:solidFill>
                  <a:srgbClr val="0066FF"/>
                </a:solidFill>
              </a:rPr>
              <a:t>不归零</a:t>
            </a:r>
            <a:r>
              <a:rPr lang="en-US" altLang="zh-CN" sz="2800" b="1">
                <a:solidFill>
                  <a:srgbClr val="0066FF"/>
                </a:solidFill>
              </a:rPr>
              <a:t>-1</a:t>
            </a:r>
            <a:r>
              <a:rPr lang="zh-CN" altLang="en-US" sz="2800" b="1">
                <a:solidFill>
                  <a:srgbClr val="0066FF"/>
                </a:solidFill>
              </a:rPr>
              <a:t>制（</a:t>
            </a:r>
            <a:r>
              <a:rPr lang="en-US" altLang="zh-CN" sz="2800" b="1">
                <a:solidFill>
                  <a:srgbClr val="0066FF"/>
                </a:solidFill>
              </a:rPr>
              <a:t>NRZ1</a:t>
            </a:r>
            <a:r>
              <a:rPr lang="zh-CN" altLang="en-US" sz="2800" b="1">
                <a:solidFill>
                  <a:srgbClr val="0066FF"/>
                </a:solidFill>
              </a:rPr>
              <a:t>）</a:t>
            </a:r>
          </a:p>
          <a:p>
            <a:pPr lvl="1">
              <a:lnSpc>
                <a:spcPct val="125000"/>
              </a:lnSpc>
            </a:pPr>
            <a:r>
              <a:rPr lang="zh-CN" altLang="en-US" sz="2400" b="1"/>
              <a:t>记录</a:t>
            </a:r>
            <a:r>
              <a:rPr lang="en-US" altLang="zh-CN" sz="2400" b="1"/>
              <a:t>1</a:t>
            </a:r>
            <a:r>
              <a:rPr lang="zh-CN" altLang="en-US" sz="2400" b="1"/>
              <a:t>时电流改变极性，使磁记录层的磁化强度方向发生翻转；记录</a:t>
            </a:r>
            <a:r>
              <a:rPr lang="en-US" altLang="zh-CN" sz="2400" b="1"/>
              <a:t>0</a:t>
            </a:r>
            <a:r>
              <a:rPr lang="zh-CN" altLang="en-US" sz="2400" b="1"/>
              <a:t>时保持原来的写电流和磁化强度方向。也称为</a:t>
            </a:r>
            <a:r>
              <a:rPr lang="zh-CN" altLang="en-US" sz="2400" b="1">
                <a:solidFill>
                  <a:schemeClr val="accent2"/>
                </a:solidFill>
              </a:rPr>
              <a:t>见</a:t>
            </a:r>
            <a:r>
              <a:rPr lang="en-US" altLang="zh-CN" sz="2400" b="1">
                <a:solidFill>
                  <a:schemeClr val="accent2"/>
                </a:solidFill>
              </a:rPr>
              <a:t>1</a:t>
            </a:r>
            <a:r>
              <a:rPr lang="zh-CN" altLang="en-US" sz="2400" b="1">
                <a:solidFill>
                  <a:schemeClr val="accent2"/>
                </a:solidFill>
              </a:rPr>
              <a:t>就翻的不归零制</a:t>
            </a:r>
            <a:r>
              <a:rPr lang="zh-CN" altLang="en-US" sz="2400" b="1"/>
              <a:t>。</a:t>
            </a:r>
          </a:p>
          <a:p>
            <a:pPr>
              <a:lnSpc>
                <a:spcPct val="125000"/>
              </a:lnSpc>
              <a:spcBef>
                <a:spcPct val="40000"/>
              </a:spcBef>
            </a:pPr>
            <a:r>
              <a:rPr lang="zh-CN" altLang="en-US" sz="2800" b="1">
                <a:solidFill>
                  <a:srgbClr val="0066FF"/>
                </a:solidFill>
              </a:rPr>
              <a:t>调相制（</a:t>
            </a:r>
            <a:r>
              <a:rPr lang="en-US" altLang="zh-CN" sz="2800" b="1">
                <a:solidFill>
                  <a:srgbClr val="0066FF"/>
                </a:solidFill>
              </a:rPr>
              <a:t>PM</a:t>
            </a:r>
            <a:r>
              <a:rPr lang="zh-CN" altLang="en-US" sz="2800" b="1">
                <a:solidFill>
                  <a:srgbClr val="0066FF"/>
                </a:solidFill>
              </a:rPr>
              <a:t>，</a:t>
            </a:r>
            <a:r>
              <a:rPr lang="en-US" altLang="zh-CN" sz="2800" b="1"/>
              <a:t>Phasic Model</a:t>
            </a:r>
            <a:r>
              <a:rPr lang="zh-CN" altLang="en-US" sz="2800" b="1">
                <a:solidFill>
                  <a:srgbClr val="0066FF"/>
                </a:solidFill>
              </a:rPr>
              <a:t>）</a:t>
            </a:r>
            <a:r>
              <a:rPr lang="zh-CN" altLang="en-US" sz="2800" b="1">
                <a:solidFill>
                  <a:srgbClr val="FF3300"/>
                </a:solidFill>
              </a:rPr>
              <a:t>具有自同步能力</a:t>
            </a:r>
            <a:endParaRPr lang="zh-CN" altLang="en-US" sz="2800" b="1">
              <a:solidFill>
                <a:srgbClr val="0066FF"/>
              </a:solidFill>
            </a:endParaRPr>
          </a:p>
          <a:p>
            <a:pPr lvl="1">
              <a:lnSpc>
                <a:spcPct val="125000"/>
              </a:lnSpc>
              <a:spcBef>
                <a:spcPct val="40000"/>
              </a:spcBef>
            </a:pPr>
            <a:r>
              <a:rPr lang="zh-CN" altLang="en-US" sz="2400" b="1"/>
              <a:t>又称相位编码</a:t>
            </a:r>
            <a:r>
              <a:rPr lang="en-US" altLang="zh-CN" sz="2400" b="1"/>
              <a:t>(PE)</a:t>
            </a:r>
            <a:r>
              <a:rPr lang="zh-CN" altLang="en-US" sz="2400" b="1"/>
              <a:t>。在一个记录单元内，磁头线圈中的写入</a:t>
            </a:r>
            <a:r>
              <a:rPr lang="zh-CN" altLang="en-US" sz="2400" b="1">
                <a:solidFill>
                  <a:srgbClr val="0066FF"/>
                </a:solidFill>
              </a:rPr>
              <a:t>电流由负到正表示记录信息</a:t>
            </a:r>
            <a:r>
              <a:rPr lang="en-US" altLang="zh-CN" sz="2400" b="1">
                <a:solidFill>
                  <a:srgbClr val="FF3300"/>
                </a:solidFill>
              </a:rPr>
              <a:t>0</a:t>
            </a:r>
            <a:r>
              <a:rPr lang="zh-CN" altLang="en-US" sz="2400" b="1"/>
              <a:t>，</a:t>
            </a:r>
            <a:r>
              <a:rPr lang="zh-CN" altLang="en-US" sz="2400" b="1">
                <a:solidFill>
                  <a:srgbClr val="0066FF"/>
                </a:solidFill>
              </a:rPr>
              <a:t>由正到负表示记录信息</a:t>
            </a:r>
            <a:r>
              <a:rPr lang="en-US" altLang="zh-CN" sz="2400" b="1">
                <a:solidFill>
                  <a:srgbClr val="FF3300"/>
                </a:solidFill>
              </a:rPr>
              <a:t>1</a:t>
            </a:r>
            <a:r>
              <a:rPr lang="zh-CN" altLang="en-US" sz="2400" b="1"/>
              <a:t>。两者的相位相差</a:t>
            </a:r>
            <a:r>
              <a:rPr lang="en-US" altLang="zh-CN" sz="2400" b="1"/>
              <a:t>180</a:t>
            </a:r>
            <a:r>
              <a:rPr lang="zh-CN" altLang="en-US" sz="2400" b="1"/>
              <a:t>度。当二进制信息中出现连续两个</a:t>
            </a:r>
            <a:r>
              <a:rPr lang="en-US" altLang="zh-CN" sz="2400" b="1"/>
              <a:t>1</a:t>
            </a:r>
            <a:r>
              <a:rPr lang="zh-CN" altLang="en-US" sz="2400" b="1"/>
              <a:t>或连续两个</a:t>
            </a:r>
            <a:r>
              <a:rPr lang="en-US" altLang="zh-CN" sz="2400" b="1"/>
              <a:t>0</a:t>
            </a:r>
            <a:r>
              <a:rPr lang="zh-CN" altLang="en-US" sz="2400" b="1"/>
              <a:t>时，为了维持上述规则，在两个记录单元的交界处也要发生翻转。</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ESIGNK">
  <a:themeElements>
    <a:clrScheme name="CDESIGNK 9">
      <a:dk1>
        <a:srgbClr val="000000"/>
      </a:dk1>
      <a:lt1>
        <a:srgbClr val="DDDDDD"/>
      </a:lt1>
      <a:dk2>
        <a:srgbClr val="000099"/>
      </a:dk2>
      <a:lt2>
        <a:srgbClr val="B2B2B2"/>
      </a:lt2>
      <a:accent1>
        <a:srgbClr val="CACADC"/>
      </a:accent1>
      <a:accent2>
        <a:srgbClr val="FF6600"/>
      </a:accent2>
      <a:accent3>
        <a:srgbClr val="EBEBEB"/>
      </a:accent3>
      <a:accent4>
        <a:srgbClr val="000000"/>
      </a:accent4>
      <a:accent5>
        <a:srgbClr val="E1E1EB"/>
      </a:accent5>
      <a:accent6>
        <a:srgbClr val="E75C00"/>
      </a:accent6>
      <a:hlink>
        <a:srgbClr val="0099CC"/>
      </a:hlink>
      <a:folHlink>
        <a:srgbClr val="7D7DA9"/>
      </a:folHlink>
    </a:clrScheme>
    <a:fontScheme name="CDESIGN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DESIGNK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CDESIGNK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CDESIGNK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CDESIGNK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CDESIGNK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CDESIGNK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CDESIGNK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CDESIGNK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
      <a:clrScheme name="CDESIGNK 9">
        <a:dk1>
          <a:srgbClr val="000000"/>
        </a:dk1>
        <a:lt1>
          <a:srgbClr val="DDDDDD"/>
        </a:lt1>
        <a:dk2>
          <a:srgbClr val="000099"/>
        </a:dk2>
        <a:lt2>
          <a:srgbClr val="B2B2B2"/>
        </a:lt2>
        <a:accent1>
          <a:srgbClr val="CACADC"/>
        </a:accent1>
        <a:accent2>
          <a:srgbClr val="FF6600"/>
        </a:accent2>
        <a:accent3>
          <a:srgbClr val="EBEBEB"/>
        </a:accent3>
        <a:accent4>
          <a:srgbClr val="000000"/>
        </a:accent4>
        <a:accent5>
          <a:srgbClr val="E1E1EB"/>
        </a:accent5>
        <a:accent6>
          <a:srgbClr val="E75C00"/>
        </a:accent6>
        <a:hlink>
          <a:srgbClr val="0099CC"/>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Designs\CDESIGNK.POT</Template>
  <TotalTime>2192</TotalTime>
  <Words>3426</Words>
  <Application>Microsoft Office PowerPoint</Application>
  <PresentationFormat>全屏显示(4:3)</PresentationFormat>
  <Paragraphs>412</Paragraphs>
  <Slides>46</Slides>
  <Notes>34</Notes>
  <HiddenSlides>17</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55" baseType="lpstr">
      <vt:lpstr>宋体</vt:lpstr>
      <vt:lpstr>Arial</vt:lpstr>
      <vt:lpstr>Symbol</vt:lpstr>
      <vt:lpstr>Times New Roman</vt:lpstr>
      <vt:lpstr>Verdana</vt:lpstr>
      <vt:lpstr>Wingdings</vt:lpstr>
      <vt:lpstr>CDESIGNK</vt:lpstr>
      <vt:lpstr>位图图像</vt:lpstr>
      <vt:lpstr>Photo Editor 照片</vt:lpstr>
      <vt:lpstr>第8章  辅助存储器</vt:lpstr>
      <vt:lpstr>PowerPoint 演示文稿</vt:lpstr>
      <vt:lpstr>辅助存储器的种类</vt:lpstr>
      <vt:lpstr>磁表面存储器的技术指标</vt:lpstr>
      <vt:lpstr>磁表面存储器的技术指标</vt:lpstr>
      <vt:lpstr>磁记录原理</vt:lpstr>
      <vt:lpstr>读写原理</vt:lpstr>
      <vt:lpstr>磁记录方式（1）</vt:lpstr>
      <vt:lpstr>磁记录方式（2）</vt:lpstr>
      <vt:lpstr>磁记录方式（3）</vt:lpstr>
      <vt:lpstr>PowerPoint 演示文稿</vt:lpstr>
      <vt:lpstr>读出信号的形成</vt:lpstr>
      <vt:lpstr>PowerPoint 演示文稿</vt:lpstr>
      <vt:lpstr>RLL码</vt:lpstr>
      <vt:lpstr>GCR码</vt:lpstr>
      <vt:lpstr>记录方式的性能指标</vt:lpstr>
      <vt:lpstr>磁盘</vt:lpstr>
      <vt:lpstr>磁盘的工作原理（1）</vt:lpstr>
      <vt:lpstr>磁盘的工作原理（2）</vt:lpstr>
      <vt:lpstr>硬盘的管理结构</vt:lpstr>
      <vt:lpstr> </vt:lpstr>
      <vt:lpstr> </vt:lpstr>
      <vt:lpstr> </vt:lpstr>
      <vt:lpstr> </vt:lpstr>
      <vt:lpstr>PowerPoint 演示文稿</vt:lpstr>
      <vt:lpstr>磁盘的工作原理</vt:lpstr>
      <vt:lpstr>磁盘的工作原理</vt:lpstr>
      <vt:lpstr>RAID</vt:lpstr>
      <vt:lpstr>RAID 0</vt:lpstr>
      <vt:lpstr>RAID 1</vt:lpstr>
      <vt:lpstr>RAID 2</vt:lpstr>
      <vt:lpstr>RAID 3</vt:lpstr>
      <vt:lpstr>RAID 4</vt:lpstr>
      <vt:lpstr>RAID 5</vt:lpstr>
      <vt:lpstr>RAID 6</vt:lpstr>
      <vt:lpstr>RAID 7和RAID 10</vt:lpstr>
      <vt:lpstr>磁带存储器</vt:lpstr>
      <vt:lpstr>磁带和磁盘的区别</vt:lpstr>
      <vt:lpstr>光盘存储器</vt:lpstr>
      <vt:lpstr>光盘存储器的种类</vt:lpstr>
      <vt:lpstr>CD-ROM块格式</vt:lpstr>
      <vt:lpstr>PowerPoint 演示文稿</vt:lpstr>
      <vt:lpstr>光盘的读写原理</vt:lpstr>
      <vt:lpstr>磁光存储</vt:lpstr>
      <vt:lpstr>作业 </vt:lpstr>
      <vt:lpstr>PowerPoint 演示文稿</vt:lpstr>
    </vt:vector>
  </TitlesOfParts>
  <Company>Legend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计算机组成与结构</dc:title>
  <dc:subject>第8章 辅助存储器</dc:subject>
  <dc:creator>王鲲鹏</dc:creator>
  <cp:lastModifiedBy>liuxiaosheng</cp:lastModifiedBy>
  <cp:revision>211</cp:revision>
  <dcterms:created xsi:type="dcterms:W3CDTF">2000-10-14T07:08:48Z</dcterms:created>
  <dcterms:modified xsi:type="dcterms:W3CDTF">2020-06-18T06:31:19Z</dcterms:modified>
</cp:coreProperties>
</file>