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4" r:id="rId3"/>
    <p:sldId id="266" r:id="rId4"/>
    <p:sldId id="258" r:id="rId5"/>
    <p:sldId id="259" r:id="rId6"/>
    <p:sldId id="257" r:id="rId7"/>
    <p:sldId id="260" r:id="rId8"/>
    <p:sldId id="261" r:id="rId9"/>
    <p:sldId id="262" r:id="rId10"/>
    <p:sldId id="263" r:id="rId11"/>
    <p:sldId id="265" r:id="rId12"/>
    <p:sldId id="267" r:id="rId13"/>
    <p:sldId id="271" r:id="rId14"/>
    <p:sldId id="268" r:id="rId15"/>
    <p:sldId id="269"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9" d="100"/>
          <a:sy n="79" d="100"/>
        </p:scale>
        <p:origin x="2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EABE5BB-8755-4884-95F0-76BB69080402}" type="datetimeFigureOut">
              <a:rPr lang="zh-CN" altLang="en-US" smtClean="0"/>
              <a:t>2015/3/17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6B772E-D82D-4472-A67D-75FCF078EB01}" type="slidenum">
              <a:rPr lang="zh-CN" altLang="en-US" smtClean="0"/>
              <a:t>‹#›</a:t>
            </a:fld>
            <a:endParaRPr lang="zh-CN" altLang="en-US"/>
          </a:p>
        </p:txBody>
      </p:sp>
    </p:spTree>
    <p:extLst>
      <p:ext uri="{BB962C8B-B14F-4D97-AF65-F5344CB8AC3E}">
        <p14:creationId xmlns:p14="http://schemas.microsoft.com/office/powerpoint/2010/main" val="2852549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EABE5BB-8755-4884-95F0-76BB69080402}" type="datetimeFigureOut">
              <a:rPr lang="zh-CN" altLang="en-US" smtClean="0"/>
              <a:t>2015/3/17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6B772E-D82D-4472-A67D-75FCF078EB01}" type="slidenum">
              <a:rPr lang="zh-CN" altLang="en-US" smtClean="0"/>
              <a:t>‹#›</a:t>
            </a:fld>
            <a:endParaRPr lang="zh-CN" altLang="en-US"/>
          </a:p>
        </p:txBody>
      </p:sp>
    </p:spTree>
    <p:extLst>
      <p:ext uri="{BB962C8B-B14F-4D97-AF65-F5344CB8AC3E}">
        <p14:creationId xmlns:p14="http://schemas.microsoft.com/office/powerpoint/2010/main" val="77847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EABE5BB-8755-4884-95F0-76BB69080402}" type="datetimeFigureOut">
              <a:rPr lang="zh-CN" altLang="en-US" smtClean="0"/>
              <a:t>2015/3/17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6B772E-D82D-4472-A67D-75FCF078EB01}" type="slidenum">
              <a:rPr lang="zh-CN" altLang="en-US" smtClean="0"/>
              <a:t>‹#›</a:t>
            </a:fld>
            <a:endParaRPr lang="zh-CN" altLang="en-US"/>
          </a:p>
        </p:txBody>
      </p:sp>
    </p:spTree>
    <p:extLst>
      <p:ext uri="{BB962C8B-B14F-4D97-AF65-F5344CB8AC3E}">
        <p14:creationId xmlns:p14="http://schemas.microsoft.com/office/powerpoint/2010/main" val="475464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EABE5BB-8755-4884-95F0-76BB69080402}" type="datetimeFigureOut">
              <a:rPr lang="zh-CN" altLang="en-US" smtClean="0"/>
              <a:t>2015/3/17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6B772E-D82D-4472-A67D-75FCF078EB01}" type="slidenum">
              <a:rPr lang="zh-CN" altLang="en-US" smtClean="0"/>
              <a:t>‹#›</a:t>
            </a:fld>
            <a:endParaRPr lang="zh-CN"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2839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EABE5BB-8755-4884-95F0-76BB69080402}" type="datetimeFigureOut">
              <a:rPr lang="zh-CN" altLang="en-US" smtClean="0"/>
              <a:t>2015/3/17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6B772E-D82D-4472-A67D-75FCF078EB01}" type="slidenum">
              <a:rPr lang="zh-CN" altLang="en-US" smtClean="0"/>
              <a:t>‹#›</a:t>
            </a:fld>
            <a:endParaRPr lang="zh-CN" altLang="en-US"/>
          </a:p>
        </p:txBody>
      </p:sp>
    </p:spTree>
    <p:extLst>
      <p:ext uri="{BB962C8B-B14F-4D97-AF65-F5344CB8AC3E}">
        <p14:creationId xmlns:p14="http://schemas.microsoft.com/office/powerpoint/2010/main" val="2055249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1EABE5BB-8755-4884-95F0-76BB69080402}" type="datetimeFigureOut">
              <a:rPr lang="zh-CN" altLang="en-US" smtClean="0"/>
              <a:t>2015/3/17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6B772E-D82D-4472-A67D-75FCF078EB01}" type="slidenum">
              <a:rPr lang="zh-CN" altLang="en-US" smtClean="0"/>
              <a:t>‹#›</a:t>
            </a:fld>
            <a:endParaRPr lang="zh-CN" altLang="en-US"/>
          </a:p>
        </p:txBody>
      </p:sp>
    </p:spTree>
    <p:extLst>
      <p:ext uri="{BB962C8B-B14F-4D97-AF65-F5344CB8AC3E}">
        <p14:creationId xmlns:p14="http://schemas.microsoft.com/office/powerpoint/2010/main" val="1453181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1EABE5BB-8755-4884-95F0-76BB69080402}" type="datetimeFigureOut">
              <a:rPr lang="zh-CN" altLang="en-US" smtClean="0"/>
              <a:t>2015/3/17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6B772E-D82D-4472-A67D-75FCF078EB01}" type="slidenum">
              <a:rPr lang="zh-CN" altLang="en-US" smtClean="0"/>
              <a:t>‹#›</a:t>
            </a:fld>
            <a:endParaRPr lang="zh-CN" altLang="en-US"/>
          </a:p>
        </p:txBody>
      </p:sp>
    </p:spTree>
    <p:extLst>
      <p:ext uri="{BB962C8B-B14F-4D97-AF65-F5344CB8AC3E}">
        <p14:creationId xmlns:p14="http://schemas.microsoft.com/office/powerpoint/2010/main" val="221481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EABE5BB-8755-4884-95F0-76BB69080402}" type="datetimeFigureOut">
              <a:rPr lang="zh-CN" altLang="en-US" smtClean="0"/>
              <a:t>2015/3/17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6B772E-D82D-4472-A67D-75FCF078EB01}" type="slidenum">
              <a:rPr lang="zh-CN" altLang="en-US" smtClean="0"/>
              <a:t>‹#›</a:t>
            </a:fld>
            <a:endParaRPr lang="zh-CN" altLang="en-US"/>
          </a:p>
        </p:txBody>
      </p:sp>
    </p:spTree>
    <p:extLst>
      <p:ext uri="{BB962C8B-B14F-4D97-AF65-F5344CB8AC3E}">
        <p14:creationId xmlns:p14="http://schemas.microsoft.com/office/powerpoint/2010/main" val="375305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EABE5BB-8755-4884-95F0-76BB69080402}" type="datetimeFigureOut">
              <a:rPr lang="zh-CN" altLang="en-US" smtClean="0"/>
              <a:t>2015/3/17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6B772E-D82D-4472-A67D-75FCF078EB01}" type="slidenum">
              <a:rPr lang="zh-CN" altLang="en-US" smtClean="0"/>
              <a:t>‹#›</a:t>
            </a:fld>
            <a:endParaRPr lang="zh-CN" altLang="en-US"/>
          </a:p>
        </p:txBody>
      </p:sp>
    </p:spTree>
    <p:extLst>
      <p:ext uri="{BB962C8B-B14F-4D97-AF65-F5344CB8AC3E}">
        <p14:creationId xmlns:p14="http://schemas.microsoft.com/office/powerpoint/2010/main" val="180832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EABE5BB-8755-4884-95F0-76BB69080402}" type="datetimeFigureOut">
              <a:rPr lang="zh-CN" altLang="en-US" smtClean="0"/>
              <a:t>2015/3/17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6B772E-D82D-4472-A67D-75FCF078EB01}" type="slidenum">
              <a:rPr lang="zh-CN" altLang="en-US" smtClean="0"/>
              <a:t>‹#›</a:t>
            </a:fld>
            <a:endParaRPr lang="zh-CN" altLang="en-US"/>
          </a:p>
        </p:txBody>
      </p:sp>
    </p:spTree>
    <p:extLst>
      <p:ext uri="{BB962C8B-B14F-4D97-AF65-F5344CB8AC3E}">
        <p14:creationId xmlns:p14="http://schemas.microsoft.com/office/powerpoint/2010/main" val="1083223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EABE5BB-8755-4884-95F0-76BB69080402}" type="datetimeFigureOut">
              <a:rPr lang="zh-CN" altLang="en-US" smtClean="0"/>
              <a:t>2015/3/17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6B772E-D82D-4472-A67D-75FCF078EB01}" type="slidenum">
              <a:rPr lang="zh-CN" altLang="en-US" smtClean="0"/>
              <a:t>‹#›</a:t>
            </a:fld>
            <a:endParaRPr lang="zh-CN" altLang="en-US"/>
          </a:p>
        </p:txBody>
      </p:sp>
    </p:spTree>
    <p:extLst>
      <p:ext uri="{BB962C8B-B14F-4D97-AF65-F5344CB8AC3E}">
        <p14:creationId xmlns:p14="http://schemas.microsoft.com/office/powerpoint/2010/main" val="142904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EABE5BB-8755-4884-95F0-76BB69080402}" type="datetimeFigureOut">
              <a:rPr lang="zh-CN" altLang="en-US" smtClean="0"/>
              <a:t>2015/3/17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6B772E-D82D-4472-A67D-75FCF078EB01}" type="slidenum">
              <a:rPr lang="zh-CN" altLang="en-US" smtClean="0"/>
              <a:t>‹#›</a:t>
            </a:fld>
            <a:endParaRPr lang="zh-CN" altLang="en-US"/>
          </a:p>
        </p:txBody>
      </p:sp>
    </p:spTree>
    <p:extLst>
      <p:ext uri="{BB962C8B-B14F-4D97-AF65-F5344CB8AC3E}">
        <p14:creationId xmlns:p14="http://schemas.microsoft.com/office/powerpoint/2010/main" val="330791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EABE5BB-8755-4884-95F0-76BB69080402}" type="datetimeFigureOut">
              <a:rPr lang="zh-CN" altLang="en-US" smtClean="0"/>
              <a:t>2015/3/17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6B772E-D82D-4472-A67D-75FCF078EB01}" type="slidenum">
              <a:rPr lang="zh-CN" altLang="en-US" smtClean="0"/>
              <a:t>‹#›</a:t>
            </a:fld>
            <a:endParaRPr lang="zh-CN" altLang="en-US"/>
          </a:p>
        </p:txBody>
      </p:sp>
    </p:spTree>
    <p:extLst>
      <p:ext uri="{BB962C8B-B14F-4D97-AF65-F5344CB8AC3E}">
        <p14:creationId xmlns:p14="http://schemas.microsoft.com/office/powerpoint/2010/main" val="359525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EABE5BB-8755-4884-95F0-76BB69080402}" type="datetimeFigureOut">
              <a:rPr lang="zh-CN" altLang="en-US" smtClean="0"/>
              <a:t>2015/3/17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6B772E-D82D-4472-A67D-75FCF078EB01}" type="slidenum">
              <a:rPr lang="zh-CN" altLang="en-US" smtClean="0"/>
              <a:t>‹#›</a:t>
            </a:fld>
            <a:endParaRPr lang="zh-CN" altLang="en-US"/>
          </a:p>
        </p:txBody>
      </p:sp>
    </p:spTree>
    <p:extLst>
      <p:ext uri="{BB962C8B-B14F-4D97-AF65-F5344CB8AC3E}">
        <p14:creationId xmlns:p14="http://schemas.microsoft.com/office/powerpoint/2010/main" val="237374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BE5BB-8755-4884-95F0-76BB69080402}" type="datetimeFigureOut">
              <a:rPr lang="zh-CN" altLang="en-US" smtClean="0"/>
              <a:t>2015/3/17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6B772E-D82D-4472-A67D-75FCF078EB01}" type="slidenum">
              <a:rPr lang="zh-CN" altLang="en-US" smtClean="0"/>
              <a:t>‹#›</a:t>
            </a:fld>
            <a:endParaRPr lang="zh-CN" altLang="en-US"/>
          </a:p>
        </p:txBody>
      </p:sp>
    </p:spTree>
    <p:extLst>
      <p:ext uri="{BB962C8B-B14F-4D97-AF65-F5344CB8AC3E}">
        <p14:creationId xmlns:p14="http://schemas.microsoft.com/office/powerpoint/2010/main" val="340279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EABE5BB-8755-4884-95F0-76BB69080402}" type="datetimeFigureOut">
              <a:rPr lang="zh-CN" altLang="en-US" smtClean="0"/>
              <a:t>2015/3/17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6B772E-D82D-4472-A67D-75FCF078EB01}" type="slidenum">
              <a:rPr lang="zh-CN" altLang="en-US" smtClean="0"/>
              <a:t>‹#›</a:t>
            </a:fld>
            <a:endParaRPr lang="zh-CN" altLang="en-US"/>
          </a:p>
        </p:txBody>
      </p:sp>
    </p:spTree>
    <p:extLst>
      <p:ext uri="{BB962C8B-B14F-4D97-AF65-F5344CB8AC3E}">
        <p14:creationId xmlns:p14="http://schemas.microsoft.com/office/powerpoint/2010/main" val="2180601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EABE5BB-8755-4884-95F0-76BB69080402}" type="datetimeFigureOut">
              <a:rPr lang="zh-CN" altLang="en-US" smtClean="0"/>
              <a:t>2015/3/17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6B772E-D82D-4472-A67D-75FCF078EB01}" type="slidenum">
              <a:rPr lang="zh-CN" altLang="en-US" smtClean="0"/>
              <a:t>‹#›</a:t>
            </a:fld>
            <a:endParaRPr lang="zh-CN" altLang="en-US"/>
          </a:p>
        </p:txBody>
      </p:sp>
    </p:spTree>
    <p:extLst>
      <p:ext uri="{BB962C8B-B14F-4D97-AF65-F5344CB8AC3E}">
        <p14:creationId xmlns:p14="http://schemas.microsoft.com/office/powerpoint/2010/main" val="234652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EABE5BB-8755-4884-95F0-76BB69080402}" type="datetimeFigureOut">
              <a:rPr lang="zh-CN" altLang="en-US" smtClean="0"/>
              <a:t>2015/3/17</a:t>
            </a:fld>
            <a:endParaRPr lang="zh-CN"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56B772E-D82D-4472-A67D-75FCF078EB01}" type="slidenum">
              <a:rPr lang="zh-CN" altLang="en-US" smtClean="0"/>
              <a:t>‹#›</a:t>
            </a:fld>
            <a:endParaRPr lang="zh-CN" altLang="en-US"/>
          </a:p>
        </p:txBody>
      </p:sp>
    </p:spTree>
    <p:extLst>
      <p:ext uri="{BB962C8B-B14F-4D97-AF65-F5344CB8AC3E}">
        <p14:creationId xmlns:p14="http://schemas.microsoft.com/office/powerpoint/2010/main" val="983991430"/>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aike.baidu.com/view/2003825.htm" TargetMode="External"/><Relationship Id="rId2" Type="http://schemas.openxmlformats.org/officeDocument/2006/relationships/hyperlink" Target="http://baike.baidu.com/view/131521.htm" TargetMode="External"/><Relationship Id="rId1" Type="http://schemas.openxmlformats.org/officeDocument/2006/relationships/slideLayout" Target="../slideLayouts/slideLayout2.xml"/><Relationship Id="rId5" Type="http://schemas.openxmlformats.org/officeDocument/2006/relationships/hyperlink" Target="http://baike.baidu.com/view/18536.htm" TargetMode="External"/><Relationship Id="rId4" Type="http://schemas.openxmlformats.org/officeDocument/2006/relationships/hyperlink" Target="http://baike.baidu.com/view/60480.ht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effectLst/>
              </a:rPr>
              <a:t>IEEE754</a:t>
            </a:r>
            <a:r>
              <a:rPr lang="zh-CN" altLang="zh-CN" dirty="0">
                <a:effectLst/>
              </a:rPr>
              <a:t>标准浮点格式</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41508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8743" y="308976"/>
            <a:ext cx="10353762" cy="970450"/>
          </a:xfrm>
        </p:spPr>
        <p:txBody>
          <a:bodyPr>
            <a:normAutofit fontScale="90000"/>
          </a:bodyPr>
          <a:lstStyle/>
          <a:p>
            <a:r>
              <a:rPr kumimoji="1" lang="en-US" altLang="zh-CN" b="1" dirty="0">
                <a:solidFill>
                  <a:srgbClr val="FF0000"/>
                </a:solidFill>
                <a:latin typeface="Arial" panose="020B0604020202020204" pitchFamily="34" charset="0"/>
              </a:rPr>
              <a:t>IEEE754</a:t>
            </a:r>
            <a:r>
              <a:rPr kumimoji="1" lang="zh-CN" altLang="en-US" b="1" dirty="0">
                <a:solidFill>
                  <a:srgbClr val="FF0000"/>
                </a:solidFill>
                <a:latin typeface="Arial" panose="020B0604020202020204" pitchFamily="34" charset="0"/>
              </a:rPr>
              <a:t>对阶码作如下规定</a:t>
            </a:r>
            <a:br>
              <a:rPr kumimoji="1" lang="zh-CN" altLang="en-US" b="1" dirty="0">
                <a:solidFill>
                  <a:srgbClr val="FF0000"/>
                </a:solidFill>
                <a:latin typeface="Arial" panose="020B0604020202020204" pitchFamily="34" charset="0"/>
              </a:rPr>
            </a:br>
            <a:endParaRPr lang="zh-CN" altLang="en-US" dirty="0"/>
          </a:p>
        </p:txBody>
      </p:sp>
      <p:graphicFrame>
        <p:nvGraphicFramePr>
          <p:cNvPr id="4" name="Group 47"/>
          <p:cNvGraphicFramePr>
            <a:graphicFrameLocks noGrp="1"/>
          </p:cNvGraphicFramePr>
          <p:nvPr>
            <p:extLst>
              <p:ext uri="{D42A27DB-BD31-4B8C-83A1-F6EECF244321}">
                <p14:modId xmlns:p14="http://schemas.microsoft.com/office/powerpoint/2010/main" val="3595590635"/>
              </p:ext>
            </p:extLst>
          </p:nvPr>
        </p:nvGraphicFramePr>
        <p:xfrm>
          <a:off x="2871591" y="964504"/>
          <a:ext cx="6096000" cy="5699760"/>
        </p:xfrm>
        <a:graphic>
          <a:graphicData uri="http://schemas.openxmlformats.org/drawingml/2006/table">
            <a:tbl>
              <a:tblPr/>
              <a:tblGrid>
                <a:gridCol w="3048000"/>
                <a:gridCol w="3048000"/>
              </a:tblGrid>
              <a:tr h="338138">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偏移阶码</a:t>
                      </a:r>
                      <a:r>
                        <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实际阶码值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保留做操作数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保留做操作数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96807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3598" y="458904"/>
            <a:ext cx="4875224" cy="553998"/>
          </a:xfrm>
          <a:prstGeom prst="rect">
            <a:avLst/>
          </a:prstGeom>
        </p:spPr>
        <p:txBody>
          <a:bodyPr wrap="square">
            <a:spAutoFit/>
          </a:bodyPr>
          <a:lstStyle/>
          <a:p>
            <a:pPr algn="just">
              <a:lnSpc>
                <a:spcPts val="3600"/>
              </a:lnSpc>
            </a:pPr>
            <a:r>
              <a:rPr kumimoji="1" lang="zh-CN" altLang="en-US" sz="4000" b="1" dirty="0">
                <a:solidFill>
                  <a:srgbClr val="FF0000"/>
                </a:solidFill>
                <a:latin typeface="Arial" panose="020B0604020202020204" pitchFamily="34" charset="0"/>
              </a:rPr>
              <a:t>对上溢和下溢的处理</a:t>
            </a:r>
          </a:p>
        </p:txBody>
      </p:sp>
      <p:sp>
        <p:nvSpPr>
          <p:cNvPr id="5" name="矩形 4"/>
          <p:cNvSpPr/>
          <p:nvPr/>
        </p:nvSpPr>
        <p:spPr>
          <a:xfrm>
            <a:off x="2008339" y="1523648"/>
            <a:ext cx="8851726" cy="4247317"/>
          </a:xfrm>
          <a:prstGeom prst="rect">
            <a:avLst/>
          </a:prstGeom>
        </p:spPr>
        <p:txBody>
          <a:bodyPr wrap="square">
            <a:spAutoFit/>
          </a:bodyPr>
          <a:lstStyle/>
          <a:p>
            <a:pPr algn="just">
              <a:lnSpc>
                <a:spcPts val="3600"/>
              </a:lnSpc>
            </a:pPr>
            <a:r>
              <a:rPr kumimoji="1" lang="zh-CN" altLang="en-US" sz="3200" b="1" dirty="0">
                <a:latin typeface="Arial" panose="020B0604020202020204" pitchFamily="34" charset="0"/>
              </a:rPr>
              <a:t>当运算结果小于规格化浮点数所能表示的最小值时，以前硬件处理策略，或者结果置0或者产生一个下溢陷阱，这两种方案均不能令人满意。</a:t>
            </a:r>
          </a:p>
          <a:p>
            <a:pPr algn="just">
              <a:lnSpc>
                <a:spcPts val="3600"/>
              </a:lnSpc>
            </a:pPr>
            <a:r>
              <a:rPr kumimoji="1" lang="en-US" altLang="zh-CN" sz="3200" b="1" dirty="0">
                <a:latin typeface="Arial" panose="020B0604020202020204" pitchFamily="34" charset="0"/>
              </a:rPr>
              <a:t>     IEEE754</a:t>
            </a:r>
            <a:r>
              <a:rPr kumimoji="1" lang="zh-CN" altLang="en-US" sz="3200" b="1" dirty="0">
                <a:latin typeface="Arial" panose="020B0604020202020204" pitchFamily="34" charset="0"/>
              </a:rPr>
              <a:t>处理方法是使用非规格化数。这时阶码为0（即移码-127），尾数没有隐含位，最高位是0。</a:t>
            </a:r>
          </a:p>
          <a:p>
            <a:pPr algn="just">
              <a:lnSpc>
                <a:spcPts val="3600"/>
              </a:lnSpc>
            </a:pPr>
            <a:r>
              <a:rPr kumimoji="1" lang="en-US" altLang="zh-CN" sz="3200" b="1" dirty="0">
                <a:latin typeface="Arial" panose="020B0604020202020204" pitchFamily="34" charset="0"/>
              </a:rPr>
              <a:t>    </a:t>
            </a:r>
            <a:r>
              <a:rPr kumimoji="1" lang="zh-CN" altLang="en-US" sz="3200" b="1" dirty="0">
                <a:latin typeface="Arial" panose="020B0604020202020204" pitchFamily="34" charset="0"/>
              </a:rPr>
              <a:t>这样的结果是降低精度，扩大表示范围。如原来规格化单精度最小值是1.0</a:t>
            </a:r>
            <a:r>
              <a:rPr kumimoji="1" lang="en-US" altLang="zh-CN" sz="3200" b="1" dirty="0">
                <a:latin typeface="Arial" panose="020B0604020202020204" pitchFamily="34" charset="0"/>
              </a:rPr>
              <a:t>x2</a:t>
            </a:r>
            <a:r>
              <a:rPr kumimoji="1" lang="en-US" altLang="zh-CN" sz="3200" b="1" baseline="30000" dirty="0">
                <a:latin typeface="Arial" panose="020B0604020202020204" pitchFamily="34" charset="0"/>
              </a:rPr>
              <a:t>-126</a:t>
            </a:r>
            <a:r>
              <a:rPr kumimoji="1" lang="en-US" altLang="zh-CN" sz="3200" b="1" dirty="0">
                <a:latin typeface="Arial" panose="020B0604020202020204" pitchFamily="34" charset="0"/>
              </a:rPr>
              <a:t>,</a:t>
            </a:r>
            <a:r>
              <a:rPr kumimoji="1" lang="zh-CN" altLang="en-US" sz="3200" b="1" dirty="0">
                <a:latin typeface="Arial" panose="020B0604020202020204" pitchFamily="34" charset="0"/>
              </a:rPr>
              <a:t>而非规格化单精度最小值是2</a:t>
            </a:r>
            <a:r>
              <a:rPr kumimoji="1" lang="zh-CN" altLang="en-US" sz="3200" b="1" baseline="30000" dirty="0">
                <a:latin typeface="Arial" panose="020B0604020202020204" pitchFamily="34" charset="0"/>
              </a:rPr>
              <a:t>-23</a:t>
            </a:r>
            <a:r>
              <a:rPr kumimoji="1" lang="zh-CN" altLang="en-US" sz="3200" b="1" dirty="0">
                <a:latin typeface="Arial" panose="020B0604020202020204" pitchFamily="34" charset="0"/>
              </a:rPr>
              <a:t> </a:t>
            </a:r>
            <a:r>
              <a:rPr kumimoji="1" lang="en-US" altLang="zh-CN" sz="3200" b="1" dirty="0">
                <a:latin typeface="Arial" panose="020B0604020202020204" pitchFamily="34" charset="0"/>
              </a:rPr>
              <a:t>x2</a:t>
            </a:r>
            <a:r>
              <a:rPr kumimoji="1" lang="en-US" altLang="zh-CN" sz="3200" b="1" baseline="30000" dirty="0">
                <a:latin typeface="Arial" panose="020B0604020202020204" pitchFamily="34" charset="0"/>
              </a:rPr>
              <a:t>-126</a:t>
            </a:r>
            <a:r>
              <a:rPr kumimoji="1" lang="en-US" altLang="zh-CN" sz="3200" b="1" dirty="0">
                <a:latin typeface="Arial" panose="020B0604020202020204" pitchFamily="34" charset="0"/>
              </a:rPr>
              <a:t>=2</a:t>
            </a:r>
            <a:r>
              <a:rPr kumimoji="1" lang="en-US" altLang="zh-CN" sz="3200" b="1" baseline="30000" dirty="0">
                <a:latin typeface="Arial" panose="020B0604020202020204" pitchFamily="34" charset="0"/>
              </a:rPr>
              <a:t>-149</a:t>
            </a:r>
            <a:r>
              <a:rPr kumimoji="1" lang="en-US" altLang="zh-CN" sz="3200" b="1" dirty="0">
                <a:latin typeface="Arial" panose="020B0604020202020204" pitchFamily="34" charset="0"/>
              </a:rPr>
              <a:t>(</a:t>
            </a:r>
            <a:r>
              <a:rPr kumimoji="1" lang="zh-CN" altLang="en-US" sz="3200" b="1" dirty="0">
                <a:latin typeface="Arial" panose="020B0604020202020204" pitchFamily="34" charset="0"/>
              </a:rPr>
              <a:t>只有1位有效位</a:t>
            </a:r>
            <a:r>
              <a:rPr kumimoji="1" lang="en-US" altLang="zh-CN" sz="3200" b="1" dirty="0">
                <a:latin typeface="Arial" panose="020B0604020202020204" pitchFamily="34" charset="0"/>
              </a:rPr>
              <a:t>)</a:t>
            </a:r>
            <a:r>
              <a:rPr kumimoji="1" lang="zh-CN" altLang="en-US" sz="3200" b="1" dirty="0">
                <a:latin typeface="Arial" panose="020B0604020202020204" pitchFamily="34" charset="0"/>
              </a:rPr>
              <a:t> 。</a:t>
            </a:r>
            <a:endParaRPr lang="zh-CN" altLang="en-US" sz="3200" dirty="0"/>
          </a:p>
        </p:txBody>
      </p:sp>
    </p:spTree>
    <p:extLst>
      <p:ext uri="{BB962C8B-B14F-4D97-AF65-F5344CB8AC3E}">
        <p14:creationId xmlns:p14="http://schemas.microsoft.com/office/powerpoint/2010/main" val="594713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22740" y="509040"/>
            <a:ext cx="6096000" cy="5632311"/>
          </a:xfrm>
          <a:prstGeom prst="rect">
            <a:avLst/>
          </a:prstGeom>
        </p:spPr>
        <p:txBody>
          <a:bodyPr>
            <a:spAutoFit/>
          </a:bodyPr>
          <a:lstStyle/>
          <a:p>
            <a:pPr algn="ctr"/>
            <a:r>
              <a:rPr kumimoji="1" lang="zh-CN" altLang="en-US" sz="4000" b="1" dirty="0">
                <a:latin typeface="Arial" panose="020B0604020202020204" pitchFamily="34" charset="0"/>
              </a:rPr>
              <a:t>对上溢用无穷大表示,同时规定:</a:t>
            </a:r>
          </a:p>
          <a:p>
            <a:pPr algn="ctr"/>
            <a:endParaRPr kumimoji="1" lang="zh-CN" altLang="en-US" sz="4000" b="1" dirty="0">
              <a:latin typeface="Arial" panose="020B0604020202020204" pitchFamily="34" charset="0"/>
            </a:endParaRPr>
          </a:p>
          <a:p>
            <a:pPr algn="ctr"/>
            <a:r>
              <a:rPr kumimoji="1" lang="zh-CN" altLang="en-US" sz="4000" b="1" dirty="0">
                <a:latin typeface="Arial" panose="020B0604020202020204" pitchFamily="34" charset="0"/>
              </a:rPr>
              <a:t>无穷大+任何数=无穷大</a:t>
            </a:r>
          </a:p>
          <a:p>
            <a:pPr algn="ctr"/>
            <a:r>
              <a:rPr kumimoji="1" lang="zh-CN" altLang="en-US" sz="4000" b="1" dirty="0">
                <a:latin typeface="Arial" panose="020B0604020202020204" pitchFamily="34" charset="0"/>
              </a:rPr>
              <a:t>任何有限数÷0=无穷大</a:t>
            </a:r>
          </a:p>
          <a:p>
            <a:pPr algn="ctr"/>
            <a:r>
              <a:rPr kumimoji="1" lang="zh-CN" altLang="en-US" sz="4000" b="1" dirty="0">
                <a:latin typeface="Arial" panose="020B0604020202020204" pitchFamily="34" charset="0"/>
              </a:rPr>
              <a:t>任何有限数÷无穷大=0</a:t>
            </a:r>
          </a:p>
          <a:p>
            <a:pPr algn="ctr"/>
            <a:r>
              <a:rPr kumimoji="1" lang="zh-CN" altLang="en-US" sz="4000" b="1" dirty="0">
                <a:latin typeface="Arial" panose="020B0604020202020204" pitchFamily="34" charset="0"/>
              </a:rPr>
              <a:t>无穷大÷无穷大=</a:t>
            </a:r>
            <a:r>
              <a:rPr kumimoji="1" lang="en-US" altLang="zh-CN" sz="4000" b="1" dirty="0" err="1">
                <a:latin typeface="Arial" panose="020B0604020202020204" pitchFamily="34" charset="0"/>
              </a:rPr>
              <a:t>NaN</a:t>
            </a:r>
            <a:endParaRPr kumimoji="1" lang="en-US" altLang="zh-CN" sz="4000" b="1" dirty="0">
              <a:latin typeface="Arial" panose="020B0604020202020204" pitchFamily="34" charset="0"/>
            </a:endParaRPr>
          </a:p>
          <a:p>
            <a:pPr algn="ctr"/>
            <a:endParaRPr kumimoji="1" lang="zh-CN" altLang="en-US" sz="4000" b="1" dirty="0">
              <a:latin typeface="Arial" panose="020B0604020202020204" pitchFamily="34" charset="0"/>
            </a:endParaRPr>
          </a:p>
          <a:p>
            <a:pPr algn="ctr"/>
            <a:r>
              <a:rPr kumimoji="1" lang="en-US" altLang="zh-CN" sz="4000" b="1" dirty="0" err="1">
                <a:latin typeface="Arial" panose="020B0604020202020204" pitchFamily="34" charset="0"/>
              </a:rPr>
              <a:t>NaN</a:t>
            </a:r>
            <a:r>
              <a:rPr kumimoji="1" lang="en-US" altLang="zh-CN" sz="4000" b="1" dirty="0">
                <a:latin typeface="Arial" panose="020B0604020202020204" pitchFamily="34" charset="0"/>
              </a:rPr>
              <a:t>(Not A Number)</a:t>
            </a:r>
          </a:p>
        </p:txBody>
      </p:sp>
    </p:spTree>
    <p:extLst>
      <p:ext uri="{BB962C8B-B14F-4D97-AF65-F5344CB8AC3E}">
        <p14:creationId xmlns:p14="http://schemas.microsoft.com/office/powerpoint/2010/main" val="2721341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3835" y="1566590"/>
            <a:ext cx="10342323" cy="3323987"/>
          </a:xfrm>
          <a:prstGeom prst="rect">
            <a:avLst/>
          </a:prstGeom>
        </p:spPr>
        <p:txBody>
          <a:bodyPr wrap="square">
            <a:spAutoFit/>
          </a:bodyPr>
          <a:lstStyle/>
          <a:p>
            <a:pPr>
              <a:lnSpc>
                <a:spcPts val="3600"/>
              </a:lnSpc>
            </a:pPr>
            <a:r>
              <a:rPr kumimoji="1" lang="zh-CN" altLang="en-US" sz="2800" b="1" dirty="0">
                <a:latin typeface="Arial" panose="020B0604020202020204" pitchFamily="34" charset="0"/>
              </a:rPr>
              <a:t>几个特殊数据的存储规则：</a:t>
            </a:r>
          </a:p>
          <a:p>
            <a:pPr>
              <a:lnSpc>
                <a:spcPts val="3600"/>
              </a:lnSpc>
            </a:pPr>
            <a:endParaRPr kumimoji="1" lang="zh-CN" altLang="en-US" sz="2800" b="1" dirty="0">
              <a:latin typeface="Arial" panose="020B0604020202020204" pitchFamily="34" charset="0"/>
            </a:endParaRPr>
          </a:p>
          <a:p>
            <a:pPr>
              <a:lnSpc>
                <a:spcPts val="3600"/>
              </a:lnSpc>
            </a:pPr>
            <a:r>
              <a:rPr kumimoji="1" lang="zh-CN" altLang="en-US" sz="2800" b="1" dirty="0">
                <a:latin typeface="Arial" panose="020B0604020202020204" pitchFamily="34" charset="0"/>
              </a:rPr>
              <a:t>    正</a:t>
            </a:r>
            <a:r>
              <a:rPr kumimoji="1" lang="en-US" altLang="zh-CN" sz="2800" b="1" dirty="0">
                <a:latin typeface="Arial" panose="020B0604020202020204" pitchFamily="34" charset="0"/>
              </a:rPr>
              <a:t>0: </a:t>
            </a:r>
            <a:r>
              <a:rPr kumimoji="1" lang="zh-CN" altLang="en-US" sz="2800" b="1" dirty="0">
                <a:latin typeface="Arial" panose="020B0604020202020204" pitchFamily="34" charset="0"/>
              </a:rPr>
              <a:t>所有的数据位都是</a:t>
            </a:r>
            <a:r>
              <a:rPr kumimoji="1" lang="en-US" altLang="zh-CN" sz="2800" b="1" dirty="0">
                <a:latin typeface="Arial" panose="020B0604020202020204" pitchFamily="34" charset="0"/>
              </a:rPr>
              <a:t>0</a:t>
            </a:r>
            <a:r>
              <a:rPr kumimoji="1" lang="zh-CN" altLang="en-US" sz="2800" b="1" dirty="0">
                <a:latin typeface="Arial" panose="020B0604020202020204" pitchFamily="34" charset="0"/>
              </a:rPr>
              <a:t>；</a:t>
            </a:r>
          </a:p>
          <a:p>
            <a:pPr>
              <a:lnSpc>
                <a:spcPts val="3600"/>
              </a:lnSpc>
            </a:pPr>
            <a:r>
              <a:rPr kumimoji="1" lang="zh-CN" altLang="en-US" sz="2800" b="1" dirty="0">
                <a:latin typeface="Arial" panose="020B0604020202020204" pitchFamily="34" charset="0"/>
              </a:rPr>
              <a:t>    负</a:t>
            </a:r>
            <a:r>
              <a:rPr kumimoji="1" lang="en-US" altLang="zh-CN" sz="2800" b="1" dirty="0">
                <a:latin typeface="Arial" panose="020B0604020202020204" pitchFamily="34" charset="0"/>
              </a:rPr>
              <a:t>0: </a:t>
            </a:r>
            <a:r>
              <a:rPr kumimoji="1" lang="zh-CN" altLang="en-US" sz="2800" b="1" dirty="0">
                <a:latin typeface="Arial" panose="020B0604020202020204" pitchFamily="34" charset="0"/>
              </a:rPr>
              <a:t>最高位为</a:t>
            </a:r>
            <a:r>
              <a:rPr kumimoji="1" lang="en-US" altLang="zh-CN" sz="2800" b="1" dirty="0">
                <a:latin typeface="Arial" panose="020B0604020202020204" pitchFamily="34" charset="0"/>
              </a:rPr>
              <a:t>1</a:t>
            </a:r>
            <a:r>
              <a:rPr kumimoji="1" lang="zh-CN" altLang="en-US" sz="2800" b="1" dirty="0">
                <a:latin typeface="Arial" panose="020B0604020202020204" pitchFamily="34" charset="0"/>
              </a:rPr>
              <a:t>，其它的数据位是</a:t>
            </a:r>
            <a:r>
              <a:rPr kumimoji="1" lang="en-US" altLang="zh-CN" sz="2800" b="1" dirty="0">
                <a:latin typeface="Arial" panose="020B0604020202020204" pitchFamily="34" charset="0"/>
              </a:rPr>
              <a:t>0</a:t>
            </a:r>
            <a:r>
              <a:rPr kumimoji="1" lang="zh-CN" altLang="en-US" sz="2800" b="1" dirty="0">
                <a:latin typeface="Arial" panose="020B0604020202020204" pitchFamily="34" charset="0"/>
              </a:rPr>
              <a:t>；</a:t>
            </a:r>
          </a:p>
          <a:p>
            <a:pPr>
              <a:lnSpc>
                <a:spcPts val="3600"/>
              </a:lnSpc>
            </a:pPr>
            <a:r>
              <a:rPr kumimoji="1" lang="zh-CN" altLang="en-US" sz="2800" b="1" dirty="0">
                <a:latin typeface="Arial" panose="020B0604020202020204" pitchFamily="34" charset="0"/>
              </a:rPr>
              <a:t>    正</a:t>
            </a:r>
            <a:r>
              <a:rPr kumimoji="1" lang="en-US" altLang="zh-CN" sz="2800" b="1" dirty="0">
                <a:latin typeface="Arial" panose="020B0604020202020204" pitchFamily="34" charset="0"/>
              </a:rPr>
              <a:t>/</a:t>
            </a:r>
            <a:r>
              <a:rPr kumimoji="1" lang="zh-CN" altLang="en-US" sz="2800" b="1" dirty="0">
                <a:latin typeface="Arial" panose="020B0604020202020204" pitchFamily="34" charset="0"/>
              </a:rPr>
              <a:t>负无穷</a:t>
            </a:r>
            <a:r>
              <a:rPr kumimoji="1" lang="en-US" altLang="zh-CN" sz="2800" b="1" dirty="0">
                <a:latin typeface="Arial" panose="020B0604020202020204" pitchFamily="34" charset="0"/>
              </a:rPr>
              <a:t>: </a:t>
            </a:r>
            <a:r>
              <a:rPr kumimoji="1" lang="zh-CN" altLang="en-US" sz="2800" b="1" dirty="0">
                <a:latin typeface="Arial" panose="020B0604020202020204" pitchFamily="34" charset="0"/>
              </a:rPr>
              <a:t>符号位为</a:t>
            </a:r>
            <a:r>
              <a:rPr kumimoji="1" lang="en-US" altLang="zh-CN" sz="2800" b="1" dirty="0">
                <a:latin typeface="Arial" panose="020B0604020202020204" pitchFamily="34" charset="0"/>
              </a:rPr>
              <a:t>0/1</a:t>
            </a:r>
            <a:r>
              <a:rPr kumimoji="1" lang="zh-CN" altLang="en-US" sz="2800" b="1" dirty="0">
                <a:latin typeface="Arial" panose="020B0604020202020204" pitchFamily="34" charset="0"/>
              </a:rPr>
              <a:t>，阶码位全为</a:t>
            </a:r>
            <a:r>
              <a:rPr kumimoji="1" lang="en-US" altLang="zh-CN" sz="2800" b="1" dirty="0">
                <a:latin typeface="Arial" panose="020B0604020202020204" pitchFamily="34" charset="0"/>
              </a:rPr>
              <a:t>1</a:t>
            </a:r>
            <a:r>
              <a:rPr kumimoji="1" lang="zh-CN" altLang="en-US" sz="2800" b="1" dirty="0">
                <a:latin typeface="Arial" panose="020B0604020202020204" pitchFamily="34" charset="0"/>
              </a:rPr>
              <a:t>，有效数字全为</a:t>
            </a:r>
            <a:r>
              <a:rPr kumimoji="1" lang="en-US" altLang="zh-CN" sz="2800" b="1" dirty="0">
                <a:latin typeface="Arial" panose="020B0604020202020204" pitchFamily="34" charset="0"/>
              </a:rPr>
              <a:t>0</a:t>
            </a:r>
            <a:r>
              <a:rPr kumimoji="1" lang="zh-CN" altLang="en-US" sz="2800" b="1" dirty="0">
                <a:latin typeface="Arial" panose="020B0604020202020204" pitchFamily="34" charset="0"/>
              </a:rPr>
              <a:t>；</a:t>
            </a:r>
          </a:p>
          <a:p>
            <a:pPr>
              <a:lnSpc>
                <a:spcPts val="3600"/>
              </a:lnSpc>
            </a:pPr>
            <a:endParaRPr kumimoji="1" lang="en-US" altLang="zh-CN" sz="2800" b="1" dirty="0">
              <a:latin typeface="Arial" panose="020B0604020202020204" pitchFamily="34" charset="0"/>
            </a:endParaRPr>
          </a:p>
          <a:p>
            <a:pPr>
              <a:lnSpc>
                <a:spcPts val="3600"/>
              </a:lnSpc>
            </a:pPr>
            <a:r>
              <a:rPr kumimoji="1" lang="en-US" altLang="zh-CN" sz="2800" b="1" dirty="0">
                <a:latin typeface="Arial" panose="020B0604020202020204" pitchFamily="34" charset="0"/>
              </a:rPr>
              <a:t>    </a:t>
            </a:r>
            <a:r>
              <a:rPr kumimoji="1" lang="en-US" altLang="zh-CN" sz="2800" b="1" dirty="0">
                <a:solidFill>
                  <a:schemeClr val="hlink"/>
                </a:solidFill>
                <a:latin typeface="Arial" panose="020B0604020202020204" pitchFamily="34" charset="0"/>
              </a:rPr>
              <a:t>NAN</a:t>
            </a:r>
            <a:r>
              <a:rPr kumimoji="1" lang="en-US" altLang="zh-CN" sz="2800" b="1" dirty="0">
                <a:latin typeface="Arial" panose="020B0604020202020204" pitchFamily="34" charset="0"/>
              </a:rPr>
              <a:t>: </a:t>
            </a:r>
            <a:r>
              <a:rPr kumimoji="1" lang="zh-CN" altLang="en-US" sz="2800" b="1" dirty="0">
                <a:latin typeface="Arial" panose="020B0604020202020204" pitchFamily="34" charset="0"/>
              </a:rPr>
              <a:t>非法的浮点数，阶码位全为</a:t>
            </a:r>
            <a:r>
              <a:rPr kumimoji="1" lang="en-US" altLang="zh-CN" sz="2800" b="1" dirty="0">
                <a:latin typeface="Arial" panose="020B0604020202020204" pitchFamily="34" charset="0"/>
              </a:rPr>
              <a:t>1</a:t>
            </a:r>
            <a:r>
              <a:rPr kumimoji="1" lang="zh-CN" altLang="en-US" sz="2800" b="1" dirty="0">
                <a:latin typeface="Arial" panose="020B0604020202020204" pitchFamily="34" charset="0"/>
              </a:rPr>
              <a:t>，有效数字不全为</a:t>
            </a:r>
            <a:r>
              <a:rPr kumimoji="1" lang="en-US" altLang="zh-CN" sz="2800" b="1" dirty="0">
                <a:latin typeface="Arial" panose="020B0604020202020204" pitchFamily="34" charset="0"/>
              </a:rPr>
              <a:t>0</a:t>
            </a:r>
            <a:r>
              <a:rPr kumimoji="1" lang="zh-CN" altLang="en-US" sz="2800" b="1" dirty="0">
                <a:latin typeface="Arial" panose="020B0604020202020204" pitchFamily="34" charset="0"/>
              </a:rPr>
              <a:t>；</a:t>
            </a:r>
          </a:p>
        </p:txBody>
      </p:sp>
    </p:spTree>
    <p:extLst>
      <p:ext uri="{BB962C8B-B14F-4D97-AF65-F5344CB8AC3E}">
        <p14:creationId xmlns:p14="http://schemas.microsoft.com/office/powerpoint/2010/main" val="2071297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48"/>
          <p:cNvGraphicFramePr>
            <a:graphicFrameLocks noGrp="1"/>
          </p:cNvGraphicFramePr>
          <p:nvPr>
            <p:extLst>
              <p:ext uri="{D42A27DB-BD31-4B8C-83A1-F6EECF244321}">
                <p14:modId xmlns:p14="http://schemas.microsoft.com/office/powerpoint/2010/main" val="3708053180"/>
              </p:ext>
            </p:extLst>
          </p:nvPr>
        </p:nvGraphicFramePr>
        <p:xfrm>
          <a:off x="2192055" y="1737987"/>
          <a:ext cx="7508310" cy="4064002"/>
        </p:xfrm>
        <a:graphic>
          <a:graphicData uri="http://schemas.openxmlformats.org/drawingml/2006/table">
            <a:tbl>
              <a:tblPr/>
              <a:tblGrid>
                <a:gridCol w="2021910"/>
                <a:gridCol w="1648216"/>
                <a:gridCol w="1778696"/>
                <a:gridCol w="2059488"/>
              </a:tblGrid>
              <a:tr h="677863">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a:t>
                      </a:r>
                      <a:r>
                        <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（符号位）</a:t>
                      </a:r>
                      <a:endPar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E</a:t>
                      </a:r>
                      <a:r>
                        <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（阶码）</a:t>
                      </a:r>
                      <a:endPar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M</a:t>
                      </a:r>
                      <a:r>
                        <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（尾数）</a:t>
                      </a:r>
                      <a:endPar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意义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±0</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非0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非规格化数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1~25</a:t>
                      </a:r>
                      <a:r>
                        <a:rPr kumimoji="0" lang="en-US" altLang="zh-CN" sz="2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规格化数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无穷大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非0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28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NaN</a:t>
                      </a:r>
                      <a:endPar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矩形 4"/>
          <p:cNvSpPr/>
          <p:nvPr/>
        </p:nvSpPr>
        <p:spPr>
          <a:xfrm>
            <a:off x="325676" y="571638"/>
            <a:ext cx="9144000" cy="553998"/>
          </a:xfrm>
          <a:prstGeom prst="rect">
            <a:avLst/>
          </a:prstGeom>
        </p:spPr>
        <p:txBody>
          <a:bodyPr wrap="square">
            <a:spAutoFit/>
          </a:bodyPr>
          <a:lstStyle/>
          <a:p>
            <a:pPr>
              <a:lnSpc>
                <a:spcPts val="3600"/>
              </a:lnSpc>
            </a:pPr>
            <a:r>
              <a:rPr kumimoji="1" lang="zh-CN" altLang="en-US" sz="3600" b="1" dirty="0">
                <a:latin typeface="Arial" panose="020B0604020202020204" pitchFamily="34" charset="0"/>
              </a:rPr>
              <a:t>这样</a:t>
            </a:r>
            <a:r>
              <a:rPr kumimoji="1" lang="en-US" altLang="zh-CN" sz="3600" b="1" dirty="0">
                <a:latin typeface="Arial" panose="020B0604020202020204" pitchFamily="34" charset="0"/>
              </a:rPr>
              <a:t>IEEE754</a:t>
            </a:r>
            <a:r>
              <a:rPr kumimoji="1" lang="zh-CN" altLang="en-US" sz="3600" b="1" dirty="0">
                <a:latin typeface="Arial" panose="020B0604020202020204" pitchFamily="34" charset="0"/>
              </a:rPr>
              <a:t>有5种类型浮点数据,如下表:</a:t>
            </a:r>
          </a:p>
        </p:txBody>
      </p:sp>
    </p:spTree>
    <p:extLst>
      <p:ext uri="{BB962C8B-B14F-4D97-AF65-F5344CB8AC3E}">
        <p14:creationId xmlns:p14="http://schemas.microsoft.com/office/powerpoint/2010/main" val="1031894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13516" y="571639"/>
            <a:ext cx="6873998" cy="553998"/>
          </a:xfrm>
          <a:prstGeom prst="rect">
            <a:avLst/>
          </a:prstGeom>
        </p:spPr>
        <p:txBody>
          <a:bodyPr wrap="none">
            <a:spAutoFit/>
          </a:bodyPr>
          <a:lstStyle/>
          <a:p>
            <a:pPr>
              <a:lnSpc>
                <a:spcPts val="3600"/>
              </a:lnSpc>
            </a:pPr>
            <a:r>
              <a:rPr kumimoji="1" lang="zh-CN" altLang="en-US" sz="4000" b="1" dirty="0" smtClean="0">
                <a:solidFill>
                  <a:schemeClr val="hlink"/>
                </a:solidFill>
                <a:latin typeface="Arial" panose="020B0604020202020204" pitchFamily="34" charset="0"/>
              </a:rPr>
              <a:t>十进制数转换成浮点数的步骤</a:t>
            </a:r>
            <a:endParaRPr kumimoji="1" lang="zh-CN" altLang="en-US" sz="4000" b="1" dirty="0">
              <a:solidFill>
                <a:schemeClr val="hlink"/>
              </a:solidFill>
              <a:latin typeface="Arial" panose="020B0604020202020204" pitchFamily="34" charset="0"/>
            </a:endParaRPr>
          </a:p>
        </p:txBody>
      </p:sp>
      <p:sp>
        <p:nvSpPr>
          <p:cNvPr id="5" name="矩形 4"/>
          <p:cNvSpPr/>
          <p:nvPr/>
        </p:nvSpPr>
        <p:spPr>
          <a:xfrm>
            <a:off x="2972844" y="1269562"/>
            <a:ext cx="6121052" cy="5170646"/>
          </a:xfrm>
          <a:prstGeom prst="rect">
            <a:avLst/>
          </a:prstGeom>
        </p:spPr>
        <p:txBody>
          <a:bodyPr wrap="square">
            <a:spAutoFit/>
          </a:bodyPr>
          <a:lstStyle/>
          <a:p>
            <a:pPr>
              <a:lnSpc>
                <a:spcPts val="3600"/>
              </a:lnSpc>
            </a:pPr>
            <a:r>
              <a:rPr kumimoji="1" lang="en-US" altLang="zh-CN" sz="2400" b="1" dirty="0">
                <a:latin typeface="Arial" panose="020B0604020202020204" pitchFamily="34" charset="0"/>
              </a:rPr>
              <a:t>1</a:t>
            </a:r>
            <a:r>
              <a:rPr kumimoji="1" lang="zh-CN" altLang="en-US" sz="2400" b="1" dirty="0">
                <a:latin typeface="Arial" panose="020B0604020202020204" pitchFamily="34" charset="0"/>
              </a:rPr>
              <a:t>、将十进制数转换成二进制数：整数部分用</a:t>
            </a:r>
            <a:r>
              <a:rPr kumimoji="1" lang="en-US" altLang="zh-CN" sz="2400" b="1" dirty="0">
                <a:latin typeface="Arial" panose="020B0604020202020204" pitchFamily="34" charset="0"/>
              </a:rPr>
              <a:t>2</a:t>
            </a:r>
            <a:r>
              <a:rPr kumimoji="1" lang="zh-CN" altLang="en-US" sz="2400" b="1" dirty="0">
                <a:latin typeface="Arial" panose="020B0604020202020204" pitchFamily="34" charset="0"/>
              </a:rPr>
              <a:t>来除，小数部分用</a:t>
            </a:r>
            <a:r>
              <a:rPr kumimoji="1" lang="en-US" altLang="zh-CN" sz="2400" b="1" dirty="0">
                <a:latin typeface="Arial" panose="020B0604020202020204" pitchFamily="34" charset="0"/>
              </a:rPr>
              <a:t>2</a:t>
            </a:r>
            <a:r>
              <a:rPr kumimoji="1" lang="zh-CN" altLang="en-US" sz="2400" b="1" dirty="0">
                <a:latin typeface="Arial" panose="020B0604020202020204" pitchFamily="34" charset="0"/>
              </a:rPr>
              <a:t>来乘；</a:t>
            </a:r>
          </a:p>
          <a:p>
            <a:pPr>
              <a:lnSpc>
                <a:spcPts val="3600"/>
              </a:lnSpc>
            </a:pPr>
            <a:r>
              <a:rPr kumimoji="1" lang="en-US" altLang="zh-CN" sz="2400" b="1" dirty="0">
                <a:latin typeface="Arial" panose="020B0604020202020204" pitchFamily="34" charset="0"/>
              </a:rPr>
              <a:t>2</a:t>
            </a:r>
            <a:r>
              <a:rPr kumimoji="1" lang="zh-CN" altLang="en-US" sz="2400" b="1" dirty="0">
                <a:latin typeface="Arial" panose="020B0604020202020204" pitchFamily="34" charset="0"/>
              </a:rPr>
              <a:t>、规格化二进制数：改变阶码，使小数点前面仅有第一位有效数字；</a:t>
            </a:r>
          </a:p>
          <a:p>
            <a:pPr>
              <a:lnSpc>
                <a:spcPts val="3600"/>
              </a:lnSpc>
            </a:pPr>
            <a:r>
              <a:rPr kumimoji="1" lang="en-US" altLang="zh-CN" sz="2400" b="1" dirty="0">
                <a:latin typeface="Arial" panose="020B0604020202020204" pitchFamily="34" charset="0"/>
              </a:rPr>
              <a:t>3</a:t>
            </a:r>
            <a:r>
              <a:rPr kumimoji="1" lang="zh-CN" altLang="en-US" sz="2400" b="1" dirty="0">
                <a:latin typeface="Arial" panose="020B0604020202020204" pitchFamily="34" charset="0"/>
              </a:rPr>
              <a:t>、计算阶码：</a:t>
            </a:r>
          </a:p>
          <a:p>
            <a:pPr>
              <a:lnSpc>
                <a:spcPts val="3600"/>
              </a:lnSpc>
            </a:pPr>
            <a:r>
              <a:rPr kumimoji="1" lang="zh-CN" altLang="en-US" sz="2400" b="1" dirty="0">
                <a:latin typeface="Arial" panose="020B0604020202020204" pitchFamily="34" charset="0"/>
              </a:rPr>
              <a:t>　　短型浮点数的阶码加上偏移量</a:t>
            </a:r>
            <a:r>
              <a:rPr kumimoji="1" lang="en-US" altLang="zh-CN" sz="2400" b="1" dirty="0">
                <a:latin typeface="Arial" panose="020B0604020202020204" pitchFamily="34" charset="0"/>
              </a:rPr>
              <a:t>7FH</a:t>
            </a:r>
            <a:endParaRPr kumimoji="1" lang="zh-CN" altLang="en-US" sz="2400" b="1" dirty="0">
              <a:latin typeface="Arial" panose="020B0604020202020204" pitchFamily="34" charset="0"/>
            </a:endParaRPr>
          </a:p>
          <a:p>
            <a:pPr>
              <a:lnSpc>
                <a:spcPts val="3600"/>
              </a:lnSpc>
            </a:pPr>
            <a:r>
              <a:rPr kumimoji="1" lang="zh-CN" altLang="en-US" sz="2400" b="1" dirty="0">
                <a:latin typeface="Arial" panose="020B0604020202020204" pitchFamily="34" charset="0"/>
              </a:rPr>
              <a:t>　　长型浮点数的阶码加上偏移量</a:t>
            </a:r>
            <a:r>
              <a:rPr kumimoji="1" lang="en-US" altLang="zh-CN" sz="2400" b="1" dirty="0">
                <a:latin typeface="Arial" panose="020B0604020202020204" pitchFamily="34" charset="0"/>
              </a:rPr>
              <a:t>3FFH</a:t>
            </a:r>
            <a:endParaRPr kumimoji="1" lang="zh-CN" altLang="en-US" sz="2400" b="1" dirty="0">
              <a:latin typeface="Arial" panose="020B0604020202020204" pitchFamily="34" charset="0"/>
            </a:endParaRPr>
          </a:p>
          <a:p>
            <a:pPr>
              <a:lnSpc>
                <a:spcPts val="3600"/>
              </a:lnSpc>
            </a:pPr>
            <a:r>
              <a:rPr kumimoji="1" lang="zh-CN" altLang="en-US" sz="2400" b="1" dirty="0">
                <a:latin typeface="Arial" panose="020B0604020202020204" pitchFamily="34" charset="0"/>
              </a:rPr>
              <a:t>　　扩展型浮点数的阶码加上偏移量</a:t>
            </a:r>
            <a:r>
              <a:rPr kumimoji="1" lang="en-US" altLang="zh-CN" sz="2400" b="1" dirty="0">
                <a:latin typeface="Arial" panose="020B0604020202020204" pitchFamily="34" charset="0"/>
              </a:rPr>
              <a:t>3FFFH</a:t>
            </a:r>
            <a:endParaRPr kumimoji="1" lang="zh-CN" altLang="en-US" sz="2400" b="1" dirty="0">
              <a:latin typeface="Arial" panose="020B0604020202020204" pitchFamily="34" charset="0"/>
            </a:endParaRPr>
          </a:p>
          <a:p>
            <a:pPr>
              <a:lnSpc>
                <a:spcPts val="3600"/>
              </a:lnSpc>
            </a:pPr>
            <a:r>
              <a:rPr kumimoji="1" lang="en-US" altLang="zh-CN" sz="2400" b="1" dirty="0">
                <a:latin typeface="Arial" panose="020B0604020202020204" pitchFamily="34" charset="0"/>
              </a:rPr>
              <a:t>4</a:t>
            </a:r>
            <a:r>
              <a:rPr kumimoji="1" lang="zh-CN" altLang="en-US" sz="2400" b="1" dirty="0">
                <a:latin typeface="Arial" panose="020B0604020202020204" pitchFamily="34" charset="0"/>
              </a:rPr>
              <a:t>、以浮点数据格式存储。</a:t>
            </a:r>
          </a:p>
          <a:p>
            <a:pPr>
              <a:lnSpc>
                <a:spcPts val="3600"/>
              </a:lnSpc>
            </a:pPr>
            <a:r>
              <a:rPr kumimoji="1" lang="zh-CN" altLang="en-US" sz="2400" b="1" dirty="0">
                <a:latin typeface="Arial" panose="020B0604020202020204" pitchFamily="34" charset="0"/>
              </a:rPr>
              <a:t>　　把数值的符号位、阶码和尾数合在一起就得到了该数的浮点存储形式。</a:t>
            </a:r>
          </a:p>
        </p:txBody>
      </p:sp>
    </p:spTree>
    <p:extLst>
      <p:ext uri="{BB962C8B-B14F-4D97-AF65-F5344CB8AC3E}">
        <p14:creationId xmlns:p14="http://schemas.microsoft.com/office/powerpoint/2010/main" val="3171219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1319" y="496483"/>
            <a:ext cx="6873998" cy="553998"/>
          </a:xfrm>
          <a:prstGeom prst="rect">
            <a:avLst/>
          </a:prstGeom>
        </p:spPr>
        <p:txBody>
          <a:bodyPr wrap="none">
            <a:spAutoFit/>
          </a:bodyPr>
          <a:lstStyle/>
          <a:p>
            <a:pPr>
              <a:lnSpc>
                <a:spcPts val="3600"/>
              </a:lnSpc>
            </a:pPr>
            <a:r>
              <a:rPr kumimoji="1" lang="zh-CN" altLang="en-US" sz="4000" b="1" dirty="0">
                <a:solidFill>
                  <a:schemeClr val="hlink"/>
                </a:solidFill>
                <a:latin typeface="Arial" panose="020B0604020202020204" pitchFamily="34" charset="0"/>
              </a:rPr>
              <a:t>浮点数转换成十进制数的步骤</a:t>
            </a:r>
          </a:p>
        </p:txBody>
      </p:sp>
      <p:sp>
        <p:nvSpPr>
          <p:cNvPr id="5" name="矩形 4"/>
          <p:cNvSpPr/>
          <p:nvPr/>
        </p:nvSpPr>
        <p:spPr>
          <a:xfrm>
            <a:off x="2960318" y="1498596"/>
            <a:ext cx="6096000" cy="4198201"/>
          </a:xfrm>
          <a:prstGeom prst="rect">
            <a:avLst/>
          </a:prstGeom>
        </p:spPr>
        <p:txBody>
          <a:bodyPr>
            <a:spAutoFit/>
          </a:bodyPr>
          <a:lstStyle/>
          <a:p>
            <a:pPr>
              <a:lnSpc>
                <a:spcPts val="3600"/>
              </a:lnSpc>
            </a:pPr>
            <a:r>
              <a:rPr kumimoji="1" lang="zh-CN" altLang="en-US" sz="2400" b="1" dirty="0">
                <a:latin typeface="Arial" panose="020B0604020202020204" pitchFamily="34" charset="0"/>
              </a:rPr>
              <a:t>该步骤与前面“十进制数转换成浮点数”的步骤是互逆的，其具体步骤如下：</a:t>
            </a:r>
          </a:p>
          <a:p>
            <a:pPr>
              <a:lnSpc>
                <a:spcPts val="3600"/>
              </a:lnSpc>
            </a:pPr>
            <a:endParaRPr kumimoji="1" lang="zh-CN" altLang="en-US" sz="2400" b="1" dirty="0">
              <a:latin typeface="Arial" panose="020B0604020202020204" pitchFamily="34" charset="0"/>
            </a:endParaRPr>
          </a:p>
          <a:p>
            <a:pPr>
              <a:lnSpc>
                <a:spcPts val="3600"/>
              </a:lnSpc>
            </a:pPr>
            <a:r>
              <a:rPr kumimoji="1" lang="en-US" altLang="zh-CN" sz="2400" b="1" dirty="0">
                <a:latin typeface="Arial" panose="020B0604020202020204" pitchFamily="34" charset="0"/>
              </a:rPr>
              <a:t>1</a:t>
            </a:r>
            <a:r>
              <a:rPr kumimoji="1" lang="zh-CN" altLang="en-US" sz="2400" b="1" dirty="0">
                <a:latin typeface="Arial" panose="020B0604020202020204" pitchFamily="34" charset="0"/>
              </a:rPr>
              <a:t>、分割数字的符号、阶码和有效数字；</a:t>
            </a:r>
          </a:p>
          <a:p>
            <a:pPr>
              <a:lnSpc>
                <a:spcPts val="3600"/>
              </a:lnSpc>
            </a:pPr>
            <a:r>
              <a:rPr kumimoji="1" lang="en-US" altLang="zh-CN" sz="2400" b="1" dirty="0">
                <a:latin typeface="Arial" panose="020B0604020202020204" pitchFamily="34" charset="0"/>
              </a:rPr>
              <a:t>2</a:t>
            </a:r>
            <a:r>
              <a:rPr kumimoji="1" lang="zh-CN" altLang="en-US" sz="2400" b="1" dirty="0">
                <a:latin typeface="Arial" panose="020B0604020202020204" pitchFamily="34" charset="0"/>
              </a:rPr>
              <a:t>、将偏移阶码减去偏移，得到真正的阶码；</a:t>
            </a:r>
          </a:p>
          <a:p>
            <a:pPr>
              <a:lnSpc>
                <a:spcPts val="3600"/>
              </a:lnSpc>
            </a:pPr>
            <a:r>
              <a:rPr kumimoji="1" lang="en-US" altLang="zh-CN" sz="2400" b="1" dirty="0">
                <a:latin typeface="Arial" panose="020B0604020202020204" pitchFamily="34" charset="0"/>
              </a:rPr>
              <a:t>3</a:t>
            </a:r>
            <a:r>
              <a:rPr kumimoji="1" lang="zh-CN" altLang="en-US" sz="2400" b="1" dirty="0">
                <a:latin typeface="Arial" panose="020B0604020202020204" pitchFamily="34" charset="0"/>
              </a:rPr>
              <a:t>、把数字写成规格化的二进制数形式；</a:t>
            </a:r>
          </a:p>
          <a:p>
            <a:pPr>
              <a:lnSpc>
                <a:spcPts val="3600"/>
              </a:lnSpc>
            </a:pPr>
            <a:r>
              <a:rPr kumimoji="1" lang="en-US" altLang="zh-CN" sz="2400" b="1" dirty="0">
                <a:latin typeface="Arial" panose="020B0604020202020204" pitchFamily="34" charset="0"/>
              </a:rPr>
              <a:t>4</a:t>
            </a:r>
            <a:r>
              <a:rPr kumimoji="1" lang="zh-CN" altLang="en-US" sz="2400" b="1" dirty="0">
                <a:latin typeface="Arial" panose="020B0604020202020204" pitchFamily="34" charset="0"/>
              </a:rPr>
              <a:t>、把规格化的二进制数改变成非规格化的二进制数；</a:t>
            </a:r>
          </a:p>
          <a:p>
            <a:pPr>
              <a:lnSpc>
                <a:spcPts val="3600"/>
              </a:lnSpc>
            </a:pPr>
            <a:r>
              <a:rPr kumimoji="1" lang="en-US" altLang="zh-CN" sz="2400" b="1" dirty="0">
                <a:latin typeface="Arial" panose="020B0604020202020204" pitchFamily="34" charset="0"/>
              </a:rPr>
              <a:t>5</a:t>
            </a:r>
            <a:r>
              <a:rPr kumimoji="1" lang="zh-CN" altLang="en-US" sz="2400" b="1" dirty="0">
                <a:latin typeface="Arial" panose="020B0604020202020204" pitchFamily="34" charset="0"/>
              </a:rPr>
              <a:t>、把非规格化的二进制数转换成十进制数。</a:t>
            </a:r>
          </a:p>
        </p:txBody>
      </p:sp>
    </p:spTree>
    <p:extLst>
      <p:ext uri="{BB962C8B-B14F-4D97-AF65-F5344CB8AC3E}">
        <p14:creationId xmlns:p14="http://schemas.microsoft.com/office/powerpoint/2010/main" val="2838845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89146" y="2653828"/>
            <a:ext cx="10003059" cy="1107996"/>
          </a:xfrm>
          <a:prstGeom prst="rect">
            <a:avLst/>
          </a:prstGeom>
        </p:spPr>
        <p:txBody>
          <a:bodyPr wrap="none">
            <a:spAutoFit/>
          </a:bodyPr>
          <a:lstStyle/>
          <a:p>
            <a:r>
              <a:rPr lang="en-US" altLang="zh-CN" sz="6600" b="1" dirty="0"/>
              <a:t>IEEE 754</a:t>
            </a:r>
            <a:r>
              <a:rPr lang="zh-CN" altLang="zh-CN" sz="6600" b="1" dirty="0"/>
              <a:t>标准规定了什么</a:t>
            </a:r>
            <a:r>
              <a:rPr lang="en-US" altLang="zh-CN" sz="6600" b="1" dirty="0"/>
              <a:t>?</a:t>
            </a:r>
            <a:endParaRPr lang="zh-CN" altLang="en-US" sz="6600" dirty="0"/>
          </a:p>
        </p:txBody>
      </p:sp>
    </p:spTree>
    <p:extLst>
      <p:ext uri="{BB962C8B-B14F-4D97-AF65-F5344CB8AC3E}">
        <p14:creationId xmlns:p14="http://schemas.microsoft.com/office/powerpoint/2010/main" val="187716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5885" y="488514"/>
            <a:ext cx="11373634" cy="5909310"/>
          </a:xfrm>
          <a:prstGeom prst="rect">
            <a:avLst/>
          </a:prstGeom>
          <a:noFill/>
        </p:spPr>
        <p:txBody>
          <a:bodyPr wrap="square" rtlCol="0">
            <a:spAutoFit/>
          </a:bodyPr>
          <a:lstStyle/>
          <a:p>
            <a:r>
              <a:rPr lang="en-US" altLang="zh-CN" sz="2000" b="1" dirty="0"/>
              <a:t>a) </a:t>
            </a:r>
            <a:r>
              <a:rPr lang="zh-CN" altLang="zh-CN" sz="2000" b="1" dirty="0"/>
              <a:t>两种基本浮点格式：</a:t>
            </a:r>
            <a:r>
              <a:rPr lang="zh-CN" altLang="zh-CN" sz="2000" dirty="0"/>
              <a:t>单精度和双精度。</a:t>
            </a:r>
            <a:r>
              <a:rPr lang="en-US" altLang="zh-CN" sz="2000" dirty="0"/>
              <a:t>IEEE</a:t>
            </a:r>
            <a:r>
              <a:rPr lang="zh-CN" altLang="zh-CN" sz="2000" dirty="0"/>
              <a:t>单精度格式具有</a:t>
            </a:r>
            <a:r>
              <a:rPr lang="en-US" altLang="zh-CN" sz="2000" dirty="0"/>
              <a:t>24</a:t>
            </a:r>
            <a:r>
              <a:rPr lang="zh-CN" altLang="zh-CN" sz="2000" dirty="0"/>
              <a:t>位有效数字，并总共占用</a:t>
            </a:r>
            <a:r>
              <a:rPr lang="en-US" altLang="zh-CN" sz="2000" dirty="0"/>
              <a:t>32 </a:t>
            </a:r>
            <a:r>
              <a:rPr lang="zh-CN" altLang="zh-CN" sz="2000" dirty="0"/>
              <a:t>位。</a:t>
            </a:r>
            <a:r>
              <a:rPr lang="en-US" altLang="zh-CN" sz="2000" dirty="0"/>
              <a:t>IEEE</a:t>
            </a:r>
            <a:r>
              <a:rPr lang="zh-CN" altLang="zh-CN" sz="2000" dirty="0"/>
              <a:t>双精度格式具有</a:t>
            </a:r>
            <a:r>
              <a:rPr lang="en-US" altLang="zh-CN" sz="2000" dirty="0"/>
              <a:t>53</a:t>
            </a:r>
            <a:r>
              <a:rPr lang="zh-CN" altLang="zh-CN" sz="2000" dirty="0"/>
              <a:t>位有效数字精度，并总共占用</a:t>
            </a:r>
            <a:r>
              <a:rPr lang="en-US" altLang="zh-CN" sz="2000" dirty="0"/>
              <a:t>64</a:t>
            </a:r>
            <a:r>
              <a:rPr lang="zh-CN" altLang="zh-CN" sz="2000" dirty="0"/>
              <a:t>位</a:t>
            </a:r>
            <a:r>
              <a:rPr lang="zh-CN" altLang="zh-CN" sz="2000" dirty="0" smtClean="0"/>
              <a:t>。</a:t>
            </a:r>
            <a:endParaRPr lang="en-US" altLang="zh-CN" sz="2000" dirty="0" smtClean="0"/>
          </a:p>
          <a:p>
            <a:r>
              <a:rPr lang="en-US" altLang="zh-CN" sz="2000" b="1" dirty="0" smtClean="0"/>
              <a:t> </a:t>
            </a:r>
            <a:r>
              <a:rPr lang="en-US" altLang="zh-CN" sz="2000" b="1" dirty="0"/>
              <a:t>b) </a:t>
            </a:r>
            <a:r>
              <a:rPr lang="zh-CN" altLang="zh-CN" sz="2000" b="1" dirty="0"/>
              <a:t>两种扩展浮点格式：</a:t>
            </a:r>
            <a:r>
              <a:rPr lang="zh-CN" altLang="zh-CN" sz="2000" dirty="0"/>
              <a:t>单精度扩展和双精度扩展。此标准并未规定扩展格式的精度和大小，但它指定了最小精度和大小。例如，</a:t>
            </a:r>
            <a:r>
              <a:rPr lang="en-US" altLang="zh-CN" sz="2000" dirty="0"/>
              <a:t>IEEE </a:t>
            </a:r>
            <a:r>
              <a:rPr lang="zh-CN" altLang="zh-CN" sz="2000" dirty="0"/>
              <a:t>双精度扩展格式必须至少具有</a:t>
            </a:r>
            <a:r>
              <a:rPr lang="en-US" altLang="zh-CN" sz="2000" dirty="0"/>
              <a:t>64</a:t>
            </a:r>
            <a:r>
              <a:rPr lang="zh-CN" altLang="zh-CN" sz="2000" dirty="0"/>
              <a:t>位有效数字，并总共占用至少</a:t>
            </a:r>
            <a:r>
              <a:rPr lang="en-US" altLang="zh-CN" sz="2000" dirty="0"/>
              <a:t>79 </a:t>
            </a:r>
            <a:r>
              <a:rPr lang="zh-CN" altLang="zh-CN" sz="2000" dirty="0"/>
              <a:t>位。</a:t>
            </a:r>
            <a:r>
              <a:rPr lang="en-US" altLang="zh-CN" sz="2000" dirty="0"/>
              <a:t> </a:t>
            </a:r>
            <a:endParaRPr lang="en-US" altLang="zh-CN" sz="2000" dirty="0" smtClean="0"/>
          </a:p>
          <a:p>
            <a:r>
              <a:rPr lang="en-US" altLang="zh-CN" sz="2000" b="1" dirty="0"/>
              <a:t>c) </a:t>
            </a:r>
            <a:r>
              <a:rPr lang="zh-CN" altLang="zh-CN" sz="2000" b="1" dirty="0"/>
              <a:t>浮点运算的准确度要求：</a:t>
            </a:r>
            <a:r>
              <a:rPr lang="zh-CN" altLang="zh-CN" sz="2000" dirty="0"/>
              <a:t>加、减、乘、除、平方根、余数、将浮点格式的数舍入为整数值、在不同浮点格式之间转换、在浮点和整数格式之间转换以及比较。求余和比较运算必须精确无误。其他的每种运算必须向其目标提供精确的结果，除非没有此类结果，或者该结果不满足目标格式。对于后一种情况，运算必须按照下面介绍的规定舍入模式的规则对精确结果进行最低限度的修改，并将经过此类修改的结果提供给运算的目标</a:t>
            </a:r>
            <a:r>
              <a:rPr lang="zh-CN" altLang="zh-CN" sz="2000" dirty="0" smtClean="0"/>
              <a:t>。</a:t>
            </a:r>
            <a:r>
              <a:rPr lang="en-US" altLang="zh-CN" sz="2000" b="1" dirty="0"/>
              <a:t> </a:t>
            </a:r>
            <a:endParaRPr lang="en-US" altLang="zh-CN" sz="2000" b="1" dirty="0" smtClean="0"/>
          </a:p>
          <a:p>
            <a:r>
              <a:rPr lang="en-US" altLang="zh-CN" sz="2000" b="1" dirty="0" smtClean="0"/>
              <a:t>d</a:t>
            </a:r>
            <a:r>
              <a:rPr lang="en-US" altLang="zh-CN" sz="2000" b="1" dirty="0"/>
              <a:t>)</a:t>
            </a:r>
            <a:r>
              <a:rPr lang="en-US" altLang="zh-CN" sz="2000" dirty="0"/>
              <a:t> </a:t>
            </a:r>
            <a:r>
              <a:rPr lang="zh-CN" altLang="zh-CN" sz="2000" dirty="0"/>
              <a:t>在十进制字符串和两种基本浮点格式之一的二进制浮点数之间进行转换的准确度、单一性和一致性要求。对于在指定范围内的操作数，这些转换必须生成精确的结果（如果可能的话），或者按照规定舍入模式的规则，对此类精确结果进行最低限度的修改。对于不在指定范围内的操作数，这些转换生成的结果与精确结果之间的差值不得超过取决于舍入模式的指定误差。</a:t>
            </a:r>
          </a:p>
          <a:p>
            <a:r>
              <a:rPr lang="en-US" altLang="zh-CN" sz="2000" b="1" dirty="0"/>
              <a:t>e) </a:t>
            </a:r>
            <a:r>
              <a:rPr lang="zh-CN" altLang="zh-CN" sz="2000" b="1" dirty="0"/>
              <a:t>五种类型的</a:t>
            </a:r>
            <a:r>
              <a:rPr lang="en-US" altLang="zh-CN" sz="2000" b="1" dirty="0"/>
              <a:t>IEEE </a:t>
            </a:r>
            <a:r>
              <a:rPr lang="zh-CN" altLang="zh-CN" sz="2000" b="1" dirty="0"/>
              <a:t>浮点异常，以及用于向用户指示发生这些类型异常的条件。</a:t>
            </a:r>
            <a:r>
              <a:rPr lang="zh-CN" altLang="zh-CN" sz="2000" dirty="0"/>
              <a:t>五种类型的浮点异常是：无效运算、被零除、上溢、下溢和不精确。</a:t>
            </a:r>
          </a:p>
          <a:p>
            <a:r>
              <a:rPr lang="en-US" altLang="zh-CN" sz="2000" b="1" dirty="0"/>
              <a:t>f) </a:t>
            </a:r>
            <a:r>
              <a:rPr lang="zh-CN" altLang="zh-CN" sz="2000" b="1" dirty="0"/>
              <a:t>四种舍入方向：</a:t>
            </a:r>
            <a:r>
              <a:rPr lang="zh-CN" altLang="zh-CN" sz="2000" dirty="0"/>
              <a:t>向最接近的可表示的值；当有两个最接近的可表示的值时首选</a:t>
            </a:r>
            <a:r>
              <a:rPr lang="en-US" altLang="zh-CN" sz="2000" dirty="0"/>
              <a:t>“</a:t>
            </a:r>
            <a:r>
              <a:rPr lang="zh-CN" altLang="zh-CN" sz="2000" dirty="0"/>
              <a:t>偶数</a:t>
            </a:r>
            <a:r>
              <a:rPr lang="en-US" altLang="zh-CN" sz="2000" dirty="0"/>
              <a:t>”</a:t>
            </a:r>
            <a:r>
              <a:rPr lang="zh-CN" altLang="zh-CN" sz="2000" dirty="0"/>
              <a:t>值；向负无穷大（向下）；向正无穷大（向上）以及向</a:t>
            </a:r>
            <a:r>
              <a:rPr lang="en-US" altLang="zh-CN" sz="2000" dirty="0"/>
              <a:t>0</a:t>
            </a:r>
            <a:r>
              <a:rPr lang="zh-CN" altLang="zh-CN" sz="2000" dirty="0"/>
              <a:t>（截断）。</a:t>
            </a:r>
          </a:p>
          <a:p>
            <a:endParaRPr lang="zh-CN" altLang="en-US" dirty="0"/>
          </a:p>
        </p:txBody>
      </p:sp>
    </p:spTree>
    <p:extLst>
      <p:ext uri="{BB962C8B-B14F-4D97-AF65-F5344CB8AC3E}">
        <p14:creationId xmlns:p14="http://schemas.microsoft.com/office/powerpoint/2010/main" val="3730248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29425" y="2121302"/>
            <a:ext cx="7778663" cy="2400657"/>
          </a:xfrm>
          <a:prstGeom prst="rect">
            <a:avLst/>
          </a:prstGeom>
        </p:spPr>
        <p:txBody>
          <a:bodyPr wrap="square">
            <a:spAutoFit/>
          </a:bodyPr>
          <a:lstStyle/>
          <a:p>
            <a:pPr>
              <a:lnSpc>
                <a:spcPts val="3600"/>
              </a:lnSpc>
            </a:pPr>
            <a:r>
              <a:rPr kumimoji="1" lang="zh-CN" altLang="en-US" sz="3200" b="1" dirty="0">
                <a:latin typeface="Arial" panose="020B0604020202020204" pitchFamily="34" charset="0"/>
              </a:rPr>
              <a:t>在计算机中，浮点数一般由三部分</a:t>
            </a:r>
            <a:r>
              <a:rPr kumimoji="1" lang="zh-CN" altLang="en-US" sz="3200" b="1" dirty="0" smtClean="0">
                <a:latin typeface="Arial" panose="020B0604020202020204" pitchFamily="34" charset="0"/>
              </a:rPr>
              <a:t>组成：数值</a:t>
            </a:r>
            <a:r>
              <a:rPr kumimoji="1" lang="zh-CN" altLang="en-US" sz="3200" b="1" dirty="0">
                <a:latin typeface="Arial" panose="020B0604020202020204" pitchFamily="34" charset="0"/>
              </a:rPr>
              <a:t>的符号位、阶码和尾数。</a:t>
            </a:r>
          </a:p>
          <a:p>
            <a:pPr>
              <a:lnSpc>
                <a:spcPts val="3600"/>
              </a:lnSpc>
            </a:pPr>
            <a:r>
              <a:rPr kumimoji="1" lang="zh-CN" altLang="en-US" sz="3200" b="1" dirty="0">
                <a:latin typeface="Arial" panose="020B0604020202020204" pitchFamily="34" charset="0"/>
              </a:rPr>
              <a:t>     </a:t>
            </a:r>
            <a:endParaRPr kumimoji="1" lang="en-US" altLang="zh-CN" sz="3200" b="1" dirty="0" smtClean="0">
              <a:latin typeface="Arial" panose="020B0604020202020204" pitchFamily="34" charset="0"/>
            </a:endParaRPr>
          </a:p>
          <a:p>
            <a:pPr>
              <a:lnSpc>
                <a:spcPts val="3600"/>
              </a:lnSpc>
            </a:pPr>
            <a:endParaRPr kumimoji="1" lang="en-US" altLang="zh-CN" sz="3200" b="1" dirty="0" smtClean="0">
              <a:latin typeface="Arial" panose="020B0604020202020204" pitchFamily="34" charset="0"/>
            </a:endParaRPr>
          </a:p>
          <a:p>
            <a:pPr>
              <a:lnSpc>
                <a:spcPts val="3600"/>
              </a:lnSpc>
            </a:pPr>
            <a:r>
              <a:rPr kumimoji="1" lang="zh-CN" altLang="en-US" sz="3200" b="1" dirty="0" smtClean="0">
                <a:latin typeface="Arial" panose="020B0604020202020204" pitchFamily="34" charset="0"/>
              </a:rPr>
              <a:t>即：浮点数＝符号位</a:t>
            </a:r>
            <a:r>
              <a:rPr kumimoji="1" lang="en-US" altLang="zh-CN" sz="3200" b="1" dirty="0" smtClean="0">
                <a:latin typeface="Arial" panose="020B0604020202020204" pitchFamily="34" charset="0"/>
              </a:rPr>
              <a:t>.</a:t>
            </a:r>
            <a:r>
              <a:rPr kumimoji="1" lang="zh-CN" altLang="en-US" sz="3200" b="1" dirty="0" smtClean="0">
                <a:latin typeface="Arial" panose="020B0604020202020204" pitchFamily="34" charset="0"/>
              </a:rPr>
              <a:t>尾数</a:t>
            </a:r>
            <a:r>
              <a:rPr kumimoji="1" lang="en-US" altLang="zh-CN" sz="3200" b="1" dirty="0" smtClean="0">
                <a:latin typeface="Arial" panose="020B0604020202020204" pitchFamily="34" charset="0"/>
              </a:rPr>
              <a:t>×</a:t>
            </a:r>
            <a:r>
              <a:rPr kumimoji="1" lang="zh-CN" altLang="en-US" sz="3200" b="1" dirty="0" smtClean="0">
                <a:latin typeface="Arial" panose="020B0604020202020204" pitchFamily="34" charset="0"/>
              </a:rPr>
              <a:t>基数（底）</a:t>
            </a:r>
            <a:r>
              <a:rPr kumimoji="1" lang="zh-CN" altLang="en-US" sz="3200" b="1" baseline="30000" dirty="0" smtClean="0">
                <a:latin typeface="Arial" panose="020B0604020202020204" pitchFamily="34" charset="0"/>
              </a:rPr>
              <a:t>阶码</a:t>
            </a:r>
            <a:r>
              <a:rPr kumimoji="1" lang="zh-CN" altLang="en-US" sz="3200" b="1" dirty="0" smtClean="0">
                <a:latin typeface="Arial" panose="020B0604020202020204" pitchFamily="34" charset="0"/>
              </a:rPr>
              <a:t>。</a:t>
            </a:r>
            <a:endParaRPr kumimoji="1" lang="zh-CN" altLang="en-US" sz="3200" b="1" dirty="0">
              <a:latin typeface="Arial" panose="020B0604020202020204" pitchFamily="34" charset="0"/>
            </a:endParaRPr>
          </a:p>
        </p:txBody>
      </p:sp>
    </p:spTree>
    <p:extLst>
      <p:ext uri="{BB962C8B-B14F-4D97-AF65-F5344CB8AC3E}">
        <p14:creationId xmlns:p14="http://schemas.microsoft.com/office/powerpoint/2010/main" val="348143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07921" y="1450259"/>
            <a:ext cx="9327717" cy="3046988"/>
          </a:xfrm>
          <a:prstGeom prst="rect">
            <a:avLst/>
          </a:prstGeom>
        </p:spPr>
        <p:txBody>
          <a:bodyPr wrap="square">
            <a:spAutoFit/>
          </a:bodyPr>
          <a:lstStyle/>
          <a:p>
            <a:r>
              <a:rPr lang="zh-CN" altLang="zh-CN" sz="3200" dirty="0">
                <a:latin typeface="Arial" panose="020B0604020202020204" pitchFamily="34" charset="0"/>
                <a:ea typeface="宋体" panose="02010600030101010101" pitchFamily="2" charset="-122"/>
                <a:cs typeface="Arial" panose="020B0604020202020204" pitchFamily="34" charset="0"/>
              </a:rPr>
              <a:t>该标准规定</a:t>
            </a:r>
            <a:r>
              <a:rPr lang="en-US" altLang="zh-CN" sz="3200" u="sng" dirty="0" err="1">
                <a:latin typeface="宋体" panose="02010600030101010101" pitchFamily="2" charset="-122"/>
                <a:ea typeface="宋体" panose="02010600030101010101" pitchFamily="2" charset="-122"/>
                <a:hlinkClick r:id="rId2"/>
              </a:rPr>
              <a:t>基数</a:t>
            </a:r>
            <a:r>
              <a:rPr lang="zh-CN" altLang="zh-CN" sz="3200" dirty="0">
                <a:latin typeface="Arial" panose="020B0604020202020204" pitchFamily="34" charset="0"/>
                <a:ea typeface="宋体" panose="02010600030101010101" pitchFamily="2" charset="-122"/>
                <a:cs typeface="Arial" panose="020B0604020202020204" pitchFamily="34" charset="0"/>
              </a:rPr>
              <a:t>为</a:t>
            </a:r>
            <a:r>
              <a:rPr lang="en-US" altLang="zh-CN" sz="3200" dirty="0" smtClean="0">
                <a:latin typeface="Arial" panose="020B0604020202020204" pitchFamily="34" charset="0"/>
                <a:ea typeface="宋体" panose="02010600030101010101" pitchFamily="2" charset="-122"/>
              </a:rPr>
              <a:t>2(</a:t>
            </a:r>
            <a:r>
              <a:rPr kumimoji="1" lang="zh-CN" altLang="en-US" sz="3200" b="1" dirty="0">
                <a:latin typeface="Arial" panose="020B0604020202020204" pitchFamily="34" charset="0"/>
              </a:rPr>
              <a:t>浮点数＝符号位</a:t>
            </a:r>
            <a:r>
              <a:rPr kumimoji="1" lang="en-US" altLang="zh-CN" sz="3200" b="1" dirty="0">
                <a:latin typeface="Arial" panose="020B0604020202020204" pitchFamily="34" charset="0"/>
              </a:rPr>
              <a:t>.</a:t>
            </a:r>
            <a:r>
              <a:rPr kumimoji="1" lang="zh-CN" altLang="en-US" sz="3200" b="1" dirty="0">
                <a:latin typeface="Arial" panose="020B0604020202020204" pitchFamily="34" charset="0"/>
              </a:rPr>
              <a:t>尾数</a:t>
            </a:r>
            <a:r>
              <a:rPr kumimoji="1" lang="en-US" altLang="zh-CN" sz="3200" b="1" dirty="0" smtClean="0">
                <a:latin typeface="Arial" panose="020B0604020202020204" pitchFamily="34" charset="0"/>
              </a:rPr>
              <a:t>×2</a:t>
            </a:r>
            <a:r>
              <a:rPr kumimoji="1" lang="zh-CN" altLang="en-US" sz="3200" b="1" baseline="30000" dirty="0" smtClean="0">
                <a:latin typeface="Arial" panose="020B0604020202020204" pitchFamily="34" charset="0"/>
              </a:rPr>
              <a:t>阶</a:t>
            </a:r>
            <a:r>
              <a:rPr kumimoji="1" lang="zh-CN" altLang="en-US" sz="3200" b="1" baseline="30000" dirty="0">
                <a:latin typeface="Arial" panose="020B0604020202020204" pitchFamily="34" charset="0"/>
              </a:rPr>
              <a:t>码</a:t>
            </a:r>
            <a:r>
              <a:rPr kumimoji="1" lang="zh-CN" altLang="en-US" sz="3200" b="1" dirty="0" smtClean="0">
                <a:latin typeface="Arial" panose="020B0604020202020204" pitchFamily="34" charset="0"/>
              </a:rPr>
              <a:t>。</a:t>
            </a:r>
            <a:r>
              <a:rPr kumimoji="1" lang="en-US" altLang="zh-CN" sz="3200" b="1" dirty="0" smtClean="0">
                <a:latin typeface="Arial" panose="020B0604020202020204" pitchFamily="34" charset="0"/>
              </a:rPr>
              <a:t>)</a:t>
            </a:r>
            <a:r>
              <a:rPr kumimoji="1" lang="zh-CN" altLang="en-US" sz="3200" b="1" dirty="0" smtClean="0">
                <a:latin typeface="Arial" panose="020B0604020202020204" pitchFamily="34" charset="0"/>
              </a:rPr>
              <a:t> </a:t>
            </a:r>
            <a:r>
              <a:rPr lang="zh-CN" altLang="zh-CN" sz="3200" dirty="0" smtClean="0">
                <a:latin typeface="Arial" panose="020B0604020202020204" pitchFamily="34" charset="0"/>
                <a:ea typeface="宋体" panose="02010600030101010101" pitchFamily="2" charset="-122"/>
                <a:cs typeface="Arial" panose="020B0604020202020204" pitchFamily="34" charset="0"/>
              </a:rPr>
              <a:t>，</a:t>
            </a:r>
            <a:r>
              <a:rPr lang="en-US" altLang="zh-CN" sz="3200" u="sng" dirty="0" err="1">
                <a:latin typeface="宋体" panose="02010600030101010101" pitchFamily="2" charset="-122"/>
                <a:ea typeface="宋体" panose="02010600030101010101" pitchFamily="2" charset="-122"/>
                <a:hlinkClick r:id="rId3"/>
              </a:rPr>
              <a:t>阶码</a:t>
            </a:r>
            <a:r>
              <a:rPr lang="en-US" altLang="zh-CN" sz="3200" dirty="0" err="1">
                <a:latin typeface="Arial" panose="020B0604020202020204" pitchFamily="34" charset="0"/>
                <a:ea typeface="宋体" panose="02010600030101010101" pitchFamily="2" charset="-122"/>
              </a:rPr>
              <a:t>E</a:t>
            </a:r>
            <a:r>
              <a:rPr lang="zh-CN" altLang="zh-CN" sz="3200" dirty="0">
                <a:latin typeface="Arial" panose="020B0604020202020204" pitchFamily="34" charset="0"/>
                <a:ea typeface="宋体" panose="02010600030101010101" pitchFamily="2" charset="-122"/>
                <a:cs typeface="Arial" panose="020B0604020202020204" pitchFamily="34" charset="0"/>
              </a:rPr>
              <a:t>用移码（</a:t>
            </a:r>
            <a:r>
              <a:rPr lang="zh-CN" altLang="zh-CN" sz="3200" b="1" dirty="0">
                <a:latin typeface="Arial" panose="020B0604020202020204" pitchFamily="34" charset="0"/>
                <a:ea typeface="宋体" panose="02010600030101010101" pitchFamily="2" charset="-122"/>
                <a:cs typeface="Arial" panose="020B0604020202020204" pitchFamily="34" charset="0"/>
              </a:rPr>
              <a:t>非标准移码</a:t>
            </a:r>
            <a:r>
              <a:rPr lang="zh-CN" altLang="zh-CN" sz="3200" dirty="0">
                <a:latin typeface="Arial" panose="020B0604020202020204" pitchFamily="34" charset="0"/>
                <a:ea typeface="宋体" panose="02010600030101010101" pitchFamily="2" charset="-122"/>
                <a:cs typeface="Arial" panose="020B0604020202020204" pitchFamily="34" charset="0"/>
              </a:rPr>
              <a:t>，标准</a:t>
            </a:r>
            <a:r>
              <a:rPr lang="zh-CN" altLang="zh-CN" sz="3200" b="1" dirty="0">
                <a:latin typeface="Arial" panose="020B0604020202020204" pitchFamily="34" charset="0"/>
                <a:ea typeface="宋体" panose="02010600030101010101" pitchFamily="2" charset="-122"/>
                <a:cs typeface="Arial" panose="020B0604020202020204" pitchFamily="34" charset="0"/>
              </a:rPr>
              <a:t>移</a:t>
            </a:r>
            <a:r>
              <a:rPr lang="zh-CN" altLang="zh-CN" sz="3200" dirty="0">
                <a:latin typeface="Arial" panose="020B0604020202020204" pitchFamily="34" charset="0"/>
                <a:ea typeface="宋体" panose="02010600030101010101" pitchFamily="2" charset="-122"/>
                <a:cs typeface="Arial" panose="020B0604020202020204" pitchFamily="34" charset="0"/>
              </a:rPr>
              <a:t>码与补码的符号位相反，而非标准</a:t>
            </a:r>
            <a:r>
              <a:rPr lang="zh-CN" altLang="zh-CN" sz="3200" b="1" dirty="0">
                <a:latin typeface="Arial" panose="020B0604020202020204" pitchFamily="34" charset="0"/>
                <a:ea typeface="宋体" panose="02010600030101010101" pitchFamily="2" charset="-122"/>
                <a:cs typeface="Arial" panose="020B0604020202020204" pitchFamily="34" charset="0"/>
              </a:rPr>
              <a:t>移</a:t>
            </a:r>
            <a:r>
              <a:rPr lang="zh-CN" altLang="zh-CN" sz="3200" dirty="0">
                <a:latin typeface="Arial" panose="020B0604020202020204" pitchFamily="34" charset="0"/>
                <a:ea typeface="宋体" panose="02010600030101010101" pitchFamily="2" charset="-122"/>
                <a:cs typeface="Arial" panose="020B0604020202020204" pitchFamily="34" charset="0"/>
              </a:rPr>
              <a:t>码要再减一）</a:t>
            </a:r>
            <a:r>
              <a:rPr lang="en-US" altLang="zh-CN" sz="3200" baseline="30000" dirty="0">
                <a:latin typeface="Arial" panose="020B0604020202020204" pitchFamily="34" charset="0"/>
                <a:ea typeface="宋体" panose="02010600030101010101" pitchFamily="2" charset="-122"/>
              </a:rPr>
              <a:t>[1]</a:t>
            </a:r>
            <a:r>
              <a:rPr lang="en-US" altLang="zh-CN" sz="3200" u="sng" dirty="0">
                <a:latin typeface="Arial" panose="020B0604020202020204" pitchFamily="34" charset="0"/>
                <a:ea typeface="宋体" panose="02010600030101010101" pitchFamily="2" charset="-122"/>
              </a:rPr>
              <a:t> </a:t>
            </a:r>
            <a:r>
              <a:rPr lang="zh-CN" altLang="zh-CN" sz="3200" dirty="0">
                <a:latin typeface="Arial" panose="020B0604020202020204" pitchFamily="34" charset="0"/>
                <a:ea typeface="宋体" panose="02010600030101010101" pitchFamily="2" charset="-122"/>
                <a:cs typeface="Arial" panose="020B0604020202020204" pitchFamily="34" charset="0"/>
              </a:rPr>
              <a:t>表示，尾数</a:t>
            </a:r>
            <a:r>
              <a:rPr lang="en-US" altLang="zh-CN" sz="3200" dirty="0">
                <a:latin typeface="Arial" panose="020B0604020202020204" pitchFamily="34" charset="0"/>
                <a:ea typeface="宋体" panose="02010600030101010101" pitchFamily="2" charset="-122"/>
              </a:rPr>
              <a:t>M</a:t>
            </a:r>
            <a:r>
              <a:rPr lang="zh-CN" altLang="zh-CN" sz="3200" dirty="0">
                <a:latin typeface="Arial" panose="020B0604020202020204" pitchFamily="34" charset="0"/>
                <a:ea typeface="宋体" panose="02010600030101010101" pitchFamily="2" charset="-122"/>
                <a:cs typeface="Arial" panose="020B0604020202020204" pitchFamily="34" charset="0"/>
              </a:rPr>
              <a:t>用</a:t>
            </a:r>
            <a:r>
              <a:rPr lang="en-US" altLang="zh-CN" sz="3200" u="sng" dirty="0" err="1">
                <a:latin typeface="宋体" panose="02010600030101010101" pitchFamily="2" charset="-122"/>
                <a:ea typeface="宋体" panose="02010600030101010101" pitchFamily="2" charset="-122"/>
                <a:hlinkClick r:id="rId4"/>
              </a:rPr>
              <a:t>原码</a:t>
            </a:r>
            <a:r>
              <a:rPr lang="zh-CN" altLang="zh-CN" sz="3200" dirty="0">
                <a:latin typeface="Arial" panose="020B0604020202020204" pitchFamily="34" charset="0"/>
                <a:ea typeface="宋体" panose="02010600030101010101" pitchFamily="2" charset="-122"/>
                <a:cs typeface="Arial" panose="020B0604020202020204" pitchFamily="34" charset="0"/>
              </a:rPr>
              <a:t>表示，根据</a:t>
            </a:r>
            <a:r>
              <a:rPr lang="en-US" altLang="zh-CN" sz="3200" u="sng" dirty="0" err="1">
                <a:latin typeface="宋体" panose="02010600030101010101" pitchFamily="2" charset="-122"/>
                <a:ea typeface="宋体" panose="02010600030101010101" pitchFamily="2" charset="-122"/>
                <a:hlinkClick r:id="rId5"/>
              </a:rPr>
              <a:t>二进制</a:t>
            </a:r>
            <a:r>
              <a:rPr lang="zh-CN" altLang="zh-CN" sz="3200" dirty="0">
                <a:latin typeface="Arial" panose="020B0604020202020204" pitchFamily="34" charset="0"/>
                <a:ea typeface="宋体" panose="02010600030101010101" pitchFamily="2" charset="-122"/>
                <a:cs typeface="Arial" panose="020B0604020202020204" pitchFamily="34" charset="0"/>
              </a:rPr>
              <a:t>的规格化方法，数值的最高位总是</a:t>
            </a:r>
            <a:r>
              <a:rPr lang="en-US" altLang="zh-CN" sz="3200" dirty="0">
                <a:latin typeface="Arial" panose="020B0604020202020204" pitchFamily="34" charset="0"/>
                <a:ea typeface="宋体" panose="02010600030101010101" pitchFamily="2" charset="-122"/>
              </a:rPr>
              <a:t>1</a:t>
            </a:r>
            <a:r>
              <a:rPr lang="zh-CN" altLang="zh-CN" sz="3200" dirty="0">
                <a:latin typeface="Arial" panose="020B0604020202020204" pitchFamily="34" charset="0"/>
                <a:ea typeface="宋体" panose="02010600030101010101" pitchFamily="2" charset="-122"/>
                <a:cs typeface="Arial" panose="020B0604020202020204" pitchFamily="34" charset="0"/>
              </a:rPr>
              <a:t>，</a:t>
            </a:r>
            <a:r>
              <a:rPr lang="zh-CN" altLang="zh-CN" sz="3200" b="1" dirty="0">
                <a:latin typeface="Arial" panose="020B0604020202020204" pitchFamily="34" charset="0"/>
                <a:ea typeface="宋体" panose="02010600030101010101" pitchFamily="2" charset="-122"/>
                <a:cs typeface="Arial" panose="020B0604020202020204" pitchFamily="34" charset="0"/>
              </a:rPr>
              <a:t>该标准将这个</a:t>
            </a:r>
            <a:r>
              <a:rPr lang="en-US" altLang="zh-CN" sz="3200" b="1" dirty="0">
                <a:latin typeface="Arial" panose="020B0604020202020204" pitchFamily="34" charset="0"/>
                <a:ea typeface="宋体" panose="02010600030101010101" pitchFamily="2" charset="-122"/>
              </a:rPr>
              <a:t>1</a:t>
            </a:r>
            <a:r>
              <a:rPr lang="zh-CN" altLang="zh-CN" sz="3200" b="1" dirty="0">
                <a:latin typeface="Arial" panose="020B0604020202020204" pitchFamily="34" charset="0"/>
                <a:ea typeface="宋体" panose="02010600030101010101" pitchFamily="2" charset="-122"/>
                <a:cs typeface="Arial" panose="020B0604020202020204" pitchFamily="34" charset="0"/>
              </a:rPr>
              <a:t>缺省存储，使得尾数表示范围比实际存储的多一位</a:t>
            </a:r>
            <a:r>
              <a:rPr lang="zh-CN" altLang="zh-CN" sz="3200" dirty="0">
                <a:latin typeface="Arial" panose="020B0604020202020204" pitchFamily="34" charset="0"/>
                <a:ea typeface="宋体" panose="02010600030101010101" pitchFamily="2" charset="-122"/>
                <a:cs typeface="Arial" panose="020B0604020202020204" pitchFamily="34" charset="0"/>
              </a:rPr>
              <a:t>。</a:t>
            </a:r>
            <a:endParaRPr lang="zh-CN" altLang="en-US" sz="3200" dirty="0"/>
          </a:p>
        </p:txBody>
      </p:sp>
    </p:spTree>
    <p:extLst>
      <p:ext uri="{BB962C8B-B14F-4D97-AF65-F5344CB8AC3E}">
        <p14:creationId xmlns:p14="http://schemas.microsoft.com/office/powerpoint/2010/main" val="617667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1800" y="635000"/>
            <a:ext cx="9271000" cy="584775"/>
          </a:xfrm>
          <a:prstGeom prst="rect">
            <a:avLst/>
          </a:prstGeom>
          <a:noFill/>
        </p:spPr>
        <p:txBody>
          <a:bodyPr wrap="square" rtlCol="0">
            <a:spAutoFit/>
          </a:bodyPr>
          <a:lstStyle/>
          <a:p>
            <a:r>
              <a:rPr lang="zh-CN" altLang="zh-CN" sz="3200" dirty="0"/>
              <a:t>按</a:t>
            </a:r>
            <a:r>
              <a:rPr lang="en-US" altLang="zh-CN" sz="3200" dirty="0"/>
              <a:t>IEEE754</a:t>
            </a:r>
            <a:r>
              <a:rPr lang="zh-CN" altLang="zh-CN" sz="3200" dirty="0"/>
              <a:t>标准，常用的浮点数的格式</a:t>
            </a:r>
            <a:r>
              <a:rPr lang="zh-CN" altLang="zh-CN" sz="3200" dirty="0" smtClean="0"/>
              <a:t>如</a:t>
            </a:r>
            <a:r>
              <a:rPr lang="zh-CN" altLang="en-US" sz="3200" dirty="0" smtClean="0"/>
              <a:t>下</a:t>
            </a:r>
            <a:r>
              <a:rPr lang="zh-CN" altLang="zh-CN" sz="3200" dirty="0" smtClean="0"/>
              <a:t>图所</a:t>
            </a:r>
            <a:r>
              <a:rPr lang="zh-CN" altLang="zh-CN" sz="3200" dirty="0"/>
              <a:t>示。</a:t>
            </a:r>
            <a:endParaRPr lang="zh-CN" altLang="en-US" sz="3200" dirty="0"/>
          </a:p>
        </p:txBody>
      </p:sp>
      <p:sp>
        <p:nvSpPr>
          <p:cNvPr id="18" name="文本框 17"/>
          <p:cNvSpPr txBox="1"/>
          <p:nvPr/>
        </p:nvSpPr>
        <p:spPr>
          <a:xfrm>
            <a:off x="3784600" y="2717800"/>
            <a:ext cx="4584700" cy="1752600"/>
          </a:xfrm>
          <a:prstGeom prst="rect">
            <a:avLst/>
          </a:prstGeom>
          <a:noFill/>
        </p:spPr>
        <p:txBody>
          <a:bodyPr wrap="square" rtlCol="0">
            <a:spAutoFit/>
          </a:bodyPr>
          <a:lstStyle/>
          <a:p>
            <a:endParaRPr lang="zh-CN" altLang="en-US" dirty="0"/>
          </a:p>
        </p:txBody>
      </p:sp>
      <p:pic>
        <p:nvPicPr>
          <p:cNvPr id="33" name="图片 32"/>
          <p:cNvPicPr>
            <a:picLocks noChangeAspect="1"/>
          </p:cNvPicPr>
          <p:nvPr/>
        </p:nvPicPr>
        <p:blipFill>
          <a:blip r:embed="rId2"/>
          <a:stretch>
            <a:fillRect/>
          </a:stretch>
        </p:blipFill>
        <p:spPr>
          <a:xfrm>
            <a:off x="3748087" y="2900362"/>
            <a:ext cx="4695825" cy="1057275"/>
          </a:xfrm>
          <a:prstGeom prst="rect">
            <a:avLst/>
          </a:prstGeom>
        </p:spPr>
      </p:pic>
    </p:spTree>
    <p:extLst>
      <p:ext uri="{BB962C8B-B14F-4D97-AF65-F5344CB8AC3E}">
        <p14:creationId xmlns:p14="http://schemas.microsoft.com/office/powerpoint/2010/main" val="1150314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3314" y="553750"/>
            <a:ext cx="10455059" cy="1815882"/>
          </a:xfrm>
          <a:prstGeom prst="rect">
            <a:avLst/>
          </a:prstGeom>
        </p:spPr>
        <p:txBody>
          <a:bodyPr wrap="square">
            <a:spAutoFit/>
          </a:bodyPr>
          <a:lstStyle/>
          <a:p>
            <a:pPr indent="304800"/>
            <a:r>
              <a:rPr lang="en-US" altLang="zh-CN" sz="2800" kern="0" dirty="0">
                <a:latin typeface="Arial" panose="020B0604020202020204" pitchFamily="34" charset="0"/>
                <a:ea typeface="宋体" panose="02010600030101010101" pitchFamily="2" charset="-122"/>
              </a:rPr>
              <a:t>IEEE754</a:t>
            </a:r>
            <a:r>
              <a:rPr lang="zh-CN" altLang="zh-CN" sz="2800" kern="0" dirty="0">
                <a:latin typeface="Arial" panose="020B0604020202020204" pitchFamily="34" charset="0"/>
                <a:ea typeface="宋体" panose="02010600030101010101" pitchFamily="2" charset="-122"/>
                <a:cs typeface="Arial" panose="020B0604020202020204" pitchFamily="34" charset="0"/>
              </a:rPr>
              <a:t>标准中有三种形式的浮点数：短浮点数（又称单精度浮点数）、长浮点数（又称双精度浮点数）、临时浮点数（又称扩展精度浮点数，这种浮点数没有隐含位），它们的具体格式如下表：</a:t>
            </a:r>
            <a:endParaRPr lang="zh-CN" altLang="zh-CN" sz="2800" kern="100" dirty="0">
              <a:effectLst/>
              <a:latin typeface="Times New Roman" panose="02020603050405020304" pitchFamily="18" charset="0"/>
              <a:ea typeface="宋体" panose="02010600030101010101"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791815358"/>
              </p:ext>
            </p:extLst>
          </p:nvPr>
        </p:nvGraphicFramePr>
        <p:xfrm>
          <a:off x="734859" y="2607627"/>
          <a:ext cx="10822487" cy="3845492"/>
        </p:xfrm>
        <a:graphic>
          <a:graphicData uri="http://schemas.openxmlformats.org/drawingml/2006/table">
            <a:tbl>
              <a:tblPr firstRow="1" firstCol="1" bandRow="1">
                <a:tableStyleId>{5C22544A-7EE6-4342-B048-85BDC9FD1C3A}</a:tableStyleId>
              </a:tblPr>
              <a:tblGrid>
                <a:gridCol w="3682652"/>
                <a:gridCol w="1000306"/>
                <a:gridCol w="939807"/>
                <a:gridCol w="1742539"/>
                <a:gridCol w="989556"/>
                <a:gridCol w="1240077"/>
                <a:gridCol w="1227550"/>
              </a:tblGrid>
              <a:tr h="904887">
                <a:tc>
                  <a:txBody>
                    <a:bodyPr/>
                    <a:lstStyle/>
                    <a:p>
                      <a:pPr algn="l" latinLnBrk="1">
                        <a:lnSpc>
                          <a:spcPts val="1800"/>
                        </a:lnSpc>
                        <a:spcAft>
                          <a:spcPts val="0"/>
                        </a:spcAft>
                      </a:pPr>
                      <a:r>
                        <a:rPr lang="zh-CN" sz="2800" kern="0" dirty="0">
                          <a:effectLst/>
                        </a:rPr>
                        <a:t>类型</a:t>
                      </a:r>
                      <a:endParaRPr lang="zh-CN" sz="28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zh-CN" sz="2000" kern="0" dirty="0">
                          <a:effectLst/>
                        </a:rPr>
                        <a:t>存储位数</a:t>
                      </a:r>
                      <a:endParaRPr lang="zh-CN" sz="20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650"/>
                        </a:lnSpc>
                        <a:spcAft>
                          <a:spcPts val="0"/>
                        </a:spcAft>
                      </a:pPr>
                      <a:r>
                        <a:rPr lang="zh-CN" sz="900" kern="0">
                          <a:effectLst/>
                        </a:rPr>
                        <a:t>　　</a:t>
                      </a:r>
                      <a:endParaRPr lang="zh-CN" sz="1050" kern="10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650"/>
                        </a:lnSpc>
                        <a:spcAft>
                          <a:spcPts val="0"/>
                        </a:spcAft>
                      </a:pPr>
                      <a:r>
                        <a:rPr lang="zh-CN" sz="900" kern="0">
                          <a:effectLst/>
                        </a:rPr>
                        <a:t>　　</a:t>
                      </a:r>
                      <a:endParaRPr lang="zh-CN" sz="1050" kern="10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650"/>
                        </a:lnSpc>
                        <a:spcAft>
                          <a:spcPts val="0"/>
                        </a:spcAft>
                      </a:pPr>
                      <a:r>
                        <a:rPr lang="zh-CN" sz="900" kern="0">
                          <a:effectLst/>
                        </a:rPr>
                        <a:t>　　</a:t>
                      </a:r>
                      <a:endParaRPr lang="zh-CN" sz="1050" kern="10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zh-CN" sz="2000" kern="0" dirty="0" smtClean="0">
                          <a:effectLst/>
                        </a:rPr>
                        <a:t>偏置值（</a:t>
                      </a:r>
                      <a:r>
                        <a:rPr lang="en-US" sz="2000" kern="0" dirty="0">
                          <a:effectLst/>
                        </a:rPr>
                        <a:t>Bias</a:t>
                      </a:r>
                      <a:r>
                        <a:rPr lang="zh-CN" sz="2000" kern="0" dirty="0">
                          <a:effectLst/>
                        </a:rPr>
                        <a:t>）</a:t>
                      </a:r>
                      <a:endParaRPr lang="zh-CN" sz="20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650"/>
                        </a:lnSpc>
                        <a:spcAft>
                          <a:spcPts val="0"/>
                        </a:spcAft>
                      </a:pPr>
                      <a:r>
                        <a:rPr lang="zh-CN" sz="900" kern="0">
                          <a:effectLst/>
                        </a:rPr>
                        <a:t>　　</a:t>
                      </a:r>
                      <a:endParaRPr lang="zh-CN" sz="1050" kern="100">
                        <a:effectLst/>
                        <a:latin typeface="Times New Roman" panose="02020603050405020304" pitchFamily="18" charset="0"/>
                        <a:ea typeface="宋体" panose="02010600030101010101" pitchFamily="2" charset="-122"/>
                      </a:endParaRPr>
                    </a:p>
                  </a:txBody>
                  <a:tcPr marL="95250" marR="95250" marT="19050" marB="19050" anchor="ctr"/>
                </a:tc>
              </a:tr>
              <a:tr h="710972">
                <a:tc>
                  <a:txBody>
                    <a:bodyPr/>
                    <a:lstStyle/>
                    <a:p>
                      <a:pPr algn="l" latinLnBrk="1">
                        <a:lnSpc>
                          <a:spcPts val="1650"/>
                        </a:lnSpc>
                        <a:spcAft>
                          <a:spcPts val="0"/>
                        </a:spcAft>
                      </a:pPr>
                      <a:r>
                        <a:rPr lang="zh-CN" sz="900" kern="0">
                          <a:effectLst/>
                        </a:rPr>
                        <a:t>　　</a:t>
                      </a:r>
                      <a:endParaRPr lang="zh-CN" sz="1050" kern="10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zh-CN" sz="1800" kern="0" dirty="0" smtClean="0">
                          <a:effectLst/>
                        </a:rPr>
                        <a:t>数</a:t>
                      </a:r>
                      <a:r>
                        <a:rPr lang="zh-CN" sz="1800" kern="0" dirty="0">
                          <a:effectLst/>
                        </a:rPr>
                        <a:t>符</a:t>
                      </a:r>
                      <a:r>
                        <a:rPr lang="en-US" sz="1800" kern="0" dirty="0">
                          <a:effectLst/>
                        </a:rPr>
                        <a:t>(</a:t>
                      </a:r>
                      <a:r>
                        <a:rPr lang="en-US" sz="1800" kern="0" dirty="0" smtClean="0">
                          <a:effectLst/>
                        </a:rPr>
                        <a:t>s)</a:t>
                      </a:r>
                      <a:endParaRPr lang="zh-CN" sz="18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zh-CN" sz="2400" kern="0" dirty="0">
                          <a:effectLst/>
                        </a:rPr>
                        <a:t>阶</a:t>
                      </a:r>
                      <a:r>
                        <a:rPr lang="zh-CN" sz="2400" kern="0" dirty="0" smtClean="0">
                          <a:effectLst/>
                        </a:rPr>
                        <a:t>码</a:t>
                      </a:r>
                      <a:endParaRPr lang="en-US" altLang="zh-CN" sz="2400" kern="0" dirty="0" smtClean="0">
                        <a:effectLst/>
                      </a:endParaRPr>
                    </a:p>
                    <a:p>
                      <a:pPr algn="l" latinLnBrk="1">
                        <a:lnSpc>
                          <a:spcPts val="1800"/>
                        </a:lnSpc>
                        <a:spcAft>
                          <a:spcPts val="0"/>
                        </a:spcAft>
                      </a:pPr>
                      <a:r>
                        <a:rPr lang="en-US" sz="2400" kern="0" dirty="0" smtClean="0">
                          <a:effectLst/>
                        </a:rPr>
                        <a:t>(</a:t>
                      </a:r>
                      <a:r>
                        <a:rPr lang="en-US" sz="2400" kern="0" dirty="0" err="1">
                          <a:effectLst/>
                        </a:rPr>
                        <a:t>exp</a:t>
                      </a:r>
                      <a:r>
                        <a:rPr lang="en-US" sz="2400" kern="0" dirty="0">
                          <a:effectLst/>
                        </a:rPr>
                        <a:t>)</a:t>
                      </a:r>
                      <a:endParaRPr lang="zh-CN" sz="24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zh-CN" sz="2000" kern="0" dirty="0">
                          <a:effectLst/>
                        </a:rPr>
                        <a:t>尾数小数</a:t>
                      </a:r>
                      <a:r>
                        <a:rPr lang="zh-CN" sz="2000" kern="0" dirty="0" smtClean="0">
                          <a:effectLst/>
                        </a:rPr>
                        <a:t>部分</a:t>
                      </a:r>
                      <a:endParaRPr lang="en-US" altLang="zh-CN" sz="2000" kern="0" dirty="0" smtClean="0">
                        <a:effectLst/>
                      </a:endParaRPr>
                    </a:p>
                    <a:p>
                      <a:pPr algn="l" latinLnBrk="1">
                        <a:lnSpc>
                          <a:spcPts val="1800"/>
                        </a:lnSpc>
                        <a:spcAft>
                          <a:spcPts val="0"/>
                        </a:spcAft>
                      </a:pPr>
                      <a:r>
                        <a:rPr lang="en-US" sz="2000" kern="0" dirty="0" smtClean="0">
                          <a:effectLst/>
                        </a:rPr>
                        <a:t>(</a:t>
                      </a:r>
                      <a:r>
                        <a:rPr lang="en-US" sz="2000" kern="0" dirty="0" err="1">
                          <a:effectLst/>
                        </a:rPr>
                        <a:t>frac</a:t>
                      </a:r>
                      <a:r>
                        <a:rPr lang="en-US" sz="2000" kern="0" dirty="0">
                          <a:effectLst/>
                        </a:rPr>
                        <a:t>)</a:t>
                      </a:r>
                      <a:endParaRPr lang="zh-CN" sz="20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zh-CN" sz="2000" kern="0" dirty="0">
                          <a:effectLst/>
                        </a:rPr>
                        <a:t>总位数</a:t>
                      </a:r>
                      <a:endParaRPr lang="zh-CN" sz="20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zh-CN" sz="2000" kern="0" dirty="0">
                          <a:effectLst/>
                        </a:rPr>
                        <a:t>十六进制</a:t>
                      </a:r>
                      <a:endParaRPr lang="zh-CN" sz="20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zh-CN" sz="2000" kern="0" dirty="0">
                          <a:effectLst/>
                        </a:rPr>
                        <a:t>十进制</a:t>
                      </a:r>
                      <a:endParaRPr lang="zh-CN" sz="2000" kern="100" dirty="0">
                        <a:effectLst/>
                        <a:latin typeface="Times New Roman" panose="02020603050405020304" pitchFamily="18" charset="0"/>
                        <a:ea typeface="宋体" panose="02010600030101010101" pitchFamily="2" charset="-122"/>
                      </a:endParaRPr>
                    </a:p>
                  </a:txBody>
                  <a:tcPr marL="95250" marR="95250" marT="19050" marB="19050" anchor="ctr"/>
                </a:tc>
              </a:tr>
              <a:tr h="739036">
                <a:tc>
                  <a:txBody>
                    <a:bodyPr/>
                    <a:lstStyle/>
                    <a:p>
                      <a:pPr algn="l" latinLnBrk="1">
                        <a:lnSpc>
                          <a:spcPts val="1800"/>
                        </a:lnSpc>
                        <a:spcAft>
                          <a:spcPts val="0"/>
                        </a:spcAft>
                      </a:pPr>
                      <a:r>
                        <a:rPr lang="zh-CN" sz="2000" kern="0" dirty="0">
                          <a:effectLst/>
                        </a:rPr>
                        <a:t>短浮点数</a:t>
                      </a:r>
                      <a:r>
                        <a:rPr lang="en-US" sz="2000" kern="0" dirty="0">
                          <a:effectLst/>
                        </a:rPr>
                        <a:t>(Single</a:t>
                      </a:r>
                      <a:r>
                        <a:rPr lang="zh-CN" sz="2000" kern="0" dirty="0">
                          <a:effectLst/>
                        </a:rPr>
                        <a:t>，</a:t>
                      </a:r>
                      <a:r>
                        <a:rPr lang="en-US" sz="2000" kern="0" dirty="0">
                          <a:effectLst/>
                        </a:rPr>
                        <a:t>float</a:t>
                      </a:r>
                      <a:r>
                        <a:rPr lang="zh-CN" sz="2000" kern="0" dirty="0">
                          <a:effectLst/>
                        </a:rPr>
                        <a:t>）</a:t>
                      </a:r>
                      <a:endParaRPr lang="zh-CN" sz="20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en-US" sz="2400" kern="0" dirty="0">
                          <a:effectLst/>
                        </a:rPr>
                        <a:t>1</a:t>
                      </a:r>
                      <a:r>
                        <a:rPr lang="zh-CN" sz="2400" kern="0" dirty="0">
                          <a:effectLst/>
                        </a:rPr>
                        <a:t>位</a:t>
                      </a:r>
                      <a:endParaRPr lang="zh-CN" sz="24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en-US" sz="2400" kern="0" dirty="0">
                          <a:effectLst/>
                        </a:rPr>
                        <a:t>8</a:t>
                      </a:r>
                      <a:r>
                        <a:rPr lang="zh-CN" sz="2400" kern="0" dirty="0">
                          <a:effectLst/>
                        </a:rPr>
                        <a:t>位</a:t>
                      </a:r>
                      <a:endParaRPr lang="zh-CN" sz="24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en-US" sz="2400" kern="0" dirty="0">
                          <a:effectLst/>
                        </a:rPr>
                        <a:t>23</a:t>
                      </a:r>
                      <a:r>
                        <a:rPr lang="zh-CN" sz="2400" kern="0" dirty="0">
                          <a:effectLst/>
                        </a:rPr>
                        <a:t>位</a:t>
                      </a:r>
                      <a:endParaRPr lang="zh-CN" sz="24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en-US" sz="2400" kern="0" dirty="0">
                          <a:effectLst/>
                        </a:rPr>
                        <a:t>32</a:t>
                      </a:r>
                      <a:r>
                        <a:rPr lang="zh-CN" sz="2400" kern="0" dirty="0">
                          <a:effectLst/>
                        </a:rPr>
                        <a:t>位</a:t>
                      </a:r>
                      <a:endParaRPr lang="zh-CN" sz="24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en-US" sz="2400" kern="0" dirty="0">
                          <a:effectLst/>
                        </a:rPr>
                        <a:t>7FH</a:t>
                      </a:r>
                      <a:endParaRPr lang="zh-CN" sz="24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en-US" sz="2400" kern="0" dirty="0">
                          <a:effectLst/>
                        </a:rPr>
                        <a:t>+127</a:t>
                      </a:r>
                      <a:endParaRPr lang="zh-CN" sz="2400" kern="100" dirty="0">
                        <a:effectLst/>
                        <a:latin typeface="Times New Roman" panose="02020603050405020304" pitchFamily="18" charset="0"/>
                        <a:ea typeface="宋体" panose="02010600030101010101" pitchFamily="2" charset="-122"/>
                      </a:endParaRPr>
                    </a:p>
                  </a:txBody>
                  <a:tcPr marL="95250" marR="95250" marT="19050" marB="19050" anchor="ctr"/>
                </a:tc>
              </a:tr>
              <a:tr h="713983">
                <a:tc>
                  <a:txBody>
                    <a:bodyPr/>
                    <a:lstStyle/>
                    <a:p>
                      <a:pPr algn="l" latinLnBrk="1">
                        <a:lnSpc>
                          <a:spcPts val="1800"/>
                        </a:lnSpc>
                        <a:spcAft>
                          <a:spcPts val="0"/>
                        </a:spcAft>
                      </a:pPr>
                      <a:r>
                        <a:rPr lang="zh-CN" sz="2000" kern="0" dirty="0">
                          <a:effectLst/>
                        </a:rPr>
                        <a:t>长浮点数</a:t>
                      </a:r>
                      <a:r>
                        <a:rPr lang="en-US" sz="2000" kern="0" dirty="0">
                          <a:effectLst/>
                        </a:rPr>
                        <a:t>(Double)</a:t>
                      </a:r>
                      <a:endParaRPr lang="zh-CN" sz="20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en-US" sz="2400" kern="0" dirty="0">
                          <a:effectLst/>
                        </a:rPr>
                        <a:t>1</a:t>
                      </a:r>
                      <a:r>
                        <a:rPr lang="zh-CN" sz="2400" kern="0" dirty="0">
                          <a:effectLst/>
                        </a:rPr>
                        <a:t>位</a:t>
                      </a:r>
                      <a:endParaRPr lang="zh-CN" sz="32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en-US" sz="2400" kern="0" dirty="0">
                          <a:effectLst/>
                        </a:rPr>
                        <a:t>11</a:t>
                      </a:r>
                      <a:r>
                        <a:rPr lang="zh-CN" sz="2400" kern="0" dirty="0">
                          <a:effectLst/>
                        </a:rPr>
                        <a:t>位</a:t>
                      </a:r>
                      <a:endParaRPr lang="zh-CN" sz="24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en-US" sz="2400" kern="0" dirty="0">
                          <a:effectLst/>
                        </a:rPr>
                        <a:t>52</a:t>
                      </a:r>
                      <a:r>
                        <a:rPr lang="zh-CN" sz="2400" kern="0" dirty="0">
                          <a:effectLst/>
                        </a:rPr>
                        <a:t>位</a:t>
                      </a:r>
                      <a:endParaRPr lang="zh-CN" sz="32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en-US" sz="2400" kern="0" dirty="0">
                          <a:effectLst/>
                        </a:rPr>
                        <a:t>64</a:t>
                      </a:r>
                      <a:r>
                        <a:rPr lang="zh-CN" sz="2400" kern="0" dirty="0">
                          <a:effectLst/>
                        </a:rPr>
                        <a:t>位</a:t>
                      </a:r>
                      <a:endParaRPr lang="zh-CN" sz="32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en-US" sz="2400" kern="0" dirty="0">
                          <a:effectLst/>
                        </a:rPr>
                        <a:t>3FFH</a:t>
                      </a:r>
                      <a:endParaRPr lang="zh-CN" sz="32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en-US" sz="2400" kern="0" dirty="0">
                          <a:effectLst/>
                        </a:rPr>
                        <a:t>+1023</a:t>
                      </a:r>
                      <a:endParaRPr lang="zh-CN" sz="3200" kern="100" dirty="0">
                        <a:effectLst/>
                        <a:latin typeface="Times New Roman" panose="02020603050405020304" pitchFamily="18" charset="0"/>
                        <a:ea typeface="宋体" panose="02010600030101010101" pitchFamily="2" charset="-122"/>
                      </a:endParaRPr>
                    </a:p>
                  </a:txBody>
                  <a:tcPr marL="95250" marR="95250" marT="19050" marB="19050" anchor="ctr"/>
                </a:tc>
              </a:tr>
              <a:tr h="776614">
                <a:tc>
                  <a:txBody>
                    <a:bodyPr/>
                    <a:lstStyle/>
                    <a:p>
                      <a:pPr algn="l" latinLnBrk="1">
                        <a:lnSpc>
                          <a:spcPts val="1800"/>
                        </a:lnSpc>
                        <a:spcAft>
                          <a:spcPts val="0"/>
                        </a:spcAft>
                      </a:pPr>
                      <a:r>
                        <a:rPr lang="zh-CN" sz="2000" kern="0" dirty="0">
                          <a:effectLst/>
                        </a:rPr>
                        <a:t>临时浮点数（扩展精度浮点数）</a:t>
                      </a:r>
                      <a:endParaRPr lang="zh-CN" sz="20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en-US" sz="2400" kern="0" dirty="0">
                          <a:effectLst/>
                        </a:rPr>
                        <a:t>1</a:t>
                      </a:r>
                      <a:r>
                        <a:rPr lang="zh-CN" sz="2400" kern="0" dirty="0">
                          <a:effectLst/>
                        </a:rPr>
                        <a:t>位</a:t>
                      </a:r>
                      <a:endParaRPr lang="zh-CN" sz="32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en-US" sz="2400" kern="0" dirty="0">
                          <a:effectLst/>
                        </a:rPr>
                        <a:t>15</a:t>
                      </a:r>
                      <a:r>
                        <a:rPr lang="zh-CN" sz="2400" kern="0" dirty="0">
                          <a:effectLst/>
                        </a:rPr>
                        <a:t>位</a:t>
                      </a:r>
                      <a:endParaRPr lang="zh-CN" sz="32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en-US" sz="2400" kern="0" dirty="0">
                          <a:effectLst/>
                        </a:rPr>
                        <a:t>64</a:t>
                      </a:r>
                      <a:r>
                        <a:rPr lang="zh-CN" sz="2400" kern="0" dirty="0">
                          <a:effectLst/>
                        </a:rPr>
                        <a:t>位</a:t>
                      </a:r>
                      <a:endParaRPr lang="zh-CN" sz="32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en-US" sz="2400" kern="0" dirty="0">
                          <a:effectLst/>
                        </a:rPr>
                        <a:t>80</a:t>
                      </a:r>
                      <a:r>
                        <a:rPr lang="zh-CN" sz="2400" kern="0" dirty="0">
                          <a:effectLst/>
                        </a:rPr>
                        <a:t>位</a:t>
                      </a:r>
                      <a:endParaRPr lang="zh-CN" sz="24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en-US" sz="2400" kern="0" dirty="0">
                          <a:effectLst/>
                        </a:rPr>
                        <a:t>3FFFH</a:t>
                      </a:r>
                      <a:endParaRPr lang="zh-CN" sz="2400" kern="100" dirty="0">
                        <a:effectLst/>
                        <a:latin typeface="Times New Roman" panose="02020603050405020304" pitchFamily="18" charset="0"/>
                        <a:ea typeface="宋体" panose="02010600030101010101" pitchFamily="2" charset="-122"/>
                      </a:endParaRPr>
                    </a:p>
                  </a:txBody>
                  <a:tcPr marL="95250" marR="95250" marT="19050" marB="19050" anchor="ctr"/>
                </a:tc>
                <a:tc>
                  <a:txBody>
                    <a:bodyPr/>
                    <a:lstStyle/>
                    <a:p>
                      <a:pPr algn="l" latinLnBrk="1">
                        <a:lnSpc>
                          <a:spcPts val="1800"/>
                        </a:lnSpc>
                        <a:spcAft>
                          <a:spcPts val="0"/>
                        </a:spcAft>
                      </a:pPr>
                      <a:r>
                        <a:rPr lang="en-US" sz="2400" kern="0" dirty="0">
                          <a:effectLst/>
                        </a:rPr>
                        <a:t>+16383</a:t>
                      </a:r>
                      <a:endParaRPr lang="zh-CN" sz="2400" kern="100" dirty="0">
                        <a:effectLst/>
                        <a:latin typeface="Times New Roman" panose="02020603050405020304" pitchFamily="18" charset="0"/>
                        <a:ea typeface="宋体" panose="02010600030101010101" pitchFamily="2" charset="-122"/>
                      </a:endParaRPr>
                    </a:p>
                  </a:txBody>
                  <a:tcPr marL="95250" marR="95250" marT="19050" marB="19050" anchor="ctr"/>
                </a:tc>
              </a:tr>
            </a:tbl>
          </a:graphicData>
        </a:graphic>
      </p:graphicFrame>
    </p:spTree>
    <p:extLst>
      <p:ext uri="{BB962C8B-B14F-4D97-AF65-F5344CB8AC3E}">
        <p14:creationId xmlns:p14="http://schemas.microsoft.com/office/powerpoint/2010/main" val="1255605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6406" y="764011"/>
            <a:ext cx="11047956" cy="4401205"/>
          </a:xfrm>
          <a:prstGeom prst="rect">
            <a:avLst/>
          </a:prstGeom>
        </p:spPr>
        <p:txBody>
          <a:bodyPr wrap="square">
            <a:spAutoFit/>
          </a:bodyPr>
          <a:lstStyle/>
          <a:p>
            <a:pPr indent="304800"/>
            <a:r>
              <a:rPr lang="zh-CN" altLang="zh-CN" sz="4000" kern="0" dirty="0">
                <a:latin typeface="Arial" panose="020B0604020202020204" pitchFamily="34" charset="0"/>
                <a:ea typeface="宋体" panose="02010600030101010101" pitchFamily="2" charset="-122"/>
                <a:cs typeface="Arial" panose="020B0604020202020204" pitchFamily="34" charset="0"/>
              </a:rPr>
              <a:t>对于阶码为</a:t>
            </a:r>
            <a:r>
              <a:rPr lang="en-US" altLang="zh-CN" sz="4000" kern="0" dirty="0">
                <a:latin typeface="Arial" panose="020B0604020202020204" pitchFamily="34" charset="0"/>
                <a:ea typeface="宋体" panose="02010600030101010101" pitchFamily="2" charset="-122"/>
              </a:rPr>
              <a:t>0</a:t>
            </a:r>
            <a:r>
              <a:rPr lang="zh-CN" altLang="zh-CN" sz="4000" kern="0" dirty="0">
                <a:latin typeface="Arial" panose="020B0604020202020204" pitchFamily="34" charset="0"/>
                <a:ea typeface="宋体" panose="02010600030101010101" pitchFamily="2" charset="-122"/>
                <a:cs typeface="Arial" panose="020B0604020202020204" pitchFamily="34" charset="0"/>
              </a:rPr>
              <a:t>或</a:t>
            </a:r>
            <a:r>
              <a:rPr lang="en-US" altLang="zh-CN" sz="4000" kern="0" dirty="0">
                <a:latin typeface="Arial" panose="020B0604020202020204" pitchFamily="34" charset="0"/>
                <a:ea typeface="宋体" panose="02010600030101010101" pitchFamily="2" charset="-122"/>
              </a:rPr>
              <a:t>255</a:t>
            </a:r>
            <a:r>
              <a:rPr lang="zh-CN" altLang="zh-CN" sz="4000" kern="0" dirty="0">
                <a:latin typeface="Arial" panose="020B0604020202020204" pitchFamily="34" charset="0"/>
                <a:ea typeface="宋体" panose="02010600030101010101" pitchFamily="2" charset="-122"/>
                <a:cs typeface="Arial" panose="020B0604020202020204" pitchFamily="34" charset="0"/>
              </a:rPr>
              <a:t>的情况，</a:t>
            </a:r>
            <a:r>
              <a:rPr lang="en-US" altLang="zh-CN" sz="4000" kern="0" dirty="0">
                <a:latin typeface="Arial" panose="020B0604020202020204" pitchFamily="34" charset="0"/>
                <a:ea typeface="宋体" panose="02010600030101010101" pitchFamily="2" charset="-122"/>
              </a:rPr>
              <a:t>IEEE754</a:t>
            </a:r>
            <a:r>
              <a:rPr lang="zh-CN" altLang="zh-CN" sz="4000" kern="0" dirty="0">
                <a:latin typeface="Arial" panose="020B0604020202020204" pitchFamily="34" charset="0"/>
                <a:ea typeface="宋体" panose="02010600030101010101" pitchFamily="2" charset="-122"/>
                <a:cs typeface="Arial" panose="020B0604020202020204" pitchFamily="34" charset="0"/>
              </a:rPr>
              <a:t>标准有特别的规定：</a:t>
            </a:r>
            <a:endParaRPr lang="zh-CN" altLang="zh-CN" sz="4000" kern="100" dirty="0">
              <a:latin typeface="Times New Roman" panose="02020603050405020304" pitchFamily="18" charset="0"/>
              <a:ea typeface="宋体" panose="02010600030101010101" pitchFamily="2" charset="-122"/>
            </a:endParaRPr>
          </a:p>
          <a:p>
            <a:pPr indent="304800"/>
            <a:r>
              <a:rPr lang="zh-CN" altLang="zh-CN" sz="4000" kern="0" dirty="0">
                <a:latin typeface="Arial" panose="020B0604020202020204" pitchFamily="34" charset="0"/>
                <a:ea typeface="宋体" panose="02010600030101010101" pitchFamily="2" charset="-122"/>
                <a:cs typeface="Arial" panose="020B0604020202020204" pitchFamily="34" charset="0"/>
              </a:rPr>
              <a:t>如果</a:t>
            </a:r>
            <a:r>
              <a:rPr lang="en-US" altLang="zh-CN" sz="4000" kern="0" dirty="0">
                <a:latin typeface="Arial" panose="020B0604020202020204" pitchFamily="34" charset="0"/>
                <a:ea typeface="宋体" panose="02010600030101010101" pitchFamily="2" charset="-122"/>
              </a:rPr>
              <a:t> </a:t>
            </a:r>
            <a:r>
              <a:rPr lang="en-US" altLang="zh-CN" sz="4000" i="1" kern="0" dirty="0">
                <a:latin typeface="Arial" panose="020B0604020202020204" pitchFamily="34" charset="0"/>
                <a:ea typeface="宋体" panose="02010600030101010101" pitchFamily="2" charset="-122"/>
              </a:rPr>
              <a:t>E</a:t>
            </a:r>
            <a:r>
              <a:rPr lang="en-US" altLang="zh-CN" sz="4000" kern="0" dirty="0">
                <a:latin typeface="Arial" panose="020B0604020202020204" pitchFamily="34" charset="0"/>
                <a:ea typeface="宋体" panose="02010600030101010101" pitchFamily="2" charset="-122"/>
              </a:rPr>
              <a:t> </a:t>
            </a:r>
            <a:r>
              <a:rPr lang="zh-CN" altLang="zh-CN" sz="4000" kern="0" dirty="0">
                <a:latin typeface="Arial" panose="020B0604020202020204" pitchFamily="34" charset="0"/>
                <a:ea typeface="宋体" panose="02010600030101010101" pitchFamily="2" charset="-122"/>
                <a:cs typeface="Arial" panose="020B0604020202020204" pitchFamily="34" charset="0"/>
              </a:rPr>
              <a:t>是</a:t>
            </a:r>
            <a:r>
              <a:rPr lang="en-US" altLang="zh-CN" sz="4000" kern="0" dirty="0">
                <a:latin typeface="Arial" panose="020B0604020202020204" pitchFamily="34" charset="0"/>
                <a:ea typeface="宋体" panose="02010600030101010101" pitchFamily="2" charset="-122"/>
              </a:rPr>
              <a:t>0 </a:t>
            </a:r>
            <a:r>
              <a:rPr lang="zh-CN" altLang="zh-CN" sz="4000" kern="0" dirty="0">
                <a:latin typeface="Arial" panose="020B0604020202020204" pitchFamily="34" charset="0"/>
                <a:ea typeface="宋体" panose="02010600030101010101" pitchFamily="2" charset="-122"/>
                <a:cs typeface="Arial" panose="020B0604020202020204" pitchFamily="34" charset="0"/>
              </a:rPr>
              <a:t>并且</a:t>
            </a:r>
            <a:r>
              <a:rPr lang="en-US" altLang="zh-CN" sz="4000" kern="0" dirty="0">
                <a:latin typeface="Arial" panose="020B0604020202020204" pitchFamily="34" charset="0"/>
                <a:ea typeface="宋体" panose="02010600030101010101" pitchFamily="2" charset="-122"/>
              </a:rPr>
              <a:t> </a:t>
            </a:r>
            <a:r>
              <a:rPr lang="en-US" altLang="zh-CN" sz="4000" i="1" kern="0" dirty="0">
                <a:latin typeface="Arial" panose="020B0604020202020204" pitchFamily="34" charset="0"/>
                <a:ea typeface="宋体" panose="02010600030101010101" pitchFamily="2" charset="-122"/>
              </a:rPr>
              <a:t>M</a:t>
            </a:r>
            <a:r>
              <a:rPr lang="en-US" altLang="zh-CN" sz="4000" kern="0" dirty="0">
                <a:latin typeface="Arial" panose="020B0604020202020204" pitchFamily="34" charset="0"/>
                <a:ea typeface="宋体" panose="02010600030101010101" pitchFamily="2" charset="-122"/>
              </a:rPr>
              <a:t> </a:t>
            </a:r>
            <a:r>
              <a:rPr lang="zh-CN" altLang="zh-CN" sz="4000" kern="0" dirty="0">
                <a:latin typeface="Arial" panose="020B0604020202020204" pitchFamily="34" charset="0"/>
                <a:ea typeface="宋体" panose="02010600030101010101" pitchFamily="2" charset="-122"/>
                <a:cs typeface="Arial" panose="020B0604020202020204" pitchFamily="34" charset="0"/>
              </a:rPr>
              <a:t>是</a:t>
            </a:r>
            <a:r>
              <a:rPr lang="en-US" altLang="zh-CN" sz="4000" kern="0" dirty="0">
                <a:latin typeface="Arial" panose="020B0604020202020204" pitchFamily="34" charset="0"/>
                <a:ea typeface="宋体" panose="02010600030101010101" pitchFamily="2" charset="-122"/>
              </a:rPr>
              <a:t>0</a:t>
            </a:r>
            <a:r>
              <a:rPr lang="zh-CN" altLang="zh-CN" sz="4000" kern="0" dirty="0">
                <a:latin typeface="Arial" panose="020B0604020202020204" pitchFamily="34" charset="0"/>
                <a:ea typeface="宋体" panose="02010600030101010101" pitchFamily="2" charset="-122"/>
                <a:cs typeface="Arial" panose="020B0604020202020204" pitchFamily="34" charset="0"/>
              </a:rPr>
              <a:t>，则这个数的真值为</a:t>
            </a:r>
            <a:r>
              <a:rPr lang="en-US" altLang="zh-CN" sz="4000" kern="0" dirty="0">
                <a:latin typeface="Arial" panose="020B0604020202020204" pitchFamily="34" charset="0"/>
                <a:ea typeface="宋体" panose="02010600030101010101" pitchFamily="2" charset="-122"/>
              </a:rPr>
              <a:t>±0</a:t>
            </a:r>
            <a:r>
              <a:rPr lang="zh-CN" altLang="zh-CN" sz="4000" kern="0" dirty="0">
                <a:latin typeface="Arial" panose="020B0604020202020204" pitchFamily="34" charset="0"/>
                <a:ea typeface="宋体" panose="02010600030101010101" pitchFamily="2" charset="-122"/>
                <a:cs typeface="Arial" panose="020B0604020202020204" pitchFamily="34" charset="0"/>
              </a:rPr>
              <a:t>（正负号和数符位</a:t>
            </a:r>
            <a:r>
              <a:rPr lang="zh-CN" altLang="zh-CN" sz="4000" kern="0" dirty="0" smtClean="0">
                <a:latin typeface="Arial" panose="020B0604020202020204" pitchFamily="34" charset="0"/>
                <a:ea typeface="宋体" panose="02010600030101010101" pitchFamily="2" charset="-122"/>
                <a:cs typeface="Arial" panose="020B0604020202020204" pitchFamily="34" charset="0"/>
              </a:rPr>
              <a:t>有关</a:t>
            </a:r>
            <a:r>
              <a:rPr lang="zh-CN" altLang="en-US" sz="4000" kern="0" dirty="0" smtClean="0">
                <a:latin typeface="Arial" panose="020B0604020202020204" pitchFamily="34" charset="0"/>
                <a:ea typeface="宋体" panose="02010600030101010101" pitchFamily="2" charset="-122"/>
                <a:cs typeface="Arial" panose="020B0604020202020204" pitchFamily="34" charset="0"/>
              </a:rPr>
              <a:t>）</a:t>
            </a:r>
            <a:r>
              <a:rPr lang="zh-CN" altLang="zh-CN" sz="4000" kern="0" dirty="0" smtClean="0">
                <a:latin typeface="Arial" panose="020B0604020202020204" pitchFamily="34" charset="0"/>
                <a:ea typeface="宋体" panose="02010600030101010101" pitchFamily="2" charset="-122"/>
                <a:cs typeface="Arial" panose="020B0604020202020204" pitchFamily="34" charset="0"/>
              </a:rPr>
              <a:t>如果</a:t>
            </a:r>
            <a:r>
              <a:rPr lang="en-US" altLang="zh-CN" sz="4000" kern="0" dirty="0">
                <a:latin typeface="Arial" panose="020B0604020202020204" pitchFamily="34" charset="0"/>
                <a:ea typeface="宋体" panose="02010600030101010101" pitchFamily="2" charset="-122"/>
              </a:rPr>
              <a:t> </a:t>
            </a:r>
            <a:r>
              <a:rPr lang="en-US" altLang="zh-CN" sz="4000" i="1" kern="0" dirty="0">
                <a:latin typeface="Arial" panose="020B0604020202020204" pitchFamily="34" charset="0"/>
                <a:ea typeface="宋体" panose="02010600030101010101" pitchFamily="2" charset="-122"/>
              </a:rPr>
              <a:t>E</a:t>
            </a:r>
            <a:r>
              <a:rPr lang="en-US" altLang="zh-CN" sz="4000" kern="0" dirty="0">
                <a:latin typeface="Arial" panose="020B0604020202020204" pitchFamily="34" charset="0"/>
                <a:ea typeface="宋体" panose="02010600030101010101" pitchFamily="2" charset="-122"/>
              </a:rPr>
              <a:t> = 255 </a:t>
            </a:r>
            <a:r>
              <a:rPr lang="zh-CN" altLang="en-US" sz="4000" kern="0" dirty="0" smtClean="0">
                <a:latin typeface="Arial" panose="020B0604020202020204" pitchFamily="34" charset="0"/>
                <a:ea typeface="宋体" panose="02010600030101010101" pitchFamily="2" charset="-122"/>
              </a:rPr>
              <a:t>并</a:t>
            </a:r>
            <a:r>
              <a:rPr lang="zh-CN" altLang="zh-CN" sz="4000" kern="0" dirty="0" smtClean="0">
                <a:latin typeface="Arial" panose="020B0604020202020204" pitchFamily="34" charset="0"/>
                <a:ea typeface="宋体" panose="02010600030101010101" pitchFamily="2" charset="-122"/>
                <a:cs typeface="Arial" panose="020B0604020202020204" pitchFamily="34" charset="0"/>
              </a:rPr>
              <a:t>且</a:t>
            </a:r>
            <a:r>
              <a:rPr lang="en-US" altLang="zh-CN" sz="4000" kern="0" dirty="0">
                <a:latin typeface="Arial" panose="020B0604020202020204" pitchFamily="34" charset="0"/>
                <a:ea typeface="宋体" panose="02010600030101010101" pitchFamily="2" charset="-122"/>
              </a:rPr>
              <a:t> </a:t>
            </a:r>
            <a:r>
              <a:rPr lang="en-US" altLang="zh-CN" sz="4000" i="1" kern="0" dirty="0">
                <a:latin typeface="Arial" panose="020B0604020202020204" pitchFamily="34" charset="0"/>
                <a:ea typeface="宋体" panose="02010600030101010101" pitchFamily="2" charset="-122"/>
              </a:rPr>
              <a:t>M</a:t>
            </a:r>
            <a:r>
              <a:rPr lang="en-US" altLang="zh-CN" sz="4000" kern="0" dirty="0">
                <a:latin typeface="Arial" panose="020B0604020202020204" pitchFamily="34" charset="0"/>
                <a:ea typeface="宋体" panose="02010600030101010101" pitchFamily="2" charset="-122"/>
              </a:rPr>
              <a:t> </a:t>
            </a:r>
            <a:r>
              <a:rPr lang="zh-CN" altLang="zh-CN" sz="4000" kern="0" dirty="0">
                <a:latin typeface="Arial" panose="020B0604020202020204" pitchFamily="34" charset="0"/>
                <a:ea typeface="宋体" panose="02010600030101010101" pitchFamily="2" charset="-122"/>
                <a:cs typeface="Arial" panose="020B0604020202020204" pitchFamily="34" charset="0"/>
              </a:rPr>
              <a:t>是</a:t>
            </a:r>
            <a:r>
              <a:rPr lang="en-US" altLang="zh-CN" sz="4000" kern="0" dirty="0">
                <a:latin typeface="Arial" panose="020B0604020202020204" pitchFamily="34" charset="0"/>
                <a:ea typeface="宋体" panose="02010600030101010101" pitchFamily="2" charset="-122"/>
              </a:rPr>
              <a:t>0</a:t>
            </a:r>
            <a:r>
              <a:rPr lang="zh-CN" altLang="zh-CN" sz="4000" kern="0" dirty="0">
                <a:latin typeface="Arial" panose="020B0604020202020204" pitchFamily="34" charset="0"/>
                <a:ea typeface="宋体" panose="02010600030101010101" pitchFamily="2" charset="-122"/>
                <a:cs typeface="Arial" panose="020B0604020202020204" pitchFamily="34" charset="0"/>
              </a:rPr>
              <a:t>，则这个数的真值为</a:t>
            </a:r>
            <a:r>
              <a:rPr lang="en-US" altLang="zh-CN" sz="4000" kern="0" dirty="0">
                <a:latin typeface="Arial" panose="020B0604020202020204" pitchFamily="34" charset="0"/>
                <a:ea typeface="宋体" panose="02010600030101010101" pitchFamily="2" charset="-122"/>
              </a:rPr>
              <a:t>±∞</a:t>
            </a:r>
            <a:r>
              <a:rPr lang="zh-CN" altLang="zh-CN" sz="4000" kern="0" dirty="0">
                <a:latin typeface="Arial" panose="020B0604020202020204" pitchFamily="34" charset="0"/>
                <a:ea typeface="宋体" panose="02010600030101010101" pitchFamily="2" charset="-122"/>
                <a:cs typeface="Arial" panose="020B0604020202020204" pitchFamily="34" charset="0"/>
              </a:rPr>
              <a:t>（同样和符号位有关）</a:t>
            </a:r>
            <a:r>
              <a:rPr lang="zh-CN" altLang="zh-CN" sz="4000" kern="0" dirty="0">
                <a:latin typeface="Times New Roman" panose="02020603050405020304" pitchFamily="18" charset="0"/>
                <a:ea typeface="Arial" panose="020B0604020202020204" pitchFamily="34" charset="0"/>
              </a:rPr>
              <a:t> </a:t>
            </a:r>
            <a:r>
              <a:rPr lang="zh-CN" altLang="zh-CN" sz="4000" kern="0" dirty="0">
                <a:latin typeface="Arial" panose="020B0604020202020204" pitchFamily="34" charset="0"/>
                <a:ea typeface="宋体" panose="02010600030101010101" pitchFamily="2" charset="-122"/>
                <a:cs typeface="Arial" panose="020B0604020202020204" pitchFamily="34" charset="0"/>
              </a:rPr>
              <a:t>如果</a:t>
            </a:r>
            <a:r>
              <a:rPr lang="en-US" altLang="zh-CN" sz="4000" kern="0" dirty="0">
                <a:latin typeface="Arial" panose="020B0604020202020204" pitchFamily="34" charset="0"/>
                <a:ea typeface="宋体" panose="02010600030101010101" pitchFamily="2" charset="-122"/>
              </a:rPr>
              <a:t> </a:t>
            </a:r>
            <a:r>
              <a:rPr lang="en-US" altLang="zh-CN" sz="4000" i="1" kern="0" dirty="0">
                <a:latin typeface="Arial" panose="020B0604020202020204" pitchFamily="34" charset="0"/>
                <a:ea typeface="宋体" panose="02010600030101010101" pitchFamily="2" charset="-122"/>
              </a:rPr>
              <a:t>E</a:t>
            </a:r>
            <a:r>
              <a:rPr lang="en-US" altLang="zh-CN" sz="4000" kern="0" dirty="0">
                <a:latin typeface="Arial" panose="020B0604020202020204" pitchFamily="34" charset="0"/>
                <a:ea typeface="宋体" panose="02010600030101010101" pitchFamily="2" charset="-122"/>
              </a:rPr>
              <a:t> = 255 </a:t>
            </a:r>
            <a:r>
              <a:rPr lang="zh-CN" altLang="zh-CN" sz="4000" kern="0" dirty="0">
                <a:latin typeface="Arial" panose="020B0604020202020204" pitchFamily="34" charset="0"/>
                <a:ea typeface="宋体" panose="02010600030101010101" pitchFamily="2" charset="-122"/>
                <a:cs typeface="Arial" panose="020B0604020202020204" pitchFamily="34" charset="0"/>
              </a:rPr>
              <a:t>并且</a:t>
            </a:r>
            <a:r>
              <a:rPr lang="en-US" altLang="zh-CN" sz="4000" kern="0" dirty="0">
                <a:latin typeface="Arial" panose="020B0604020202020204" pitchFamily="34" charset="0"/>
                <a:ea typeface="宋体" panose="02010600030101010101" pitchFamily="2" charset="-122"/>
              </a:rPr>
              <a:t> </a:t>
            </a:r>
            <a:r>
              <a:rPr lang="en-US" altLang="zh-CN" sz="4000" i="1" kern="0" dirty="0">
                <a:latin typeface="Arial" panose="020B0604020202020204" pitchFamily="34" charset="0"/>
                <a:ea typeface="宋体" panose="02010600030101010101" pitchFamily="2" charset="-122"/>
              </a:rPr>
              <a:t>M</a:t>
            </a:r>
            <a:r>
              <a:rPr lang="en-US" altLang="zh-CN" sz="4000" kern="0" dirty="0">
                <a:latin typeface="Arial" panose="020B0604020202020204" pitchFamily="34" charset="0"/>
                <a:ea typeface="宋体" panose="02010600030101010101" pitchFamily="2" charset="-122"/>
              </a:rPr>
              <a:t> </a:t>
            </a:r>
            <a:r>
              <a:rPr lang="zh-CN" altLang="zh-CN" sz="4000" kern="0" dirty="0">
                <a:latin typeface="Arial" panose="020B0604020202020204" pitchFamily="34" charset="0"/>
                <a:ea typeface="宋体" panose="02010600030101010101" pitchFamily="2" charset="-122"/>
                <a:cs typeface="Arial" panose="020B0604020202020204" pitchFamily="34" charset="0"/>
              </a:rPr>
              <a:t>不是</a:t>
            </a:r>
            <a:r>
              <a:rPr lang="en-US" altLang="zh-CN" sz="4000" kern="0" dirty="0">
                <a:latin typeface="Arial" panose="020B0604020202020204" pitchFamily="34" charset="0"/>
                <a:ea typeface="宋体" panose="02010600030101010101" pitchFamily="2" charset="-122"/>
              </a:rPr>
              <a:t>0</a:t>
            </a:r>
            <a:r>
              <a:rPr lang="zh-CN" altLang="zh-CN" sz="4000" kern="0" dirty="0">
                <a:latin typeface="Arial" panose="020B0604020202020204" pitchFamily="34" charset="0"/>
                <a:ea typeface="宋体" panose="02010600030101010101" pitchFamily="2" charset="-122"/>
                <a:cs typeface="Arial" panose="020B0604020202020204" pitchFamily="34" charset="0"/>
              </a:rPr>
              <a:t>，则这不是一</a:t>
            </a:r>
            <a:r>
              <a:rPr lang="zh-CN" altLang="zh-CN" sz="4000" kern="0" dirty="0" smtClean="0">
                <a:latin typeface="Arial" panose="020B0604020202020204" pitchFamily="34" charset="0"/>
                <a:ea typeface="宋体" panose="02010600030101010101" pitchFamily="2" charset="-122"/>
                <a:cs typeface="Arial" panose="020B0604020202020204" pitchFamily="34" charset="0"/>
              </a:rPr>
              <a:t>个数（</a:t>
            </a:r>
            <a:r>
              <a:rPr lang="en-US" altLang="zh-CN" sz="4000" kern="0" dirty="0" err="1" smtClean="0">
                <a:latin typeface="Arial" panose="020B0604020202020204" pitchFamily="34" charset="0"/>
                <a:ea typeface="宋体" panose="02010600030101010101" pitchFamily="2" charset="-122"/>
              </a:rPr>
              <a:t>NaN</a:t>
            </a:r>
            <a:r>
              <a:rPr lang="zh-CN" altLang="zh-CN" sz="4000" kern="0" dirty="0" smtClean="0">
                <a:latin typeface="Arial" panose="020B0604020202020204" pitchFamily="34" charset="0"/>
                <a:ea typeface="宋体" panose="02010600030101010101" pitchFamily="2" charset="-122"/>
                <a:cs typeface="Arial" panose="020B0604020202020204" pitchFamily="34" charset="0"/>
              </a:rPr>
              <a:t>）。</a:t>
            </a:r>
            <a:endParaRPr lang="zh-CN" altLang="zh-CN" sz="40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23366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682" y="964505"/>
            <a:ext cx="12279682" cy="4876800"/>
          </a:xfrm>
        </p:spPr>
        <p:txBody>
          <a:bodyPr/>
          <a:lstStyle/>
          <a:p>
            <a:pPr algn="just">
              <a:lnSpc>
                <a:spcPts val="3600"/>
              </a:lnSpc>
            </a:pPr>
            <a:r>
              <a:rPr lang="zh-CN" altLang="en-US" sz="2800" b="1" dirty="0"/>
              <a:t>根据</a:t>
            </a:r>
            <a:r>
              <a:rPr lang="en-US" altLang="zh-CN" sz="2800" b="1" dirty="0"/>
              <a:t>IEEE 754</a:t>
            </a:r>
            <a:r>
              <a:rPr lang="zh-CN" altLang="en-US" sz="2800" b="1" dirty="0"/>
              <a:t>标准,符号位也是</a:t>
            </a:r>
            <a:r>
              <a:rPr lang="zh-CN" altLang="en-US" sz="2800" b="1" dirty="0">
                <a:latin typeface="Arial" panose="020B0604020202020204" pitchFamily="34" charset="0"/>
              </a:rPr>
              <a:t>“</a:t>
            </a:r>
            <a:r>
              <a:rPr lang="zh-CN" altLang="en-US" sz="2800" b="1" dirty="0"/>
              <a:t>0</a:t>
            </a:r>
            <a:r>
              <a:rPr lang="zh-CN" altLang="en-US" sz="2800" b="1" dirty="0">
                <a:latin typeface="Arial" panose="020B0604020202020204" pitchFamily="34" charset="0"/>
              </a:rPr>
              <a:t>”</a:t>
            </a:r>
            <a:r>
              <a:rPr lang="zh-CN" altLang="en-US" sz="2800" b="1" dirty="0"/>
              <a:t>代表正数;</a:t>
            </a:r>
            <a:r>
              <a:rPr lang="zh-CN" altLang="en-US" sz="2800" b="1" dirty="0">
                <a:latin typeface="Arial" panose="020B0604020202020204" pitchFamily="34" charset="0"/>
              </a:rPr>
              <a:t>“</a:t>
            </a:r>
            <a:r>
              <a:rPr lang="zh-CN" altLang="en-US" sz="2800" b="1" dirty="0"/>
              <a:t>1</a:t>
            </a:r>
            <a:r>
              <a:rPr lang="zh-CN" altLang="en-US" sz="2800" b="1" dirty="0">
                <a:latin typeface="Arial" panose="020B0604020202020204" pitchFamily="34" charset="0"/>
              </a:rPr>
              <a:t>”</a:t>
            </a:r>
            <a:r>
              <a:rPr lang="zh-CN" altLang="en-US" sz="2800" b="1" dirty="0"/>
              <a:t>代表负数.</a:t>
            </a:r>
          </a:p>
          <a:p>
            <a:pPr algn="just"/>
            <a:r>
              <a:rPr lang="zh-CN" altLang="en-US" sz="2800" b="1" dirty="0" smtClean="0"/>
              <a:t>阶</a:t>
            </a:r>
            <a:r>
              <a:rPr lang="zh-CN" altLang="en-US" sz="2800" b="1" dirty="0"/>
              <a:t>码用移码表示，尾数规格化形式,但格式如下:1.</a:t>
            </a:r>
            <a:r>
              <a:rPr lang="en-US" altLang="zh-CN" sz="2800" b="1" dirty="0"/>
              <a:t>XXX</a:t>
            </a:r>
            <a:r>
              <a:rPr lang="en-US" altLang="zh-CN" sz="2800" b="1" dirty="0">
                <a:latin typeface="Arial" panose="020B0604020202020204" pitchFamily="34" charset="0"/>
              </a:rPr>
              <a:t>…</a:t>
            </a:r>
            <a:r>
              <a:rPr lang="en-US" altLang="zh-CN" sz="2800" b="1" dirty="0"/>
              <a:t>X</a:t>
            </a:r>
            <a:r>
              <a:rPr lang="zh-CN" altLang="en-US" sz="2800" b="1" dirty="0"/>
              <a:t>。由于最高位总是1,因此省略,称隐藏位(临时实数则不隐藏).隐含的“</a:t>
            </a:r>
            <a:r>
              <a:rPr lang="en-US" altLang="zh-CN" sz="2800" b="1" dirty="0"/>
              <a:t>1”</a:t>
            </a:r>
            <a:r>
              <a:rPr lang="zh-CN" altLang="en-US" sz="2800" b="1" dirty="0"/>
              <a:t>是一位整数（即权位为  ）。在浮点格式中表示出来的</a:t>
            </a:r>
            <a:r>
              <a:rPr lang="en-US" altLang="zh-CN" sz="2800" b="1" dirty="0"/>
              <a:t>23</a:t>
            </a:r>
            <a:r>
              <a:rPr lang="zh-CN" altLang="en-US" sz="2800" b="1" dirty="0"/>
              <a:t>位尾数是纯小数，用原码表示。</a:t>
            </a:r>
            <a:r>
              <a:rPr lang="zh-CN" altLang="en-US" sz="2800" b="1" dirty="0" smtClean="0"/>
              <a:t>例如： </a:t>
            </a:r>
            <a:r>
              <a:rPr lang="en-US" altLang="zh-CN" sz="2800" b="1" dirty="0"/>
              <a:t>(15)10 =(1111)2 </a:t>
            </a:r>
            <a:r>
              <a:rPr lang="zh-CN" altLang="en-US" sz="2800" b="1" dirty="0"/>
              <a:t>，将它规格化后结果为</a:t>
            </a:r>
            <a:r>
              <a:rPr lang="en-US" altLang="zh-CN" sz="2800" b="1" dirty="0"/>
              <a:t>1.111×2 3 </a:t>
            </a:r>
            <a:r>
              <a:rPr lang="zh-CN" altLang="en-US" sz="2800" b="1" dirty="0"/>
              <a:t>，其中整数部分的“</a:t>
            </a:r>
            <a:r>
              <a:rPr lang="en-US" altLang="zh-CN" sz="2800" b="1" dirty="0"/>
              <a:t>1”</a:t>
            </a:r>
            <a:r>
              <a:rPr lang="zh-CN" altLang="en-US" sz="2800" b="1" dirty="0"/>
              <a:t>将不存储在</a:t>
            </a:r>
            <a:r>
              <a:rPr lang="en-US" altLang="zh-CN" sz="2800" b="1" dirty="0"/>
              <a:t>23</a:t>
            </a:r>
            <a:r>
              <a:rPr lang="zh-CN" altLang="en-US" sz="2800" b="1" dirty="0"/>
              <a:t>位尾数内。</a:t>
            </a:r>
          </a:p>
          <a:p>
            <a:pPr algn="just"/>
            <a:r>
              <a:rPr lang="zh-CN" altLang="en-US" sz="2800" b="1" dirty="0" smtClean="0"/>
              <a:t>尾数</a:t>
            </a:r>
            <a:r>
              <a:rPr lang="zh-CN" altLang="en-US" sz="2800" b="1" dirty="0"/>
              <a:t>比规格化表示大一倍,而阶码部分则比一般小1</a:t>
            </a:r>
            <a:r>
              <a:rPr lang="zh-CN" altLang="en-US" sz="2800" b="1" dirty="0" smtClean="0"/>
              <a:t>,即[</a:t>
            </a:r>
            <a:r>
              <a:rPr lang="en-US" altLang="zh-CN" sz="2800" b="1" dirty="0"/>
              <a:t>E]</a:t>
            </a:r>
            <a:r>
              <a:rPr lang="zh-CN" altLang="en-US" sz="2800" b="1" dirty="0"/>
              <a:t>移=2</a:t>
            </a:r>
            <a:r>
              <a:rPr lang="en-US" altLang="zh-CN" sz="2800" b="1" baseline="30000" dirty="0"/>
              <a:t>n</a:t>
            </a:r>
            <a:r>
              <a:rPr lang="en-US" altLang="zh-CN" sz="2800" b="1" dirty="0"/>
              <a:t>+E-1=127+E</a:t>
            </a:r>
          </a:p>
          <a:p>
            <a:pPr algn="just">
              <a:lnSpc>
                <a:spcPts val="3600"/>
              </a:lnSpc>
            </a:pPr>
            <a:r>
              <a:rPr lang="zh-CN" altLang="en-US" sz="2800" b="1" dirty="0" smtClean="0"/>
              <a:t>这样</a:t>
            </a:r>
            <a:r>
              <a:rPr lang="zh-CN" altLang="en-US" sz="2800" b="1" dirty="0"/>
              <a:t>,尾数与通常意义的尾数的含义不一致,为了区别,754 中的尾数称为有效数.</a:t>
            </a:r>
          </a:p>
          <a:p>
            <a:pPr marL="36900" indent="0">
              <a:buNone/>
            </a:pPr>
            <a:endParaRPr lang="zh-CN" altLang="en-US" dirty="0"/>
          </a:p>
        </p:txBody>
      </p:sp>
    </p:spTree>
    <p:extLst>
      <p:ext uri="{BB962C8B-B14F-4D97-AF65-F5344CB8AC3E}">
        <p14:creationId xmlns:p14="http://schemas.microsoft.com/office/powerpoint/2010/main" val="32354989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石板</Template>
  <TotalTime>68</TotalTime>
  <Words>882</Words>
  <Application>Microsoft Office PowerPoint</Application>
  <PresentationFormat>宽屏</PresentationFormat>
  <Paragraphs>140</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方正舒体</vt:lpstr>
      <vt:lpstr>宋体</vt:lpstr>
      <vt:lpstr>Arial</vt:lpstr>
      <vt:lpstr>Calisto MT</vt:lpstr>
      <vt:lpstr>Times New Roman</vt:lpstr>
      <vt:lpstr>Trebuchet MS</vt:lpstr>
      <vt:lpstr>Wingdings</vt:lpstr>
      <vt:lpstr>Wingdings 2</vt:lpstr>
      <vt:lpstr>石板</vt:lpstr>
      <vt:lpstr>IEEE754标准浮点格式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IEEE754对阶码作如下规定 </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丶念纯</dc:creator>
  <cp:lastModifiedBy>Sky</cp:lastModifiedBy>
  <cp:revision>13</cp:revision>
  <dcterms:created xsi:type="dcterms:W3CDTF">2014-10-08T11:59:44Z</dcterms:created>
  <dcterms:modified xsi:type="dcterms:W3CDTF">2015-03-17T12:07:15Z</dcterms:modified>
</cp:coreProperties>
</file>