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8" r:id="rId19"/>
    <p:sldId id="260" r:id="rId20"/>
    <p:sldId id="261" r:id="rId21"/>
    <p:sldId id="263" r:id="rId22"/>
    <p:sldId id="284" r:id="rId23"/>
    <p:sldId id="262" r:id="rId24"/>
    <p:sldId id="264" r:id="rId25"/>
    <p:sldId id="265" r:id="rId26"/>
    <p:sldId id="266" r:id="rId27"/>
    <p:sldId id="268" r:id="rId28"/>
    <p:sldId id="285" r:id="rId29"/>
    <p:sldId id="267" r:id="rId30"/>
    <p:sldId id="269" r:id="rId31"/>
    <p:sldId id="270" r:id="rId32"/>
    <p:sldId id="272" r:id="rId33"/>
    <p:sldId id="273" r:id="rId34"/>
    <p:sldId id="274" r:id="rId35"/>
    <p:sldId id="275" r:id="rId36"/>
    <p:sldId id="276" r:id="rId37"/>
    <p:sldId id="277" r:id="rId38"/>
    <p:sldId id="286" r:id="rId39"/>
    <p:sldId id="278" r:id="rId40"/>
    <p:sldId id="279" r:id="rId41"/>
    <p:sldId id="280" r:id="rId42"/>
    <p:sldId id="281" r:id="rId43"/>
    <p:sldId id="28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2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3EA7-8EBC-408C-931B-E0FA08C85B04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0EAB-564B-4CBD-8352-ABF6288BA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7C1CD76-D27A-47CF-8A19-98ADF44DE3A5}" type="slidenum">
              <a:rPr lang="en-US" altLang="zh-CN">
                <a:solidFill>
                  <a:srgbClr val="1C1C1C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  <p:pic>
        <p:nvPicPr>
          <p:cNvPr id="4098" name="Picture 2" descr="https://gss0.baidu.com/94o3dSag_xI4khGko9WTAnF6hhy/zhidao/wh%3D600%2C800/sign=dbbda11c6a600c33f02cd6ce2a7c7d37/f703738da977391203c5e769f9198618377ae2d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916" y="49900"/>
            <a:ext cx="1291530" cy="12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626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72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97433" y="617539"/>
            <a:ext cx="2855384" cy="5557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617539"/>
            <a:ext cx="8367183" cy="5557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26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9"/>
            <a:ext cx="10390716" cy="7953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27051" y="1773239"/>
            <a:ext cx="11425767" cy="44021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61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75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92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773239"/>
            <a:ext cx="5611283" cy="4402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534" y="1773239"/>
            <a:ext cx="5611284" cy="4402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00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058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781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920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4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11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873126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8731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295401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2954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222376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765176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5557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9"/>
            <a:ext cx="10390716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773239"/>
            <a:ext cx="11425767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59600" y="6248400"/>
            <a:ext cx="492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hlink"/>
                </a:solidFill>
                <a:latin typeface="Principals of Database System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4" name="Picture 2" descr="https://gss0.baidu.com/94o3dSag_xI4khGko9WTAnF6hhy/zhidao/wh%3D600%2C800/sign=dbbda11c6a600c33f02cd6ce2a7c7d37/f703738da977391203c5e769f9198618377ae2d3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916" y="49900"/>
            <a:ext cx="1291530" cy="12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5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xmsq.com/space/batch.download.php?aid=314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xmsq.com/space/batch.download.php?aid=314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xmsq.com/space/batch.download.php?aid=3146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xmsq.com/space/batch.download.php?aid=3149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xmsq.com/space/batch.download.php?aid=315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msq.com/space/batch.download.php?aid=3155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xmsq.com/space/batch.download.php?aid=314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xmsq.com/space/batch.download.php?aid=314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xmsq.com/space/batch.download.php?aid=314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xmsq.com/space/batch.download.php?aid=314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4EC35C-A30F-48F3-B8CB-DF22A7C3E246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346325" y="758825"/>
            <a:ext cx="7543800" cy="23828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FF0000"/>
                </a:solidFill>
              </a:rPr>
              <a:t>SQL SERVER </a:t>
            </a:r>
            <a:r>
              <a:rPr lang="zh-CN" altLang="en-US" sz="5400" dirty="0">
                <a:solidFill>
                  <a:srgbClr val="FF0000"/>
                </a:solidFill>
              </a:rPr>
              <a:t>安装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2A54B7-B71B-45A9-AB3C-E3396E830531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 rtlCol="0"/>
          <a:lstStyle/>
          <a:p>
            <a:pPr fontAlgn="auto"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75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2007113022072439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9" y="1300164"/>
            <a:ext cx="46196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3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2007113022072843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1314450"/>
            <a:ext cx="46005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0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2007113022073286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1309689"/>
            <a:ext cx="46005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68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81790E6-2D6D-42BA-B76F-EEDEA7B037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73653" y="435522"/>
            <a:ext cx="85407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实例的概念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0669" y="1863612"/>
            <a:ext cx="10950893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实例</a:t>
            </a:r>
            <a:r>
              <a:rPr lang="en-US" altLang="zh-CN" sz="2800" i="1" dirty="0"/>
              <a:t>(instance)</a:t>
            </a:r>
            <a:r>
              <a:rPr lang="zh-CN" altLang="en-US" sz="2800" dirty="0"/>
              <a:t>：标志一组</a:t>
            </a:r>
            <a:r>
              <a:rPr lang="en-US" altLang="zh-CN" sz="2800" dirty="0"/>
              <a:t>SQL Server </a:t>
            </a:r>
            <a:r>
              <a:rPr lang="zh-CN" altLang="en-US" sz="2800" dirty="0"/>
              <a:t>服务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安装</a:t>
            </a:r>
            <a:r>
              <a:rPr lang="en-US" altLang="zh-CN" sz="2400" dirty="0"/>
              <a:t>SQL Server </a:t>
            </a:r>
            <a:r>
              <a:rPr lang="zh-CN" altLang="en-US" sz="2400" dirty="0"/>
              <a:t>服务器组件，就是创建一个新的</a:t>
            </a:r>
            <a:r>
              <a:rPr lang="en-US" altLang="zh-CN" sz="2400" dirty="0"/>
              <a:t>SQL Server </a:t>
            </a:r>
            <a:r>
              <a:rPr lang="zh-CN" altLang="en-US" sz="2400" dirty="0"/>
              <a:t>实例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SQL Server </a:t>
            </a:r>
            <a:r>
              <a:rPr lang="zh-CN" altLang="en-US" sz="2400" dirty="0"/>
              <a:t>允许在同一个操作系统中创建多个实例，虽然一般情况下我们不会这么做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如果只安装一个 </a:t>
            </a:r>
            <a:r>
              <a:rPr lang="en-US" altLang="zh-CN" sz="2400" dirty="0"/>
              <a:t>SQL Server </a:t>
            </a:r>
            <a:r>
              <a:rPr lang="zh-CN" altLang="en-US" sz="2400" dirty="0"/>
              <a:t>实例，不需要在</a:t>
            </a:r>
            <a:r>
              <a:rPr lang="en-US" altLang="zh-CN" sz="2400" dirty="0"/>
              <a:t>SQL Server</a:t>
            </a:r>
            <a:r>
              <a:rPr lang="zh-CN" altLang="en-US" sz="2400" dirty="0"/>
              <a:t>安装时指定实例名称，自动使用默认名称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如果一个操作系统中安装了多个</a:t>
            </a:r>
            <a:r>
              <a:rPr lang="en-US" altLang="zh-CN" sz="2400" dirty="0"/>
              <a:t>SQL Server 2000</a:t>
            </a:r>
            <a:r>
              <a:rPr lang="zh-CN" altLang="en-US" sz="2400" dirty="0"/>
              <a:t>的实例，则需要在</a:t>
            </a:r>
            <a:r>
              <a:rPr lang="en-US" altLang="zh-CN" sz="2400" dirty="0"/>
              <a:t>SQL Server</a:t>
            </a:r>
            <a:r>
              <a:rPr lang="zh-CN" altLang="en-US" sz="2400" dirty="0"/>
              <a:t>安装时指定实例名称。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虚拟的</a:t>
            </a:r>
            <a:r>
              <a:rPr lang="en-US" altLang="zh-CN" sz="2400" dirty="0"/>
              <a:t>SQL SERVER2005</a:t>
            </a:r>
            <a:r>
              <a:rPr lang="zh-CN" altLang="en-US" sz="2400" dirty="0"/>
              <a:t>的服务器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在同一个物理计算机上可以安装多个</a:t>
            </a:r>
            <a:r>
              <a:rPr lang="en-US" altLang="zh-CN" sz="2400" dirty="0"/>
              <a:t>SQL Server2005</a:t>
            </a:r>
            <a:r>
              <a:rPr lang="zh-CN" altLang="en-US" sz="2400" dirty="0"/>
              <a:t>实例</a:t>
            </a:r>
            <a:br>
              <a:rPr lang="zh-CN" altLang="en-US" sz="2400" dirty="0"/>
            </a:br>
            <a:endParaRPr lang="zh-CN" altLang="en-US" sz="2400" dirty="0"/>
          </a:p>
          <a:p>
            <a:pPr lvl="1">
              <a:lnSpc>
                <a:spcPct val="8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7608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 descr="2007113022074816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01" y="997058"/>
            <a:ext cx="46101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387914" y="1829766"/>
            <a:ext cx="339219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800" b="1" dirty="0"/>
              <a:t>域用户账户：</a:t>
            </a:r>
          </a:p>
          <a:p>
            <a:pPr eaLnBrk="1" hangingPunct="1"/>
            <a:r>
              <a:rPr lang="zh-CN" altLang="en-US" sz="2800" b="1" dirty="0"/>
              <a:t>域中所有计算机的</a:t>
            </a:r>
          </a:p>
          <a:p>
            <a:pPr eaLnBrk="1" hangingPunct="1"/>
            <a:r>
              <a:rPr lang="zh-CN" altLang="en-US" sz="2800" b="1" dirty="0"/>
              <a:t>账户和密码都被</a:t>
            </a:r>
          </a:p>
          <a:p>
            <a:pPr eaLnBrk="1" hangingPunct="1"/>
            <a:r>
              <a:rPr lang="zh-CN" altLang="en-US" sz="2800" b="1" dirty="0"/>
              <a:t>域管理器集中</a:t>
            </a:r>
          </a:p>
          <a:p>
            <a:pPr eaLnBrk="1" hangingPunct="1"/>
            <a:r>
              <a:rPr lang="zh-CN" altLang="en-US" sz="2800" b="1" dirty="0"/>
              <a:t>进行管理和验证</a:t>
            </a:r>
          </a:p>
          <a:p>
            <a:pPr eaLnBrk="1" hangingPunct="1"/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800" b="1" dirty="0"/>
              <a:t>启动和暂停服务</a:t>
            </a:r>
          </a:p>
        </p:txBody>
      </p:sp>
    </p:spTree>
    <p:extLst>
      <p:ext uri="{BB962C8B-B14F-4D97-AF65-F5344CB8AC3E}">
        <p14:creationId xmlns:p14="http://schemas.microsoft.com/office/powerpoint/2010/main" val="373811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2007113022075661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41" y="1281356"/>
            <a:ext cx="45910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797731" y="1889499"/>
            <a:ext cx="34636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/>
              <a:t>Windows</a:t>
            </a:r>
            <a:r>
              <a:rPr lang="zh-CN" altLang="en-US" sz="2000" b="1" dirty="0"/>
              <a:t>身份验证：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使用操作系统的用户账户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和密码连接数据库服务器，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SQL Server</a:t>
            </a:r>
            <a:r>
              <a:rPr lang="zh-CN" altLang="en-US" sz="2000" b="1" dirty="0"/>
              <a:t>服务器使用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Windows</a:t>
            </a:r>
            <a:r>
              <a:rPr lang="zh-CN" altLang="en-US" sz="2000" b="1" dirty="0"/>
              <a:t>操作系统进行身份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验证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混合身份验证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首先用</a:t>
            </a:r>
            <a:r>
              <a:rPr lang="en-US" altLang="zh-CN" sz="2000" b="1" dirty="0"/>
              <a:t>SQL Server</a:t>
            </a:r>
            <a:r>
              <a:rPr lang="zh-CN" altLang="en-US" sz="2000" b="1" dirty="0"/>
              <a:t>的用户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和密码验证，若有，则通过；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若没有，请求</a:t>
            </a:r>
            <a:r>
              <a:rPr lang="en-US" altLang="zh-CN" sz="2000" b="1" dirty="0"/>
              <a:t>Windows</a:t>
            </a:r>
            <a:r>
              <a:rPr lang="zh-CN" altLang="en-US" sz="2000" b="1" dirty="0"/>
              <a:t>操作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系统进行验证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31821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0712242138812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1300164"/>
            <a:ext cx="46005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2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ADDBC6-B030-4D91-9104-D4312514976C}" type="datetime1">
              <a:rPr lang="zh-CN" altLang="en-US"/>
              <a:pPr>
                <a:defRPr/>
              </a:pPr>
              <a:t>2023/2/21</a:t>
            </a:fld>
            <a:endParaRPr lang="zh-CN" altLang="en-US" sz="1800"/>
          </a:p>
        </p:txBody>
      </p:sp>
      <p:pic>
        <p:nvPicPr>
          <p:cNvPr id="5123" name="图片 13" descr="大标题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14626"/>
            <a:ext cx="77866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2952751" y="3214689"/>
            <a:ext cx="5072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SQL Server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概述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473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440" y="1731294"/>
            <a:ext cx="11425767" cy="440213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</a:t>
            </a:r>
            <a:r>
              <a:rPr lang="zh-CN" altLang="en-US" sz="2800" dirty="0" smtClean="0"/>
              <a:t>是一个典型的关系型数据库管理系统（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Relational Database Management System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RDBMS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分别于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年推出了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 6.5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版本和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 7.0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版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 Server 7.0</a:t>
            </a:r>
            <a:r>
              <a:rPr lang="zh-CN" altLang="en-US" sz="2400" dirty="0" smtClean="0"/>
              <a:t>版本在数据存储和数据库引擎方面发生了根本性的变化，并且包含了初始的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400" dirty="0" smtClean="0"/>
              <a:t>支持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本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公司于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年发布了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 2000</a:t>
            </a:r>
          </a:p>
          <a:p>
            <a:pPr lvl="1"/>
            <a:r>
              <a:rPr lang="zh-CN" altLang="en-US" sz="2400" dirty="0" smtClean="0"/>
              <a:t>具有使用方便、可伸缩性好、与相关软件集成程度高等优点，而且可跨越多种平台使用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5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84" y="693040"/>
            <a:ext cx="10390716" cy="795337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SQL Server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发展简介（续）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2005</a:t>
            </a:r>
            <a:r>
              <a:rPr lang="zh-CN" altLang="en-US" dirty="0" smtClean="0"/>
              <a:t>年，</a:t>
            </a:r>
            <a:r>
              <a:rPr lang="en-US" dirty="0" smtClean="0"/>
              <a:t>Microsoft </a:t>
            </a:r>
            <a:r>
              <a:rPr lang="zh-CN" altLang="en-US" dirty="0" smtClean="0"/>
              <a:t>公司发布了</a:t>
            </a:r>
            <a:r>
              <a:rPr lang="en-US" dirty="0" smtClean="0"/>
              <a:t>SQL Server 2005</a:t>
            </a:r>
          </a:p>
          <a:p>
            <a:pPr lvl="1"/>
            <a:r>
              <a:rPr lang="zh-CN" altLang="en-US" dirty="0" smtClean="0"/>
              <a:t>集成的商业</a:t>
            </a:r>
            <a:r>
              <a:rPr lang="en-US" dirty="0" smtClean="0"/>
              <a:t>智能(Business Intelligence</a:t>
            </a:r>
            <a:r>
              <a:rPr lang="en-US" altLang="zh-CN" dirty="0" smtClean="0"/>
              <a:t>, </a:t>
            </a:r>
            <a:r>
              <a:rPr lang="en-US" dirty="0" smtClean="0"/>
              <a:t>BI) </a:t>
            </a:r>
            <a:r>
              <a:rPr lang="zh-CN" altLang="en-US" dirty="0" smtClean="0"/>
              <a:t>工具提供了企业级的</a:t>
            </a:r>
            <a:r>
              <a:rPr lang="en-US" dirty="0" smtClean="0"/>
              <a:t>数据管理</a:t>
            </a:r>
          </a:p>
          <a:p>
            <a:pPr lvl="1"/>
            <a:r>
              <a:rPr lang="zh-CN" altLang="en-US" dirty="0" smtClean="0"/>
              <a:t>结合了分析、</a:t>
            </a:r>
            <a:r>
              <a:rPr lang="en-US" dirty="0" smtClean="0"/>
              <a:t>报表</a:t>
            </a:r>
            <a:r>
              <a:rPr lang="zh-CN" altLang="en-US" dirty="0" smtClean="0"/>
              <a:t>、集成和通知功能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引入了</a:t>
            </a:r>
            <a:r>
              <a:rPr lang="en-US" dirty="0" smtClean="0"/>
              <a:t>.NET Framework</a:t>
            </a:r>
            <a:r>
              <a:rPr lang="zh-CN" altLang="en-US" dirty="0" smtClean="0"/>
              <a:t>，使得允许构建</a:t>
            </a:r>
            <a:r>
              <a:rPr lang="en-US" dirty="0" smtClean="0"/>
              <a:t>.NET SQL Server</a:t>
            </a:r>
            <a:r>
              <a:rPr lang="zh-CN" altLang="en-US" dirty="0" smtClean="0"/>
              <a:t>专属对象</a:t>
            </a:r>
            <a:endParaRPr lang="en-US" dirty="0" smtClean="0"/>
          </a:p>
          <a:p>
            <a:r>
              <a:rPr lang="en-US" dirty="0" smtClean="0"/>
              <a:t>2008</a:t>
            </a:r>
            <a:r>
              <a:rPr lang="zh-CN" altLang="en-US" dirty="0" smtClean="0"/>
              <a:t>年推出了</a:t>
            </a:r>
            <a:r>
              <a:rPr lang="en-US" dirty="0" smtClean="0"/>
              <a:t>SQL Server 2008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SQL Server 2005</a:t>
            </a:r>
            <a:r>
              <a:rPr lang="zh-CN" altLang="en-US" dirty="0" smtClean="0"/>
              <a:t>的架构基础上，推出了许多新的特性和关键的改进，比如新添了数据集成功能，改进了分析服务、报表服务以及与</a:t>
            </a:r>
            <a:r>
              <a:rPr lang="en-US" dirty="0" smtClean="0"/>
              <a:t>Office</a:t>
            </a:r>
            <a:r>
              <a:rPr lang="zh-CN" altLang="en-US" dirty="0" smtClean="0"/>
              <a:t>集成等，使它成为一个可信任的、高效的、智能的数据平台</a:t>
            </a:r>
            <a:endParaRPr lang="en-US" altLang="zh-CN" dirty="0" smtClean="0"/>
          </a:p>
          <a:p>
            <a:r>
              <a:rPr lang="en-US" dirty="0" smtClean="0"/>
              <a:t>SQL Server 2012</a:t>
            </a:r>
            <a:r>
              <a:rPr lang="zh-CN" altLang="en-US" dirty="0" smtClean="0"/>
              <a:t>全面支持云技术和平台</a:t>
            </a:r>
            <a:endParaRPr lang="zh-CN" altLang="en-US" b="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D2D4B6D-2EE8-4FB4-9628-89B53478F28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72317" y="822424"/>
            <a:ext cx="8540750" cy="658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03088" y="1730619"/>
            <a:ext cx="8540750" cy="3527425"/>
          </a:xfrm>
        </p:spPr>
        <p:txBody>
          <a:bodyPr/>
          <a:lstStyle/>
          <a:p>
            <a:r>
              <a:rPr lang="en-US" altLang="zh-CN" sz="2800" b="1" dirty="0" smtClean="0"/>
              <a:t>SQL Server  Enterprise Edition</a:t>
            </a:r>
          </a:p>
          <a:p>
            <a:r>
              <a:rPr lang="en-US" altLang="zh-CN" sz="2800" b="1" dirty="0" smtClean="0"/>
              <a:t>SQL Server  Standard Edition </a:t>
            </a:r>
          </a:p>
          <a:p>
            <a:r>
              <a:rPr lang="en-US" altLang="zh-CN" sz="2800" b="1" dirty="0" smtClean="0"/>
              <a:t>SQL Server  Workgroup Edition</a:t>
            </a:r>
          </a:p>
          <a:p>
            <a:r>
              <a:rPr lang="en-US" altLang="zh-CN" sz="2800" b="1" dirty="0" smtClean="0"/>
              <a:t>SQL Server Developer Edition </a:t>
            </a:r>
          </a:p>
          <a:p>
            <a:pPr lvl="1"/>
            <a:r>
              <a:rPr lang="zh-CN" altLang="en-US" sz="2400" b="1" dirty="0" smtClean="0"/>
              <a:t>使开发人员可以在 </a:t>
            </a:r>
            <a:r>
              <a:rPr lang="en-US" altLang="zh-CN" sz="2400" b="1" dirty="0" smtClean="0"/>
              <a:t>SQL Server </a:t>
            </a:r>
            <a:r>
              <a:rPr lang="zh-CN" altLang="en-US" sz="2400" b="1" dirty="0" smtClean="0"/>
              <a:t>上生成任何类型的应用程序 </a:t>
            </a:r>
          </a:p>
          <a:p>
            <a:pPr lvl="1"/>
            <a:r>
              <a:rPr lang="zh-CN" altLang="en-US" sz="2400" b="1" dirty="0" smtClean="0"/>
              <a:t>它包括 </a:t>
            </a:r>
            <a:r>
              <a:rPr lang="en-US" altLang="zh-CN" sz="2400" b="1" dirty="0" smtClean="0"/>
              <a:t>SQL Server Enterprise Edition </a:t>
            </a:r>
            <a:r>
              <a:rPr lang="zh-CN" altLang="en-US" sz="2400" b="1" dirty="0" smtClean="0"/>
              <a:t>的所有功能，但有许可限制，只能用于开发和测试系统，而不能用作生产服务器 </a:t>
            </a:r>
          </a:p>
          <a:p>
            <a:r>
              <a:rPr lang="en-US" altLang="zh-CN" sz="2800" b="1" dirty="0" smtClean="0"/>
              <a:t>SQL Server Express Edition </a:t>
            </a:r>
          </a:p>
          <a:p>
            <a:pPr lvl="1"/>
            <a:r>
              <a:rPr lang="zh-CN" altLang="en-US" sz="2400" b="1" dirty="0" smtClean="0"/>
              <a:t>起到客户端数据库以及基本服务器数据库的作用 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6200819" y="1927498"/>
            <a:ext cx="215900" cy="1150938"/>
          </a:xfrm>
          <a:prstGeom prst="rightBrace">
            <a:avLst>
              <a:gd name="adj1" fmla="val 44424"/>
              <a:gd name="adj2" fmla="val 50000"/>
            </a:avLst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396766" y="1969567"/>
            <a:ext cx="9556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</a:rPr>
              <a:t>企业</a:t>
            </a:r>
          </a:p>
        </p:txBody>
      </p:sp>
    </p:spTree>
    <p:extLst>
      <p:ext uri="{BB962C8B-B14F-4D97-AF65-F5344CB8AC3E}">
        <p14:creationId xmlns:p14="http://schemas.microsoft.com/office/powerpoint/2010/main" val="1987802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是一种基于客户机</a:t>
            </a:r>
            <a:r>
              <a:rPr lang="en-US" dirty="0" smtClean="0"/>
              <a:t>/</a:t>
            </a:r>
            <a:r>
              <a:rPr lang="zh-CN" altLang="en-US" dirty="0" smtClean="0"/>
              <a:t>服务器的关系型数据库管理系统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将所有的工作负荷分解成在服务器上的任务和在客户机上的任务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客户机应用程序负责商业逻辑向用户提供数据，一般运行在一个或多个客户机上，也可以运行在服务器上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服务器管理数据库和分配可用的服务器资源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客户机应用程序通过网络与服务器通信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可以采用</a:t>
            </a:r>
            <a:r>
              <a:rPr lang="en-US" dirty="0" smtClean="0"/>
              <a:t>ActiveX</a:t>
            </a:r>
            <a:r>
              <a:rPr lang="zh-CN" altLang="en-US" dirty="0" smtClean="0"/>
              <a:t>数据对象（</a:t>
            </a:r>
            <a:r>
              <a:rPr lang="en-US" dirty="0" smtClean="0"/>
              <a:t>ADO</a:t>
            </a:r>
            <a:r>
              <a:rPr lang="zh-CN" altLang="en-US" dirty="0" smtClean="0"/>
              <a:t>）、数据访问对象（</a:t>
            </a:r>
            <a:r>
              <a:rPr lang="en-US" dirty="0" smtClean="0"/>
              <a:t>DAO</a:t>
            </a:r>
            <a:r>
              <a:rPr lang="zh-CN" altLang="en-US" dirty="0" smtClean="0"/>
              <a:t>）、</a:t>
            </a:r>
            <a:r>
              <a:rPr lang="en-US" dirty="0" smtClean="0"/>
              <a:t>OLE DB</a:t>
            </a:r>
            <a:r>
              <a:rPr lang="zh-CN" altLang="en-US" dirty="0" smtClean="0"/>
              <a:t>等和其它第三方提供的开发工具来访问</a:t>
            </a:r>
            <a:r>
              <a:rPr lang="en-US" dirty="0" smtClean="0"/>
              <a:t>SQL Server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51089" y="2924175"/>
            <a:ext cx="779303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的平台构成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ADDBC6-B030-4D91-9104-D4312514976C}" type="datetime1">
              <a:rPr lang="zh-CN" altLang="en-US"/>
              <a:pPr>
                <a:defRPr/>
              </a:pPr>
              <a:t>2023/2/21</a:t>
            </a:fld>
            <a:endParaRPr lang="zh-CN" altLang="en-US" sz="1800"/>
          </a:p>
        </p:txBody>
      </p:sp>
      <p:pic>
        <p:nvPicPr>
          <p:cNvPr id="5123" name="图片 13" descr="大标题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14626"/>
            <a:ext cx="77866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2952751" y="3214689"/>
            <a:ext cx="5072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SQL Server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的平台构成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321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的平台构成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50306" y="2024515"/>
            <a:ext cx="5874912" cy="2740431"/>
            <a:chOff x="3025807" y="1873514"/>
            <a:chExt cx="4378697" cy="1584176"/>
          </a:xfrm>
        </p:grpSpPr>
        <p:grpSp>
          <p:nvGrpSpPr>
            <p:cNvPr id="4" name="组合 3"/>
            <p:cNvGrpSpPr/>
            <p:nvPr/>
          </p:nvGrpSpPr>
          <p:grpSpPr>
            <a:xfrm>
              <a:off x="3025807" y="1873514"/>
              <a:ext cx="4035152" cy="1584176"/>
              <a:chOff x="1905000" y="2362200"/>
              <a:chExt cx="5943600" cy="2819400"/>
            </a:xfrm>
          </p:grpSpPr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5943600" cy="2819400"/>
              </a:xfrm>
              <a:prstGeom prst="rect">
                <a:avLst/>
              </a:prstGeom>
              <a:solidFill>
                <a:srgbClr val="9DDAFF"/>
              </a:solidFill>
              <a:ln w="28575">
                <a:solidFill>
                  <a:srgbClr val="0068A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2009775" y="4611688"/>
                <a:ext cx="5791200" cy="493712"/>
                <a:chOff x="1380" y="1768"/>
                <a:chExt cx="3648" cy="311"/>
              </a:xfrm>
            </p:grpSpPr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1380" y="1768"/>
                  <a:ext cx="3648" cy="311"/>
                </a:xfrm>
                <a:prstGeom prst="rect">
                  <a:avLst/>
                </a:prstGeom>
                <a:solidFill>
                  <a:srgbClr val="BDFFEE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/>
                </a:p>
              </p:txBody>
            </p:sp>
            <p:sp>
              <p:nvSpPr>
                <p:cNvPr id="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26" y="1771"/>
                  <a:ext cx="2448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algn="ctr">
                    <a:spcBef>
                      <a:spcPct val="50000"/>
                    </a:spcBef>
                  </a:pPr>
                  <a:r>
                    <a:rPr lang="zh-CN" altLang="en-US" sz="2000" dirty="0" smtClean="0">
                      <a:latin typeface="Verdana" pitchFamily="34" charset="0"/>
                    </a:rPr>
                    <a:t>报表服务</a:t>
                  </a:r>
                  <a:endParaRPr lang="en-IN" sz="2000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2009775" y="4154488"/>
                <a:ext cx="5791200" cy="493712"/>
                <a:chOff x="1380" y="2080"/>
                <a:chExt cx="3648" cy="311"/>
              </a:xfrm>
            </p:grpSpPr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1380" y="2080"/>
                  <a:ext cx="3648" cy="311"/>
                </a:xfrm>
                <a:prstGeom prst="rect">
                  <a:avLst/>
                </a:prstGeom>
                <a:solidFill>
                  <a:srgbClr val="FFFFC1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/>
                </a:p>
              </p:txBody>
            </p:sp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26" y="2098"/>
                  <a:ext cx="2448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algn="ctr">
                    <a:spcBef>
                      <a:spcPct val="50000"/>
                    </a:spcBef>
                  </a:pPr>
                  <a:r>
                    <a:rPr lang="zh-CN" altLang="en-US" sz="2000" dirty="0" smtClean="0">
                      <a:latin typeface="Verdana" pitchFamily="34" charset="0"/>
                    </a:rPr>
                    <a:t>分析服务</a:t>
                  </a:r>
                  <a:endParaRPr lang="en-IN" sz="2000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2009774" y="3657600"/>
                <a:ext cx="5791201" cy="493712"/>
              </a:xfrm>
              <a:prstGeom prst="rect">
                <a:avLst/>
              </a:prstGeom>
              <a:solidFill>
                <a:srgbClr val="FFEFEF"/>
              </a:solidFill>
              <a:ln w="9525">
                <a:solidFill>
                  <a:srgbClr val="03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/>
                  <a:t>集成服务</a:t>
                </a:r>
                <a:endParaRPr lang="zh-CN" altLang="en-US" sz="2000" dirty="0"/>
              </a:p>
            </p:txBody>
          </p: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2009775" y="2486025"/>
                <a:ext cx="5791200" cy="1171575"/>
                <a:chOff x="1380" y="2698"/>
                <a:chExt cx="3648" cy="738"/>
              </a:xfrm>
            </p:grpSpPr>
            <p:sp>
              <p:nvSpPr>
                <p:cNvPr id="11" name="Rectangle 14"/>
                <p:cNvSpPr>
                  <a:spLocks noChangeArrowheads="1"/>
                </p:cNvSpPr>
                <p:nvPr/>
              </p:nvSpPr>
              <p:spPr bwMode="auto">
                <a:xfrm>
                  <a:off x="1380" y="2698"/>
                  <a:ext cx="3648" cy="738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/>
                </a:p>
              </p:txBody>
            </p:sp>
            <p:sp>
              <p:nvSpPr>
                <p:cNvPr id="12" name="Rectangle 15"/>
                <p:cNvSpPr>
                  <a:spLocks noChangeArrowheads="1"/>
                </p:cNvSpPr>
                <p:nvPr/>
              </p:nvSpPr>
              <p:spPr bwMode="auto">
                <a:xfrm>
                  <a:off x="2340" y="2956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复制</a:t>
                  </a:r>
                  <a:endParaRPr lang="zh-CN" altLang="en-US" sz="2000" dirty="0"/>
                </a:p>
              </p:txBody>
            </p:sp>
            <p:sp>
              <p:nvSpPr>
                <p:cNvPr id="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428" y="2960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服务代理</a:t>
                  </a:r>
                  <a:endParaRPr lang="zh-CN" altLang="en-US" sz="2000" dirty="0"/>
                </a:p>
              </p:txBody>
            </p:sp>
            <p:sp>
              <p:nvSpPr>
                <p:cNvPr id="14" name="Rectangle 19"/>
                <p:cNvSpPr>
                  <a:spLocks noChangeArrowheads="1"/>
                </p:cNvSpPr>
                <p:nvPr/>
              </p:nvSpPr>
              <p:spPr bwMode="auto">
                <a:xfrm>
                  <a:off x="3234" y="2956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全文搜索</a:t>
                  </a:r>
                  <a:endParaRPr lang="zh-CN" altLang="en-US" sz="2000" dirty="0"/>
                </a:p>
              </p:txBody>
            </p:sp>
            <p:sp>
              <p:nvSpPr>
                <p:cNvPr id="15" name="Rectangle 21"/>
                <p:cNvSpPr>
                  <a:spLocks noChangeArrowheads="1"/>
                </p:cNvSpPr>
                <p:nvPr/>
              </p:nvSpPr>
              <p:spPr bwMode="auto">
                <a:xfrm>
                  <a:off x="4122" y="2956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通知服务</a:t>
                  </a:r>
                  <a:endParaRPr lang="zh-CN" altLang="en-US" sz="2000" dirty="0"/>
                </a:p>
              </p:txBody>
            </p:sp>
            <p:sp>
              <p:nvSpPr>
                <p:cNvPr id="1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32" y="2716"/>
                  <a:ext cx="2448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algn="ctr">
                    <a:spcBef>
                      <a:spcPct val="50000"/>
                    </a:spcBef>
                  </a:pPr>
                  <a:r>
                    <a:rPr lang="zh-CN" altLang="en-US" sz="2000" dirty="0" smtClean="0">
                      <a:latin typeface="+mn-ea"/>
                    </a:rPr>
                    <a:t>数据库引擎</a:t>
                  </a:r>
                  <a:endParaRPr lang="en-IN" sz="2000" dirty="0">
                    <a:latin typeface="+mn-ea"/>
                  </a:endParaRPr>
                </a:p>
              </p:txBody>
            </p:sp>
          </p:grpSp>
        </p:grpSp>
        <p:sp>
          <p:nvSpPr>
            <p:cNvPr id="5" name="TextBox 24"/>
            <p:cNvSpPr txBox="1"/>
            <p:nvPr/>
          </p:nvSpPr>
          <p:spPr>
            <a:xfrm>
              <a:off x="7037476" y="1877706"/>
              <a:ext cx="367028" cy="15799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chemeClr val="accent5">
                  <a:lumMod val="50000"/>
                </a:schemeClr>
              </a:solidFill>
            </a:ln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latin typeface="+mn-ea"/>
                </a:rPr>
                <a:t>.NET Framework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数据库引擎（</a:t>
            </a:r>
            <a:r>
              <a:rPr lang="en-US" dirty="0" smtClean="0"/>
              <a:t>Database Engine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Microsoft SQL Server</a:t>
            </a:r>
            <a:r>
              <a:rPr lang="zh-CN" altLang="en-US" dirty="0" smtClean="0"/>
              <a:t>系统的核心服务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存储和处理关系类型的数据或</a:t>
            </a:r>
            <a:r>
              <a:rPr lang="en-US" dirty="0" smtClean="0"/>
              <a:t>XML</a:t>
            </a:r>
            <a:r>
              <a:rPr lang="zh-CN" altLang="en-US" dirty="0" smtClean="0"/>
              <a:t>文档数据的服务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负责完成数据的存储、处理和安全管理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使用数据库系统实际上就是在使用数据库引擎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数据库引擎包含了复制、全文搜索、服务代理和通知服务这些功能组件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服务代理是一种分布式异步数据库应用程序，在客户和服务器之间提供异步通信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在实际工作中，进程利用此服务完成分布式数据库的事务一致性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复制是在数据库之间对数据和数据库对象进行复制和分发，然后在数据库之间进行同步以保持一致性的一组技术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全文搜索可以在大文本上建立索引，进行快速定位并提取数据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通知服务是一种应用程序，它可以向上百万的订阅者及时发布个性化的信息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数据库引擎（续）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通过服务器和客户端技术的组合，以提供联机分析处理和数据挖掘功能</a:t>
            </a:r>
            <a:endParaRPr lang="en-US" altLang="zh-CN" dirty="0" smtClean="0"/>
          </a:p>
          <a:p>
            <a:r>
              <a:rPr lang="zh-CN" altLang="en-US" dirty="0" smtClean="0"/>
              <a:t>报表服务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生成从多种关系数据源和多维数据源提取内容的企业报表，发布能以各种格式查看的报表，以及集中管理安全性和订阅</a:t>
            </a:r>
            <a:endParaRPr lang="en-US" altLang="zh-CN" dirty="0" smtClean="0"/>
          </a:p>
          <a:p>
            <a:r>
              <a:rPr lang="zh-CN" altLang="en-US" dirty="0" smtClean="0"/>
              <a:t>集成服务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负责完成有关数据的提取、转换和加载等操作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51089" y="2924175"/>
            <a:ext cx="779303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： 配置管理器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ADDBC6-B030-4D91-9104-D4312514976C}" type="datetime1">
              <a:rPr lang="zh-CN" altLang="en-US"/>
              <a:pPr>
                <a:defRPr/>
              </a:pPr>
              <a:t>2023/2/21</a:t>
            </a:fld>
            <a:endParaRPr lang="zh-CN" altLang="en-US" sz="1800"/>
          </a:p>
        </p:txBody>
      </p:sp>
      <p:pic>
        <p:nvPicPr>
          <p:cNvPr id="5123" name="图片 13" descr="大标题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14626"/>
            <a:ext cx="77866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2952751" y="3214689"/>
            <a:ext cx="5072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配置管理器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512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配置管理器（</a:t>
            </a:r>
            <a:r>
              <a:rPr lang="en-US" sz="3200" dirty="0" smtClean="0"/>
              <a:t>SQL Server Configuration Manager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1773239"/>
            <a:ext cx="10999422" cy="4402137"/>
          </a:xfrm>
        </p:spPr>
        <p:txBody>
          <a:bodyPr/>
          <a:lstStyle/>
          <a:p>
            <a:r>
              <a:rPr lang="zh-CN" altLang="en-US" dirty="0" smtClean="0"/>
              <a:t>用于管理与</a:t>
            </a:r>
            <a:r>
              <a:rPr lang="en-US" dirty="0" smtClean="0"/>
              <a:t> SQL Server </a:t>
            </a:r>
            <a:r>
              <a:rPr lang="zh-CN" altLang="en-US" dirty="0" smtClean="0"/>
              <a:t>相关联的服务、配置</a:t>
            </a:r>
            <a:r>
              <a:rPr lang="en-US" dirty="0" smtClean="0"/>
              <a:t> SQL Server </a:t>
            </a:r>
            <a:r>
              <a:rPr lang="zh-CN" altLang="en-US" dirty="0" smtClean="0"/>
              <a:t>使用的网络协议以及从</a:t>
            </a:r>
            <a:r>
              <a:rPr lang="en-US" dirty="0" smtClean="0"/>
              <a:t> SQL Server </a:t>
            </a:r>
            <a:r>
              <a:rPr lang="zh-CN" altLang="en-US" dirty="0" smtClean="0"/>
              <a:t>客户端的网络连接配置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 SQL Server </a:t>
            </a:r>
            <a:r>
              <a:rPr lang="zh-CN" altLang="en-US" dirty="0" smtClean="0"/>
              <a:t>配置管理器可以启动、暂停、恢复或停止服务，还可以查看或更改服务属性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B8219B-5A15-443F-B3CE-25D7B993E33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02134" y="356770"/>
            <a:ext cx="85407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要求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80527" y="1872362"/>
            <a:ext cx="7994650" cy="2233612"/>
          </a:xfrm>
        </p:spPr>
        <p:txBody>
          <a:bodyPr/>
          <a:lstStyle/>
          <a:p>
            <a:r>
              <a:rPr lang="en-US" altLang="zh-CN" b="1" dirty="0" smtClean="0"/>
              <a:t>Internet </a:t>
            </a:r>
            <a:r>
              <a:rPr lang="zh-CN" altLang="en-US" b="1" dirty="0" smtClean="0"/>
              <a:t>软件</a:t>
            </a:r>
          </a:p>
          <a:p>
            <a:pPr lvl="1"/>
            <a:r>
              <a:rPr lang="zh-CN" altLang="en-US" b="1" dirty="0" smtClean="0"/>
              <a:t>所有 </a:t>
            </a:r>
            <a:r>
              <a:rPr lang="en-US" altLang="zh-CN" b="1" dirty="0" smtClean="0"/>
              <a:t>SQL Server </a:t>
            </a:r>
            <a:r>
              <a:rPr lang="zh-CN" altLang="en-US" b="1" dirty="0" smtClean="0"/>
              <a:t>的安装都需要 </a:t>
            </a:r>
            <a:r>
              <a:rPr lang="en-US" altLang="zh-CN" b="1" dirty="0" smtClean="0"/>
              <a:t>Microsoft Internet Explorer 6.0 SP1 </a:t>
            </a:r>
            <a:r>
              <a:rPr lang="zh-CN" altLang="en-US" b="1" dirty="0" smtClean="0"/>
              <a:t>或更高版本，因为 </a:t>
            </a:r>
            <a:r>
              <a:rPr lang="en-US" altLang="zh-CN" b="1" dirty="0" smtClean="0"/>
              <a:t>Microsoft </a:t>
            </a:r>
            <a:r>
              <a:rPr lang="zh-CN" altLang="en-US" b="1" dirty="0" smtClean="0"/>
              <a:t>管理控制台 </a:t>
            </a:r>
            <a:r>
              <a:rPr lang="en-US" altLang="zh-CN" b="1" dirty="0" smtClean="0"/>
              <a:t>(MMC)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HTML </a:t>
            </a:r>
            <a:r>
              <a:rPr lang="zh-CN" altLang="en-US" b="1" dirty="0" smtClean="0"/>
              <a:t>帮助需要它 </a:t>
            </a:r>
          </a:p>
          <a:p>
            <a:r>
              <a:rPr lang="zh-CN" altLang="en-US" b="1" dirty="0" smtClean="0"/>
              <a:t>处理器速度、内存</a:t>
            </a:r>
          </a:p>
          <a:p>
            <a:pPr lvl="1"/>
            <a:r>
              <a:rPr lang="en-US" altLang="zh-CN" b="1" dirty="0" smtClean="0"/>
              <a:t>1G</a:t>
            </a:r>
            <a:r>
              <a:rPr lang="zh-CN" altLang="en-US" b="1" dirty="0" smtClean="0"/>
              <a:t>或更大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940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b="6631"/>
          <a:stretch>
            <a:fillRect/>
          </a:stretch>
        </p:blipFill>
        <p:spPr bwMode="auto">
          <a:xfrm>
            <a:off x="2073388" y="1799403"/>
            <a:ext cx="7783675" cy="43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当在一台计算机上安装一次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时，就形成了一个实例</a:t>
            </a:r>
            <a:endParaRPr lang="en-US" altLang="zh-CN" sz="2800" dirty="0" smtClean="0"/>
          </a:p>
          <a:p>
            <a:r>
              <a:rPr lang="zh-CN" altLang="en-US" sz="2800" dirty="0" smtClean="0"/>
              <a:t>实例标志一组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服务器组件，就是创建一个新的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实例，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允许在同一个操作系统中创建多个实例</a:t>
            </a:r>
            <a:endParaRPr lang="en-US" altLang="zh-CN" sz="2800" dirty="0" smtClean="0"/>
          </a:p>
          <a:p>
            <a:r>
              <a:rPr lang="zh-CN" altLang="en-US" sz="2800" dirty="0" smtClean="0"/>
              <a:t>如果是在计算机上第一次安装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，则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安装向导会提示用户选择把这次安装的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作为默认实例还是命名实例（默认选项是默认实例）。</a:t>
            </a:r>
            <a:endParaRPr lang="en-US" altLang="zh-CN" sz="2800" dirty="0" smtClean="0"/>
          </a:p>
          <a:p>
            <a:r>
              <a:rPr lang="zh-CN" altLang="en-US" sz="2800" dirty="0" smtClean="0"/>
              <a:t>一台计算机只能有一个默认实例，用当前计算机的网络名作为其实例名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dirty="0" smtClean="0"/>
              <a:t>SQL Server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的每个实例都提供了一组服务，包括数据库引擎、分析服务、报表服务及集成服务等。</a:t>
            </a:r>
            <a:endParaRPr lang="en-US" altLang="zh-CN" dirty="0" smtClean="0"/>
          </a:p>
          <a:p>
            <a:r>
              <a:rPr lang="zh-CN" altLang="en-US" dirty="0" smtClean="0"/>
              <a:t>其中数据库引擎是核心服务，一般情况下，要完成</a:t>
            </a:r>
            <a:r>
              <a:rPr lang="en-US" dirty="0" smtClean="0"/>
              <a:t>SQL Server</a:t>
            </a:r>
            <a:r>
              <a:rPr lang="zh-CN" altLang="en-US" dirty="0" smtClean="0"/>
              <a:t>的基本操作，比如创建数据库、表等都必须要启动该服务。</a:t>
            </a:r>
            <a:endParaRPr lang="en-US" altLang="zh-CN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SQL Server</a:t>
            </a:r>
            <a:r>
              <a:rPr lang="zh-CN" altLang="en-US" dirty="0" smtClean="0">
                <a:solidFill>
                  <a:schemeClr val="accent2"/>
                </a:solidFill>
              </a:rPr>
              <a:t>服务</a:t>
            </a:r>
            <a:r>
              <a:rPr lang="zh-CN" altLang="en-US" dirty="0" smtClean="0"/>
              <a:t>是</a:t>
            </a:r>
            <a:r>
              <a:rPr lang="en-US" dirty="0" smtClean="0"/>
              <a:t>SQL Server</a:t>
            </a:r>
            <a:r>
              <a:rPr lang="zh-CN" altLang="en-US" dirty="0" smtClean="0"/>
              <a:t>数据库的核心服务，也就是数据库引擎，</a:t>
            </a:r>
            <a:r>
              <a:rPr lang="en-US" dirty="0" smtClean="0"/>
              <a:t>SQL Server</a:t>
            </a:r>
            <a:r>
              <a:rPr lang="zh-CN" altLang="en-US" dirty="0" smtClean="0"/>
              <a:t>的其它服务都是围绕这个服务进行。只有启动了这个服务，</a:t>
            </a:r>
            <a:r>
              <a:rPr lang="en-US" dirty="0" smtClean="0"/>
              <a:t>SQL Server</a:t>
            </a:r>
            <a:r>
              <a:rPr lang="zh-CN" altLang="en-US" dirty="0" smtClean="0"/>
              <a:t>数据库管理系统才能发挥作用，用户也才能建立与服务器的连接。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b="6631"/>
          <a:stretch>
            <a:fillRect/>
          </a:stretch>
        </p:blipFill>
        <p:spPr bwMode="auto">
          <a:xfrm>
            <a:off x="2073388" y="1799403"/>
            <a:ext cx="7783675" cy="43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暂停和停止服务操作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暂停服务是指拒绝新的客户机连接请求，但是已经建立的客户机连接不受影响，可以继续执行。</a:t>
            </a:r>
            <a:endParaRPr lang="en-US" altLang="zh-CN" dirty="0" smtClean="0"/>
          </a:p>
          <a:p>
            <a:r>
              <a:rPr lang="zh-CN" altLang="en-US" dirty="0" smtClean="0"/>
              <a:t>停止服务则从内存中清除所有有关的</a:t>
            </a:r>
            <a:r>
              <a:rPr lang="en-US" dirty="0" smtClean="0"/>
              <a:t>SQL Server</a:t>
            </a:r>
            <a:r>
              <a:rPr lang="zh-CN" altLang="en-US" dirty="0" smtClean="0"/>
              <a:t>服务器的进程，除了不允许新的用户继续登录服务器外，已经建立的连接也会立即发生中止。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DBA</a:t>
            </a:r>
            <a:r>
              <a:rPr lang="zh-CN" altLang="en-US" dirty="0" smtClean="0"/>
              <a:t>的实际管理中，一般会先选择暂停，在确认没有客户机连接后选择关闭服务。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b="6631"/>
          <a:stretch>
            <a:fillRect/>
          </a:stretch>
        </p:blipFill>
        <p:spPr bwMode="auto">
          <a:xfrm>
            <a:off x="896645" y="1864310"/>
            <a:ext cx="4956586" cy="305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 l="32639" t="11683" r="33061" b="18218"/>
          <a:stretch>
            <a:fillRect/>
          </a:stretch>
        </p:blipFill>
        <p:spPr bwMode="auto">
          <a:xfrm>
            <a:off x="1637369" y="1985496"/>
            <a:ext cx="3357257" cy="341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 cstate="print"/>
          <a:srcRect l="32861" t="11485" r="32727" b="18020"/>
          <a:stretch>
            <a:fillRect/>
          </a:stretch>
        </p:blipFill>
        <p:spPr bwMode="auto">
          <a:xfrm>
            <a:off x="7158893" y="1829039"/>
            <a:ext cx="3587324" cy="340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服务的启动方式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自动：表示每当操作系统启动时自动启动该服务；</a:t>
            </a:r>
          </a:p>
          <a:p>
            <a:pPr lvl="0"/>
            <a:r>
              <a:rPr lang="zh-CN" altLang="en-US" dirty="0" smtClean="0"/>
              <a:t>手动：表示每次使用该服务时都需要用户手工启动；</a:t>
            </a:r>
          </a:p>
          <a:p>
            <a:pPr lvl="0"/>
            <a:r>
              <a:rPr lang="zh-CN" altLang="en-US" dirty="0" smtClean="0"/>
              <a:t>已禁用：表示禁止该服务的启动。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083076" y="3004074"/>
            <a:ext cx="995186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： </a:t>
            </a:r>
            <a:r>
              <a:rPr lang="en-US" dirty="0" smtClean="0"/>
              <a:t>SQL Server Management Studio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ADDBC6-B030-4D91-9104-D4312514976C}" type="datetime1">
              <a:rPr lang="zh-CN" altLang="en-US"/>
              <a:pPr>
                <a:defRPr/>
              </a:pPr>
              <a:t>2023/2/21</a:t>
            </a:fld>
            <a:endParaRPr lang="zh-CN" altLang="en-US" sz="1800"/>
          </a:p>
        </p:txBody>
      </p:sp>
      <p:pic>
        <p:nvPicPr>
          <p:cNvPr id="5123" name="图片 13" descr="大标题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9" y="2714626"/>
            <a:ext cx="9192759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690915" y="3214689"/>
            <a:ext cx="633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SQL Server Management Studio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448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24209" r="24332" b="40333"/>
          <a:stretch>
            <a:fillRect/>
          </a:stretch>
        </p:blipFill>
        <p:spPr bwMode="auto">
          <a:xfrm>
            <a:off x="872304" y="1959845"/>
            <a:ext cx="4889303" cy="371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 l="24209" r="24221" b="40198"/>
          <a:stretch>
            <a:fillRect/>
          </a:stretch>
        </p:blipFill>
        <p:spPr bwMode="auto">
          <a:xfrm>
            <a:off x="6573507" y="1966857"/>
            <a:ext cx="5047363" cy="37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99341" y="1862176"/>
            <a:ext cx="8540750" cy="1584325"/>
          </a:xfrm>
        </p:spPr>
        <p:txBody>
          <a:bodyPr/>
          <a:lstStyle/>
          <a:p>
            <a:r>
              <a:rPr lang="en-US" altLang="zh-CN" b="1" dirty="0" smtClean="0"/>
              <a:t>SQL Server </a:t>
            </a:r>
            <a:r>
              <a:rPr lang="zh-CN" altLang="en-US" b="1" dirty="0" smtClean="0"/>
              <a:t>安装程序安装该产品所需的以下软件组件：</a:t>
            </a:r>
          </a:p>
          <a:p>
            <a:pPr lvl="1"/>
            <a:r>
              <a:rPr lang="en-US" altLang="zh-CN" b="1" dirty="0" smtClean="0"/>
              <a:t>Microsoft Windows .NET Framework 2.0</a:t>
            </a:r>
          </a:p>
          <a:p>
            <a:pPr lvl="1"/>
            <a:r>
              <a:rPr lang="en-US" altLang="zh-CN" b="1" dirty="0" smtClean="0"/>
              <a:t>Microsoft SQL Server </a:t>
            </a:r>
            <a:r>
              <a:rPr lang="zh-CN" altLang="en-US" b="1" dirty="0" smtClean="0"/>
              <a:t>本机客户端</a:t>
            </a:r>
          </a:p>
          <a:p>
            <a:pPr lvl="1"/>
            <a:r>
              <a:rPr lang="en-US" altLang="zh-CN" b="1" dirty="0" smtClean="0"/>
              <a:t>Microsoft SQL Server </a:t>
            </a:r>
            <a:r>
              <a:rPr lang="zh-CN" altLang="en-US" b="1" dirty="0" smtClean="0"/>
              <a:t>安装程序支持文件</a:t>
            </a:r>
          </a:p>
        </p:txBody>
      </p:sp>
    </p:spTree>
    <p:extLst>
      <p:ext uri="{BB962C8B-B14F-4D97-AF65-F5344CB8AC3E}">
        <p14:creationId xmlns:p14="http://schemas.microsoft.com/office/powerpoint/2010/main" val="404370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身份验证方式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721" y="1790994"/>
            <a:ext cx="4302401" cy="4402137"/>
          </a:xfrm>
        </p:spPr>
        <p:txBody>
          <a:bodyPr/>
          <a:lstStyle/>
          <a:p>
            <a:r>
              <a:rPr lang="en-US" dirty="0" smtClean="0"/>
              <a:t>Windows</a:t>
            </a:r>
            <a:r>
              <a:rPr lang="zh-CN" altLang="en-US" dirty="0" smtClean="0"/>
              <a:t>身份验证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使用操作系统的用户账户和密码连接数据库服务器。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不用输入用户名和密码，</a:t>
            </a:r>
            <a:r>
              <a:rPr lang="en-US" dirty="0" smtClean="0"/>
              <a:t>SQL Server</a:t>
            </a:r>
            <a:r>
              <a:rPr lang="zh-CN" altLang="en-US" dirty="0" smtClean="0"/>
              <a:t>会选用当前登录到</a:t>
            </a:r>
            <a:r>
              <a:rPr lang="en-US" dirty="0" smtClean="0"/>
              <a:t>Windows</a:t>
            </a:r>
            <a:r>
              <a:rPr lang="zh-CN" altLang="en-US" dirty="0" smtClean="0"/>
              <a:t>的用户作为其连接用户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24209" r="24332" b="40333"/>
          <a:stretch>
            <a:fillRect/>
          </a:stretch>
        </p:blipFill>
        <p:spPr bwMode="auto">
          <a:xfrm>
            <a:off x="5755024" y="2066377"/>
            <a:ext cx="4836036" cy="329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863" y="1702218"/>
            <a:ext cx="6362021" cy="4402137"/>
          </a:xfrm>
        </p:spPr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身份验证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需要输入</a:t>
            </a:r>
            <a:r>
              <a:rPr lang="en-US" dirty="0" smtClean="0"/>
              <a:t>SQL Server</a:t>
            </a:r>
            <a:r>
              <a:rPr lang="zh-CN" altLang="en-US" dirty="0" smtClean="0"/>
              <a:t>身份验证的登录名和相应的密码。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要求该数据库服务器的身份验证模式必须是“混合身份验证”模式。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验证方式是首先用</a:t>
            </a:r>
            <a:r>
              <a:rPr lang="en-US" dirty="0" smtClean="0"/>
              <a:t>SQL Server</a:t>
            </a:r>
            <a:r>
              <a:rPr lang="zh-CN" altLang="en-US" dirty="0" smtClean="0"/>
              <a:t>的用户和密码验证，若是有效的登录名和正确的密码，则接收该用户的连接；否则，请求</a:t>
            </a:r>
            <a:r>
              <a:rPr lang="en-US" dirty="0" smtClean="0"/>
              <a:t>Windows</a:t>
            </a:r>
            <a:r>
              <a:rPr lang="zh-CN" altLang="en-US" dirty="0" smtClean="0"/>
              <a:t>操作系统进行验证。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身份验证方式（续）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24098" r="24569" b="40198"/>
          <a:stretch>
            <a:fillRect/>
          </a:stretch>
        </p:blipFill>
        <p:spPr bwMode="auto">
          <a:xfrm>
            <a:off x="6828969" y="1727163"/>
            <a:ext cx="5043434" cy="3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SSMS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571348" y="1722268"/>
          <a:ext cx="8085782" cy="468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13185702" imgH="6906143" progId="">
                  <p:embed/>
                </p:oleObj>
              </mc:Choice>
              <mc:Fallback>
                <p:oleObj r:id="rId3" imgW="13185702" imgH="6906143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48" y="1722268"/>
                        <a:ext cx="8085782" cy="4687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1" y="1773239"/>
            <a:ext cx="6077935" cy="4402137"/>
          </a:xfrm>
        </p:spPr>
        <p:txBody>
          <a:bodyPr/>
          <a:lstStyle/>
          <a:p>
            <a:r>
              <a:rPr lang="zh-CN" altLang="en-US" sz="2800" dirty="0" smtClean="0"/>
              <a:t>对于一台只安装了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客户端的机器要访问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服务器的数据库资源，必须由用户来完成服务器的注册</a:t>
            </a:r>
            <a:endParaRPr lang="en-US" altLang="zh-CN" sz="2800" dirty="0" smtClean="0"/>
          </a:p>
          <a:p>
            <a:r>
              <a:rPr lang="zh-CN" altLang="en-US" sz="2800" dirty="0" smtClean="0"/>
              <a:t>注册服务器就是为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客户机</a:t>
            </a:r>
            <a:r>
              <a:rPr lang="en-US" sz="2800" dirty="0" smtClean="0"/>
              <a:t>/</a:t>
            </a:r>
            <a:r>
              <a:rPr lang="zh-CN" altLang="en-US" sz="2800" dirty="0" smtClean="0"/>
              <a:t>服务器系统确定一台数据库所在的机器，该机器作为服务器，可以为客户端的请求提供服务</a:t>
            </a:r>
            <a:endParaRPr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34168" t="23224" r="33860" b="26863"/>
          <a:stretch>
            <a:fillRect/>
          </a:stretch>
        </p:blipFill>
        <p:spPr bwMode="auto">
          <a:xfrm>
            <a:off x="7517806" y="1615223"/>
            <a:ext cx="4156329" cy="41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2007113022071858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15" y="1634321"/>
            <a:ext cx="60579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7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2007113022072071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29" y="1689550"/>
            <a:ext cx="46005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390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2007113022072129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35" y="1676810"/>
            <a:ext cx="45815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2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2007113022072285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85" y="932563"/>
            <a:ext cx="59721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40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2007113022072335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976314"/>
            <a:ext cx="59721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20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 数据库概述">
  <a:themeElements>
    <a:clrScheme name="ch1 数据库概述 9">
      <a:dk1>
        <a:srgbClr val="000000"/>
      </a:dk1>
      <a:lt1>
        <a:srgbClr val="FEE8F7"/>
      </a:lt1>
      <a:dk2>
        <a:srgbClr val="333399"/>
      </a:dk2>
      <a:lt2>
        <a:srgbClr val="1C1C1C"/>
      </a:lt2>
      <a:accent1>
        <a:srgbClr val="FFFFFF"/>
      </a:accent1>
      <a:accent2>
        <a:srgbClr val="F81F08"/>
      </a:accent2>
      <a:accent3>
        <a:srgbClr val="FEF2FA"/>
      </a:accent3>
      <a:accent4>
        <a:srgbClr val="000000"/>
      </a:accent4>
      <a:accent5>
        <a:srgbClr val="FFFFFF"/>
      </a:accent5>
      <a:accent6>
        <a:srgbClr val="E11B06"/>
      </a:accent6>
      <a:hlink>
        <a:srgbClr val="FF0000"/>
      </a:hlink>
      <a:folHlink>
        <a:srgbClr val="3333C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1 数据库概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数据库概述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数据库概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8">
        <a:dk1>
          <a:srgbClr val="000000"/>
        </a:dk1>
        <a:lt1>
          <a:srgbClr val="FEE8F7"/>
        </a:lt1>
        <a:dk2>
          <a:srgbClr val="333399"/>
        </a:dk2>
        <a:lt2>
          <a:srgbClr val="1C1C1C"/>
        </a:lt2>
        <a:accent1>
          <a:srgbClr val="B5FFEC"/>
        </a:accent1>
        <a:accent2>
          <a:srgbClr val="F81F08"/>
        </a:accent2>
        <a:accent3>
          <a:srgbClr val="FEF2FA"/>
        </a:accent3>
        <a:accent4>
          <a:srgbClr val="000000"/>
        </a:accent4>
        <a:accent5>
          <a:srgbClr val="D7FFF4"/>
        </a:accent5>
        <a:accent6>
          <a:srgbClr val="E11B06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9">
        <a:dk1>
          <a:srgbClr val="000000"/>
        </a:dk1>
        <a:lt1>
          <a:srgbClr val="FEE8F7"/>
        </a:lt1>
        <a:dk2>
          <a:srgbClr val="333399"/>
        </a:dk2>
        <a:lt2>
          <a:srgbClr val="1C1C1C"/>
        </a:lt2>
        <a:accent1>
          <a:srgbClr val="FFFFFF"/>
        </a:accent1>
        <a:accent2>
          <a:srgbClr val="F81F08"/>
        </a:accent2>
        <a:accent3>
          <a:srgbClr val="FEF2FA"/>
        </a:accent3>
        <a:accent4>
          <a:srgbClr val="000000"/>
        </a:accent4>
        <a:accent5>
          <a:srgbClr val="FFFFFF"/>
        </a:accent5>
        <a:accent6>
          <a:srgbClr val="E11B06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1580</Words>
  <Application>Microsoft Office PowerPoint</Application>
  <PresentationFormat>宽屏</PresentationFormat>
  <Paragraphs>145</Paragraphs>
  <Slides>43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Principals of Database System</vt:lpstr>
      <vt:lpstr>仿宋_GB2312</vt:lpstr>
      <vt:lpstr>楷体</vt:lpstr>
      <vt:lpstr>隶书</vt:lpstr>
      <vt:lpstr>宋体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ch1 数据库概述</vt:lpstr>
      <vt:lpstr>SQL SERVER 安装</vt:lpstr>
      <vt:lpstr>版本</vt:lpstr>
      <vt:lpstr>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实例的概念</vt:lpstr>
      <vt:lpstr>PowerPoint 演示文稿</vt:lpstr>
      <vt:lpstr>PowerPoint 演示文稿</vt:lpstr>
      <vt:lpstr>PowerPoint 演示文稿</vt:lpstr>
      <vt:lpstr>PowerPoint 演示文稿</vt:lpstr>
      <vt:lpstr>SQL Server发展简介</vt:lpstr>
      <vt:lpstr>SQL Server发展简介（续）</vt:lpstr>
      <vt:lpstr>SQL Server介绍</vt:lpstr>
      <vt:lpstr>知识点26： SQL Server的平台构成</vt:lpstr>
      <vt:lpstr>PowerPoint 演示文稿</vt:lpstr>
      <vt:lpstr>SQL Server的平台构成</vt:lpstr>
      <vt:lpstr>数据库引擎</vt:lpstr>
      <vt:lpstr>数据库引擎（续）</vt:lpstr>
      <vt:lpstr>SQL Server平台介绍</vt:lpstr>
      <vt:lpstr>知识点27： 配置管理器</vt:lpstr>
      <vt:lpstr>PowerPoint 演示文稿</vt:lpstr>
      <vt:lpstr>配置管理器（SQL Server Configuration Manager）</vt:lpstr>
      <vt:lpstr>配置管理器（续）</vt:lpstr>
      <vt:lpstr>实例的概念</vt:lpstr>
      <vt:lpstr>启动SQL Server服务</vt:lpstr>
      <vt:lpstr>SQL Server服务</vt:lpstr>
      <vt:lpstr>暂停和停止服务操作</vt:lpstr>
      <vt:lpstr>PowerPoint 演示文稿</vt:lpstr>
      <vt:lpstr>服务的启动方式</vt:lpstr>
      <vt:lpstr>知识点28： SQL Server Management Studio</vt:lpstr>
      <vt:lpstr>PowerPoint 演示文稿</vt:lpstr>
      <vt:lpstr>PowerPoint 演示文稿</vt:lpstr>
      <vt:lpstr>身份验证方式</vt:lpstr>
      <vt:lpstr>身份验证方式（续）</vt:lpstr>
      <vt:lpstr>SSMS主界面</vt:lpstr>
      <vt:lpstr>注册服务器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Surface wy</dc:creator>
  <cp:lastModifiedBy>Yan Wang</cp:lastModifiedBy>
  <cp:revision>46</cp:revision>
  <dcterms:created xsi:type="dcterms:W3CDTF">2016-04-07T13:26:22Z</dcterms:created>
  <dcterms:modified xsi:type="dcterms:W3CDTF">2023-02-21T06:24:30Z</dcterms:modified>
</cp:coreProperties>
</file>