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36" r:id="rId3"/>
    <p:sldId id="352" r:id="rId4"/>
    <p:sldId id="364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365" r:id="rId19"/>
    <p:sldId id="426" r:id="rId20"/>
    <p:sldId id="438" r:id="rId21"/>
    <p:sldId id="427" r:id="rId22"/>
    <p:sldId id="428" r:id="rId23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372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440" r:id="rId48"/>
    <p:sldId id="439" r:id="rId49"/>
    <p:sldId id="345" r:id="rId50"/>
  </p:sldIdLst>
  <p:sldSz cx="9144000" cy="6858000" type="screen4x3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gs" Target="tags/tag2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92785"/>
            <a:ext cx="3931920" cy="796925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6895"/>
            <a:ext cx="3931920" cy="45631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693420"/>
            <a:ext cx="3931920" cy="796290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6260"/>
            <a:ext cx="3931920" cy="45637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692785"/>
            <a:ext cx="0" cy="56972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简单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的语法制导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编译器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主流程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1680" y="2636912"/>
            <a:ext cx="61926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Token scan () {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跳过空白符，见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2.6.1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节；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处理数字，见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2.6.3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节；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处理保留字和标识符，见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2.6.4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节；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/*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如果运行到这里，就将预读字符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作为一个词法单元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*/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new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(peek);</a:t>
            </a:r>
            <a:endParaRPr lang="en-US" altLang="zh-CN" sz="2000" b="1" i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peek =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空白符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2.6.2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讨论的方法初始化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*/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b="1" i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各个对象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08175" y="2421255"/>
            <a:ext cx="5445125" cy="2241550"/>
            <a:chOff x="3005" y="3813"/>
            <a:chExt cx="8575" cy="3530"/>
          </a:xfrm>
        </p:grpSpPr>
        <p:sp>
          <p:nvSpPr>
            <p:cNvPr id="13" name="TextBox 1"/>
            <p:cNvSpPr txBox="1">
              <a:spLocks noChangeArrowheads="1"/>
            </p:cNvSpPr>
            <p:nvPr/>
          </p:nvSpPr>
          <p:spPr bwMode="auto">
            <a:xfrm>
              <a:off x="5840" y="3813"/>
              <a:ext cx="1752" cy="63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类</a:t>
              </a: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Token</a:t>
              </a:r>
              <a:endPara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5998" y="4395"/>
              <a:ext cx="1376" cy="63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int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tag</a:t>
              </a:r>
              <a:endPara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6"/>
            <p:cNvSpPr txBox="1">
              <a:spLocks noChangeArrowheads="1"/>
            </p:cNvSpPr>
            <p:nvPr/>
          </p:nvSpPr>
          <p:spPr bwMode="auto">
            <a:xfrm>
              <a:off x="3005" y="6133"/>
              <a:ext cx="1528" cy="63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类</a:t>
              </a:r>
              <a:r>
                <a:rPr kumimoji="0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Num</a:t>
              </a:r>
              <a:endParaRPr kumimoji="0" lang="en-US" altLang="zh-CN" sz="2000" b="1" i="1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3163" y="6713"/>
              <a:ext cx="1735" cy="63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int </a:t>
              </a:r>
              <a:r>
                <a:rPr kumimoji="0" lang="en-US" altLang="zh-CN" sz="2000" b="0" i="1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value</a:t>
              </a:r>
              <a:endParaRPr kumimoji="0" lang="en-US" altLang="zh-CN" sz="2000" b="0" i="1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8900" y="6133"/>
              <a:ext cx="1616" cy="63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类</a:t>
              </a: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Word</a:t>
              </a:r>
              <a:endPara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9"/>
            <p:cNvSpPr txBox="1">
              <a:spLocks noChangeArrowheads="1"/>
            </p:cNvSpPr>
            <p:nvPr/>
          </p:nvSpPr>
          <p:spPr bwMode="auto">
            <a:xfrm>
              <a:off x="9060" y="6713"/>
              <a:ext cx="2520" cy="63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string </a:t>
              </a:r>
              <a:r>
                <a:rPr kumimoji="0" lang="en-US" altLang="zh-CN" sz="2000" b="0" i="1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lexeme</a:t>
              </a:r>
              <a:endParaRPr kumimoji="0" lang="en-US" altLang="zh-CN" sz="2000" b="0" i="1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4"/>
            <p:cNvCxnSpPr>
              <a:cxnSpLocks noChangeShapeType="1"/>
              <a:stCxn id="14" idx="2"/>
            </p:cNvCxnSpPr>
            <p:nvPr/>
          </p:nvCxnSpPr>
          <p:spPr bwMode="auto">
            <a:xfrm flipH="1">
              <a:off x="3738" y="5025"/>
              <a:ext cx="2948" cy="1055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10"/>
            <p:cNvCxnSpPr>
              <a:cxnSpLocks noChangeShapeType="1"/>
              <a:stCxn id="14" idx="2"/>
            </p:cNvCxnSpPr>
            <p:nvPr/>
          </p:nvCxnSpPr>
          <p:spPr bwMode="auto">
            <a:xfrm>
              <a:off x="6686" y="5025"/>
              <a:ext cx="3349" cy="1107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2003722" y="2420888"/>
            <a:ext cx="3743332" cy="1754326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//Token.java</a:t>
            </a:r>
            <a:endParaRPr kumimoji="0" lang="en-US" altLang="zh-CN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Package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 class Token {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public  final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tag;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public  Token (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t ) { tag = t; 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2015827" y="4509120"/>
            <a:ext cx="5519460" cy="1754326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//Tag.java</a:t>
            </a:r>
            <a:endParaRPr kumimoji="0" lang="en-US" altLang="zh-CN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Package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 class Tag {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public final  static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NUM = 256; ID = 257; TRUE = 258; FALSE = 259;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子类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和子类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03250" y="2051050"/>
            <a:ext cx="7577455" cy="329184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package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       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Num.java</a:t>
            </a:r>
            <a:endParaRPr kumimoji="0" lang="en-US" altLang="zh-CN" sz="16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  class 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extends Token {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public  final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value;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public 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 )  {super(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Tag.NUM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value = v; 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package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     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Word.java</a:t>
            </a:r>
            <a:endParaRPr kumimoji="0" lang="en-US" altLang="zh-CN" sz="16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  class  Word  extends  Token {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public  final  String  lexeme;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public  Word (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t, String s)  {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super(t); lexeme = new String (s);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词法分析器：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11560" y="2040353"/>
            <a:ext cx="763284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package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          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Lexer.java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import java.io.*; import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java.util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.*;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 class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public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line = 1;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private char peek = ' ';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private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Hashtable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words = new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Hashtable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void reserve(Word t) {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words.put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t.lexeme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t);}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public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() {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reserve(new Word(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Tag.TRUE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"true"));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reserve(new Word(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Tag.FALSE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"false"));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public Token scan() throws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IOException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for( ; ; peek = (char)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System.in.read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 ) {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if(peek == ' ' || peek == '\t') continue;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else if(peek == '\n') line = line + 1;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else break;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词法分析器：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552" y="2276872"/>
            <a:ext cx="76328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if(</a:t>
            </a:r>
            <a:r>
              <a:rPr lang="en-US" altLang="zh-CN" sz="1600" b="1" kern="0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Character.isDigit</a:t>
            </a:r>
            <a:r>
              <a:rPr lang="en-US" altLang="zh-CN" sz="1600" b="1" kern="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(peek</a:t>
            </a: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{</a:t>
            </a:r>
            <a:endParaRPr lang="en-US" altLang="zh-CN" sz="1600" b="1" kern="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1600" b="1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 = 0;</a:t>
            </a:r>
            <a:endParaRPr lang="en-US" altLang="zh-CN" sz="1600" b="1" kern="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do {</a:t>
            </a:r>
            <a:endParaRPr lang="en-US" altLang="zh-CN" sz="1600" b="1" kern="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v = 10 * v + </a:t>
            </a:r>
            <a:r>
              <a:rPr lang="en-US" altLang="zh-CN" sz="1600" b="1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Character.digit</a:t>
            </a: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(peek, 10);</a:t>
            </a:r>
            <a:endParaRPr lang="en-US" altLang="zh-CN" sz="1600" b="1" kern="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peek = (char)</a:t>
            </a:r>
            <a:r>
              <a:rPr lang="en-US" altLang="zh-CN" sz="1600" b="1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System.in.read</a:t>
            </a: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();</a:t>
            </a:r>
            <a:endParaRPr lang="en-US" altLang="zh-CN" sz="1600" b="1" kern="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}while(</a:t>
            </a:r>
            <a:r>
              <a:rPr lang="en-US" altLang="zh-CN" sz="1600" b="1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Character.isDigit</a:t>
            </a: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(peek));</a:t>
            </a:r>
            <a:endParaRPr lang="en-US" altLang="zh-CN" sz="1600" b="1" kern="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return new </a:t>
            </a:r>
            <a:r>
              <a:rPr lang="en-US" altLang="zh-CN" sz="1600" b="1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(v);</a:t>
            </a:r>
            <a:endParaRPr lang="en-US" altLang="zh-CN" sz="1600" b="1" kern="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}</a:t>
            </a:r>
            <a:endParaRPr lang="en-US" altLang="zh-CN" sz="1600" b="1" kern="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b="1" kern="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词法分析器：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11560" y="2087463"/>
            <a:ext cx="7427168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Character.isLetter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(peek)) {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= new 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do {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b.append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(peek);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peek = (char) 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System.in.read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}while(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Character.isLetterOrDigit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(peek));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String s = 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b.toString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Word w = (Word)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words.get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if( w != null ) return w;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 = new Word(Tag.ID, s);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words.put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(s, w);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return w;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Token t = new Token(peek);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peek = ' ';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t;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词法分析的</a:t>
            </a:r>
            <a:r>
              <a:rPr lang="zh-CN" altLang="en-US" dirty="0" smtClean="0">
                <a:sym typeface="+mn-ea"/>
              </a:rPr>
              <a:t>基本原理</a:t>
            </a:r>
            <a:endParaRPr lang="en-US" altLang="zh-CN" dirty="0" smtClean="0">
              <a:sym typeface="+mn-ea"/>
            </a:endParaRPr>
          </a:p>
          <a:p>
            <a:r>
              <a:rPr lang="zh-CN" altLang="en-US" u="sng" dirty="0"/>
              <a:t>语法分析的</a:t>
            </a:r>
            <a:r>
              <a:rPr lang="zh-CN" altLang="en-US" u="sng" dirty="0" smtClean="0"/>
              <a:t>基本原理</a:t>
            </a:r>
            <a:endParaRPr lang="zh-CN" altLang="en-US" u="sng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语法分析的定义</a:t>
            </a:r>
            <a:endParaRPr lang="zh-CN" altLang="en-US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700" y="1542415"/>
            <a:ext cx="7687945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语法分析：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决定如何使用一个文法生成一个终结符号串的过程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2626E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40715" lvl="1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给定输入：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97915" lvl="2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终结符号串：9 　–　 5　 +　2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97915" lvl="2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文法：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4"/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list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list 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+ 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digit</a:t>
            </a:r>
            <a:endParaRPr lang="en-US" altLang="zh-CN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4"/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list 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list 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digit</a:t>
            </a:r>
            <a:endParaRPr lang="en-US" altLang="zh-CN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4"/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list 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digit</a:t>
            </a:r>
            <a:endParaRPr lang="en-US" altLang="zh-CN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4"/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digit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0 | 1 | 2 | 3 | 4 | 5 | 6 | 7 | 8 | 9</a:t>
            </a:r>
            <a:endParaRPr lang="en-US" altLang="zh-CN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4"/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83310" lvl="2" indent="-183515" fontAlgn="auto">
              <a:buClr>
                <a:srgbClr val="4F81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输出：？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83515" lvl="1" indent="0" fontAlgn="auto">
              <a:buClr>
                <a:srgbClr val="C0504D"/>
              </a:buClr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26" name="组合 4"/>
          <p:cNvGrpSpPr/>
          <p:nvPr/>
        </p:nvGrpSpPr>
        <p:grpSpPr bwMode="auto">
          <a:xfrm>
            <a:off x="6338570" y="2509520"/>
            <a:ext cx="2357755" cy="2952062"/>
            <a:chOff x="6444208" y="3212976"/>
            <a:chExt cx="2120027" cy="3444821"/>
          </a:xfrm>
        </p:grpSpPr>
        <p:sp>
          <p:nvSpPr>
            <p:cNvPr id="27" name="TextBox 5"/>
            <p:cNvSpPr txBox="1">
              <a:spLocks noChangeArrowheads="1"/>
            </p:cNvSpPr>
            <p:nvPr/>
          </p:nvSpPr>
          <p:spPr bwMode="auto">
            <a:xfrm>
              <a:off x="7524328" y="3212976"/>
              <a:ext cx="466794" cy="42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  <a:endPara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6948264" y="3861048"/>
              <a:ext cx="466794" cy="42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  <a:endPara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7"/>
            <p:cNvSpPr txBox="1">
              <a:spLocks noChangeArrowheads="1"/>
            </p:cNvSpPr>
            <p:nvPr/>
          </p:nvSpPr>
          <p:spPr bwMode="auto">
            <a:xfrm>
              <a:off x="6516216" y="4567375"/>
              <a:ext cx="466794" cy="42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  <a:endPara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8"/>
            <p:cNvSpPr txBox="1">
              <a:spLocks noChangeArrowheads="1"/>
            </p:cNvSpPr>
            <p:nvPr/>
          </p:nvSpPr>
          <p:spPr bwMode="auto">
            <a:xfrm>
              <a:off x="6444208" y="5579948"/>
              <a:ext cx="607859" cy="42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</a:t>
              </a:r>
              <a:endPara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9"/>
            <p:cNvSpPr txBox="1">
              <a:spLocks noChangeArrowheads="1"/>
            </p:cNvSpPr>
            <p:nvPr/>
          </p:nvSpPr>
          <p:spPr bwMode="auto">
            <a:xfrm>
              <a:off x="6660232" y="6228020"/>
              <a:ext cx="312906" cy="42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10"/>
            <p:cNvSpPr txBox="1">
              <a:spLocks noChangeArrowheads="1"/>
            </p:cNvSpPr>
            <p:nvPr/>
          </p:nvSpPr>
          <p:spPr bwMode="auto">
            <a:xfrm>
              <a:off x="7166001" y="4526938"/>
              <a:ext cx="607859" cy="42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</a:t>
              </a:r>
              <a:endPara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11"/>
            <p:cNvSpPr txBox="1">
              <a:spLocks noChangeArrowheads="1"/>
            </p:cNvSpPr>
            <p:nvPr/>
          </p:nvSpPr>
          <p:spPr bwMode="auto">
            <a:xfrm>
              <a:off x="7956376" y="3827147"/>
              <a:ext cx="607859" cy="42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</a:t>
              </a:r>
              <a:endPara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12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7181907" y="3642753"/>
              <a:ext cx="576113" cy="218593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13"/>
            <p:cNvCxnSpPr>
              <a:cxnSpLocks noChangeShapeType="1"/>
              <a:stCxn id="27" idx="2"/>
              <a:endCxn id="33" idx="0"/>
            </p:cNvCxnSpPr>
            <p:nvPr/>
          </p:nvCxnSpPr>
          <p:spPr bwMode="auto">
            <a:xfrm>
              <a:off x="7758020" y="3642753"/>
              <a:ext cx="502457" cy="184508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14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 flipH="1">
              <a:off x="6749679" y="4291123"/>
              <a:ext cx="432227" cy="276391"/>
            </a:xfrm>
            <a:prstGeom prst="line">
              <a:avLst/>
            </a:prstGeom>
            <a:noFill/>
            <a:ln w="6350" algn="ctr">
              <a:solidFill>
                <a:srgbClr val="00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15"/>
            <p:cNvCxnSpPr>
              <a:cxnSpLocks noChangeShapeType="1"/>
              <a:stCxn id="28" idx="2"/>
            </p:cNvCxnSpPr>
            <p:nvPr/>
          </p:nvCxnSpPr>
          <p:spPr bwMode="auto">
            <a:xfrm>
              <a:off x="7181907" y="4291123"/>
              <a:ext cx="272355" cy="217111"/>
            </a:xfrm>
            <a:prstGeom prst="line">
              <a:avLst/>
            </a:prstGeom>
            <a:noFill/>
            <a:ln w="6350" algn="ctr">
              <a:solidFill>
                <a:srgbClr val="00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16"/>
            <p:cNvCxnSpPr>
              <a:cxnSpLocks noChangeShapeType="1"/>
            </p:cNvCxnSpPr>
            <p:nvPr/>
          </p:nvCxnSpPr>
          <p:spPr bwMode="auto">
            <a:xfrm>
              <a:off x="6749613" y="4980002"/>
              <a:ext cx="0" cy="536278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接连接符 17"/>
            <p:cNvCxnSpPr>
              <a:cxnSpLocks noChangeShapeType="1"/>
              <a:stCxn id="28" idx="2"/>
            </p:cNvCxnSpPr>
            <p:nvPr/>
          </p:nvCxnSpPr>
          <p:spPr bwMode="auto">
            <a:xfrm>
              <a:off x="7181907" y="4291123"/>
              <a:ext cx="0" cy="1936959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接连接符 18"/>
            <p:cNvCxnSpPr>
              <a:cxnSpLocks noChangeShapeType="1"/>
            </p:cNvCxnSpPr>
            <p:nvPr/>
          </p:nvCxnSpPr>
          <p:spPr bwMode="auto">
            <a:xfrm>
              <a:off x="6749613" y="5949280"/>
              <a:ext cx="0" cy="278740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连接符 19"/>
            <p:cNvCxnSpPr>
              <a:cxnSpLocks noChangeShapeType="1"/>
              <a:stCxn id="32" idx="2"/>
            </p:cNvCxnSpPr>
            <p:nvPr/>
          </p:nvCxnSpPr>
          <p:spPr bwMode="auto">
            <a:xfrm>
              <a:off x="7470249" y="4956536"/>
              <a:ext cx="0" cy="1247834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接连接符 20"/>
            <p:cNvCxnSpPr>
              <a:cxnSpLocks noChangeShapeType="1"/>
              <a:stCxn id="27" idx="2"/>
              <a:endCxn id="46" idx="0"/>
            </p:cNvCxnSpPr>
            <p:nvPr/>
          </p:nvCxnSpPr>
          <p:spPr bwMode="auto">
            <a:xfrm>
              <a:off x="7758020" y="3642753"/>
              <a:ext cx="571" cy="2585329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接连接符 21"/>
            <p:cNvCxnSpPr>
              <a:cxnSpLocks noChangeShapeType="1"/>
              <a:stCxn id="33" idx="2"/>
            </p:cNvCxnSpPr>
            <p:nvPr/>
          </p:nvCxnSpPr>
          <p:spPr bwMode="auto">
            <a:xfrm>
              <a:off x="8260306" y="4257164"/>
              <a:ext cx="0" cy="2031541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TextBox 22"/>
            <p:cNvSpPr txBox="1">
              <a:spLocks noChangeArrowheads="1"/>
            </p:cNvSpPr>
            <p:nvPr/>
          </p:nvSpPr>
          <p:spPr bwMode="auto">
            <a:xfrm>
              <a:off x="7046694" y="6228020"/>
              <a:ext cx="261610" cy="42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23"/>
            <p:cNvSpPr txBox="1">
              <a:spLocks noChangeArrowheads="1"/>
            </p:cNvSpPr>
            <p:nvPr/>
          </p:nvSpPr>
          <p:spPr bwMode="auto">
            <a:xfrm>
              <a:off x="7308304" y="6228020"/>
              <a:ext cx="312906" cy="42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24"/>
            <p:cNvSpPr txBox="1">
              <a:spLocks noChangeArrowheads="1"/>
            </p:cNvSpPr>
            <p:nvPr/>
          </p:nvSpPr>
          <p:spPr bwMode="auto">
            <a:xfrm>
              <a:off x="7598620" y="6228020"/>
              <a:ext cx="319318" cy="42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25"/>
            <p:cNvSpPr txBox="1">
              <a:spLocks noChangeArrowheads="1"/>
            </p:cNvSpPr>
            <p:nvPr/>
          </p:nvSpPr>
          <p:spPr bwMode="auto">
            <a:xfrm>
              <a:off x="8147526" y="6228020"/>
              <a:ext cx="312906" cy="42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语法分析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的定义</a:t>
            </a:r>
            <a:endParaRPr lang="zh-CN" altLang="en-US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700" y="1542415"/>
            <a:ext cx="768794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语法分析：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决定如何使用一个文法生成一个终结符号串的过程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endParaRPr lang="zh-CN" sz="240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40715" lvl="1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上下文无关文法</a:t>
            </a:r>
            <a:endParaRPr lang="zh-CN" sz="240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97915" lvl="2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通常Parsing的时间复杂度是O(n</a:t>
            </a:r>
            <a:r>
              <a:rPr lang="zh-CN" sz="2000" baseline="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zh-CN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97915" lvl="2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对于程序设计语言，时间复杂度是O(n)</a:t>
            </a:r>
            <a:endParaRPr lang="zh-CN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555115" lvl="3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自顶向下方法</a:t>
            </a:r>
            <a:endParaRPr lang="zh-CN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555115" lvl="3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自底向上方法</a:t>
            </a:r>
            <a:endParaRPr lang="zh-CN" sz="200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词法分析的</a:t>
            </a:r>
            <a:r>
              <a:rPr lang="zh-CN" altLang="en-US" dirty="0" smtClean="0">
                <a:sym typeface="+mn-ea"/>
              </a:rPr>
              <a:t>基本原理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/>
              <a:t>语法分析的</a:t>
            </a:r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r>
              <a:rPr lang="zh-CN" altLang="en-US" dirty="0"/>
              <a:t>上下文无关文法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语法分析的定义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5005" y="1509395"/>
            <a:ext cx="794004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例：给定文法：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stmt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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expr</a:t>
            </a:r>
            <a:endParaRPr lang="en-US" altLang="zh-CN" sz="20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| 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expr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stmt</a:t>
            </a:r>
            <a:endParaRPr lang="en-US" altLang="zh-CN" sz="2000" i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| 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optexpr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optexpr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optexpr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stmt</a:t>
            </a:r>
            <a:endParaRPr lang="en-US" altLang="zh-CN" sz="2000" i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| 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other</a:t>
            </a:r>
            <a:endParaRPr lang="en-US" altLang="zh-CN" sz="20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optexpr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  </a:t>
            </a:r>
            <a:r>
              <a:rPr lang="el-GR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endParaRPr lang="en-US" altLang="zh-CN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| 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expr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>
              <a:buClr>
                <a:srgbClr val="C0504D"/>
              </a:buClr>
              <a:buFont typeface="Wingdings" panose="05000000000000000000" charset="0"/>
              <a:buNone/>
            </a:pPr>
            <a:endParaRPr lang="zh-CN" sz="2000">
              <a:solidFill>
                <a:srgbClr val="2626E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>
              <a:buClr>
                <a:srgbClr val="C0504D"/>
              </a:buClr>
              <a:buFont typeface="Wingdings" panose="05000000000000000000" charset="0"/>
              <a:buNone/>
            </a:pPr>
            <a:endParaRPr lang="zh-CN" altLang="zh-CN" sz="2000">
              <a:solidFill>
                <a:srgbClr val="2626E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语法分析的定义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5005" y="1509395"/>
            <a:ext cx="794004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3515" lvl="0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输入是：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 fontAlgn="auto">
              <a:buClr>
                <a:srgbClr val="4F80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for ( ; expr ; expr ) other</a:t>
            </a:r>
            <a:endParaRPr lang="en-US" altLang="zh-CN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>
              <a:buClr>
                <a:srgbClr val="C0504D"/>
              </a:buClr>
              <a:buFont typeface="Wingdings" panose="05000000000000000000" charset="0"/>
              <a:buNone/>
            </a:pPr>
            <a:endParaRPr lang="en-US" altLang="zh-CN" sz="1600">
              <a:solidFill>
                <a:srgbClr val="2626E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81355" y="2578335"/>
            <a:ext cx="7590155" cy="3155352"/>
            <a:chOff x="1186" y="7566"/>
            <a:chExt cx="11819" cy="2716"/>
          </a:xfrm>
        </p:grpSpPr>
        <p:grpSp>
          <p:nvGrpSpPr>
            <p:cNvPr id="4" name="组合 3"/>
            <p:cNvGrpSpPr/>
            <p:nvPr/>
          </p:nvGrpSpPr>
          <p:grpSpPr>
            <a:xfrm>
              <a:off x="1186" y="7566"/>
              <a:ext cx="11819" cy="2716"/>
              <a:chOff x="1525" y="7653"/>
              <a:chExt cx="11819" cy="2527"/>
            </a:xfrm>
          </p:grpSpPr>
          <p:sp>
            <p:nvSpPr>
              <p:cNvPr id="78852" name="TextBox 1"/>
              <p:cNvSpPr txBox="1">
                <a:spLocks noChangeArrowheads="1"/>
              </p:cNvSpPr>
              <p:nvPr/>
            </p:nvSpPr>
            <p:spPr bwMode="auto">
              <a:xfrm>
                <a:off x="7065" y="7653"/>
                <a:ext cx="775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stmt</a:t>
                </a:r>
                <a:endParaRPr lang="en-US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3" name="TextBox 5"/>
              <p:cNvSpPr txBox="1">
                <a:spLocks noChangeArrowheads="1"/>
              </p:cNvSpPr>
              <p:nvPr/>
            </p:nvSpPr>
            <p:spPr bwMode="auto">
              <a:xfrm>
                <a:off x="1525" y="8915"/>
                <a:ext cx="862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endParaRPr lang="en-US" altLang="zh-CN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4" name="TextBox 6"/>
              <p:cNvSpPr txBox="1">
                <a:spLocks noChangeArrowheads="1"/>
              </p:cNvSpPr>
              <p:nvPr/>
            </p:nvSpPr>
            <p:spPr bwMode="auto">
              <a:xfrm>
                <a:off x="2778" y="8915"/>
                <a:ext cx="107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endParaRPr lang="en-US" altLang="zh-CN" sz="200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5" name="TextBox 7"/>
              <p:cNvSpPr txBox="1">
                <a:spLocks noChangeArrowheads="1"/>
              </p:cNvSpPr>
              <p:nvPr/>
            </p:nvSpPr>
            <p:spPr bwMode="auto">
              <a:xfrm>
                <a:off x="3998" y="8914"/>
                <a:ext cx="1359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optexpr</a:t>
                </a:r>
                <a:endParaRPr lang="en-US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6" name="TextBox 8"/>
              <p:cNvSpPr txBox="1">
                <a:spLocks noChangeArrowheads="1"/>
              </p:cNvSpPr>
              <p:nvPr/>
            </p:nvSpPr>
            <p:spPr bwMode="auto">
              <a:xfrm>
                <a:off x="6088" y="8915"/>
                <a:ext cx="292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altLang="zh-CN" sz="2000" b="1" i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7" name="TextBox 9"/>
              <p:cNvSpPr txBox="1">
                <a:spLocks noChangeArrowheads="1"/>
              </p:cNvSpPr>
              <p:nvPr/>
            </p:nvSpPr>
            <p:spPr bwMode="auto">
              <a:xfrm>
                <a:off x="6574" y="8915"/>
                <a:ext cx="1760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optexpr</a:t>
                </a:r>
                <a:endParaRPr lang="en-US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8" name="TextBox 10"/>
              <p:cNvSpPr txBox="1">
                <a:spLocks noChangeArrowheads="1"/>
              </p:cNvSpPr>
              <p:nvPr/>
            </p:nvSpPr>
            <p:spPr bwMode="auto">
              <a:xfrm>
                <a:off x="8793" y="8915"/>
                <a:ext cx="107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altLang="zh-CN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9" name="TextBox 11"/>
              <p:cNvSpPr txBox="1">
                <a:spLocks noChangeArrowheads="1"/>
              </p:cNvSpPr>
              <p:nvPr/>
            </p:nvSpPr>
            <p:spPr bwMode="auto">
              <a:xfrm>
                <a:off x="9499" y="8915"/>
                <a:ext cx="1472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optexpr</a:t>
                </a:r>
                <a:endParaRPr lang="en-US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60" name="TextBox 12"/>
              <p:cNvSpPr txBox="1">
                <a:spLocks noChangeArrowheads="1"/>
              </p:cNvSpPr>
              <p:nvPr/>
            </p:nvSpPr>
            <p:spPr bwMode="auto">
              <a:xfrm>
                <a:off x="11515" y="8915"/>
                <a:ext cx="108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00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61" name="TextBox 13"/>
              <p:cNvSpPr txBox="1">
                <a:spLocks noChangeArrowheads="1"/>
              </p:cNvSpPr>
              <p:nvPr/>
            </p:nvSpPr>
            <p:spPr bwMode="auto">
              <a:xfrm>
                <a:off x="12530" y="8915"/>
                <a:ext cx="613" cy="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stmt</a:t>
                </a:r>
                <a:endParaRPr lang="en-US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62" name="TextBox 14"/>
              <p:cNvSpPr txBox="1">
                <a:spLocks noChangeArrowheads="1"/>
              </p:cNvSpPr>
              <p:nvPr/>
            </p:nvSpPr>
            <p:spPr bwMode="auto">
              <a:xfrm>
                <a:off x="4367" y="9934"/>
                <a:ext cx="622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l-GR" altLang="zh-CN" sz="200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ε</a:t>
                </a:r>
                <a:endParaRPr lang="el-GR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78863" name="TextBox 15"/>
              <p:cNvSpPr txBox="1">
                <a:spLocks noChangeArrowheads="1"/>
              </p:cNvSpPr>
              <p:nvPr/>
            </p:nvSpPr>
            <p:spPr bwMode="auto">
              <a:xfrm>
                <a:off x="6907" y="9932"/>
                <a:ext cx="1093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</a:t>
                </a:r>
                <a:endParaRPr lang="en-US" altLang="zh-CN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64" name="TextBox 16"/>
              <p:cNvSpPr txBox="1">
                <a:spLocks noChangeArrowheads="1"/>
              </p:cNvSpPr>
              <p:nvPr/>
            </p:nvSpPr>
            <p:spPr bwMode="auto">
              <a:xfrm>
                <a:off x="9810" y="9931"/>
                <a:ext cx="851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</a:t>
                </a:r>
                <a:endParaRPr lang="en-US" altLang="zh-CN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65" name="TextBox 17"/>
              <p:cNvSpPr txBox="1">
                <a:spLocks noChangeArrowheads="1"/>
              </p:cNvSpPr>
              <p:nvPr/>
            </p:nvSpPr>
            <p:spPr bwMode="auto">
              <a:xfrm>
                <a:off x="12330" y="9931"/>
                <a:ext cx="1014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</a:t>
                </a:r>
                <a:endParaRPr lang="en-US" altLang="zh-CN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" name="直接连接符 6"/>
            <p:cNvCxnSpPr>
              <a:stCxn id="78852" idx="2"/>
              <a:endCxn id="78853" idx="0"/>
            </p:cNvCxnSpPr>
            <p:nvPr/>
          </p:nvCxnSpPr>
          <p:spPr>
            <a:xfrm flipH="1">
              <a:off x="1617" y="7830"/>
              <a:ext cx="5497" cy="1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8852" idx="2"/>
              <a:endCxn id="78854" idx="0"/>
            </p:cNvCxnSpPr>
            <p:nvPr/>
          </p:nvCxnSpPr>
          <p:spPr>
            <a:xfrm flipH="1">
              <a:off x="2492" y="7830"/>
              <a:ext cx="4622" cy="1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8852" idx="2"/>
              <a:endCxn id="78855" idx="0"/>
            </p:cNvCxnSpPr>
            <p:nvPr/>
          </p:nvCxnSpPr>
          <p:spPr>
            <a:xfrm flipH="1">
              <a:off x="4338" y="7830"/>
              <a:ext cx="2776" cy="1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8852" idx="2"/>
              <a:endCxn id="78856" idx="0"/>
            </p:cNvCxnSpPr>
            <p:nvPr/>
          </p:nvCxnSpPr>
          <p:spPr>
            <a:xfrm flipH="1">
              <a:off x="5896" y="7830"/>
              <a:ext cx="1218" cy="1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8852" idx="2"/>
              <a:endCxn id="78857" idx="0"/>
            </p:cNvCxnSpPr>
            <p:nvPr/>
          </p:nvCxnSpPr>
          <p:spPr>
            <a:xfrm>
              <a:off x="7114" y="7830"/>
              <a:ext cx="1" cy="1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8852" idx="2"/>
              <a:endCxn id="78858" idx="0"/>
            </p:cNvCxnSpPr>
            <p:nvPr/>
          </p:nvCxnSpPr>
          <p:spPr>
            <a:xfrm>
              <a:off x="7114" y="7830"/>
              <a:ext cx="1393" cy="1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8852" idx="2"/>
              <a:endCxn id="78859" idx="0"/>
            </p:cNvCxnSpPr>
            <p:nvPr/>
          </p:nvCxnSpPr>
          <p:spPr>
            <a:xfrm>
              <a:off x="7114" y="7830"/>
              <a:ext cx="2782" cy="1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8852" idx="2"/>
              <a:endCxn id="78861" idx="0"/>
            </p:cNvCxnSpPr>
            <p:nvPr/>
          </p:nvCxnSpPr>
          <p:spPr>
            <a:xfrm>
              <a:off x="7114" y="7830"/>
              <a:ext cx="5384" cy="1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8855" idx="2"/>
              <a:endCxn id="78862" idx="0"/>
            </p:cNvCxnSpPr>
            <p:nvPr/>
          </p:nvCxnSpPr>
          <p:spPr>
            <a:xfrm>
              <a:off x="4338" y="9187"/>
              <a:ext cx="1" cy="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8857" idx="2"/>
              <a:endCxn id="78863" idx="0"/>
            </p:cNvCxnSpPr>
            <p:nvPr/>
          </p:nvCxnSpPr>
          <p:spPr>
            <a:xfrm>
              <a:off x="7115" y="9187"/>
              <a:ext cx="0" cy="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8859" idx="2"/>
              <a:endCxn id="78864" idx="0"/>
            </p:cNvCxnSpPr>
            <p:nvPr/>
          </p:nvCxnSpPr>
          <p:spPr>
            <a:xfrm>
              <a:off x="9896" y="9187"/>
              <a:ext cx="1" cy="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8861" idx="2"/>
              <a:endCxn id="78865" idx="0"/>
            </p:cNvCxnSpPr>
            <p:nvPr/>
          </p:nvCxnSpPr>
          <p:spPr>
            <a:xfrm>
              <a:off x="12498" y="9452"/>
              <a:ext cx="1" cy="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箭头连接符 15"/>
          <p:cNvCxnSpPr>
            <a:cxnSpLocks noChangeShapeType="1"/>
          </p:cNvCxnSpPr>
          <p:nvPr/>
        </p:nvCxnSpPr>
        <p:spPr bwMode="auto">
          <a:xfrm flipV="1">
            <a:off x="1520825" y="4120515"/>
            <a:ext cx="0" cy="309245"/>
          </a:xfrm>
          <a:prstGeom prst="straightConnector1">
            <a:avLst/>
          </a:prstGeom>
          <a:ln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15"/>
          <p:cNvCxnSpPr>
            <a:cxnSpLocks noChangeShapeType="1"/>
          </p:cNvCxnSpPr>
          <p:nvPr/>
        </p:nvCxnSpPr>
        <p:spPr bwMode="auto">
          <a:xfrm flipV="1">
            <a:off x="1366520" y="4975225"/>
            <a:ext cx="0" cy="309245"/>
          </a:xfrm>
          <a:prstGeom prst="straightConnector1">
            <a:avLst/>
          </a:prstGeom>
          <a:ln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1460" y="1770380"/>
            <a:ext cx="8281035" cy="1905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74110" y="1083945"/>
            <a:ext cx="1689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US" altLang="zh-CN" sz="2000" i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8445" y="1844040"/>
            <a:ext cx="1361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输入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64640" y="1917700"/>
            <a:ext cx="6967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	</a:t>
            </a:r>
            <a:r>
              <a:rPr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	</a:t>
            </a:r>
            <a:r>
              <a:rPr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expr	</a:t>
            </a:r>
            <a:r>
              <a:rPr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other</a:t>
            </a:r>
            <a:endParaRPr lang="en-US" altLang="zh-CN" sz="20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886" name="直接箭头连接符 15"/>
          <p:cNvCxnSpPr>
            <a:cxnSpLocks noChangeShapeType="1"/>
          </p:cNvCxnSpPr>
          <p:nvPr/>
        </p:nvCxnSpPr>
        <p:spPr bwMode="auto">
          <a:xfrm flipV="1">
            <a:off x="4572000" y="1410970"/>
            <a:ext cx="0" cy="287655"/>
          </a:xfrm>
          <a:prstGeom prst="straightConnector1">
            <a:avLst/>
          </a:prstGeom>
          <a:ln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5"/>
          <p:cNvCxnSpPr>
            <a:cxnSpLocks noChangeShapeType="1"/>
          </p:cNvCxnSpPr>
          <p:nvPr/>
        </p:nvCxnSpPr>
        <p:spPr bwMode="auto">
          <a:xfrm flipV="1">
            <a:off x="1816100" y="2212340"/>
            <a:ext cx="0" cy="287655"/>
          </a:xfrm>
          <a:prstGeom prst="straightConnector1">
            <a:avLst/>
          </a:prstGeom>
          <a:ln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59715" y="1127125"/>
            <a:ext cx="1162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语法分析树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1460" y="2854325"/>
            <a:ext cx="8281035" cy="2223135"/>
            <a:chOff x="396" y="4495"/>
            <a:chExt cx="13041" cy="3501"/>
          </a:xfrm>
        </p:grpSpPr>
        <p:grpSp>
          <p:nvGrpSpPr>
            <p:cNvPr id="2" name="组合 1"/>
            <p:cNvGrpSpPr/>
            <p:nvPr/>
          </p:nvGrpSpPr>
          <p:grpSpPr>
            <a:xfrm>
              <a:off x="396" y="4495"/>
              <a:ext cx="13041" cy="3501"/>
              <a:chOff x="396" y="4495"/>
              <a:chExt cx="13041" cy="3501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396" y="4495"/>
                <a:ext cx="13041" cy="3501"/>
                <a:chOff x="396" y="4495"/>
                <a:chExt cx="13041" cy="3501"/>
              </a:xfrm>
            </p:grpSpPr>
            <p:cxnSp>
              <p:nvCxnSpPr>
                <p:cNvPr id="25" name="直接连接符 24"/>
                <p:cNvCxnSpPr/>
                <p:nvPr/>
              </p:nvCxnSpPr>
              <p:spPr>
                <a:xfrm>
                  <a:off x="396" y="7118"/>
                  <a:ext cx="13041" cy="3"/>
                </a:xfrm>
                <a:prstGeom prst="line">
                  <a:avLst/>
                </a:prstGeom>
                <a:ln w="28575" cmpd="sng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本框 25"/>
                <p:cNvSpPr txBox="1"/>
                <p:nvPr/>
              </p:nvSpPr>
              <p:spPr>
                <a:xfrm>
                  <a:off x="408" y="6102"/>
                  <a:ext cx="1744" cy="11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语法分析树</a:t>
                  </a:r>
                  <a:endParaRPr lang="zh-CN" altLang="en-US" sz="200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07" y="7243"/>
                  <a:ext cx="214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输入</a:t>
                  </a:r>
                  <a:endParaRPr lang="zh-CN" altLang="en-US" sz="200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785" y="7368"/>
                  <a:ext cx="11652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	</a:t>
                  </a:r>
                  <a:r>
                    <a:rPr lang="zh-CN" altLang="en-US" sz="2000" b="1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000" b="1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zh-CN" altLang="en-US" sz="2000" b="1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；</a:t>
                  </a:r>
                  <a:r>
                    <a:rPr lang="en-US" altLang="zh-CN" sz="2000" b="1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expr	</a:t>
                  </a:r>
                  <a:r>
                    <a:rPr lang="zh-CN" altLang="en-US" sz="2000" b="1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；</a:t>
                  </a:r>
                  <a:r>
                    <a:rPr lang="en-US" altLang="zh-CN" sz="2000" b="1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expr	</a:t>
                  </a:r>
                  <a:r>
                    <a:rPr lang="zh-CN" altLang="en-US" sz="2000" b="1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）</a:t>
                  </a:r>
                  <a:r>
                    <a:rPr lang="en-US" altLang="zh-CN" sz="2000" b="1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other</a:t>
                  </a:r>
                  <a:endParaRPr lang="en-US" altLang="zh-CN" sz="2000" b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0" name="组合 49"/>
                <p:cNvGrpSpPr/>
                <p:nvPr/>
              </p:nvGrpSpPr>
              <p:grpSpPr>
                <a:xfrm>
                  <a:off x="2012" y="4495"/>
                  <a:ext cx="11387" cy="2481"/>
                  <a:chOff x="1786" y="3026"/>
                  <a:chExt cx="11387" cy="2481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5899" y="3026"/>
                    <a:ext cx="2661" cy="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000" i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stmt</a:t>
                    </a:r>
                    <a:endParaRPr lang="en-US" altLang="zh-CN" sz="2000" i="1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1786" y="4573"/>
                    <a:ext cx="766" cy="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for</a:t>
                    </a:r>
                    <a:endParaRPr lang="en-US" altLang="zh-CN" sz="200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3" name="直接连接符 32"/>
                  <p:cNvCxnSpPr>
                    <a:stCxn id="27" idx="2"/>
                    <a:endCxn id="32" idx="0"/>
                  </p:cNvCxnSpPr>
                  <p:nvPr/>
                </p:nvCxnSpPr>
                <p:spPr>
                  <a:xfrm flipH="1">
                    <a:off x="2169" y="3654"/>
                    <a:ext cx="5061" cy="919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>
                    <a:stCxn id="27" idx="2"/>
                    <a:endCxn id="38" idx="0"/>
                  </p:cNvCxnSpPr>
                  <p:nvPr/>
                </p:nvCxnSpPr>
                <p:spPr>
                  <a:xfrm flipH="1">
                    <a:off x="2965" y="3654"/>
                    <a:ext cx="4265" cy="963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>
                    <a:stCxn id="27" idx="2"/>
                    <a:endCxn id="39" idx="0"/>
                  </p:cNvCxnSpPr>
                  <p:nvPr/>
                </p:nvCxnSpPr>
                <p:spPr>
                  <a:xfrm flipH="1">
                    <a:off x="5343" y="3654"/>
                    <a:ext cx="1887" cy="998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27" idx="2"/>
                    <a:endCxn id="40" idx="0"/>
                  </p:cNvCxnSpPr>
                  <p:nvPr/>
                </p:nvCxnSpPr>
                <p:spPr>
                  <a:xfrm flipH="1">
                    <a:off x="6520" y="3654"/>
                    <a:ext cx="710" cy="1034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2582" y="4617"/>
                    <a:ext cx="766" cy="6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20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（</a:t>
                    </a:r>
                    <a:endParaRPr lang="zh-CN" altLang="en-US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4960" y="4652"/>
                    <a:ext cx="766" cy="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20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；</a:t>
                    </a:r>
                    <a:endParaRPr lang="zh-CN" altLang="en-US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5726" y="4688"/>
                    <a:ext cx="1588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000" i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rPr>
                      <a:t>optexpr</a:t>
                    </a:r>
                    <a:endParaRPr lang="en-US" altLang="zh-CN" sz="2000" i="1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7426" y="4725"/>
                    <a:ext cx="1046" cy="6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20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；</a:t>
                    </a:r>
                    <a:endParaRPr lang="zh-CN" altLang="en-US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0360" y="4763"/>
                    <a:ext cx="1046" cy="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  <a:endParaRPr lang="en-US" altLang="zh-CN" sz="200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1528" y="4801"/>
                    <a:ext cx="1645" cy="7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000" i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other</a:t>
                    </a:r>
                    <a:endParaRPr lang="en-US" altLang="zh-CN" sz="2000" i="1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6" name="直接连接符 45"/>
                  <p:cNvCxnSpPr>
                    <a:stCxn id="27" idx="2"/>
                    <a:endCxn id="42" idx="0"/>
                  </p:cNvCxnSpPr>
                  <p:nvPr/>
                </p:nvCxnSpPr>
                <p:spPr>
                  <a:xfrm>
                    <a:off x="7230" y="3654"/>
                    <a:ext cx="719" cy="1071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>
                    <a:stCxn id="27" idx="2"/>
                    <a:endCxn id="77" idx="0"/>
                  </p:cNvCxnSpPr>
                  <p:nvPr/>
                </p:nvCxnSpPr>
                <p:spPr>
                  <a:xfrm>
                    <a:off x="7230" y="3654"/>
                    <a:ext cx="2336" cy="979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>
                    <a:stCxn id="27" idx="2"/>
                    <a:endCxn id="45" idx="0"/>
                  </p:cNvCxnSpPr>
                  <p:nvPr/>
                </p:nvCxnSpPr>
                <p:spPr>
                  <a:xfrm>
                    <a:off x="7230" y="3654"/>
                    <a:ext cx="5121" cy="1147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>
                    <a:stCxn id="27" idx="2"/>
                    <a:endCxn id="44" idx="0"/>
                  </p:cNvCxnSpPr>
                  <p:nvPr/>
                </p:nvCxnSpPr>
                <p:spPr>
                  <a:xfrm>
                    <a:off x="7230" y="3654"/>
                    <a:ext cx="3653" cy="1109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文本框 76"/>
              <p:cNvSpPr txBox="1"/>
              <p:nvPr/>
            </p:nvSpPr>
            <p:spPr>
              <a:xfrm>
                <a:off x="8998" y="6102"/>
                <a:ext cx="158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optexpr</a:t>
                </a:r>
                <a:endParaRPr lang="en-US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599" y="6110"/>
              <a:ext cx="1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optexpr</a:t>
              </a:r>
              <a:endParaRPr lang="en-US" altLang="zh-CN" sz="20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cxnSp>
        <p:nvCxnSpPr>
          <p:cNvPr id="4" name="直接连接符 3"/>
          <p:cNvCxnSpPr>
            <a:stCxn id="27" idx="2"/>
            <a:endCxn id="3" idx="0"/>
          </p:cNvCxnSpPr>
          <p:nvPr/>
        </p:nvCxnSpPr>
        <p:spPr>
          <a:xfrm flipH="1">
            <a:off x="2789555" y="3253105"/>
            <a:ext cx="1945005" cy="62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15"/>
          <p:cNvCxnSpPr>
            <a:cxnSpLocks noChangeShapeType="1"/>
          </p:cNvCxnSpPr>
          <p:nvPr/>
        </p:nvCxnSpPr>
        <p:spPr bwMode="auto">
          <a:xfrm flipV="1">
            <a:off x="2110740" y="4154170"/>
            <a:ext cx="0" cy="309245"/>
          </a:xfrm>
          <a:prstGeom prst="straightConnector1">
            <a:avLst/>
          </a:prstGeom>
          <a:ln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15"/>
          <p:cNvCxnSpPr>
            <a:cxnSpLocks noChangeShapeType="1"/>
          </p:cNvCxnSpPr>
          <p:nvPr/>
        </p:nvCxnSpPr>
        <p:spPr bwMode="auto">
          <a:xfrm flipV="1">
            <a:off x="2269490" y="4975225"/>
            <a:ext cx="0" cy="309245"/>
          </a:xfrm>
          <a:prstGeom prst="straightConnector1">
            <a:avLst/>
          </a:prstGeom>
          <a:ln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自顶向下分析方法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5005" y="1509395"/>
            <a:ext cx="79400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一般来说，为一个非终结符号选择产生式是一个“尝试并犯错”的过程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——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回溯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预测语法分析法：不需要回溯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40715" lvl="1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要求设计的文法满足：当考虑到一个输入符号（终结符）的时候，只有一种非终结符可以生成这个输入符号，是确定性的。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97915" lvl="2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有两个产生式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  α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Aβ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，预测分析法要求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FIRST(α)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FIRST(β)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不相交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97915" lvl="2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如果输入符号在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FIRST(α)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中，就用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  α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，如果输入符号在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FIRST(β)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中，就用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  β</a:t>
            </a:r>
            <a:endParaRPr lang="en-US" altLang="zh-CN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0" lvl="4" indent="-457200">
              <a:buClr>
                <a:srgbClr val="C00000"/>
              </a:buClr>
              <a:buFont typeface="Wingdings" panose="05000000000000000000" charset="0"/>
              <a:buChar char="w"/>
            </a:pPr>
            <a:endParaRPr lang="en-US" altLang="zh-CN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>
              <a:buClr>
                <a:srgbClr val="C0504D"/>
              </a:buClr>
              <a:buFont typeface="Wingdings" panose="05000000000000000000" charset="0"/>
              <a:buNone/>
            </a:pPr>
            <a:endParaRPr lang="en-US" altLang="zh-CN" sz="1600">
              <a:solidFill>
                <a:srgbClr val="2626E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自顶向下分析方法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005" y="1509395"/>
            <a:ext cx="794004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自顶向下分析方法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40715" lvl="1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预测分析法</a:t>
            </a:r>
            <a:endParaRPr lang="zh-CN" altLang="en-US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40715" lvl="1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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expr  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|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stmt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|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optexpr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optexpr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optexpr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stmt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|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other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optexpr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|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expr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>
              <a:buClr>
                <a:srgbClr val="C0504D"/>
              </a:buClr>
              <a:buFont typeface="Wingdings" panose="05000000000000000000" charset="0"/>
              <a:buNone/>
            </a:pPr>
            <a:endParaRPr lang="en-US" altLang="zh-CN" sz="1600">
              <a:solidFill>
                <a:srgbClr val="2626E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3245" y="4725670"/>
            <a:ext cx="4754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stmt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other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 ;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 = {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79195" y="1604010"/>
            <a:ext cx="6799580" cy="3753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ym typeface="+mn-ea"/>
              </a:rPr>
              <a:t>void </a:t>
            </a:r>
            <a:r>
              <a:rPr lang="en-US" altLang="zh-CN" sz="1400" i="1" dirty="0" err="1">
                <a:sym typeface="+mn-ea"/>
              </a:rPr>
              <a:t>stmt</a:t>
            </a:r>
            <a:r>
              <a:rPr lang="en-US" altLang="zh-CN" sz="1400" dirty="0">
                <a:sym typeface="+mn-ea"/>
              </a:rPr>
              <a:t>() {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switch(</a:t>
            </a:r>
            <a:r>
              <a:rPr lang="en-US" altLang="zh-CN" sz="1400" i="1" dirty="0">
                <a:sym typeface="+mn-ea"/>
              </a:rPr>
              <a:t>lookahead</a:t>
            </a:r>
            <a:r>
              <a:rPr lang="en-US" altLang="zh-CN" sz="1400" dirty="0">
                <a:sym typeface="+mn-ea"/>
              </a:rPr>
              <a:t>) {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case </a:t>
            </a:r>
            <a:r>
              <a:rPr lang="en-US" altLang="zh-CN" sz="1400" b="1" dirty="0">
                <a:sym typeface="+mn-ea"/>
              </a:rPr>
              <a:t>expr</a:t>
            </a:r>
            <a:r>
              <a:rPr lang="en-US" altLang="zh-CN" sz="1400" dirty="0">
                <a:sym typeface="+mn-ea"/>
              </a:rPr>
              <a:t>: 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    </a:t>
            </a:r>
            <a:r>
              <a:rPr lang="en-US" altLang="zh-CN" sz="1400" i="1" dirty="0">
                <a:sym typeface="+mn-ea"/>
              </a:rPr>
              <a:t>match</a:t>
            </a:r>
            <a:r>
              <a:rPr lang="en-US" altLang="zh-CN" sz="1400" dirty="0">
                <a:sym typeface="+mn-ea"/>
              </a:rPr>
              <a:t>(expr); </a:t>
            </a:r>
            <a:r>
              <a:rPr lang="en-US" altLang="zh-CN" sz="1400" i="1" dirty="0">
                <a:sym typeface="+mn-ea"/>
              </a:rPr>
              <a:t>match</a:t>
            </a:r>
            <a:r>
              <a:rPr lang="en-US" altLang="zh-CN" sz="1400" dirty="0">
                <a:sym typeface="+mn-ea"/>
              </a:rPr>
              <a:t>(‘;’); break;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case </a:t>
            </a:r>
            <a:r>
              <a:rPr lang="en-US" altLang="zh-CN" sz="1400" b="1" dirty="0">
                <a:sym typeface="+mn-ea"/>
              </a:rPr>
              <a:t>if</a:t>
            </a:r>
            <a:r>
              <a:rPr lang="en-US" altLang="zh-CN" sz="1400" dirty="0">
                <a:sym typeface="+mn-ea"/>
              </a:rPr>
              <a:t>: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     </a:t>
            </a:r>
            <a:r>
              <a:rPr lang="en-US" altLang="zh-CN" sz="1400" i="1" dirty="0">
                <a:sym typeface="+mn-ea"/>
              </a:rPr>
              <a:t>match</a:t>
            </a:r>
            <a:r>
              <a:rPr lang="en-US" altLang="zh-CN" sz="1400" dirty="0">
                <a:sym typeface="+mn-ea"/>
              </a:rPr>
              <a:t>(</a:t>
            </a:r>
            <a:r>
              <a:rPr lang="en-US" altLang="zh-CN" sz="1400" b="1" dirty="0">
                <a:sym typeface="+mn-ea"/>
              </a:rPr>
              <a:t>if</a:t>
            </a:r>
            <a:r>
              <a:rPr lang="en-US" altLang="zh-CN" sz="1400" dirty="0">
                <a:sym typeface="+mn-ea"/>
              </a:rPr>
              <a:t>); </a:t>
            </a:r>
            <a:r>
              <a:rPr lang="en-US" altLang="zh-CN" sz="1400" i="1" dirty="0">
                <a:sym typeface="+mn-ea"/>
              </a:rPr>
              <a:t>match</a:t>
            </a:r>
            <a:r>
              <a:rPr lang="en-US" altLang="zh-CN" sz="1400" dirty="0">
                <a:sym typeface="+mn-ea"/>
              </a:rPr>
              <a:t>(‘(’); </a:t>
            </a:r>
            <a:r>
              <a:rPr lang="en-US" altLang="zh-CN" sz="1400" i="1" dirty="0">
                <a:sym typeface="+mn-ea"/>
              </a:rPr>
              <a:t>match</a:t>
            </a:r>
            <a:r>
              <a:rPr lang="en-US" altLang="zh-CN" sz="1400" dirty="0">
                <a:sym typeface="+mn-ea"/>
              </a:rPr>
              <a:t>(</a:t>
            </a:r>
            <a:r>
              <a:rPr lang="en-US" altLang="zh-CN" sz="1400" b="1" dirty="0">
                <a:sym typeface="+mn-ea"/>
              </a:rPr>
              <a:t>expr</a:t>
            </a:r>
            <a:r>
              <a:rPr lang="en-US" altLang="zh-CN" sz="1400" dirty="0">
                <a:sym typeface="+mn-ea"/>
              </a:rPr>
              <a:t>); </a:t>
            </a:r>
            <a:r>
              <a:rPr lang="en-US" altLang="zh-CN" sz="1400" i="1" dirty="0">
                <a:sym typeface="+mn-ea"/>
              </a:rPr>
              <a:t>match</a:t>
            </a:r>
            <a:r>
              <a:rPr lang="en-US" altLang="zh-CN" sz="1400" dirty="0">
                <a:sym typeface="+mn-ea"/>
              </a:rPr>
              <a:t>(‘)’); </a:t>
            </a:r>
            <a:r>
              <a:rPr lang="en-US" altLang="zh-CN" sz="1400" i="1" dirty="0" err="1">
                <a:sym typeface="+mn-ea"/>
              </a:rPr>
              <a:t>stmt</a:t>
            </a:r>
            <a:r>
              <a:rPr lang="en-US" altLang="zh-CN" sz="1400" dirty="0">
                <a:sym typeface="+mn-ea"/>
              </a:rPr>
              <a:t>(); 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     break;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case </a:t>
            </a:r>
            <a:r>
              <a:rPr lang="en-US" altLang="zh-CN" sz="1400" b="1" dirty="0">
                <a:sym typeface="+mn-ea"/>
              </a:rPr>
              <a:t>for</a:t>
            </a:r>
            <a:r>
              <a:rPr lang="en-US" altLang="zh-CN" sz="1400" dirty="0">
                <a:sym typeface="+mn-ea"/>
              </a:rPr>
              <a:t>: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     </a:t>
            </a:r>
            <a:r>
              <a:rPr lang="en-US" altLang="zh-CN" sz="1400" i="1" dirty="0">
                <a:sym typeface="+mn-ea"/>
              </a:rPr>
              <a:t>match</a:t>
            </a:r>
            <a:r>
              <a:rPr lang="en-US" altLang="zh-CN" sz="1400" dirty="0">
                <a:sym typeface="+mn-ea"/>
              </a:rPr>
              <a:t>(</a:t>
            </a:r>
            <a:r>
              <a:rPr lang="en-US" altLang="zh-CN" sz="1400" b="1" dirty="0">
                <a:sym typeface="+mn-ea"/>
              </a:rPr>
              <a:t>for</a:t>
            </a:r>
            <a:r>
              <a:rPr lang="en-US" altLang="zh-CN" sz="1400" dirty="0">
                <a:sym typeface="+mn-ea"/>
              </a:rPr>
              <a:t>); </a:t>
            </a:r>
            <a:r>
              <a:rPr lang="en-US" altLang="zh-CN" sz="1400" i="1" dirty="0">
                <a:sym typeface="+mn-ea"/>
              </a:rPr>
              <a:t>match</a:t>
            </a:r>
            <a:r>
              <a:rPr lang="en-US" altLang="zh-CN" sz="1400" dirty="0">
                <a:sym typeface="+mn-ea"/>
              </a:rPr>
              <a:t>(‘(’);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     </a:t>
            </a:r>
            <a:r>
              <a:rPr lang="en-US" altLang="zh-CN" sz="1400" i="1" dirty="0" err="1">
                <a:sym typeface="+mn-ea"/>
              </a:rPr>
              <a:t>optexpr</a:t>
            </a:r>
            <a:r>
              <a:rPr lang="en-US" altLang="zh-CN" sz="1400" dirty="0">
                <a:sym typeface="+mn-ea"/>
              </a:rPr>
              <a:t>(); </a:t>
            </a:r>
            <a:r>
              <a:rPr lang="en-US" altLang="zh-CN" sz="1400" i="1" dirty="0">
                <a:sym typeface="+mn-ea"/>
              </a:rPr>
              <a:t>match</a:t>
            </a:r>
            <a:r>
              <a:rPr lang="en-US" altLang="zh-CN" sz="1400" dirty="0">
                <a:sym typeface="+mn-ea"/>
              </a:rPr>
              <a:t>(‘;’); </a:t>
            </a:r>
            <a:r>
              <a:rPr lang="en-US" altLang="zh-CN" sz="1400" i="1" dirty="0" err="1">
                <a:sym typeface="+mn-ea"/>
              </a:rPr>
              <a:t>optexpr</a:t>
            </a:r>
            <a:r>
              <a:rPr lang="en-US" altLang="zh-CN" sz="1400" dirty="0">
                <a:sym typeface="+mn-ea"/>
              </a:rPr>
              <a:t>(); </a:t>
            </a:r>
            <a:r>
              <a:rPr lang="en-US" altLang="zh-CN" sz="1400" i="1" dirty="0">
                <a:sym typeface="+mn-ea"/>
              </a:rPr>
              <a:t>match</a:t>
            </a:r>
            <a:r>
              <a:rPr lang="en-US" altLang="zh-CN" sz="1400" dirty="0">
                <a:sym typeface="+mn-ea"/>
              </a:rPr>
              <a:t>(‘;’); </a:t>
            </a:r>
            <a:r>
              <a:rPr lang="en-US" altLang="zh-CN" sz="1400" i="1" dirty="0" err="1">
                <a:sym typeface="+mn-ea"/>
              </a:rPr>
              <a:t>optexpr</a:t>
            </a:r>
            <a:r>
              <a:rPr lang="en-US" altLang="zh-CN" sz="1400" dirty="0">
                <a:sym typeface="+mn-ea"/>
              </a:rPr>
              <a:t>();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     </a:t>
            </a:r>
            <a:r>
              <a:rPr lang="en-US" altLang="zh-CN" sz="1400" i="1" dirty="0">
                <a:sym typeface="+mn-ea"/>
              </a:rPr>
              <a:t>match</a:t>
            </a:r>
            <a:r>
              <a:rPr lang="en-US" altLang="zh-CN" sz="1400" dirty="0">
                <a:sym typeface="+mn-ea"/>
              </a:rPr>
              <a:t>(‘)’); </a:t>
            </a:r>
            <a:r>
              <a:rPr lang="en-US" altLang="zh-CN" sz="1400" i="1" dirty="0" err="1">
                <a:sym typeface="+mn-ea"/>
              </a:rPr>
              <a:t>stmt</a:t>
            </a:r>
            <a:r>
              <a:rPr lang="en-US" altLang="zh-CN" sz="1400" dirty="0">
                <a:sym typeface="+mn-ea"/>
              </a:rPr>
              <a:t>(); break;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case </a:t>
            </a:r>
            <a:r>
              <a:rPr lang="en-US" altLang="zh-CN" sz="1400" b="1" dirty="0">
                <a:sym typeface="+mn-ea"/>
              </a:rPr>
              <a:t>other</a:t>
            </a:r>
            <a:r>
              <a:rPr lang="en-US" altLang="zh-CN" sz="1400" dirty="0">
                <a:sym typeface="+mn-ea"/>
              </a:rPr>
              <a:t>: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     </a:t>
            </a:r>
            <a:r>
              <a:rPr lang="en-US" altLang="zh-CN" sz="1400" i="1" dirty="0">
                <a:sym typeface="+mn-ea"/>
              </a:rPr>
              <a:t>match</a:t>
            </a:r>
            <a:r>
              <a:rPr lang="en-US" altLang="zh-CN" sz="1400" dirty="0">
                <a:sym typeface="+mn-ea"/>
              </a:rPr>
              <a:t>(</a:t>
            </a:r>
            <a:r>
              <a:rPr lang="en-US" altLang="zh-CN" sz="1400" b="1" dirty="0">
                <a:sym typeface="+mn-ea"/>
              </a:rPr>
              <a:t>other</a:t>
            </a:r>
            <a:r>
              <a:rPr lang="en-US" altLang="zh-CN" sz="1400" dirty="0">
                <a:sym typeface="+mn-ea"/>
              </a:rPr>
              <a:t>); break;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default: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     </a:t>
            </a:r>
            <a:r>
              <a:rPr lang="en-US" altLang="zh-CN" sz="1400" i="1" dirty="0">
                <a:sym typeface="+mn-ea"/>
              </a:rPr>
              <a:t>report</a:t>
            </a:r>
            <a:r>
              <a:rPr lang="en-US" altLang="zh-CN" sz="1400" dirty="0">
                <a:sym typeface="+mn-ea"/>
              </a:rPr>
              <a:t>(“syntax error”);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}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}</a:t>
            </a:r>
            <a:endParaRPr lang="en-US" altLang="zh-CN" sz="1400" spc="-1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5340" y="5450205"/>
            <a:ext cx="78714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buFont typeface="Wingdings" panose="05000000000000000000" pitchFamily="2" charset="2"/>
              <a:buNone/>
            </a:pPr>
            <a:r>
              <a:rPr lang="en-US" altLang="zh-CN" sz="1600" i="1">
                <a:sym typeface="Wingdings" panose="05000000000000000000" pitchFamily="2" charset="2"/>
              </a:rPr>
              <a:t>stmt</a:t>
            </a:r>
            <a:r>
              <a:rPr lang="en-US" altLang="zh-CN" sz="1600">
                <a:sym typeface="Wingdings" panose="05000000000000000000" pitchFamily="2" charset="2"/>
              </a:rPr>
              <a:t>         </a:t>
            </a: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600" b="1">
                <a:solidFill>
                  <a:schemeClr val="tx1"/>
                </a:solidFill>
                <a:sym typeface="Wingdings" panose="05000000000000000000" pitchFamily="2" charset="2"/>
              </a:rPr>
              <a:t>expr</a:t>
            </a:r>
            <a:endParaRPr lang="en-US" altLang="zh-CN" sz="1600" b="1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               |   </a:t>
            </a:r>
            <a:r>
              <a:rPr lang="en-US" altLang="zh-CN" sz="1600" b="1">
                <a:solidFill>
                  <a:schemeClr val="tx1"/>
                </a:solidFill>
                <a:sym typeface="Wingdings" panose="05000000000000000000" pitchFamily="2" charset="2"/>
              </a:rPr>
              <a:t>if</a:t>
            </a: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olidFill>
                  <a:schemeClr val="tx1"/>
                </a:solidFill>
                <a:sym typeface="Wingdings" panose="05000000000000000000" pitchFamily="2" charset="2"/>
              </a:rPr>
              <a:t>expr</a:t>
            </a: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olidFill>
                  <a:schemeClr val="tx1"/>
                </a:solidFill>
                <a:sym typeface="Wingdings" panose="05000000000000000000" pitchFamily="2" charset="2"/>
              </a:rPr>
              <a:t>stmt</a:t>
            </a:r>
            <a:endParaRPr lang="en-US" altLang="zh-CN" sz="1600" i="1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               |   </a:t>
            </a:r>
            <a:r>
              <a:rPr lang="en-US" altLang="zh-CN" sz="1600" b="1">
                <a:solidFill>
                  <a:schemeClr val="tx1"/>
                </a:solidFill>
                <a:sym typeface="Wingdings" panose="05000000000000000000" pitchFamily="2" charset="2"/>
              </a:rPr>
              <a:t>for</a:t>
            </a: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olidFill>
                  <a:schemeClr val="tx1"/>
                </a:solidFill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olidFill>
                  <a:schemeClr val="tx1"/>
                </a:solidFill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600" i="1">
                <a:solidFill>
                  <a:schemeClr val="tx1"/>
                </a:solidFill>
                <a:sym typeface="Wingdings" panose="05000000000000000000" pitchFamily="2" charset="2"/>
              </a:rPr>
              <a:t>optexpr</a:t>
            </a: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1600" b="1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1600" i="1">
                <a:solidFill>
                  <a:schemeClr val="tx1"/>
                </a:solidFill>
                <a:sym typeface="Wingdings" panose="05000000000000000000" pitchFamily="2" charset="2"/>
              </a:rPr>
              <a:t>stmt</a:t>
            </a:r>
            <a:endParaRPr lang="en-US" altLang="zh-CN" sz="1600" i="1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/>
                </a:solidFill>
                <a:sym typeface="Wingdings" panose="05000000000000000000" pitchFamily="2" charset="2"/>
              </a:rPr>
              <a:t>                |   </a:t>
            </a:r>
            <a:r>
              <a:rPr lang="en-US" altLang="zh-CN" sz="1600" b="1">
                <a:solidFill>
                  <a:schemeClr val="tx1"/>
                </a:solidFill>
                <a:sym typeface="Wingdings" panose="05000000000000000000" pitchFamily="2" charset="2"/>
              </a:rPr>
              <a:t>other</a:t>
            </a:r>
            <a:endParaRPr lang="en-US" altLang="zh-CN" sz="1600" b="1">
              <a:sym typeface="Wingdings" panose="05000000000000000000" pitchFamily="2" charset="2"/>
            </a:endParaRPr>
          </a:p>
          <a:p>
            <a:endParaRPr lang="en-US" altLang="zh-CN" sz="1600" b="1">
              <a:sym typeface="Wingdings" panose="05000000000000000000" pitchFamily="2" charset="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自顶向下分析方法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6345" y="1723390"/>
            <a:ext cx="6045835" cy="922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optexpr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 {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if(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lookahead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==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match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5710" y="3601085"/>
            <a:ext cx="604647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match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(terminal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{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if(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lookahead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lookahead =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nextTerminal;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else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report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(“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syntax error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”);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92250" y="5143500"/>
            <a:ext cx="4249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l">
              <a:buFont typeface="Wingdings" panose="05000000000000000000" pitchFamily="2" charset="2"/>
              <a:buNone/>
            </a:pPr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optexpr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 </a:t>
            </a:r>
            <a:r>
              <a:rPr lang="el-GR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|  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expr</a:t>
            </a:r>
            <a:endParaRPr lang="en-US" altLang="zh-CN" sz="1600" b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自顶向下分析方法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82285" y="2872105"/>
            <a:ext cx="3489960" cy="983615"/>
            <a:chOff x="8791" y="4523"/>
            <a:chExt cx="5496" cy="1549"/>
          </a:xfrm>
        </p:grpSpPr>
        <p:sp>
          <p:nvSpPr>
            <p:cNvPr id="8" name="圆角矩形标注 7"/>
            <p:cNvSpPr/>
            <p:nvPr/>
          </p:nvSpPr>
          <p:spPr>
            <a:xfrm rot="5400000">
              <a:off x="10745" y="2683"/>
              <a:ext cx="1436" cy="5116"/>
            </a:xfrm>
            <a:prstGeom prst="wedgeRoundRectCallout">
              <a:avLst>
                <a:gd name="adj1" fmla="val -97144"/>
                <a:gd name="adj2" fmla="val 119820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6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791" y="4620"/>
              <a:ext cx="549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何时使用</a:t>
              </a:r>
              <a:r>
                <a:rPr lang="el-GR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ε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产生式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3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输入：</a:t>
              </a:r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for ( ; expr ; expr ) other</a:t>
              </a:r>
              <a:endPara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endPara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语法分析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8160" y="1524000"/>
            <a:ext cx="8048625" cy="307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设计一个预测分析器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640715" lvl="1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对应于非终结符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097915" lvl="2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检查向前看符号，决定使用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的哪个产生式。如果一个产生式的体为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α(α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不是空串</a:t>
            </a:r>
            <a:r>
              <a:rPr lang="el-G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，且向前看符号在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FIRST(α)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中，那么就选择这个产生式。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97915" lvl="2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然后，模拟被选中的产生式的体，也就是，从左向右逐个执行此产生式体的符号。“执行”就是调用相应非终结符的过程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嵌入翻译方案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40715" lvl="1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翻译动作作为一个非终结符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左递归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545" y="1524000"/>
            <a:ext cx="794004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左递归：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 fontAlgn="auto">
              <a:buClr>
                <a:srgbClr val="4F80BD"/>
              </a:buClr>
              <a:buSzPct val="85000"/>
              <a:buFont typeface="Arial" panose="020B0604020202020204" pitchFamily="34" charset="0"/>
              <a:buNone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可能使递归下降语法分析器进入无限循环</a:t>
            </a:r>
            <a:endParaRPr lang="zh-CN" altLang="en-US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 fontAlgn="auto">
              <a:buClr>
                <a:srgbClr val="4F80BD"/>
              </a:buClr>
              <a:buSzPct val="85000"/>
              <a:buFont typeface="Arial" panose="020B0604020202020204" pitchFamily="34" charset="0"/>
              <a:buNone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例：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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+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term | term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zh-CN" altLang="en-US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Clr>
                <a:srgbClr val="4F80BD"/>
              </a:buClr>
              <a:buFont typeface="Wingdings" panose="05000000000000000000" charset="0"/>
              <a:buChar char=""/>
            </a:pPr>
            <a:endParaRPr lang="zh-CN" altLang="en-US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>
              <a:buClr>
                <a:srgbClr val="C0504D"/>
              </a:buClr>
              <a:buFont typeface="Wingdings" panose="05000000000000000000" charset="0"/>
              <a:buNone/>
            </a:pPr>
            <a:endParaRPr lang="zh-CN" altLang="en-US" sz="2000">
              <a:solidFill>
                <a:srgbClr val="2626E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851025" y="2696210"/>
            <a:ext cx="4408170" cy="3599769"/>
            <a:chOff x="1757" y="5289"/>
            <a:chExt cx="6942" cy="5443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6633" y="5289"/>
              <a:ext cx="1000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expr</a:t>
              </a:r>
              <a:endParaRPr lang="en-US" altLang="zh-CN" sz="20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5500" y="6235"/>
              <a:ext cx="1000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expr</a:t>
              </a:r>
              <a:endParaRPr lang="en-US" altLang="zh-CN" sz="20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4365" y="7278"/>
              <a:ext cx="1000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expr</a:t>
              </a:r>
              <a:endParaRPr lang="en-US" altLang="zh-CN" sz="20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1983" y="9539"/>
              <a:ext cx="1000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expr</a:t>
              </a:r>
              <a:endParaRPr lang="en-US" altLang="zh-CN" sz="20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7"/>
            <p:cNvSpPr txBox="1">
              <a:spLocks noChangeArrowheads="1"/>
            </p:cNvSpPr>
            <p:nvPr/>
          </p:nvSpPr>
          <p:spPr bwMode="auto">
            <a:xfrm>
              <a:off x="7677" y="6235"/>
              <a:ext cx="1022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term</a:t>
              </a:r>
              <a:endParaRPr lang="en-US" altLang="zh-CN" sz="20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8"/>
            <p:cNvSpPr txBox="1">
              <a:spLocks noChangeArrowheads="1"/>
            </p:cNvSpPr>
            <p:nvPr/>
          </p:nvSpPr>
          <p:spPr bwMode="auto">
            <a:xfrm>
              <a:off x="6498" y="7270"/>
              <a:ext cx="1022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term</a:t>
              </a:r>
              <a:endParaRPr lang="en-US" altLang="zh-CN" sz="20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9"/>
            <p:cNvSpPr txBox="1">
              <a:spLocks noChangeArrowheads="1"/>
            </p:cNvSpPr>
            <p:nvPr/>
          </p:nvSpPr>
          <p:spPr bwMode="auto">
            <a:xfrm>
              <a:off x="3978" y="9539"/>
              <a:ext cx="1022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term</a:t>
              </a:r>
              <a:endParaRPr lang="en-US" altLang="zh-CN" sz="20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0"/>
            <p:cNvSpPr txBox="1">
              <a:spLocks noChangeArrowheads="1"/>
            </p:cNvSpPr>
            <p:nvPr/>
          </p:nvSpPr>
          <p:spPr bwMode="auto">
            <a:xfrm>
              <a:off x="1757" y="10129"/>
              <a:ext cx="688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2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6000" y="5892"/>
              <a:ext cx="1133" cy="343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14"/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>
              <a:off x="7133" y="5892"/>
              <a:ext cx="1055" cy="343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16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 flipH="1">
              <a:off x="4865" y="6838"/>
              <a:ext cx="1135" cy="441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接连接符 18"/>
            <p:cNvCxnSpPr>
              <a:cxnSpLocks noChangeShapeType="1"/>
              <a:stCxn id="10" idx="2"/>
              <a:endCxn id="14" idx="0"/>
            </p:cNvCxnSpPr>
            <p:nvPr/>
          </p:nvCxnSpPr>
          <p:spPr bwMode="auto">
            <a:xfrm>
              <a:off x="6000" y="6838"/>
              <a:ext cx="1009" cy="432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接连接符 20"/>
            <p:cNvCxnSpPr>
              <a:cxnSpLocks noChangeShapeType="1"/>
              <a:stCxn id="12" idx="0"/>
              <a:endCxn id="25" idx="2"/>
            </p:cNvCxnSpPr>
            <p:nvPr/>
          </p:nvCxnSpPr>
          <p:spPr bwMode="auto">
            <a:xfrm flipV="1">
              <a:off x="2483" y="8989"/>
              <a:ext cx="1175" cy="549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直接连接符 22"/>
            <p:cNvCxnSpPr>
              <a:cxnSpLocks noChangeShapeType="1"/>
              <a:stCxn id="25" idx="2"/>
              <a:endCxn id="16" idx="0"/>
            </p:cNvCxnSpPr>
            <p:nvPr/>
          </p:nvCxnSpPr>
          <p:spPr bwMode="auto">
            <a:xfrm>
              <a:off x="3658" y="8989"/>
              <a:ext cx="831" cy="549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连接符 24"/>
            <p:cNvCxnSpPr>
              <a:cxnSpLocks noChangeShapeType="1"/>
              <a:stCxn id="17" idx="0"/>
              <a:endCxn id="17" idx="0"/>
            </p:cNvCxnSpPr>
            <p:nvPr/>
          </p:nvCxnSpPr>
          <p:spPr bwMode="auto">
            <a:xfrm>
              <a:off x="2101" y="10129"/>
              <a:ext cx="0" cy="0"/>
            </a:xfrm>
            <a:prstGeom prst="line">
              <a:avLst/>
            </a:prstGeom>
            <a:noFill/>
            <a:ln w="6350" algn="ctr">
              <a:solidFill>
                <a:srgbClr val="00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Box 26"/>
            <p:cNvSpPr txBox="1">
              <a:spLocks noChangeArrowheads="1"/>
            </p:cNvSpPr>
            <p:nvPr/>
          </p:nvSpPr>
          <p:spPr bwMode="auto">
            <a:xfrm>
              <a:off x="3314" y="8386"/>
              <a:ext cx="688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8"/>
            <p:cNvCxnSpPr>
              <a:cxnSpLocks noChangeShapeType="1"/>
              <a:stCxn id="25" idx="0"/>
              <a:endCxn id="11" idx="2"/>
            </p:cNvCxnSpPr>
            <p:nvPr/>
          </p:nvCxnSpPr>
          <p:spPr bwMode="auto">
            <a:xfrm flipV="1">
              <a:off x="3658" y="7881"/>
              <a:ext cx="1207" cy="505"/>
            </a:xfrm>
            <a:prstGeom prst="line">
              <a:avLst/>
            </a:prstGeom>
            <a:noFill/>
            <a:ln w="635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消除左递归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2625" y="1490345"/>
            <a:ext cx="79400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3515" indent="-183515" fontAlgn="auto">
              <a:buClr>
                <a:srgbClr val="4F80BD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消除左递归</a:t>
            </a:r>
            <a:endParaRPr lang="zh-CN" altLang="en-US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en-US" altLang="zh-CN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endParaRPr lang="en-US" altLang="zh-CN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r>
              <a:rPr lang="en-US" altLang="zh-CN" sz="200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  |  β</a:t>
            </a:r>
            <a:endParaRPr lang="en-US" altLang="zh-CN" sz="2000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endParaRPr lang="en-US" altLang="zh-CN" sz="20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endParaRPr lang="en-US" altLang="zh-CN" sz="20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endParaRPr lang="en-US" altLang="zh-CN" sz="20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endParaRPr lang="en-US" altLang="zh-CN" sz="20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endParaRPr lang="en-US" altLang="zh-CN" sz="20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r>
              <a:rPr lang="en-US" altLang="zh-CN" sz="200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zh-CN" altLang="en-US" sz="200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 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β R</a:t>
            </a:r>
            <a:endParaRPr lang="en-US" altLang="zh-CN" sz="2000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  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α  R  |  </a:t>
            </a:r>
            <a:r>
              <a:rPr lang="el-GR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endParaRPr lang="zh-CN" altLang="en-US" sz="2000"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>
              <a:buClr>
                <a:srgbClr val="C0504D"/>
              </a:buClr>
              <a:buFont typeface="Wingdings" panose="05000000000000000000" charset="0"/>
              <a:buNone/>
            </a:pPr>
            <a:endParaRPr lang="zh-CN" altLang="en-US" sz="2000"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779010" y="532765"/>
            <a:ext cx="2854929" cy="2681358"/>
            <a:chOff x="7413" y="727"/>
            <a:chExt cx="4730" cy="4335"/>
          </a:xfrm>
        </p:grpSpPr>
        <p:grpSp>
          <p:nvGrpSpPr>
            <p:cNvPr id="44" name="组合 43"/>
            <p:cNvGrpSpPr/>
            <p:nvPr/>
          </p:nvGrpSpPr>
          <p:grpSpPr>
            <a:xfrm>
              <a:off x="7413" y="4467"/>
              <a:ext cx="4730" cy="595"/>
              <a:chOff x="7413" y="4467"/>
              <a:chExt cx="4730" cy="595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7413" y="4467"/>
                <a:ext cx="1803" cy="595"/>
                <a:chOff x="7413" y="4467"/>
                <a:chExt cx="1803" cy="595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>
                  <a:off x="7413" y="4467"/>
                  <a:ext cx="867" cy="59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b="1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β</a:t>
                  </a:r>
                  <a:endParaRPr lang="el-GR" altLang="zh-CN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8348" y="4467"/>
                  <a:ext cx="868" cy="59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b="1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α</a:t>
                  </a:r>
                  <a:endParaRPr lang="el-GR" altLang="zh-CN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9306" y="4467"/>
                <a:ext cx="1857" cy="595"/>
                <a:chOff x="7359" y="4467"/>
                <a:chExt cx="1857" cy="595"/>
              </a:xfrm>
            </p:grpSpPr>
            <p:sp>
              <p:nvSpPr>
                <p:cNvPr id="39" name="文本框 38"/>
                <p:cNvSpPr txBox="1"/>
                <p:nvPr/>
              </p:nvSpPr>
              <p:spPr>
                <a:xfrm>
                  <a:off x="7359" y="4467"/>
                  <a:ext cx="867" cy="59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b="1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α</a:t>
                  </a:r>
                  <a:endParaRPr lang="el-GR" altLang="zh-CN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8348" y="4467"/>
                  <a:ext cx="868" cy="59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zh-CN" b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文本框 40"/>
              <p:cNvSpPr txBox="1"/>
              <p:nvPr/>
            </p:nvSpPr>
            <p:spPr>
              <a:xfrm>
                <a:off x="11276" y="4467"/>
                <a:ext cx="867" cy="59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zh-CN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α</a:t>
                </a:r>
                <a:endParaRPr lang="el-GR" altLang="zh-CN" b="1" i="1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1307" y="727"/>
              <a:ext cx="806" cy="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</a:t>
              </a:r>
              <a:endPara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53" name="直接连接符 52"/>
            <p:cNvCxnSpPr>
              <a:stCxn id="45" idx="2"/>
              <a:endCxn id="41" idx="0"/>
            </p:cNvCxnSpPr>
            <p:nvPr/>
          </p:nvCxnSpPr>
          <p:spPr>
            <a:xfrm>
              <a:off x="11710" y="1322"/>
              <a:ext cx="0" cy="314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10326" y="1221"/>
              <a:ext cx="806" cy="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连接符 54"/>
            <p:cNvCxnSpPr>
              <a:stCxn id="40" idx="0"/>
              <a:endCxn id="54" idx="2"/>
            </p:cNvCxnSpPr>
            <p:nvPr/>
          </p:nvCxnSpPr>
          <p:spPr>
            <a:xfrm flipV="1">
              <a:off x="10729" y="1816"/>
              <a:ext cx="0" cy="265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8379" y="2294"/>
              <a:ext cx="806" cy="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</a:t>
              </a:r>
              <a:endPara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324" y="1767"/>
              <a:ext cx="806" cy="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</a:t>
              </a:r>
              <a:endPara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58" name="直接连接符 57"/>
            <p:cNvCxnSpPr>
              <a:stCxn id="39" idx="0"/>
              <a:endCxn id="57" idx="2"/>
            </p:cNvCxnSpPr>
            <p:nvPr/>
          </p:nvCxnSpPr>
          <p:spPr>
            <a:xfrm flipH="1" flipV="1">
              <a:off x="9726" y="2362"/>
              <a:ext cx="13" cy="210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" idx="0"/>
              <a:endCxn id="56" idx="2"/>
            </p:cNvCxnSpPr>
            <p:nvPr/>
          </p:nvCxnSpPr>
          <p:spPr>
            <a:xfrm flipH="1" flipV="1">
              <a:off x="8782" y="2889"/>
              <a:ext cx="1" cy="157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7444" y="2874"/>
              <a:ext cx="806" cy="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</a:t>
              </a:r>
              <a:endPara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61" name="直接连接符 60"/>
            <p:cNvCxnSpPr>
              <a:stCxn id="4" idx="0"/>
              <a:endCxn id="60" idx="2"/>
            </p:cNvCxnSpPr>
            <p:nvPr/>
          </p:nvCxnSpPr>
          <p:spPr>
            <a:xfrm flipV="1">
              <a:off x="7846" y="3469"/>
              <a:ext cx="0" cy="99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5" idx="2"/>
              <a:endCxn id="54" idx="3"/>
            </p:cNvCxnSpPr>
            <p:nvPr/>
          </p:nvCxnSpPr>
          <p:spPr>
            <a:xfrm flipH="1">
              <a:off x="11132" y="1322"/>
              <a:ext cx="578" cy="19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4" idx="2"/>
              <a:endCxn id="57" idx="3"/>
            </p:cNvCxnSpPr>
            <p:nvPr/>
          </p:nvCxnSpPr>
          <p:spPr>
            <a:xfrm flipH="1">
              <a:off x="10129" y="1816"/>
              <a:ext cx="600" cy="24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57" idx="2"/>
              <a:endCxn id="56" idx="3"/>
            </p:cNvCxnSpPr>
            <p:nvPr/>
          </p:nvCxnSpPr>
          <p:spPr>
            <a:xfrm flipH="1">
              <a:off x="9185" y="2362"/>
              <a:ext cx="542" cy="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6" idx="2"/>
              <a:endCxn id="60" idx="3"/>
            </p:cNvCxnSpPr>
            <p:nvPr/>
          </p:nvCxnSpPr>
          <p:spPr>
            <a:xfrm flipH="1">
              <a:off x="8250" y="2889"/>
              <a:ext cx="532" cy="2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4491990" y="3831590"/>
            <a:ext cx="3570605" cy="2563141"/>
            <a:chOff x="7413" y="6147"/>
            <a:chExt cx="5754" cy="4367"/>
          </a:xfrm>
        </p:grpSpPr>
        <p:grpSp>
          <p:nvGrpSpPr>
            <p:cNvPr id="68" name="组合 67"/>
            <p:cNvGrpSpPr/>
            <p:nvPr/>
          </p:nvGrpSpPr>
          <p:grpSpPr>
            <a:xfrm>
              <a:off x="7413" y="9887"/>
              <a:ext cx="4730" cy="627"/>
              <a:chOff x="7413" y="4467"/>
              <a:chExt cx="4730" cy="627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7413" y="4467"/>
                <a:ext cx="1803" cy="627"/>
                <a:chOff x="7413" y="4467"/>
                <a:chExt cx="1803" cy="627"/>
              </a:xfrm>
            </p:grpSpPr>
            <p:sp>
              <p:nvSpPr>
                <p:cNvPr id="70" name="文本框 69"/>
                <p:cNvSpPr txBox="1"/>
                <p:nvPr/>
              </p:nvSpPr>
              <p:spPr>
                <a:xfrm>
                  <a:off x="7413" y="4467"/>
                  <a:ext cx="867" cy="62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b="1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β</a:t>
                  </a:r>
                  <a:endParaRPr lang="el-GR" altLang="zh-CN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8348" y="4467"/>
                  <a:ext cx="868" cy="62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b="1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α</a:t>
                  </a:r>
                  <a:endParaRPr lang="el-GR" altLang="zh-CN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9306" y="4467"/>
                <a:ext cx="1857" cy="627"/>
                <a:chOff x="7359" y="4467"/>
                <a:chExt cx="1857" cy="627"/>
              </a:xfrm>
            </p:grpSpPr>
            <p:sp>
              <p:nvSpPr>
                <p:cNvPr id="73" name="文本框 72"/>
                <p:cNvSpPr txBox="1"/>
                <p:nvPr/>
              </p:nvSpPr>
              <p:spPr>
                <a:xfrm>
                  <a:off x="7359" y="4467"/>
                  <a:ext cx="867" cy="62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b="1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α</a:t>
                  </a:r>
                  <a:endParaRPr lang="el-GR" altLang="zh-CN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8348" y="4467"/>
                  <a:ext cx="868" cy="62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zh-CN" b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5" name="文本框 74"/>
              <p:cNvSpPr txBox="1"/>
              <p:nvPr/>
            </p:nvSpPr>
            <p:spPr>
              <a:xfrm>
                <a:off x="11276" y="4467"/>
                <a:ext cx="867" cy="62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zh-CN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α</a:t>
                </a:r>
                <a:endParaRPr lang="el-GR" altLang="zh-CN" b="1" i="1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1307" y="7842"/>
              <a:ext cx="806" cy="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</a:t>
              </a:r>
              <a:endPara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77" name="直接连接符 76"/>
            <p:cNvCxnSpPr>
              <a:stCxn id="76" idx="2"/>
              <a:endCxn id="75" idx="0"/>
            </p:cNvCxnSpPr>
            <p:nvPr/>
          </p:nvCxnSpPr>
          <p:spPr>
            <a:xfrm>
              <a:off x="11710" y="8470"/>
              <a:ext cx="0" cy="14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10326" y="7432"/>
              <a:ext cx="806" cy="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连接符 78"/>
            <p:cNvCxnSpPr>
              <a:stCxn id="74" idx="0"/>
              <a:endCxn id="78" idx="2"/>
            </p:cNvCxnSpPr>
            <p:nvPr/>
          </p:nvCxnSpPr>
          <p:spPr>
            <a:xfrm flipV="1">
              <a:off x="10728" y="8060"/>
              <a:ext cx="1" cy="182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8379" y="6584"/>
              <a:ext cx="806" cy="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</a:t>
              </a:r>
              <a:endPara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324" y="6961"/>
              <a:ext cx="806" cy="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</a:t>
              </a:r>
              <a:endPara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82" name="直接连接符 81"/>
            <p:cNvCxnSpPr>
              <a:stCxn id="73" idx="0"/>
              <a:endCxn id="81" idx="2"/>
            </p:cNvCxnSpPr>
            <p:nvPr/>
          </p:nvCxnSpPr>
          <p:spPr>
            <a:xfrm flipH="1" flipV="1">
              <a:off x="9727" y="7588"/>
              <a:ext cx="13" cy="229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1" idx="0"/>
              <a:endCxn id="80" idx="2"/>
            </p:cNvCxnSpPr>
            <p:nvPr/>
          </p:nvCxnSpPr>
          <p:spPr>
            <a:xfrm flipV="1">
              <a:off x="8782" y="7211"/>
              <a:ext cx="0" cy="267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7444" y="6147"/>
              <a:ext cx="806" cy="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</a:t>
              </a:r>
              <a:endPara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85" name="直接连接符 84"/>
            <p:cNvCxnSpPr>
              <a:stCxn id="70" idx="0"/>
              <a:endCxn id="84" idx="2"/>
            </p:cNvCxnSpPr>
            <p:nvPr/>
          </p:nvCxnSpPr>
          <p:spPr>
            <a:xfrm flipV="1">
              <a:off x="7847" y="6774"/>
              <a:ext cx="0" cy="311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76" idx="1"/>
              <a:endCxn id="78" idx="2"/>
            </p:cNvCxnSpPr>
            <p:nvPr/>
          </p:nvCxnSpPr>
          <p:spPr>
            <a:xfrm flipH="1" flipV="1">
              <a:off x="10730" y="8060"/>
              <a:ext cx="577" cy="9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78" idx="1"/>
              <a:endCxn id="81" idx="2"/>
            </p:cNvCxnSpPr>
            <p:nvPr/>
          </p:nvCxnSpPr>
          <p:spPr>
            <a:xfrm flipH="1" flipV="1">
              <a:off x="9726" y="7588"/>
              <a:ext cx="600" cy="15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1" idx="1"/>
              <a:endCxn id="80" idx="2"/>
            </p:cNvCxnSpPr>
            <p:nvPr/>
          </p:nvCxnSpPr>
          <p:spPr>
            <a:xfrm flipH="1" flipV="1">
              <a:off x="8783" y="7211"/>
              <a:ext cx="541" cy="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0" idx="1"/>
              <a:endCxn id="84" idx="2"/>
            </p:cNvCxnSpPr>
            <p:nvPr/>
          </p:nvCxnSpPr>
          <p:spPr>
            <a:xfrm flipH="1" flipV="1">
              <a:off x="7847" y="6775"/>
              <a:ext cx="532" cy="12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12361" y="8320"/>
              <a:ext cx="806" cy="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</a:t>
              </a:r>
              <a:endPara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92" name="直接连接符 91"/>
            <p:cNvCxnSpPr>
              <a:stCxn id="76" idx="2"/>
              <a:endCxn id="91" idx="1"/>
            </p:cNvCxnSpPr>
            <p:nvPr/>
          </p:nvCxnSpPr>
          <p:spPr>
            <a:xfrm>
              <a:off x="11710" y="8470"/>
              <a:ext cx="651" cy="16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12361" y="9809"/>
              <a:ext cx="806" cy="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Ɛ</a:t>
              </a:r>
              <a:endPara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94" name="直接连接符 93"/>
            <p:cNvCxnSpPr>
              <a:stCxn id="91" idx="2"/>
              <a:endCxn id="93" idx="0"/>
            </p:cNvCxnSpPr>
            <p:nvPr/>
          </p:nvCxnSpPr>
          <p:spPr>
            <a:xfrm>
              <a:off x="12764" y="8948"/>
              <a:ext cx="0" cy="8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下箭头 6"/>
          <p:cNvSpPr/>
          <p:nvPr/>
        </p:nvSpPr>
        <p:spPr bwMode="auto">
          <a:xfrm>
            <a:off x="6322060" y="3841115"/>
            <a:ext cx="608330" cy="5026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accent1"/>
            </a:solidFill>
            <a:rou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下箭头 6"/>
          <p:cNvSpPr/>
          <p:nvPr/>
        </p:nvSpPr>
        <p:spPr bwMode="auto">
          <a:xfrm>
            <a:off x="2127885" y="3841115"/>
            <a:ext cx="608330" cy="5026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accent1"/>
            </a:solidFill>
            <a:rou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u="sng" dirty="0">
                <a:sym typeface="+mn-ea"/>
              </a:rPr>
              <a:t>词法分析的</a:t>
            </a:r>
            <a:r>
              <a:rPr lang="zh-CN" altLang="en-US" u="sng" dirty="0" smtClean="0">
                <a:sym typeface="+mn-ea"/>
              </a:rPr>
              <a:t>基本原理</a:t>
            </a:r>
            <a:endParaRPr lang="en-US" altLang="zh-CN" u="sng" dirty="0" smtClean="0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消除左递归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7705" y="1497330"/>
            <a:ext cx="743585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760" indent="-183515" algn="l" fontAlgn="auto">
              <a:buClr>
                <a:srgbClr val="4F81BD"/>
              </a:buClr>
              <a:buSzPct val="85000"/>
              <a:buFont typeface="Arial" panose="020B0604020202020204" pitchFamily="34" charset="0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消除左递归，并构建语法树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9 - 5 + 2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algn="l"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algn="l"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	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algn="l"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algn="l"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expr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term | term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algn="l"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expr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term | term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algn="l">
              <a:buNone/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 algn="r">
              <a:buNone/>
              <a:defRPr/>
            </a:pPr>
            <a:endParaRPr lang="en-US" altLang="el-GR" sz="20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3525" y="1946275"/>
            <a:ext cx="29127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  |  β</a:t>
            </a:r>
            <a:endParaRPr lang="en-US" altLang="zh-CN" sz="2000" i="1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endParaRPr lang="en-US" altLang="zh-CN" sz="2000" i="1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endParaRPr lang="en-US" altLang="zh-CN" sz="2000" i="1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endParaRPr lang="en-US" altLang="zh-CN" sz="2000" i="1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endParaRPr lang="en-US" altLang="zh-CN" sz="2000" i="1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endParaRPr lang="en-US" altLang="zh-CN" sz="2000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 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β R</a:t>
            </a:r>
            <a:endParaRPr lang="en-US" altLang="zh-CN" sz="2000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0">
              <a:buClr>
                <a:srgbClr val="4F80BD"/>
              </a:buClr>
              <a:buFont typeface="Wingdings" panose="05000000000000000000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  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α  R  |  </a:t>
            </a:r>
            <a:r>
              <a:rPr lang="el-GR" altLang="zh-CN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endParaRPr lang="el-GR" altLang="zh-CN" sz="2000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7" name="下箭头 6"/>
          <p:cNvSpPr/>
          <p:nvPr/>
        </p:nvSpPr>
        <p:spPr bwMode="auto">
          <a:xfrm>
            <a:off x="6181090" y="2802890"/>
            <a:ext cx="608330" cy="5026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accent1"/>
            </a:solidFill>
            <a:rou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词法分析的</a:t>
            </a:r>
            <a:r>
              <a:rPr lang="zh-CN" altLang="en-US" dirty="0" smtClean="0">
                <a:sym typeface="+mn-ea"/>
              </a:rPr>
              <a:t>基本原理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/>
              <a:t>语法分析的</a:t>
            </a:r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r>
              <a:rPr lang="zh-CN" altLang="en-US" u="sng" dirty="0"/>
              <a:t>上下文无关文法</a:t>
            </a:r>
            <a:endParaRPr lang="zh-CN" altLang="en-US" u="sng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上下文无关文法的产生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正则式能定义一些简单的语言，能表示给定结构的固定次数的重复或者没有指定次数的重复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</a:t>
            </a:r>
            <a:r>
              <a:rPr lang="en-US" altLang="zh-CN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a(</a:t>
            </a:r>
            <a:r>
              <a:rPr lang="en-US" altLang="zh-CN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CN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CN" b="1" baseline="30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正则式不能用于描述配对或嵌套的结构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配对括号串的集合</a:t>
            </a:r>
            <a:endParaRPr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wcw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w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的串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上下文无关文法的定义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上下文无关文法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endParaRPr lang="en-US" altLang="zh-CN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是一个四元组（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S, 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终结符的有限集合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非终结符的有限集合，且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∩V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Ø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符号，非终结符中的一个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产生式的有限集合，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产生式形式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，其中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A∈V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α∈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)*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上下文无关文法例子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 ( {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+,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(, )},  {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}, 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定义了包含加、乘和一元减运算的算术表达式。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由下列产生式组成：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  		expr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  		expr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  			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>
              <a:buNone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简化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 |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E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|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文法书写上的约定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终结符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字母表中的小写字母，如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黑体串，如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 while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… , 9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标点符号，如括号，逗号等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运算符号，如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 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非终结符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字母表中的大写字母，如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字母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，并且通常代表开始符号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小写字母的名字（斜体），如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文法书写上的约定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8965" cy="48768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字母表中后面的大写字母，如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Z,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可以是终结符或非终结符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字母表中后面的小写字母，如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v,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可代表终结符号串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小写希腊字母，如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可代表文法的符号串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|…|a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除非特别说明，第一个产生式的头就是开始符号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推导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把产生式看成重写规则，把符号串中的非终结符用其产生式右部的串来代替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 |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id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(id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(id + id)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endParaRPr lang="zh-CN" altLang="en-US" sz="288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产生式A→γ, 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是文法的任意符号串，则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推导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若α1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αn，则为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零步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多步推导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，记为：α1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若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α1=αn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，为</a:t>
            </a:r>
            <a:r>
              <a:rPr lang="zh-CN" altLang="en-US" sz="24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零步推导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若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α1≠αn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，则为</a:t>
            </a:r>
            <a:r>
              <a:rPr lang="zh-CN" altLang="en-US" sz="24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至少一步推导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，记为：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αn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两点注意：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 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即推导具有</a:t>
            </a:r>
            <a:r>
              <a:rPr lang="zh-CN" altLang="en-US" sz="24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自反性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 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 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即推导具有</a:t>
            </a:r>
            <a:r>
              <a:rPr lang="zh-CN" altLang="en-US" sz="24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传递性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推导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上下文无关语言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由上下文无关文法生成的语言是上下文无关语言(CFL)。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等价的文法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如果两个文法产生同样的语言，则两个文法等价。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句型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文法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的开始符为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可能含有非终结符，则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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叫做文法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的句型。句子是只含终结符的句型。</a:t>
            </a:r>
            <a:endParaRPr lang="zh-CN" altLang="en-US" sz="247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48064" y="324226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+id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60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3608" y="324226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initial + rate * 60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35696" y="204432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源程序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Right Arrow 5"/>
          <p:cNvSpPr>
            <a:spLocks noChangeArrowheads="1"/>
          </p:cNvSpPr>
          <p:nvPr/>
        </p:nvSpPr>
        <p:spPr bwMode="auto">
          <a:xfrm>
            <a:off x="3491880" y="1877547"/>
            <a:ext cx="1683853" cy="794802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accent1"/>
            </a:solidFill>
            <a:rou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词法分析器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5423876" y="204432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</a:rPr>
              <a:t>词法</a:t>
            </a:r>
            <a:r>
              <a:rPr lang="zh-CN" altLang="en-US" sz="2400" dirty="0" smtClean="0">
                <a:solidFill>
                  <a:srgbClr val="000000"/>
                </a:solidFill>
              </a:rPr>
              <a:t>单元序列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推导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8365" cy="48768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 + E | 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 | (E )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 | id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，写出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串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(id + id)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的推导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最左推导：每次直接推导均替换句型中最左边的非终结符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(E)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E)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E)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(id + id)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最右推导：每次直接推导均替换句型中最右边的非终结符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(E)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(E +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(E +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(id + id)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语法分析树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描述如何从文法的开始符号推导出其语言中的一个语句。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 + E | 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 | (E )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 | id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(id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(id + id)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31820" y="3207385"/>
            <a:ext cx="2592070" cy="3077845"/>
            <a:chOff x="4467" y="4822"/>
            <a:chExt cx="4082" cy="4847"/>
          </a:xfrm>
        </p:grpSpPr>
        <p:sp>
          <p:nvSpPr>
            <p:cNvPr id="334916" name="Rectangle 68"/>
            <p:cNvSpPr/>
            <p:nvPr/>
          </p:nvSpPr>
          <p:spPr>
            <a:xfrm>
              <a:off x="5591" y="4822"/>
              <a:ext cx="760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80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917" name="Rectangle 69"/>
            <p:cNvSpPr/>
            <p:nvPr/>
          </p:nvSpPr>
          <p:spPr>
            <a:xfrm>
              <a:off x="6676" y="5526"/>
              <a:ext cx="760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80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918" name="Line 70"/>
            <p:cNvSpPr/>
            <p:nvPr/>
          </p:nvSpPr>
          <p:spPr>
            <a:xfrm flipH="1">
              <a:off x="4977" y="5602"/>
              <a:ext cx="502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19" name="Line 71"/>
            <p:cNvSpPr/>
            <p:nvPr/>
          </p:nvSpPr>
          <p:spPr>
            <a:xfrm>
              <a:off x="6097" y="5602"/>
              <a:ext cx="50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0" name="Rectangle 72"/>
            <p:cNvSpPr/>
            <p:nvPr/>
          </p:nvSpPr>
          <p:spPr>
            <a:xfrm>
              <a:off x="4467" y="5602"/>
              <a:ext cx="762" cy="85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zh-CN" altLang="en-US" sz="280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34921" name="Rectangle 73"/>
            <p:cNvSpPr/>
            <p:nvPr/>
          </p:nvSpPr>
          <p:spPr>
            <a:xfrm>
              <a:off x="5729" y="6455"/>
              <a:ext cx="762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zh-CN" altLang="en-US" sz="280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922" name="Line 74"/>
            <p:cNvSpPr/>
            <p:nvPr/>
          </p:nvSpPr>
          <p:spPr>
            <a:xfrm flipH="1">
              <a:off x="6134" y="6343"/>
              <a:ext cx="502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3" name="Line 75"/>
            <p:cNvSpPr/>
            <p:nvPr/>
          </p:nvSpPr>
          <p:spPr>
            <a:xfrm>
              <a:off x="7215" y="6343"/>
              <a:ext cx="50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4" name="Line 76"/>
            <p:cNvSpPr/>
            <p:nvPr/>
          </p:nvSpPr>
          <p:spPr>
            <a:xfrm>
              <a:off x="6925" y="6373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5" name="Rectangle 77"/>
            <p:cNvSpPr/>
            <p:nvPr/>
          </p:nvSpPr>
          <p:spPr>
            <a:xfrm>
              <a:off x="7787" y="6455"/>
              <a:ext cx="762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926" name="Rectangle 78"/>
            <p:cNvSpPr/>
            <p:nvPr/>
          </p:nvSpPr>
          <p:spPr>
            <a:xfrm>
              <a:off x="6702" y="6534"/>
              <a:ext cx="762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80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927" name="Rectangle 79"/>
            <p:cNvSpPr/>
            <p:nvPr/>
          </p:nvSpPr>
          <p:spPr>
            <a:xfrm>
              <a:off x="5690" y="7618"/>
              <a:ext cx="762" cy="8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80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928" name="Line 80"/>
            <p:cNvSpPr/>
            <p:nvPr/>
          </p:nvSpPr>
          <p:spPr>
            <a:xfrm flipH="1">
              <a:off x="6097" y="7505"/>
              <a:ext cx="50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9" name="Line 81"/>
            <p:cNvSpPr/>
            <p:nvPr/>
          </p:nvSpPr>
          <p:spPr>
            <a:xfrm>
              <a:off x="7175" y="7505"/>
              <a:ext cx="504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0" name="Line 82"/>
            <p:cNvSpPr/>
            <p:nvPr/>
          </p:nvSpPr>
          <p:spPr>
            <a:xfrm>
              <a:off x="6886" y="7537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1" name="Rectangle 83"/>
            <p:cNvSpPr/>
            <p:nvPr/>
          </p:nvSpPr>
          <p:spPr>
            <a:xfrm>
              <a:off x="7751" y="7618"/>
              <a:ext cx="759" cy="8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80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932" name="Rectangle 84"/>
            <p:cNvSpPr/>
            <p:nvPr/>
          </p:nvSpPr>
          <p:spPr>
            <a:xfrm>
              <a:off x="6699" y="7661"/>
              <a:ext cx="762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80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933" name="Line 85"/>
            <p:cNvSpPr/>
            <p:nvPr/>
          </p:nvSpPr>
          <p:spPr>
            <a:xfrm>
              <a:off x="5913" y="8508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4" name="Rectangle 86"/>
            <p:cNvSpPr/>
            <p:nvPr/>
          </p:nvSpPr>
          <p:spPr>
            <a:xfrm>
              <a:off x="5654" y="8787"/>
              <a:ext cx="759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280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935" name="Line 87"/>
            <p:cNvSpPr/>
            <p:nvPr/>
          </p:nvSpPr>
          <p:spPr>
            <a:xfrm>
              <a:off x="7971" y="8514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6" name="Rectangle 88"/>
            <p:cNvSpPr/>
            <p:nvPr/>
          </p:nvSpPr>
          <p:spPr>
            <a:xfrm>
              <a:off x="7751" y="8818"/>
              <a:ext cx="759" cy="85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280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语法分析树性质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根结点是开始符号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叶子结点是终结符或ε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内部结点是一个非终结符 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若A→x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…x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则A是一个非终结符，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…x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是终结符或非终结符。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一个文法生成的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是它的某个分析树生成的串的集合。为给定的符号串找到一棵分析树的过程称为串的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语法分析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二义性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一个文法，如果存在某个句子不止一棵分析树，或者说这个句子存在不止一种最左（最右）推导，那么称这个文法是二义的。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原因：在产生句子的过程中某些直接推导有多于一种选择。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注意：</a:t>
            </a:r>
            <a:endParaRPr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一个句子有多于一棵分析树，仅与文法和句子有关，与采用的推导方法无关；</a:t>
            </a:r>
            <a:endParaRPr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文法中缺少对文法符号优先级和结合性的规定。</a:t>
            </a:r>
            <a:endParaRPr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二义性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两个不同的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最左推导：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两棵不同的语法树：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spcBef>
                <a:spcPct val="0"/>
              </a:spcBef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9035" y="4667250"/>
            <a:ext cx="2189480" cy="1739265"/>
            <a:chOff x="2492" y="7912"/>
            <a:chExt cx="2994" cy="3674"/>
          </a:xfrm>
        </p:grpSpPr>
        <p:sp>
          <p:nvSpPr>
            <p:cNvPr id="334922" name="Line 74"/>
            <p:cNvSpPr/>
            <p:nvPr/>
          </p:nvSpPr>
          <p:spPr>
            <a:xfrm flipH="1">
              <a:off x="2749" y="8536"/>
              <a:ext cx="502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3" name="Line 75"/>
            <p:cNvSpPr/>
            <p:nvPr/>
          </p:nvSpPr>
          <p:spPr>
            <a:xfrm>
              <a:off x="3737" y="8536"/>
              <a:ext cx="50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4" name="Line 76"/>
            <p:cNvSpPr/>
            <p:nvPr/>
          </p:nvSpPr>
          <p:spPr>
            <a:xfrm>
              <a:off x="3476" y="8536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6" name="Rectangle 78"/>
            <p:cNvSpPr/>
            <p:nvPr/>
          </p:nvSpPr>
          <p:spPr>
            <a:xfrm>
              <a:off x="2526" y="8767"/>
              <a:ext cx="541" cy="93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927" name="Rectangle 79"/>
            <p:cNvSpPr/>
            <p:nvPr/>
          </p:nvSpPr>
          <p:spPr>
            <a:xfrm>
              <a:off x="3478" y="9697"/>
              <a:ext cx="403" cy="8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928" name="Line 80"/>
            <p:cNvSpPr/>
            <p:nvPr/>
          </p:nvSpPr>
          <p:spPr>
            <a:xfrm flipH="1">
              <a:off x="3737" y="9388"/>
              <a:ext cx="50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9" name="Line 81"/>
            <p:cNvSpPr/>
            <p:nvPr/>
          </p:nvSpPr>
          <p:spPr>
            <a:xfrm>
              <a:off x="4556" y="9388"/>
              <a:ext cx="504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0" name="Line 82"/>
            <p:cNvSpPr/>
            <p:nvPr/>
          </p:nvSpPr>
          <p:spPr>
            <a:xfrm>
              <a:off x="4379" y="9388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1" name="Rectangle 83"/>
            <p:cNvSpPr/>
            <p:nvPr/>
          </p:nvSpPr>
          <p:spPr>
            <a:xfrm>
              <a:off x="5093" y="9697"/>
              <a:ext cx="321" cy="8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932" name="Rectangle 84"/>
            <p:cNvSpPr/>
            <p:nvPr/>
          </p:nvSpPr>
          <p:spPr>
            <a:xfrm>
              <a:off x="4298" y="9698"/>
              <a:ext cx="326" cy="47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933" name="Line 85"/>
            <p:cNvSpPr/>
            <p:nvPr/>
          </p:nvSpPr>
          <p:spPr>
            <a:xfrm>
              <a:off x="3564" y="10381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4" name="Rectangle 86"/>
            <p:cNvSpPr/>
            <p:nvPr/>
          </p:nvSpPr>
          <p:spPr>
            <a:xfrm>
              <a:off x="3438" y="10733"/>
              <a:ext cx="512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20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935" name="Line 87"/>
            <p:cNvSpPr/>
            <p:nvPr/>
          </p:nvSpPr>
          <p:spPr>
            <a:xfrm>
              <a:off x="5194" y="10381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6" name="Rectangle 88"/>
            <p:cNvSpPr/>
            <p:nvPr/>
          </p:nvSpPr>
          <p:spPr>
            <a:xfrm>
              <a:off x="5093" y="10735"/>
              <a:ext cx="393" cy="85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20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78"/>
            <p:cNvSpPr/>
            <p:nvPr/>
          </p:nvSpPr>
          <p:spPr>
            <a:xfrm>
              <a:off x="3380" y="7912"/>
              <a:ext cx="250" cy="6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78"/>
            <p:cNvSpPr/>
            <p:nvPr/>
          </p:nvSpPr>
          <p:spPr>
            <a:xfrm>
              <a:off x="4298" y="8780"/>
              <a:ext cx="258" cy="64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78"/>
            <p:cNvSpPr/>
            <p:nvPr/>
          </p:nvSpPr>
          <p:spPr>
            <a:xfrm>
              <a:off x="3409" y="8914"/>
              <a:ext cx="541" cy="5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altLang="zh-CN" sz="20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85"/>
            <p:cNvSpPr/>
            <p:nvPr/>
          </p:nvSpPr>
          <p:spPr>
            <a:xfrm>
              <a:off x="2627" y="9534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Rectangle 86"/>
            <p:cNvSpPr/>
            <p:nvPr/>
          </p:nvSpPr>
          <p:spPr>
            <a:xfrm>
              <a:off x="2492" y="9880"/>
              <a:ext cx="759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20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85215" y="2503805"/>
            <a:ext cx="23920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      </a:t>
            </a:r>
            <a:endParaRPr lang="en-US" altLang="zh-CN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	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	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+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	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+ id	</a:t>
            </a: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327525" y="4667250"/>
            <a:ext cx="2369185" cy="1739900"/>
            <a:chOff x="7358" y="7566"/>
            <a:chExt cx="5050" cy="2958"/>
          </a:xfrm>
        </p:grpSpPr>
        <p:sp>
          <p:nvSpPr>
            <p:cNvPr id="17" name="Line 74"/>
            <p:cNvSpPr/>
            <p:nvPr/>
          </p:nvSpPr>
          <p:spPr>
            <a:xfrm flipH="1">
              <a:off x="9107" y="8056"/>
              <a:ext cx="839" cy="243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" name="Line 75"/>
            <p:cNvSpPr/>
            <p:nvPr/>
          </p:nvSpPr>
          <p:spPr>
            <a:xfrm>
              <a:off x="10758" y="8056"/>
              <a:ext cx="835" cy="243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" name="Line 76"/>
            <p:cNvSpPr/>
            <p:nvPr/>
          </p:nvSpPr>
          <p:spPr>
            <a:xfrm>
              <a:off x="10322" y="8056"/>
              <a:ext cx="0" cy="243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" name="Rectangle 78"/>
            <p:cNvSpPr/>
            <p:nvPr/>
          </p:nvSpPr>
          <p:spPr>
            <a:xfrm>
              <a:off x="8735" y="8237"/>
              <a:ext cx="904" cy="73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358" y="8798"/>
              <a:ext cx="3422" cy="1726"/>
              <a:chOff x="10259" y="8725"/>
              <a:chExt cx="3422" cy="1726"/>
            </a:xfrm>
          </p:grpSpPr>
          <p:sp>
            <p:nvSpPr>
              <p:cNvPr id="21" name="Rectangle 79"/>
              <p:cNvSpPr/>
              <p:nvPr/>
            </p:nvSpPr>
            <p:spPr>
              <a:xfrm>
                <a:off x="10325" y="8968"/>
                <a:ext cx="673" cy="67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lstStyle/>
              <a:p>
                <a:pPr algn="just" eaLnBrk="0" hangingPunct="0"/>
                <a:r>
                  <a:rPr lang="en-US" altLang="zh-CN" sz="2000" b="1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80"/>
              <p:cNvSpPr/>
              <p:nvPr/>
            </p:nvSpPr>
            <p:spPr>
              <a:xfrm flipH="1">
                <a:off x="10758" y="8725"/>
                <a:ext cx="835" cy="24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" name="Line 81"/>
              <p:cNvSpPr/>
              <p:nvPr/>
            </p:nvSpPr>
            <p:spPr>
              <a:xfrm>
                <a:off x="12127" y="8725"/>
                <a:ext cx="842" cy="24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" name="Line 82"/>
              <p:cNvSpPr/>
              <p:nvPr/>
            </p:nvSpPr>
            <p:spPr>
              <a:xfrm>
                <a:off x="11831" y="8725"/>
                <a:ext cx="0" cy="24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" name="Rectangle 83"/>
              <p:cNvSpPr/>
              <p:nvPr/>
            </p:nvSpPr>
            <p:spPr>
              <a:xfrm>
                <a:off x="13024" y="8968"/>
                <a:ext cx="536" cy="67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lstStyle/>
              <a:p>
                <a:pPr algn="just" eaLnBrk="0" hangingPunct="0"/>
                <a:r>
                  <a:rPr lang="en-US" altLang="zh-CN" sz="2000" b="1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84"/>
              <p:cNvSpPr/>
              <p:nvPr/>
            </p:nvSpPr>
            <p:spPr>
              <a:xfrm>
                <a:off x="11695" y="8968"/>
                <a:ext cx="545" cy="37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lstStyle/>
              <a:p>
                <a:pPr algn="just" eaLnBrk="0" hangingPunct="0"/>
                <a:r>
                  <a:rPr lang="en-US" altLang="zh-CN" sz="2000" b="1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85"/>
              <p:cNvSpPr/>
              <p:nvPr/>
            </p:nvSpPr>
            <p:spPr>
              <a:xfrm>
                <a:off x="10469" y="9505"/>
                <a:ext cx="0" cy="24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" name="Rectangle 86"/>
              <p:cNvSpPr/>
              <p:nvPr/>
            </p:nvSpPr>
            <p:spPr>
              <a:xfrm>
                <a:off x="10259" y="9781"/>
                <a:ext cx="500" cy="6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lstStyle/>
              <a:p>
                <a:pPr algn="just" eaLnBrk="0" hangingPunct="0"/>
                <a:r>
                  <a:rPr lang="en-US" altLang="zh-CN" sz="2000" b="1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endPara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87"/>
              <p:cNvSpPr/>
              <p:nvPr/>
            </p:nvSpPr>
            <p:spPr>
              <a:xfrm>
                <a:off x="13193" y="9505"/>
                <a:ext cx="0" cy="24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Rectangle 88"/>
              <p:cNvSpPr/>
              <p:nvPr/>
            </p:nvSpPr>
            <p:spPr>
              <a:xfrm>
                <a:off x="13024" y="9783"/>
                <a:ext cx="657" cy="66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lstStyle/>
              <a:p>
                <a:pPr algn="just" eaLnBrk="0" hangingPunct="0"/>
                <a:r>
                  <a:rPr lang="en-US" altLang="zh-CN" sz="2000" b="1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endPara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Rectangle 78"/>
            <p:cNvSpPr/>
            <p:nvPr/>
          </p:nvSpPr>
          <p:spPr>
            <a:xfrm>
              <a:off x="10162" y="7566"/>
              <a:ext cx="418" cy="51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78"/>
            <p:cNvSpPr/>
            <p:nvPr/>
          </p:nvSpPr>
          <p:spPr>
            <a:xfrm>
              <a:off x="11695" y="8248"/>
              <a:ext cx="431" cy="50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78"/>
            <p:cNvSpPr/>
            <p:nvPr/>
          </p:nvSpPr>
          <p:spPr>
            <a:xfrm>
              <a:off x="10210" y="8353"/>
              <a:ext cx="904" cy="41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 sz="20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1774" y="8772"/>
              <a:ext cx="634" cy="941"/>
              <a:chOff x="8678" y="8840"/>
              <a:chExt cx="1268" cy="941"/>
            </a:xfrm>
          </p:grpSpPr>
          <p:sp>
            <p:nvSpPr>
              <p:cNvPr id="34" name="Line 85"/>
              <p:cNvSpPr/>
              <p:nvPr/>
            </p:nvSpPr>
            <p:spPr>
              <a:xfrm>
                <a:off x="8904" y="8840"/>
                <a:ext cx="0" cy="24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" name="Rectangle 86"/>
              <p:cNvSpPr/>
              <p:nvPr/>
            </p:nvSpPr>
            <p:spPr>
              <a:xfrm>
                <a:off x="8678" y="9111"/>
                <a:ext cx="1268" cy="6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lstStyle/>
              <a:p>
                <a:pPr algn="just" eaLnBrk="0" hangingPunct="0"/>
                <a:r>
                  <a:rPr lang="en-US" altLang="zh-CN" sz="2000" b="1" dirty="0">
                    <a:solidFill>
                      <a:srgbClr val="4F81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endParaRPr lang="en-US" altLang="zh-CN" sz="2000" b="1" dirty="0">
                  <a:solidFill>
                    <a:srgbClr val="4F81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9" name="文本框 38"/>
          <p:cNvSpPr txBox="1"/>
          <p:nvPr/>
        </p:nvSpPr>
        <p:spPr>
          <a:xfrm>
            <a:off x="4523740" y="2503805"/>
            <a:ext cx="23901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</a:t>
            </a:r>
            <a:r>
              <a:rPr lang="en-US" altLang="zh-CN" b="1" i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b="1" dirty="0">
              <a:solidFill>
                <a:srgbClr val="4F81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+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+ id</a:t>
            </a: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词法分析的定义</a:t>
            </a:r>
            <a:endParaRPr lang="zh-CN" altLang="en-US" dirty="0"/>
          </a:p>
          <a:p>
            <a:r>
              <a:rPr lang="zh-CN" altLang="en-US" dirty="0"/>
              <a:t>语法分析的定义</a:t>
            </a:r>
            <a:endParaRPr lang="zh-CN" altLang="en-US" dirty="0"/>
          </a:p>
          <a:p>
            <a:r>
              <a:rPr lang="zh-CN" altLang="en-US" dirty="0"/>
              <a:t>语法分析</a:t>
            </a:r>
            <a:endParaRPr lang="zh-CN" altLang="en-US" dirty="0"/>
          </a:p>
          <a:p>
            <a:r>
              <a:rPr lang="zh-CN" altLang="en-US" dirty="0"/>
              <a:t>自顶向下分析方法</a:t>
            </a:r>
            <a:endParaRPr lang="zh-CN" altLang="en-US" dirty="0"/>
          </a:p>
          <a:p>
            <a:r>
              <a:rPr lang="zh-CN" altLang="en-US">
                <a:sym typeface="+mn-ea"/>
              </a:rPr>
              <a:t>左递归</a:t>
            </a:r>
            <a:endParaRPr lang="zh-CN" altLang="en-US">
              <a:sym typeface="+mn-ea"/>
            </a:endParaRPr>
          </a:p>
          <a:p>
            <a:r>
              <a:rPr lang="zh-CN" altLang="en-US" dirty="0"/>
              <a:t>消除左递归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accent1"/>
                </a:solidFill>
              </a:rPr>
              <a:t>上下文无关文法：</a:t>
            </a:r>
            <a:r>
              <a:rPr lang="zh-CN" altLang="en-US">
                <a:solidFill>
                  <a:schemeClr val="tx1"/>
                </a:solidFill>
              </a:rPr>
              <a:t>描述了一个终结符号集合（输入），非终结符号集合（表示语法构造的符号）和一组产生式。</a:t>
            </a:r>
            <a:endParaRPr lang="zh-CN" altLang="en-US" b="1">
              <a:solidFill>
                <a:schemeClr val="accent1"/>
              </a:solidFill>
            </a:endParaRPr>
          </a:p>
          <a:p>
            <a:r>
              <a:rPr lang="zh-CN" altLang="en-US" b="1">
                <a:solidFill>
                  <a:schemeClr val="accent1"/>
                </a:solidFill>
              </a:rPr>
              <a:t>推导：</a:t>
            </a:r>
            <a:r>
              <a:rPr lang="zh-CN" altLang="en-US">
                <a:solidFill>
                  <a:schemeClr val="tx1"/>
                </a:solidFill>
              </a:rPr>
              <a:t>从文法的开始非终结符号出发，不断将某个非终结符号替换为它的某个产生式体的过程。如果总是替换最左（最右）的非终结符号，此推导就称为最左（最右）推导。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accent1"/>
                </a:solidFill>
              </a:rPr>
              <a:t>语法分析树：</a:t>
            </a:r>
            <a:r>
              <a:rPr lang="zh-CN" altLang="en-US">
                <a:solidFill>
                  <a:schemeClr val="tx1"/>
                </a:solidFill>
              </a:rPr>
              <a:t>推导的图形表示。同一个句子的语法分析树，最左推导和最右推导之间存在一一对应关系。</a:t>
            </a:r>
            <a:endParaRPr lang="zh-CN" altLang="en-US" b="1">
              <a:solidFill>
                <a:schemeClr val="accent1"/>
              </a:solidFill>
            </a:endParaRPr>
          </a:p>
          <a:p>
            <a:r>
              <a:rPr lang="zh-CN" altLang="en-US" b="1">
                <a:solidFill>
                  <a:schemeClr val="accent1"/>
                </a:solidFill>
              </a:rPr>
              <a:t>二义性：</a:t>
            </a:r>
            <a:r>
              <a:rPr lang="zh-CN" altLang="en-US">
                <a:solidFill>
                  <a:schemeClr val="tx1"/>
                </a:solidFill>
              </a:rPr>
              <a:t>如果一个文法的某些句子存在两棵或多棵语法分析树，那么该文法称为二义性文法。我们可以对二义性文法进行重新设计，使之成为描述相同语言的无二义性文法。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2085095" y="3151376"/>
            <a:ext cx="5519067" cy="3139321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expr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+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term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{print(‘+’)}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|   expr -  term    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{print(‘-’)}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|  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term</a:t>
            </a:r>
            <a:endParaRPr lang="en-US" altLang="zh-CN" b="1" i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term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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term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factor  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{print(‘*’)}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|  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term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factor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{print(‘/’)}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|  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factor</a:t>
            </a:r>
            <a:endParaRPr lang="en-US" altLang="zh-CN" b="1" i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b="1" i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Factor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(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expr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|     </a:t>
            </a:r>
            <a:r>
              <a:rPr lang="en-US" altLang="zh-CN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num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{print(</a:t>
            </a:r>
            <a:r>
              <a:rPr lang="en-US" altLang="zh-CN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num.</a:t>
            </a:r>
            <a:r>
              <a:rPr lang="en-US" altLang="zh-CN" b="1" i="1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value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)}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|     id                  {print(</a:t>
            </a:r>
            <a:r>
              <a:rPr lang="en-US" altLang="zh-CN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id.</a:t>
            </a:r>
            <a:r>
              <a:rPr lang="en-US" altLang="zh-CN" b="1" i="1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lexeme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)}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48064" y="5589240"/>
            <a:ext cx="1152128" cy="360040"/>
          </a:xfrm>
          <a:prstGeom prst="round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148064" y="5949280"/>
            <a:ext cx="1224136" cy="360040"/>
          </a:xfrm>
          <a:prstGeom prst="round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35696" y="204432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源程序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ight Arrow 5"/>
          <p:cNvSpPr>
            <a:spLocks noChangeArrowheads="1"/>
          </p:cNvSpPr>
          <p:nvPr/>
        </p:nvSpPr>
        <p:spPr bwMode="auto">
          <a:xfrm>
            <a:off x="3491880" y="1877547"/>
            <a:ext cx="1683853" cy="794802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accent1"/>
            </a:solidFill>
            <a:rou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词法分析器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5423876" y="204432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</a:rPr>
              <a:t>词法</a:t>
            </a:r>
            <a:r>
              <a:rPr lang="zh-CN" altLang="en-US" sz="2400" dirty="0" smtClean="0">
                <a:solidFill>
                  <a:srgbClr val="000000"/>
                </a:solidFill>
              </a:rPr>
              <a:t>单元序列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5696" y="204432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源程序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3491880" y="1877547"/>
            <a:ext cx="1683853" cy="794802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accent1"/>
            </a:solidFill>
            <a:rou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词法分析器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23876" y="204432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</a:rPr>
              <a:t>词法</a:t>
            </a:r>
            <a:r>
              <a:rPr lang="zh-CN" altLang="en-US" sz="2400" dirty="0" smtClean="0">
                <a:solidFill>
                  <a:srgbClr val="000000"/>
                </a:solidFill>
              </a:rPr>
              <a:t>单元序列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5736" y="3573016"/>
            <a:ext cx="54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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剔除空白和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注释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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识别和计算常量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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识别关键字和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标识符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剔除空白和注释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1640" y="2637155"/>
            <a:ext cx="5580380" cy="224536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 ; ;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next input character) {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if(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is a blank or a tab ) do nothing;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 if(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is a newline) 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line = line + 1;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 break;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识别和计算常量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1680" y="2636912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holds a digit) {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0;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do {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 10 + integer value of digit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next  input  character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}while (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holds a digit);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token (</a:t>
            </a:r>
            <a:r>
              <a:rPr lang="en-US" altLang="zh-CN" sz="2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识别关键字和标识符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1680" y="2636912"/>
            <a:ext cx="61926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存放了一个字母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{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将字母或数位读入一个缓冲区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s = b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中的字符形成的字符串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w = </a:t>
            </a:r>
            <a:r>
              <a:rPr lang="en-US" altLang="zh-CN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words.get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返回的词法单元；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(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不是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null) return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w;</a:t>
            </a:r>
            <a:endParaRPr lang="en-US" altLang="zh-CN" sz="2000" b="1" i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{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将键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值对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&lt;id,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&gt;)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加入到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words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return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词法单元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&lt;id,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&gt;;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8495a2ed-0341-4b4c-8186-f07f316f5c8a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8108</Words>
  <Application>WPS 演示</Application>
  <PresentationFormat>全屏显示(4:3)</PresentationFormat>
  <Paragraphs>850</Paragraphs>
  <Slides>47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Arial</vt:lpstr>
      <vt:lpstr>宋体</vt:lpstr>
      <vt:lpstr>Wingdings</vt:lpstr>
      <vt:lpstr>楷体</vt:lpstr>
      <vt:lpstr>Times New Roman</vt:lpstr>
      <vt:lpstr>微软雅黑</vt:lpstr>
      <vt:lpstr>Arial Unicode MS</vt:lpstr>
      <vt:lpstr>方正舒体</vt:lpstr>
      <vt:lpstr>等线</vt:lpstr>
      <vt:lpstr>Wingdings</vt:lpstr>
      <vt:lpstr>Symbol</vt:lpstr>
      <vt:lpstr>透明</vt:lpstr>
      <vt:lpstr>简单的语法制导编译器</vt:lpstr>
      <vt:lpstr>课程内容</vt:lpstr>
      <vt:lpstr>课程内容</vt:lpstr>
      <vt:lpstr>词法分析</vt:lpstr>
      <vt:lpstr>词法分析</vt:lpstr>
      <vt:lpstr>词法分析</vt:lpstr>
      <vt:lpstr>词法分析</vt:lpstr>
      <vt:lpstr>词法分析</vt:lpstr>
      <vt:lpstr>词法分析</vt:lpstr>
      <vt:lpstr>词法分析</vt:lpstr>
      <vt:lpstr>词法分析</vt:lpstr>
      <vt:lpstr>词法分析</vt:lpstr>
      <vt:lpstr>词法分析</vt:lpstr>
      <vt:lpstr>词法分析</vt:lpstr>
      <vt:lpstr>词法分析</vt:lpstr>
      <vt:lpstr>词法分析</vt:lpstr>
      <vt:lpstr>课程内容</vt:lpstr>
      <vt:lpstr>语法分析的定义</vt:lpstr>
      <vt:lpstr>语法分析的定义</vt:lpstr>
      <vt:lpstr>语法分析的定义</vt:lpstr>
      <vt:lpstr>语法分析的定义</vt:lpstr>
      <vt:lpstr>PowerPoint 演示文稿</vt:lpstr>
      <vt:lpstr>自顶向下分析方法</vt:lpstr>
      <vt:lpstr>自顶向下分析方法</vt:lpstr>
      <vt:lpstr>自顶向下分析方法</vt:lpstr>
      <vt:lpstr>自顶向下分析方法</vt:lpstr>
      <vt:lpstr>语法分析</vt:lpstr>
      <vt:lpstr>左递归</vt:lpstr>
      <vt:lpstr>消除左递归</vt:lpstr>
      <vt:lpstr>消除左递归</vt:lpstr>
      <vt:lpstr>课程内容</vt:lpstr>
      <vt:lpstr>上下文无关文法的产生</vt:lpstr>
      <vt:lpstr>上下文无关文法的定义</vt:lpstr>
      <vt:lpstr>上下文无关文法例子</vt:lpstr>
      <vt:lpstr>文法书写上的约定</vt:lpstr>
      <vt:lpstr>文法书写上的约定</vt:lpstr>
      <vt:lpstr>推导</vt:lpstr>
      <vt:lpstr>推导</vt:lpstr>
      <vt:lpstr>推导</vt:lpstr>
      <vt:lpstr>推导</vt:lpstr>
      <vt:lpstr>语法分析树</vt:lpstr>
      <vt:lpstr>语法分析树性质</vt:lpstr>
      <vt:lpstr>二义性</vt:lpstr>
      <vt:lpstr>二义性</vt:lpstr>
      <vt:lpstr>重点</vt:lpstr>
      <vt:lpstr>重点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不用遇见，只如初见</cp:lastModifiedBy>
  <cp:revision>644</cp:revision>
  <dcterms:created xsi:type="dcterms:W3CDTF">2013-06-17T05:43:00Z</dcterms:created>
  <dcterms:modified xsi:type="dcterms:W3CDTF">2020-01-11T04:51:10Z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