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36" r:id="rId3"/>
    <p:sldId id="338" r:id="rId4"/>
    <p:sldId id="443" r:id="rId5"/>
    <p:sldId id="354" r:id="rId6"/>
    <p:sldId id="436" r:id="rId7"/>
    <p:sldId id="437" r:id="rId8"/>
    <p:sldId id="439" r:id="rId9"/>
    <p:sldId id="440" r:id="rId10"/>
    <p:sldId id="444" r:id="rId11"/>
    <p:sldId id="364" r:id="rId12"/>
    <p:sldId id="363" r:id="rId14"/>
    <p:sldId id="365" r:id="rId15"/>
    <p:sldId id="375" r:id="rId16"/>
    <p:sldId id="261" r:id="rId17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2626E6"/>
    <a:srgbClr val="FDC0B4"/>
    <a:srgbClr val="F2E9BF"/>
    <a:srgbClr val="9C9DA4"/>
    <a:srgbClr val="FDF5B4"/>
    <a:srgbClr val="4F80BD"/>
    <a:srgbClr val="FD3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 varScale="1">
        <p:scale>
          <a:sx n="90" d="100"/>
          <a:sy n="90" d="100"/>
        </p:scale>
        <p:origin x="1002" y="90"/>
      </p:cViewPr>
      <p:guideLst>
        <p:guide orient="horz" pos="218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简单表达式编译器的分析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5325" y="1374775"/>
            <a:ext cx="812228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3515" lvl="0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语法制导翻译方案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40715" lvl="1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将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程序片段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附加到一个文法的各个产生式上的表示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40715" lvl="1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40715" lvl="1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40715" lvl="1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40715" lvl="1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40715" lvl="1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40715" lvl="1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被嵌入到产生式体中的程序片段成为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语义动作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（semantic  action）。语义动作用花括号括起来。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fontAlgn="auto">
              <a:buClr>
                <a:srgbClr val="4F80BD"/>
              </a:buClr>
              <a:buSzPct val="85000"/>
              <a:buFont typeface="Wingdings" panose="05000000000000000000" charset="0"/>
              <a:buChar char="w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1" name="标题 40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语法制导翻译</a:t>
            </a:r>
            <a:r>
              <a:rPr lang="zh-CN" altLang="en-US">
                <a:latin typeface="Times New Roman" panose="02020603050405020304" pitchFamily="18" charset="0"/>
                <a:cs typeface="+mn-lt"/>
                <a:sym typeface="Wingdings" panose="05000000000000000000" pitchFamily="2" charset="2"/>
              </a:rPr>
              <a:t>方案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0661" name="TextBox 6"/>
          <p:cNvSpPr txBox="1">
            <a:spLocks noChangeArrowheads="1"/>
          </p:cNvSpPr>
          <p:nvPr/>
        </p:nvSpPr>
        <p:spPr bwMode="auto">
          <a:xfrm>
            <a:off x="2548890" y="2966403"/>
            <a:ext cx="3468370" cy="3683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rest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+ term { print ( ‘ + ‘ ) } rest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en-US" altLang="zh-CN" baseline="-2500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67810" y="2781300"/>
            <a:ext cx="1736725" cy="759460"/>
          </a:xfrm>
          <a:prstGeom prst="ellipse">
            <a:avLst/>
          </a:prstGeom>
          <a:noFill/>
          <a:ln w="31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352040" y="4694869"/>
            <a:ext cx="4615180" cy="1480226"/>
            <a:chOff x="4014" y="7399"/>
            <a:chExt cx="6393" cy="2217"/>
          </a:xfrm>
        </p:grpSpPr>
        <p:sp>
          <p:nvSpPr>
            <p:cNvPr id="4" name="文本框 3"/>
            <p:cNvSpPr txBox="1"/>
            <p:nvPr/>
          </p:nvSpPr>
          <p:spPr>
            <a:xfrm>
              <a:off x="6468" y="7399"/>
              <a:ext cx="1132" cy="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rest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14" y="9064"/>
              <a:ext cx="1132" cy="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+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36" y="9064"/>
              <a:ext cx="1132" cy="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term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11" y="9064"/>
              <a:ext cx="1925" cy="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{print(‘+’)}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275" y="9064"/>
              <a:ext cx="1132" cy="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rest</a:t>
              </a:r>
              <a:r>
                <a:rPr lang="en-US" altLang="zh-CN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28" name="直接连接符 27"/>
            <p:cNvCxnSpPr>
              <a:stCxn id="4" idx="2"/>
              <a:endCxn id="6" idx="0"/>
            </p:cNvCxnSpPr>
            <p:nvPr/>
          </p:nvCxnSpPr>
          <p:spPr>
            <a:xfrm flipH="1">
              <a:off x="4581" y="7951"/>
              <a:ext cx="2454" cy="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4" idx="2"/>
              <a:endCxn id="17" idx="0"/>
            </p:cNvCxnSpPr>
            <p:nvPr/>
          </p:nvCxnSpPr>
          <p:spPr>
            <a:xfrm flipH="1">
              <a:off x="5903" y="7951"/>
              <a:ext cx="1132" cy="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4" idx="2"/>
              <a:endCxn id="20" idx="0"/>
            </p:cNvCxnSpPr>
            <p:nvPr/>
          </p:nvCxnSpPr>
          <p:spPr>
            <a:xfrm>
              <a:off x="7035" y="7951"/>
              <a:ext cx="739" cy="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4" idx="2"/>
              <a:endCxn id="21" idx="0"/>
            </p:cNvCxnSpPr>
            <p:nvPr/>
          </p:nvCxnSpPr>
          <p:spPr>
            <a:xfrm>
              <a:off x="7034" y="7950"/>
              <a:ext cx="2808" cy="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标题 40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语法制导翻译</a:t>
            </a:r>
            <a:r>
              <a:rPr lang="zh-CN" altLang="en-US">
                <a:latin typeface="Times New Roman" panose="02020603050405020304" pitchFamily="18" charset="0"/>
                <a:cs typeface="+mn-lt"/>
                <a:sym typeface="Wingdings" panose="05000000000000000000" pitchFamily="2" charset="2"/>
              </a:rPr>
              <a:t>方案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325" y="1374775"/>
            <a:ext cx="774192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语法制导翻译方案</a:t>
            </a:r>
            <a:endParaRPr lang="zh-CN" altLang="en-US" sz="2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40715" lvl="2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后缀表示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7915" lvl="3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是一个变量或常量，则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的后缀是本身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7915" lvl="3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7915" lvl="3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是一个形如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op  E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的表达式，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是二目运算符，那么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的后缀表示是：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’ E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’ op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，这里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’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分别是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的后缀表示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7915" lvl="3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7915" lvl="3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是一个形如（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）的表达式，则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的后缀表示就是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的后缀表示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5325" y="1374775"/>
            <a:ext cx="4686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语法制导翻译方案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1" name="标题 40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语法制导翻译</a:t>
            </a:r>
            <a:r>
              <a:rPr lang="zh-CN" altLang="en-US">
                <a:latin typeface="Times New Roman" panose="02020603050405020304" pitchFamily="18" charset="0"/>
                <a:cs typeface="+mn-lt"/>
                <a:sym typeface="Wingdings" panose="05000000000000000000" pitchFamily="2" charset="2"/>
              </a:rPr>
              <a:t>方案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2260" y="2675255"/>
            <a:ext cx="4618726" cy="3534256"/>
            <a:chOff x="6188" y="2363"/>
            <a:chExt cx="6682" cy="3834"/>
          </a:xfrm>
        </p:grpSpPr>
        <p:sp>
          <p:nvSpPr>
            <p:cNvPr id="72708" name="TextBox 6"/>
            <p:cNvSpPr txBox="1">
              <a:spLocks noChangeArrowheads="1"/>
            </p:cNvSpPr>
            <p:nvPr/>
          </p:nvSpPr>
          <p:spPr bwMode="auto">
            <a:xfrm>
              <a:off x="9788" y="2363"/>
              <a:ext cx="47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09" name="TextBox 7"/>
            <p:cNvSpPr txBox="1">
              <a:spLocks noChangeArrowheads="1"/>
            </p:cNvSpPr>
            <p:nvPr/>
          </p:nvSpPr>
          <p:spPr bwMode="auto">
            <a:xfrm>
              <a:off x="7642" y="3150"/>
              <a:ext cx="47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10" name="TextBox 8"/>
            <p:cNvSpPr txBox="1">
              <a:spLocks noChangeArrowheads="1"/>
            </p:cNvSpPr>
            <p:nvPr/>
          </p:nvSpPr>
          <p:spPr bwMode="auto">
            <a:xfrm>
              <a:off x="9096" y="3150"/>
              <a:ext cx="14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11" name="TextBox 9"/>
            <p:cNvSpPr txBox="1">
              <a:spLocks noChangeArrowheads="1"/>
            </p:cNvSpPr>
            <p:nvPr/>
          </p:nvSpPr>
          <p:spPr bwMode="auto">
            <a:xfrm>
              <a:off x="10463" y="3150"/>
              <a:ext cx="48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term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12" name="TextBox 10"/>
            <p:cNvSpPr txBox="1">
              <a:spLocks noChangeArrowheads="1"/>
            </p:cNvSpPr>
            <p:nvPr/>
          </p:nvSpPr>
          <p:spPr bwMode="auto">
            <a:xfrm>
              <a:off x="11488" y="3150"/>
              <a:ext cx="138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{print(‘+’)}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13" name="TextBox 11"/>
            <p:cNvSpPr txBox="1">
              <a:spLocks noChangeArrowheads="1"/>
            </p:cNvSpPr>
            <p:nvPr/>
          </p:nvSpPr>
          <p:spPr bwMode="auto">
            <a:xfrm>
              <a:off x="6525" y="4163"/>
              <a:ext cx="47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14" name="TextBox 12"/>
            <p:cNvSpPr txBox="1">
              <a:spLocks noChangeArrowheads="1"/>
            </p:cNvSpPr>
            <p:nvPr/>
          </p:nvSpPr>
          <p:spPr bwMode="auto">
            <a:xfrm>
              <a:off x="7425" y="4163"/>
              <a:ext cx="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15" name="TextBox 13"/>
            <p:cNvSpPr txBox="1">
              <a:spLocks noChangeArrowheads="1"/>
            </p:cNvSpPr>
            <p:nvPr/>
          </p:nvSpPr>
          <p:spPr bwMode="auto">
            <a:xfrm>
              <a:off x="7875" y="4163"/>
              <a:ext cx="48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term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16" name="TextBox 14"/>
            <p:cNvSpPr txBox="1">
              <a:spLocks noChangeArrowheads="1"/>
            </p:cNvSpPr>
            <p:nvPr/>
          </p:nvSpPr>
          <p:spPr bwMode="auto">
            <a:xfrm>
              <a:off x="8663" y="4163"/>
              <a:ext cx="13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{print(‘-’)}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17" name="TextBox 15"/>
            <p:cNvSpPr txBox="1">
              <a:spLocks noChangeArrowheads="1"/>
            </p:cNvSpPr>
            <p:nvPr/>
          </p:nvSpPr>
          <p:spPr bwMode="auto">
            <a:xfrm>
              <a:off x="6525" y="5063"/>
              <a:ext cx="48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term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18" name="TextBox 16"/>
            <p:cNvSpPr txBox="1">
              <a:spLocks noChangeArrowheads="1"/>
            </p:cNvSpPr>
            <p:nvPr/>
          </p:nvSpPr>
          <p:spPr bwMode="auto">
            <a:xfrm>
              <a:off x="6188" y="5963"/>
              <a:ext cx="13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19" name="TextBox 17"/>
            <p:cNvSpPr txBox="1">
              <a:spLocks noChangeArrowheads="1"/>
            </p:cNvSpPr>
            <p:nvPr/>
          </p:nvSpPr>
          <p:spPr bwMode="auto">
            <a:xfrm>
              <a:off x="6663" y="5963"/>
              <a:ext cx="168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{print(‘9’)}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20" name="TextBox 18"/>
            <p:cNvSpPr txBox="1">
              <a:spLocks noChangeArrowheads="1"/>
            </p:cNvSpPr>
            <p:nvPr/>
          </p:nvSpPr>
          <p:spPr bwMode="auto">
            <a:xfrm>
              <a:off x="7763" y="5063"/>
              <a:ext cx="13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21" name="TextBox 19"/>
            <p:cNvSpPr txBox="1">
              <a:spLocks noChangeArrowheads="1"/>
            </p:cNvSpPr>
            <p:nvPr/>
          </p:nvSpPr>
          <p:spPr bwMode="auto">
            <a:xfrm>
              <a:off x="8230" y="5063"/>
              <a:ext cx="120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{print(‘5’)}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22" name="TextBox 20"/>
            <p:cNvSpPr txBox="1">
              <a:spLocks noChangeArrowheads="1"/>
            </p:cNvSpPr>
            <p:nvPr/>
          </p:nvSpPr>
          <p:spPr bwMode="auto">
            <a:xfrm>
              <a:off x="10232" y="4163"/>
              <a:ext cx="13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23" name="TextBox 21"/>
            <p:cNvSpPr txBox="1">
              <a:spLocks noChangeArrowheads="1"/>
            </p:cNvSpPr>
            <p:nvPr/>
          </p:nvSpPr>
          <p:spPr bwMode="auto">
            <a:xfrm>
              <a:off x="10811" y="4163"/>
              <a:ext cx="123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{print(‘2’)}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724" name="Straight Connector 23"/>
            <p:cNvCxnSpPr>
              <a:cxnSpLocks noChangeShapeType="1"/>
              <a:stCxn id="72708" idx="2"/>
              <a:endCxn id="72709" idx="0"/>
            </p:cNvCxnSpPr>
            <p:nvPr/>
          </p:nvCxnSpPr>
          <p:spPr bwMode="auto">
            <a:xfrm flipH="1">
              <a:off x="7877" y="2597"/>
              <a:ext cx="2146" cy="552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5" name="Straight Connector 25"/>
            <p:cNvCxnSpPr>
              <a:cxnSpLocks noChangeShapeType="1"/>
              <a:stCxn id="72708" idx="2"/>
              <a:endCxn id="72710" idx="0"/>
            </p:cNvCxnSpPr>
            <p:nvPr/>
          </p:nvCxnSpPr>
          <p:spPr bwMode="auto">
            <a:xfrm flipH="1">
              <a:off x="9167" y="2597"/>
              <a:ext cx="856" cy="552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6" name="Straight Connector 27"/>
            <p:cNvCxnSpPr>
              <a:cxnSpLocks noChangeShapeType="1"/>
              <a:stCxn id="72708" idx="2"/>
              <a:endCxn id="72711" idx="0"/>
            </p:cNvCxnSpPr>
            <p:nvPr/>
          </p:nvCxnSpPr>
          <p:spPr bwMode="auto">
            <a:xfrm>
              <a:off x="10023" y="2597"/>
              <a:ext cx="682" cy="552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" name="Straight Connector 29"/>
            <p:cNvCxnSpPr>
              <a:cxnSpLocks noChangeShapeType="1"/>
              <a:stCxn id="72708" idx="2"/>
              <a:endCxn id="72712" idx="0"/>
            </p:cNvCxnSpPr>
            <p:nvPr/>
          </p:nvCxnSpPr>
          <p:spPr bwMode="auto">
            <a:xfrm>
              <a:off x="10023" y="2597"/>
              <a:ext cx="2155" cy="552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8" name="Straight Connector 31"/>
            <p:cNvCxnSpPr>
              <a:cxnSpLocks noChangeShapeType="1"/>
              <a:stCxn id="72709" idx="2"/>
              <a:endCxn id="72713" idx="0"/>
            </p:cNvCxnSpPr>
            <p:nvPr/>
          </p:nvCxnSpPr>
          <p:spPr bwMode="auto">
            <a:xfrm flipH="1">
              <a:off x="6761" y="3384"/>
              <a:ext cx="1117" cy="779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9" name="Straight Connector 33"/>
            <p:cNvCxnSpPr>
              <a:cxnSpLocks noChangeShapeType="1"/>
              <a:stCxn id="72709" idx="2"/>
              <a:endCxn id="72714" idx="0"/>
            </p:cNvCxnSpPr>
            <p:nvPr/>
          </p:nvCxnSpPr>
          <p:spPr bwMode="auto">
            <a:xfrm flipH="1">
              <a:off x="7466" y="3384"/>
              <a:ext cx="412" cy="779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0" name="Straight Connector 35"/>
            <p:cNvCxnSpPr>
              <a:cxnSpLocks noChangeShapeType="1"/>
              <a:stCxn id="72709" idx="2"/>
              <a:endCxn id="72715" idx="0"/>
            </p:cNvCxnSpPr>
            <p:nvPr/>
          </p:nvCxnSpPr>
          <p:spPr bwMode="auto">
            <a:xfrm>
              <a:off x="7878" y="3384"/>
              <a:ext cx="240" cy="779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1" name="Straight Connector 37"/>
            <p:cNvCxnSpPr>
              <a:cxnSpLocks noChangeShapeType="1"/>
              <a:stCxn id="72709" idx="2"/>
              <a:endCxn id="72716" idx="0"/>
            </p:cNvCxnSpPr>
            <p:nvPr/>
          </p:nvCxnSpPr>
          <p:spPr bwMode="auto">
            <a:xfrm>
              <a:off x="7878" y="3384"/>
              <a:ext cx="1465" cy="779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2" name="Straight Connector 39"/>
            <p:cNvCxnSpPr>
              <a:cxnSpLocks noChangeShapeType="1"/>
              <a:stCxn id="72713" idx="2"/>
              <a:endCxn id="72717" idx="0"/>
            </p:cNvCxnSpPr>
            <p:nvPr/>
          </p:nvCxnSpPr>
          <p:spPr bwMode="auto">
            <a:xfrm>
              <a:off x="6760" y="4397"/>
              <a:ext cx="7" cy="666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3" name="Straight Connector 41"/>
            <p:cNvCxnSpPr>
              <a:cxnSpLocks noChangeShapeType="1"/>
              <a:stCxn id="72717" idx="2"/>
              <a:endCxn id="72718" idx="0"/>
            </p:cNvCxnSpPr>
            <p:nvPr/>
          </p:nvCxnSpPr>
          <p:spPr bwMode="auto">
            <a:xfrm flipH="1">
              <a:off x="6256" y="5298"/>
              <a:ext cx="512" cy="665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4" name="Straight Connector 43"/>
            <p:cNvCxnSpPr>
              <a:cxnSpLocks noChangeShapeType="1"/>
              <a:stCxn id="72717" idx="2"/>
              <a:endCxn id="72719" idx="0"/>
            </p:cNvCxnSpPr>
            <p:nvPr/>
          </p:nvCxnSpPr>
          <p:spPr bwMode="auto">
            <a:xfrm>
              <a:off x="6768" y="5297"/>
              <a:ext cx="740" cy="665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5" name="Straight Connector 45"/>
            <p:cNvCxnSpPr>
              <a:cxnSpLocks noChangeShapeType="1"/>
              <a:stCxn id="72715" idx="2"/>
              <a:endCxn id="72720" idx="0"/>
            </p:cNvCxnSpPr>
            <p:nvPr/>
          </p:nvCxnSpPr>
          <p:spPr bwMode="auto">
            <a:xfrm flipH="1">
              <a:off x="7830" y="4397"/>
              <a:ext cx="287" cy="666"/>
            </a:xfrm>
            <a:prstGeom prst="line">
              <a:avLst/>
            </a:prstGeom>
            <a:noFill/>
            <a:ln w="6350" algn="ctr">
              <a:solidFill>
                <a:srgbClr val="00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6" name="Straight Connector 47"/>
            <p:cNvCxnSpPr>
              <a:cxnSpLocks noChangeShapeType="1"/>
              <a:stCxn id="72715" idx="2"/>
              <a:endCxn id="72721" idx="0"/>
            </p:cNvCxnSpPr>
            <p:nvPr/>
          </p:nvCxnSpPr>
          <p:spPr bwMode="auto">
            <a:xfrm>
              <a:off x="8117" y="4397"/>
              <a:ext cx="715" cy="666"/>
            </a:xfrm>
            <a:prstGeom prst="line">
              <a:avLst/>
            </a:prstGeom>
            <a:noFill/>
            <a:ln w="6350" algn="ctr">
              <a:solidFill>
                <a:srgbClr val="0033CC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7" name="Straight Connector 49"/>
            <p:cNvCxnSpPr>
              <a:cxnSpLocks noChangeShapeType="1"/>
              <a:stCxn id="72711" idx="2"/>
              <a:endCxn id="72722" idx="0"/>
            </p:cNvCxnSpPr>
            <p:nvPr/>
          </p:nvCxnSpPr>
          <p:spPr bwMode="auto">
            <a:xfrm flipH="1">
              <a:off x="10300" y="3384"/>
              <a:ext cx="405" cy="779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8" name="Straight Connector 51"/>
            <p:cNvCxnSpPr>
              <a:cxnSpLocks noChangeShapeType="1"/>
              <a:stCxn id="72711" idx="2"/>
            </p:cNvCxnSpPr>
            <p:nvPr/>
          </p:nvCxnSpPr>
          <p:spPr bwMode="auto">
            <a:xfrm rot="16200000" flipH="1">
              <a:off x="10616" y="3473"/>
              <a:ext cx="723" cy="545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文本框 5"/>
          <p:cNvSpPr txBox="1"/>
          <p:nvPr/>
        </p:nvSpPr>
        <p:spPr>
          <a:xfrm>
            <a:off x="1372235" y="2002790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例子：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9-5+2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/>
          <p:nvPr/>
        </p:nvGraphicFramePr>
        <p:xfrm>
          <a:off x="4912995" y="2780030"/>
          <a:ext cx="3773805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05"/>
              </a:tblGrid>
              <a:tr h="542925">
                <a:tc>
                  <a:txBody>
                    <a:bodyPr/>
                    <a:p>
                      <a:pPr marL="0" marR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翻译方案</a:t>
                      </a:r>
                      <a:endParaRPr lang="en-US" altLang="zh-CN" sz="18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6095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 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expr1</a:t>
                      </a:r>
                      <a:r>
                        <a:rPr lang="en-US" altLang="zh-CN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+ term                         {print(‘+’)}</a:t>
                      </a:r>
                      <a:endParaRPr lang="en-US" altLang="zh-CN" sz="1400" b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546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 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expr1</a:t>
                      </a:r>
                      <a:r>
                        <a:rPr lang="en-US" altLang="zh-CN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– term                         {print(‘-’)}</a:t>
                      </a:r>
                      <a:endParaRPr lang="en-US" altLang="zh-CN" sz="1400" b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 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term</a:t>
                      </a:r>
                      <a:endParaRPr lang="en-US" altLang="zh-C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1805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 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0                                          </a:t>
                      </a:r>
                      <a:r>
                        <a:rPr lang="en-US" altLang="zh-CN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{print(‘0’)}</a:t>
                      </a:r>
                      <a:endParaRPr lang="en-US" altLang="zh-CN" sz="1400" b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 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                                          </a:t>
                      </a:r>
                      <a:r>
                        <a:rPr lang="en-US" altLang="zh-CN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{print(‘1’)}</a:t>
                      </a:r>
                      <a:endParaRPr lang="en-US" altLang="zh-CN" sz="1400" b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2590">
                <a:tc>
                  <a:txBody>
                    <a:bodyPr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p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 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9                                          </a:t>
                      </a:r>
                      <a:r>
                        <a:rPr lang="en-US" altLang="zh-CN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{print(‘9’)}</a:t>
                      </a:r>
                      <a:endParaRPr lang="en-US" altLang="zh-CN" sz="1400" b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重点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2465" y="1638300"/>
            <a:ext cx="75114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语法制导翻译：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对语法树进行</a:t>
            </a:r>
            <a:r>
              <a:rPr lang="zh-CN" altLang="en-US" sz="24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语义分析</a:t>
            </a:r>
            <a:endParaRPr lang="zh-CN" altLang="en-US" sz="2400" dirty="0">
              <a:ea typeface="楷体" panose="02010609060101010101" pitchFamily="49" charset="-122"/>
              <a:cs typeface="+mn-lt"/>
              <a:sym typeface="+mn-ea"/>
            </a:endParaRPr>
          </a:p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楷体" panose="02010609060101010101" pitchFamily="49" charset="-122"/>
                <a:cs typeface="+mn-lt"/>
                <a:sym typeface="+mn-ea"/>
              </a:rPr>
              <a:t>语法制导定义</a:t>
            </a:r>
            <a:endParaRPr lang="zh-CN" altLang="en-US" sz="2400" dirty="0">
              <a:ea typeface="楷体" panose="02010609060101010101" pitchFamily="49" charset="-122"/>
              <a:cs typeface="+mn-lt"/>
              <a:sym typeface="+mn-ea"/>
            </a:endParaRPr>
          </a:p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楷体" panose="02010609060101010101" pitchFamily="49" charset="-122"/>
                <a:cs typeface="+mn-lt"/>
                <a:sym typeface="+mn-ea"/>
              </a:rPr>
              <a:t>语法制导翻译方案</a:t>
            </a:r>
            <a:endParaRPr lang="zh-CN" altLang="en-US" sz="2400" dirty="0">
              <a:ea typeface="楷体" panose="02010609060101010101" pitchFamily="49" charset="-122"/>
              <a:cs typeface="+mn-lt"/>
              <a:sym typeface="+mn-ea"/>
            </a:endParaRPr>
          </a:p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endParaRPr lang="zh-CN" altLang="en-US" sz="2400" dirty="0">
              <a:ea typeface="楷体" panose="02010609060101010101" pitchFamily="49" charset="-122"/>
              <a:cs typeface="+mn-lt"/>
            </a:endParaRPr>
          </a:p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endParaRPr lang="zh-CN" altLang="en-US" sz="2400" dirty="0">
              <a:ea typeface="楷体" panose="02010609060101010101" pitchFamily="49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688340" y="1667510"/>
            <a:ext cx="79000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buClr>
                <a:srgbClr val="4F80BD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语法制导翻译的两种方式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40715" lvl="2" indent="-183515" algn="l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语法制导定义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40715" lvl="2" indent="-183515" algn="l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语法制导翻译方案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课程内容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688340" y="1667510"/>
            <a:ext cx="79000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buClr>
                <a:srgbClr val="4F80BD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语法制导翻译的两种方式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40715" lvl="2" indent="-183515" algn="l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000" u="sng">
                <a:latin typeface="楷体" panose="02010609060101010101" pitchFamily="49" charset="-122"/>
                <a:ea typeface="楷体" panose="02010609060101010101" pitchFamily="49" charset="-122"/>
              </a:rPr>
              <a:t>语法制导定义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40715" lvl="2" indent="-183515" algn="l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语法制导翻译方案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课程内容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5325" y="1518285"/>
            <a:ext cx="669163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语法制导定义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例子：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9-5+2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640715" lvl="2" indent="-183515" fontAlgn="auto">
              <a:buClr>
                <a:srgbClr val="4F80BD"/>
              </a:buClr>
              <a:buSzPct val="85000"/>
              <a:buFont typeface="Wingdings" panose="05000000000000000000" charset="0"/>
              <a:buChar char="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每个文法符号和一个属性集合相关联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fontAlgn="auto">
              <a:buSzPct val="85000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例:树中“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.t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”是属性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0" indent="-342900" fontAlgn="auto">
              <a:buSzPct val="85000"/>
              <a:buFont typeface="Wingdings" panose="05000000000000000000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035810" y="3099435"/>
            <a:ext cx="5073015" cy="2872085"/>
            <a:chOff x="5314" y="1446"/>
            <a:chExt cx="8619" cy="4715"/>
          </a:xfrm>
        </p:grpSpPr>
        <p:sp>
          <p:nvSpPr>
            <p:cNvPr id="7" name="文本框 6"/>
            <p:cNvSpPr txBox="1"/>
            <p:nvPr/>
          </p:nvSpPr>
          <p:spPr>
            <a:xfrm>
              <a:off x="8751" y="1446"/>
              <a:ext cx="3437" cy="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95-2+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30" y="2552"/>
              <a:ext cx="3437" cy="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95-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496" y="2552"/>
              <a:ext cx="3437" cy="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2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314" y="3805"/>
              <a:ext cx="3437" cy="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967" y="2586"/>
              <a:ext cx="893" cy="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59" y="3805"/>
              <a:ext cx="1092" cy="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78" y="3805"/>
              <a:ext cx="2393" cy="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term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5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36" y="4702"/>
              <a:ext cx="2393" cy="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term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37" y="5556"/>
              <a:ext cx="2393" cy="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9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" y="4702"/>
              <a:ext cx="765" cy="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790" y="3498"/>
              <a:ext cx="848" cy="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/>
            <p:cNvCxnSpPr>
              <a:stCxn id="7" idx="2"/>
              <a:endCxn id="8" idx="0"/>
            </p:cNvCxnSpPr>
            <p:nvPr/>
          </p:nvCxnSpPr>
          <p:spPr>
            <a:xfrm flipH="1">
              <a:off x="8649" y="2051"/>
              <a:ext cx="1821" cy="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2"/>
              <a:endCxn id="11" idx="0"/>
            </p:cNvCxnSpPr>
            <p:nvPr/>
          </p:nvCxnSpPr>
          <p:spPr>
            <a:xfrm flipH="1">
              <a:off x="10414" y="2051"/>
              <a:ext cx="56" cy="53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2"/>
              <a:endCxn id="9" idx="0"/>
            </p:cNvCxnSpPr>
            <p:nvPr/>
          </p:nvCxnSpPr>
          <p:spPr>
            <a:xfrm>
              <a:off x="10470" y="2051"/>
              <a:ext cx="1745" cy="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2"/>
              <a:endCxn id="10" idx="0"/>
            </p:cNvCxnSpPr>
            <p:nvPr/>
          </p:nvCxnSpPr>
          <p:spPr>
            <a:xfrm flipH="1">
              <a:off x="7033" y="3157"/>
              <a:ext cx="1616" cy="64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8" idx="2"/>
              <a:endCxn id="12" idx="0"/>
            </p:cNvCxnSpPr>
            <p:nvPr/>
          </p:nvCxnSpPr>
          <p:spPr>
            <a:xfrm flipH="1">
              <a:off x="8506" y="3157"/>
              <a:ext cx="143" cy="64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8" idx="2"/>
              <a:endCxn id="13" idx="0"/>
            </p:cNvCxnSpPr>
            <p:nvPr/>
          </p:nvCxnSpPr>
          <p:spPr>
            <a:xfrm>
              <a:off x="8649" y="3157"/>
              <a:ext cx="1326" cy="64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2"/>
              <a:endCxn id="14" idx="0"/>
            </p:cNvCxnSpPr>
            <p:nvPr/>
          </p:nvCxnSpPr>
          <p:spPr>
            <a:xfrm>
              <a:off x="7033" y="4410"/>
              <a:ext cx="0" cy="292"/>
            </a:xfrm>
            <a:prstGeom prst="line">
              <a:avLst/>
            </a:prstGeom>
            <a:ln>
              <a:solidFill>
                <a:srgbClr val="26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2" idx="2"/>
              <a:endCxn id="16" idx="0"/>
            </p:cNvCxnSpPr>
            <p:nvPr/>
          </p:nvCxnSpPr>
          <p:spPr>
            <a:xfrm>
              <a:off x="8505" y="4410"/>
              <a:ext cx="1" cy="292"/>
            </a:xfrm>
            <a:prstGeom prst="line">
              <a:avLst/>
            </a:prstGeom>
            <a:ln>
              <a:solidFill>
                <a:srgbClr val="26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4" idx="2"/>
              <a:endCxn id="15" idx="0"/>
            </p:cNvCxnSpPr>
            <p:nvPr/>
          </p:nvCxnSpPr>
          <p:spPr>
            <a:xfrm>
              <a:off x="7033" y="5306"/>
              <a:ext cx="1" cy="250"/>
            </a:xfrm>
            <a:prstGeom prst="line">
              <a:avLst/>
            </a:prstGeom>
            <a:ln>
              <a:solidFill>
                <a:srgbClr val="26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9" idx="2"/>
              <a:endCxn id="18" idx="0"/>
            </p:cNvCxnSpPr>
            <p:nvPr/>
          </p:nvCxnSpPr>
          <p:spPr>
            <a:xfrm>
              <a:off x="12214" y="3157"/>
              <a:ext cx="0" cy="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标题 40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语法制导定义</a:t>
            </a:r>
            <a:endParaRPr lang="zh-CN" altLang="en-US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5325" y="1518285"/>
            <a:ext cx="66916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语法制导定义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例子：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9-5+2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640715" lvl="2" indent="-183515" fontAlgn="auto">
              <a:buClr>
                <a:srgbClr val="4F80BD"/>
              </a:buClr>
              <a:buSzPct val="85000"/>
              <a:buFont typeface="Wingdings" panose="05000000000000000000" charset="0"/>
              <a:buChar char="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每个产生式和一组语义规则相关联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0" indent="-342900" fontAlgn="auto">
              <a:buSzPct val="85000"/>
              <a:buFont typeface="Wingdings" panose="05000000000000000000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1" name="标题 40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语法制导定义</a:t>
            </a:r>
            <a:endParaRPr lang="zh-CN" altLang="en-US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84960" y="3086735"/>
          <a:ext cx="5930900" cy="328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450"/>
                <a:gridCol w="2965450"/>
              </a:tblGrid>
              <a:tr h="480695">
                <a:tc>
                  <a:txBody>
                    <a:bodyPr/>
                    <a:p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产生式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语义规则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9890">
                <a:tc>
                  <a:txBody>
                    <a:bodyPr/>
                    <a:p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expr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+ term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expr.t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expr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|| </a:t>
                      </a:r>
                      <a:r>
                        <a:rPr lang="en-US" altLang="zh-CN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|| ‘+’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expr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- term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expr.t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expr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|| </a:t>
                      </a:r>
                      <a:r>
                        <a:rPr lang="en-US" altLang="zh-CN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|| ‘-’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term</a:t>
                      </a:r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expr.t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endParaRPr lang="en-US" altLang="zh-CN" sz="18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0</a:t>
                      </a:r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‘0’</a:t>
                      </a:r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94970">
                <a:tc>
                  <a:txBody>
                    <a:bodyPr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</a:t>
                      </a:r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‘1’</a:t>
                      </a:r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94970">
                <a:tc>
                  <a:txBody>
                    <a:bodyPr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</a:t>
                      </a: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9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‘9’</a:t>
                      </a:r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5325" y="1518285"/>
            <a:ext cx="66916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语法制导定义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例子：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9-5+2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457200" lvl="2"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0" indent="-342900" fontAlgn="auto">
              <a:buSzPct val="85000"/>
              <a:buFont typeface="Wingdings" panose="05000000000000000000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112770" y="805815"/>
            <a:ext cx="4044315" cy="2660556"/>
            <a:chOff x="5314" y="1446"/>
            <a:chExt cx="8619" cy="4706"/>
          </a:xfrm>
        </p:grpSpPr>
        <p:sp>
          <p:nvSpPr>
            <p:cNvPr id="7" name="文本框 6"/>
            <p:cNvSpPr txBox="1"/>
            <p:nvPr/>
          </p:nvSpPr>
          <p:spPr>
            <a:xfrm>
              <a:off x="8751" y="1446"/>
              <a:ext cx="3437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95-2+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30" y="2552"/>
              <a:ext cx="3437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95-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496" y="2552"/>
              <a:ext cx="3437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2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314" y="3805"/>
              <a:ext cx="3437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967" y="2586"/>
              <a:ext cx="893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59" y="3805"/>
              <a:ext cx="1092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78" y="3805"/>
              <a:ext cx="2393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term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5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36" y="4702"/>
              <a:ext cx="2393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term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37" y="5556"/>
              <a:ext cx="2393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9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" y="4702"/>
              <a:ext cx="765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790" y="3498"/>
              <a:ext cx="848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/>
            <p:cNvCxnSpPr>
              <a:stCxn id="7" idx="2"/>
              <a:endCxn id="8" idx="0"/>
            </p:cNvCxnSpPr>
            <p:nvPr/>
          </p:nvCxnSpPr>
          <p:spPr>
            <a:xfrm flipH="1">
              <a:off x="8648" y="2042"/>
              <a:ext cx="1822" cy="51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2"/>
              <a:endCxn id="11" idx="0"/>
            </p:cNvCxnSpPr>
            <p:nvPr/>
          </p:nvCxnSpPr>
          <p:spPr>
            <a:xfrm flipH="1">
              <a:off x="10413" y="2042"/>
              <a:ext cx="57" cy="54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2"/>
              <a:endCxn id="9" idx="0"/>
            </p:cNvCxnSpPr>
            <p:nvPr/>
          </p:nvCxnSpPr>
          <p:spPr>
            <a:xfrm>
              <a:off x="10470" y="2042"/>
              <a:ext cx="1744" cy="51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2"/>
              <a:endCxn id="10" idx="0"/>
            </p:cNvCxnSpPr>
            <p:nvPr/>
          </p:nvCxnSpPr>
          <p:spPr>
            <a:xfrm flipH="1">
              <a:off x="7032" y="3149"/>
              <a:ext cx="1616" cy="6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8" idx="2"/>
              <a:endCxn id="12" idx="0"/>
            </p:cNvCxnSpPr>
            <p:nvPr/>
          </p:nvCxnSpPr>
          <p:spPr>
            <a:xfrm flipH="1">
              <a:off x="8506" y="3149"/>
              <a:ext cx="142" cy="6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8" idx="2"/>
              <a:endCxn id="13" idx="0"/>
            </p:cNvCxnSpPr>
            <p:nvPr/>
          </p:nvCxnSpPr>
          <p:spPr>
            <a:xfrm>
              <a:off x="8648" y="3149"/>
              <a:ext cx="1326" cy="6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2"/>
              <a:endCxn id="14" idx="0"/>
            </p:cNvCxnSpPr>
            <p:nvPr/>
          </p:nvCxnSpPr>
          <p:spPr>
            <a:xfrm>
              <a:off x="7033" y="4401"/>
              <a:ext cx="0" cy="301"/>
            </a:xfrm>
            <a:prstGeom prst="line">
              <a:avLst/>
            </a:prstGeom>
            <a:ln>
              <a:solidFill>
                <a:srgbClr val="26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2" idx="2"/>
              <a:endCxn id="16" idx="0"/>
            </p:cNvCxnSpPr>
            <p:nvPr/>
          </p:nvCxnSpPr>
          <p:spPr>
            <a:xfrm>
              <a:off x="8506" y="4401"/>
              <a:ext cx="0" cy="301"/>
            </a:xfrm>
            <a:prstGeom prst="line">
              <a:avLst/>
            </a:prstGeom>
            <a:ln>
              <a:solidFill>
                <a:srgbClr val="26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4" idx="2"/>
              <a:endCxn id="15" idx="0"/>
            </p:cNvCxnSpPr>
            <p:nvPr/>
          </p:nvCxnSpPr>
          <p:spPr>
            <a:xfrm>
              <a:off x="7033" y="5299"/>
              <a:ext cx="0" cy="257"/>
            </a:xfrm>
            <a:prstGeom prst="line">
              <a:avLst/>
            </a:prstGeom>
            <a:ln>
              <a:solidFill>
                <a:srgbClr val="26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9" idx="2"/>
              <a:endCxn id="18" idx="0"/>
            </p:cNvCxnSpPr>
            <p:nvPr/>
          </p:nvCxnSpPr>
          <p:spPr>
            <a:xfrm>
              <a:off x="12214" y="3149"/>
              <a:ext cx="0" cy="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标题 40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语法制导定义</a:t>
            </a:r>
            <a:endParaRPr lang="zh-CN" altLang="en-US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416300" y="3497385"/>
          <a:ext cx="4955540" cy="332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770"/>
                <a:gridCol w="2477770"/>
              </a:tblGrid>
              <a:tr h="392430">
                <a:tc>
                  <a:txBody>
                    <a:bodyPr/>
                    <a:p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产生式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语义规则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expr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+ term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expr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|| </a:t>
                      </a:r>
                      <a:r>
                        <a:rPr lang="en-US" altLang="zh-CN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|| ‘+’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expr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- term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expr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|| </a:t>
                      </a:r>
                      <a:r>
                        <a:rPr lang="en-US" altLang="zh-CN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|| ‘-’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term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endParaRPr lang="en-US" altLang="zh-CN" sz="16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4480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0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‘0’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‘1’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9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‘9’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947160" y="884555"/>
            <a:ext cx="4345305" cy="3971925"/>
            <a:chOff x="7802" y="1648"/>
            <a:chExt cx="6843" cy="6255"/>
          </a:xfrm>
        </p:grpSpPr>
        <p:grpSp>
          <p:nvGrpSpPr>
            <p:cNvPr id="46" name="组合 45"/>
            <p:cNvGrpSpPr/>
            <p:nvPr/>
          </p:nvGrpSpPr>
          <p:grpSpPr>
            <a:xfrm>
              <a:off x="10881" y="4668"/>
              <a:ext cx="3764" cy="3235"/>
              <a:chOff x="10881" y="4668"/>
              <a:chExt cx="3764" cy="3235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1257" y="4668"/>
                <a:ext cx="3012" cy="907"/>
              </a:xfrm>
              <a:prstGeom prst="ellipse">
                <a:avLst/>
              </a:prstGeom>
              <a:noFill/>
              <a:ln w="6350" cap="flat" cmpd="sng" algn="ctr">
                <a:solidFill>
                  <a:srgbClr val="C00000"/>
                </a:solidFill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后缀表达式</a:t>
                </a:r>
                <a:endPara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0881" y="6355"/>
                <a:ext cx="3764" cy="606"/>
              </a:xfrm>
              <a:prstGeom prst="rect">
                <a:avLst/>
              </a:prstGeom>
              <a:noFill/>
              <a:ln w="6350" cap="flat" cmpd="sng" algn="ctr">
                <a:solidFill>
                  <a:srgbClr val="C00000"/>
                </a:solidFill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0881" y="7362"/>
                <a:ext cx="3764" cy="541"/>
              </a:xfrm>
              <a:prstGeom prst="rect">
                <a:avLst/>
              </a:prstGeom>
              <a:noFill/>
              <a:ln w="6350" cap="flat" cmpd="sng" algn="ctr">
                <a:solidFill>
                  <a:srgbClr val="C00000"/>
                </a:solidFill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8884" y="1648"/>
              <a:ext cx="2903" cy="455"/>
            </a:xfrm>
            <a:prstGeom prst="rect">
              <a:avLst/>
            </a:prstGeom>
            <a:noFill/>
            <a:ln w="6350" cap="flat" cmpd="sng" algn="ctr">
              <a:solidFill>
                <a:srgbClr val="C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802" y="2586"/>
              <a:ext cx="2130" cy="486"/>
            </a:xfrm>
            <a:prstGeom prst="rect">
              <a:avLst/>
            </a:prstGeom>
            <a:noFill/>
            <a:ln w="6350" cap="flat" cmpd="sng" algn="ctr">
              <a:solidFill>
                <a:srgbClr val="C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5325" y="1518285"/>
            <a:ext cx="66916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语法制导定义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例子：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9-5+2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457200" lvl="2"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0" indent="-342900" fontAlgn="auto">
              <a:buSzPct val="85000"/>
              <a:buFont typeface="Wingdings" panose="05000000000000000000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112770" y="805815"/>
            <a:ext cx="4044315" cy="2660556"/>
            <a:chOff x="5314" y="1446"/>
            <a:chExt cx="8619" cy="4706"/>
          </a:xfrm>
        </p:grpSpPr>
        <p:sp>
          <p:nvSpPr>
            <p:cNvPr id="7" name="文本框 6"/>
            <p:cNvSpPr txBox="1"/>
            <p:nvPr/>
          </p:nvSpPr>
          <p:spPr>
            <a:xfrm>
              <a:off x="8751" y="1446"/>
              <a:ext cx="3437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95-2+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30" y="2552"/>
              <a:ext cx="3437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95-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496" y="2552"/>
              <a:ext cx="3437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2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314" y="3805"/>
              <a:ext cx="3437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967" y="2586"/>
              <a:ext cx="893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59" y="3805"/>
              <a:ext cx="1092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78" y="3805"/>
              <a:ext cx="2393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term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5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36" y="4702"/>
              <a:ext cx="2393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term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37" y="5556"/>
              <a:ext cx="2393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9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" y="4702"/>
              <a:ext cx="765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790" y="3498"/>
              <a:ext cx="848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/>
            <p:cNvCxnSpPr>
              <a:stCxn id="7" idx="2"/>
              <a:endCxn id="8" idx="0"/>
            </p:cNvCxnSpPr>
            <p:nvPr/>
          </p:nvCxnSpPr>
          <p:spPr>
            <a:xfrm flipH="1">
              <a:off x="8648" y="2042"/>
              <a:ext cx="1822" cy="51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2"/>
              <a:endCxn id="11" idx="0"/>
            </p:cNvCxnSpPr>
            <p:nvPr/>
          </p:nvCxnSpPr>
          <p:spPr>
            <a:xfrm flipH="1">
              <a:off x="10413" y="2042"/>
              <a:ext cx="57" cy="54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2"/>
              <a:endCxn id="9" idx="0"/>
            </p:cNvCxnSpPr>
            <p:nvPr/>
          </p:nvCxnSpPr>
          <p:spPr>
            <a:xfrm>
              <a:off x="10470" y="2042"/>
              <a:ext cx="1744" cy="51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2"/>
              <a:endCxn id="10" idx="0"/>
            </p:cNvCxnSpPr>
            <p:nvPr/>
          </p:nvCxnSpPr>
          <p:spPr>
            <a:xfrm flipH="1">
              <a:off x="7032" y="3149"/>
              <a:ext cx="1616" cy="6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8" idx="2"/>
              <a:endCxn id="12" idx="0"/>
            </p:cNvCxnSpPr>
            <p:nvPr/>
          </p:nvCxnSpPr>
          <p:spPr>
            <a:xfrm flipH="1">
              <a:off x="8506" y="3149"/>
              <a:ext cx="142" cy="6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8" idx="2"/>
              <a:endCxn id="13" idx="0"/>
            </p:cNvCxnSpPr>
            <p:nvPr/>
          </p:nvCxnSpPr>
          <p:spPr>
            <a:xfrm>
              <a:off x="8648" y="3149"/>
              <a:ext cx="1326" cy="6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2"/>
              <a:endCxn id="14" idx="0"/>
            </p:cNvCxnSpPr>
            <p:nvPr/>
          </p:nvCxnSpPr>
          <p:spPr>
            <a:xfrm>
              <a:off x="7033" y="4401"/>
              <a:ext cx="0" cy="301"/>
            </a:xfrm>
            <a:prstGeom prst="line">
              <a:avLst/>
            </a:prstGeom>
            <a:ln>
              <a:solidFill>
                <a:srgbClr val="26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2" idx="2"/>
              <a:endCxn id="16" idx="0"/>
            </p:cNvCxnSpPr>
            <p:nvPr/>
          </p:nvCxnSpPr>
          <p:spPr>
            <a:xfrm>
              <a:off x="8506" y="4401"/>
              <a:ext cx="0" cy="301"/>
            </a:xfrm>
            <a:prstGeom prst="line">
              <a:avLst/>
            </a:prstGeom>
            <a:ln>
              <a:solidFill>
                <a:srgbClr val="26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4" idx="2"/>
              <a:endCxn id="15" idx="0"/>
            </p:cNvCxnSpPr>
            <p:nvPr/>
          </p:nvCxnSpPr>
          <p:spPr>
            <a:xfrm>
              <a:off x="7033" y="5299"/>
              <a:ext cx="0" cy="257"/>
            </a:xfrm>
            <a:prstGeom prst="line">
              <a:avLst/>
            </a:prstGeom>
            <a:ln>
              <a:solidFill>
                <a:srgbClr val="26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9" idx="2"/>
              <a:endCxn id="18" idx="0"/>
            </p:cNvCxnSpPr>
            <p:nvPr/>
          </p:nvCxnSpPr>
          <p:spPr>
            <a:xfrm>
              <a:off x="12214" y="3149"/>
              <a:ext cx="0" cy="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标题 40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语法制导定义</a:t>
            </a:r>
            <a:endParaRPr lang="zh-CN" altLang="en-US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416300" y="3497385"/>
          <a:ext cx="4955540" cy="332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770"/>
                <a:gridCol w="2477770"/>
              </a:tblGrid>
              <a:tr h="392430">
                <a:tc>
                  <a:txBody>
                    <a:bodyPr/>
                    <a:p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产生式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语义规则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expr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+ term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expr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|| </a:t>
                      </a:r>
                      <a:r>
                        <a:rPr lang="en-US" altLang="zh-CN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|| ‘+’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expr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- term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expr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|| </a:t>
                      </a:r>
                      <a:r>
                        <a:rPr lang="en-US" altLang="zh-CN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|| ‘-’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term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endParaRPr lang="en-US" altLang="zh-CN" sz="16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4480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0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‘0’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‘1’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9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‘9’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947160" y="884555"/>
            <a:ext cx="4345305" cy="3971925"/>
            <a:chOff x="7802" y="1648"/>
            <a:chExt cx="6843" cy="6255"/>
          </a:xfrm>
        </p:grpSpPr>
        <p:grpSp>
          <p:nvGrpSpPr>
            <p:cNvPr id="46" name="组合 45"/>
            <p:cNvGrpSpPr/>
            <p:nvPr/>
          </p:nvGrpSpPr>
          <p:grpSpPr>
            <a:xfrm>
              <a:off x="10881" y="4668"/>
              <a:ext cx="3764" cy="3235"/>
              <a:chOff x="10881" y="4668"/>
              <a:chExt cx="3764" cy="3235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1257" y="4668"/>
                <a:ext cx="3012" cy="907"/>
              </a:xfrm>
              <a:prstGeom prst="ellipse">
                <a:avLst/>
              </a:prstGeom>
              <a:noFill/>
              <a:ln w="6350" cap="flat" cmpd="sng" algn="ctr">
                <a:solidFill>
                  <a:srgbClr val="C00000"/>
                </a:solidFill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后缀表达式</a:t>
                </a:r>
                <a:endPara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0881" y="6355"/>
                <a:ext cx="3764" cy="606"/>
              </a:xfrm>
              <a:prstGeom prst="rect">
                <a:avLst/>
              </a:prstGeom>
              <a:noFill/>
              <a:ln w="6350" cap="flat" cmpd="sng" algn="ctr">
                <a:solidFill>
                  <a:srgbClr val="C00000"/>
                </a:solidFill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0881" y="7362"/>
                <a:ext cx="3764" cy="541"/>
              </a:xfrm>
              <a:prstGeom prst="rect">
                <a:avLst/>
              </a:prstGeom>
              <a:noFill/>
              <a:ln w="6350" cap="flat" cmpd="sng" algn="ctr">
                <a:solidFill>
                  <a:srgbClr val="C00000"/>
                </a:solidFill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8884" y="1648"/>
              <a:ext cx="2903" cy="455"/>
            </a:xfrm>
            <a:prstGeom prst="rect">
              <a:avLst/>
            </a:prstGeom>
            <a:noFill/>
            <a:ln w="6350" cap="flat" cmpd="sng" algn="ctr">
              <a:solidFill>
                <a:srgbClr val="C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802" y="2586"/>
              <a:ext cx="2130" cy="486"/>
            </a:xfrm>
            <a:prstGeom prst="rect">
              <a:avLst/>
            </a:prstGeom>
            <a:noFill/>
            <a:ln w="6350" cap="flat" cmpd="sng" algn="ctr">
              <a:solidFill>
                <a:srgbClr val="C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89890" y="3695672"/>
            <a:ext cx="7982541" cy="1424183"/>
            <a:chOff x="2371" y="6184"/>
            <a:chExt cx="12324" cy="1786"/>
          </a:xfrm>
        </p:grpSpPr>
        <p:sp>
          <p:nvSpPr>
            <p:cNvPr id="57401" name="Rounded Rectangular Callout 8"/>
            <p:cNvSpPr>
              <a:spLocks noChangeArrowheads="1"/>
            </p:cNvSpPr>
            <p:nvPr/>
          </p:nvSpPr>
          <p:spPr bwMode="auto">
            <a:xfrm>
              <a:off x="2371" y="6235"/>
              <a:ext cx="3353" cy="481"/>
            </a:xfrm>
            <a:prstGeom prst="wedgeRoundRectCallout">
              <a:avLst>
                <a:gd name="adj1" fmla="val 72296"/>
                <a:gd name="adj2" fmla="val 5291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accent1"/>
              </a:solidFill>
              <a:rou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/>
                <a:t>简单语法制导定义</a:t>
              </a:r>
              <a:endParaRPr lang="zh-CN" altLang="en-US" sz="1600"/>
            </a:p>
          </p:txBody>
        </p:sp>
        <p:sp>
          <p:nvSpPr>
            <p:cNvPr id="50" name="椭圆 49"/>
            <p:cNvSpPr/>
            <p:nvPr/>
          </p:nvSpPr>
          <p:spPr>
            <a:xfrm>
              <a:off x="6686" y="6184"/>
              <a:ext cx="8009" cy="1786"/>
            </a:xfrm>
            <a:prstGeom prst="ellipse">
              <a:avLst/>
            </a:prstGeom>
            <a:noFill/>
            <a:ln w="9525" cap="flat" cmpd="sng" algn="ctr">
              <a:solidFill>
                <a:srgbClr val="4F81BD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5325" y="1518285"/>
            <a:ext cx="41878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语法制导定义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例子：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9-5+2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457200" lvl="2"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0" indent="-342900" fontAlgn="auto">
              <a:buSzPct val="85000"/>
              <a:buFont typeface="Wingdings" panose="05000000000000000000" charset="0"/>
              <a:buNone/>
            </a:pPr>
            <a:endParaRPr lang="en-US" altLang="zh-CN" b="1">
              <a:solidFill>
                <a:srgbClr val="2626E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0" fontAlgn="auto">
              <a:buClr>
                <a:srgbClr val="4F80BD"/>
              </a:buClr>
              <a:buSzPct val="85000"/>
              <a:buFont typeface="Wingdings" panose="05000000000000000000" charset="0"/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651375" y="712470"/>
            <a:ext cx="3543935" cy="2677495"/>
            <a:chOff x="5314" y="1446"/>
            <a:chExt cx="8619" cy="4702"/>
          </a:xfrm>
        </p:grpSpPr>
        <p:sp>
          <p:nvSpPr>
            <p:cNvPr id="7" name="文本框 6"/>
            <p:cNvSpPr txBox="1"/>
            <p:nvPr/>
          </p:nvSpPr>
          <p:spPr>
            <a:xfrm>
              <a:off x="8751" y="1446"/>
              <a:ext cx="3437" cy="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95-2+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30" y="2552"/>
              <a:ext cx="3437" cy="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95-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496" y="2552"/>
              <a:ext cx="3437" cy="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2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314" y="3805"/>
              <a:ext cx="3437" cy="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expr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967" y="2586"/>
              <a:ext cx="893" cy="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59" y="3805"/>
              <a:ext cx="1092" cy="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78" y="3805"/>
              <a:ext cx="2393" cy="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term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5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36" y="4702"/>
              <a:ext cx="2393" cy="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term</a:t>
              </a:r>
              <a:r>
                <a:rPr lang="en-US" altLang="zh-CN" sz="16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.t</a:t>
              </a: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9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37" y="5556"/>
              <a:ext cx="2393" cy="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9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" y="4702"/>
              <a:ext cx="765" cy="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790" y="3498"/>
              <a:ext cx="848" cy="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/>
            <p:cNvCxnSpPr>
              <a:stCxn id="7" idx="2"/>
              <a:endCxn id="8" idx="0"/>
            </p:cNvCxnSpPr>
            <p:nvPr/>
          </p:nvCxnSpPr>
          <p:spPr>
            <a:xfrm flipH="1">
              <a:off x="8648" y="2038"/>
              <a:ext cx="1822" cy="5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2"/>
              <a:endCxn id="11" idx="0"/>
            </p:cNvCxnSpPr>
            <p:nvPr/>
          </p:nvCxnSpPr>
          <p:spPr>
            <a:xfrm flipH="1">
              <a:off x="10413" y="2038"/>
              <a:ext cx="57" cy="54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2"/>
              <a:endCxn id="9" idx="0"/>
            </p:cNvCxnSpPr>
            <p:nvPr/>
          </p:nvCxnSpPr>
          <p:spPr>
            <a:xfrm>
              <a:off x="10471" y="2038"/>
              <a:ext cx="1744" cy="5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2"/>
              <a:endCxn id="10" idx="0"/>
            </p:cNvCxnSpPr>
            <p:nvPr/>
          </p:nvCxnSpPr>
          <p:spPr>
            <a:xfrm flipH="1">
              <a:off x="7034" y="3144"/>
              <a:ext cx="1615" cy="6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8" idx="2"/>
              <a:endCxn id="12" idx="0"/>
            </p:cNvCxnSpPr>
            <p:nvPr/>
          </p:nvCxnSpPr>
          <p:spPr>
            <a:xfrm flipH="1">
              <a:off x="8507" y="3144"/>
              <a:ext cx="142" cy="6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8" idx="2"/>
              <a:endCxn id="13" idx="0"/>
            </p:cNvCxnSpPr>
            <p:nvPr/>
          </p:nvCxnSpPr>
          <p:spPr>
            <a:xfrm>
              <a:off x="8648" y="3144"/>
              <a:ext cx="1327" cy="6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2"/>
              <a:endCxn id="14" idx="0"/>
            </p:cNvCxnSpPr>
            <p:nvPr/>
          </p:nvCxnSpPr>
          <p:spPr>
            <a:xfrm>
              <a:off x="7033" y="4397"/>
              <a:ext cx="0" cy="306"/>
            </a:xfrm>
            <a:prstGeom prst="line">
              <a:avLst/>
            </a:prstGeom>
            <a:ln>
              <a:solidFill>
                <a:srgbClr val="26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2" idx="2"/>
              <a:endCxn id="16" idx="0"/>
            </p:cNvCxnSpPr>
            <p:nvPr/>
          </p:nvCxnSpPr>
          <p:spPr>
            <a:xfrm>
              <a:off x="8505" y="4397"/>
              <a:ext cx="0" cy="306"/>
            </a:xfrm>
            <a:prstGeom prst="line">
              <a:avLst/>
            </a:prstGeom>
            <a:ln>
              <a:solidFill>
                <a:srgbClr val="26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4" idx="2"/>
              <a:endCxn id="15" idx="0"/>
            </p:cNvCxnSpPr>
            <p:nvPr/>
          </p:nvCxnSpPr>
          <p:spPr>
            <a:xfrm>
              <a:off x="7034" y="5294"/>
              <a:ext cx="2" cy="262"/>
            </a:xfrm>
            <a:prstGeom prst="line">
              <a:avLst/>
            </a:prstGeom>
            <a:ln>
              <a:solidFill>
                <a:srgbClr val="26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9" idx="2"/>
              <a:endCxn id="18" idx="0"/>
            </p:cNvCxnSpPr>
            <p:nvPr/>
          </p:nvCxnSpPr>
          <p:spPr>
            <a:xfrm>
              <a:off x="12215" y="3144"/>
              <a:ext cx="0" cy="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标题 40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语法制导定义</a:t>
            </a:r>
            <a:endParaRPr lang="zh-CN" altLang="en-US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124325" y="3290570"/>
          <a:ext cx="4953000" cy="3239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2476500"/>
              </a:tblGrid>
              <a:tr h="380365">
                <a:tc>
                  <a:txBody>
                    <a:bodyPr/>
                    <a:p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产生式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语义规则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5470"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expr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+ term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expr.t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expr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.t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|| </a:t>
                      </a:r>
                      <a:r>
                        <a:rPr lang="en-US" altLang="zh-CN" sz="160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|| ‘+’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584835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expr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- term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expr.t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expr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.t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|| </a:t>
                      </a:r>
                      <a:r>
                        <a:rPr lang="en-US" altLang="zh-CN" sz="160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|| ‘-’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term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expr.t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term.t</a:t>
                      </a:r>
                      <a:endParaRPr lang="en-US" altLang="zh-CN" sz="1600" dirty="0" err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term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0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‘0’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term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‘1’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term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9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term.t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‘9’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94945" y="3888740"/>
            <a:ext cx="3857625" cy="16148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5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procedure </a:t>
            </a:r>
            <a:r>
              <a:rPr lang="en-US" altLang="zh-CN" sz="1650" i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visit </a:t>
            </a:r>
            <a:r>
              <a:rPr lang="en-US" altLang="zh-CN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node </a:t>
            </a:r>
            <a:r>
              <a:rPr lang="en-US" altLang="zh-CN" sz="1650" i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 {</a:t>
            </a:r>
            <a:endParaRPr lang="en-US" altLang="zh-CN" sz="165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for(</a:t>
            </a:r>
            <a:r>
              <a:rPr lang="zh-CN" altLang="en-US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从左到右遍历</a:t>
            </a:r>
            <a:r>
              <a:rPr lang="en-US" altLang="zh-CN" sz="1650" i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的每个子节点</a:t>
            </a:r>
            <a:r>
              <a:rPr lang="en-US" altLang="zh-CN" sz="1650" i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 {</a:t>
            </a:r>
            <a:endParaRPr lang="en-US" altLang="zh-CN" sz="165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650" i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visit</a:t>
            </a:r>
            <a:r>
              <a:rPr lang="en-US" altLang="zh-CN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650" i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);</a:t>
            </a:r>
            <a:endParaRPr lang="en-US" altLang="zh-CN" sz="165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en-US" altLang="zh-CN" sz="165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按照节点</a:t>
            </a:r>
            <a:r>
              <a:rPr lang="en-US" altLang="zh-CN" sz="1650" i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上的语义规则求值</a:t>
            </a:r>
            <a:r>
              <a:rPr lang="en-US" altLang="zh-CN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165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5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165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9635" y="3406775"/>
            <a:ext cx="2309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深度优先遍历</a:t>
            </a:r>
            <a:endParaRPr lang="zh-CN" altLang="en-US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688340" y="1667510"/>
            <a:ext cx="79000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buClr>
                <a:srgbClr val="4F80BD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语法制导翻译的两种方式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40715" lvl="2" indent="-183515" algn="l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语法制导定义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40715" lvl="2" indent="-183515" algn="l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000" u="sng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语法制导翻译方案</a:t>
            </a:r>
            <a:endParaRPr lang="zh-CN" altLang="en-US" sz="2000" u="sng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课程内容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7baf89d1-1ab4-4942-b0df-4d630aab1afe}"/>
</p:tagLst>
</file>

<file path=ppt/tags/tag3.xml><?xml version="1.0" encoding="utf-8"?>
<p:tagLst xmlns:p="http://schemas.openxmlformats.org/presentationml/2006/main">
  <p:tag name="KSO_WM_UNIT_TABLE_BEAUTIFY" val="smartTable{7baf89d1-1ab4-4942-b0df-4d630aab1afe}"/>
</p:tagLst>
</file>

<file path=ppt/tags/tag4.xml><?xml version="1.0" encoding="utf-8"?>
<p:tagLst xmlns:p="http://schemas.openxmlformats.org/presentationml/2006/main">
  <p:tag name="KSO_WM_UNIT_TABLE_BEAUTIFY" val="smartTable{7baf89d1-1ab4-4942-b0df-4d630aab1afe}"/>
</p:tagLst>
</file>

<file path=ppt/tags/tag5.xml><?xml version="1.0" encoding="utf-8"?>
<p:tagLst xmlns:p="http://schemas.openxmlformats.org/presentationml/2006/main">
  <p:tag name="KSO_WM_UNIT_TABLE_BEAUTIFY" val="smartTable{7baf89d1-1ab4-4942-b0df-4d630aab1afe}"/>
</p:tagLst>
</file>

<file path=ppt/tags/tag6.xml><?xml version="1.0" encoding="utf-8"?>
<p:tagLst xmlns:p="http://schemas.openxmlformats.org/presentationml/2006/main">
  <p:tag name="KSO_WM_DOC_GUID" val="{8495a2ed-0341-4b4c-8186-f07f316f5c8a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2262</Words>
  <Application>WPS 演示</Application>
  <PresentationFormat>全屏显示(4:3)</PresentationFormat>
  <Paragraphs>398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楷体</vt:lpstr>
      <vt:lpstr>Times New Roman</vt:lpstr>
      <vt:lpstr>Wingdings</vt:lpstr>
      <vt:lpstr>微软雅黑</vt:lpstr>
      <vt:lpstr>Arial Unicode MS</vt:lpstr>
      <vt:lpstr>方正舒体</vt:lpstr>
      <vt:lpstr>等线</vt:lpstr>
      <vt:lpstr>透明</vt:lpstr>
      <vt:lpstr>简单表达式编译器的分析</vt:lpstr>
      <vt:lpstr>课程内容</vt:lpstr>
      <vt:lpstr>课程内容</vt:lpstr>
      <vt:lpstr>语法制导定义</vt:lpstr>
      <vt:lpstr>语法制导定义</vt:lpstr>
      <vt:lpstr>语法制导定义</vt:lpstr>
      <vt:lpstr>语法制导定义</vt:lpstr>
      <vt:lpstr>语法制导定义</vt:lpstr>
      <vt:lpstr>课程内容</vt:lpstr>
      <vt:lpstr>语法制导翻译方案</vt:lpstr>
      <vt:lpstr>语法制导翻译方案</vt:lpstr>
      <vt:lpstr>语法制导翻译方案</vt:lpstr>
      <vt:lpstr>重点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不用遇见，只如初见</cp:lastModifiedBy>
  <cp:revision>1639</cp:revision>
  <dcterms:created xsi:type="dcterms:W3CDTF">2013-06-17T05:43:00Z</dcterms:created>
  <dcterms:modified xsi:type="dcterms:W3CDTF">2020-01-11T04:49:38Z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