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6" r:id="rId3"/>
    <p:sldId id="365" r:id="rId4"/>
    <p:sldId id="384" r:id="rId5"/>
    <p:sldId id="348" r:id="rId6"/>
    <p:sldId id="385" r:id="rId7"/>
    <p:sldId id="362" r:id="rId8"/>
    <p:sldId id="346" r:id="rId9"/>
    <p:sldId id="349" r:id="rId10"/>
    <p:sldId id="350" r:id="rId12"/>
    <p:sldId id="351" r:id="rId13"/>
    <p:sldId id="386" r:id="rId14"/>
    <p:sldId id="366" r:id="rId15"/>
    <p:sldId id="367" r:id="rId16"/>
    <p:sldId id="368" r:id="rId17"/>
    <p:sldId id="369" r:id="rId18"/>
    <p:sldId id="370" r:id="rId19"/>
    <p:sldId id="374" r:id="rId20"/>
    <p:sldId id="372" r:id="rId21"/>
    <p:sldId id="371" r:id="rId22"/>
    <p:sldId id="373" r:id="rId23"/>
    <p:sldId id="375" r:id="rId24"/>
    <p:sldId id="376" r:id="rId25"/>
    <p:sldId id="405" r:id="rId26"/>
    <p:sldId id="406" r:id="rId27"/>
    <p:sldId id="345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在</a:t>
            </a:r>
            <a:r>
              <a:rPr lang="en-US" altLang="zh-CN"/>
              <a:t>Fortran </a:t>
            </a:r>
            <a:r>
              <a:rPr lang="zh-CN" altLang="en-US"/>
              <a:t>中，空格无意义，而不是作为词法单元的分隔符。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2785"/>
            <a:ext cx="3931920" cy="7969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895"/>
            <a:ext cx="3931920" cy="45631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693420"/>
            <a:ext cx="3931920" cy="79629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6260"/>
            <a:ext cx="3931920" cy="4563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692785"/>
            <a:ext cx="0" cy="56972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词法分析概述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词法错误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词法分析器对源程序采取非常局部的观点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例：难以发现下面的错误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 (a == f (x) )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在实数是“数字串.数字串”格式下，可以发现下面的错误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紧急方式的错误恢复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删掉当前若干个字符，直至能读出正确的记号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错误修补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进行增、删、替换和交换字符的尝试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词法分析器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词法记号及属性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词法记号、模式、词法单元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词法记号的属性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词法错误</a:t>
            </a:r>
            <a:endParaRPr lang="zh-CN" altLang="en-US"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zh-CN" altLang="en-US" u="sng">
                <a:solidFill>
                  <a:schemeClr val="tx1"/>
                </a:solidFill>
              </a:rPr>
              <a:t>词法记号的描述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串和语言</a:t>
            </a:r>
            <a:endParaRPr lang="zh-CN" altLang="en-US" sz="2000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正则式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正则定义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词法单元的识别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转换图</a:t>
            </a: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串和语言的定义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字母表：符号的有限集合</a:t>
            </a:r>
            <a:endParaRPr lang="zh-CN" altLang="en-US">
              <a:cs typeface="楷体" panose="02010609060101010101" pitchFamily="49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cs typeface="楷体" panose="02010609060101010101" pitchFamily="49" charset="-122"/>
                <a:sym typeface="Symbol" panose="05050102010706020507" pitchFamily="18" charset="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=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0, 1}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</a:t>
            </a:r>
            <a:r>
              <a:rPr lang="zh-CN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Unicode</a:t>
            </a:r>
            <a:endParaRPr lang="en-US" altLang="zh-CN">
              <a:solidFill>
                <a:schemeClr val="tx2"/>
              </a:solidFill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串：符号的有穷序列</a:t>
            </a:r>
            <a:endParaRPr lang="zh-CN" altLang="en-US">
              <a:cs typeface="楷体" panose="02010609060101010101" pitchFamily="49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cs typeface="楷体" panose="02010609060101010101" pitchFamily="49" charset="-122"/>
                <a:sym typeface="+mn-ea"/>
              </a:rPr>
              <a:t>		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0110,  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语言：字母表上的一个串集</a:t>
            </a:r>
            <a:endParaRPr lang="zh-CN" altLang="en-US">
              <a:cs typeface="楷体" panose="02010609060101010101" pitchFamily="49" charset="-122"/>
            </a:endParaRPr>
          </a:p>
          <a:p>
            <a:pPr lvl="0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, 0, 00, 000, …},   {},   </a:t>
            </a:r>
            <a:endParaRPr lang="zh-CN" altLang="en-US">
              <a:solidFill>
                <a:schemeClr val="tx2"/>
              </a:solidFill>
              <a:cs typeface="楷体" panose="02010609060101010101" pitchFamily="49" charset="-122"/>
              <a:sym typeface="Symbol" panose="05050102010706020507" pitchFamily="18" charset="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Symbol" panose="05050102010706020507" pitchFamily="18" charset="2"/>
              </a:rPr>
              <a:t>句子：属于语言的串</a:t>
            </a:r>
            <a:endParaRPr lang="zh-CN" altLang="en-US" sz="2880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串的运算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cs typeface="楷体" panose="02010609060101010101" pitchFamily="49" charset="-122"/>
                <a:sym typeface="Symbol" panose="05050102010706020507" pitchFamily="18" charset="2"/>
              </a:rPr>
              <a:t>连接（积）	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  <a:p>
            <a:pPr marL="0" lvl="0" indent="0">
              <a:buNone/>
            </a:pP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xy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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tx2"/>
                </a:solidFill>
                <a:cs typeface="楷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i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Symbol" panose="05050102010706020507" pitchFamily="18" charset="2"/>
              </a:rPr>
              <a:t>幂		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  <a:p>
            <a:pPr marL="0" lvl="0" indent="0">
              <a:buNone/>
            </a:pP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s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为，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0）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语言的运算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并：</a:t>
            </a:r>
            <a:r>
              <a:rPr lang="en-US" altLang="zh-CN">
                <a:cs typeface="楷体" panose="02010609060101010101" pitchFamily="49" charset="-122"/>
                <a:sym typeface="+mn-ea"/>
              </a:rPr>
              <a:t>		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{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}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连接：</a:t>
            </a:r>
            <a:r>
              <a:rPr lang="en-US" altLang="zh-CN"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LM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{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幂：</a:t>
            </a:r>
            <a:r>
              <a:rPr lang="en-US" altLang="zh-CN">
                <a:cs typeface="楷体" panose="02010609060101010101" pitchFamily="49" charset="-122"/>
                <a:sym typeface="+mn-ea"/>
              </a:rPr>
              <a:t>		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是{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}，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闭包：</a:t>
            </a:r>
            <a:r>
              <a:rPr lang="en-US" altLang="zh-CN"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/>
            <a:r>
              <a:rPr lang="zh-CN" altLang="en-US">
                <a:cs typeface="楷体" panose="02010609060101010101" pitchFamily="49" charset="-122"/>
                <a:sym typeface="+mn-ea"/>
              </a:rPr>
              <a:t>正闭包：</a:t>
            </a:r>
            <a:r>
              <a:rPr lang="en-US" altLang="zh-CN"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…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zh-CN" altLang="en-US" sz="2400" b="1"/>
          </a:p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L:  { A, B, …, Z, a, b, …, z }，D: { 0, 1, …, 9 }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：字母和数字的组合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：由一个字母后跟随一个数字组成的串的集合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：所有由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个字母组成的串的集合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：所有字母串（包括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）的集合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L(L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 )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：以字母开头的所有字母数字串的集合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：不含空串的数字串的集合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正则式用来表示简单的语言，叫做正则集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正则式		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定义的语言		备注</a:t>
            </a:r>
            <a:endParaRPr lang="zh-CN" altLang="en-US" sz="200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{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		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 a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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 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		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是正则式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是正则式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			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是正则式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			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是正则式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)| 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可以写成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正则式的例子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	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		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由字母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构成的所有串集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	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构成的所有串集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复杂的例子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 00  |  11 |  ( (01 | 10) (00 | 11)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(01 | 10) )  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sz="2000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句子：</a:t>
            </a:r>
            <a:r>
              <a:rPr lang="zh-CN" alt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01001101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00</a:t>
            </a:r>
            <a:r>
              <a:rPr lang="zh-CN" alt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10000010</a:t>
            </a:r>
            <a:r>
              <a:rPr lang="zh-CN" alt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正则式等价：表示同样语言的正则式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2431415"/>
          <a:ext cx="7288530" cy="397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265"/>
                <a:gridCol w="3644265"/>
              </a:tblGrid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公理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r|s=s|r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是可交换的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r|(s|t)=(r|s)|t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是可结合的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(rs)t=r(st)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连接是可结合的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r(s|t)=rs|rt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(s|t)r=sr|tr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连接对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是可分配的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r=r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=r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是连接的恒等元素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r*=(r|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)*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 和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之间的关系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r**=r*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是幂等的</a:t>
                      </a:r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正则定义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对正则式命名，使表示简洁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构成的所有串集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d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. . 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各个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的名字都不同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}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上的正则式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词法分析器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词法记号及属性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词法记号、模式、词法单元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词法记号的属性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词法错误</a:t>
            </a:r>
            <a:endParaRPr lang="zh-CN" altLang="en-US"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词法记号的描述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串和语言</a:t>
            </a:r>
            <a:endParaRPr lang="zh-CN" altLang="en-US" sz="2000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正则式</a:t>
            </a:r>
            <a:endParaRPr lang="zh-CN" altLang="en-US">
              <a:solidFill>
                <a:schemeClr val="tx1"/>
              </a:solidFill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正则定义</a:t>
            </a: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正则定义的例子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语言的标识符是字母、数字和下划线组成的串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letter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… 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|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| 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	digit 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0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1 | … | 9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	id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letter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(letter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|digit)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正则定义的例子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无符号数集合，例1946,11.28,63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E8,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1.99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digit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1 | … | 9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digits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 digit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optional_fraction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.digits|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optional_exponent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E ( + |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digits ) |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number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digits optional_fraction optional_exponent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简化表示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number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(.digit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(E(+|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digit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正则定义的例子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while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while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relop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| &lt; = | = | &lt; &gt; | &gt; | &gt; =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letter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… 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|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id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letter (letter | digit )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number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(.digit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(E (+ |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digit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delim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blank | tab | newline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ws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delim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lang="zh-CN" altLang="en-US" sz="2400" dirty="0">
                <a:sym typeface="+mn-ea"/>
              </a:rPr>
              <a:t>叙述由下列正规式描述的语言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0(0|1)*0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((</a:t>
            </a:r>
            <a:r>
              <a:rPr lang="el-GR" altLang="zh-CN" sz="2400" dirty="0">
                <a:cs typeface="Arial" panose="020B0604020202020204" pitchFamily="34" charset="0"/>
                <a:sym typeface="+mn-ea"/>
              </a:rPr>
              <a:t>ε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|0)1*)*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cs typeface="Arial" panose="020B0604020202020204" pitchFamily="34" charset="0"/>
                <a:sym typeface="+mn-ea"/>
              </a:rPr>
              <a:t>(0|1)*0(0|1)(0|1)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cs typeface="Arial" panose="020B0604020202020204" pitchFamily="34" charset="0"/>
                <a:sym typeface="+mn-ea"/>
              </a:rPr>
              <a:t>0*10*10*10*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cs typeface="Arial" panose="020B0604020202020204" pitchFamily="34" charset="0"/>
                <a:sym typeface="+mn-ea"/>
              </a:rPr>
              <a:t>(00|11)*((01|10)(00|11)*(01|10)(00|11)*)*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>
              <a:lnSpc>
                <a:spcPct val="90000"/>
              </a:lnSpc>
            </a:pPr>
            <a:r>
              <a:rPr lang="en-US" altLang="zh-CN" sz="2880" dirty="0">
                <a:sym typeface="+mn-ea"/>
              </a:rPr>
              <a:t>0(0|1)*0</a:t>
            </a:r>
            <a:endParaRPr lang="en-US" altLang="zh-CN" sz="2880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以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开头和结尾的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长度至少是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01</a:t>
            </a:r>
            <a:r>
              <a:rPr lang="zh-CN" altLang="en-US" sz="2400" dirty="0">
                <a:sym typeface="+mn-ea"/>
              </a:rPr>
              <a:t>串</a:t>
            </a:r>
            <a:endParaRPr lang="zh-CN" altLang="en-US" sz="2400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sz="2880" dirty="0">
                <a:sym typeface="+mn-ea"/>
              </a:rPr>
              <a:t>((</a:t>
            </a:r>
            <a:r>
              <a:rPr lang="el-GR" altLang="zh-CN" sz="2880" dirty="0">
                <a:cs typeface="Arial" panose="020B0604020202020204" pitchFamily="34" charset="0"/>
                <a:sym typeface="+mn-ea"/>
              </a:rPr>
              <a:t>ε</a:t>
            </a:r>
            <a:r>
              <a:rPr lang="en-US" altLang="zh-CN" sz="2880" dirty="0">
                <a:cs typeface="Arial" panose="020B0604020202020204" pitchFamily="34" charset="0"/>
                <a:sym typeface="+mn-ea"/>
              </a:rPr>
              <a:t>|0)1*)*</a:t>
            </a:r>
            <a:endParaRPr lang="en-US" altLang="zh-CN" sz="288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所有的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串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这里说的</a:t>
            </a:r>
            <a:r>
              <a:rPr lang="en-US" altLang="zh-CN" sz="2400" dirty="0">
                <a:sym typeface="+mn-ea"/>
              </a:rPr>
              <a:t>01</a:t>
            </a:r>
            <a:r>
              <a:rPr lang="zh-CN" altLang="en-US" sz="2400" dirty="0">
                <a:sym typeface="+mn-ea"/>
              </a:rPr>
              <a:t>串包括</a:t>
            </a:r>
            <a:r>
              <a:rPr lang="el-GR" altLang="zh-CN" sz="2400" dirty="0">
                <a:cs typeface="Arial" panose="020B0604020202020204" pitchFamily="34" charset="0"/>
                <a:sym typeface="+mn-ea"/>
              </a:rPr>
              <a:t>ε</a:t>
            </a:r>
            <a:r>
              <a:rPr lang="en-US" altLang="zh-CN" sz="2400" dirty="0">
                <a:sym typeface="+mn-ea"/>
              </a:rPr>
              <a:t>)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sz="2880" dirty="0">
                <a:cs typeface="Arial" panose="020B0604020202020204" pitchFamily="34" charset="0"/>
                <a:sym typeface="+mn-ea"/>
              </a:rPr>
              <a:t>(0|1)*0(0|1)(0|1)</a:t>
            </a:r>
            <a:endParaRPr lang="en-US" altLang="zh-CN" sz="288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倒数第三位是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串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sz="2880" dirty="0">
                <a:cs typeface="Arial" panose="020B0604020202020204" pitchFamily="34" charset="0"/>
                <a:sym typeface="+mn-ea"/>
              </a:rPr>
              <a:t>0*10*10*10*</a:t>
            </a:r>
            <a:endParaRPr lang="en-US" altLang="zh-CN" sz="288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含有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个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串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sz="2880" dirty="0">
                <a:cs typeface="Arial" panose="020B0604020202020204" pitchFamily="34" charset="0"/>
                <a:sym typeface="+mn-ea"/>
              </a:rPr>
              <a:t>(00|11)*((01|10)(00|11)*(01|10)(00|11)*)*</a:t>
            </a:r>
            <a:endParaRPr lang="en-US" altLang="zh-CN" sz="288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含有偶数个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和偶数个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01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串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>
                <a:sym typeface="+mn-ea"/>
              </a:rPr>
              <a:t>词法分析器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词法分析器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逐个读构成源程序的字符，把它们组成记号(token)流，并完成和用户接口的一些任务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过滤空白和注释</a:t>
            </a:r>
            <a:endParaRPr lang="zh-CN" altLang="en-US"/>
          </a:p>
          <a:p>
            <a:pPr lvl="1"/>
            <a:r>
              <a:rPr lang="zh-CN" altLang="en-US"/>
              <a:t>将编译器生成的错误消息与源程序的位置联系起来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170940" y="2831465"/>
            <a:ext cx="785558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0"/>
              </a:lnSpc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1065" y="3751580"/>
            <a:ext cx="7044055" cy="2299970"/>
            <a:chOff x="1518" y="4869"/>
            <a:chExt cx="11093" cy="3622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4624" y="7147"/>
              <a:ext cx="6572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/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4624" y="7147"/>
              <a:ext cx="6572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/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664" y="5299"/>
              <a:ext cx="2443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词法分析器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296" y="5287"/>
              <a:ext cx="2395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语法分析器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6579" y="7147"/>
              <a:ext cx="2234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符号表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5364" y="6284"/>
              <a:ext cx="1215" cy="89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>
              <a:off x="8810" y="6249"/>
              <a:ext cx="1213" cy="89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109" y="5589"/>
              <a:ext cx="3174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H="1">
              <a:off x="6084" y="5904"/>
              <a:ext cx="3199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2893" y="5737"/>
              <a:ext cx="771" cy="25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11691" y="5762"/>
              <a:ext cx="920" cy="9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6372" y="4869"/>
              <a:ext cx="264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记号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(token)</a:t>
              </a:r>
              <a:endPara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6317" y="5904"/>
              <a:ext cx="275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取下一个记号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1518" y="5467"/>
              <a:ext cx="1579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源程序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词法分析器</a:t>
            </a:r>
            <a:endParaRPr lang="zh-CN" altLang="en-US">
              <a:sym typeface="+mn-ea"/>
            </a:endParaRPr>
          </a:p>
          <a:p>
            <a:r>
              <a:rPr lang="zh-CN" altLang="en-US" u="sng">
                <a:sym typeface="+mn-ea"/>
              </a:rPr>
              <a:t>词法记号及属性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词法记号、模式、词法单元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词法记号的属性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词法错误</a:t>
            </a:r>
            <a:endParaRPr lang="zh-CN" altLang="en-US"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词法记号、模式、词法单元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词法记号</a:t>
            </a:r>
            <a:r>
              <a:rPr lang="zh-CN" altLang="en-US">
                <a:sym typeface="+mn-ea"/>
              </a:rPr>
              <a:t>：由记号名和属性值构成的二元组，属性值不是必须项，</a:t>
            </a:r>
            <a:r>
              <a:rPr lang="zh-CN" altLang="en-US">
                <a:sym typeface="+mn-ea"/>
              </a:rPr>
              <a:t>记号名是语法分析的输入符号。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tx2"/>
                </a:solidFill>
                <a:sym typeface="+mn-ea"/>
              </a:rPr>
              <a:t>模式</a:t>
            </a:r>
            <a:r>
              <a:rPr lang="zh-CN" altLang="en-US">
                <a:sym typeface="+mn-ea"/>
              </a:rPr>
              <a:t>：一个记号的模式描述属于该记号的词法单元的形式。和一个给定模式匹配的字（字符串）的集合成为该模式的语言。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tx2"/>
                </a:solidFill>
                <a:sym typeface="+mn-ea"/>
              </a:rPr>
              <a:t>词法单元：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是源程序中匹配一个记号模式的字符序列，由词法分析器识别为该记号的一个实例。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词法记号、模式、词法单元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19760" y="2164715"/>
          <a:ext cx="756221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05"/>
                <a:gridCol w="2613025"/>
                <a:gridCol w="329628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记号名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词法单元举例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模式的非形式描述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if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if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字符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for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for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relation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&lt;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&lt;=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=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 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 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&lt;= 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 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 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 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D5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由字母开头的字母数字串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2.8E12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任何数值常数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literal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“seg.error”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引号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之间任意不含引号本身的字符串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词法记号、模式、词法单元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历史上词法定义中的一些问题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忽略空格带来的困难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8 I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75 	等同于	 DO8I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不是关键字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8 I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→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是关键字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关键字不保留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THEN=ELSE；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关键字、保留字和标准标识符的区别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保留字是语言预先确定了含义的词法单元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标准标识符也是预先确定了含义的标识符，但程序可以重新声明它的含义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词法记号的属性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205" y="1972310"/>
            <a:ext cx="540639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position   =    rate    *   60</a:t>
            </a:r>
            <a:endParaRPr lang="en-US" altLang="zh-CN" sz="4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0205" y="3076575"/>
            <a:ext cx="5276850" cy="1751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指向符号表中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position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条目的指针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assign _ op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指向符号表中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rate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条目的指针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mul_ op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number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整数值60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c31b1c24-5c52-495e-9ec9-3f3c101f428e}"/>
</p:tagLst>
</file>

<file path=ppt/tags/tag3.xml><?xml version="1.0" encoding="utf-8"?>
<p:tagLst xmlns:p="http://schemas.openxmlformats.org/presentationml/2006/main">
  <p:tag name="KSO_WM_UNIT_TABLE_BEAUTIFY" val="smartTable{4bda6c9d-e5f6-4473-8894-63085198eb22}"/>
</p:tagLst>
</file>

<file path=ppt/tags/tag4.xml><?xml version="1.0" encoding="utf-8"?>
<p:tagLst xmlns:p="http://schemas.openxmlformats.org/presentationml/2006/main">
  <p:tag name="KSO_WM_DOC_GUID" val="{8495a2ed-0341-4b4c-8186-f07f316f5c8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3191</Words>
  <Application>WPS 演示</Application>
  <PresentationFormat>全屏显示(4:3)</PresentationFormat>
  <Paragraphs>353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透明</vt:lpstr>
      <vt:lpstr>词法分析概述</vt:lpstr>
      <vt:lpstr>课程内容</vt:lpstr>
      <vt:lpstr>课程内容</vt:lpstr>
      <vt:lpstr>词法分析器</vt:lpstr>
      <vt:lpstr>课程内容</vt:lpstr>
      <vt:lpstr>词法记号、模式、词法单元</vt:lpstr>
      <vt:lpstr>词法记号、模式、词法单元</vt:lpstr>
      <vt:lpstr>词法记号、模式、词法单元</vt:lpstr>
      <vt:lpstr>词法记号的属性</vt:lpstr>
      <vt:lpstr>词法错误</vt:lpstr>
      <vt:lpstr>课程内容</vt:lpstr>
      <vt:lpstr>串和语言的定义</vt:lpstr>
      <vt:lpstr>串的运算</vt:lpstr>
      <vt:lpstr>语言的运算</vt:lpstr>
      <vt:lpstr>例子</vt:lpstr>
      <vt:lpstr>正则式</vt:lpstr>
      <vt:lpstr>正则式</vt:lpstr>
      <vt:lpstr>正则式</vt:lpstr>
      <vt:lpstr>正则式</vt:lpstr>
      <vt:lpstr>正则式</vt:lpstr>
      <vt:lpstr>正则式</vt:lpstr>
      <vt:lpstr>正则式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zhongqing</cp:lastModifiedBy>
  <cp:revision>606</cp:revision>
  <dcterms:created xsi:type="dcterms:W3CDTF">2013-06-17T05:43:00Z</dcterms:created>
  <dcterms:modified xsi:type="dcterms:W3CDTF">2020-03-01T01:36:12Z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