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6" r:id="rId3"/>
    <p:sldId id="352" r:id="rId4"/>
    <p:sldId id="363" r:id="rId5"/>
    <p:sldId id="364" r:id="rId6"/>
    <p:sldId id="365" r:id="rId7"/>
    <p:sldId id="370" r:id="rId8"/>
    <p:sldId id="369" r:id="rId9"/>
    <p:sldId id="377" r:id="rId10"/>
    <p:sldId id="375" r:id="rId11"/>
    <p:sldId id="380" r:id="rId12"/>
    <p:sldId id="385" r:id="rId13"/>
    <p:sldId id="379" r:id="rId14"/>
    <p:sldId id="373" r:id="rId15"/>
    <p:sldId id="381" r:id="rId16"/>
    <p:sldId id="382" r:id="rId17"/>
    <p:sldId id="383" r:id="rId18"/>
    <p:sldId id="362" r:id="rId19"/>
    <p:sldId id="34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2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2785"/>
            <a:ext cx="3931920" cy="79692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895"/>
            <a:ext cx="3931920" cy="45631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693420"/>
            <a:ext cx="3931920" cy="79629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6260"/>
            <a:ext cx="3931920" cy="45637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692785"/>
            <a:ext cx="0" cy="56972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正则表达式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正则表达式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扩展</a:t>
            </a:r>
            <a:r>
              <a:rPr lang="zh-CN" altLang="en-US">
                <a:latin typeface="Times New Roman" panose="02020603050405020304" pitchFamily="18" charset="0"/>
              </a:rPr>
              <a:t>：元字符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" name="内容占位符 13"/>
          <p:cNvGraphicFramePr/>
          <p:nvPr>
            <p:ph idx="1"/>
          </p:nvPr>
        </p:nvGraphicFramePr>
        <p:xfrm>
          <a:off x="623570" y="2331720"/>
          <a:ext cx="766572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5"/>
                <a:gridCol w="5046345"/>
              </a:tblGrid>
              <a:tr h="351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代码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</a:t>
                      </a:r>
                      <a:endParaRPr lang="en-US" altLang="zh-C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匹配除换行符以外的任意字符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匹配字母或数字或下划线或汉字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\s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匹配任意的空白符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匹配数字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\b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匹配单词的开始或结束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^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匹配字符串的开始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$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匹配字符串的结束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正则表达式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扩展</a:t>
            </a:r>
            <a:r>
              <a:rPr lang="zh-CN" altLang="en-US">
                <a:latin typeface="Times New Roman" panose="02020603050405020304" pitchFamily="18" charset="0"/>
              </a:rPr>
              <a:t>：反义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4" name="内容占位符 13"/>
          <p:cNvGraphicFramePr/>
          <p:nvPr>
            <p:ph idx="1"/>
            <p:custDataLst>
              <p:tags r:id="rId1"/>
            </p:custDataLst>
          </p:nvPr>
        </p:nvGraphicFramePr>
        <p:xfrm>
          <a:off x="623570" y="2331720"/>
          <a:ext cx="766572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5"/>
                <a:gridCol w="5046345"/>
              </a:tblGrid>
              <a:tr h="351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代码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语法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匹配任意不是字母、数字、下划线的字符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\S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任意不是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空白符的字符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任意非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数字的字符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\B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匹配不是单词开头或结束的位置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[^x]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匹配除了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以外的任意字符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[^aeiou]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匹配除了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aeiou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这几个字母以外的任意字符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正则表达式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扩展</a:t>
            </a:r>
            <a:r>
              <a:rPr lang="zh-CN" altLang="en-US">
                <a:latin typeface="Times New Roman" panose="02020603050405020304" pitchFamily="18" charset="0"/>
              </a:rPr>
              <a:t>：重复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" name="内容占位符 13"/>
          <p:cNvGraphicFramePr/>
          <p:nvPr>
            <p:ph idx="1"/>
            <p:custDataLst>
              <p:tags r:id="rId1"/>
            </p:custDataLst>
          </p:nvPr>
        </p:nvGraphicFramePr>
        <p:xfrm>
          <a:off x="623570" y="2331720"/>
          <a:ext cx="766572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5"/>
                <a:gridCol w="5046345"/>
              </a:tblGrid>
              <a:tr h="351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代码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/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语法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重复零次或更多次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重复一次或更多次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重复零次或一次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{n}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{n,}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次或更多次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{n,m}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到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正则表达式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扩展</a:t>
            </a:r>
            <a:r>
              <a:rPr lang="zh-CN" altLang="en-US">
                <a:latin typeface="Times New Roman" panose="02020603050405020304" pitchFamily="18" charset="0"/>
              </a:rPr>
              <a:t>：贪婪与懒惰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4" name="内容占位符 13"/>
          <p:cNvGraphicFramePr/>
          <p:nvPr>
            <p:ph idx="1"/>
            <p:custDataLst>
              <p:tags r:id="rId1"/>
            </p:custDataLst>
          </p:nvPr>
        </p:nvGraphicFramePr>
        <p:xfrm>
          <a:off x="623570" y="2331720"/>
          <a:ext cx="76657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5"/>
                <a:gridCol w="5046345"/>
              </a:tblGrid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代码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语法</a:t>
                      </a:r>
                      <a:endParaRPr lang="zh-CN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重复任意次，但尽可能少重复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重复一次或更多次，但尽可能少重复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？？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次或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次，但尽可能少重复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{n,m}?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到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次，但尽可能少重复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{n,}?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重复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次以上，但尽可能少重复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电话号码的匹配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021-12345678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0\d\d-\d\d\d\d\d\d\d\d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精简表示：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0\d{2}-\d{8}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分枝条件：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0\d{2}-\d{8}|0\d{3}-\d{7}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匹配两种以连字号分隔的电话号码：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一种是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位区号，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位本地号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010-12345678)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一种是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位区号，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位本地号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0376-2233445)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endParaRPr lang="en-US" altLang="zh-CN" sz="288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endParaRPr lang="en-US" altLang="zh-CN" sz="288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/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/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的匹配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460" cy="4745355"/>
          </a:xfrm>
        </p:spPr>
        <p:txBody>
          <a:bodyPr>
            <a:norm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192.168.0.1   (IPv4的地址格式)</a:t>
            </a:r>
            <a:endParaRPr lang="en-US" altLang="zh-C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地址的正则式表示法如下：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25[0-5]|2[0-4]\d|1\d{2}|[1-9]?\d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\.){3}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25[0-5]|2[0-4]\d|1\d{2}|[1-9]?\d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1800" b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zh-CN" alt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591185" y="2240280"/>
          <a:ext cx="79622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860"/>
                <a:gridCol w="1478280"/>
                <a:gridCol w="1365250"/>
                <a:gridCol w="3698875"/>
              </a:tblGrid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取值区间</a:t>
                      </a:r>
                      <a:endParaRPr lang="zh-CN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正则写法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合并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合并</a:t>
                      </a:r>
                      <a:endParaRPr lang="zh-CN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0-9</a:t>
                      </a:r>
                      <a:endParaRPr 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[1-9]?\d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rowSpan="5">
                  <a:txBody>
                    <a:bodyPr/>
                    <a:p>
                      <a:pPr algn="l">
                        <a:lnSpc>
                          <a:spcPct val="400000"/>
                        </a:lnSpc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25[0-5]|2[0-4]\d|1\d{2}|[1-9]?\d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10-99</a:t>
                      </a:r>
                      <a:endParaRPr 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[1-9]\d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100-199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1\d{2}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200-249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2[0-4]\d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250-255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25[0-5]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63280" cy="4876800"/>
          </a:xfrm>
        </p:spPr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非负整数：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^\d+$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非正整数：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^(-\d+|(0+))$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浮点数：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^(-?\d+)(\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\d+)?$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由数字、26个英文字母组成的字符串：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^[A-Za-z0-9]+$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密码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8-10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位，仅包含字母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开头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、数字和下划线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^[a-zA-Z]\w{7,10}$</a:t>
            </a:r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电子邮箱验证：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^\w+([-+.]\w+)*@\w+([-.]\w+)*\.\w+([-.]\w+)*$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URL地址验证：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^http://([\w-]+\.)+[\w-]+(/[\w-./?%&amp;=]*)?$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简单的身份证号验证：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\d{15}|\d{18}$ 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提取并捕获html标签内容：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zh-CN" altLang="en-US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&lt;a(?:[^&gt;]*)+href=([^&gt;]*)(?:[^&gt;]*)*&gt;$</a:t>
            </a:r>
            <a:endParaRPr lang="en-US" altLang="zh-CN" sz="20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：用于描述模式，从单个字符开始，通过并、连接、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Kleene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闭包、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重复多次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等运算符构造。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正则定义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：多个语言的复杂集合。一个正则定义是一个语句序列，其中的每个语句定义了一个表示某正则表达式的变量。</a:t>
            </a:r>
            <a:endParaRPr lang="zh-CN" alt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正则表达式的扩展表示方法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：为了使正则表达式更易于表达模式，一些附加的运算符可以作为缩写在正则表达式中使用。</a:t>
            </a:r>
            <a:endParaRPr lang="zh-CN" alt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谢谢！</a:t>
            </a:r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  <a:p>
            <a:r>
              <a:rPr lang="zh-CN" altLang="en-US"/>
              <a:t>正则式等价</a:t>
            </a:r>
            <a:endParaRPr lang="zh-CN" altLang="en-US"/>
          </a:p>
          <a:p>
            <a:r>
              <a:rPr lang="zh-CN" altLang="en-US"/>
              <a:t>正则定义</a:t>
            </a:r>
            <a:endParaRPr lang="zh-CN" altLang="en-US"/>
          </a:p>
          <a:p>
            <a:r>
              <a:rPr lang="zh-CN" altLang="en-US"/>
              <a:t>正则表达式扩展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元字符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反义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重复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贪婪与懒惰</a:t>
            </a: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正则表达式是一种描述模式的重要表示方法</a:t>
            </a:r>
            <a:endParaRPr lang="zh-CN" altLang="en-US" sz="2400"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/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正则表达式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表示的简单语言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叫做</a:t>
            </a:r>
            <a:r>
              <a:rPr lang="zh-CN" altLang="en-US" sz="2400">
                <a:sym typeface="+mn-ea"/>
              </a:rPr>
              <a:t>正则集</a:t>
            </a:r>
            <a:endParaRPr lang="zh-CN" altLang="en-US" sz="2400" b="1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55700" y="2785745"/>
          <a:ext cx="67221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456180"/>
              </a:tblGrid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正则式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定义的语言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sz="2000" b="0"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 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| 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)∪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和</a:t>
                      </a: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和</a:t>
                      </a: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))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	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 i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06345" y="5756910"/>
            <a:ext cx="4021455" cy="7200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)*)| (</a:t>
            </a: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Symbol" panose="05050102010706020507" pitchFamily="18" charset="2"/>
              </a:rPr>
              <a:t>可以写成</a:t>
            </a: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*| </a:t>
            </a: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2400" b="1" i="1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正则表达式的例子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(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		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b="1">
              <a:solidFill>
                <a:schemeClr val="accent1"/>
              </a:solidFill>
              <a:cs typeface="楷体" panose="02010609060101010101" pitchFamily="49" charset="-122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baseline="30000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			</a:t>
            </a:r>
            <a:r>
              <a:rPr lang="zh-CN" altLang="en-US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由字母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构成的所有串集，包括空串</a:t>
            </a:r>
            <a:endParaRPr lang="zh-CN" altLang="en-US" b="1">
              <a:solidFill>
                <a:schemeClr val="accent1"/>
              </a:solidFill>
              <a:cs typeface="楷体" panose="02010609060101010101" pitchFamily="49" charset="-122"/>
            </a:endParaRPr>
          </a:p>
          <a:p>
            <a:pPr lvl="1"/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b="1" baseline="30000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		</a:t>
            </a:r>
            <a:r>
              <a:rPr lang="zh-CN" altLang="en-US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由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i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和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构成的所有串集，包括空串</a:t>
            </a:r>
            <a:endParaRPr lang="zh-CN" altLang="en-US">
              <a:cs typeface="楷体" panose="02010609060101010101" pitchFamily="49" charset="-122"/>
            </a:endParaRPr>
          </a:p>
          <a:p>
            <a:pPr lvl="0"/>
            <a:r>
              <a:rPr lang="zh-CN" altLang="en-US" sz="2400">
                <a:cs typeface="楷体" panose="02010609060101010101" pitchFamily="49" charset="-122"/>
                <a:sym typeface="+mn-ea"/>
              </a:rPr>
              <a:t>复杂的例子</a:t>
            </a:r>
            <a:endParaRPr lang="zh-CN" altLang="en-US" sz="2400">
              <a:cs typeface="楷体" panose="02010609060101010101" pitchFamily="49" charset="-122"/>
            </a:endParaRPr>
          </a:p>
          <a:p>
            <a:pPr lvl="1" algn="just"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 00  |  11 |  ( (01 | 10) (00 | 11)</a:t>
            </a:r>
            <a:r>
              <a:rPr lang="zh-CN" altLang="en-US" sz="2400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(01 | 10) ) )</a:t>
            </a:r>
            <a:r>
              <a:rPr lang="zh-CN" altLang="en-US" sz="2400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lang="zh-CN" altLang="en-US" sz="2400" baseline="30000">
              <a:cs typeface="楷体" panose="02010609060101010101" pitchFamily="49" charset="-122"/>
              <a:sym typeface="Symbol" panose="05050102010706020507" pitchFamily="18" charset="2"/>
            </a:endParaRPr>
          </a:p>
          <a:p>
            <a:pPr lvl="1" algn="just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cs typeface="楷体" panose="02010609060101010101" pitchFamily="49" charset="-122"/>
                <a:sym typeface="+mn-ea"/>
              </a:rPr>
              <a:t>句子：</a:t>
            </a:r>
            <a:r>
              <a:rPr lang="zh-CN" altLang="en-US" sz="2400" b="1">
                <a:solidFill>
                  <a:srgbClr val="C00000"/>
                </a:solidFill>
                <a:cs typeface="楷体" panose="02010609060101010101" pitchFamily="49" charset="-122"/>
                <a:sym typeface="+mn-ea"/>
              </a:rPr>
              <a:t>01001101</a:t>
            </a:r>
            <a:r>
              <a:rPr lang="zh-CN" altLang="en-US" sz="2400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00</a:t>
            </a:r>
            <a:r>
              <a:rPr lang="zh-CN" altLang="en-US" sz="2400" b="1">
                <a:solidFill>
                  <a:srgbClr val="C00000"/>
                </a:solidFill>
                <a:cs typeface="楷体" panose="02010609060101010101" pitchFamily="49" charset="-122"/>
                <a:sym typeface="+mn-ea"/>
              </a:rPr>
              <a:t>00</a:t>
            </a:r>
            <a:r>
              <a:rPr lang="zh-CN" altLang="en-US" sz="2400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10000010</a:t>
            </a:r>
            <a:r>
              <a:rPr lang="zh-CN" altLang="en-US" sz="2400" b="1">
                <a:solidFill>
                  <a:srgbClr val="C00000"/>
                </a:solidFill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400" b="1">
                <a:solidFill>
                  <a:schemeClr val="accent1"/>
                </a:solidFill>
                <a:cs typeface="楷体" panose="02010609060101010101" pitchFamily="49" charset="-122"/>
                <a:sym typeface="+mn-ea"/>
              </a:rPr>
              <a:t>1001</a:t>
            </a:r>
            <a:endParaRPr lang="zh-CN" altLang="en-US" sz="2400" b="1">
              <a:solidFill>
                <a:schemeClr val="accent1"/>
              </a:solidFill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正则式等价：</a:t>
            </a:r>
            <a:r>
              <a:rPr lang="zh-CN" altLang="en-US">
                <a:sym typeface="+mn-ea"/>
              </a:rPr>
              <a:t>表示同样语言的正则式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712470" y="1915795"/>
          <a:ext cx="7480935" cy="378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50"/>
                <a:gridCol w="4109085"/>
              </a:tblGrid>
              <a:tr h="397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公理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描述</a:t>
                      </a:r>
                      <a:endParaRPr lang="zh-CN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| s = s | r</a:t>
                      </a:r>
                      <a:endParaRPr lang="en-US" altLang="zh-C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是可交换的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 | (s | t) = (r | s) | t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是可结合的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(rs) t = r (st)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连接是可结合的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r  (s | t) = rs | rt</a:t>
                      </a:r>
                      <a:endParaRPr lang="en-US" altLang="zh-CN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(s | t)  r = sr | tr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连接对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是可分配的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ε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 = r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ε 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 r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ε 是连接的恒等元素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 (r |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ε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和 ε 之间的关系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 *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= r</a:t>
                      </a:r>
                      <a:r>
                        <a:rPr lang="en-US" altLang="zh-CN" sz="2000" b="0" baseline="300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 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是幂等的</a:t>
                      </a:r>
                      <a:endParaRPr lang="zh-CN" altLang="en-US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正则定义</a:t>
            </a:r>
            <a:endParaRPr lang="zh-CN" alt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对正则表达式命名，使表示简洁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各个 d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的名字都不同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 r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{d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…, d</a:t>
            </a:r>
            <a:r>
              <a:rPr lang="zh-CN" altLang="en-US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}上的正则表达式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正则定义的例子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C语言的标识符是字母、数字和下划线组成的串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letter_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| B | … | Z | a | b | … | z | _ </a:t>
            </a:r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  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0 | 1 | … | 9</a:t>
            </a:r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letter_ 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letter_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| 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 </a:t>
            </a:r>
            <a:r>
              <a:rPr lang="zh-CN" alt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)*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无符号数集合，例1946，11.28，63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，1.99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digit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</a:t>
            </a:r>
            <a:r>
              <a:rPr lang="en-US" altLang="zh-CN" sz="2000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1 | … | 9</a:t>
            </a:r>
            <a:endParaRPr lang="en-US" altLang="zh-CN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digits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digit digit</a:t>
            </a:r>
            <a:r>
              <a:rPr lang="en-US" altLang="zh-CN" sz="2000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endParaRPr lang="en-US" altLang="zh-CN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optional_fraction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.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digits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optional_exponent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E ( + |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digits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number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digits optional_fraction optional_exponent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简化表示：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number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</a:t>
            </a:r>
            <a:r>
              <a:rPr lang="en-US" altLang="zh-CN" sz="2000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(.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</a:t>
            </a:r>
            <a:r>
              <a:rPr lang="en-US" altLang="zh-CN" sz="2000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(E(+|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digit</a:t>
            </a:r>
            <a:r>
              <a:rPr lang="en-US" altLang="zh-CN" sz="2000" baseline="30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正则表达式扩展：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假设在一篇英文小说里查找 hi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可以使用正则表达式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很多单词里包含 hi 这两个连续的字符：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him，history，high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精确地查找 hi 这个单词：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\bhi\b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\b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是正则表达式规定的一个元字符，代表着单词的开头或结尾，也就是单词的分界处。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正则表达式扩展：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 Lucy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后面不远处跟着一个 Lucy：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\bhi\b.*\bLucy\b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是元字符，匹配除了换行符以外的任意字符。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同样是元字符，表示*前边的内容可以连续重复使用任意次以使整个表达式得到匹配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连在一起就意味着任意数量的不包含换行的字符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6659eabd-d2dc-437d-839c-796e665b09de}"/>
</p:tagLst>
</file>

<file path=ppt/tags/tag3.xml><?xml version="1.0" encoding="utf-8"?>
<p:tagLst xmlns:p="http://schemas.openxmlformats.org/presentationml/2006/main">
  <p:tag name="KSO_WM_UNIT_TABLE_BEAUTIFY" val="smartTable{702d5a1c-5f60-47ef-a226-b23a03f185a0}"/>
</p:tagLst>
</file>

<file path=ppt/tags/tag4.xml><?xml version="1.0" encoding="utf-8"?>
<p:tagLst xmlns:p="http://schemas.openxmlformats.org/presentationml/2006/main">
  <p:tag name="KSO_WM_UNIT_TABLE_BEAUTIFY" val="smartTable{494ec599-92e1-4eaf-9b9b-f62e77cf5601}"/>
</p:tagLst>
</file>

<file path=ppt/tags/tag5.xml><?xml version="1.0" encoding="utf-8"?>
<p:tagLst xmlns:p="http://schemas.openxmlformats.org/presentationml/2006/main">
  <p:tag name="KSO_WM_UNIT_TABLE_BEAUTIFY" val="smartTable{98567b30-0535-4d8d-ae10-468705b3fab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2866</Words>
  <Application>WPS 演示</Application>
  <PresentationFormat>全屏显示(4:3)</PresentationFormat>
  <Paragraphs>375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楷体</vt:lpstr>
      <vt:lpstr>Times New Roman</vt:lpstr>
      <vt:lpstr>Symbol</vt:lpstr>
      <vt:lpstr>黑体</vt:lpstr>
      <vt:lpstr>微软雅黑</vt:lpstr>
      <vt:lpstr>Arial Unicode MS</vt:lpstr>
      <vt:lpstr>方正舒体</vt:lpstr>
      <vt:lpstr>等线</vt:lpstr>
      <vt:lpstr>透明</vt:lpstr>
      <vt:lpstr>正则表达式</vt:lpstr>
      <vt:lpstr>课程内容</vt:lpstr>
      <vt:lpstr>正则表达式</vt:lpstr>
      <vt:lpstr>正则表达式的例子</vt:lpstr>
      <vt:lpstr>正则式等价：表示同样语言的正则式</vt:lpstr>
      <vt:lpstr>正则定义</vt:lpstr>
      <vt:lpstr>正则定义的例子</vt:lpstr>
      <vt:lpstr>正则表达式扩展：hi</vt:lpstr>
      <vt:lpstr>正则表达式扩展：hi Lucy</vt:lpstr>
      <vt:lpstr>正则表达式扩展：元字符</vt:lpstr>
      <vt:lpstr>正则表达式扩展：反义</vt:lpstr>
      <vt:lpstr>正则表达式扩展：重复</vt:lpstr>
      <vt:lpstr>正则表达式扩展：贪婪与懒惰</vt:lpstr>
      <vt:lpstr>电话号码的匹配</vt:lpstr>
      <vt:lpstr>IP地址的匹配</vt:lpstr>
      <vt:lpstr>例子</vt:lpstr>
      <vt:lpstr>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zhongqing</cp:lastModifiedBy>
  <cp:revision>431</cp:revision>
  <dcterms:created xsi:type="dcterms:W3CDTF">2013-06-17T05:43:00Z</dcterms:created>
  <dcterms:modified xsi:type="dcterms:W3CDTF">2020-03-01T01:18:03Z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