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6" r:id="rId3"/>
    <p:sldId id="384" r:id="rId4"/>
    <p:sldId id="386" r:id="rId5"/>
    <p:sldId id="378" r:id="rId6"/>
    <p:sldId id="385" r:id="rId7"/>
    <p:sldId id="404" r:id="rId8"/>
    <p:sldId id="379" r:id="rId9"/>
    <p:sldId id="380" r:id="rId10"/>
    <p:sldId id="381" r:id="rId11"/>
    <p:sldId id="382" r:id="rId12"/>
    <p:sldId id="383" r:id="rId13"/>
    <p:sldId id="387" r:id="rId14"/>
    <p:sldId id="348" r:id="rId15"/>
    <p:sldId id="355" r:id="rId16"/>
    <p:sldId id="357" r:id="rId17"/>
    <p:sldId id="351" r:id="rId18"/>
    <p:sldId id="356" r:id="rId19"/>
    <p:sldId id="388" r:id="rId20"/>
    <p:sldId id="361" r:id="rId21"/>
    <p:sldId id="420" r:id="rId22"/>
    <p:sldId id="426" r:id="rId23"/>
    <p:sldId id="427" r:id="rId24"/>
    <p:sldId id="421" r:id="rId25"/>
    <p:sldId id="422" r:id="rId26"/>
    <p:sldId id="428" r:id="rId27"/>
    <p:sldId id="425" r:id="rId28"/>
    <p:sldId id="429" r:id="rId29"/>
    <p:sldId id="423" r:id="rId30"/>
    <p:sldId id="430" r:id="rId31"/>
    <p:sldId id="345" r:id="rId32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1002" y="90"/>
      </p:cViewPr>
      <p:guideLst>
        <p:guide orient="horz" pos="2169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有限自动机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空白的转换图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delim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blank | tab | newline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ws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delim+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5604" name="Group 83"/>
          <p:cNvGrpSpPr/>
          <p:nvPr/>
        </p:nvGrpSpPr>
        <p:grpSpPr bwMode="auto">
          <a:xfrm>
            <a:off x="533400" y="2837180"/>
            <a:ext cx="7620000" cy="1864360"/>
            <a:chOff x="288" y="2304"/>
            <a:chExt cx="4800" cy="1200"/>
          </a:xfrm>
        </p:grpSpPr>
        <p:sp>
          <p:nvSpPr>
            <p:cNvPr id="25605" name="Oval 6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21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25606" name="Group 67"/>
            <p:cNvGrpSpPr/>
            <p:nvPr/>
          </p:nvGrpSpPr>
          <p:grpSpPr bwMode="auto">
            <a:xfrm>
              <a:off x="4385" y="2996"/>
              <a:ext cx="516" cy="508"/>
              <a:chOff x="7120" y="12162"/>
              <a:chExt cx="451" cy="425"/>
            </a:xfrm>
          </p:grpSpPr>
          <p:sp>
            <p:nvSpPr>
              <p:cNvPr id="25617" name="Oval 6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51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618" name="Oval 69"/>
              <p:cNvSpPr>
                <a:spLocks noChangeArrowheads="1"/>
              </p:cNvSpPr>
              <p:nvPr/>
            </p:nvSpPr>
            <p:spPr bwMode="auto">
              <a:xfrm>
                <a:off x="7179" y="12219"/>
                <a:ext cx="334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22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5607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608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09" name="Rectangle 7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25610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1" name="Line 7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12" name="Rectangle 7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3" name="Rectangle 7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4" name="Rectangle 7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36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5" name="Freeform 78"/>
            <p:cNvSpPr/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612 w 327"/>
                <a:gd name="T1" fmla="*/ 1179 h 333"/>
                <a:gd name="T2" fmla="*/ 806 w 327"/>
                <a:gd name="T3" fmla="*/ 435 h 333"/>
                <a:gd name="T4" fmla="*/ 424 w 327"/>
                <a:gd name="T5" fmla="*/ 12 h 333"/>
                <a:gd name="T6" fmla="*/ 38 w 327"/>
                <a:gd name="T7" fmla="*/ 488 h 333"/>
                <a:gd name="T8" fmla="*/ 191 w 327"/>
                <a:gd name="T9" fmla="*/ 118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6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20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合成整体</a:t>
            </a:r>
            <a:r>
              <a:rPr lang="zh-CN" altLang="en-US">
                <a:sym typeface="+mn-ea"/>
              </a:rPr>
              <a:t>转换图</a:t>
            </a:r>
            <a:endParaRPr lang="zh-CN" altLang="en-US" b="1"/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65985" y="2569845"/>
            <a:ext cx="3848100" cy="2908300"/>
            <a:chOff x="3170" y="4050"/>
            <a:chExt cx="6498" cy="5433"/>
          </a:xfrm>
        </p:grpSpPr>
        <p:grpSp>
          <p:nvGrpSpPr>
            <p:cNvPr id="26628" name="Group 83"/>
            <p:cNvGrpSpPr/>
            <p:nvPr/>
          </p:nvGrpSpPr>
          <p:grpSpPr bwMode="auto">
            <a:xfrm>
              <a:off x="3170" y="4050"/>
              <a:ext cx="5063" cy="5433"/>
              <a:chOff x="1122" y="2160"/>
              <a:chExt cx="2025" cy="2173"/>
            </a:xfrm>
          </p:grpSpPr>
          <p:sp>
            <p:nvSpPr>
              <p:cNvPr id="26635" name="Line 70"/>
              <p:cNvSpPr>
                <a:spLocks noChangeShapeType="1"/>
              </p:cNvSpPr>
              <p:nvPr/>
            </p:nvSpPr>
            <p:spPr bwMode="auto">
              <a:xfrm flipV="1">
                <a:off x="1668" y="2385"/>
                <a:ext cx="962" cy="75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26636" name="Rectangle 72"/>
              <p:cNvSpPr>
                <a:spLocks noChangeArrowheads="1"/>
              </p:cNvSpPr>
              <p:nvPr/>
            </p:nvSpPr>
            <p:spPr bwMode="auto">
              <a:xfrm>
                <a:off x="1122" y="2982"/>
                <a:ext cx="647" cy="38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6637" name="Line 74"/>
              <p:cNvSpPr>
                <a:spLocks noChangeShapeType="1"/>
              </p:cNvSpPr>
              <p:nvPr/>
            </p:nvSpPr>
            <p:spPr bwMode="auto">
              <a:xfrm flipV="1">
                <a:off x="1668" y="2949"/>
                <a:ext cx="984" cy="18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6638" name="Oval 80"/>
              <p:cNvSpPr>
                <a:spLocks noChangeArrowheads="1"/>
              </p:cNvSpPr>
              <p:nvPr/>
            </p:nvSpPr>
            <p:spPr bwMode="auto">
              <a:xfrm>
                <a:off x="2660" y="270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9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39" name="Oval 80"/>
              <p:cNvSpPr>
                <a:spLocks noChangeArrowheads="1"/>
              </p:cNvSpPr>
              <p:nvPr/>
            </p:nvSpPr>
            <p:spPr bwMode="auto">
              <a:xfrm>
                <a:off x="2660" y="328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40" name="Oval 80"/>
              <p:cNvSpPr>
                <a:spLocks noChangeArrowheads="1"/>
              </p:cNvSpPr>
              <p:nvPr/>
            </p:nvSpPr>
            <p:spPr bwMode="auto">
              <a:xfrm>
                <a:off x="2652" y="382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20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41" name="Oval 80"/>
              <p:cNvSpPr>
                <a:spLocks noChangeArrowheads="1"/>
              </p:cNvSpPr>
              <p:nvPr/>
            </p:nvSpPr>
            <p:spPr bwMode="auto">
              <a:xfrm>
                <a:off x="2652" y="216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0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6629" name="TextBox 24"/>
            <p:cNvSpPr txBox="1">
              <a:spLocks noChangeArrowheads="1"/>
            </p:cNvSpPr>
            <p:nvPr/>
          </p:nvSpPr>
          <p:spPr bwMode="auto">
            <a:xfrm>
              <a:off x="8908" y="461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0" name="TextBox 25"/>
            <p:cNvSpPr txBox="1">
              <a:spLocks noChangeArrowheads="1"/>
            </p:cNvSpPr>
            <p:nvPr/>
          </p:nvSpPr>
          <p:spPr bwMode="auto">
            <a:xfrm>
              <a:off x="8908" y="596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1" name="TextBox 26"/>
            <p:cNvSpPr txBox="1">
              <a:spLocks noChangeArrowheads="1"/>
            </p:cNvSpPr>
            <p:nvPr/>
          </p:nvSpPr>
          <p:spPr bwMode="auto">
            <a:xfrm>
              <a:off x="9020" y="708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2" name="TextBox 27"/>
            <p:cNvSpPr txBox="1">
              <a:spLocks noChangeArrowheads="1"/>
            </p:cNvSpPr>
            <p:nvPr/>
          </p:nvSpPr>
          <p:spPr bwMode="auto">
            <a:xfrm>
              <a:off x="9020" y="843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cxnSp>
          <p:nvCxnSpPr>
            <p:cNvPr id="26633" name="Straight Arrow Connector 29"/>
            <p:cNvCxnSpPr>
              <a:cxnSpLocks noChangeShapeType="1"/>
            </p:cNvCxnSpPr>
            <p:nvPr/>
          </p:nvCxnSpPr>
          <p:spPr bwMode="auto">
            <a:xfrm>
              <a:off x="4535" y="6487"/>
              <a:ext cx="2480" cy="1012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Arrow Connector 31"/>
            <p:cNvCxnSpPr>
              <a:cxnSpLocks noChangeShapeType="1"/>
            </p:cNvCxnSpPr>
            <p:nvPr/>
          </p:nvCxnSpPr>
          <p:spPr bwMode="auto">
            <a:xfrm>
              <a:off x="4534" y="6487"/>
              <a:ext cx="2349" cy="2289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的联系和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的NFA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一个符号标记离开同一状态有多条边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的转换表</a:t>
            </a:r>
            <a:endParaRPr lang="ko-KR" altLang="en-US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550" y="2081530"/>
            <a:ext cx="5445125" cy="229108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1134110" y="4751705"/>
          <a:ext cx="64001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9624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 kern="120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000" b="0" kern="1200">
                        <a:solidFill>
                          <a:srgbClr val="FFFFFF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a</a:t>
                      </a:r>
                      <a:endParaRPr lang="en-US" altLang="zh-CN" sz="2000" b="0" kern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方正舒体" panose="02010601030101010101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b</a:t>
                      </a:r>
                      <a:endParaRPr lang="en-US" altLang="zh-CN" sz="2000" b="0" kern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方正舒体" panose="02010601030101010101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{0,1}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{2}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例 aa*|bb*的NFA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243" name="Group 47"/>
          <p:cNvGrpSpPr/>
          <p:nvPr/>
        </p:nvGrpSpPr>
        <p:grpSpPr bwMode="auto">
          <a:xfrm>
            <a:off x="1368425" y="1724025"/>
            <a:ext cx="5530850" cy="2884805"/>
            <a:chOff x="1056" y="1591"/>
            <a:chExt cx="3528" cy="1817"/>
          </a:xfrm>
        </p:grpSpPr>
        <p:sp>
          <p:nvSpPr>
            <p:cNvPr id="10244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0245" name="Group 23"/>
            <p:cNvGrpSpPr/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10246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47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248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10251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 flipV="1">
              <a:off x="3186" y="2240"/>
              <a:ext cx="833" cy="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1"/>
            <p:cNvSpPr>
              <a:spLocks noChangeArrowheads="1"/>
            </p:cNvSpPr>
            <p:nvPr/>
          </p:nvSpPr>
          <p:spPr bwMode="auto">
            <a:xfrm>
              <a:off x="4067" y="1767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4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5" name="Rectangle 34"/>
            <p:cNvSpPr>
              <a:spLocks noChangeArrowheads="1"/>
            </p:cNvSpPr>
            <p:nvPr/>
          </p:nvSpPr>
          <p:spPr bwMode="auto">
            <a:xfrm>
              <a:off x="4268" y="1591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268" y="2559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7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 flipV="1">
              <a:off x="2304" y="2322"/>
              <a:ext cx="511" cy="35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520" cy="3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0261" name="Group 40"/>
            <p:cNvGrpSpPr/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10262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63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4</a:t>
                </a:r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264" name="Freeform 43"/>
            <p:cNvSpPr>
              <a:spLocks noChangeArrowheads="1"/>
            </p:cNvSpPr>
            <p:nvPr/>
          </p:nvSpPr>
          <p:spPr bwMode="auto">
            <a:xfrm>
              <a:off x="4082" y="2754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2389" y="2264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  <a:endParaRPr lang="zh-CN" altLang="en-US" sz="2400">
                <a:solidFill>
                  <a:schemeClr val="tx2"/>
                </a:solidFill>
                <a:cs typeface="Times New Roman" panose="02020603050405020304" charset="0"/>
                <a:sym typeface="Symbol" panose="05050102010706020507" pitchFamily="18" charset="2"/>
              </a:endParaRPr>
            </a:p>
          </p:txBody>
        </p:sp>
        <p:sp>
          <p:nvSpPr>
            <p:cNvPr id="10266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  <a:endParaRPr lang="zh-CN" altLang="en-US" sz="2400">
                <a:solidFill>
                  <a:schemeClr val="tx2"/>
                </a:solidFill>
                <a:cs typeface="Times New Roman" panose="02020603050405020304" charset="0"/>
                <a:sym typeface="Symbol" panose="05050102010706020507" pitchFamily="18" charset="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58190" y="498030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串 </a:t>
            </a:r>
            <a:r>
              <a:rPr lang="zh-CN" altLang="en-US" sz="2400" b="1">
                <a:solidFill>
                  <a:schemeClr val="accent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aaa 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通过0、1、2、2、2的路径来接受</a:t>
            </a:r>
            <a:endParaRPr lang="zh-CN" altLang="en-US" sz="240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相应边上的标记为ε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、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a、a、a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拼成aaa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,ε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在拼接中消失。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且可以是部分函数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个符号标记离开同一状态只有一条边</a:t>
            </a:r>
            <a:endParaRPr lang="en-US" altLang="zh-CN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任何状态下都没有ε转换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08735" y="2898140"/>
            <a:ext cx="5638800" cy="2281555"/>
            <a:chOff x="2161" y="2323"/>
            <a:chExt cx="8880" cy="3428"/>
          </a:xfrm>
        </p:grpSpPr>
        <p:grpSp>
          <p:nvGrpSpPr>
            <p:cNvPr id="5" name="组合 4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6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7" name="Group 23"/>
              <p:cNvGrpSpPr/>
              <p:nvPr/>
            </p:nvGrpSpPr>
            <p:grpSpPr bwMode="auto">
              <a:xfrm rot="0"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8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p>
                  <a:pPr algn="just"/>
                  <a:endPara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p>
                  <a:pPr algn="just"/>
                  <a:r>
                    <a:rPr lang="zh-CN" altLang="en-US" sz="24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  <a:endPara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400"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5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7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8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0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3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的联系与区别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28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从数学模型上看，除了转换函数不同，其他相同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,且可以是部分函数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一个符号标记离开同一状态有多条边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DFA: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个符号标记离开同一状态只有一条边</a:t>
            </a:r>
            <a:endParaRPr lang="en-US" altLang="zh-CN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任何状态下都没有ε转换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8615" y="4724400"/>
            <a:ext cx="3622040" cy="152527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16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16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8500" y="4724400"/>
            <a:ext cx="3747770" cy="1525270"/>
            <a:chOff x="2161" y="2323"/>
            <a:chExt cx="8880" cy="3428"/>
          </a:xfrm>
        </p:grpSpPr>
        <p:grpSp>
          <p:nvGrpSpPr>
            <p:cNvPr id="9" name="组合 8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10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 rot="0"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13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p>
                  <a:pPr algn="just"/>
                  <a:endPara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p>
                  <a:pPr algn="just"/>
                  <a:r>
                    <a:rPr lang="zh-CN" altLang="en-US" sz="16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  <a:endPara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1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2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0484" name="圆角矩形标注 6"/>
          <p:cNvSpPr>
            <a:spLocks noChangeArrowheads="1"/>
          </p:cNvSpPr>
          <p:nvPr/>
        </p:nvSpPr>
        <p:spPr bwMode="auto">
          <a:xfrm>
            <a:off x="7844155" y="4494530"/>
            <a:ext cx="914400" cy="408130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DFA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标注 6"/>
          <p:cNvSpPr>
            <a:spLocks noChangeArrowheads="1"/>
          </p:cNvSpPr>
          <p:nvPr/>
        </p:nvSpPr>
        <p:spPr bwMode="auto">
          <a:xfrm>
            <a:off x="3923030" y="4613910"/>
            <a:ext cx="914400" cy="408144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NFA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20484" grpId="0" bldLvl="0" animBg="1"/>
      <p:bldP spid="30" grpId="1" animBg="1"/>
      <p:bldP spid="2048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总结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状态转换图的形式化表示，指明了一个开始状态，一个或多个接受状态，以及状态集、输入字符集和状态间的转换集合。与状态转换图不同，有限自动机既可以在输入字符上执行转换，也可以在空输入上执行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不确定有限自动机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：一个符号标记离开同一状态可以有多条边，并且空输入也可以作为标号。对应于各个可能模式有一个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，并且我们使用表格来记录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在扫描输入字符时可能进入的所有状态。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：任何一个状态对于任意一个输入符号有且只有一个转换。同时不允许在空输入上的转换。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的区别、联系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</a:t>
            </a:r>
            <a:r>
              <a:rPr lang="en-US" altLang="zh-CN"/>
              <a:t>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</a:t>
            </a:r>
            <a:r>
              <a:rPr lang="en-US" altLang="zh-CN"/>
              <a:t>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41780" y="2444115"/>
            <a:ext cx="6313170" cy="3871595"/>
            <a:chOff x="2536" y="2915"/>
            <a:chExt cx="9942" cy="6097"/>
          </a:xfrm>
        </p:grpSpPr>
        <p:sp>
          <p:nvSpPr>
            <p:cNvPr id="377883" name="直接连接符 377882"/>
            <p:cNvSpPr/>
            <p:nvPr/>
          </p:nvSpPr>
          <p:spPr>
            <a:xfrm>
              <a:off x="2536" y="4111"/>
              <a:ext cx="1809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77884" name="矩形 377883"/>
            <p:cNvSpPr/>
            <p:nvPr/>
          </p:nvSpPr>
          <p:spPr>
            <a:xfrm>
              <a:off x="2769" y="3402"/>
              <a:ext cx="153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 dirty="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36" y="4398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218" y="3801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36" y="8254"/>
              <a:ext cx="1916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18" y="8254"/>
              <a:ext cx="1818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1" name="直接连接符 30"/>
            <p:cNvSpPr/>
            <p:nvPr/>
          </p:nvSpPr>
          <p:spPr>
            <a:xfrm>
              <a:off x="4602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2" name="直接连接符 31"/>
            <p:cNvSpPr/>
            <p:nvPr/>
          </p:nvSpPr>
          <p:spPr>
            <a:xfrm>
              <a:off x="9027" y="4672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3" name="直接连接符 32"/>
            <p:cNvSpPr/>
            <p:nvPr/>
          </p:nvSpPr>
          <p:spPr>
            <a:xfrm flipV="1">
              <a:off x="5454" y="4560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4" name="直接连接符 33"/>
            <p:cNvSpPr/>
            <p:nvPr/>
          </p:nvSpPr>
          <p:spPr>
            <a:xfrm flipV="1">
              <a:off x="9877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5" name="矩形 34"/>
            <p:cNvSpPr/>
            <p:nvPr/>
          </p:nvSpPr>
          <p:spPr>
            <a:xfrm>
              <a:off x="925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40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29" y="5692"/>
              <a:ext cx="119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79" y="5692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8879" y="7845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3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4472" y="7790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2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H="1">
              <a:off x="5624" y="808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5624" y="876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3" name="矩形 42"/>
            <p:cNvSpPr/>
            <p:nvPr/>
          </p:nvSpPr>
          <p:spPr>
            <a:xfrm>
              <a:off x="6934" y="7280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927" y="8142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4414" y="3515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 bIns="46800"/>
            <a:p>
              <a:pPr algn="just"/>
              <a:endParaRPr lang="zh-CN" altLang="en-US" sz="1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8879" y="3577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4574" y="3627"/>
              <a:ext cx="880" cy="83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0" rIns="54000" bIns="0" anchor="ctr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直接连接符 47"/>
            <p:cNvSpPr/>
            <p:nvPr/>
          </p:nvSpPr>
          <p:spPr>
            <a:xfrm>
              <a:off x="5624" y="440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9" name="直接连接符 48"/>
            <p:cNvSpPr/>
            <p:nvPr/>
          </p:nvSpPr>
          <p:spPr>
            <a:xfrm flipH="1">
              <a:off x="5566" y="3782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50" name="矩形 49"/>
            <p:cNvSpPr/>
            <p:nvPr/>
          </p:nvSpPr>
          <p:spPr>
            <a:xfrm>
              <a:off x="6934" y="2915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871" y="3782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4444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64615" y="399478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372427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0410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8393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5" idx="6"/>
            <a:endCxn id="4" idx="2"/>
          </p:cNvCxnSpPr>
          <p:nvPr/>
        </p:nvCxnSpPr>
        <p:spPr>
          <a:xfrm>
            <a:off x="182435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6"/>
            <a:endCxn id="8" idx="2"/>
          </p:cNvCxnSpPr>
          <p:nvPr/>
        </p:nvCxnSpPr>
        <p:spPr>
          <a:xfrm>
            <a:off x="300418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6"/>
          </p:cNvCxnSpPr>
          <p:nvPr/>
        </p:nvCxnSpPr>
        <p:spPr>
          <a:xfrm flipH="1">
            <a:off x="418401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9" idx="6"/>
          </p:cNvCxnSpPr>
          <p:nvPr/>
        </p:nvCxnSpPr>
        <p:spPr>
          <a:xfrm flipH="1">
            <a:off x="536384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5"/>
            <a:endCxn id="9" idx="3"/>
          </p:cNvCxnSpPr>
          <p:nvPr/>
        </p:nvCxnSpPr>
        <p:spPr>
          <a:xfrm rot="5400000" flipV="1">
            <a:off x="3954145" y="3369945"/>
            <a:ext cx="3175" cy="2034540"/>
          </a:xfrm>
          <a:prstGeom prst="curvedConnector3">
            <a:avLst>
              <a:gd name="adj1" fmla="val 9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2"/>
            <a:endCxn id="5" idx="0"/>
          </p:cNvCxnSpPr>
          <p:nvPr/>
        </p:nvCxnSpPr>
        <p:spPr>
          <a:xfrm rot="10800000" flipH="1">
            <a:off x="136461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9" idx="5"/>
            <a:endCxn id="4" idx="4"/>
          </p:cNvCxnSpPr>
          <p:nvPr/>
        </p:nvCxnSpPr>
        <p:spPr>
          <a:xfrm rot="5400000">
            <a:off x="4001770" y="3159760"/>
            <a:ext cx="67310" cy="2522220"/>
          </a:xfrm>
          <a:prstGeom prst="curvedConnector3">
            <a:avLst>
              <a:gd name="adj1" fmla="val 747169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 flipH="1" flipV="1">
            <a:off x="2842260" y="2940050"/>
            <a:ext cx="67310" cy="2197100"/>
          </a:xfrm>
          <a:prstGeom prst="curvedConnector3">
            <a:avLst>
              <a:gd name="adj1" fmla="val -57075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1"/>
            <a:endCxn id="8" idx="0"/>
          </p:cNvCxnSpPr>
          <p:nvPr/>
        </p:nvCxnSpPr>
        <p:spPr>
          <a:xfrm rot="16200000" flipV="1">
            <a:off x="5019040" y="2929890"/>
            <a:ext cx="67310" cy="2197100"/>
          </a:xfrm>
          <a:prstGeom prst="curvedConnector3">
            <a:avLst>
              <a:gd name="adj1" fmla="val 722641"/>
            </a:avLst>
          </a:prstGeom>
          <a:ln w="63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6"/>
            <a:endCxn id="10" idx="0"/>
          </p:cNvCxnSpPr>
          <p:nvPr/>
        </p:nvCxnSpPr>
        <p:spPr>
          <a:xfrm flipH="1" flipV="1">
            <a:off x="631380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04851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1467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0786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5785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92065" y="3282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67000" y="32753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21475" y="358203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92835" y="34988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20160" y="44189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8255" y="48761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27405" y="422529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4355" y="387477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  <a:endParaRPr lang="zh-CN" altLang="en-US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4780" y="5343525"/>
            <a:ext cx="588645" cy="588645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&gt;5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01041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1955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2869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33470" y="4044315"/>
            <a:ext cx="1231900" cy="55372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3,4,5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>
          <a:xfrm>
            <a:off x="247015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2"/>
          </p:cNvCxnSpPr>
          <p:nvPr/>
        </p:nvCxnSpPr>
        <p:spPr>
          <a:xfrm>
            <a:off x="447929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0" idx="6"/>
          </p:cNvCxnSpPr>
          <p:nvPr/>
        </p:nvCxnSpPr>
        <p:spPr>
          <a:xfrm flipH="1">
            <a:off x="4865370" y="3316605"/>
            <a:ext cx="1393190" cy="100457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</p:cNvCxnSpPr>
          <p:nvPr/>
        </p:nvCxnSpPr>
        <p:spPr>
          <a:xfrm>
            <a:off x="4249420" y="3316605"/>
            <a:ext cx="0" cy="7277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5" idx="0"/>
          </p:cNvCxnSpPr>
          <p:nvPr/>
        </p:nvCxnSpPr>
        <p:spPr>
          <a:xfrm>
            <a:off x="4249420" y="4598035"/>
            <a:ext cx="0" cy="74549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73200" y="3086735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72845" y="27800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16" name="曲线连接符 15"/>
          <p:cNvCxnSpPr>
            <a:stCxn id="4" idx="0"/>
            <a:endCxn id="4" idx="2"/>
          </p:cNvCxnSpPr>
          <p:nvPr/>
        </p:nvCxnSpPr>
        <p:spPr>
          <a:xfrm rot="16200000" flipH="1" flipV="1">
            <a:off x="2010410" y="285686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4"/>
            <a:endCxn id="5" idx="6"/>
          </p:cNvCxnSpPr>
          <p:nvPr/>
        </p:nvCxnSpPr>
        <p:spPr>
          <a:xfrm rot="5400000" flipH="1" flipV="1">
            <a:off x="4249420" y="5637530"/>
            <a:ext cx="294005" cy="294005"/>
          </a:xfrm>
          <a:prstGeom prst="curvedConnector4">
            <a:avLst>
              <a:gd name="adj1" fmla="val -80994"/>
              <a:gd name="adj2" fmla="val 18099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4025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6100" y="22961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65370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7370" y="37376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9420" y="3430905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49420" y="48171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98695" y="5746115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96964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8701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0438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175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39125" y="396049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142938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>
            <a:off x="324675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7" idx="2"/>
          </p:cNvCxnSpPr>
          <p:nvPr/>
        </p:nvCxnSpPr>
        <p:spPr>
          <a:xfrm>
            <a:off x="506412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10" idx="2"/>
          </p:cNvCxnSpPr>
          <p:nvPr/>
        </p:nvCxnSpPr>
        <p:spPr>
          <a:xfrm>
            <a:off x="688149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4"/>
          </p:cNvCxnSpPr>
          <p:nvPr/>
        </p:nvCxnSpPr>
        <p:spPr>
          <a:xfrm rot="5400000">
            <a:off x="5742940" y="3511550"/>
            <a:ext cx="3175" cy="1817370"/>
          </a:xfrm>
          <a:prstGeom prst="curvedConnector3">
            <a:avLst>
              <a:gd name="adj1" fmla="val 755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6"/>
            <a:endCxn id="6" idx="0"/>
          </p:cNvCxnSpPr>
          <p:nvPr/>
        </p:nvCxnSpPr>
        <p:spPr>
          <a:xfrm flipH="1" flipV="1">
            <a:off x="483425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6"/>
            <a:endCxn id="7" idx="0"/>
          </p:cNvCxnSpPr>
          <p:nvPr/>
        </p:nvCxnSpPr>
        <p:spPr>
          <a:xfrm flipH="1" flipV="1">
            <a:off x="665162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28495" y="388366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6020" y="38836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08955" y="390017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4105" y="390017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50050" y="342455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46625" y="3424555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235" y="4696460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某操作系统下合法的文件名为：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device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name . extension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其中第一部分（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：）和第三部分（</a:t>
            </a:r>
            <a:r>
              <a:rPr lang="en-US" altLang="zh-CN">
                <a:sym typeface="+mn-ea"/>
              </a:rPr>
              <a:t>.extension</a:t>
            </a:r>
            <a:r>
              <a:rPr lang="zh-CN" altLang="en-US">
                <a:sym typeface="+mn-ea"/>
              </a:rPr>
              <a:t>）都可省略，若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extension</a:t>
            </a:r>
            <a:r>
              <a:rPr lang="zh-CN" altLang="en-US">
                <a:sym typeface="+mn-ea"/>
              </a:rPr>
              <a:t>都是字符串，长度不限，但至少为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某操作系统下合法的文件名为：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device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name . extension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其中第一部分（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：）和第三部分（</a:t>
            </a:r>
            <a:r>
              <a:rPr lang="en-US" altLang="zh-CN">
                <a:sym typeface="+mn-ea"/>
              </a:rPr>
              <a:t>.extension</a:t>
            </a:r>
            <a:r>
              <a:rPr lang="zh-CN" altLang="en-US">
                <a:sym typeface="+mn-ea"/>
              </a:rPr>
              <a:t>）都可省略，若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extension</a:t>
            </a:r>
            <a:r>
              <a:rPr lang="zh-CN" altLang="en-US">
                <a:sym typeface="+mn-ea"/>
              </a:rPr>
              <a:t>都是字符串，长度不限，但至少为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742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35835" y="48342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2655" y="483425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48424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8106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29475" y="4834255"/>
            <a:ext cx="459740" cy="459740"/>
            <a:chOff x="2149" y="6216"/>
            <a:chExt cx="724" cy="724"/>
          </a:xfrm>
        </p:grpSpPr>
        <p:sp>
          <p:nvSpPr>
            <p:cNvPr id="14" name="椭圆 13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16" name="直接箭头连接符 15"/>
          <p:cNvCxnSpPr>
            <a:stCxn id="4" idx="6"/>
          </p:cNvCxnSpPr>
          <p:nvPr/>
        </p:nvCxnSpPr>
        <p:spPr>
          <a:xfrm>
            <a:off x="144716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2"/>
          </p:cNvCxnSpPr>
          <p:nvPr/>
        </p:nvCxnSpPr>
        <p:spPr>
          <a:xfrm flipV="1">
            <a:off x="269557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2"/>
          </p:cNvCxnSpPr>
          <p:nvPr/>
        </p:nvCxnSpPr>
        <p:spPr>
          <a:xfrm flipV="1">
            <a:off x="394398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2"/>
          </p:cNvCxnSpPr>
          <p:nvPr/>
        </p:nvCxnSpPr>
        <p:spPr>
          <a:xfrm flipV="1">
            <a:off x="519239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5" idx="2"/>
          </p:cNvCxnSpPr>
          <p:nvPr/>
        </p:nvCxnSpPr>
        <p:spPr>
          <a:xfrm>
            <a:off x="6440805" y="5064125"/>
            <a:ext cx="78867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5" idx="0"/>
          </p:cNvCxnSpPr>
          <p:nvPr/>
        </p:nvCxnSpPr>
        <p:spPr>
          <a:xfrm flipH="1" flipV="1">
            <a:off x="246570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6"/>
            <a:endCxn id="10" idx="0"/>
          </p:cNvCxnSpPr>
          <p:nvPr/>
        </p:nvCxnSpPr>
        <p:spPr>
          <a:xfrm flipH="1" flipV="1">
            <a:off x="496252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6"/>
            <a:endCxn id="15" idx="0"/>
          </p:cNvCxnSpPr>
          <p:nvPr/>
        </p:nvCxnSpPr>
        <p:spPr>
          <a:xfrm flipH="1" flipV="1">
            <a:off x="745934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5" idx="4"/>
            <a:endCxn id="12" idx="4"/>
          </p:cNvCxnSpPr>
          <p:nvPr/>
        </p:nvCxnSpPr>
        <p:spPr>
          <a:xfrm rot="5400000" flipV="1">
            <a:off x="4338320" y="3421380"/>
            <a:ext cx="3175" cy="3745230"/>
          </a:xfrm>
          <a:prstGeom prst="curvedConnector3">
            <a:avLst>
              <a:gd name="adj1" fmla="val 1731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0215" y="506476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6870" y="4757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835" y="47574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7873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54020" y="475805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25595" y="4758055"/>
            <a:ext cx="316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396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22595" y="475742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44005" y="47955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71740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6560" y="553720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15385" y="6316345"/>
            <a:ext cx="1338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代表任意字母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3344228" y="1524000"/>
            <a:ext cx="3642360" cy="224536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 </a:t>
            </a:r>
            <a:r>
              <a:rPr lang="el-GR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ε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 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 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931795" y="3864293"/>
            <a:ext cx="4522470" cy="286131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digit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[0-9]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+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(.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)?(E[+-]?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[A-Za-z]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|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)*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if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  then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else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	     &lt; | &gt; | &lt;= | &gt;= | = | &lt;&gt;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0005" y="2048254"/>
          <a:ext cx="657796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/>
                <a:gridCol w="2141855"/>
                <a:gridCol w="2293620"/>
              </a:tblGrid>
              <a:tr h="389255">
                <a:tc>
                  <a:txBody>
                    <a:bodyPr/>
                    <a:p>
                      <a:r>
                        <a:rPr lang="zh-CN" altLang="en-US" sz="18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词素</a:t>
                      </a:r>
                      <a:endParaRPr lang="zh-CN" altLang="en-US" sz="18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词法单元名字</a:t>
                      </a:r>
                      <a:endParaRPr lang="zh-CN" altLang="en-US" sz="1800" kern="12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属性值</a:t>
                      </a:r>
                      <a:endParaRPr lang="zh-CN" altLang="en-US" sz="1800" kern="12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</a:t>
                      </a:r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ws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8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</a:t>
                      </a:r>
                      <a:r>
                        <a:rPr lang="en-US" altLang="zh-CN" sz="1600" baseline="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 id</a:t>
                      </a:r>
                      <a:endParaRPr lang="en-US" altLang="zh-CN" sz="1600" baseline="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id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  <a:endParaRPr lang="zh-CN" altLang="en-US" sz="16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number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number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  <a:endParaRPr lang="zh-CN" altLang="en-US" sz="16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LT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560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8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EQ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&lt;&gt;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GT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状态转换图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状态转换图描绘词法分析器被语法分析器调用时，词法分析器为返回下一个记号所做的动作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绘制状态转换图是构造词法分析器的第一步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圆圈</a:t>
            </a:r>
            <a:r>
              <a:rPr lang="zh-CN" altLang="en-US"/>
              <a:t>表示状态，开始状态由一条没有出发节点、标号为</a:t>
            </a:r>
            <a:r>
              <a:rPr lang="en-US" altLang="zh-CN"/>
              <a:t>“</a:t>
            </a:r>
            <a:r>
              <a:rPr lang="zh-CN" altLang="en-US"/>
              <a:t>开始</a:t>
            </a:r>
            <a:r>
              <a:rPr lang="en-US" altLang="zh-CN"/>
              <a:t>”</a:t>
            </a:r>
            <a:r>
              <a:rPr lang="zh-CN" altLang="en-US"/>
              <a:t>的边指明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双层圆圈</a:t>
            </a:r>
            <a:r>
              <a:rPr lang="zh-CN" altLang="en-US"/>
              <a:t>表示接受状态，表示已识别一个记号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有向边</a:t>
            </a:r>
            <a:r>
              <a:rPr lang="zh-CN" altLang="en-US"/>
              <a:t>表示从一个状态到另一状态</a:t>
            </a:r>
            <a:endParaRPr lang="zh-CN" altLang="en-US"/>
          </a:p>
          <a:p>
            <a:pPr lvl="1"/>
            <a:r>
              <a:rPr lang="zh-CN" altLang="en-US"/>
              <a:t>每条边的</a:t>
            </a:r>
            <a:r>
              <a:rPr lang="zh-CN" altLang="en-US" b="1">
                <a:solidFill>
                  <a:schemeClr val="accent1"/>
                </a:solidFill>
              </a:rPr>
              <a:t>标号</a:t>
            </a:r>
            <a:r>
              <a:rPr lang="zh-CN" altLang="en-US"/>
              <a:t>包含一个或多个符号，若离开状态</a:t>
            </a:r>
            <a:r>
              <a:rPr lang="en-US" altLang="zh-CN"/>
              <a:t>s</a:t>
            </a:r>
            <a:r>
              <a:rPr lang="zh-CN" altLang="en-US"/>
              <a:t>的某边上标号为</a:t>
            </a:r>
            <a:r>
              <a:rPr lang="en-US" altLang="zh-CN"/>
              <a:t>other</a:t>
            </a:r>
            <a:r>
              <a:rPr lang="zh-CN" altLang="en-US"/>
              <a:t>，则它表示离开</a:t>
            </a:r>
            <a:r>
              <a:rPr lang="en-US" altLang="zh-CN"/>
              <a:t>s</a:t>
            </a:r>
            <a:r>
              <a:rPr lang="zh-CN" altLang="en-US"/>
              <a:t>的其他边所指示的字符以外的任意字符</a:t>
            </a:r>
            <a:endParaRPr lang="zh-CN" altLang="en-US"/>
          </a:p>
          <a:p>
            <a:pPr lvl="1"/>
            <a:r>
              <a:rPr lang="en-US" altLang="zh-CN" b="1">
                <a:solidFill>
                  <a:schemeClr val="accent1"/>
                </a:solidFill>
              </a:rPr>
              <a:t>* </a:t>
            </a:r>
            <a:r>
              <a:rPr lang="zh-CN" altLang="en-US"/>
              <a:t>表示输入指针必须回退的转态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关系算符的转换图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588010" y="2164080"/>
            <a:ext cx="8098790" cy="4329430"/>
            <a:chOff x="240" y="1290"/>
            <a:chExt cx="5280" cy="2727"/>
          </a:xfrm>
        </p:grpSpPr>
        <p:sp>
          <p:nvSpPr>
            <p:cNvPr id="6" name="Rectangle 5" descr="Green marble"/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Rectangle 6" descr="Green marble"/>
            <p:cNvSpPr>
              <a:spLocks noChangeArrowheads="1"/>
            </p:cNvSpPr>
            <p:nvPr/>
          </p:nvSpPr>
          <p:spPr bwMode="auto">
            <a:xfrm>
              <a:off x="1469" y="1490"/>
              <a:ext cx="291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 </a:t>
              </a:r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  <a:p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5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6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4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8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3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7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LE)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NE)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LT)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GE)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GT)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EQ)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&lt;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8605"/>
            <a:ext cx="8229600" cy="487680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标识符和关键字的转换图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3557" name="Group 162"/>
          <p:cNvGrpSpPr/>
          <p:nvPr/>
        </p:nvGrpSpPr>
        <p:grpSpPr bwMode="auto">
          <a:xfrm>
            <a:off x="386715" y="3125392"/>
            <a:ext cx="8573135" cy="1586943"/>
            <a:chOff x="288" y="1736"/>
            <a:chExt cx="4700" cy="966"/>
          </a:xfrm>
        </p:grpSpPr>
        <p:sp>
          <p:nvSpPr>
            <p:cNvPr id="23558" name="Oval 144"/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59" name="Oval 145"/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23560" name="Group 146"/>
            <p:cNvGrpSpPr/>
            <p:nvPr/>
          </p:nvGrpSpPr>
          <p:grpSpPr bwMode="auto">
            <a:xfrm>
              <a:off x="3206" y="2311"/>
              <a:ext cx="374" cy="391"/>
              <a:chOff x="7123" y="12173"/>
              <a:chExt cx="425" cy="425"/>
            </a:xfrm>
          </p:grpSpPr>
          <p:sp>
            <p:nvSpPr>
              <p:cNvPr id="23571" name="Oval 147"/>
              <p:cNvSpPr>
                <a:spLocks noChangeArrowheads="1"/>
              </p:cNvSpPr>
              <p:nvPr/>
            </p:nvSpPr>
            <p:spPr bwMode="auto">
              <a:xfrm>
                <a:off x="7123" y="12173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3572" name="Oval 14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11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3561" name="Line 150"/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2" name="Rectangle 151"/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23563" name="Rectangle 152"/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4" name="Line 153"/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5" name="Rectangle 154"/>
            <p:cNvSpPr>
              <a:spLocks noChangeArrowheads="1"/>
            </p:cNvSpPr>
            <p:nvPr/>
          </p:nvSpPr>
          <p:spPr bwMode="auto">
            <a:xfrm>
              <a:off x="2544" y="2208"/>
              <a:ext cx="690" cy="33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6" name="Rectangle 155"/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7" name="Rectangle 156"/>
            <p:cNvSpPr>
              <a:spLocks noChangeArrowheads="1"/>
            </p:cNvSpPr>
            <p:nvPr/>
          </p:nvSpPr>
          <p:spPr bwMode="auto">
            <a:xfrm>
              <a:off x="1879" y="1736"/>
              <a:ext cx="995" cy="370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或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digit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8" name="Rectangle 157"/>
            <p:cNvSpPr>
              <a:spLocks noChangeArrowheads="1"/>
            </p:cNvSpPr>
            <p:nvPr/>
          </p:nvSpPr>
          <p:spPr bwMode="auto">
            <a:xfrm>
              <a:off x="3648" y="2304"/>
              <a:ext cx="1340" cy="28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install_id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())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9" name="Freeform 158"/>
            <p:cNvSpPr/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99 w 327"/>
                <a:gd name="T1" fmla="*/ 183 h 333"/>
                <a:gd name="T2" fmla="*/ 129 w 327"/>
                <a:gd name="T3" fmla="*/ 68 h 333"/>
                <a:gd name="T4" fmla="*/ 69 w 327"/>
                <a:gd name="T5" fmla="*/ 3 h 333"/>
                <a:gd name="T6" fmla="*/ 6 w 327"/>
                <a:gd name="T7" fmla="*/ 77 h 333"/>
                <a:gd name="T8" fmla="*/ 31 w 327"/>
                <a:gd name="T9" fmla="*/ 18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70" name="Line 160"/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6443980" y="1975485"/>
            <a:ext cx="215392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letter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字母集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digit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数字集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无符号数的转换图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digit+ (.digit+)? (E (+ |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)? digit+)?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200" y="2759075"/>
            <a:ext cx="8904605" cy="3549650"/>
            <a:chOff x="120" y="4345"/>
            <a:chExt cx="14023" cy="5590"/>
          </a:xfrm>
        </p:grpSpPr>
        <p:grpSp>
          <p:nvGrpSpPr>
            <p:cNvPr id="24580" name="Group 70"/>
            <p:cNvGrpSpPr/>
            <p:nvPr/>
          </p:nvGrpSpPr>
          <p:grpSpPr bwMode="auto">
            <a:xfrm>
              <a:off x="120" y="4345"/>
              <a:ext cx="14023" cy="5590"/>
              <a:chOff x="48" y="1652"/>
              <a:chExt cx="5609" cy="2236"/>
            </a:xfrm>
          </p:grpSpPr>
          <p:sp>
            <p:nvSpPr>
              <p:cNvPr id="24581" name="Rectangle 42"/>
              <p:cNvSpPr>
                <a:spLocks noChangeArrowheads="1"/>
              </p:cNvSpPr>
              <p:nvPr/>
            </p:nvSpPr>
            <p:spPr bwMode="auto">
              <a:xfrm>
                <a:off x="48" y="2352"/>
                <a:ext cx="480" cy="23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4582" name="Line 22"/>
              <p:cNvSpPr>
                <a:spLocks noChangeShapeType="1"/>
              </p:cNvSpPr>
              <p:nvPr/>
            </p:nvSpPr>
            <p:spPr bwMode="auto">
              <a:xfrm flipV="1">
                <a:off x="1519" y="2659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grpSp>
            <p:nvGrpSpPr>
              <p:cNvPr id="24583" name="Group 23"/>
              <p:cNvGrpSpPr/>
              <p:nvPr/>
            </p:nvGrpSpPr>
            <p:grpSpPr bwMode="auto">
              <a:xfrm>
                <a:off x="5203" y="3282"/>
                <a:ext cx="310" cy="323"/>
                <a:chOff x="7120" y="12162"/>
                <a:chExt cx="425" cy="425"/>
              </a:xfrm>
            </p:grpSpPr>
            <p:sp>
              <p:nvSpPr>
                <p:cNvPr id="24621" name="Oval 24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" tIns="0" rIns="720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24622" name="Oval 25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19</a:t>
                  </a:r>
                  <a:endPara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4584" name="Oval 26"/>
              <p:cNvSpPr>
                <a:spLocks noChangeArrowheads="1"/>
              </p:cNvSpPr>
              <p:nvPr/>
            </p:nvSpPr>
            <p:spPr bwMode="auto">
              <a:xfrm>
                <a:off x="438" y="2472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5" name="Oval 27"/>
              <p:cNvSpPr>
                <a:spLocks noChangeArrowheads="1"/>
              </p:cNvSpPr>
              <p:nvPr/>
            </p:nvSpPr>
            <p:spPr bwMode="auto">
              <a:xfrm>
                <a:off x="1241" y="2496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13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6" name="Oval 28"/>
              <p:cNvSpPr>
                <a:spLocks noChangeArrowheads="1"/>
              </p:cNvSpPr>
              <p:nvPr/>
            </p:nvSpPr>
            <p:spPr bwMode="auto">
              <a:xfrm>
                <a:off x="1956" y="2483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14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7" name="Oval 29"/>
              <p:cNvSpPr>
                <a:spLocks noChangeArrowheads="1"/>
              </p:cNvSpPr>
              <p:nvPr/>
            </p:nvSpPr>
            <p:spPr bwMode="auto">
              <a:xfrm>
                <a:off x="2729" y="2496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15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8" name="Oval 30"/>
              <p:cNvSpPr>
                <a:spLocks noChangeArrowheads="1"/>
              </p:cNvSpPr>
              <p:nvPr/>
            </p:nvSpPr>
            <p:spPr bwMode="auto">
              <a:xfrm>
                <a:off x="3545" y="2496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16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9" name="Oval 31"/>
              <p:cNvSpPr>
                <a:spLocks noChangeArrowheads="1"/>
              </p:cNvSpPr>
              <p:nvPr/>
            </p:nvSpPr>
            <p:spPr bwMode="auto">
              <a:xfrm>
                <a:off x="4372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17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0" name="Oval 32"/>
              <p:cNvSpPr>
                <a:spLocks noChangeArrowheads="1"/>
              </p:cNvSpPr>
              <p:nvPr/>
            </p:nvSpPr>
            <p:spPr bwMode="auto">
              <a:xfrm>
                <a:off x="5173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18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1" name="Rectangle 33"/>
              <p:cNvSpPr>
                <a:spLocks noChangeArrowheads="1"/>
              </p:cNvSpPr>
              <p:nvPr/>
            </p:nvSpPr>
            <p:spPr bwMode="auto">
              <a:xfrm>
                <a:off x="761" y="2400"/>
                <a:ext cx="487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2" name="Rectangle 34"/>
              <p:cNvSpPr>
                <a:spLocks noChangeArrowheads="1"/>
              </p:cNvSpPr>
              <p:nvPr/>
            </p:nvSpPr>
            <p:spPr bwMode="auto">
              <a:xfrm>
                <a:off x="1124" y="1993"/>
                <a:ext cx="501" cy="263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3" name="Rectangle 35"/>
              <p:cNvSpPr>
                <a:spLocks noChangeArrowheads="1"/>
              </p:cNvSpPr>
              <p:nvPr/>
            </p:nvSpPr>
            <p:spPr bwMode="auto">
              <a:xfrm>
                <a:off x="2268" y="2381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4" name="Rectangle 36"/>
              <p:cNvSpPr>
                <a:spLocks noChangeArrowheads="1"/>
              </p:cNvSpPr>
              <p:nvPr/>
            </p:nvSpPr>
            <p:spPr bwMode="auto">
              <a:xfrm>
                <a:off x="2681" y="2016"/>
                <a:ext cx="504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5" name="Rectangle 37"/>
              <p:cNvSpPr>
                <a:spLocks noChangeArrowheads="1"/>
              </p:cNvSpPr>
              <p:nvPr/>
            </p:nvSpPr>
            <p:spPr bwMode="auto">
              <a:xfrm>
                <a:off x="4671" y="2368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6" name="Rectangle 38"/>
              <p:cNvSpPr>
                <a:spLocks noChangeArrowheads="1"/>
              </p:cNvSpPr>
              <p:nvPr/>
            </p:nvSpPr>
            <p:spPr bwMode="auto">
              <a:xfrm>
                <a:off x="5099" y="1993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7" name="Freeform 39"/>
              <p:cNvSpPr/>
              <p:nvPr/>
            </p:nvSpPr>
            <p:spPr bwMode="auto">
              <a:xfrm>
                <a:off x="1241" y="2256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8" name="Freeform 40"/>
              <p:cNvSpPr/>
              <p:nvPr/>
            </p:nvSpPr>
            <p:spPr bwMode="auto">
              <a:xfrm>
                <a:off x="2804" y="2240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9" name="Freeform 41"/>
              <p:cNvSpPr/>
              <p:nvPr/>
            </p:nvSpPr>
            <p:spPr bwMode="auto">
              <a:xfrm>
                <a:off x="5197" y="2250"/>
                <a:ext cx="224" cy="254"/>
              </a:xfrm>
              <a:custGeom>
                <a:avLst/>
                <a:gdLst>
                  <a:gd name="T0" fmla="*/ 17 w 327"/>
                  <a:gd name="T1" fmla="*/ 50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50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0" name="Line 43"/>
              <p:cNvSpPr>
                <a:spLocks noChangeShapeType="1"/>
              </p:cNvSpPr>
              <p:nvPr/>
            </p:nvSpPr>
            <p:spPr bwMode="auto">
              <a:xfrm>
                <a:off x="144" y="262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1" name="Rectangle 44"/>
              <p:cNvSpPr>
                <a:spLocks noChangeArrowheads="1"/>
              </p:cNvSpPr>
              <p:nvPr/>
            </p:nvSpPr>
            <p:spPr bwMode="auto">
              <a:xfrm>
                <a:off x="4841" y="2832"/>
                <a:ext cx="61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2" name="Rectangle 45"/>
              <p:cNvSpPr>
                <a:spLocks noChangeArrowheads="1"/>
              </p:cNvSpPr>
              <p:nvPr/>
            </p:nvSpPr>
            <p:spPr bwMode="auto">
              <a:xfrm>
                <a:off x="1655" y="2387"/>
                <a:ext cx="26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.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3" name="Rectangle 46"/>
              <p:cNvSpPr>
                <a:spLocks noChangeArrowheads="1"/>
              </p:cNvSpPr>
              <p:nvPr/>
            </p:nvSpPr>
            <p:spPr bwMode="auto">
              <a:xfrm>
                <a:off x="316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4" name="Rectangle 47"/>
              <p:cNvSpPr>
                <a:spLocks noChangeArrowheads="1"/>
              </p:cNvSpPr>
              <p:nvPr/>
            </p:nvSpPr>
            <p:spPr bwMode="auto">
              <a:xfrm>
                <a:off x="392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+/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  <a:sym typeface="Symbol" panose="05050102010706020507" pitchFamily="18" charset="2"/>
                  </a:rPr>
                  <a:t>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605" name="Line 48"/>
              <p:cNvSpPr>
                <a:spLocks noChangeShapeType="1"/>
              </p:cNvSpPr>
              <p:nvPr/>
            </p:nvSpPr>
            <p:spPr bwMode="auto">
              <a:xfrm>
                <a:off x="5337" y="2822"/>
                <a:ext cx="0" cy="45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6" name="Line 49"/>
              <p:cNvSpPr>
                <a:spLocks noChangeShapeType="1"/>
              </p:cNvSpPr>
              <p:nvPr/>
            </p:nvSpPr>
            <p:spPr bwMode="auto">
              <a:xfrm>
                <a:off x="739" y="2656"/>
                <a:ext cx="48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7" name="Line 50"/>
              <p:cNvSpPr>
                <a:spLocks noChangeShapeType="1"/>
              </p:cNvSpPr>
              <p:nvPr/>
            </p:nvSpPr>
            <p:spPr bwMode="auto">
              <a:xfrm>
                <a:off x="2270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8" name="Line 51"/>
              <p:cNvSpPr>
                <a:spLocks noChangeShapeType="1"/>
              </p:cNvSpPr>
              <p:nvPr/>
            </p:nvSpPr>
            <p:spPr bwMode="auto">
              <a:xfrm>
                <a:off x="3060" y="2645"/>
                <a:ext cx="485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9" name="Line 52"/>
              <p:cNvSpPr>
                <a:spLocks noChangeShapeType="1"/>
              </p:cNvSpPr>
              <p:nvPr/>
            </p:nvSpPr>
            <p:spPr bwMode="auto">
              <a:xfrm>
                <a:off x="3872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0" name="Line 53"/>
              <p:cNvSpPr>
                <a:spLocks noChangeShapeType="1"/>
              </p:cNvSpPr>
              <p:nvPr/>
            </p:nvSpPr>
            <p:spPr bwMode="auto">
              <a:xfrm>
                <a:off x="4683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1" name="Freeform 54"/>
              <p:cNvSpPr/>
              <p:nvPr/>
            </p:nvSpPr>
            <p:spPr bwMode="auto">
              <a:xfrm>
                <a:off x="1439" y="1892"/>
                <a:ext cx="2198" cy="647"/>
              </a:xfrm>
              <a:custGeom>
                <a:avLst/>
                <a:gdLst>
                  <a:gd name="T0" fmla="*/ 0 w 3210"/>
                  <a:gd name="T1" fmla="*/ 127 h 849"/>
                  <a:gd name="T2" fmla="*/ 53 w 3210"/>
                  <a:gd name="T3" fmla="*/ 43 h 849"/>
                  <a:gd name="T4" fmla="*/ 110 w 3210"/>
                  <a:gd name="T5" fmla="*/ 2 h 849"/>
                  <a:gd name="T6" fmla="*/ 168 w 3210"/>
                  <a:gd name="T7" fmla="*/ 35 h 849"/>
                  <a:gd name="T8" fmla="*/ 227 w 3210"/>
                  <a:gd name="T9" fmla="*/ 116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0"/>
                  <a:gd name="T16" fmla="*/ 0 h 849"/>
                  <a:gd name="T17" fmla="*/ 3210 w 3210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0" h="849">
                    <a:moveTo>
                      <a:pt x="0" y="849"/>
                    </a:moveTo>
                    <a:cubicBezTo>
                      <a:pt x="125" y="757"/>
                      <a:pt x="493" y="435"/>
                      <a:pt x="750" y="295"/>
                    </a:cubicBezTo>
                    <a:cubicBezTo>
                      <a:pt x="1007" y="155"/>
                      <a:pt x="1273" y="20"/>
                      <a:pt x="1545" y="10"/>
                    </a:cubicBezTo>
                    <a:cubicBezTo>
                      <a:pt x="1817" y="0"/>
                      <a:pt x="2108" y="108"/>
                      <a:pt x="2385" y="235"/>
                    </a:cubicBezTo>
                    <a:cubicBezTo>
                      <a:pt x="2662" y="362"/>
                      <a:pt x="3038" y="663"/>
                      <a:pt x="3210" y="775"/>
                    </a:cubicBezTo>
                  </a:path>
                </a:pathLst>
              </a:custGeom>
              <a:noFill/>
              <a:ln w="25400">
                <a:noFill/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2" name="Rectangle 55"/>
              <p:cNvSpPr>
                <a:spLocks noChangeArrowheads="1"/>
              </p:cNvSpPr>
              <p:nvPr/>
            </p:nvSpPr>
            <p:spPr bwMode="auto">
              <a:xfrm>
                <a:off x="2435" y="1652"/>
                <a:ext cx="336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3" name="Freeform 56"/>
              <p:cNvSpPr/>
              <p:nvPr/>
            </p:nvSpPr>
            <p:spPr bwMode="auto">
              <a:xfrm>
                <a:off x="3790" y="2126"/>
                <a:ext cx="1407" cy="401"/>
              </a:xfrm>
              <a:custGeom>
                <a:avLst/>
                <a:gdLst>
                  <a:gd name="T0" fmla="*/ 0 w 2055"/>
                  <a:gd name="T1" fmla="*/ 71 h 528"/>
                  <a:gd name="T2" fmla="*/ 32 w 2055"/>
                  <a:gd name="T3" fmla="*/ 25 h 528"/>
                  <a:gd name="T4" fmla="*/ 73 w 2055"/>
                  <a:gd name="T5" fmla="*/ 2 h 528"/>
                  <a:gd name="T6" fmla="*/ 112 w 2055"/>
                  <a:gd name="T7" fmla="*/ 27 h 528"/>
                  <a:gd name="T8" fmla="*/ 145 w 2055"/>
                  <a:gd name="T9" fmla="*/ 77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5"/>
                  <a:gd name="T16" fmla="*/ 0 h 528"/>
                  <a:gd name="T17" fmla="*/ 2055 w 2055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5" h="528">
                    <a:moveTo>
                      <a:pt x="0" y="483"/>
                    </a:moveTo>
                    <a:cubicBezTo>
                      <a:pt x="75" y="430"/>
                      <a:pt x="278" y="248"/>
                      <a:pt x="450" y="168"/>
                    </a:cubicBezTo>
                    <a:cubicBezTo>
                      <a:pt x="622" y="88"/>
                      <a:pt x="845" y="0"/>
                      <a:pt x="1035" y="2"/>
                    </a:cubicBezTo>
                    <a:cubicBezTo>
                      <a:pt x="1225" y="4"/>
                      <a:pt x="1420" y="95"/>
                      <a:pt x="1590" y="183"/>
                    </a:cubicBezTo>
                    <a:cubicBezTo>
                      <a:pt x="1760" y="271"/>
                      <a:pt x="1958" y="456"/>
                      <a:pt x="2055" y="52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4" name="Rectangle 57"/>
              <p:cNvSpPr>
                <a:spLocks noChangeArrowheads="1"/>
              </p:cNvSpPr>
              <p:nvPr/>
            </p:nvSpPr>
            <p:spPr bwMode="auto">
              <a:xfrm>
                <a:off x="4291" y="1854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5" name="Line 58"/>
              <p:cNvSpPr>
                <a:spLocks noChangeShapeType="1"/>
              </p:cNvSpPr>
              <p:nvPr/>
            </p:nvSpPr>
            <p:spPr bwMode="auto">
              <a:xfrm>
                <a:off x="3009" y="2755"/>
                <a:ext cx="2198" cy="63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6" name="Line 59"/>
              <p:cNvSpPr>
                <a:spLocks noChangeShapeType="1"/>
              </p:cNvSpPr>
              <p:nvPr/>
            </p:nvSpPr>
            <p:spPr bwMode="auto">
              <a:xfrm>
                <a:off x="1467" y="2797"/>
                <a:ext cx="3750" cy="6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7" name="Rectangle 60"/>
              <p:cNvSpPr>
                <a:spLocks noChangeArrowheads="1"/>
              </p:cNvSpPr>
              <p:nvPr/>
            </p:nvSpPr>
            <p:spPr bwMode="auto">
              <a:xfrm>
                <a:off x="4147" y="2848"/>
                <a:ext cx="61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8" name="Rectangle 61"/>
              <p:cNvSpPr>
                <a:spLocks noChangeArrowheads="1"/>
              </p:cNvSpPr>
              <p:nvPr/>
            </p:nvSpPr>
            <p:spPr bwMode="auto">
              <a:xfrm>
                <a:off x="3161" y="2880"/>
                <a:ext cx="616" cy="30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9" name="Rectangle 63"/>
              <p:cNvSpPr>
                <a:spLocks noChangeArrowheads="1"/>
              </p:cNvSpPr>
              <p:nvPr/>
            </p:nvSpPr>
            <p:spPr bwMode="auto">
              <a:xfrm>
                <a:off x="3497" y="3582"/>
                <a:ext cx="199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return( </a:t>
                </a:r>
                <a:r>
                  <a:rPr lang="en-US" altLang="zh-CN" sz="2000" i="1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installNum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( ) )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20" name="Rectangle 64"/>
              <p:cNvSpPr>
                <a:spLocks noChangeArrowheads="1"/>
              </p:cNvSpPr>
              <p:nvPr/>
            </p:nvSpPr>
            <p:spPr bwMode="auto">
              <a:xfrm>
                <a:off x="5400" y="3116"/>
                <a:ext cx="25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*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4" name="Freeform 54"/>
            <p:cNvSpPr/>
            <p:nvPr/>
          </p:nvSpPr>
          <p:spPr bwMode="auto">
            <a:xfrm>
              <a:off x="3798" y="5145"/>
              <a:ext cx="5386" cy="1388"/>
            </a:xfrm>
            <a:custGeom>
              <a:avLst/>
              <a:gdLst>
                <a:gd name="T0" fmla="*/ 0 w 3210"/>
                <a:gd name="T1" fmla="*/ 127 h 849"/>
                <a:gd name="T2" fmla="*/ 53 w 3210"/>
                <a:gd name="T3" fmla="*/ 43 h 849"/>
                <a:gd name="T4" fmla="*/ 110 w 3210"/>
                <a:gd name="T5" fmla="*/ 2 h 849"/>
                <a:gd name="T6" fmla="*/ 168 w 3210"/>
                <a:gd name="T7" fmla="*/ 35 h 849"/>
                <a:gd name="T8" fmla="*/ 227 w 3210"/>
                <a:gd name="T9" fmla="*/ 11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0"/>
                <a:gd name="T16" fmla="*/ 0 h 849"/>
                <a:gd name="T17" fmla="*/ 3210 w 3210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f9d922d8-ac00-4118-8de5-d226bfbf810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2975</Words>
  <Application>WPS 演示</Application>
  <PresentationFormat/>
  <Paragraphs>725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黑体</vt:lpstr>
      <vt:lpstr>Calibri</vt:lpstr>
      <vt:lpstr>华文彩云</vt:lpstr>
      <vt:lpstr>透明</vt:lpstr>
      <vt:lpstr>有限自动机</vt:lpstr>
      <vt:lpstr>课程内容</vt:lpstr>
      <vt:lpstr>课程内容</vt:lpstr>
      <vt:lpstr>词法单元的识别</vt:lpstr>
      <vt:lpstr>词法单元的识别</vt:lpstr>
      <vt:lpstr>状态转换图</vt:lpstr>
      <vt:lpstr>转换图</vt:lpstr>
      <vt:lpstr>转换图</vt:lpstr>
      <vt:lpstr>转换图</vt:lpstr>
      <vt:lpstr>转换图</vt:lpstr>
      <vt:lpstr>转换图</vt:lpstr>
      <vt:lpstr>课程内容</vt:lpstr>
      <vt:lpstr>不确定的有限自动机（NFA）</vt:lpstr>
      <vt:lpstr>识别语言 (a|b)*ab 的NFA</vt:lpstr>
      <vt:lpstr>例 aa*|bb*的NFA</vt:lpstr>
      <vt:lpstr>确定的有限自动机（DFA）</vt:lpstr>
      <vt:lpstr>识别语言 (a|b)*ab 的DFA</vt:lpstr>
      <vt:lpstr>NFA与DFA的联系与区别</vt:lpstr>
      <vt:lpstr>总结</vt:lpstr>
      <vt:lpstr>练习</vt:lpstr>
      <vt:lpstr>练习</vt:lpstr>
      <vt:lpstr>练习</vt:lpstr>
      <vt:lpstr>练习</vt:lpstr>
      <vt:lpstr>练习</vt:lpstr>
      <vt:lpstr>练习</vt:lpstr>
      <vt:lpstr>PowerPoint 演示文稿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14.0000</AppVersion>
  <Pages>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antony</cp:lastModifiedBy>
  <cp:revision>116</cp:revision>
  <dcterms:created xsi:type="dcterms:W3CDTF">2019-07-31T07:41:00Z</dcterms:created>
  <dcterms:modified xsi:type="dcterms:W3CDTF">2020-03-14T07:17:09Z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