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36" r:id="rId3"/>
    <p:sldId id="346" r:id="rId4"/>
    <p:sldId id="361" r:id="rId5"/>
    <p:sldId id="354" r:id="rId6"/>
    <p:sldId id="353" r:id="rId7"/>
    <p:sldId id="355" r:id="rId8"/>
    <p:sldId id="362" r:id="rId9"/>
    <p:sldId id="351" r:id="rId10"/>
    <p:sldId id="352" r:id="rId12"/>
    <p:sldId id="356" r:id="rId13"/>
    <p:sldId id="345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3" autoAdjust="0"/>
    <p:restoredTop sz="94660"/>
  </p:normalViewPr>
  <p:slideViewPr>
    <p:cSldViewPr>
      <p:cViewPr varScale="1">
        <p:scale>
          <a:sx n="90" d="100"/>
          <a:sy n="90" d="100"/>
        </p:scale>
        <p:origin x="1002" y="90"/>
      </p:cViewPr>
      <p:guideLst>
        <p:guide orient="horz" pos="218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0DD38-AE94-4B7B-A953-ACA59DFD78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48130-A5BE-4DDA-88A7-6357F31C0CC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51920" y="836712"/>
            <a:ext cx="1214431" cy="12144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07095" y="6234430"/>
            <a:ext cx="623570" cy="6235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43355"/>
            <a:ext cx="7848600" cy="1927225"/>
          </a:xfrm>
        </p:spPr>
        <p:txBody>
          <a:bodyPr/>
          <a:p>
            <a:pPr algn="ctr"/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DFA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最简化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9700" y="3463925"/>
            <a:ext cx="6400800" cy="1752600"/>
          </a:xfrm>
        </p:spPr>
        <p:txBody>
          <a:bodyPr/>
          <a:p>
            <a:pPr algn="ctr"/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计算机科学与技术学院 王中卿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3805555" y="1995805"/>
            <a:ext cx="1532255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楷体" panose="02010609060101010101" pitchFamily="49" charset="-122"/>
              </a:rPr>
              <a:t>编译原理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</a:rPr>
              <a:t>总结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从正则式建立识别器的步骤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从正则式构造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NFA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（基于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MYT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算法）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NFA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转换成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（子集构造法）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化简 （合并不可区别状态）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134672" cy="1927225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谢谢！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1752600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</a:rPr>
              <a:t>课程内容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构造最简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(a|b)*ab DFA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的化简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</a:rPr>
              <a:t>课程内容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u="sng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构造最简</a:t>
            </a:r>
            <a:r>
              <a:rPr lang="en-US" altLang="zh-CN" u="sng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构造最简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输入：一个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DFA D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状态集合为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输入字母为Σ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开始状态为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接受状态集为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输出：一个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DFA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D＇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接受相同的语言，且状态数最少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构造最简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851525"/>
          </a:xfrm>
        </p:spPr>
        <p:txBody>
          <a:bodyPr>
            <a:normAutofit lnSpcReduction="20000"/>
          </a:bodyPr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构造状态集合的初始划分Π ：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两个子集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接受状态子集 F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非接受状态子集 S – F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应用下面的过程构造Π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new</a:t>
            </a:r>
            <a:endParaRPr lang="zh-CN" altLang="en-US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For（Π中的每个子集G）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74320" lvl="1" indent="0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把G划分为若干子集，G的两个状态 s 和 t 在同一子集		中，当	且仅当对任意输入符号 a ，s 和 t 的 a 转换		都到 π 的同一	子集中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在Π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中，用G的划分代替G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如果Π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Π，则Π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Π；否则令Π = Π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，转上步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auto">
              <a:lnSpc>
                <a:spcPct val="120000"/>
              </a:lnSpc>
              <a:spcBef>
                <a:spcPts val="0"/>
              </a:spcBef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在Π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的每个状态子集中选一个状态代表它，即为最简DFA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D＇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的状态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构造最简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D＇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的开始状态是包含了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的开始状态的组的代表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D＇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的接受状态是包含了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的接受状态的组的代表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D＇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有死状态，则删除它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从开始状态不可达的状态也删除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从任何其他状态到死状态的转换都改成无定义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</a:rPr>
              <a:t>课程内容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构造最简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u="sng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(a|b)*ab DFA</a:t>
            </a:r>
            <a:r>
              <a:rPr lang="zh-CN" altLang="en-US" u="sng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的化简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 将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(a|b)*ab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化简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3" y="4541520"/>
            <a:ext cx="4083050" cy="2159000"/>
          </a:xfrm>
        </p:spPr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非接受状态子集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{A,B,C} 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接受状态子集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{D}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3" name="Group 72"/>
          <p:cNvGrpSpPr/>
          <p:nvPr/>
        </p:nvGrpSpPr>
        <p:grpSpPr bwMode="auto">
          <a:xfrm rot="0">
            <a:off x="4900930" y="1357630"/>
            <a:ext cx="3658235" cy="2623185"/>
            <a:chOff x="3085" y="1008"/>
            <a:chExt cx="2531" cy="1776"/>
          </a:xfrm>
        </p:grpSpPr>
        <p:sp>
          <p:nvSpPr>
            <p:cNvPr id="124" name="Oval 73"/>
            <p:cNvSpPr>
              <a:spLocks noChangeArrowheads="1"/>
            </p:cNvSpPr>
            <p:nvPr/>
          </p:nvSpPr>
          <p:spPr bwMode="auto">
            <a:xfrm>
              <a:off x="4466" y="2102"/>
              <a:ext cx="273" cy="294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5" name="Group 74"/>
            <p:cNvGrpSpPr/>
            <p:nvPr/>
          </p:nvGrpSpPr>
          <p:grpSpPr bwMode="auto">
            <a:xfrm>
              <a:off x="5343" y="2102"/>
              <a:ext cx="273" cy="294"/>
              <a:chOff x="7120" y="12162"/>
              <a:chExt cx="425" cy="425"/>
            </a:xfrm>
          </p:grpSpPr>
          <p:sp>
            <p:nvSpPr>
              <p:cNvPr id="126" name="Oval 75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Oval 76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8" name="Line 77"/>
            <p:cNvSpPr>
              <a:spLocks noChangeShapeType="1"/>
            </p:cNvSpPr>
            <p:nvPr/>
          </p:nvSpPr>
          <p:spPr bwMode="auto">
            <a:xfrm>
              <a:off x="3085" y="2227"/>
              <a:ext cx="546" cy="1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78"/>
            <p:cNvSpPr>
              <a:spLocks noChangeShapeType="1"/>
            </p:cNvSpPr>
            <p:nvPr/>
          </p:nvSpPr>
          <p:spPr bwMode="auto">
            <a:xfrm flipV="1">
              <a:off x="3930" y="2239"/>
              <a:ext cx="549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Rectangle 79"/>
            <p:cNvSpPr>
              <a:spLocks noChangeArrowheads="1"/>
            </p:cNvSpPr>
            <p:nvPr/>
          </p:nvSpPr>
          <p:spPr bwMode="auto">
            <a:xfrm>
              <a:off x="3159" y="1978"/>
              <a:ext cx="47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000" b="1">
                  <a:latin typeface="Times New Roman" panose="02020603050405020304" pitchFamily="18" charset="0"/>
                  <a:ea typeface="楷体" panose="02010609060101010101" pitchFamily="49" charset="-122"/>
                </a:rPr>
                <a:t>开始</a:t>
              </a:r>
              <a:endParaRPr lang="zh-CN" altLang="en-US" sz="2000" b="1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31" name="Rectangle 80"/>
            <p:cNvSpPr>
              <a:spLocks noChangeArrowheads="1"/>
            </p:cNvSpPr>
            <p:nvPr/>
          </p:nvSpPr>
          <p:spPr bwMode="auto">
            <a:xfrm>
              <a:off x="4065" y="1999"/>
              <a:ext cx="221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Line 81"/>
            <p:cNvSpPr>
              <a:spLocks noChangeShapeType="1"/>
            </p:cNvSpPr>
            <p:nvPr/>
          </p:nvSpPr>
          <p:spPr bwMode="auto">
            <a:xfrm flipV="1">
              <a:off x="4778" y="2240"/>
              <a:ext cx="549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82"/>
            <p:cNvSpPr>
              <a:spLocks noChangeArrowheads="1"/>
            </p:cNvSpPr>
            <p:nvPr/>
          </p:nvSpPr>
          <p:spPr bwMode="auto">
            <a:xfrm>
              <a:off x="4527" y="1227"/>
              <a:ext cx="191" cy="23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Oval 83"/>
            <p:cNvSpPr>
              <a:spLocks noChangeArrowheads="1"/>
            </p:cNvSpPr>
            <p:nvPr/>
          </p:nvSpPr>
          <p:spPr bwMode="auto">
            <a:xfrm>
              <a:off x="3628" y="2088"/>
              <a:ext cx="273" cy="294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Freeform 84"/>
            <p:cNvSpPr>
              <a:spLocks noChangeArrowheads="1"/>
            </p:cNvSpPr>
            <p:nvPr/>
          </p:nvSpPr>
          <p:spPr bwMode="auto">
            <a:xfrm flipV="1">
              <a:off x="4518" y="2397"/>
              <a:ext cx="191" cy="23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Rectangle 85"/>
            <p:cNvSpPr>
              <a:spLocks noChangeArrowheads="1"/>
            </p:cNvSpPr>
            <p:nvPr/>
          </p:nvSpPr>
          <p:spPr bwMode="auto">
            <a:xfrm>
              <a:off x="4508" y="2548"/>
              <a:ext cx="222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Rectangle 86"/>
            <p:cNvSpPr>
              <a:spLocks noChangeArrowheads="1"/>
            </p:cNvSpPr>
            <p:nvPr/>
          </p:nvSpPr>
          <p:spPr bwMode="auto">
            <a:xfrm>
              <a:off x="4942" y="2030"/>
              <a:ext cx="221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Rectangle 87"/>
            <p:cNvSpPr>
              <a:spLocks noChangeArrowheads="1"/>
            </p:cNvSpPr>
            <p:nvPr/>
          </p:nvSpPr>
          <p:spPr bwMode="auto">
            <a:xfrm>
              <a:off x="3988" y="1690"/>
              <a:ext cx="221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Freeform 88"/>
            <p:cNvSpPr>
              <a:spLocks noChangeArrowheads="1"/>
            </p:cNvSpPr>
            <p:nvPr/>
          </p:nvSpPr>
          <p:spPr bwMode="auto">
            <a:xfrm>
              <a:off x="4739" y="2316"/>
              <a:ext cx="578" cy="106"/>
            </a:xfrm>
            <a:custGeom>
              <a:avLst/>
              <a:gdLst>
                <a:gd name="T0" fmla="*/ 900 w 900"/>
                <a:gd name="T1" fmla="*/ 0 h 154"/>
                <a:gd name="T2" fmla="*/ 435 w 900"/>
                <a:gd name="T3" fmla="*/ 151 h 154"/>
                <a:gd name="T4" fmla="*/ 0 w 900"/>
                <a:gd name="T5" fmla="*/ 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Rectangle 89"/>
            <p:cNvSpPr>
              <a:spLocks noChangeArrowheads="1"/>
            </p:cNvSpPr>
            <p:nvPr/>
          </p:nvSpPr>
          <p:spPr bwMode="auto">
            <a:xfrm>
              <a:off x="4951" y="2353"/>
              <a:ext cx="222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Rectangle 90"/>
            <p:cNvSpPr>
              <a:spLocks noChangeArrowheads="1"/>
            </p:cNvSpPr>
            <p:nvPr/>
          </p:nvSpPr>
          <p:spPr bwMode="auto">
            <a:xfrm>
              <a:off x="4556" y="1008"/>
              <a:ext cx="222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Oval 91"/>
            <p:cNvSpPr>
              <a:spLocks noChangeArrowheads="1"/>
            </p:cNvSpPr>
            <p:nvPr/>
          </p:nvSpPr>
          <p:spPr bwMode="auto">
            <a:xfrm>
              <a:off x="4495" y="1467"/>
              <a:ext cx="273" cy="294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Line 92"/>
            <p:cNvSpPr>
              <a:spLocks noChangeShapeType="1"/>
            </p:cNvSpPr>
            <p:nvPr/>
          </p:nvSpPr>
          <p:spPr bwMode="auto">
            <a:xfrm flipV="1">
              <a:off x="3853" y="1676"/>
              <a:ext cx="607" cy="43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93"/>
            <p:cNvSpPr>
              <a:spLocks noChangeShapeType="1"/>
            </p:cNvSpPr>
            <p:nvPr/>
          </p:nvSpPr>
          <p:spPr bwMode="auto">
            <a:xfrm>
              <a:off x="4614" y="1778"/>
              <a:ext cx="0" cy="31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94"/>
            <p:cNvSpPr>
              <a:spLocks noChangeShapeType="1"/>
            </p:cNvSpPr>
            <p:nvPr/>
          </p:nvSpPr>
          <p:spPr bwMode="auto">
            <a:xfrm flipH="1" flipV="1">
              <a:off x="4787" y="1666"/>
              <a:ext cx="607" cy="43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Rectangle 95"/>
            <p:cNvSpPr>
              <a:spLocks noChangeArrowheads="1"/>
            </p:cNvSpPr>
            <p:nvPr/>
          </p:nvSpPr>
          <p:spPr bwMode="auto">
            <a:xfrm>
              <a:off x="5125" y="1690"/>
              <a:ext cx="221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Rectangle 96"/>
            <p:cNvSpPr>
              <a:spLocks noChangeArrowheads="1"/>
            </p:cNvSpPr>
            <p:nvPr/>
          </p:nvSpPr>
          <p:spPr bwMode="auto">
            <a:xfrm>
              <a:off x="4604" y="1742"/>
              <a:ext cx="222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49" name="表格 148"/>
          <p:cNvGraphicFramePr/>
          <p:nvPr/>
        </p:nvGraphicFramePr>
        <p:xfrm>
          <a:off x="878840" y="1678940"/>
          <a:ext cx="307848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160"/>
                <a:gridCol w="1026160"/>
                <a:gridCol w="102616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状态</a:t>
                      </a:r>
                      <a:endParaRPr lang="zh-CN" altLang="en-US" sz="240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圆角矩形 49"/>
          <p:cNvSpPr/>
          <p:nvPr/>
        </p:nvSpPr>
        <p:spPr>
          <a:xfrm>
            <a:off x="1056640" y="3083560"/>
            <a:ext cx="2722880" cy="3841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圆角矩形 149"/>
          <p:cNvSpPr/>
          <p:nvPr/>
        </p:nvSpPr>
        <p:spPr>
          <a:xfrm>
            <a:off x="1056640" y="2208530"/>
            <a:ext cx="2722880" cy="3841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4153535" y="4541520"/>
            <a:ext cx="20256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→{A,C} {B} </a:t>
            </a:r>
            <a:endParaRPr lang="en-US" altLang="zh-CN" sz="2400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bldLvl="0" animBg="1"/>
      <p:bldP spid="50" grpId="0" bldLvl="0" animBg="1"/>
      <p:bldP spid="1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 将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(a|b)*ab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化简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457200" y="3517265"/>
          <a:ext cx="307848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160"/>
                <a:gridCol w="1026160"/>
                <a:gridCol w="102616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状态</a:t>
                      </a:r>
                      <a:endParaRPr lang="zh-CN" altLang="en-US" sz="240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1" name="组合 150"/>
          <p:cNvGrpSpPr/>
          <p:nvPr/>
        </p:nvGrpSpPr>
        <p:grpSpPr>
          <a:xfrm>
            <a:off x="4004945" y="3602990"/>
            <a:ext cx="4681855" cy="1657350"/>
            <a:chOff x="6416" y="7718"/>
            <a:chExt cx="7373" cy="2610"/>
          </a:xfrm>
        </p:grpSpPr>
        <p:grpSp>
          <p:nvGrpSpPr>
            <p:cNvPr id="103" name="Group 97"/>
            <p:cNvGrpSpPr/>
            <p:nvPr/>
          </p:nvGrpSpPr>
          <p:grpSpPr bwMode="auto">
            <a:xfrm rot="0">
              <a:off x="8196" y="7718"/>
              <a:ext cx="5593" cy="2610"/>
              <a:chOff x="1758" y="576"/>
              <a:chExt cx="2610" cy="1200"/>
            </a:xfrm>
          </p:grpSpPr>
          <p:sp>
            <p:nvSpPr>
              <p:cNvPr id="104" name="Oval 98"/>
              <p:cNvSpPr>
                <a:spLocks noChangeArrowheads="1"/>
              </p:cNvSpPr>
              <p:nvPr/>
            </p:nvSpPr>
            <p:spPr bwMode="auto">
              <a:xfrm>
                <a:off x="3200" y="1075"/>
                <a:ext cx="289" cy="307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216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5" name="Group 99"/>
              <p:cNvGrpSpPr/>
              <p:nvPr/>
            </p:nvGrpSpPr>
            <p:grpSpPr bwMode="auto">
              <a:xfrm>
                <a:off x="4079" y="1064"/>
                <a:ext cx="289" cy="305"/>
                <a:chOff x="7120" y="12162"/>
                <a:chExt cx="425" cy="425"/>
              </a:xfrm>
            </p:grpSpPr>
            <p:sp>
              <p:nvSpPr>
                <p:cNvPr id="106" name="Oval 100"/>
                <p:cNvSpPr>
                  <a:spLocks noChangeArrowheads="1"/>
                </p:cNvSpPr>
                <p:nvPr/>
              </p:nvSpPr>
              <p:spPr bwMode="auto">
                <a:xfrm>
                  <a:off x="7120" y="12162"/>
                  <a:ext cx="425" cy="425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3200" tIns="0" rIns="720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endParaRPr lang="zh-CN" alt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7" name="Oval 101"/>
                <p:cNvSpPr>
                  <a:spLocks noChangeArrowheads="1"/>
                </p:cNvSpPr>
                <p:nvPr/>
              </p:nvSpPr>
              <p:spPr bwMode="auto">
                <a:xfrm>
                  <a:off x="7180" y="12218"/>
                  <a:ext cx="312" cy="312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3200" tIns="0" rIns="720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zh-CN" altLang="en-US" sz="20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8" name="Line 102"/>
              <p:cNvSpPr>
                <a:spLocks noChangeShapeType="1"/>
              </p:cNvSpPr>
              <p:nvPr/>
            </p:nvSpPr>
            <p:spPr bwMode="auto">
              <a:xfrm>
                <a:off x="1758" y="1248"/>
                <a:ext cx="517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Line 103"/>
              <p:cNvSpPr>
                <a:spLocks noChangeShapeType="1"/>
              </p:cNvSpPr>
              <p:nvPr/>
            </p:nvSpPr>
            <p:spPr bwMode="auto">
              <a:xfrm flipV="1">
                <a:off x="2591" y="1239"/>
                <a:ext cx="582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Rectangle 104"/>
              <p:cNvSpPr>
                <a:spLocks noChangeArrowheads="1"/>
              </p:cNvSpPr>
              <p:nvPr/>
            </p:nvSpPr>
            <p:spPr bwMode="auto">
              <a:xfrm>
                <a:off x="1800" y="957"/>
                <a:ext cx="55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2000" b="1">
                    <a:latin typeface="Times New Roman" panose="02020603050405020304" pitchFamily="18" charset="0"/>
                    <a:ea typeface="楷体" panose="02010609060101010101" pitchFamily="49" charset="-122"/>
                  </a:rPr>
                  <a:t>开始</a:t>
                </a:r>
                <a:endParaRPr lang="zh-CN" altLang="en-US" sz="2000" b="1"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  <p:sp>
            <p:nvSpPr>
              <p:cNvPr id="111" name="Rectangle 105"/>
              <p:cNvSpPr>
                <a:spLocks noChangeArrowheads="1"/>
              </p:cNvSpPr>
              <p:nvPr/>
            </p:nvSpPr>
            <p:spPr bwMode="auto">
              <a:xfrm>
                <a:off x="2765" y="955"/>
                <a:ext cx="235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Line 106"/>
              <p:cNvSpPr>
                <a:spLocks noChangeShapeType="1"/>
              </p:cNvSpPr>
              <p:nvPr/>
            </p:nvSpPr>
            <p:spPr bwMode="auto">
              <a:xfrm flipV="1">
                <a:off x="3501" y="1228"/>
                <a:ext cx="581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Freeform 107"/>
              <p:cNvSpPr>
                <a:spLocks noChangeArrowheads="1"/>
              </p:cNvSpPr>
              <p:nvPr/>
            </p:nvSpPr>
            <p:spPr bwMode="auto">
              <a:xfrm>
                <a:off x="2356" y="842"/>
                <a:ext cx="203" cy="240"/>
              </a:xfrm>
              <a:custGeom>
                <a:avLst/>
                <a:gdLst>
                  <a:gd name="T0" fmla="*/ 225 w 297"/>
                  <a:gd name="T1" fmla="*/ 332 h 333"/>
                  <a:gd name="T2" fmla="*/ 285 w 297"/>
                  <a:gd name="T3" fmla="*/ 126 h 333"/>
                  <a:gd name="T4" fmla="*/ 150 w 297"/>
                  <a:gd name="T5" fmla="*/ 3 h 333"/>
                  <a:gd name="T6" fmla="*/ 15 w 297"/>
                  <a:gd name="T7" fmla="*/ 111 h 333"/>
                  <a:gd name="T8" fmla="*/ 60 w 297"/>
                  <a:gd name="T9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333">
                    <a:moveTo>
                      <a:pt x="225" y="332"/>
                    </a:moveTo>
                    <a:cubicBezTo>
                      <a:pt x="235" y="298"/>
                      <a:pt x="297" y="181"/>
                      <a:pt x="285" y="126"/>
                    </a:cubicBezTo>
                    <a:cubicBezTo>
                      <a:pt x="273" y="71"/>
                      <a:pt x="195" y="6"/>
                      <a:pt x="150" y="3"/>
                    </a:cubicBezTo>
                    <a:cubicBezTo>
                      <a:pt x="105" y="0"/>
                      <a:pt x="30" y="56"/>
                      <a:pt x="15" y="111"/>
                    </a:cubicBezTo>
                    <a:cubicBezTo>
                      <a:pt x="0" y="166"/>
                      <a:pt x="51" y="287"/>
                      <a:pt x="60" y="333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Oval 108"/>
              <p:cNvSpPr>
                <a:spLocks noChangeArrowheads="1"/>
              </p:cNvSpPr>
              <p:nvPr/>
            </p:nvSpPr>
            <p:spPr bwMode="auto">
              <a:xfrm>
                <a:off x="2282" y="1082"/>
                <a:ext cx="289" cy="307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216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Freeform 109"/>
              <p:cNvSpPr>
                <a:spLocks noChangeArrowheads="1"/>
              </p:cNvSpPr>
              <p:nvPr/>
            </p:nvSpPr>
            <p:spPr bwMode="auto">
              <a:xfrm flipV="1">
                <a:off x="3254" y="1382"/>
                <a:ext cx="203" cy="240"/>
              </a:xfrm>
              <a:custGeom>
                <a:avLst/>
                <a:gdLst>
                  <a:gd name="T0" fmla="*/ 225 w 297"/>
                  <a:gd name="T1" fmla="*/ 332 h 333"/>
                  <a:gd name="T2" fmla="*/ 285 w 297"/>
                  <a:gd name="T3" fmla="*/ 126 h 333"/>
                  <a:gd name="T4" fmla="*/ 150 w 297"/>
                  <a:gd name="T5" fmla="*/ 3 h 333"/>
                  <a:gd name="T6" fmla="*/ 15 w 297"/>
                  <a:gd name="T7" fmla="*/ 111 h 333"/>
                  <a:gd name="T8" fmla="*/ 60 w 297"/>
                  <a:gd name="T9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333">
                    <a:moveTo>
                      <a:pt x="225" y="332"/>
                    </a:moveTo>
                    <a:cubicBezTo>
                      <a:pt x="235" y="298"/>
                      <a:pt x="297" y="181"/>
                      <a:pt x="285" y="126"/>
                    </a:cubicBezTo>
                    <a:cubicBezTo>
                      <a:pt x="273" y="71"/>
                      <a:pt x="195" y="6"/>
                      <a:pt x="150" y="3"/>
                    </a:cubicBezTo>
                    <a:cubicBezTo>
                      <a:pt x="105" y="0"/>
                      <a:pt x="30" y="56"/>
                      <a:pt x="15" y="111"/>
                    </a:cubicBezTo>
                    <a:cubicBezTo>
                      <a:pt x="0" y="166"/>
                      <a:pt x="51" y="287"/>
                      <a:pt x="60" y="333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Rectangle 110"/>
              <p:cNvSpPr>
                <a:spLocks noChangeArrowheads="1"/>
              </p:cNvSpPr>
              <p:nvPr/>
            </p:nvSpPr>
            <p:spPr bwMode="auto">
              <a:xfrm>
                <a:off x="3244" y="1528"/>
                <a:ext cx="235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Rectangle 111"/>
              <p:cNvSpPr>
                <a:spLocks noChangeArrowheads="1"/>
              </p:cNvSpPr>
              <p:nvPr/>
            </p:nvSpPr>
            <p:spPr bwMode="auto">
              <a:xfrm>
                <a:off x="3683" y="956"/>
                <a:ext cx="234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Rectangle 112"/>
              <p:cNvSpPr>
                <a:spLocks noChangeArrowheads="1"/>
              </p:cNvSpPr>
              <p:nvPr/>
            </p:nvSpPr>
            <p:spPr bwMode="auto">
              <a:xfrm>
                <a:off x="2387" y="576"/>
                <a:ext cx="235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Freeform 113"/>
              <p:cNvSpPr>
                <a:spLocks noChangeArrowheads="1"/>
              </p:cNvSpPr>
              <p:nvPr/>
            </p:nvSpPr>
            <p:spPr bwMode="auto">
              <a:xfrm>
                <a:off x="3479" y="1330"/>
                <a:ext cx="612" cy="112"/>
              </a:xfrm>
              <a:custGeom>
                <a:avLst/>
                <a:gdLst>
                  <a:gd name="T0" fmla="*/ 900 w 900"/>
                  <a:gd name="T1" fmla="*/ 0 h 154"/>
                  <a:gd name="T2" fmla="*/ 435 w 900"/>
                  <a:gd name="T3" fmla="*/ 151 h 154"/>
                  <a:gd name="T4" fmla="*/ 0 w 900"/>
                  <a:gd name="T5" fmla="*/ 1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00" h="154">
                    <a:moveTo>
                      <a:pt x="900" y="0"/>
                    </a:moveTo>
                    <a:cubicBezTo>
                      <a:pt x="823" y="25"/>
                      <a:pt x="585" y="148"/>
                      <a:pt x="435" y="151"/>
                    </a:cubicBezTo>
                    <a:cubicBezTo>
                      <a:pt x="285" y="154"/>
                      <a:pt x="91" y="44"/>
                      <a:pt x="0" y="16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Rectangle 114"/>
              <p:cNvSpPr>
                <a:spLocks noChangeArrowheads="1"/>
              </p:cNvSpPr>
              <p:nvPr/>
            </p:nvSpPr>
            <p:spPr bwMode="auto">
              <a:xfrm>
                <a:off x="3662" y="1378"/>
                <a:ext cx="235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Freeform 115"/>
              <p:cNvSpPr>
                <a:spLocks noChangeArrowheads="1"/>
              </p:cNvSpPr>
              <p:nvPr/>
            </p:nvSpPr>
            <p:spPr bwMode="auto">
              <a:xfrm>
                <a:off x="2560" y="843"/>
                <a:ext cx="1541" cy="295"/>
              </a:xfrm>
              <a:custGeom>
                <a:avLst/>
                <a:gdLst>
                  <a:gd name="T0" fmla="*/ 2265 w 2265"/>
                  <a:gd name="T1" fmla="*/ 330 h 408"/>
                  <a:gd name="T2" fmla="*/ 1860 w 2265"/>
                  <a:gd name="T3" fmla="*/ 120 h 408"/>
                  <a:gd name="T4" fmla="*/ 1140 w 2265"/>
                  <a:gd name="T5" fmla="*/ 3 h 408"/>
                  <a:gd name="T6" fmla="*/ 495 w 2265"/>
                  <a:gd name="T7" fmla="*/ 138 h 408"/>
                  <a:gd name="T8" fmla="*/ 0 w 2265"/>
                  <a:gd name="T9" fmla="*/ 408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5" h="408">
                    <a:moveTo>
                      <a:pt x="2265" y="330"/>
                    </a:moveTo>
                    <a:cubicBezTo>
                      <a:pt x="2197" y="295"/>
                      <a:pt x="2047" y="174"/>
                      <a:pt x="1860" y="120"/>
                    </a:cubicBezTo>
                    <a:cubicBezTo>
                      <a:pt x="1673" y="66"/>
                      <a:pt x="1367" y="0"/>
                      <a:pt x="1140" y="3"/>
                    </a:cubicBezTo>
                    <a:cubicBezTo>
                      <a:pt x="913" y="6"/>
                      <a:pt x="685" y="71"/>
                      <a:pt x="495" y="138"/>
                    </a:cubicBezTo>
                    <a:cubicBezTo>
                      <a:pt x="305" y="205"/>
                      <a:pt x="103" y="352"/>
                      <a:pt x="0" y="408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Rectangle 116"/>
              <p:cNvSpPr>
                <a:spLocks noChangeArrowheads="1"/>
              </p:cNvSpPr>
              <p:nvPr/>
            </p:nvSpPr>
            <p:spPr bwMode="auto">
              <a:xfrm>
                <a:off x="3305" y="587"/>
                <a:ext cx="23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8" name="右箭头 147"/>
            <p:cNvSpPr/>
            <p:nvPr/>
          </p:nvSpPr>
          <p:spPr>
            <a:xfrm>
              <a:off x="6416" y="8520"/>
              <a:ext cx="1328" cy="1235"/>
            </a:xfrm>
            <a:prstGeom prst="rightArrow">
              <a:avLst/>
            </a:prstGeom>
            <a:solidFill>
              <a:schemeClr val="accent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3" y="1443990"/>
            <a:ext cx="4083050" cy="2159000"/>
          </a:xfrm>
        </p:spPr>
        <p:txBody>
          <a:bodyPr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{A,C}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{B} 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{D}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543685" y="1443990"/>
            <a:ext cx="694690" cy="1358900"/>
            <a:chOff x="2431" y="2274"/>
            <a:chExt cx="1094" cy="2140"/>
          </a:xfrm>
        </p:grpSpPr>
        <p:sp>
          <p:nvSpPr>
            <p:cNvPr id="152" name="文本框 151"/>
            <p:cNvSpPr txBox="1"/>
            <p:nvPr/>
          </p:nvSpPr>
          <p:spPr>
            <a:xfrm>
              <a:off x="2431" y="2274"/>
              <a:ext cx="1094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→ 0</a:t>
              </a:r>
              <a:endParaRPr lang="en-US" altLang="zh-CN" sz="20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2431" y="3028"/>
              <a:ext cx="1094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→ 1</a:t>
              </a:r>
              <a:endParaRPr lang="en-US" altLang="zh-CN" sz="20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2431" y="3786"/>
              <a:ext cx="1094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→ 2</a:t>
              </a:r>
              <a:endParaRPr lang="en-US" altLang="zh-CN" sz="20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透明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728</Words>
  <Application>WPS 演示</Application>
  <PresentationFormat>全屏显示(4:3)</PresentationFormat>
  <Paragraphs>189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楷体</vt:lpstr>
      <vt:lpstr>Times New Roman</vt:lpstr>
      <vt:lpstr>微软雅黑</vt:lpstr>
      <vt:lpstr>Arial Unicode MS</vt:lpstr>
      <vt:lpstr>方正舒体</vt:lpstr>
      <vt:lpstr>等线</vt:lpstr>
      <vt:lpstr>Yu Gothic UI</vt:lpstr>
      <vt:lpstr>透明</vt:lpstr>
      <vt:lpstr>DFA的化简</vt:lpstr>
      <vt:lpstr>目录</vt:lpstr>
      <vt:lpstr>课程内容</vt:lpstr>
      <vt:lpstr>构造最简DFA</vt:lpstr>
      <vt:lpstr>构造最简DFA</vt:lpstr>
      <vt:lpstr>构造最简DFA</vt:lpstr>
      <vt:lpstr>课程内容</vt:lpstr>
      <vt:lpstr>例 将(a|b)*ab 的DFA化简</vt:lpstr>
      <vt:lpstr>例 将(a|b)*ab 的DFA化简</vt:lpstr>
      <vt:lpstr>总结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基于社交网络文本的个人信息发现</dc:title>
  <dc:creator>Wang Zhongqing</dc:creator>
  <cp:lastModifiedBy>不用遇见，只如初见</cp:lastModifiedBy>
  <cp:revision>425</cp:revision>
  <dcterms:created xsi:type="dcterms:W3CDTF">2013-06-17T05:43:00Z</dcterms:created>
  <dcterms:modified xsi:type="dcterms:W3CDTF">2020-01-17T13:52:21Z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2052-11.1.0.9198</vt:lpwstr>
  </property>
</Properties>
</file>