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36" r:id="rId3"/>
    <p:sldId id="384" r:id="rId4"/>
    <p:sldId id="339" r:id="rId5"/>
    <p:sldId id="349" r:id="rId6"/>
    <p:sldId id="351" r:id="rId7"/>
    <p:sldId id="350" r:id="rId8"/>
    <p:sldId id="365" r:id="rId9"/>
    <p:sldId id="366" r:id="rId10"/>
    <p:sldId id="363" r:id="rId11"/>
    <p:sldId id="367" r:id="rId12"/>
    <p:sldId id="368" r:id="rId13"/>
    <p:sldId id="369" r:id="rId14"/>
    <p:sldId id="370" r:id="rId15"/>
    <p:sldId id="371" r:id="rId16"/>
    <p:sldId id="372" r:id="rId17"/>
    <p:sldId id="374" r:id="rId18"/>
    <p:sldId id="375" r:id="rId19"/>
    <p:sldId id="352" r:id="rId20"/>
    <p:sldId id="353" r:id="rId21"/>
    <p:sldId id="355" r:id="rId22"/>
    <p:sldId id="376" r:id="rId24"/>
    <p:sldId id="358" r:id="rId25"/>
    <p:sldId id="356" r:id="rId26"/>
    <p:sldId id="343" r:id="rId27"/>
    <p:sldId id="261" r:id="rId28"/>
  </p:sldIdLst>
  <p:sldSz cx="9144000" cy="6858000" type="screen4x3"/>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A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p:cViewPr varScale="1">
        <p:scale>
          <a:sx n="90" d="100"/>
          <a:sy n="90" d="100"/>
        </p:scale>
        <p:origin x="1002" y="90"/>
      </p:cViewPr>
      <p:guideLst>
        <p:guide orient="horz" pos="215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2715" y="1414780"/>
            <a:ext cx="8877935" cy="1927225"/>
          </a:xfrm>
        </p:spPr>
        <p:txBody>
          <a:bodyPr/>
          <a:p>
            <a:pPr algn="ctr"/>
            <a:r>
              <a:rPr lang="zh-CN" altLang="en-US" sz="48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直接从正规表达式到DFA的转换</a:t>
            </a:r>
            <a:endParaRPr lang="zh-CN" altLang="en-US" sz="48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p:txBody>
      </p:sp>
      <p:sp>
        <p:nvSpPr>
          <p:cNvPr id="3" name="副标题 2"/>
          <p:cNvSpPr>
            <a:spLocks noGrp="1"/>
          </p:cNvSpPr>
          <p:nvPr>
            <p:ph type="subTitle" idx="1"/>
          </p:nvPr>
        </p:nvSpPr>
        <p:spPr>
          <a:xfrm>
            <a:off x="1409700" y="3463925"/>
            <a:ext cx="6400800" cy="1752600"/>
          </a:xfrm>
        </p:spPr>
        <p:txBody>
          <a:bodyPr/>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计算机科学与技术学院 王中卿</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Times New Roman" panose="02020603050405020304" pitchFamily="18" charset="0"/>
                <a:ea typeface="楷体" panose="02010609060101010101" pitchFamily="49" charset="-122"/>
                <a:cs typeface="楷体" panose="02010609060101010101" pitchFamily="49" charset="-122"/>
              </a:rPr>
              <a:t>编译原理</a:t>
            </a:r>
            <a:endParaRPr lang="zh-CN" altLang="en-US">
              <a:solidFill>
                <a:schemeClr val="bg1">
                  <a:lumMod val="50000"/>
                </a:schemeClr>
              </a:solidFill>
              <a:latin typeface="Times New Roman" panose="02020603050405020304" pitchFamily="18" charset="0"/>
              <a:ea typeface="楷体" panose="02010609060101010101" pitchFamily="49" charset="-122"/>
              <a:cs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nullable</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当结点n是</a:t>
            </a:r>
            <a:r>
              <a:rPr lang="zh-CN" altLang="en-US" b="1" u="sng"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star结点</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，此时n结点肯定为内部结点，由</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Kleene</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闭包运算的定义可知结点n推导出的句子集合包括空串，因此</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nullable(n)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=true。</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构造算法</a:t>
            </a:r>
            <a:endParaRPr lang="zh-CN" altLang="en-US">
              <a:latin typeface="Times New Roman" panose="02020603050405020304" pitchFamily="18" charset="0"/>
              <a:sym typeface="+mn-ea"/>
            </a:endParaRPr>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firstpos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algn="l"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algn="l"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当结点n为叶子结点并且为空串，因为是空串，所以此时没有第一个符号，即</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={Ø}。</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当结点n为位置i的叶子结点。此时结点n只能推导出位置i的终结符，因此</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={i}</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algn="l"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algn="l"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lgn="l" fontAlgn="auto"/>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lgn="l" fontAlgn="auto"/>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lgn="l" fontAlgn="auto">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7" name="组合 6"/>
          <p:cNvGrpSpPr/>
          <p:nvPr/>
        </p:nvGrpSpPr>
        <p:grpSpPr>
          <a:xfrm>
            <a:off x="3502438" y="2974975"/>
            <a:ext cx="1544810" cy="1299575"/>
            <a:chOff x="5030" y="7214"/>
            <a:chExt cx="3155" cy="2712"/>
          </a:xfrm>
        </p:grpSpPr>
        <p:sp>
          <p:nvSpPr>
            <p:cNvPr id="4" name="椭圆 3"/>
            <p:cNvSpPr/>
            <p:nvPr/>
          </p:nvSpPr>
          <p:spPr>
            <a:xfrm>
              <a:off x="5272" y="8163"/>
              <a:ext cx="1117" cy="10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5" name="直接连接符 4"/>
            <p:cNvCxnSpPr>
              <a:stCxn id="4" idx="0"/>
            </p:cNvCxnSpPr>
            <p:nvPr/>
          </p:nvCxnSpPr>
          <p:spPr>
            <a:xfrm flipV="1">
              <a:off x="5831" y="7214"/>
              <a:ext cx="915" cy="949"/>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30" y="9222"/>
              <a:ext cx="3155" cy="704"/>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2910955" y="5174615"/>
            <a:ext cx="2183184" cy="1463139"/>
            <a:chOff x="4584" y="8149"/>
            <a:chExt cx="3438" cy="2304"/>
          </a:xfrm>
        </p:grpSpPr>
        <p:grpSp>
          <p:nvGrpSpPr>
            <p:cNvPr id="8" name="组合 7"/>
            <p:cNvGrpSpPr/>
            <p:nvPr/>
          </p:nvGrpSpPr>
          <p:grpSpPr>
            <a:xfrm>
              <a:off x="4584" y="8149"/>
              <a:ext cx="2433" cy="1542"/>
              <a:chOff x="3822" y="7214"/>
              <a:chExt cx="3155" cy="2043"/>
            </a:xfrm>
          </p:grpSpPr>
          <p:sp>
            <p:nvSpPr>
              <p:cNvPr id="9" name="椭圆 8"/>
              <p:cNvSpPr/>
              <p:nvPr/>
            </p:nvSpPr>
            <p:spPr>
              <a:xfrm>
                <a:off x="5272" y="8163"/>
                <a:ext cx="1117" cy="10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id</a:t>
                </a:r>
                <a:endPar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10" name="直接连接符 9"/>
              <p:cNvCxnSpPr>
                <a:stCxn id="9" idx="0"/>
              </p:cNvCxnSpPr>
              <p:nvPr/>
            </p:nvCxnSpPr>
            <p:spPr>
              <a:xfrm flipV="1">
                <a:off x="5831" y="7214"/>
                <a:ext cx="915" cy="949"/>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822" y="7214"/>
                <a:ext cx="3155" cy="704"/>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grpSp>
        <p:sp>
          <p:nvSpPr>
            <p:cNvPr id="12" name="文本框 11"/>
            <p:cNvSpPr txBox="1"/>
            <p:nvPr/>
          </p:nvSpPr>
          <p:spPr>
            <a:xfrm>
              <a:off x="4849" y="8988"/>
              <a:ext cx="100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13" name="文本框 12"/>
            <p:cNvSpPr txBox="1"/>
            <p:nvPr/>
          </p:nvSpPr>
          <p:spPr>
            <a:xfrm>
              <a:off x="5589" y="9873"/>
              <a:ext cx="2433"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pos:i</a:t>
              </a:r>
              <a:endParaRPr lang="en-US" altLang="zh-CN">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firstpos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algn="l"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algn="l"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当结点n为</a:t>
            </a:r>
            <a:r>
              <a:rPr lang="zh-CN" altLang="en-US" b="1" u="sng"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or结点</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（内部结点），此时进行or运算，左子树(c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)推导出的第一个位置的集合</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包含于</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，同样右子树(c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)推导出的第一个位置的集合firstpos(c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)包含于</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。因此</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等于左右子树</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的并集。即</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firstpos(n)=firstpos(c1) U firstpos(c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457200" lvl="1" indent="-182880" algn="l" fontAlgn="auto">
              <a:buFont typeface="Arial" panose="020B0604020202020204" pitchFamily="34" charset="0"/>
              <a:buChar char="•"/>
            </a:pPr>
            <a:endParaRPr kumimoji="0" lang="en-US" altLang="zh-CN"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18" name="组合 17"/>
          <p:cNvGrpSpPr/>
          <p:nvPr/>
        </p:nvGrpSpPr>
        <p:grpSpPr>
          <a:xfrm>
            <a:off x="2952750" y="3844290"/>
            <a:ext cx="2529840" cy="1874520"/>
            <a:chOff x="4650" y="6054"/>
            <a:chExt cx="3984" cy="2952"/>
          </a:xfrm>
        </p:grpSpPr>
        <p:grpSp>
          <p:nvGrpSpPr>
            <p:cNvPr id="31" name="组合 30"/>
            <p:cNvGrpSpPr/>
            <p:nvPr/>
          </p:nvGrpSpPr>
          <p:grpSpPr>
            <a:xfrm rot="0">
              <a:off x="4650" y="6054"/>
              <a:ext cx="3984" cy="2952"/>
              <a:chOff x="1352" y="5740"/>
              <a:chExt cx="3984" cy="2952"/>
            </a:xfrm>
          </p:grpSpPr>
          <p:sp>
            <p:nvSpPr>
              <p:cNvPr id="32" name="椭圆 31"/>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or</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33" name="直接连接符 32"/>
              <p:cNvCxnSpPr>
                <a:stCxn id="32"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35" name="椭圆 34"/>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36" name="椭圆 35"/>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37" name="直接连接符 36"/>
              <p:cNvCxnSpPr>
                <a:stCxn id="32" idx="3"/>
                <a:endCxn id="35"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6"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52" y="7876"/>
                <a:ext cx="1551"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0" name="文本框 39"/>
              <p:cNvSpPr txBox="1"/>
              <p:nvPr/>
            </p:nvSpPr>
            <p:spPr>
              <a:xfrm>
                <a:off x="3342" y="7989"/>
                <a:ext cx="1346"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a:t>
                </a:r>
                <a:r>
                  <a:rPr lang="en-US">
                    <a:solidFill>
                      <a:srgbClr val="FF0000"/>
                    </a:solidFill>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17" name="文本框 16"/>
            <p:cNvSpPr txBox="1"/>
            <p:nvPr/>
          </p:nvSpPr>
          <p:spPr>
            <a:xfrm>
              <a:off x="5425" y="6958"/>
              <a:ext cx="1551"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r>
                <a:rPr lang="en-US">
                  <a:solidFill>
                    <a:srgbClr val="FF0000"/>
                  </a:solidFill>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firstpos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algn="l"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algn="l"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当结点n为</a:t>
            </a:r>
            <a:r>
              <a:rPr lang="zh-CN" altLang="en-US" b="1" u="sng"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cat结点</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（内部结点），此时进行连接运算，若左子树不能推导出空串，那么结点n推导出的某个句子的第一个符号一定在</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中。若左子树能推导出空串，那么第一个符号就有可能出现在右子树推导出的句子中。</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914400" lvl="2" indent="0" algn="l" fontAlgn="auto">
              <a:spcBef>
                <a:spcPts val="0"/>
              </a:spcBef>
              <a:buFont typeface="Arial" panose="020B0604020202020204" pitchFamily="34" charset="0"/>
              <a:buNone/>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algn="l"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algn="l"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lgn="l" fontAlgn="auto"/>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lgn="l" fontAlgn="auto"/>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lgn="l" fontAlgn="auto">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30" name="组合 29"/>
          <p:cNvGrpSpPr/>
          <p:nvPr/>
        </p:nvGrpSpPr>
        <p:grpSpPr>
          <a:xfrm>
            <a:off x="1445895" y="3686810"/>
            <a:ext cx="3356610" cy="2446020"/>
            <a:chOff x="2277" y="6032"/>
            <a:chExt cx="5286" cy="3852"/>
          </a:xfrm>
        </p:grpSpPr>
        <p:grpSp>
          <p:nvGrpSpPr>
            <p:cNvPr id="18" name="组合 17"/>
            <p:cNvGrpSpPr/>
            <p:nvPr/>
          </p:nvGrpSpPr>
          <p:grpSpPr>
            <a:xfrm>
              <a:off x="2277" y="6032"/>
              <a:ext cx="3984" cy="2952"/>
              <a:chOff x="4650" y="6054"/>
              <a:chExt cx="3984" cy="2952"/>
            </a:xfrm>
          </p:grpSpPr>
          <p:grpSp>
            <p:nvGrpSpPr>
              <p:cNvPr id="15" name="组合 14"/>
              <p:cNvGrpSpPr/>
              <p:nvPr/>
            </p:nvGrpSpPr>
            <p:grpSpPr>
              <a:xfrm rot="0">
                <a:off x="4650" y="6054"/>
                <a:ext cx="3984" cy="2952"/>
                <a:chOff x="1352" y="5740"/>
                <a:chExt cx="3984" cy="2952"/>
              </a:xfrm>
            </p:grpSpPr>
            <p:sp>
              <p:nvSpPr>
                <p:cNvPr id="16" name="椭圆 15"/>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17" name="直接连接符 16"/>
                <p:cNvCxnSpPr>
                  <a:stCxn id="16"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20" name="椭圆 19"/>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21" name="椭圆 20"/>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22" name="直接连接符 21"/>
                <p:cNvCxnSpPr>
                  <a:stCxn id="16" idx="3"/>
                  <a:endCxn id="20"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5"/>
                  <a:endCxn id="21"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 y="7876"/>
                  <a:ext cx="1551"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25" name="文本框 24"/>
                <p:cNvSpPr txBox="1"/>
                <p:nvPr/>
              </p:nvSpPr>
              <p:spPr>
                <a:xfrm>
                  <a:off x="3342" y="7989"/>
                  <a:ext cx="1346" cy="580"/>
                </a:xfrm>
                <a:prstGeom prst="rect">
                  <a:avLst/>
                </a:prstGeom>
                <a:noFill/>
              </p:spPr>
              <p:txBody>
                <a:bodyPr wrap="square" rtlCol="0">
                  <a:spAutoFit/>
                </a:bodyPr>
                <a:p>
                  <a:r>
                    <a:rPr lang="en-US">
                      <a:solidFill>
                        <a:srgbClr val="FF0000"/>
                      </a:solidFill>
                      <a:latin typeface="Times New Roman" panose="02020603050405020304" pitchFamily="18" charset="0"/>
                      <a:cs typeface="Times New Roman" panose="02020603050405020304" pitchFamily="18" charset="0"/>
                    </a:rPr>
                    <a:t>{j}</a:t>
                  </a:r>
                  <a:endParaRPr lang="en-US"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endParaRPr>
                </a:p>
              </p:txBody>
            </p:sp>
          </p:grpSp>
          <p:sp>
            <p:nvSpPr>
              <p:cNvPr id="26" name="文本框 25"/>
              <p:cNvSpPr txBox="1"/>
              <p:nvPr/>
            </p:nvSpPr>
            <p:spPr>
              <a:xfrm>
                <a:off x="5425" y="6958"/>
                <a:ext cx="1102"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r>
                  <a:rPr lang="en-US">
                    <a:solidFill>
                      <a:srgbClr val="FF0000"/>
                    </a:solidFill>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27" name="文本框 26"/>
            <p:cNvSpPr txBox="1"/>
            <p:nvPr/>
          </p:nvSpPr>
          <p:spPr>
            <a:xfrm>
              <a:off x="4033" y="6936"/>
              <a:ext cx="882"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a:t>
              </a:r>
              <a:endParaRPr lang="en-US" altLang="zh-CN">
                <a:latin typeface="Times New Roman" panose="02020603050405020304" pitchFamily="18" charset="0"/>
                <a:cs typeface="Times New Roman" panose="02020603050405020304" pitchFamily="18" charset="0"/>
              </a:endParaRPr>
            </a:p>
          </p:txBody>
        </p:sp>
        <p:sp>
          <p:nvSpPr>
            <p:cNvPr id="29" name="文本框 28"/>
            <p:cNvSpPr txBox="1"/>
            <p:nvPr/>
          </p:nvSpPr>
          <p:spPr>
            <a:xfrm>
              <a:off x="2832" y="9353"/>
              <a:ext cx="4731"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if </a:t>
              </a:r>
              <a:r>
                <a:rPr lang="en-US" altLang="zh-CN" sz="1600" i="1">
                  <a:latin typeface="Times New Roman" panose="02020603050405020304" pitchFamily="18" charset="0"/>
                  <a:cs typeface="Times New Roman" panose="02020603050405020304" pitchFamily="18" charset="0"/>
                </a:rPr>
                <a:t>nullable</a:t>
              </a:r>
              <a:r>
                <a:rPr lang="en-US" altLang="zh-CN" sz="1600">
                  <a:latin typeface="Times New Roman" panose="02020603050405020304" pitchFamily="18" charset="0"/>
                  <a:cs typeface="Times New Roman" panose="02020603050405020304" pitchFamily="18" charset="0"/>
                </a:rPr>
                <a:t>(c</a:t>
              </a:r>
              <a:r>
                <a:rPr lang="en-US" altLang="zh-CN" sz="1600" baseline="-25000">
                  <a:latin typeface="Times New Roman" panose="02020603050405020304" pitchFamily="18" charset="0"/>
                  <a:cs typeface="Times New Roman" panose="02020603050405020304" pitchFamily="18" charset="0"/>
                </a:rPr>
                <a:t>1</a:t>
              </a:r>
              <a:r>
                <a:rPr lang="en-US" altLang="zh-CN" sz="1600">
                  <a:latin typeface="Times New Roman" panose="02020603050405020304" pitchFamily="18" charset="0"/>
                  <a:cs typeface="Times New Roman" panose="02020603050405020304" pitchFamily="18" charset="0"/>
                </a:rPr>
                <a:t>)==true</a:t>
              </a:r>
              <a:endParaRPr lang="en-US" altLang="zh-CN" sz="1600">
                <a:latin typeface="Times New Roman" panose="02020603050405020304" pitchFamily="18" charset="0"/>
                <a:cs typeface="Times New Roman" panose="02020603050405020304" pitchFamily="18" charset="0"/>
              </a:endParaRPr>
            </a:p>
          </p:txBody>
        </p:sp>
      </p:grpSp>
      <p:grpSp>
        <p:nvGrpSpPr>
          <p:cNvPr id="41" name="组合 40"/>
          <p:cNvGrpSpPr/>
          <p:nvPr/>
        </p:nvGrpSpPr>
        <p:grpSpPr>
          <a:xfrm>
            <a:off x="4545330" y="3686810"/>
            <a:ext cx="3356610" cy="2446020"/>
            <a:chOff x="2277" y="6032"/>
            <a:chExt cx="5286" cy="3852"/>
          </a:xfrm>
        </p:grpSpPr>
        <p:grpSp>
          <p:nvGrpSpPr>
            <p:cNvPr id="42" name="组合 41"/>
            <p:cNvGrpSpPr/>
            <p:nvPr/>
          </p:nvGrpSpPr>
          <p:grpSpPr>
            <a:xfrm>
              <a:off x="2277" y="6032"/>
              <a:ext cx="3984" cy="2952"/>
              <a:chOff x="4650" y="6054"/>
              <a:chExt cx="3984" cy="2952"/>
            </a:xfrm>
          </p:grpSpPr>
          <p:grpSp>
            <p:nvGrpSpPr>
              <p:cNvPr id="43" name="组合 42"/>
              <p:cNvGrpSpPr/>
              <p:nvPr/>
            </p:nvGrpSpPr>
            <p:grpSpPr>
              <a:xfrm rot="0">
                <a:off x="4650" y="6054"/>
                <a:ext cx="3984" cy="2952"/>
                <a:chOff x="1352" y="5740"/>
                <a:chExt cx="3984" cy="2952"/>
              </a:xfrm>
            </p:grpSpPr>
            <p:sp>
              <p:nvSpPr>
                <p:cNvPr id="44" name="椭圆 43"/>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45" name="直接连接符 44"/>
                <p:cNvCxnSpPr>
                  <a:stCxn id="44"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47" name="椭圆 46"/>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48" name="椭圆 47"/>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49" name="直接连接符 48"/>
                <p:cNvCxnSpPr>
                  <a:stCxn id="44" idx="3"/>
                  <a:endCxn id="47"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4" idx="5"/>
                  <a:endCxn id="48"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52" y="7876"/>
                  <a:ext cx="1551"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52" name="文本框 51"/>
                <p:cNvSpPr txBox="1"/>
                <p:nvPr/>
              </p:nvSpPr>
              <p:spPr>
                <a:xfrm>
                  <a:off x="3342" y="7989"/>
                  <a:ext cx="1346" cy="580"/>
                </a:xfrm>
                <a:prstGeom prst="rect">
                  <a:avLst/>
                </a:prstGeom>
                <a:noFill/>
              </p:spPr>
              <p:txBody>
                <a:bodyPr wrap="square" rtlCol="0">
                  <a:spAutoFit/>
                </a:bodyPr>
                <a:p>
                  <a:r>
                    <a:rPr lang="en-US">
                      <a:solidFill>
                        <a:srgbClr val="FF0000"/>
                      </a:solidFill>
                      <a:latin typeface="Times New Roman" panose="02020603050405020304" pitchFamily="18" charset="0"/>
                      <a:cs typeface="Times New Roman" panose="02020603050405020304" pitchFamily="18" charset="0"/>
                    </a:rPr>
                    <a:t>{j}</a:t>
                  </a:r>
                  <a:endParaRPr lang="en-US"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endParaRPr>
                </a:p>
              </p:txBody>
            </p:sp>
          </p:grpSp>
          <p:sp>
            <p:nvSpPr>
              <p:cNvPr id="53" name="文本框 52"/>
              <p:cNvSpPr txBox="1"/>
              <p:nvPr/>
            </p:nvSpPr>
            <p:spPr>
              <a:xfrm>
                <a:off x="5425" y="6958"/>
                <a:ext cx="1102"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54" name="文本框 53"/>
            <p:cNvSpPr txBox="1"/>
            <p:nvPr/>
          </p:nvSpPr>
          <p:spPr>
            <a:xfrm>
              <a:off x="4033" y="6936"/>
              <a:ext cx="882"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a:t>
              </a:r>
              <a:endParaRPr lang="en-US" altLang="zh-CN">
                <a:latin typeface="Times New Roman" panose="02020603050405020304" pitchFamily="18" charset="0"/>
                <a:cs typeface="Times New Roman" panose="02020603050405020304" pitchFamily="18" charset="0"/>
              </a:endParaRPr>
            </a:p>
          </p:txBody>
        </p:sp>
        <p:sp>
          <p:nvSpPr>
            <p:cNvPr id="55" name="文本框 54"/>
            <p:cNvSpPr txBox="1"/>
            <p:nvPr/>
          </p:nvSpPr>
          <p:spPr>
            <a:xfrm>
              <a:off x="2832" y="9353"/>
              <a:ext cx="4731"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if </a:t>
              </a:r>
              <a:r>
                <a:rPr lang="en-US" altLang="zh-CN" sz="1600" i="1">
                  <a:latin typeface="Times New Roman" panose="02020603050405020304" pitchFamily="18" charset="0"/>
                  <a:cs typeface="Times New Roman" panose="02020603050405020304" pitchFamily="18" charset="0"/>
                </a:rPr>
                <a:t>nullable</a:t>
              </a:r>
              <a:r>
                <a:rPr lang="en-US" altLang="zh-CN" sz="1600">
                  <a:latin typeface="Times New Roman" panose="02020603050405020304" pitchFamily="18" charset="0"/>
                  <a:cs typeface="Times New Roman" panose="02020603050405020304" pitchFamily="18" charset="0"/>
                </a:rPr>
                <a:t>(c</a:t>
              </a:r>
              <a:r>
                <a:rPr lang="en-US" altLang="zh-CN" sz="1600" baseline="-25000">
                  <a:latin typeface="Times New Roman" panose="02020603050405020304" pitchFamily="18" charset="0"/>
                  <a:cs typeface="Times New Roman" panose="02020603050405020304" pitchFamily="18" charset="0"/>
                </a:rPr>
                <a:t>1</a:t>
              </a:r>
              <a:r>
                <a:rPr lang="en-US" altLang="zh-CN" sz="1600">
                  <a:latin typeface="Times New Roman" panose="02020603050405020304" pitchFamily="18" charset="0"/>
                  <a:cs typeface="Times New Roman" panose="02020603050405020304" pitchFamily="18" charset="0"/>
                </a:rPr>
                <a:t>)==false</a:t>
              </a:r>
              <a:endParaRPr lang="en-US" altLang="zh-CN" sz="16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firstpos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algn="l"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algn="l"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当结点n为</a:t>
            </a:r>
            <a:r>
              <a:rPr lang="zh-CN" altLang="en-US" b="1" u="sng"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star结点</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（内部结点），结点n只有一个棵子树(c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)，无论结点n的能不能推导出空串，</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firstpos(c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algn="l"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914400" lvl="2" indent="0" algn="l" fontAlgn="auto">
              <a:spcBef>
                <a:spcPts val="0"/>
              </a:spcBef>
              <a:buFont typeface="Arial" panose="020B0604020202020204" pitchFamily="34" charset="0"/>
              <a:buNone/>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algn="l"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algn="l"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lgn="l" fontAlgn="auto"/>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lgn="l" fontAlgn="auto"/>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lgn="l" fontAlgn="auto">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30" name="组合 29"/>
          <p:cNvGrpSpPr/>
          <p:nvPr/>
        </p:nvGrpSpPr>
        <p:grpSpPr>
          <a:xfrm>
            <a:off x="2809240" y="3328035"/>
            <a:ext cx="2529840" cy="1874520"/>
            <a:chOff x="2277" y="6032"/>
            <a:chExt cx="3984" cy="2952"/>
          </a:xfrm>
        </p:grpSpPr>
        <p:grpSp>
          <p:nvGrpSpPr>
            <p:cNvPr id="18" name="组合 17"/>
            <p:cNvGrpSpPr/>
            <p:nvPr/>
          </p:nvGrpSpPr>
          <p:grpSpPr>
            <a:xfrm>
              <a:off x="2277" y="6032"/>
              <a:ext cx="3984" cy="2952"/>
              <a:chOff x="4650" y="6054"/>
              <a:chExt cx="3984" cy="2952"/>
            </a:xfrm>
          </p:grpSpPr>
          <p:grpSp>
            <p:nvGrpSpPr>
              <p:cNvPr id="15" name="组合 14"/>
              <p:cNvGrpSpPr/>
              <p:nvPr/>
            </p:nvGrpSpPr>
            <p:grpSpPr>
              <a:xfrm rot="0">
                <a:off x="4650" y="6054"/>
                <a:ext cx="3984" cy="2952"/>
                <a:chOff x="1352" y="5740"/>
                <a:chExt cx="3984" cy="2952"/>
              </a:xfrm>
            </p:grpSpPr>
            <p:sp>
              <p:nvSpPr>
                <p:cNvPr id="16" name="椭圆 15"/>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17" name="直接连接符 16"/>
                <p:cNvCxnSpPr>
                  <a:stCxn id="16"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20" name="椭圆 19"/>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22" name="直接连接符 21"/>
                <p:cNvCxnSpPr>
                  <a:stCxn id="16" idx="3"/>
                  <a:endCxn id="20"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 y="7876"/>
                  <a:ext cx="1551"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26" name="文本框 25"/>
              <p:cNvSpPr txBox="1"/>
              <p:nvPr/>
            </p:nvSpPr>
            <p:spPr>
              <a:xfrm>
                <a:off x="5425" y="6958"/>
                <a:ext cx="1102" cy="5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{i}</a:t>
                </a:r>
                <a:endParaRPr 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27" name="文本框 26"/>
            <p:cNvSpPr txBox="1"/>
            <p:nvPr/>
          </p:nvSpPr>
          <p:spPr>
            <a:xfrm>
              <a:off x="4033" y="6936"/>
              <a:ext cx="882"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star</a:t>
              </a:r>
              <a:endParaRPr lang="en-US" altLang="zh-CN">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lastpos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计算</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lastpos</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的规则在本质上和计算</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firstpos</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的规则相同，但是在针对cat结点的规则中，子树c</a:t>
            </a:r>
            <a:r>
              <a:rPr kumimoji="0" lang="zh-CN" altLang="en-US"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1</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和c</a:t>
            </a:r>
            <a:r>
              <a:rPr kumimoji="0" lang="zh-CN" altLang="en-US"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2</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的角色要对调。</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lang="en-US" altLang="zh-CN" i="1" kern="0" noProof="0" dirty="0" smtClean="0">
                <a:ln>
                  <a:noFill/>
                </a:ln>
                <a:solidFill>
                  <a:schemeClr val="accent1"/>
                </a:solidFill>
                <a:effectLst/>
                <a:uLnTx/>
                <a:uFillTx/>
                <a:latin typeface="Times New Roman" panose="02020603050405020304" pitchFamily="18" charset="0"/>
                <a:cs typeface="Times New Roman" panose="02020603050405020304" pitchFamily="18" charset="0"/>
                <a:sym typeface="+mn-ea"/>
              </a:rPr>
              <a:t>followpos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考虑针对结点n几种情况：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如果</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是一个</a:t>
            </a:r>
            <a:r>
              <a:rPr lang="en-US" altLang="zh-CN" b="1" u="sng"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cat</a:t>
            </a:r>
            <a:r>
              <a:rPr lang="zh-CN" altLang="en-US" b="1" u="sng"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结点</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，且其左右子节点分别为</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c</a:t>
            </a:r>
            <a:r>
              <a:rPr lang="en-US" altLang="zh-CN" kern="0" baseline="-25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c</a:t>
            </a:r>
            <a:r>
              <a:rPr lang="en-US" altLang="zh-CN" kern="0" baseline="-25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，那么对于</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lastpos</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c</a:t>
            </a:r>
            <a:r>
              <a:rPr lang="en-US" altLang="zh-CN" i="1" kern="0" baseline="-25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中的每一个</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firstpos</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c</a:t>
            </a:r>
            <a:r>
              <a:rPr lang="en-US" altLang="zh-CN" i="1" kern="0" baseline="-2500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中的所有位置都在</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如下图，</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lastpos(c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={1,3}那么对于每个位置i，</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f</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ollowpos(i) =first</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，即</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follow</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)=follow</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3</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)=first</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en-US" altLang="zh-CN" kern="0" noProof="0" dirty="0" smtClean="0">
                <a:ln>
                  <a:noFill/>
                </a:ln>
                <a:effectLst/>
                <a:uLnTx/>
                <a:uFillTx/>
                <a:latin typeface="Times New Roman" panose="02020603050405020304" pitchFamily="18" charset="0"/>
                <a:cs typeface="Times New Roman" panose="02020603050405020304" pitchFamily="18" charset="0"/>
                <a:sym typeface="+mn-ea"/>
              </a:rPr>
              <a:t>0,2</a:t>
            </a:r>
            <a:r>
              <a:rPr lang="en-US" altLang="zh-CN" i="1" kern="0" noProof="0" dirty="0" smtClean="0">
                <a:ln>
                  <a:noFill/>
                </a:ln>
                <a:effectLst/>
                <a:uLnTx/>
                <a:uFillTx/>
                <a:latin typeface="Times New Roman" panose="02020603050405020304" pitchFamily="18" charset="0"/>
                <a:cs typeface="Times New Roman" panose="02020603050405020304" pitchFamily="18" charset="0"/>
                <a:sym typeface="+mn-ea"/>
              </a:rPr>
              <a:t>}</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914400" lvl="2" indent="0" fontAlgn="auto">
              <a:spcBef>
                <a:spcPts val="0"/>
              </a:spcBef>
              <a:buFont typeface="Arial" panose="020B0604020202020204" pitchFamily="34" charset="0"/>
              <a:buNone/>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10" name="组合 9"/>
          <p:cNvGrpSpPr/>
          <p:nvPr/>
        </p:nvGrpSpPr>
        <p:grpSpPr>
          <a:xfrm>
            <a:off x="2809240" y="3700780"/>
            <a:ext cx="3134360" cy="2348230"/>
            <a:chOff x="4424" y="6054"/>
            <a:chExt cx="4936" cy="3698"/>
          </a:xfrm>
        </p:grpSpPr>
        <p:grpSp>
          <p:nvGrpSpPr>
            <p:cNvPr id="31" name="组合 30"/>
            <p:cNvGrpSpPr/>
            <p:nvPr/>
          </p:nvGrpSpPr>
          <p:grpSpPr>
            <a:xfrm rot="0">
              <a:off x="4424" y="6054"/>
              <a:ext cx="3984" cy="3699"/>
              <a:chOff x="1352" y="5740"/>
              <a:chExt cx="3984" cy="3699"/>
            </a:xfrm>
          </p:grpSpPr>
          <p:sp>
            <p:nvSpPr>
              <p:cNvPr id="32" name="椭圆 31"/>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33" name="直接连接符 32"/>
              <p:cNvCxnSpPr>
                <a:stCxn id="32"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35" name="椭圆 34"/>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36" name="椭圆 35"/>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37" name="直接连接符 36"/>
              <p:cNvCxnSpPr>
                <a:stCxn id="32" idx="3"/>
                <a:endCxn id="35"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6"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52" y="8864"/>
                <a:ext cx="1551" cy="531"/>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{1}</a:t>
                </a:r>
                <a:endParaRPr lang="en-US" sz="16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0" name="文本框 39"/>
              <p:cNvSpPr txBox="1"/>
              <p:nvPr/>
            </p:nvSpPr>
            <p:spPr>
              <a:xfrm>
                <a:off x="3392" y="8908"/>
                <a:ext cx="1346" cy="531"/>
              </a:xfrm>
              <a:prstGeom prst="rect">
                <a:avLst/>
              </a:prstGeom>
              <a:noFill/>
            </p:spPr>
            <p:txBody>
              <a:bodyPr wrap="square" rtlCol="0">
                <a:spAutoFit/>
              </a:bodyPr>
              <a:p>
                <a:r>
                  <a:rPr lang="en-US" sz="1600">
                    <a:solidFill>
                      <a:srgbClr val="0070C0"/>
                    </a:solidFill>
                    <a:latin typeface="Times New Roman" panose="02020603050405020304" pitchFamily="18" charset="0"/>
                    <a:cs typeface="Times New Roman" panose="02020603050405020304" pitchFamily="18" charset="0"/>
                  </a:rPr>
                  <a:t>{0,2}</a:t>
                </a:r>
                <a:endParaRPr lang="en-US" sz="1600" kern="0" noProof="0" dirty="0" smtClean="0">
                  <a:ln>
                    <a:noFill/>
                  </a:ln>
                  <a:solidFill>
                    <a:srgbClr val="0070C0"/>
                  </a:solidFill>
                  <a:effectLst/>
                  <a:uLnTx/>
                  <a:uFillTx/>
                  <a:latin typeface="Times New Roman" panose="02020603050405020304" pitchFamily="18" charset="0"/>
                  <a:cs typeface="Times New Roman" panose="02020603050405020304" pitchFamily="18" charset="0"/>
                  <a:sym typeface="+mn-ea"/>
                </a:endParaRPr>
              </a:p>
            </p:txBody>
          </p:sp>
        </p:grpSp>
        <p:sp>
          <p:nvSpPr>
            <p:cNvPr id="6" name="文本框 5"/>
            <p:cNvSpPr txBox="1"/>
            <p:nvPr/>
          </p:nvSpPr>
          <p:spPr>
            <a:xfrm>
              <a:off x="6175" y="6958"/>
              <a:ext cx="990"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5547" y="9222"/>
              <a:ext cx="1551" cy="531"/>
            </a:xfrm>
            <a:prstGeom prst="rect">
              <a:avLst/>
            </a:prstGeom>
            <a:noFill/>
          </p:spPr>
          <p:txBody>
            <a:bodyPr wrap="square" rtlCol="0">
              <a:spAutoFit/>
            </a:bodyPr>
            <a:p>
              <a:r>
                <a:rPr lang="en-US" sz="1600">
                  <a:solidFill>
                    <a:srgbClr val="FF0000"/>
                  </a:solidFill>
                  <a:latin typeface="Times New Roman" panose="02020603050405020304" pitchFamily="18" charset="0"/>
                  <a:cs typeface="Times New Roman" panose="02020603050405020304" pitchFamily="18" charset="0"/>
                </a:rPr>
                <a:t>{1,3}</a:t>
              </a:r>
              <a:endParaRPr lang="en-US" sz="1600"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7810" y="9222"/>
              <a:ext cx="1551" cy="531"/>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{3,2}</a:t>
              </a:r>
              <a:endParaRPr lang="en-US" sz="16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lang="en-US" altLang="zh-CN" i="1" kern="0" noProof="0" dirty="0" smtClean="0">
                <a:ln>
                  <a:noFill/>
                </a:ln>
                <a:solidFill>
                  <a:schemeClr val="accent1"/>
                </a:solidFill>
                <a:effectLst/>
                <a:uLnTx/>
                <a:uFillTx/>
                <a:latin typeface="Times New Roman" panose="02020603050405020304" pitchFamily="18" charset="0"/>
                <a:cs typeface="Times New Roman" panose="02020603050405020304" pitchFamily="18" charset="0"/>
                <a:sym typeface="+mn-ea"/>
              </a:rPr>
              <a:t>followpos</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考虑针对结点n两种情况：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如果</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是</a:t>
            </a:r>
            <a:r>
              <a:rPr lang="en-US" altLang="zh-CN" sz="1800" b="1" u="sng"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star</a:t>
            </a:r>
            <a:r>
              <a:rPr lang="zh-CN" altLang="en-US" sz="1800" b="1" u="sng"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结点</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，并且</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是</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lastpos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中的一个位置，那么</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firstpos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中的所有位置都在</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i</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中。</a:t>
            </a:r>
            <a:r>
              <a:rPr sz="1800" kern="0" noProof="0" dirty="0" smtClean="0">
                <a:ln>
                  <a:noFill/>
                </a:ln>
                <a:effectLst/>
                <a:uLnTx/>
                <a:uFillTx/>
                <a:latin typeface="Times New Roman" panose="02020603050405020304" pitchFamily="18" charset="0"/>
                <a:cs typeface="Times New Roman" panose="02020603050405020304" pitchFamily="18" charset="0"/>
                <a:sym typeface="+mn-ea"/>
              </a:rPr>
              <a:t>如图，</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firstpos(n)</a:t>
            </a:r>
            <a:r>
              <a:rPr sz="1800" kern="0" noProof="0" dirty="0" smtClean="0">
                <a:ln>
                  <a:noFill/>
                </a:ln>
                <a:effectLst/>
                <a:uLnTx/>
                <a:uFillTx/>
                <a:latin typeface="Times New Roman" panose="02020603050405020304" pitchFamily="18" charset="0"/>
                <a:cs typeface="Times New Roman" panose="02020603050405020304" pitchFamily="18" charset="0"/>
                <a:sym typeface="+mn-ea"/>
              </a:rPr>
              <a:t>={2}，</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lastpos(n)</a:t>
            </a:r>
            <a:r>
              <a:rPr sz="1800" kern="0" noProof="0" dirty="0" smtClean="0">
                <a:ln>
                  <a:noFill/>
                </a:ln>
                <a:effectLst/>
                <a:uLnTx/>
                <a:uFillTx/>
                <a:latin typeface="Times New Roman" panose="02020603050405020304" pitchFamily="18" charset="0"/>
                <a:cs typeface="Times New Roman" panose="02020603050405020304" pitchFamily="18" charset="0"/>
                <a:sym typeface="+mn-ea"/>
              </a:rPr>
              <a:t>={1,3}，那么1后面可能会跟着2，即</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follow</a:t>
            </a:r>
            <a:r>
              <a:rPr lang="en-US" sz="1800"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(1)</a:t>
            </a:r>
            <a:r>
              <a:rPr sz="1800" kern="0" noProof="0" dirty="0" smtClean="0">
                <a:ln>
                  <a:noFill/>
                </a:ln>
                <a:effectLst/>
                <a:uLnTx/>
                <a:uFillTx/>
                <a:latin typeface="Times New Roman" panose="02020603050405020304" pitchFamily="18" charset="0"/>
                <a:cs typeface="Times New Roman" panose="02020603050405020304" pitchFamily="18" charset="0"/>
                <a:sym typeface="+mn-ea"/>
              </a:rPr>
              <a:t>={2}。</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follow</a:t>
            </a:r>
            <a:r>
              <a:rPr lang="en-US" sz="1800" i="1" kern="0" noProof="0" dirty="0" smtClean="0">
                <a:ln>
                  <a:noFill/>
                </a:ln>
                <a:effectLst/>
                <a:uLnTx/>
                <a:uFillTx/>
                <a:latin typeface="Times New Roman" panose="02020603050405020304" pitchFamily="18" charset="0"/>
                <a:cs typeface="Times New Roman" panose="02020603050405020304" pitchFamily="18" charset="0"/>
                <a:sym typeface="+mn-ea"/>
              </a:rPr>
              <a:t>pos</a:t>
            </a:r>
            <a:r>
              <a:rPr sz="1800" i="1" kern="0" noProof="0" dirty="0" smtClean="0">
                <a:ln>
                  <a:noFill/>
                </a:ln>
                <a:effectLst/>
                <a:uLnTx/>
                <a:uFillTx/>
                <a:latin typeface="Times New Roman" panose="02020603050405020304" pitchFamily="18" charset="0"/>
                <a:cs typeface="Times New Roman" panose="02020603050405020304" pitchFamily="18" charset="0"/>
                <a:sym typeface="+mn-ea"/>
              </a:rPr>
              <a:t>(3)</a:t>
            </a:r>
            <a:r>
              <a:rPr sz="1800" kern="0" noProof="0" dirty="0" smtClean="0">
                <a:ln>
                  <a:noFill/>
                </a:ln>
                <a:effectLst/>
                <a:uLnTx/>
                <a:uFillTx/>
                <a:latin typeface="Times New Roman" panose="02020603050405020304" pitchFamily="18" charset="0"/>
                <a:cs typeface="Times New Roman" panose="02020603050405020304" pitchFamily="18" charset="0"/>
                <a:sym typeface="+mn-ea"/>
              </a:rPr>
              <a:t>同理</a:t>
            </a:r>
            <a:r>
              <a:rPr lang="zh-CN" sz="1800" kern="0" noProof="0" dirty="0" smtClean="0">
                <a:ln>
                  <a:noFill/>
                </a:ln>
                <a:effectLst/>
                <a:uLnTx/>
                <a:uFillTx/>
                <a:latin typeface="Times New Roman" panose="02020603050405020304" pitchFamily="18" charset="0"/>
                <a:cs typeface="Times New Roman" panose="02020603050405020304" pitchFamily="18" charset="0"/>
                <a:sym typeface="+mn-ea"/>
              </a:rPr>
              <a:t>。</a:t>
            </a:r>
            <a:endParaRPr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1097915" lvl="2" indent="-183515" fontAlgn="auto">
              <a:spcBef>
                <a:spcPts val="0"/>
              </a:spcBef>
              <a:buFont typeface="Arial" panose="020B0604020202020204" pitchFamily="34" charset="0"/>
              <a:buChar char="•"/>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914400" lvl="2" indent="0" fontAlgn="auto">
              <a:spcBef>
                <a:spcPts val="0"/>
              </a:spcBef>
              <a:buFont typeface="Arial" panose="020B0604020202020204" pitchFamily="34" charset="0"/>
              <a:buNone/>
            </a:pP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5" name="组合 4"/>
          <p:cNvGrpSpPr/>
          <p:nvPr/>
        </p:nvGrpSpPr>
        <p:grpSpPr>
          <a:xfrm>
            <a:off x="3378835" y="4148455"/>
            <a:ext cx="2383790" cy="1324610"/>
            <a:chOff x="5321" y="7211"/>
            <a:chExt cx="3754" cy="2086"/>
          </a:xfrm>
        </p:grpSpPr>
        <p:grpSp>
          <p:nvGrpSpPr>
            <p:cNvPr id="31" name="组合 30"/>
            <p:cNvGrpSpPr/>
            <p:nvPr/>
          </p:nvGrpSpPr>
          <p:grpSpPr>
            <a:xfrm rot="0">
              <a:off x="5321" y="7211"/>
              <a:ext cx="3532" cy="2087"/>
              <a:chOff x="2030" y="5924"/>
              <a:chExt cx="3532" cy="2087"/>
            </a:xfrm>
          </p:grpSpPr>
          <p:sp>
            <p:nvSpPr>
              <p:cNvPr id="32" name="椭圆 31"/>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33" name="直接连接符 32"/>
              <p:cNvCxnSpPr>
                <a:stCxn id="32" idx="7"/>
              </p:cNvCxnSpPr>
              <p:nvPr/>
            </p:nvCxnSpPr>
            <p:spPr>
              <a:xfrm flipV="1">
                <a:off x="3838" y="5924"/>
                <a:ext cx="751" cy="728"/>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29" y="7480"/>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cxnSp>
            <p:nvCxnSpPr>
              <p:cNvPr id="37" name="直接连接符 36"/>
              <p:cNvCxnSpPr>
                <a:stCxn id="32" idx="3"/>
                <a:endCxn id="35" idx="0"/>
              </p:cNvCxnSpPr>
              <p:nvPr/>
            </p:nvCxnSpPr>
            <p:spPr>
              <a:xfrm flipH="1">
                <a:off x="2577" y="7236"/>
                <a:ext cx="652" cy="630"/>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030" y="6600"/>
                <a:ext cx="1551" cy="531"/>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{2}</a:t>
                </a:r>
                <a:endParaRPr lang="en-US" sz="16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6" name="文本框 5"/>
            <p:cNvSpPr txBox="1"/>
            <p:nvPr/>
          </p:nvSpPr>
          <p:spPr>
            <a:xfrm>
              <a:off x="6420" y="7961"/>
              <a:ext cx="990"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star</a:t>
              </a:r>
              <a:endParaRPr lang="en-US" altLang="zh-CN">
                <a:latin typeface="Times New Roman" panose="02020603050405020304" pitchFamily="18" charset="0"/>
                <a:cs typeface="Times New Roman" panose="02020603050405020304" pitchFamily="18" charset="0"/>
              </a:endParaRPr>
            </a:p>
          </p:txBody>
        </p:sp>
        <p:sp>
          <p:nvSpPr>
            <p:cNvPr id="9" name="文本框 8"/>
            <p:cNvSpPr txBox="1"/>
            <p:nvPr/>
          </p:nvSpPr>
          <p:spPr>
            <a:xfrm>
              <a:off x="7525" y="8010"/>
              <a:ext cx="1551" cy="531"/>
            </a:xfrm>
            <a:prstGeom prst="rect">
              <a:avLst/>
            </a:prstGeom>
            <a:noFill/>
          </p:spPr>
          <p:txBody>
            <a:bodyPr wrap="square" rtlCol="0">
              <a:spAutoFit/>
            </a:bodyPr>
            <a:p>
              <a:r>
                <a:rPr lang="en-US" sz="1600">
                  <a:solidFill>
                    <a:srgbClr val="FF0000"/>
                  </a:solidFill>
                  <a:latin typeface="Times New Roman" panose="02020603050405020304" pitchFamily="18" charset="0"/>
                  <a:cs typeface="Times New Roman" panose="02020603050405020304" pitchFamily="18" charset="0"/>
                </a:rPr>
                <a:t>{1,3}</a:t>
              </a:r>
              <a:endParaRPr lang="en-US" sz="1600"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466330" cy="1379855"/>
          </a:xfrm>
        </p:spPr>
        <p:txBody>
          <a:bodyPr>
            <a:noAutofit/>
          </a:bodyPr>
          <a:p>
            <a:r>
              <a:rPr lang="zh-CN" altLang="en-US" kern="0" noProof="0" dirty="0" smtClean="0">
                <a:ln>
                  <a:noFill/>
                </a:ln>
                <a:solidFill>
                  <a:srgbClr val="000000"/>
                </a:solidFill>
                <a:effectLst/>
                <a:uLnTx/>
                <a:uFillTx/>
                <a:cs typeface="楷体" panose="02010609060101010101" pitchFamily="49" charset="-122"/>
                <a:sym typeface="+mn-ea"/>
              </a:rPr>
              <a:t>构造算法</a:t>
            </a:r>
            <a:endParaRPr lang="en-US" altLang="zh-CN" sz="21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nullable</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firstpos</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规则：</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endParaRPr kumimoji="0" lang="zh-CN" altLang="en-US" sz="1620" b="0" i="0" u="none" strike="noStrike" kern="0" cap="none" spc="0" normalizeH="0" baseline="0" noProof="0" dirty="0" smtClean="0">
              <a:ln>
                <a:noFill/>
              </a:ln>
              <a:solidFill>
                <a:srgbClr val="000000"/>
              </a:solidFill>
              <a:effectLst/>
              <a:uLnTx/>
              <a:uFillTx/>
              <a:cs typeface="楷体" panose="02010609060101010101" pitchFamily="49" charset="-122"/>
              <a:sym typeface="+mn-ea"/>
            </a:endParaRPr>
          </a:p>
        </p:txBody>
      </p:sp>
      <p:graphicFrame>
        <p:nvGraphicFramePr>
          <p:cNvPr id="4" name="表格 3"/>
          <p:cNvGraphicFramePr/>
          <p:nvPr/>
        </p:nvGraphicFramePr>
        <p:xfrm>
          <a:off x="817245" y="2634615"/>
          <a:ext cx="7404735" cy="3819525"/>
        </p:xfrm>
        <a:graphic>
          <a:graphicData uri="http://schemas.openxmlformats.org/drawingml/2006/table">
            <a:tbl>
              <a:tblPr firstRow="1" bandRow="1">
                <a:tableStyleId>{5C22544A-7EE6-4342-B048-85BDC9FD1C3A}</a:tableStyleId>
              </a:tblPr>
              <a:tblGrid>
                <a:gridCol w="2361565"/>
                <a:gridCol w="2629535"/>
                <a:gridCol w="2413635"/>
              </a:tblGrid>
              <a:tr h="437515">
                <a:tc>
                  <a:txBody>
                    <a:bodyPr/>
                    <a:p>
                      <a:pPr algn="ctr">
                        <a:buNone/>
                      </a:pPr>
                      <a:r>
                        <a:rPr lang="zh-CN" altLang="en-US">
                          <a:latin typeface="Times New Roman" panose="02020603050405020304" pitchFamily="18" charset="0"/>
                          <a:ea typeface="楷体" panose="02010609060101010101" pitchFamily="49" charset="-122"/>
                          <a:cs typeface="Times New Roman" panose="02020603050405020304" pitchFamily="18" charset="0"/>
                        </a:rPr>
                        <a:t>结点</a:t>
                      </a:r>
                      <a:r>
                        <a:rPr lang="en-US" altLang="zh-CN">
                          <a:latin typeface="Times New Roman" panose="02020603050405020304" pitchFamily="18" charset="0"/>
                          <a:ea typeface="楷体" panose="02010609060101010101" pitchFamily="49" charset="-122"/>
                          <a:cs typeface="Times New Roman" panose="02020603050405020304" pitchFamily="18" charset="0"/>
                        </a:rPr>
                        <a:t>n</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ctr">
                        <a:buNone/>
                      </a:pPr>
                      <a:r>
                        <a:rPr lang="en-US" altLang="zh-CN" sz="18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nullable(n)</a:t>
                      </a:r>
                      <a:endParaRPr lang="en-US" altLang="zh-CN" sz="18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ctr">
                        <a:buNone/>
                      </a:pPr>
                      <a:r>
                        <a:rPr lang="en-US" altLang="zh-CN" sz="18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firstpos(n)</a:t>
                      </a:r>
                      <a:endParaRPr lang="en-US" altLang="zh-CN" sz="18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r h="596900">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一个标号为</a:t>
                      </a:r>
                      <a:r>
                        <a:rPr lang="zh-CN" altLang="en-US" sz="16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的叶子结点</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true</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Ø</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r h="436880">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一个位置位</a:t>
                      </a:r>
                      <a:r>
                        <a:rPr lang="en-US" altLang="zh-CN" sz="1600">
                          <a:latin typeface="Times New Roman" panose="02020603050405020304" pitchFamily="18" charset="0"/>
                          <a:ea typeface="楷体" panose="02010609060101010101" pitchFamily="49" charset="-122"/>
                          <a:cs typeface="Times New Roman" panose="02020603050405020304" pitchFamily="18" charset="0"/>
                        </a:rPr>
                        <a:t>i</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的叶子结点</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false</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 i }</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r h="586105">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1600">
                          <a:latin typeface="Times New Roman" panose="02020603050405020304" pitchFamily="18" charset="0"/>
                          <a:ea typeface="楷体" panose="02010609060101010101" pitchFamily="49" charset="-122"/>
                          <a:cs typeface="Times New Roman" panose="02020603050405020304" pitchFamily="18" charset="0"/>
                        </a:rPr>
                        <a:t>or-</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结点</a:t>
                      </a:r>
                      <a:r>
                        <a:rPr lang="en-US" altLang="zh-CN" sz="1600">
                          <a:latin typeface="Times New Roman" panose="02020603050405020304" pitchFamily="18" charset="0"/>
                          <a:ea typeface="楷体" panose="02010609060101010101" pitchFamily="49" charset="-122"/>
                          <a:cs typeface="Times New Roman" panose="02020603050405020304" pitchFamily="18" charset="0"/>
                        </a:rPr>
                        <a:t>n=c</a:t>
                      </a:r>
                      <a:r>
                        <a:rPr lang="en-US" altLang="zh-CN" sz="1600" baseline="-2500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a:latin typeface="Times New Roman" panose="02020603050405020304" pitchFamily="18" charset="0"/>
                          <a:ea typeface="楷体" panose="02010609060101010101" pitchFamily="49" charset="-122"/>
                          <a:cs typeface="Times New Roman" panose="02020603050405020304" pitchFamily="18" charset="0"/>
                        </a:rPr>
                        <a:t>|c</a:t>
                      </a:r>
                      <a:r>
                        <a:rPr lang="en-US" altLang="zh-CN" sz="1600" baseline="-2500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1600" baseline="-250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nullable(c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or nullable(c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U 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r h="1324610">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1600">
                          <a:latin typeface="Times New Roman" panose="02020603050405020304" pitchFamily="18" charset="0"/>
                          <a:ea typeface="楷体" panose="02010609060101010101" pitchFamily="49" charset="-122"/>
                          <a:cs typeface="Times New Roman" panose="02020603050405020304" pitchFamily="18" charset="0"/>
                        </a:rPr>
                        <a:t>cat-</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结点</a:t>
                      </a:r>
                      <a:r>
                        <a:rPr lang="en-US" altLang="zh-CN" sz="1600">
                          <a:latin typeface="Times New Roman" panose="02020603050405020304" pitchFamily="18" charset="0"/>
                          <a:ea typeface="楷体" panose="02010609060101010101" pitchFamily="49" charset="-122"/>
                          <a:cs typeface="Times New Roman" panose="02020603050405020304" pitchFamily="18" charset="0"/>
                        </a:rPr>
                        <a:t>n=c</a:t>
                      </a:r>
                      <a:r>
                        <a:rPr lang="en-US" altLang="zh-CN" sz="1600" baseline="-2500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a:latin typeface="Times New Roman" panose="02020603050405020304" pitchFamily="18" charset="0"/>
                          <a:ea typeface="楷体" panose="02010609060101010101" pitchFamily="49" charset="-122"/>
                          <a:cs typeface="Times New Roman" panose="02020603050405020304" pitchFamily="18" charset="0"/>
                        </a:rPr>
                        <a:t>c</a:t>
                      </a:r>
                      <a:r>
                        <a:rPr lang="en-US" altLang="zh-CN" sz="1600" baseline="-2500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1600" baseline="-250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nullable(c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and nullable(c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if (</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nullable(c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pPr algn="l">
                        <a:buNone/>
                      </a:pP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U 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2</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esle</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pPr algn="l">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 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r h="437515">
                <a:tc>
                  <a:txBody>
                    <a:bodyPr/>
                    <a:p>
                      <a:pPr algn="l">
                        <a:buNone/>
                      </a:pPr>
                      <a:r>
                        <a:rPr lang="zh-CN" altLang="en-US" sz="1600">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1600">
                          <a:latin typeface="Times New Roman" panose="02020603050405020304" pitchFamily="18" charset="0"/>
                          <a:ea typeface="楷体" panose="02010609060101010101" pitchFamily="49" charset="-122"/>
                          <a:cs typeface="Times New Roman" panose="02020603050405020304" pitchFamily="18" charset="0"/>
                        </a:rPr>
                        <a:t>star-</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结点</a:t>
                      </a:r>
                      <a:r>
                        <a:rPr lang="en-US" altLang="zh-CN" sz="1600">
                          <a:latin typeface="Times New Roman" panose="02020603050405020304" pitchFamily="18" charset="0"/>
                          <a:ea typeface="楷体" panose="02010609060101010101" pitchFamily="49" charset="-122"/>
                          <a:cs typeface="Times New Roman" panose="02020603050405020304" pitchFamily="18" charset="0"/>
                        </a:rPr>
                        <a:t>n=c</a:t>
                      </a:r>
                      <a:r>
                        <a:rPr lang="en-US" altLang="zh-CN" sz="1600" baseline="-2500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aseline="300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aseline="300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ClrTx/>
                        <a:buSzTx/>
                        <a:buFontTx/>
                        <a:buNone/>
                      </a:pPr>
                      <a:r>
                        <a:rPr lang="en-US" altLang="zh-CN" sz="1600">
                          <a:latin typeface="Times New Roman" panose="02020603050405020304" pitchFamily="18" charset="0"/>
                          <a:ea typeface="楷体" panose="02010609060101010101" pitchFamily="49" charset="-122"/>
                          <a:cs typeface="Times New Roman" panose="02020603050405020304" pitchFamily="18" charset="0"/>
                        </a:rPr>
                        <a:t>true</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c>
                  <a:txBody>
                    <a:bodyPr/>
                    <a:p>
                      <a:pPr algn="l">
                        <a:buNone/>
                      </a:pP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firstpos(c</a:t>
                      </a:r>
                      <a:r>
                        <a:rPr lang="en-US" altLang="zh-CN" sz="1600" kern="0" baseline="-2500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kern="0" noProof="0" dirty="0" smtClean="0">
                        <a:ln>
                          <a:noFill/>
                        </a:ln>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nchor="ctr" anchorCtr="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466330" cy="4667885"/>
          </a:xfrm>
        </p:spPr>
        <p:txBody>
          <a:bodyPr>
            <a:noAutofit/>
          </a:bodyPr>
          <a:p>
            <a:r>
              <a:rPr lang="zh-CN" altLang="en-US" kern="0" noProof="0" dirty="0" smtClean="0">
                <a:ln>
                  <a:noFill/>
                </a:ln>
                <a:solidFill>
                  <a:srgbClr val="000000"/>
                </a:solidFill>
                <a:effectLst/>
                <a:uLnTx/>
                <a:uFillTx/>
                <a:cs typeface="楷体" panose="02010609060101010101" pitchFamily="49" charset="-122"/>
                <a:sym typeface="+mn-ea"/>
              </a:rPr>
              <a:t>构造算法</a:t>
            </a:r>
            <a:endParaRPr lang="en-US" altLang="zh-CN" sz="21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a:r>
              <a:rPr kumimoji="0" lang="zh-CN" altLang="en-US" sz="2000" b="0" i="0" u="none" strike="noStrike" kern="0" cap="none" spc="0" normalizeH="0" baseline="0" noProof="0" dirty="0" smtClean="0">
                <a:ln>
                  <a:noFill/>
                </a:ln>
                <a:solidFill>
                  <a:srgbClr val="000000"/>
                </a:solidFill>
                <a:effectLst/>
                <a:uLnTx/>
                <a:uFillTx/>
                <a:cs typeface="楷体" panose="02010609060101010101" pitchFamily="49" charset="-122"/>
              </a:rPr>
              <a:t>计算出</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nullable</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firstpos</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、lastpos(n)</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kumimoji="0" lang="zh-CN" altLang="en-US" sz="1890" b="0" i="0" u="none" strike="noStrike" kern="0" cap="none" spc="0" normalizeH="0" baseline="0" noProof="0" dirty="0" smtClean="0">
              <a:ln>
                <a:noFill/>
              </a:ln>
              <a:solidFill>
                <a:srgbClr val="000000"/>
              </a:solidFill>
              <a:effectLst/>
              <a:uLnTx/>
              <a:uFillTx/>
              <a:cs typeface="楷体" panose="02010609060101010101" pitchFamily="49" charset="-122"/>
            </a:endParaRPr>
          </a:p>
          <a:p>
            <a:pPr marL="274320" lvl="1" indent="0">
              <a:buFont typeface="Arial" panose="020B0604020202020204" pitchFamily="34" charset="0"/>
              <a:buNone/>
            </a:pPr>
            <a:endPar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Font typeface="Arial" panose="020B0604020202020204" pitchFamily="34" charset="0"/>
              <a:buNone/>
            </a:pPr>
            <a:endPar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Font typeface="Arial" panose="020B0604020202020204" pitchFamily="34" charset="0"/>
              <a:buNone/>
            </a:pPr>
            <a:endPar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Font typeface="Arial" panose="020B0604020202020204" pitchFamily="34" charset="0"/>
              <a:buNone/>
            </a:pPr>
            <a:endPar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Font typeface="Arial" panose="020B0604020202020204" pitchFamily="34" charset="0"/>
              <a:buNone/>
            </a:pP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zh-CN" altLang="en-US" sz="1800"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例：</a:t>
            </a:r>
            <a:r>
              <a:rPr lang="zh-CN" altLang="en-US" kern="0" noProof="0" dirty="0" smtClean="0">
                <a:solidFill>
                  <a:schemeClr val="tx1"/>
                </a:solidFill>
                <a:effectLst/>
                <a:uLnTx/>
                <a:uFillTx/>
                <a:latin typeface="Times New Roman" panose="02020603050405020304" pitchFamily="18" charset="0"/>
                <a:cs typeface="Times New Roman" panose="02020603050405020304" pitchFamily="18" charset="0"/>
                <a:sym typeface="+mn-ea"/>
              </a:rPr>
              <a:t> </a:t>
            </a:r>
            <a:r>
              <a:rPr lang="en-US" altLang="zh-CN" kern="0" noProof="0" dirty="0" smtClean="0">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kern="0" noProof="0" dirty="0" err="1" smtClean="0">
                <a:solidFill>
                  <a:schemeClr val="tx1"/>
                </a:solidFill>
                <a:effectLst/>
                <a:uLnTx/>
                <a:uFillTx/>
                <a:latin typeface="Times New Roman" panose="02020603050405020304" pitchFamily="18" charset="0"/>
                <a:cs typeface="Times New Roman" panose="02020603050405020304" pitchFamily="18" charset="0"/>
                <a:sym typeface="+mn-ea"/>
              </a:rPr>
              <a:t>a|b</a:t>
            </a:r>
            <a:r>
              <a:rPr lang="en-US" altLang="zh-CN" kern="0" noProof="0" dirty="0" smtClean="0">
                <a:solidFill>
                  <a:schemeClr val="tx1"/>
                </a:solidFill>
                <a:effectLst/>
                <a:uLnTx/>
                <a:uFillTx/>
                <a:latin typeface="Times New Roman" panose="02020603050405020304" pitchFamily="18" charset="0"/>
                <a:cs typeface="Times New Roman" panose="02020603050405020304" pitchFamily="18" charset="0"/>
                <a:sym typeface="+mn-ea"/>
              </a:rPr>
              <a:t>)*</a:t>
            </a:r>
            <a:r>
              <a:rPr lang="en-US" altLang="zh-CN" kern="0" noProof="0" dirty="0" err="1" smtClean="0">
                <a:solidFill>
                  <a:schemeClr val="tx1"/>
                </a:solidFill>
                <a:effectLst/>
                <a:uLnTx/>
                <a:uFillTx/>
                <a:latin typeface="Times New Roman" panose="02020603050405020304" pitchFamily="18" charset="0"/>
                <a:cs typeface="Times New Roman" panose="02020603050405020304" pitchFamily="18" charset="0"/>
                <a:sym typeface="+mn-ea"/>
              </a:rPr>
              <a:t>abb#</a:t>
            </a:r>
            <a:r>
              <a:rPr lang="en-US" altLang="zh-CN" kern="0" noProof="0" dirty="0" err="1" smtClean="0">
                <a:solidFill>
                  <a:schemeClr val="tx2">
                    <a:lumMod val="75000"/>
                  </a:schemeClr>
                </a:solidFill>
                <a:effectLst/>
                <a:uLnTx/>
                <a:uFillTx/>
                <a:latin typeface="Times New Roman" panose="02020603050405020304" pitchFamily="18" charset="0"/>
                <a:cs typeface="Times New Roman" panose="02020603050405020304" pitchFamily="18" charset="0"/>
                <a:sym typeface="+mn-ea"/>
              </a:rPr>
              <a:t>	</a:t>
            </a:r>
            <a:r>
              <a:rPr lang="en-US" altLang="zh-CN" sz="1800" dirty="0">
                <a:sym typeface="Wingdings" panose="05000000000000000000" pitchFamily="2" charset="2"/>
              </a:rPr>
              <a:t></a:t>
            </a:r>
            <a:endParaRPr kumimoji="0" lang="en-US" altLang="zh-CN" sz="1800" b="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53" name="组合 52"/>
          <p:cNvGrpSpPr/>
          <p:nvPr/>
        </p:nvGrpSpPr>
        <p:grpSpPr>
          <a:xfrm>
            <a:off x="3176905" y="2549525"/>
            <a:ext cx="4454525" cy="4081316"/>
            <a:chOff x="5342" y="3603"/>
            <a:chExt cx="7059" cy="6274"/>
          </a:xfrm>
        </p:grpSpPr>
        <p:sp>
          <p:nvSpPr>
            <p:cNvPr id="5" name="文本框 4"/>
            <p:cNvSpPr txBox="1"/>
            <p:nvPr/>
          </p:nvSpPr>
          <p:spPr>
            <a:xfrm>
              <a:off x="7240" y="9311"/>
              <a:ext cx="663" cy="566"/>
            </a:xfrm>
            <a:prstGeom prst="rect">
              <a:avLst/>
            </a:prstGeom>
            <a:noFill/>
          </p:spPr>
          <p:txBody>
            <a:bodyPr wrap="square" rtlCol="0">
              <a:spAutoFit/>
            </a:bodyPr>
            <a:p>
              <a:pPr algn="ctr"/>
              <a:r>
                <a:rPr lang="en-US" altLang="zh-CN"/>
                <a:t>b</a:t>
              </a:r>
              <a:endParaRPr lang="en-US" altLang="zh-CN"/>
            </a:p>
          </p:txBody>
        </p:sp>
        <p:sp>
          <p:nvSpPr>
            <p:cNvPr id="6" name="文本框 5"/>
            <p:cNvSpPr txBox="1"/>
            <p:nvPr/>
          </p:nvSpPr>
          <p:spPr>
            <a:xfrm>
              <a:off x="5804" y="9311"/>
              <a:ext cx="663" cy="566"/>
            </a:xfrm>
            <a:prstGeom prst="rect">
              <a:avLst/>
            </a:prstGeom>
            <a:noFill/>
          </p:spPr>
          <p:txBody>
            <a:bodyPr wrap="square" rtlCol="0">
              <a:spAutoFit/>
            </a:bodyPr>
            <a:p>
              <a:pPr algn="ctr"/>
              <a:r>
                <a:rPr lang="en-US" altLang="zh-CN"/>
                <a:t>a</a:t>
              </a:r>
              <a:endParaRPr lang="en-US" altLang="zh-CN"/>
            </a:p>
          </p:txBody>
        </p:sp>
        <p:sp>
          <p:nvSpPr>
            <p:cNvPr id="7" name="文本框 6"/>
            <p:cNvSpPr txBox="1"/>
            <p:nvPr/>
          </p:nvSpPr>
          <p:spPr>
            <a:xfrm>
              <a:off x="6467" y="8289"/>
              <a:ext cx="663" cy="566"/>
            </a:xfrm>
            <a:prstGeom prst="rect">
              <a:avLst/>
            </a:prstGeom>
            <a:noFill/>
          </p:spPr>
          <p:txBody>
            <a:bodyPr wrap="square" rtlCol="0">
              <a:spAutoFit/>
            </a:bodyPr>
            <a:p>
              <a:pPr algn="ctr"/>
              <a:r>
                <a:rPr lang="en-US" altLang="zh-CN"/>
                <a:t>|</a:t>
              </a:r>
              <a:endParaRPr lang="en-US" altLang="zh-CN"/>
            </a:p>
          </p:txBody>
        </p:sp>
        <p:sp>
          <p:nvSpPr>
            <p:cNvPr id="8" name="文本框 7"/>
            <p:cNvSpPr txBox="1"/>
            <p:nvPr/>
          </p:nvSpPr>
          <p:spPr>
            <a:xfrm>
              <a:off x="6467" y="7459"/>
              <a:ext cx="663" cy="566"/>
            </a:xfrm>
            <a:prstGeom prst="rect">
              <a:avLst/>
            </a:prstGeom>
            <a:noFill/>
          </p:spPr>
          <p:txBody>
            <a:bodyPr wrap="square" rtlCol="0">
              <a:spAutoFit/>
            </a:bodyPr>
            <a:p>
              <a:pPr algn="ctr"/>
              <a:r>
                <a:rPr lang="en-US" altLang="zh-CN"/>
                <a:t>*</a:t>
              </a:r>
              <a:endParaRPr lang="en-US" altLang="zh-CN"/>
            </a:p>
          </p:txBody>
        </p:sp>
        <p:sp>
          <p:nvSpPr>
            <p:cNvPr id="9" name="文本框 8"/>
            <p:cNvSpPr txBox="1"/>
            <p:nvPr/>
          </p:nvSpPr>
          <p:spPr>
            <a:xfrm>
              <a:off x="7130" y="6476"/>
              <a:ext cx="794" cy="424"/>
            </a:xfrm>
            <a:prstGeom prst="rect">
              <a:avLst/>
            </a:prstGeom>
            <a:noFill/>
          </p:spPr>
          <p:txBody>
            <a:bodyPr wrap="square" rtlCol="0">
              <a:spAutoFit/>
            </a:bodyPr>
            <a:p>
              <a:pPr algn="ctr"/>
              <a:r>
                <a:rPr lang="en-US" altLang="zh-CN" sz="1200">
                  <a:latin typeface="方正舒体" panose="02010601030101010101" charset="-122"/>
                  <a:ea typeface="方正舒体" panose="02010601030101010101" charset="-122"/>
                </a:rPr>
                <a:t>○</a:t>
              </a:r>
              <a:endParaRPr lang="en-US" altLang="zh-CN" sz="1200">
                <a:latin typeface="方正舒体" panose="02010601030101010101" charset="-122"/>
                <a:ea typeface="方正舒体" panose="02010601030101010101" charset="-122"/>
              </a:endParaRPr>
            </a:p>
          </p:txBody>
        </p:sp>
        <p:sp>
          <p:nvSpPr>
            <p:cNvPr id="10" name="文本框 9"/>
            <p:cNvSpPr txBox="1"/>
            <p:nvPr/>
          </p:nvSpPr>
          <p:spPr>
            <a:xfrm>
              <a:off x="7924" y="5515"/>
              <a:ext cx="794" cy="424"/>
            </a:xfrm>
            <a:prstGeom prst="rect">
              <a:avLst/>
            </a:prstGeom>
            <a:noFill/>
          </p:spPr>
          <p:txBody>
            <a:bodyPr wrap="square" rtlCol="0">
              <a:spAutoFit/>
            </a:bodyPr>
            <a:p>
              <a:pPr algn="ctr"/>
              <a:r>
                <a:rPr lang="en-US" altLang="zh-CN" sz="1200">
                  <a:latin typeface="方正舒体" panose="02010601030101010101" charset="-122"/>
                  <a:ea typeface="方正舒体" panose="02010601030101010101" charset="-122"/>
                </a:rPr>
                <a:t>○</a:t>
              </a:r>
              <a:endParaRPr lang="en-US" altLang="zh-CN" sz="1200">
                <a:latin typeface="方正舒体" panose="02010601030101010101" charset="-122"/>
                <a:ea typeface="方正舒体" panose="02010601030101010101" charset="-122"/>
              </a:endParaRPr>
            </a:p>
          </p:txBody>
        </p:sp>
        <p:sp>
          <p:nvSpPr>
            <p:cNvPr id="11" name="文本框 10"/>
            <p:cNvSpPr txBox="1"/>
            <p:nvPr/>
          </p:nvSpPr>
          <p:spPr>
            <a:xfrm>
              <a:off x="8718" y="4569"/>
              <a:ext cx="794" cy="424"/>
            </a:xfrm>
            <a:prstGeom prst="rect">
              <a:avLst/>
            </a:prstGeom>
            <a:noFill/>
          </p:spPr>
          <p:txBody>
            <a:bodyPr wrap="square" rtlCol="0">
              <a:spAutoFit/>
            </a:bodyPr>
            <a:p>
              <a:pPr algn="ctr"/>
              <a:r>
                <a:rPr lang="en-US" altLang="zh-CN" sz="1200">
                  <a:latin typeface="方正舒体" panose="02010601030101010101" charset="-122"/>
                  <a:ea typeface="方正舒体" panose="02010601030101010101" charset="-122"/>
                </a:rPr>
                <a:t>○</a:t>
              </a:r>
              <a:endParaRPr lang="en-US" altLang="zh-CN" sz="1200">
                <a:latin typeface="方正舒体" panose="02010601030101010101" charset="-122"/>
                <a:ea typeface="方正舒体" panose="02010601030101010101" charset="-122"/>
              </a:endParaRPr>
            </a:p>
          </p:txBody>
        </p:sp>
        <p:sp>
          <p:nvSpPr>
            <p:cNvPr id="12" name="文本框 11"/>
            <p:cNvSpPr txBox="1"/>
            <p:nvPr/>
          </p:nvSpPr>
          <p:spPr>
            <a:xfrm>
              <a:off x="9512" y="3627"/>
              <a:ext cx="794" cy="424"/>
            </a:xfrm>
            <a:prstGeom prst="rect">
              <a:avLst/>
            </a:prstGeom>
            <a:noFill/>
          </p:spPr>
          <p:txBody>
            <a:bodyPr wrap="square" rtlCol="0">
              <a:spAutoFit/>
            </a:bodyPr>
            <a:p>
              <a:pPr algn="ctr"/>
              <a:r>
                <a:rPr lang="en-US" altLang="zh-CN" sz="1200">
                  <a:latin typeface="方正舒体" panose="02010601030101010101" charset="-122"/>
                  <a:ea typeface="方正舒体" panose="02010601030101010101" charset="-122"/>
                </a:rPr>
                <a:t>○</a:t>
              </a:r>
              <a:endParaRPr lang="en-US" altLang="zh-CN" sz="1200">
                <a:latin typeface="方正舒体" panose="02010601030101010101" charset="-122"/>
                <a:ea typeface="方正舒体" panose="02010601030101010101" charset="-122"/>
              </a:endParaRPr>
            </a:p>
          </p:txBody>
        </p:sp>
        <p:sp>
          <p:nvSpPr>
            <p:cNvPr id="13" name="文本框 12"/>
            <p:cNvSpPr txBox="1"/>
            <p:nvPr/>
          </p:nvSpPr>
          <p:spPr>
            <a:xfrm>
              <a:off x="11167" y="4569"/>
              <a:ext cx="794" cy="566"/>
            </a:xfrm>
            <a:prstGeom prst="rect">
              <a:avLst/>
            </a:prstGeom>
            <a:noFill/>
          </p:spPr>
          <p:txBody>
            <a:bodyPr wrap="square" rtlCol="0">
              <a:spAutoFit/>
            </a:bodyPr>
            <a:p>
              <a:pPr algn="ctr"/>
              <a:r>
                <a:rPr lang="en-US" altLang="zh-CN">
                  <a:ea typeface="楷体" panose="02010609060101010101" pitchFamily="49" charset="-122"/>
                  <a:cs typeface="+mn-lt"/>
                </a:rPr>
                <a:t>#</a:t>
              </a:r>
              <a:endParaRPr lang="en-US" altLang="zh-CN">
                <a:ea typeface="楷体" panose="02010609060101010101" pitchFamily="49" charset="-122"/>
                <a:cs typeface="+mn-lt"/>
              </a:endParaRPr>
            </a:p>
          </p:txBody>
        </p:sp>
        <p:sp>
          <p:nvSpPr>
            <p:cNvPr id="14" name="文本框 13"/>
            <p:cNvSpPr txBox="1"/>
            <p:nvPr/>
          </p:nvSpPr>
          <p:spPr>
            <a:xfrm>
              <a:off x="10454" y="5515"/>
              <a:ext cx="794" cy="566"/>
            </a:xfrm>
            <a:prstGeom prst="rect">
              <a:avLst/>
            </a:prstGeom>
            <a:noFill/>
          </p:spPr>
          <p:txBody>
            <a:bodyPr wrap="square" rtlCol="0">
              <a:spAutoFit/>
            </a:bodyPr>
            <a:p>
              <a:pPr algn="ctr"/>
              <a:r>
                <a:rPr lang="en-US" altLang="zh-CN">
                  <a:ea typeface="楷体" panose="02010609060101010101" pitchFamily="49" charset="-122"/>
                  <a:cs typeface="+mn-lt"/>
                </a:rPr>
                <a:t>b</a:t>
              </a:r>
              <a:endParaRPr lang="en-US" altLang="zh-CN">
                <a:ea typeface="楷体" panose="02010609060101010101" pitchFamily="49" charset="-122"/>
                <a:cs typeface="+mn-lt"/>
              </a:endParaRPr>
            </a:p>
          </p:txBody>
        </p:sp>
        <p:sp>
          <p:nvSpPr>
            <p:cNvPr id="15" name="文本框 14"/>
            <p:cNvSpPr txBox="1"/>
            <p:nvPr/>
          </p:nvSpPr>
          <p:spPr>
            <a:xfrm>
              <a:off x="9773" y="6476"/>
              <a:ext cx="794" cy="566"/>
            </a:xfrm>
            <a:prstGeom prst="rect">
              <a:avLst/>
            </a:prstGeom>
            <a:noFill/>
          </p:spPr>
          <p:txBody>
            <a:bodyPr wrap="square" rtlCol="0">
              <a:spAutoFit/>
            </a:bodyPr>
            <a:p>
              <a:pPr algn="ctr"/>
              <a:r>
                <a:rPr lang="en-US" altLang="zh-CN">
                  <a:ea typeface="楷体" panose="02010609060101010101" pitchFamily="49" charset="-122"/>
                  <a:cs typeface="+mn-lt"/>
                </a:rPr>
                <a:t>b</a:t>
              </a:r>
              <a:endParaRPr lang="en-US" altLang="zh-CN">
                <a:ea typeface="楷体" panose="02010609060101010101" pitchFamily="49" charset="-122"/>
                <a:cs typeface="+mn-lt"/>
              </a:endParaRPr>
            </a:p>
          </p:txBody>
        </p:sp>
        <p:sp>
          <p:nvSpPr>
            <p:cNvPr id="16" name="文本框 15"/>
            <p:cNvSpPr txBox="1"/>
            <p:nvPr/>
          </p:nvSpPr>
          <p:spPr>
            <a:xfrm>
              <a:off x="8920" y="7459"/>
              <a:ext cx="794" cy="566"/>
            </a:xfrm>
            <a:prstGeom prst="rect">
              <a:avLst/>
            </a:prstGeom>
            <a:noFill/>
          </p:spPr>
          <p:txBody>
            <a:bodyPr wrap="square" rtlCol="0">
              <a:spAutoFit/>
            </a:bodyPr>
            <a:p>
              <a:pPr algn="ctr"/>
              <a:r>
                <a:rPr lang="en-US" altLang="zh-CN">
                  <a:ea typeface="楷体" panose="02010609060101010101" pitchFamily="49" charset="-122"/>
                  <a:cs typeface="+mn-lt"/>
                </a:rPr>
                <a:t>a</a:t>
              </a:r>
              <a:endParaRPr lang="en-US" altLang="zh-CN">
                <a:ea typeface="楷体" panose="02010609060101010101" pitchFamily="49" charset="-122"/>
                <a:cs typeface="+mn-lt"/>
              </a:endParaRPr>
            </a:p>
          </p:txBody>
        </p:sp>
        <p:cxnSp>
          <p:nvCxnSpPr>
            <p:cNvPr id="17" name="直接连接符 16"/>
            <p:cNvCxnSpPr>
              <a:stCxn id="7" idx="2"/>
              <a:endCxn id="6" idx="0"/>
            </p:cNvCxnSpPr>
            <p:nvPr/>
          </p:nvCxnSpPr>
          <p:spPr>
            <a:xfrm flipH="1">
              <a:off x="6136" y="8855"/>
              <a:ext cx="663" cy="456"/>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a:endCxn id="5" idx="0"/>
            </p:cNvCxnSpPr>
            <p:nvPr/>
          </p:nvCxnSpPr>
          <p:spPr>
            <a:xfrm>
              <a:off x="6799" y="8855"/>
              <a:ext cx="773" cy="456"/>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7" idx="0"/>
            </p:cNvCxnSpPr>
            <p:nvPr/>
          </p:nvCxnSpPr>
          <p:spPr>
            <a:xfrm>
              <a:off x="6799" y="8025"/>
              <a:ext cx="0" cy="264"/>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2"/>
              <a:endCxn id="8" idx="0"/>
            </p:cNvCxnSpPr>
            <p:nvPr/>
          </p:nvCxnSpPr>
          <p:spPr>
            <a:xfrm flipH="1">
              <a:off x="6799" y="6900"/>
              <a:ext cx="729" cy="559"/>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2"/>
              <a:endCxn id="9" idx="0"/>
            </p:cNvCxnSpPr>
            <p:nvPr/>
          </p:nvCxnSpPr>
          <p:spPr>
            <a:xfrm flipH="1">
              <a:off x="7528" y="5939"/>
              <a:ext cx="794" cy="53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2"/>
              <a:endCxn id="10" idx="0"/>
            </p:cNvCxnSpPr>
            <p:nvPr/>
          </p:nvCxnSpPr>
          <p:spPr>
            <a:xfrm flipH="1">
              <a:off x="8322" y="4993"/>
              <a:ext cx="794" cy="52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2"/>
              <a:endCxn id="11" idx="0"/>
            </p:cNvCxnSpPr>
            <p:nvPr/>
          </p:nvCxnSpPr>
          <p:spPr>
            <a:xfrm flipH="1">
              <a:off x="9115" y="4051"/>
              <a:ext cx="794" cy="518"/>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2"/>
              <a:endCxn id="13" idx="0"/>
            </p:cNvCxnSpPr>
            <p:nvPr/>
          </p:nvCxnSpPr>
          <p:spPr>
            <a:xfrm>
              <a:off x="9909" y="4051"/>
              <a:ext cx="1655" cy="518"/>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2"/>
              <a:endCxn id="14" idx="0"/>
            </p:cNvCxnSpPr>
            <p:nvPr/>
          </p:nvCxnSpPr>
          <p:spPr>
            <a:xfrm>
              <a:off x="9116" y="4993"/>
              <a:ext cx="1736" cy="52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a:endCxn id="15" idx="0"/>
            </p:cNvCxnSpPr>
            <p:nvPr/>
          </p:nvCxnSpPr>
          <p:spPr>
            <a:xfrm>
              <a:off x="8322" y="5939"/>
              <a:ext cx="1849" cy="53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2"/>
              <a:endCxn id="16" idx="0"/>
            </p:cNvCxnSpPr>
            <p:nvPr/>
          </p:nvCxnSpPr>
          <p:spPr>
            <a:xfrm>
              <a:off x="7528" y="6899"/>
              <a:ext cx="1790" cy="559"/>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342" y="9360"/>
              <a:ext cx="794" cy="471"/>
            </a:xfrm>
            <a:prstGeom prst="rect">
              <a:avLst/>
            </a:prstGeom>
            <a:noFill/>
          </p:spPr>
          <p:txBody>
            <a:bodyPr wrap="square" rtlCol="0">
              <a:spAutoFit/>
            </a:bodyPr>
            <a:p>
              <a:pPr algn="ctr"/>
              <a:r>
                <a:rPr lang="en-US" altLang="zh-CN" sz="1400">
                  <a:ea typeface="楷体" panose="02010609060101010101" pitchFamily="49" charset="-122"/>
                  <a:cs typeface="+mn-lt"/>
                </a:rPr>
                <a:t>{1}</a:t>
              </a:r>
              <a:endParaRPr lang="en-US" altLang="zh-CN" sz="1400">
                <a:ea typeface="楷体" panose="02010609060101010101" pitchFamily="49" charset="-122"/>
                <a:cs typeface="+mn-lt"/>
              </a:endParaRPr>
            </a:p>
          </p:txBody>
        </p:sp>
        <p:sp>
          <p:nvSpPr>
            <p:cNvPr id="30" name="文本框 29"/>
            <p:cNvSpPr txBox="1"/>
            <p:nvPr/>
          </p:nvSpPr>
          <p:spPr>
            <a:xfrm>
              <a:off x="6110" y="9360"/>
              <a:ext cx="794" cy="471"/>
            </a:xfrm>
            <a:prstGeom prst="rect">
              <a:avLst/>
            </a:prstGeom>
            <a:noFill/>
          </p:spPr>
          <p:txBody>
            <a:bodyPr wrap="square" rtlCol="0">
              <a:spAutoFit/>
            </a:bodyPr>
            <a:p>
              <a:pPr algn="ctr"/>
              <a:r>
                <a:rPr lang="en-US" altLang="zh-CN" sz="1400">
                  <a:ea typeface="楷体" panose="02010609060101010101" pitchFamily="49" charset="-122"/>
                  <a:cs typeface="+mn-lt"/>
                </a:rPr>
                <a:t>{1}</a:t>
              </a:r>
              <a:endParaRPr lang="en-US" altLang="zh-CN" sz="1400">
                <a:ea typeface="楷体" panose="02010609060101010101" pitchFamily="49" charset="-122"/>
                <a:cs typeface="+mn-lt"/>
              </a:endParaRPr>
            </a:p>
          </p:txBody>
        </p:sp>
        <p:sp>
          <p:nvSpPr>
            <p:cNvPr id="31" name="文本框 30"/>
            <p:cNvSpPr txBox="1"/>
            <p:nvPr/>
          </p:nvSpPr>
          <p:spPr>
            <a:xfrm>
              <a:off x="6733" y="9360"/>
              <a:ext cx="794" cy="471"/>
            </a:xfrm>
            <a:prstGeom prst="rect">
              <a:avLst/>
            </a:prstGeom>
            <a:noFill/>
          </p:spPr>
          <p:txBody>
            <a:bodyPr wrap="square" rtlCol="0">
              <a:spAutoFit/>
            </a:bodyPr>
            <a:p>
              <a:pPr algn="ctr"/>
              <a:r>
                <a:rPr lang="en-US" altLang="zh-CN" sz="1400">
                  <a:ea typeface="楷体" panose="02010609060101010101" pitchFamily="49" charset="-122"/>
                  <a:cs typeface="+mn-lt"/>
                </a:rPr>
                <a:t>{2}</a:t>
              </a:r>
              <a:endParaRPr lang="en-US" altLang="zh-CN" sz="1400">
                <a:ea typeface="楷体" panose="02010609060101010101" pitchFamily="49" charset="-122"/>
                <a:cs typeface="+mn-lt"/>
              </a:endParaRPr>
            </a:p>
          </p:txBody>
        </p:sp>
        <p:sp>
          <p:nvSpPr>
            <p:cNvPr id="32" name="文本框 31"/>
            <p:cNvSpPr txBox="1"/>
            <p:nvPr/>
          </p:nvSpPr>
          <p:spPr>
            <a:xfrm>
              <a:off x="7619" y="9360"/>
              <a:ext cx="794" cy="471"/>
            </a:xfrm>
            <a:prstGeom prst="rect">
              <a:avLst/>
            </a:prstGeom>
            <a:noFill/>
          </p:spPr>
          <p:txBody>
            <a:bodyPr wrap="square" rtlCol="0">
              <a:spAutoFit/>
            </a:bodyPr>
            <a:p>
              <a:pPr algn="ctr"/>
              <a:r>
                <a:rPr lang="en-US" altLang="zh-CN" sz="1400">
                  <a:ea typeface="楷体" panose="02010609060101010101" pitchFamily="49" charset="-122"/>
                  <a:cs typeface="+mn-lt"/>
                </a:rPr>
                <a:t>{2}</a:t>
              </a:r>
              <a:endParaRPr lang="en-US" altLang="zh-CN" sz="1400">
                <a:ea typeface="楷体" panose="02010609060101010101" pitchFamily="49" charset="-122"/>
                <a:cs typeface="+mn-lt"/>
              </a:endParaRPr>
            </a:p>
          </p:txBody>
        </p:sp>
        <p:sp>
          <p:nvSpPr>
            <p:cNvPr id="33" name="文本框 32"/>
            <p:cNvSpPr txBox="1"/>
            <p:nvPr/>
          </p:nvSpPr>
          <p:spPr>
            <a:xfrm>
              <a:off x="11607" y="4618"/>
              <a:ext cx="794" cy="471"/>
            </a:xfrm>
            <a:prstGeom prst="rect">
              <a:avLst/>
            </a:prstGeom>
            <a:noFill/>
          </p:spPr>
          <p:txBody>
            <a:bodyPr wrap="square" rtlCol="0">
              <a:spAutoFit/>
            </a:bodyPr>
            <a:p>
              <a:pPr algn="ctr"/>
              <a:r>
                <a:rPr lang="en-US" altLang="zh-CN" sz="1400">
                  <a:ea typeface="楷体" panose="02010609060101010101" pitchFamily="49" charset="-122"/>
                  <a:cs typeface="+mn-lt"/>
                </a:rPr>
                <a:t>{6}</a:t>
              </a:r>
              <a:endParaRPr lang="en-US" altLang="zh-CN" sz="1400">
                <a:ea typeface="楷体" panose="02010609060101010101" pitchFamily="49" charset="-122"/>
                <a:cs typeface="+mn-lt"/>
              </a:endParaRPr>
            </a:p>
          </p:txBody>
        </p:sp>
        <p:sp>
          <p:nvSpPr>
            <p:cNvPr id="34" name="文本框 33"/>
            <p:cNvSpPr txBox="1"/>
            <p:nvPr/>
          </p:nvSpPr>
          <p:spPr>
            <a:xfrm>
              <a:off x="5738" y="8338"/>
              <a:ext cx="794" cy="471"/>
            </a:xfrm>
            <a:prstGeom prst="rect">
              <a:avLst/>
            </a:prstGeom>
            <a:noFill/>
          </p:spPr>
          <p:txBody>
            <a:bodyPr wrap="square" rtlCol="0">
              <a:spAutoFit/>
            </a:bodyPr>
            <a:p>
              <a:pPr algn="ctr"/>
              <a:r>
                <a:rPr lang="en-US" altLang="zh-CN" sz="1400">
                  <a:ea typeface="楷体" panose="02010609060101010101" pitchFamily="49" charset="-122"/>
                  <a:cs typeface="+mn-lt"/>
                </a:rPr>
                <a:t>{1,2}</a:t>
              </a:r>
              <a:endParaRPr lang="en-US" altLang="zh-CN" sz="1400">
                <a:ea typeface="楷体" panose="02010609060101010101" pitchFamily="49" charset="-122"/>
                <a:cs typeface="+mn-lt"/>
              </a:endParaRPr>
            </a:p>
          </p:txBody>
        </p:sp>
        <p:sp>
          <p:nvSpPr>
            <p:cNvPr id="35" name="文本框 34"/>
            <p:cNvSpPr txBox="1"/>
            <p:nvPr/>
          </p:nvSpPr>
          <p:spPr>
            <a:xfrm>
              <a:off x="6904" y="8338"/>
              <a:ext cx="794" cy="471"/>
            </a:xfrm>
            <a:prstGeom prst="rect">
              <a:avLst/>
            </a:prstGeom>
            <a:noFill/>
          </p:spPr>
          <p:txBody>
            <a:bodyPr wrap="square" rtlCol="0">
              <a:spAutoFit/>
            </a:bodyPr>
            <a:p>
              <a:pPr algn="ctr"/>
              <a:r>
                <a:rPr lang="en-US" altLang="zh-CN" sz="1400">
                  <a:ea typeface="楷体" panose="02010609060101010101" pitchFamily="49" charset="-122"/>
                  <a:cs typeface="+mn-lt"/>
                </a:rPr>
                <a:t>{1,2}</a:t>
              </a:r>
              <a:endParaRPr lang="en-US" altLang="zh-CN" sz="1400">
                <a:ea typeface="楷体" panose="02010609060101010101" pitchFamily="49" charset="-122"/>
                <a:cs typeface="+mn-lt"/>
              </a:endParaRPr>
            </a:p>
          </p:txBody>
        </p:sp>
        <p:sp>
          <p:nvSpPr>
            <p:cNvPr id="36" name="文本框 35"/>
            <p:cNvSpPr txBox="1"/>
            <p:nvPr/>
          </p:nvSpPr>
          <p:spPr>
            <a:xfrm>
              <a:off x="5852" y="7459"/>
              <a:ext cx="794" cy="471"/>
            </a:xfrm>
            <a:prstGeom prst="rect">
              <a:avLst/>
            </a:prstGeom>
            <a:noFill/>
          </p:spPr>
          <p:txBody>
            <a:bodyPr wrap="square" rtlCol="0">
              <a:spAutoFit/>
            </a:bodyPr>
            <a:p>
              <a:pPr algn="ctr"/>
              <a:r>
                <a:rPr lang="en-US" altLang="zh-CN" sz="1400">
                  <a:ea typeface="楷体" panose="02010609060101010101" pitchFamily="49" charset="-122"/>
                  <a:cs typeface="+mn-lt"/>
                </a:rPr>
                <a:t>{1,2}</a:t>
              </a:r>
              <a:endParaRPr lang="en-US" altLang="zh-CN" sz="1400">
                <a:ea typeface="楷体" panose="02010609060101010101" pitchFamily="49" charset="-122"/>
                <a:cs typeface="+mn-lt"/>
              </a:endParaRPr>
            </a:p>
          </p:txBody>
        </p:sp>
        <p:sp>
          <p:nvSpPr>
            <p:cNvPr id="37" name="文本框 36"/>
            <p:cNvSpPr txBox="1"/>
            <p:nvPr/>
          </p:nvSpPr>
          <p:spPr>
            <a:xfrm>
              <a:off x="7017" y="7459"/>
              <a:ext cx="794" cy="471"/>
            </a:xfrm>
            <a:prstGeom prst="rect">
              <a:avLst/>
            </a:prstGeom>
            <a:noFill/>
          </p:spPr>
          <p:txBody>
            <a:bodyPr wrap="square" rtlCol="0">
              <a:spAutoFit/>
            </a:bodyPr>
            <a:p>
              <a:pPr algn="ctr"/>
              <a:r>
                <a:rPr lang="en-US" altLang="zh-CN" sz="1400">
                  <a:ea typeface="楷体" panose="02010609060101010101" pitchFamily="49" charset="-122"/>
                  <a:cs typeface="+mn-lt"/>
                </a:rPr>
                <a:t>{1,2}</a:t>
              </a:r>
              <a:endParaRPr lang="en-US" altLang="zh-CN" sz="1400">
                <a:ea typeface="楷体" panose="02010609060101010101" pitchFamily="49" charset="-122"/>
                <a:cs typeface="+mn-lt"/>
              </a:endParaRPr>
            </a:p>
          </p:txBody>
        </p:sp>
        <p:sp>
          <p:nvSpPr>
            <p:cNvPr id="38" name="文本框 37"/>
            <p:cNvSpPr txBox="1"/>
            <p:nvPr/>
          </p:nvSpPr>
          <p:spPr>
            <a:xfrm>
              <a:off x="8413" y="7507"/>
              <a:ext cx="794" cy="471"/>
            </a:xfrm>
            <a:prstGeom prst="rect">
              <a:avLst/>
            </a:prstGeom>
            <a:noFill/>
          </p:spPr>
          <p:txBody>
            <a:bodyPr wrap="square" rtlCol="0">
              <a:spAutoFit/>
            </a:bodyPr>
            <a:p>
              <a:pPr algn="ctr"/>
              <a:r>
                <a:rPr lang="en-US" altLang="zh-CN" sz="1400">
                  <a:ea typeface="楷体" panose="02010609060101010101" pitchFamily="49" charset="-122"/>
                  <a:cs typeface="+mn-lt"/>
                </a:rPr>
                <a:t>{3}</a:t>
              </a:r>
              <a:endParaRPr lang="en-US" altLang="zh-CN" sz="1400">
                <a:ea typeface="楷体" panose="02010609060101010101" pitchFamily="49" charset="-122"/>
                <a:cs typeface="+mn-lt"/>
              </a:endParaRPr>
            </a:p>
          </p:txBody>
        </p:sp>
        <p:sp>
          <p:nvSpPr>
            <p:cNvPr id="39" name="文本框 38"/>
            <p:cNvSpPr txBox="1"/>
            <p:nvPr/>
          </p:nvSpPr>
          <p:spPr>
            <a:xfrm>
              <a:off x="9317" y="7507"/>
              <a:ext cx="794" cy="471"/>
            </a:xfrm>
            <a:prstGeom prst="rect">
              <a:avLst/>
            </a:prstGeom>
            <a:noFill/>
          </p:spPr>
          <p:txBody>
            <a:bodyPr wrap="square" rtlCol="0">
              <a:spAutoFit/>
            </a:bodyPr>
            <a:p>
              <a:pPr algn="ctr"/>
              <a:r>
                <a:rPr lang="en-US" altLang="zh-CN" sz="1400">
                  <a:ea typeface="楷体" panose="02010609060101010101" pitchFamily="49" charset="-122"/>
                  <a:cs typeface="+mn-lt"/>
                </a:rPr>
                <a:t>{3}</a:t>
              </a:r>
              <a:endParaRPr lang="en-US" altLang="zh-CN" sz="1400">
                <a:ea typeface="楷体" panose="02010609060101010101" pitchFamily="49" charset="-122"/>
                <a:cs typeface="+mn-lt"/>
              </a:endParaRPr>
            </a:p>
          </p:txBody>
        </p:sp>
        <p:sp>
          <p:nvSpPr>
            <p:cNvPr id="40" name="文本框 39"/>
            <p:cNvSpPr txBox="1"/>
            <p:nvPr/>
          </p:nvSpPr>
          <p:spPr>
            <a:xfrm>
              <a:off x="6072" y="6476"/>
              <a:ext cx="1352" cy="471"/>
            </a:xfrm>
            <a:prstGeom prst="rect">
              <a:avLst/>
            </a:prstGeom>
            <a:noFill/>
          </p:spPr>
          <p:txBody>
            <a:bodyPr wrap="square" rtlCol="0">
              <a:spAutoFit/>
            </a:bodyPr>
            <a:p>
              <a:pPr algn="ctr"/>
              <a:r>
                <a:rPr lang="en-US" altLang="zh-CN" sz="1400">
                  <a:ea typeface="楷体" panose="02010609060101010101" pitchFamily="49" charset="-122"/>
                  <a:cs typeface="+mn-lt"/>
                </a:rPr>
                <a:t>{1,2,3}</a:t>
              </a:r>
              <a:endParaRPr lang="en-US" altLang="zh-CN" sz="1400">
                <a:ea typeface="楷体" panose="02010609060101010101" pitchFamily="49" charset="-122"/>
                <a:cs typeface="+mn-lt"/>
              </a:endParaRPr>
            </a:p>
          </p:txBody>
        </p:sp>
        <p:sp>
          <p:nvSpPr>
            <p:cNvPr id="41" name="文本框 40"/>
            <p:cNvSpPr txBox="1"/>
            <p:nvPr/>
          </p:nvSpPr>
          <p:spPr>
            <a:xfrm>
              <a:off x="7677" y="6476"/>
              <a:ext cx="794" cy="471"/>
            </a:xfrm>
            <a:prstGeom prst="rect">
              <a:avLst/>
            </a:prstGeom>
            <a:noFill/>
          </p:spPr>
          <p:txBody>
            <a:bodyPr wrap="square" rtlCol="0">
              <a:spAutoFit/>
            </a:bodyPr>
            <a:p>
              <a:pPr algn="ctr"/>
              <a:r>
                <a:rPr lang="en-US" altLang="zh-CN" sz="1400">
                  <a:ea typeface="楷体" panose="02010609060101010101" pitchFamily="49" charset="-122"/>
                  <a:cs typeface="+mn-lt"/>
                </a:rPr>
                <a:t>{3}</a:t>
              </a:r>
              <a:endParaRPr lang="en-US" altLang="zh-CN" sz="1400">
                <a:ea typeface="楷体" panose="02010609060101010101" pitchFamily="49" charset="-122"/>
                <a:cs typeface="+mn-lt"/>
              </a:endParaRPr>
            </a:p>
          </p:txBody>
        </p:sp>
        <p:sp>
          <p:nvSpPr>
            <p:cNvPr id="42" name="文本框 41"/>
            <p:cNvSpPr txBox="1"/>
            <p:nvPr/>
          </p:nvSpPr>
          <p:spPr>
            <a:xfrm>
              <a:off x="9207" y="6525"/>
              <a:ext cx="792" cy="471"/>
            </a:xfrm>
            <a:prstGeom prst="rect">
              <a:avLst/>
            </a:prstGeom>
            <a:noFill/>
          </p:spPr>
          <p:txBody>
            <a:bodyPr wrap="square" rtlCol="0">
              <a:spAutoFit/>
            </a:bodyPr>
            <a:p>
              <a:pPr algn="ctr"/>
              <a:r>
                <a:rPr lang="en-US" altLang="zh-CN" sz="1400">
                  <a:ea typeface="楷体" panose="02010609060101010101" pitchFamily="49" charset="-122"/>
                  <a:cs typeface="+mn-lt"/>
                </a:rPr>
                <a:t>{4}</a:t>
              </a:r>
              <a:endParaRPr lang="en-US" altLang="zh-CN" sz="1400">
                <a:ea typeface="楷体" panose="02010609060101010101" pitchFamily="49" charset="-122"/>
                <a:cs typeface="+mn-lt"/>
              </a:endParaRPr>
            </a:p>
          </p:txBody>
        </p:sp>
        <p:sp>
          <p:nvSpPr>
            <p:cNvPr id="43" name="文本框 42"/>
            <p:cNvSpPr txBox="1"/>
            <p:nvPr/>
          </p:nvSpPr>
          <p:spPr>
            <a:xfrm>
              <a:off x="10193" y="6524"/>
              <a:ext cx="794" cy="471"/>
            </a:xfrm>
            <a:prstGeom prst="rect">
              <a:avLst/>
            </a:prstGeom>
            <a:noFill/>
          </p:spPr>
          <p:txBody>
            <a:bodyPr wrap="square" rtlCol="0">
              <a:spAutoFit/>
            </a:bodyPr>
            <a:p>
              <a:pPr algn="ctr"/>
              <a:r>
                <a:rPr lang="en-US" altLang="zh-CN" sz="1400">
                  <a:ea typeface="楷体" panose="02010609060101010101" pitchFamily="49" charset="-122"/>
                  <a:cs typeface="+mn-lt"/>
                </a:rPr>
                <a:t>{4}</a:t>
              </a:r>
              <a:endParaRPr lang="en-US" altLang="zh-CN" sz="1400">
                <a:ea typeface="楷体" panose="02010609060101010101" pitchFamily="49" charset="-122"/>
                <a:cs typeface="+mn-lt"/>
              </a:endParaRPr>
            </a:p>
          </p:txBody>
        </p:sp>
        <p:sp>
          <p:nvSpPr>
            <p:cNvPr id="44" name="文本框 43"/>
            <p:cNvSpPr txBox="1"/>
            <p:nvPr/>
          </p:nvSpPr>
          <p:spPr>
            <a:xfrm>
              <a:off x="6646" y="5466"/>
              <a:ext cx="1352" cy="471"/>
            </a:xfrm>
            <a:prstGeom prst="rect">
              <a:avLst/>
            </a:prstGeom>
            <a:noFill/>
          </p:spPr>
          <p:txBody>
            <a:bodyPr wrap="square" rtlCol="0">
              <a:spAutoFit/>
            </a:bodyPr>
            <a:p>
              <a:pPr algn="ctr"/>
              <a:r>
                <a:rPr lang="en-US" altLang="zh-CN" sz="1400">
                  <a:ea typeface="楷体" panose="02010609060101010101" pitchFamily="49" charset="-122"/>
                  <a:cs typeface="+mn-lt"/>
                </a:rPr>
                <a:t>{1,2,3}</a:t>
              </a:r>
              <a:endParaRPr lang="en-US" altLang="zh-CN" sz="1400">
                <a:ea typeface="楷体" panose="02010609060101010101" pitchFamily="49" charset="-122"/>
                <a:cs typeface="+mn-lt"/>
              </a:endParaRPr>
            </a:p>
          </p:txBody>
        </p:sp>
        <p:sp>
          <p:nvSpPr>
            <p:cNvPr id="45" name="文本框 44"/>
            <p:cNvSpPr txBox="1"/>
            <p:nvPr/>
          </p:nvSpPr>
          <p:spPr>
            <a:xfrm>
              <a:off x="8413" y="5450"/>
              <a:ext cx="794" cy="471"/>
            </a:xfrm>
            <a:prstGeom prst="rect">
              <a:avLst/>
            </a:prstGeom>
            <a:noFill/>
          </p:spPr>
          <p:txBody>
            <a:bodyPr wrap="square" rtlCol="0">
              <a:spAutoFit/>
            </a:bodyPr>
            <a:p>
              <a:pPr algn="ctr"/>
              <a:r>
                <a:rPr lang="en-US" altLang="zh-CN" sz="1400">
                  <a:ea typeface="楷体" panose="02010609060101010101" pitchFamily="49" charset="-122"/>
                  <a:cs typeface="+mn-lt"/>
                </a:rPr>
                <a:t>{4}</a:t>
              </a:r>
              <a:endParaRPr lang="en-US" altLang="zh-CN" sz="1400">
                <a:ea typeface="楷体" panose="02010609060101010101" pitchFamily="49" charset="-122"/>
                <a:cs typeface="+mn-lt"/>
              </a:endParaRPr>
            </a:p>
          </p:txBody>
        </p:sp>
        <p:sp>
          <p:nvSpPr>
            <p:cNvPr id="46" name="文本框 45"/>
            <p:cNvSpPr txBox="1"/>
            <p:nvPr/>
          </p:nvSpPr>
          <p:spPr>
            <a:xfrm>
              <a:off x="7619" y="4569"/>
              <a:ext cx="1352" cy="471"/>
            </a:xfrm>
            <a:prstGeom prst="rect">
              <a:avLst/>
            </a:prstGeom>
            <a:noFill/>
          </p:spPr>
          <p:txBody>
            <a:bodyPr wrap="square" rtlCol="0">
              <a:spAutoFit/>
            </a:bodyPr>
            <a:p>
              <a:pPr algn="ctr"/>
              <a:r>
                <a:rPr lang="en-US" altLang="zh-CN" sz="1400">
                  <a:ea typeface="楷体" panose="02010609060101010101" pitchFamily="49" charset="-122"/>
                  <a:cs typeface="+mn-lt"/>
                </a:rPr>
                <a:t>{1,2,3}</a:t>
              </a:r>
              <a:endParaRPr lang="en-US" altLang="zh-CN" sz="1400">
                <a:ea typeface="楷体" panose="02010609060101010101" pitchFamily="49" charset="-122"/>
                <a:cs typeface="+mn-lt"/>
              </a:endParaRPr>
            </a:p>
          </p:txBody>
        </p:sp>
        <p:sp>
          <p:nvSpPr>
            <p:cNvPr id="47" name="文本框 46"/>
            <p:cNvSpPr txBox="1"/>
            <p:nvPr/>
          </p:nvSpPr>
          <p:spPr>
            <a:xfrm>
              <a:off x="9999" y="5563"/>
              <a:ext cx="794" cy="471"/>
            </a:xfrm>
            <a:prstGeom prst="rect">
              <a:avLst/>
            </a:prstGeom>
            <a:noFill/>
          </p:spPr>
          <p:txBody>
            <a:bodyPr wrap="square" rtlCol="0">
              <a:spAutoFit/>
            </a:bodyPr>
            <a:p>
              <a:pPr algn="ctr"/>
              <a:r>
                <a:rPr lang="en-US" altLang="zh-CN" sz="1400">
                  <a:ea typeface="楷体" panose="02010609060101010101" pitchFamily="49" charset="-122"/>
                  <a:cs typeface="+mn-lt"/>
                </a:rPr>
                <a:t>{5}</a:t>
              </a:r>
              <a:endParaRPr lang="en-US" altLang="zh-CN" sz="1400">
                <a:ea typeface="楷体" panose="02010609060101010101" pitchFamily="49" charset="-122"/>
                <a:cs typeface="+mn-lt"/>
              </a:endParaRPr>
            </a:p>
          </p:txBody>
        </p:sp>
        <p:sp>
          <p:nvSpPr>
            <p:cNvPr id="48" name="文本框 47"/>
            <p:cNvSpPr txBox="1"/>
            <p:nvPr/>
          </p:nvSpPr>
          <p:spPr>
            <a:xfrm>
              <a:off x="10906" y="5564"/>
              <a:ext cx="794" cy="471"/>
            </a:xfrm>
            <a:prstGeom prst="rect">
              <a:avLst/>
            </a:prstGeom>
            <a:noFill/>
          </p:spPr>
          <p:txBody>
            <a:bodyPr wrap="square" rtlCol="0">
              <a:spAutoFit/>
            </a:bodyPr>
            <a:p>
              <a:pPr algn="ctr"/>
              <a:r>
                <a:rPr lang="en-US" altLang="zh-CN" sz="1400">
                  <a:ea typeface="楷体" panose="02010609060101010101" pitchFamily="49" charset="-122"/>
                  <a:cs typeface="+mn-lt"/>
                </a:rPr>
                <a:t>{5}</a:t>
              </a:r>
              <a:endParaRPr lang="en-US" altLang="zh-CN" sz="1400">
                <a:ea typeface="楷体" panose="02010609060101010101" pitchFamily="49" charset="-122"/>
                <a:cs typeface="+mn-lt"/>
              </a:endParaRPr>
            </a:p>
          </p:txBody>
        </p:sp>
        <p:sp>
          <p:nvSpPr>
            <p:cNvPr id="49" name="文本框 48"/>
            <p:cNvSpPr txBox="1"/>
            <p:nvPr/>
          </p:nvSpPr>
          <p:spPr>
            <a:xfrm>
              <a:off x="9115" y="4545"/>
              <a:ext cx="794" cy="471"/>
            </a:xfrm>
            <a:prstGeom prst="rect">
              <a:avLst/>
            </a:prstGeom>
            <a:noFill/>
          </p:spPr>
          <p:txBody>
            <a:bodyPr wrap="square" rtlCol="0">
              <a:spAutoFit/>
            </a:bodyPr>
            <a:p>
              <a:pPr algn="ctr"/>
              <a:r>
                <a:rPr lang="en-US" altLang="zh-CN" sz="1400">
                  <a:ea typeface="楷体" panose="02010609060101010101" pitchFamily="49" charset="-122"/>
                  <a:cs typeface="+mn-lt"/>
                </a:rPr>
                <a:t>{5}</a:t>
              </a:r>
              <a:endParaRPr lang="en-US" altLang="zh-CN" sz="1400">
                <a:ea typeface="楷体" panose="02010609060101010101" pitchFamily="49" charset="-122"/>
                <a:cs typeface="+mn-lt"/>
              </a:endParaRPr>
            </a:p>
          </p:txBody>
        </p:sp>
        <p:sp>
          <p:nvSpPr>
            <p:cNvPr id="50" name="文本框 49"/>
            <p:cNvSpPr txBox="1"/>
            <p:nvPr/>
          </p:nvSpPr>
          <p:spPr>
            <a:xfrm>
              <a:off x="8413" y="3603"/>
              <a:ext cx="1352" cy="471"/>
            </a:xfrm>
            <a:prstGeom prst="rect">
              <a:avLst/>
            </a:prstGeom>
            <a:noFill/>
          </p:spPr>
          <p:txBody>
            <a:bodyPr wrap="square" rtlCol="0">
              <a:spAutoFit/>
            </a:bodyPr>
            <a:p>
              <a:pPr algn="ctr"/>
              <a:r>
                <a:rPr lang="en-US" altLang="zh-CN" sz="1400">
                  <a:ea typeface="楷体" panose="02010609060101010101" pitchFamily="49" charset="-122"/>
                  <a:cs typeface="+mn-lt"/>
                </a:rPr>
                <a:t>{1,2,3}</a:t>
              </a:r>
              <a:endParaRPr lang="en-US" altLang="zh-CN" sz="1400">
                <a:ea typeface="楷体" panose="02010609060101010101" pitchFamily="49" charset="-122"/>
                <a:cs typeface="+mn-lt"/>
              </a:endParaRPr>
            </a:p>
          </p:txBody>
        </p:sp>
        <p:sp>
          <p:nvSpPr>
            <p:cNvPr id="51" name="文本框 50"/>
            <p:cNvSpPr txBox="1"/>
            <p:nvPr/>
          </p:nvSpPr>
          <p:spPr>
            <a:xfrm>
              <a:off x="10567" y="4618"/>
              <a:ext cx="794" cy="471"/>
            </a:xfrm>
            <a:prstGeom prst="rect">
              <a:avLst/>
            </a:prstGeom>
            <a:noFill/>
          </p:spPr>
          <p:txBody>
            <a:bodyPr wrap="square" rtlCol="0">
              <a:spAutoFit/>
            </a:bodyPr>
            <a:p>
              <a:pPr algn="ctr"/>
              <a:r>
                <a:rPr lang="en-US" altLang="zh-CN" sz="1400">
                  <a:ea typeface="楷体" panose="02010609060101010101" pitchFamily="49" charset="-122"/>
                  <a:cs typeface="+mn-lt"/>
                </a:rPr>
                <a:t>{6}</a:t>
              </a:r>
              <a:endParaRPr lang="en-US" altLang="zh-CN" sz="1400">
                <a:ea typeface="楷体" panose="02010609060101010101" pitchFamily="49" charset="-122"/>
                <a:cs typeface="+mn-lt"/>
              </a:endParaRPr>
            </a:p>
          </p:txBody>
        </p:sp>
        <p:sp>
          <p:nvSpPr>
            <p:cNvPr id="52" name="文本框 51"/>
            <p:cNvSpPr txBox="1"/>
            <p:nvPr/>
          </p:nvSpPr>
          <p:spPr>
            <a:xfrm>
              <a:off x="10111" y="3627"/>
              <a:ext cx="794" cy="471"/>
            </a:xfrm>
            <a:prstGeom prst="rect">
              <a:avLst/>
            </a:prstGeom>
            <a:noFill/>
          </p:spPr>
          <p:txBody>
            <a:bodyPr wrap="square" rtlCol="0">
              <a:spAutoFit/>
            </a:bodyPr>
            <a:p>
              <a:pPr algn="ctr"/>
              <a:r>
                <a:rPr lang="en-US" altLang="zh-CN" sz="1400">
                  <a:ea typeface="楷体" panose="02010609060101010101" pitchFamily="49" charset="-122"/>
                  <a:cs typeface="+mn-lt"/>
                </a:rPr>
                <a:t>{6}</a:t>
              </a:r>
              <a:endParaRPr lang="en-US" altLang="zh-CN" sz="1400">
                <a:ea typeface="楷体" panose="02010609060101010101" pitchFamily="49" charset="-122"/>
                <a:cs typeface="+mn-lt"/>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课程内容</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a:latin typeface="Times New Roman" panose="02020603050405020304" pitchFamily="18" charset="0"/>
                <a:cs typeface="Times New Roman" panose="02020603050405020304" pitchFamily="18" charset="0"/>
                <a:sym typeface="Symbol" panose="05050102010706020507" pitchFamily="18" charset="2"/>
              </a:rPr>
              <a:t>从正则表达式直接到DFA</a:t>
            </a:r>
            <a:endParaRPr lang="zh-CN" altLang="en-US">
              <a:latin typeface="Times New Roman" panose="02020603050405020304" pitchFamily="18" charset="0"/>
              <a:cs typeface="Times New Roman" panose="02020603050405020304" pitchFamily="18" charset="0"/>
              <a:sym typeface="Symbol" panose="05050102010706020507" pitchFamily="18" charset="2"/>
            </a:endParaRPr>
          </a:p>
          <a:p>
            <a:pPr lvl="1"/>
            <a:r>
              <a:rPr lang="zh-CN" altLang="en-US" sz="2000">
                <a:latin typeface="Times New Roman" panose="02020603050405020304" pitchFamily="18" charset="0"/>
                <a:cs typeface="Times New Roman" panose="02020603050405020304" pitchFamily="18" charset="0"/>
                <a:sym typeface="Symbol" panose="05050102010706020507" pitchFamily="18" charset="2"/>
              </a:rPr>
              <a:t>构造原理</a:t>
            </a:r>
            <a:endParaRPr lang="zh-CN" altLang="en-US" sz="2000">
              <a:latin typeface="Times New Roman" panose="02020603050405020304" pitchFamily="18" charset="0"/>
              <a:cs typeface="Times New Roman" panose="02020603050405020304" pitchFamily="18" charset="0"/>
              <a:sym typeface="Symbol" panose="05050102010706020507" pitchFamily="18" charset="2"/>
            </a:endParaRPr>
          </a:p>
          <a:p>
            <a:pPr lvl="1"/>
            <a:r>
              <a:rPr lang="zh-CN" altLang="en-US" sz="2000">
                <a:latin typeface="Times New Roman" panose="02020603050405020304" pitchFamily="18" charset="0"/>
                <a:cs typeface="Times New Roman" panose="02020603050405020304" pitchFamily="18" charset="0"/>
                <a:sym typeface="Symbol" panose="05050102010706020507" pitchFamily="18" charset="2"/>
              </a:rPr>
              <a:t>构造算法</a:t>
            </a:r>
            <a:endParaRPr lang="zh-CN" altLang="en-US" sz="2000">
              <a:latin typeface="Times New Roman" panose="02020603050405020304" pitchFamily="18" charset="0"/>
              <a:cs typeface="Times New Roman" panose="02020603050405020304" pitchFamily="18" charset="0"/>
              <a:sym typeface="Symbol" panose="05050102010706020507" pitchFamily="18" charset="2"/>
            </a:endParaRPr>
          </a:p>
          <a:p>
            <a:pPr lvl="1"/>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sym typeface="+mn-ea"/>
            </a:endParaRPr>
          </a:p>
          <a:p>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466330" cy="4667885"/>
          </a:xfrm>
        </p:spPr>
        <p:txBody>
          <a:bodyPr>
            <a:noAutofit/>
          </a:bodyPr>
          <a:p>
            <a:r>
              <a:rPr lang="zh-CN" altLang="en-US" kern="0" noProof="0" dirty="0" smtClean="0">
                <a:ln>
                  <a:noFill/>
                </a:ln>
                <a:solidFill>
                  <a:srgbClr val="000000"/>
                </a:solidFill>
                <a:effectLst/>
                <a:uLnTx/>
                <a:uFillTx/>
                <a:cs typeface="楷体" panose="02010609060101010101" pitchFamily="49" charset="-122"/>
                <a:sym typeface="+mn-ea"/>
              </a:rPr>
              <a:t>构造算法</a:t>
            </a:r>
            <a:endParaRPr lang="zh-CN" altLang="en-US" sz="2100" kern="0" noProof="0" dirty="0" smtClean="0">
              <a:ln>
                <a:noFill/>
              </a:ln>
              <a:solidFill>
                <a:srgbClr val="000000"/>
              </a:solidFill>
              <a:effectLst/>
              <a:uLnTx/>
              <a:uFillTx/>
              <a:cs typeface="楷体" panose="02010609060101010101" pitchFamily="49" charset="-122"/>
              <a:sym typeface="+mn-ea"/>
            </a:endParaRPr>
          </a:p>
          <a:p>
            <a:pPr lvl="1"/>
            <a:r>
              <a:rPr kumimoji="0" lang="zh-CN" altLang="en-US" b="0" i="0" u="none" strike="noStrike" kern="0" cap="none" spc="0" normalizeH="0" baseline="0" noProof="0" dirty="0" smtClean="0">
                <a:ln>
                  <a:noFill/>
                </a:ln>
                <a:solidFill>
                  <a:srgbClr val="000000"/>
                </a:solidFill>
                <a:effectLst/>
                <a:uLnTx/>
                <a:uFillTx/>
                <a:cs typeface="楷体" panose="02010609060101010101" pitchFamily="49" charset="-122"/>
              </a:rPr>
              <a:t>计算</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p</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lang="en-US" altLang="zh-CN" sz="21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548640" lvl="2" indent="0">
              <a:buNone/>
            </a:pPr>
            <a:r>
              <a:rPr kumimoji="0" lang="zh-CN" altLang="en-US"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例</a:t>
            </a:r>
            <a:r>
              <a:rPr kumimoji="0" lang="en-US" altLang="zh-CN"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kumimoji="0" lang="en-US" altLang="zh-CN"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27" name="组合 26"/>
          <p:cNvGrpSpPr/>
          <p:nvPr/>
        </p:nvGrpSpPr>
        <p:grpSpPr>
          <a:xfrm>
            <a:off x="4859655" y="3571240"/>
            <a:ext cx="3876040" cy="1527175"/>
            <a:chOff x="5952" y="7206"/>
            <a:chExt cx="6104" cy="2405"/>
          </a:xfrm>
        </p:grpSpPr>
        <p:sp>
          <p:nvSpPr>
            <p:cNvPr id="5" name="椭圆 4"/>
            <p:cNvSpPr/>
            <p:nvPr/>
          </p:nvSpPr>
          <p:spPr>
            <a:xfrm>
              <a:off x="5952" y="7206"/>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4" name="椭圆 3"/>
            <p:cNvSpPr/>
            <p:nvPr/>
          </p:nvSpPr>
          <p:spPr>
            <a:xfrm>
              <a:off x="7775" y="8182"/>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6" name="椭圆 5"/>
            <p:cNvSpPr/>
            <p:nvPr/>
          </p:nvSpPr>
          <p:spPr>
            <a:xfrm>
              <a:off x="9041" y="8181"/>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4</a:t>
              </a:r>
              <a:endParaRPr lang="en-US" altLang="zh-CN">
                <a:solidFill>
                  <a:schemeClr val="tx1"/>
                </a:solidFill>
              </a:endParaRPr>
            </a:p>
          </p:txBody>
        </p:sp>
        <p:sp>
          <p:nvSpPr>
            <p:cNvPr id="7" name="椭圆 6"/>
            <p:cNvSpPr/>
            <p:nvPr/>
          </p:nvSpPr>
          <p:spPr>
            <a:xfrm>
              <a:off x="10262" y="8182"/>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椭圆 7"/>
            <p:cNvSpPr/>
            <p:nvPr/>
          </p:nvSpPr>
          <p:spPr>
            <a:xfrm>
              <a:off x="11602" y="8182"/>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9" name="椭圆 8"/>
            <p:cNvSpPr/>
            <p:nvPr/>
          </p:nvSpPr>
          <p:spPr>
            <a:xfrm>
              <a:off x="5952" y="9157"/>
              <a:ext cx="454" cy="454"/>
            </a:xfrm>
            <a:prstGeom prst="ellipse">
              <a:avLst/>
            </a:prstGeom>
            <a:noFill/>
            <a:ln w="19050" cmpd="sng">
              <a:solidFill>
                <a:schemeClr val="accent1"/>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cxnSp>
          <p:nvCxnSpPr>
            <p:cNvPr id="18" name="直接箭头连接符 17"/>
            <p:cNvCxnSpPr>
              <a:stCxn id="5" idx="3"/>
              <a:endCxn id="9" idx="1"/>
            </p:cNvCxnSpPr>
            <p:nvPr/>
          </p:nvCxnSpPr>
          <p:spPr>
            <a:xfrm>
              <a:off x="6018" y="7594"/>
              <a:ext cx="0" cy="1629"/>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7"/>
              <a:endCxn id="5" idx="5"/>
            </p:cNvCxnSpPr>
            <p:nvPr/>
          </p:nvCxnSpPr>
          <p:spPr>
            <a:xfrm flipV="1">
              <a:off x="6340" y="7594"/>
              <a:ext cx="0" cy="1629"/>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5" idx="6"/>
              <a:endCxn id="5" idx="2"/>
            </p:cNvCxnSpPr>
            <p:nvPr/>
          </p:nvCxnSpPr>
          <p:spPr>
            <a:xfrm flipH="1">
              <a:off x="5952" y="7433"/>
              <a:ext cx="454" cy="5"/>
            </a:xfrm>
            <a:prstGeom prst="curvedConnector5">
              <a:avLst>
                <a:gd name="adj1" fmla="val -82599"/>
                <a:gd name="adj2" fmla="val -20779999"/>
                <a:gd name="adj3" fmla="val 182599"/>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9" idx="6"/>
              <a:endCxn id="9" idx="2"/>
            </p:cNvCxnSpPr>
            <p:nvPr/>
          </p:nvCxnSpPr>
          <p:spPr>
            <a:xfrm flipH="1">
              <a:off x="5952" y="9384"/>
              <a:ext cx="454" cy="5"/>
            </a:xfrm>
            <a:prstGeom prst="curvedConnector5">
              <a:avLst>
                <a:gd name="adj1" fmla="val -82599"/>
                <a:gd name="adj2" fmla="val 21259999"/>
                <a:gd name="adj3" fmla="val 182599"/>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4" idx="1"/>
            </p:cNvCxnSpPr>
            <p:nvPr/>
          </p:nvCxnSpPr>
          <p:spPr>
            <a:xfrm>
              <a:off x="6425" y="7478"/>
              <a:ext cx="1416" cy="77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4" idx="3"/>
            </p:cNvCxnSpPr>
            <p:nvPr/>
          </p:nvCxnSpPr>
          <p:spPr>
            <a:xfrm flipV="1">
              <a:off x="6406" y="8570"/>
              <a:ext cx="1435" cy="814"/>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6"/>
              <a:endCxn id="6" idx="2"/>
            </p:cNvCxnSpPr>
            <p:nvPr/>
          </p:nvCxnSpPr>
          <p:spPr>
            <a:xfrm flipV="1">
              <a:off x="8229" y="8408"/>
              <a:ext cx="812" cy="1"/>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7" idx="2"/>
            </p:cNvCxnSpPr>
            <p:nvPr/>
          </p:nvCxnSpPr>
          <p:spPr>
            <a:xfrm>
              <a:off x="9495" y="8408"/>
              <a:ext cx="767" cy="1"/>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6"/>
              <a:endCxn id="8" idx="2"/>
            </p:cNvCxnSpPr>
            <p:nvPr/>
          </p:nvCxnSpPr>
          <p:spPr>
            <a:xfrm>
              <a:off x="10716" y="8409"/>
              <a:ext cx="886" cy="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8" name="表格 27"/>
          <p:cNvGraphicFramePr/>
          <p:nvPr/>
        </p:nvGraphicFramePr>
        <p:xfrm>
          <a:off x="940435" y="2921635"/>
          <a:ext cx="2659380" cy="2825115"/>
        </p:xfrm>
        <a:graphic>
          <a:graphicData uri="http://schemas.openxmlformats.org/drawingml/2006/table">
            <a:tbl>
              <a:tblPr firstRow="1" bandRow="1">
                <a:tableStyleId>{5C22544A-7EE6-4342-B048-85BDC9FD1C3A}</a:tableStyleId>
              </a:tblPr>
              <a:tblGrid>
                <a:gridCol w="1329690"/>
                <a:gridCol w="1329690"/>
              </a:tblGrid>
              <a:tr h="640080">
                <a:tc>
                  <a:txBody>
                    <a:bodyPr/>
                    <a:p>
                      <a:pPr algn="ctr">
                        <a:buNone/>
                      </a:pPr>
                      <a:r>
                        <a:rPr lang="zh-CN" altLang="en-US">
                          <a:latin typeface="Times New Roman" panose="02020603050405020304" pitchFamily="18" charset="0"/>
                          <a:ea typeface="楷体" panose="02010609060101010101" pitchFamily="49" charset="-122"/>
                          <a:cs typeface="Times New Roman" panose="02020603050405020304" pitchFamily="18" charset="0"/>
                        </a:rPr>
                        <a:t>位置</a:t>
                      </a:r>
                      <a:r>
                        <a:rPr lang="en-US" altLang="zh-CN">
                          <a:latin typeface="Times New Roman" panose="02020603050405020304" pitchFamily="18" charset="0"/>
                          <a:ea typeface="楷体" panose="02010609060101010101" pitchFamily="49" charset="-122"/>
                          <a:cs typeface="Times New Roman" panose="02020603050405020304" pitchFamily="18" charset="0"/>
                        </a:rPr>
                        <a:t>n</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followpos(n)</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{1,2,3}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{1,2,3}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{5}</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5</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{6}</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r h="365760">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6</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a:latin typeface="Times New Roman" panose="02020603050405020304" pitchFamily="18" charset="0"/>
                          <a:ea typeface="楷体" panose="02010609060101010101" pitchFamily="49" charset="-122"/>
                          <a:cs typeface="Times New Roman" panose="02020603050405020304" pitchFamily="18" charset="0"/>
                        </a:rPr>
                        <a:t>{Ø}</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
        <p:nvSpPr>
          <p:cNvPr id="29" name="文本框 28"/>
          <p:cNvSpPr txBox="1"/>
          <p:nvPr/>
        </p:nvSpPr>
        <p:spPr>
          <a:xfrm>
            <a:off x="5145405" y="5960745"/>
            <a:ext cx="3302000" cy="368300"/>
          </a:xfrm>
          <a:prstGeom prst="rect">
            <a:avLst/>
          </a:prstGeom>
          <a:noFill/>
        </p:spPr>
        <p:txBody>
          <a:bodyPr wrap="square" rtlCol="0">
            <a:spAutoFit/>
          </a:bodyPr>
          <a:p>
            <a:r>
              <a:rPr lang="zh-CN" altLang="en-US">
                <a:latin typeface="Times New Roman" panose="02020603050405020304" pitchFamily="18" charset="0"/>
                <a:ea typeface="楷体" panose="02010609060101010101" pitchFamily="49" charset="-122"/>
                <a:cs typeface="Times New Roman" panose="02020603050405020304" pitchFamily="18" charset="0"/>
              </a:rPr>
              <a:t>表示函数</a:t>
            </a:r>
            <a:r>
              <a:rPr lang="en-US" altLang="zh-CN" i="1">
                <a:latin typeface="Times New Roman" panose="02020603050405020304" pitchFamily="18" charset="0"/>
                <a:ea typeface="楷体" panose="02010609060101010101" pitchFamily="49" charset="-122"/>
                <a:cs typeface="Times New Roman" panose="02020603050405020304" pitchFamily="18" charset="0"/>
              </a:rPr>
              <a:t>followpos</a:t>
            </a:r>
            <a:r>
              <a:rPr lang="zh-CN" altLang="en-US">
                <a:latin typeface="Times New Roman" panose="02020603050405020304" pitchFamily="18" charset="0"/>
                <a:ea typeface="楷体" panose="02010609060101010101" pitchFamily="49" charset="-122"/>
                <a:cs typeface="Times New Roman" panose="02020603050405020304" pitchFamily="18" charset="0"/>
              </a:rPr>
              <a:t>的有向图</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文本框 29"/>
          <p:cNvSpPr txBox="1"/>
          <p:nvPr/>
        </p:nvSpPr>
        <p:spPr>
          <a:xfrm>
            <a:off x="1530350" y="5960745"/>
            <a:ext cx="1861185" cy="368300"/>
          </a:xfrm>
          <a:prstGeom prst="rect">
            <a:avLst/>
          </a:prstGeom>
          <a:noFill/>
        </p:spPr>
        <p:txBody>
          <a:bodyPr wrap="square" rtlCol="0">
            <a:spAutoFit/>
          </a:bodyPr>
          <a:p>
            <a:r>
              <a:rPr lang="zh-CN" altLang="en-US">
                <a:latin typeface="Times New Roman" panose="02020603050405020304" pitchFamily="18" charset="0"/>
                <a:ea typeface="楷体" panose="02010609060101010101" pitchFamily="49" charset="-122"/>
                <a:cs typeface="Times New Roman" panose="02020603050405020304" pitchFamily="18" charset="0"/>
              </a:rPr>
              <a:t>函数</a:t>
            </a:r>
            <a:r>
              <a:rPr lang="en-US" altLang="zh-CN" i="1">
                <a:latin typeface="Times New Roman" panose="02020603050405020304" pitchFamily="18" charset="0"/>
                <a:ea typeface="楷体" panose="02010609060101010101" pitchFamily="49" charset="-122"/>
                <a:cs typeface="Times New Roman" panose="02020603050405020304" pitchFamily="18" charset="0"/>
              </a:rPr>
              <a:t>followpos</a:t>
            </a:r>
            <a:endParaRPr lang="en-US" altLang="zh-CN" i="1">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466330" cy="4667885"/>
          </a:xfrm>
        </p:spPr>
        <p:txBody>
          <a:bodyPr>
            <a:noAutofit/>
          </a:bodyPr>
          <a:p>
            <a:r>
              <a:rPr lang="zh-CN" altLang="en-US" kern="0" noProof="0" dirty="0" smtClean="0">
                <a:ln>
                  <a:noFill/>
                </a:ln>
                <a:solidFill>
                  <a:srgbClr val="000000"/>
                </a:solidFill>
                <a:effectLst/>
                <a:uLnTx/>
                <a:uFillTx/>
                <a:cs typeface="楷体" panose="02010609060101010101" pitchFamily="49" charset="-122"/>
                <a:sym typeface="+mn-ea"/>
              </a:rPr>
              <a:t>构造算法</a:t>
            </a:r>
            <a:endParaRPr lang="zh-CN" altLang="en-US" sz="2100" kern="0" noProof="0" dirty="0" smtClean="0">
              <a:ln>
                <a:noFill/>
              </a:ln>
              <a:solidFill>
                <a:srgbClr val="000000"/>
              </a:solidFill>
              <a:effectLst/>
              <a:uLnTx/>
              <a:uFillTx/>
              <a:cs typeface="楷体" panose="02010609060101010101" pitchFamily="49" charset="-122"/>
              <a:sym typeface="+mn-ea"/>
            </a:endParaRPr>
          </a:p>
          <a:p>
            <a:pPr lvl="1"/>
            <a:r>
              <a:rPr kumimoji="0" lang="zh-CN" altLang="en-US"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算法</a:t>
            </a:r>
            <a:r>
              <a:rPr kumimoji="0" lang="en-US" altLang="zh-CN"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3.36</a:t>
            </a:r>
            <a:endParaRPr kumimoji="0" lang="zh-CN" altLang="en-US" sz="20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buSzPct val="85000"/>
            </a:pP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使用扩展的正则表达式（</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r</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构造出一棵抽象语法树</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buSzPct val="85000"/>
            </a:pP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计算</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T</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的函数</a:t>
            </a:r>
            <a:r>
              <a:rPr kumimoji="0" lang="en-US" altLang="zh-CN" sz="180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nullable</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firstpos</a:t>
            </a:r>
            <a:r>
              <a:rPr lang="zh-CN" altLang="en-US"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lastpos</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和</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zh-CN" altLang="en-US"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lang="zh-CN" altLang="en-US"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buSzPct val="85000"/>
            </a:pP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根据以下过程，构造出</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的状态集</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Dstates</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和</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的转换函数</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Dtran</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lang="zh-CN" altLang="en-US"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endParaRPr kumimoji="0" lang="zh-CN" altLang="en-US"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1824990" y="3477260"/>
            <a:ext cx="5781675" cy="2799715"/>
          </a:xfrm>
          <a:prstGeom prst="rect">
            <a:avLst/>
          </a:prstGeom>
          <a:noFill/>
          <a:ln>
            <a:solidFill>
              <a:srgbClr val="0070C0"/>
            </a:solidFill>
          </a:ln>
        </p:spPr>
        <p:txBody>
          <a:bodyPr wrap="square" rtlCol="0">
            <a:spAutoFit/>
          </a:bodyPr>
          <a:p>
            <a:r>
              <a:rPr lang="zh-CN" altLang="en-US" sz="1600">
                <a:latin typeface="Times New Roman" panose="02020603050405020304" pitchFamily="18" charset="0"/>
                <a:ea typeface="楷体" panose="02010609060101010101" pitchFamily="49" charset="-122"/>
                <a:cs typeface="Times New Roman" panose="02020603050405020304" pitchFamily="18" charset="0"/>
              </a:rPr>
              <a:t>初始化</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Dstates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，使之只包含未标记的状态</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firstpos(n</a:t>
            </a:r>
            <a:r>
              <a:rPr lang="en-US" altLang="zh-CN" sz="1600" i="1" baseline="-25000">
                <a:latin typeface="Times New Roman" panose="02020603050405020304" pitchFamily="18" charset="0"/>
                <a:ea typeface="楷体" panose="02010609060101010101" pitchFamily="49" charset="-122"/>
                <a:cs typeface="Times New Roman" panose="02020603050405020304" pitchFamily="18" charset="0"/>
              </a:rPr>
              <a:t>0</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n</a:t>
            </a:r>
            <a:r>
              <a:rPr lang="en-US" altLang="zh-CN" sz="1600" i="1" baseline="-2500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a:latin typeface="Times New Roman" panose="02020603050405020304" pitchFamily="18" charset="0"/>
                <a:ea typeface="楷体" panose="02010609060101010101" pitchFamily="49" charset="-122"/>
                <a:cs typeface="Times New Roman" panose="02020603050405020304" pitchFamily="18" charset="0"/>
              </a:rPr>
              <a:t>是</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的抽象语法树的根节点。</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b="1">
                <a:latin typeface="Times New Roman" panose="02020603050405020304" pitchFamily="18" charset="0"/>
                <a:ea typeface="楷体" panose="02010609060101010101" pitchFamily="49" charset="-122"/>
                <a:cs typeface="Times New Roman" panose="02020603050405020304" pitchFamily="18" charset="0"/>
              </a:rPr>
              <a:t>while</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Dstates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中存在未标记的状态</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a:latin typeface="Times New Roman" panose="02020603050405020304" pitchFamily="18" charset="0"/>
                <a:ea typeface="楷体" panose="02010609060101010101" pitchFamily="49" charset="-122"/>
                <a:cs typeface="Times New Roman" panose="02020603050405020304" pitchFamily="18" charset="0"/>
              </a:rPr>
              <a:t>        标记</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a:latin typeface="Times New Roman" panose="02020603050405020304" pitchFamily="18" charset="0"/>
                <a:ea typeface="楷体" panose="02010609060101010101" pitchFamily="49" charset="-122"/>
                <a:cs typeface="Times New Roman" panose="02020603050405020304" pitchFamily="18" charset="0"/>
              </a:rPr>
              <a:t>for</a:t>
            </a:r>
            <a:r>
              <a:rPr lang="zh-CN" altLang="en-US" sz="1600">
                <a:latin typeface="Times New Roman" panose="02020603050405020304" pitchFamily="18" charset="0"/>
                <a:ea typeface="楷体" panose="02010609060101010101" pitchFamily="49" charset="-122"/>
                <a:cs typeface="Times New Roman" panose="02020603050405020304" pitchFamily="18" charset="0"/>
              </a:rPr>
              <a:t>（每个输入符号</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a</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a:latin typeface="Times New Roman" panose="02020603050405020304" pitchFamily="18" charset="0"/>
                <a:ea typeface="楷体" panose="02010609060101010101" pitchFamily="49" charset="-122"/>
                <a:cs typeface="Times New Roman" panose="02020603050405020304" pitchFamily="18" charset="0"/>
              </a:rPr>
              <a:t>                令</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U</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中和</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a</a:t>
            </a:r>
            <a:r>
              <a:rPr lang="zh-CN" altLang="en-US" sz="1600">
                <a:latin typeface="Times New Roman" panose="02020603050405020304" pitchFamily="18" charset="0"/>
                <a:ea typeface="楷体" panose="02010609060101010101" pitchFamily="49" charset="-122"/>
                <a:cs typeface="Times New Roman" panose="02020603050405020304" pitchFamily="18" charset="0"/>
              </a:rPr>
              <a:t>对应的所有位置</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p</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的</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followpos(p)</a:t>
            </a:r>
            <a:r>
              <a:rPr lang="zh-CN" altLang="en-US" sz="1600">
                <a:latin typeface="Times New Roman" panose="02020603050405020304" pitchFamily="18" charset="0"/>
                <a:ea typeface="楷体" panose="02010609060101010101" pitchFamily="49" charset="-122"/>
                <a:cs typeface="Times New Roman" panose="02020603050405020304" pitchFamily="18" charset="0"/>
              </a:rPr>
              <a:t>的并集；</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a:latin typeface="Times New Roman" panose="02020603050405020304" pitchFamily="18" charset="0"/>
                <a:ea typeface="楷体" panose="02010609060101010101" pitchFamily="49" charset="-122"/>
                <a:cs typeface="Times New Roman" panose="02020603050405020304" pitchFamily="18" charset="0"/>
              </a:rPr>
              <a:t>if</a:t>
            </a:r>
            <a:r>
              <a:rPr lang="zh-CN" altLang="en-US"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U</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不在</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Dstates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a:latin typeface="Times New Roman" panose="02020603050405020304" pitchFamily="18" charset="0"/>
                <a:ea typeface="楷体" panose="02010609060101010101" pitchFamily="49" charset="-122"/>
                <a:cs typeface="Times New Roman" panose="02020603050405020304" pitchFamily="18" charset="0"/>
              </a:rPr>
              <a:t>将</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U</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作为未标记的状态加入到</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Dstates</a:t>
            </a:r>
            <a:r>
              <a:rPr lang="zh-CN" altLang="en-US" sz="1600">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Dtran</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S,a</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latin typeface="Times New Roman" panose="02020603050405020304" pitchFamily="18" charset="0"/>
                <a:ea typeface="楷体" panose="02010609060101010101" pitchFamily="49" charset="-122"/>
                <a:cs typeface="Times New Roman" panose="02020603050405020304" pitchFamily="18" charset="0"/>
              </a:rPr>
              <a:t>U</a:t>
            </a:r>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6034405" cy="4667885"/>
          </a:xfrm>
        </p:spPr>
        <p:txBody>
          <a:bodyPr>
            <a:noAutofit/>
          </a:bodyPr>
          <a:p>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构造算法</a:t>
            </a:r>
            <a:endParaRPr lang="zh-CN" altLang="en-US" sz="21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实例，为正则表达式</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r = </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en-US" altLang="zh-CN"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abb</a:t>
            </a:r>
            <a:r>
              <a:rPr lang="zh-CN" altLang="en-US"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构造一个</a:t>
            </a:r>
            <a:r>
              <a:rPr lang="en-US" altLang="zh-CN"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DFA</a:t>
            </a:r>
            <a:endParaRPr lang="en-US" altLang="zh-CN"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A=[1,2,3]	(</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其中</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1,3</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为</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为</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endParaRPr lang="en-US" altLang="zh-CN" sz="18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Dtran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en-US" altLang="zh-CN" sz="1800" i="1"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a</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U 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(3)</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[1,2,3,4]</a:t>
            </a:r>
            <a:endPar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Dtran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en-US" altLang="zh-CN" sz="1800" i="1"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b</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[1,2,3]</a:t>
            </a:r>
            <a:r>
              <a:rPr lang="en-US" altLang="zh-CN" sz="1800" kern="0" noProof="0" dirty="0" smtClean="0">
                <a:ln>
                  <a:noFill/>
                </a:ln>
                <a:solidFill>
                  <a:srgbClr val="0070C0"/>
                </a:solidFill>
                <a:effectLst/>
                <a:uLnTx/>
                <a:uFillTx/>
                <a:latin typeface="Times New Roman" panose="02020603050405020304" pitchFamily="18" charset="0"/>
                <a:cs typeface="Times New Roman" panose="02020603050405020304" pitchFamily="18" charset="0"/>
                <a:sym typeface="+mn-ea"/>
              </a:rPr>
              <a:t>=A</a:t>
            </a:r>
            <a:endParaRPr lang="en-US" altLang="zh-CN" sz="1800" kern="0" noProof="0" dirty="0" smtClean="0">
              <a:ln>
                <a:noFill/>
              </a:ln>
              <a:solidFill>
                <a:schemeClr val="accent6"/>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B=[1,2,3,4]	</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其中</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1,3</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为</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2,4</a:t>
            </a:r>
            <a:r>
              <a:rPr lang="zh-CN" altLang="en-US"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为</a:t>
            </a:r>
            <a:r>
              <a:rPr lang="en-US" altLang="zh-CN" sz="18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endPar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Dtran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a</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U 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(3)</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[1,2,3,4]</a:t>
            </a:r>
            <a:r>
              <a:rPr lang="en-US" altLang="zh-CN" sz="1800" kern="0" noProof="0" dirty="0" smtClean="0">
                <a:ln>
                  <a:noFill/>
                </a:ln>
                <a:solidFill>
                  <a:srgbClr val="0070C0"/>
                </a:solidFill>
                <a:effectLst/>
                <a:uLnTx/>
                <a:uFillTx/>
                <a:latin typeface="Times New Roman" panose="02020603050405020304" pitchFamily="18" charset="0"/>
                <a:cs typeface="Times New Roman" panose="02020603050405020304" pitchFamily="18" charset="0"/>
                <a:sym typeface="+mn-ea"/>
              </a:rPr>
              <a:t>=B</a:t>
            </a:r>
            <a:endPar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Dtran</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b</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(2)</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U followpos</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(4)</a:t>
            </a:r>
            <a:r>
              <a:rPr lang="en-US" altLang="zh-CN" sz="18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[1,2,3,5]</a:t>
            </a:r>
            <a:endParaRPr lang="en-US" altLang="zh-CN"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endParaRPr kumimoji="0" lang="zh-CN" altLang="en-US"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aphicFrame>
        <p:nvGraphicFramePr>
          <p:cNvPr id="28" name="表格 27"/>
          <p:cNvGraphicFramePr/>
          <p:nvPr/>
        </p:nvGraphicFramePr>
        <p:xfrm>
          <a:off x="6096635" y="3455035"/>
          <a:ext cx="2632710" cy="2806700"/>
        </p:xfrm>
        <a:graphic>
          <a:graphicData uri="http://schemas.openxmlformats.org/drawingml/2006/table">
            <a:tbl>
              <a:tblPr firstRow="1" bandRow="1">
                <a:tableStyleId>{5C22544A-7EE6-4342-B048-85BDC9FD1C3A}</a:tableStyleId>
              </a:tblPr>
              <a:tblGrid>
                <a:gridCol w="1316355"/>
                <a:gridCol w="1316355"/>
              </a:tblGrid>
              <a:tr h="612140">
                <a:tc>
                  <a:txBody>
                    <a:bodyPr/>
                    <a:p>
                      <a:pPr algn="ctr">
                        <a:buNone/>
                      </a:pPr>
                      <a:r>
                        <a:rPr lang="zh-CN" altLang="en-US" sz="1800">
                          <a:latin typeface="Times New Roman" panose="02020603050405020304" pitchFamily="18" charset="0"/>
                          <a:ea typeface="楷体" panose="02010609060101010101" pitchFamily="49" charset="-122"/>
                          <a:cs typeface="Times New Roman" panose="02020603050405020304" pitchFamily="18" charset="0"/>
                        </a:rPr>
                        <a:t>位置</a:t>
                      </a:r>
                      <a:r>
                        <a:rPr lang="en-US" altLang="zh-CN" sz="1800">
                          <a:latin typeface="Times New Roman" panose="02020603050405020304" pitchFamily="18" charset="0"/>
                          <a:ea typeface="楷体" panose="02010609060101010101" pitchFamily="49" charset="-122"/>
                          <a:cs typeface="Times New Roman" panose="02020603050405020304" pitchFamily="18" charset="0"/>
                        </a:rPr>
                        <a:t>n</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followpos(n)</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885">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{1,2,3}</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250">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{1,2,3}</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885">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885">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{5}</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250">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5</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{6}</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r h="349885">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6</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{Ø}</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a:latin typeface="Times New Roman" panose="02020603050405020304" pitchFamily="18" charset="0"/>
                <a:sym typeface="+mn-ea"/>
              </a:rPr>
              <a:t>构造算法</a:t>
            </a:r>
            <a:endParaRPr lang="zh-CN" altLang="en-US" sz="2000">
              <a:latin typeface="Times New Roman" panose="02020603050405020304" pitchFamily="18" charset="0"/>
              <a:sym typeface="+mn-ea"/>
            </a:endParaRPr>
          </a:p>
        </p:txBody>
      </p:sp>
      <p:sp>
        <p:nvSpPr>
          <p:cNvPr id="3" name="内容占位符 2"/>
          <p:cNvSpPr>
            <a:spLocks noGrp="1"/>
          </p:cNvSpPr>
          <p:nvPr>
            <p:ph idx="1"/>
          </p:nvPr>
        </p:nvSpPr>
        <p:spPr>
          <a:xfrm>
            <a:off x="551815" y="1525270"/>
            <a:ext cx="7466330" cy="4667885"/>
          </a:xfrm>
        </p:spPr>
        <p:txBody>
          <a:bodyPr>
            <a:noAutofit/>
          </a:bodyPr>
          <a:p>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构造算法</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实例：为正则表达式</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r =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en-US" altLang="zh-CN" sz="20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abb</a:t>
            </a:r>
            <a:r>
              <a:rPr lang="zh-CN" altLang="en-US" sz="20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构造一个</a:t>
            </a:r>
            <a:r>
              <a:rPr lang="en-US" altLang="zh-CN" sz="20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DFA</a:t>
            </a:r>
            <a:endParaRPr lang="en-US" altLang="zh-CN" sz="20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274320" lvl="1" indent="0">
              <a:buNone/>
            </a:pP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3"/>
            <a:endParaRPr kumimoji="0" lang="zh-CN" altLang="en-US" sz="20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132" name="组合 131"/>
          <p:cNvGrpSpPr/>
          <p:nvPr/>
        </p:nvGrpSpPr>
        <p:grpSpPr>
          <a:xfrm>
            <a:off x="1064260" y="2779395"/>
            <a:ext cx="6639560" cy="2634613"/>
            <a:chOff x="3527" y="6737"/>
            <a:chExt cx="9336" cy="2962"/>
          </a:xfrm>
        </p:grpSpPr>
        <p:sp>
          <p:nvSpPr>
            <p:cNvPr id="102" name="椭圆 101"/>
            <p:cNvSpPr/>
            <p:nvPr/>
          </p:nvSpPr>
          <p:spPr>
            <a:xfrm>
              <a:off x="6703" y="7991"/>
              <a:ext cx="1644" cy="792"/>
            </a:xfrm>
            <a:prstGeom prst="ellipse">
              <a:avLst/>
            </a:prstGeom>
            <a:solidFill>
              <a:srgbClr val="000000">
                <a:alpha val="0"/>
              </a:srgbClr>
            </a:solidFill>
            <a:ln w="1905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1234</a:t>
              </a:r>
              <a:endParaRPr lang="en-US" altLang="zh-CN" sz="2000">
                <a:solidFill>
                  <a:schemeClr val="tx1"/>
                </a:solidFill>
                <a:latin typeface="Times New Roman" panose="02020603050405020304" pitchFamily="18" charset="0"/>
                <a:cs typeface="Times New Roman" panose="02020603050405020304" pitchFamily="18" charset="0"/>
              </a:endParaRPr>
            </a:p>
          </p:txBody>
        </p:sp>
        <p:sp>
          <p:nvSpPr>
            <p:cNvPr id="104" name="椭圆 103"/>
            <p:cNvSpPr/>
            <p:nvPr/>
          </p:nvSpPr>
          <p:spPr>
            <a:xfrm>
              <a:off x="8963" y="7991"/>
              <a:ext cx="1644" cy="792"/>
            </a:xfrm>
            <a:prstGeom prst="ellipse">
              <a:avLst/>
            </a:prstGeom>
            <a:solidFill>
              <a:srgbClr val="000000">
                <a:alpha val="0"/>
              </a:srgbClr>
            </a:solidFill>
            <a:ln w="1905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1235</a:t>
              </a:r>
              <a:endParaRPr lang="en-US" altLang="zh-CN" sz="2000">
                <a:solidFill>
                  <a:schemeClr val="tx1"/>
                </a:solidFill>
                <a:latin typeface="Times New Roman" panose="02020603050405020304" pitchFamily="18" charset="0"/>
                <a:cs typeface="Times New Roman" panose="02020603050405020304" pitchFamily="18" charset="0"/>
              </a:endParaRPr>
            </a:p>
          </p:txBody>
        </p:sp>
        <p:sp>
          <p:nvSpPr>
            <p:cNvPr id="105" name="椭圆 104"/>
            <p:cNvSpPr/>
            <p:nvPr/>
          </p:nvSpPr>
          <p:spPr>
            <a:xfrm>
              <a:off x="4424" y="7991"/>
              <a:ext cx="1644" cy="792"/>
            </a:xfrm>
            <a:prstGeom prst="ellipse">
              <a:avLst/>
            </a:prstGeom>
            <a:solidFill>
              <a:srgbClr val="000000">
                <a:alpha val="0"/>
              </a:srgbClr>
            </a:solidFill>
            <a:ln w="1905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rPr>
                <a:t>123</a:t>
              </a:r>
              <a:endParaRPr lang="en-US" altLang="zh-CN" sz="2000">
                <a:solidFill>
                  <a:schemeClr val="tx1"/>
                </a:solidFill>
                <a:latin typeface="Times New Roman" panose="02020603050405020304" pitchFamily="18" charset="0"/>
                <a:cs typeface="Times New Roman" panose="02020603050405020304" pitchFamily="18" charset="0"/>
              </a:endParaRPr>
            </a:p>
          </p:txBody>
        </p:sp>
        <p:sp>
          <p:nvSpPr>
            <p:cNvPr id="106" name="椭圆 105"/>
            <p:cNvSpPr/>
            <p:nvPr/>
          </p:nvSpPr>
          <p:spPr>
            <a:xfrm>
              <a:off x="11219" y="7991"/>
              <a:ext cx="1644" cy="792"/>
            </a:xfrm>
            <a:prstGeom prst="ellipse">
              <a:avLst/>
            </a:prstGeom>
            <a:solidFill>
              <a:srgbClr val="000000">
                <a:alpha val="0"/>
              </a:srgbClr>
            </a:solidFill>
            <a:ln w="1905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solidFill>
                  <a:schemeClr val="tx1"/>
                </a:solidFill>
                <a:latin typeface="Times New Roman" panose="02020603050405020304" pitchFamily="18" charset="0"/>
                <a:cs typeface="Times New Roman" panose="02020603050405020304" pitchFamily="18" charset="0"/>
              </a:endParaRPr>
            </a:p>
          </p:txBody>
        </p:sp>
        <p:cxnSp>
          <p:nvCxnSpPr>
            <p:cNvPr id="108" name="直接箭头连接符 107"/>
            <p:cNvCxnSpPr>
              <a:stCxn id="109" idx="3"/>
              <a:endCxn id="105" idx="2"/>
            </p:cNvCxnSpPr>
            <p:nvPr/>
          </p:nvCxnSpPr>
          <p:spPr>
            <a:xfrm>
              <a:off x="3557" y="8387"/>
              <a:ext cx="867" cy="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5" idx="6"/>
              <a:endCxn id="102" idx="2"/>
            </p:cNvCxnSpPr>
            <p:nvPr/>
          </p:nvCxnSpPr>
          <p:spPr>
            <a:xfrm>
              <a:off x="6068" y="8387"/>
              <a:ext cx="635" cy="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02" idx="6"/>
              <a:endCxn id="104" idx="2"/>
            </p:cNvCxnSpPr>
            <p:nvPr/>
          </p:nvCxnSpPr>
          <p:spPr>
            <a:xfrm>
              <a:off x="8347" y="8387"/>
              <a:ext cx="616" cy="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4" idx="6"/>
              <a:endCxn id="106" idx="2"/>
            </p:cNvCxnSpPr>
            <p:nvPr/>
          </p:nvCxnSpPr>
          <p:spPr>
            <a:xfrm>
              <a:off x="10607" y="8387"/>
              <a:ext cx="612" cy="0"/>
            </a:xfrm>
            <a:prstGeom prst="straightConnector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5" name="曲线连接符 114"/>
            <p:cNvCxnSpPr>
              <a:stCxn id="106" idx="1"/>
              <a:endCxn id="105" idx="7"/>
            </p:cNvCxnSpPr>
            <p:nvPr/>
          </p:nvCxnSpPr>
          <p:spPr>
            <a:xfrm rot="16200000" flipV="1">
              <a:off x="8644" y="5291"/>
              <a:ext cx="5" cy="5633"/>
            </a:xfrm>
            <a:prstGeom prst="curvedConnector3">
              <a:avLst>
                <a:gd name="adj1" fmla="val 19956560"/>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5" idx="0"/>
              <a:endCxn id="105" idx="1"/>
            </p:cNvCxnSpPr>
            <p:nvPr/>
          </p:nvCxnSpPr>
          <p:spPr>
            <a:xfrm rot="16200000" flipH="1" flipV="1">
              <a:off x="4897" y="7759"/>
              <a:ext cx="116" cy="581"/>
            </a:xfrm>
            <a:prstGeom prst="curvedConnector3">
              <a:avLst>
                <a:gd name="adj1" fmla="val -651015"/>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5" idx="4"/>
              <a:endCxn id="105" idx="3"/>
            </p:cNvCxnSpPr>
            <p:nvPr/>
          </p:nvCxnSpPr>
          <p:spPr>
            <a:xfrm rot="5400000" flipH="1">
              <a:off x="4897" y="8434"/>
              <a:ext cx="116" cy="581"/>
            </a:xfrm>
            <a:prstGeom prst="curvedConnector3">
              <a:avLst>
                <a:gd name="adj1" fmla="val -639994"/>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2" idx="4"/>
              <a:endCxn id="102" idx="3"/>
            </p:cNvCxnSpPr>
            <p:nvPr/>
          </p:nvCxnSpPr>
          <p:spPr>
            <a:xfrm rot="5400000" flipH="1">
              <a:off x="7176" y="8434"/>
              <a:ext cx="116" cy="581"/>
            </a:xfrm>
            <a:prstGeom prst="curvedConnector3">
              <a:avLst>
                <a:gd name="adj1" fmla="val -685093"/>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4" idx="1"/>
              <a:endCxn id="102" idx="7"/>
            </p:cNvCxnSpPr>
            <p:nvPr/>
          </p:nvCxnSpPr>
          <p:spPr>
            <a:xfrm rot="16200000" flipV="1">
              <a:off x="8655" y="7558"/>
              <a:ext cx="5" cy="1098"/>
            </a:xfrm>
            <a:prstGeom prst="curvedConnector3">
              <a:avLst>
                <a:gd name="adj1" fmla="val 9870000"/>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6" idx="3"/>
              <a:endCxn id="102" idx="5"/>
            </p:cNvCxnSpPr>
            <p:nvPr/>
          </p:nvCxnSpPr>
          <p:spPr>
            <a:xfrm rot="5400000">
              <a:off x="9783" y="6990"/>
              <a:ext cx="5" cy="3354"/>
            </a:xfrm>
            <a:prstGeom prst="curvedConnector3">
              <a:avLst>
                <a:gd name="adj1" fmla="val 13053931"/>
              </a:avLst>
            </a:prstGeom>
            <a:ln w="1905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3527" y="7956"/>
              <a:ext cx="971" cy="448"/>
            </a:xfrm>
            <a:prstGeom prst="rect">
              <a:avLst/>
            </a:prstGeom>
            <a:noFill/>
            <a:ln w="19050" cmpd="sng">
              <a:solidFill>
                <a:schemeClr val="accent1">
                  <a:alpha val="0"/>
                </a:schemeClr>
              </a:solidFill>
              <a:prstDash val="solid"/>
            </a:ln>
          </p:spPr>
          <p:txBody>
            <a:bodyPr wrap="square" rtlCol="0">
              <a:spAutoFit/>
            </a:bodyPr>
            <a:p>
              <a:r>
                <a:rPr lang="en-US" altLang="zh-CN" sz="2000">
                  <a:latin typeface="Times New Roman" panose="02020603050405020304" pitchFamily="18" charset="0"/>
                  <a:cs typeface="Times New Roman" panose="02020603050405020304" pitchFamily="18" charset="0"/>
                </a:rPr>
                <a:t>start</a:t>
              </a:r>
              <a:endParaRPr lang="en-US" altLang="zh-CN" sz="2000">
                <a:latin typeface="Times New Roman" panose="02020603050405020304" pitchFamily="18" charset="0"/>
                <a:cs typeface="Times New Roman" panose="02020603050405020304" pitchFamily="18" charset="0"/>
              </a:endParaRPr>
            </a:p>
          </p:txBody>
        </p:sp>
        <p:sp>
          <p:nvSpPr>
            <p:cNvPr id="123" name="文本框 122"/>
            <p:cNvSpPr txBox="1"/>
            <p:nvPr/>
          </p:nvSpPr>
          <p:spPr>
            <a:xfrm>
              <a:off x="5055" y="6913"/>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b</a:t>
              </a:r>
              <a:endParaRPr lang="en-US" altLang="zh-CN" sz="2000" i="1">
                <a:latin typeface="Times New Roman" panose="02020603050405020304" pitchFamily="18" charset="0"/>
                <a:cs typeface="Times New Roman" panose="02020603050405020304" pitchFamily="18" charset="0"/>
              </a:endParaRPr>
            </a:p>
          </p:txBody>
        </p:sp>
        <p:sp>
          <p:nvSpPr>
            <p:cNvPr id="124" name="文本框 123"/>
            <p:cNvSpPr txBox="1"/>
            <p:nvPr/>
          </p:nvSpPr>
          <p:spPr>
            <a:xfrm>
              <a:off x="8424" y="6737"/>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b</a:t>
              </a:r>
              <a:endParaRPr lang="en-US" altLang="zh-CN" sz="2000" i="1">
                <a:latin typeface="Times New Roman" panose="02020603050405020304" pitchFamily="18" charset="0"/>
                <a:cs typeface="Times New Roman" panose="02020603050405020304" pitchFamily="18" charset="0"/>
              </a:endParaRPr>
            </a:p>
          </p:txBody>
        </p:sp>
        <p:sp>
          <p:nvSpPr>
            <p:cNvPr id="125" name="文本框 124"/>
            <p:cNvSpPr txBox="1"/>
            <p:nvPr/>
          </p:nvSpPr>
          <p:spPr>
            <a:xfrm>
              <a:off x="10691" y="7970"/>
              <a:ext cx="445" cy="448"/>
            </a:xfrm>
            <a:prstGeom prst="rect">
              <a:avLst/>
            </a:prstGeom>
            <a:noFill/>
            <a:ln w="19050" cmpd="sng">
              <a:no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b</a:t>
              </a:r>
              <a:endParaRPr lang="en-US" altLang="zh-CN" sz="2000" i="1">
                <a:latin typeface="Times New Roman" panose="02020603050405020304" pitchFamily="18" charset="0"/>
                <a:cs typeface="Times New Roman" panose="02020603050405020304" pitchFamily="18" charset="0"/>
              </a:endParaRPr>
            </a:p>
          </p:txBody>
        </p:sp>
        <p:sp>
          <p:nvSpPr>
            <p:cNvPr id="126" name="文本框 125"/>
            <p:cNvSpPr txBox="1"/>
            <p:nvPr/>
          </p:nvSpPr>
          <p:spPr>
            <a:xfrm>
              <a:off x="8424" y="7970"/>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b</a:t>
              </a:r>
              <a:endParaRPr lang="en-US" altLang="zh-CN" sz="2000" i="1">
                <a:latin typeface="Times New Roman" panose="02020603050405020304" pitchFamily="18" charset="0"/>
                <a:cs typeface="Times New Roman" panose="02020603050405020304" pitchFamily="18" charset="0"/>
              </a:endParaRPr>
            </a:p>
          </p:txBody>
        </p:sp>
        <p:sp>
          <p:nvSpPr>
            <p:cNvPr id="127" name="文本框 126"/>
            <p:cNvSpPr txBox="1"/>
            <p:nvPr/>
          </p:nvSpPr>
          <p:spPr>
            <a:xfrm>
              <a:off x="6163" y="7993"/>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a</a:t>
              </a:r>
              <a:endParaRPr lang="en-US" altLang="zh-CN" sz="2000" i="1">
                <a:latin typeface="Times New Roman" panose="02020603050405020304" pitchFamily="18" charset="0"/>
                <a:cs typeface="Times New Roman" panose="02020603050405020304" pitchFamily="18" charset="0"/>
              </a:endParaRPr>
            </a:p>
          </p:txBody>
        </p:sp>
        <p:sp>
          <p:nvSpPr>
            <p:cNvPr id="128" name="文本框 127"/>
            <p:cNvSpPr txBox="1"/>
            <p:nvPr/>
          </p:nvSpPr>
          <p:spPr>
            <a:xfrm>
              <a:off x="8424" y="7202"/>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a</a:t>
              </a:r>
              <a:endParaRPr lang="en-US" altLang="zh-CN" sz="2000" i="1">
                <a:latin typeface="Times New Roman" panose="02020603050405020304" pitchFamily="18" charset="0"/>
                <a:cs typeface="Times New Roman" panose="02020603050405020304" pitchFamily="18" charset="0"/>
              </a:endParaRPr>
            </a:p>
          </p:txBody>
        </p:sp>
        <p:sp>
          <p:nvSpPr>
            <p:cNvPr id="129" name="文本框 128"/>
            <p:cNvSpPr txBox="1"/>
            <p:nvPr/>
          </p:nvSpPr>
          <p:spPr>
            <a:xfrm>
              <a:off x="7303" y="9251"/>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a</a:t>
              </a:r>
              <a:endParaRPr lang="en-US" altLang="zh-CN" sz="2000" i="1">
                <a:latin typeface="Times New Roman" panose="02020603050405020304" pitchFamily="18" charset="0"/>
                <a:cs typeface="Times New Roman" panose="02020603050405020304" pitchFamily="18" charset="0"/>
              </a:endParaRPr>
            </a:p>
          </p:txBody>
        </p:sp>
        <p:sp>
          <p:nvSpPr>
            <p:cNvPr id="130" name="文本框 129"/>
            <p:cNvSpPr txBox="1"/>
            <p:nvPr/>
          </p:nvSpPr>
          <p:spPr>
            <a:xfrm>
              <a:off x="5024" y="9251"/>
              <a:ext cx="445" cy="448"/>
            </a:xfrm>
            <a:prstGeom prst="rect">
              <a:avLst/>
            </a:prstGeom>
            <a:noFill/>
            <a:ln w="19050" cmpd="sng">
              <a:solidFill>
                <a:schemeClr val="accent1">
                  <a:alpha val="0"/>
                </a:scheme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a</a:t>
              </a:r>
              <a:endParaRPr lang="en-US" altLang="zh-CN" sz="2000" i="1">
                <a:latin typeface="Times New Roman" panose="02020603050405020304" pitchFamily="18" charset="0"/>
                <a:cs typeface="Times New Roman" panose="02020603050405020304" pitchFamily="18" charset="0"/>
              </a:endParaRPr>
            </a:p>
          </p:txBody>
        </p:sp>
        <p:sp>
          <p:nvSpPr>
            <p:cNvPr id="131" name="椭圆 130"/>
            <p:cNvSpPr/>
            <p:nvPr/>
          </p:nvSpPr>
          <p:spPr>
            <a:xfrm>
              <a:off x="11387" y="8086"/>
              <a:ext cx="1308" cy="602"/>
            </a:xfrm>
            <a:prstGeom prst="ellipse">
              <a:avLst/>
            </a:prstGeom>
            <a:solidFill>
              <a:srgbClr val="000000">
                <a:alpha val="0"/>
              </a:srgbClr>
            </a:solidFill>
            <a:ln w="1905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solidFill>
                  <a:schemeClr val="tx1"/>
                </a:solidFill>
                <a:latin typeface="Times New Roman" panose="02020603050405020304" pitchFamily="18" charset="0"/>
                <a:cs typeface="Times New Roman" panose="02020603050405020304" pitchFamily="18" charset="0"/>
              </a:endParaRPr>
            </a:p>
          </p:txBody>
        </p:sp>
      </p:grpSp>
      <p:sp>
        <p:nvSpPr>
          <p:cNvPr id="5" name="文本框 4"/>
          <p:cNvSpPr txBox="1"/>
          <p:nvPr/>
        </p:nvSpPr>
        <p:spPr>
          <a:xfrm>
            <a:off x="5168217" y="5087013"/>
            <a:ext cx="279397" cy="398780"/>
          </a:xfrm>
          <a:prstGeom prst="rect">
            <a:avLst/>
          </a:prstGeom>
          <a:noFill/>
          <a:ln w="28575" cmpd="sng">
            <a:solidFill>
              <a:srgbClr val="000000">
                <a:alpha val="0"/>
              </a:srgbClr>
            </a:solidFill>
            <a:prstDash val="solid"/>
          </a:ln>
        </p:spPr>
        <p:txBody>
          <a:bodyPr wrap="square" rtlCol="0">
            <a:spAutoFit/>
          </a:bodyPr>
          <a:p>
            <a:pPr algn="ctr"/>
            <a:r>
              <a:rPr lang="en-US" altLang="zh-CN" sz="2000" i="1">
                <a:latin typeface="Times New Roman" panose="02020603050405020304" pitchFamily="18" charset="0"/>
                <a:cs typeface="Times New Roman" panose="02020603050405020304" pitchFamily="18" charset="0"/>
              </a:rPr>
              <a:t>a</a:t>
            </a:r>
            <a:endParaRPr lang="en-US" altLang="zh-CN" sz="2000" i="1">
              <a:latin typeface="Times New Roman" panose="02020603050405020304" pitchFamily="18" charset="0"/>
              <a:cs typeface="Times New Roman" panose="02020603050405020304" pitchFamily="18" charset="0"/>
            </a:endParaRPr>
          </a:p>
        </p:txBody>
      </p:sp>
      <p:sp>
        <p:nvSpPr>
          <p:cNvPr id="4" name="文本框 3"/>
          <p:cNvSpPr txBox="1"/>
          <p:nvPr/>
        </p:nvSpPr>
        <p:spPr>
          <a:xfrm>
            <a:off x="6707505" y="4062730"/>
            <a:ext cx="1306830" cy="398780"/>
          </a:xfrm>
          <a:prstGeom prst="rect">
            <a:avLst/>
          </a:prstGeom>
          <a:noFill/>
          <a:ln>
            <a:noFill/>
          </a:ln>
        </p:spPr>
        <p:txBody>
          <a:bodyPr wrap="square" rtlCol="0">
            <a:spAutoFit/>
          </a:bodyPr>
          <a:p>
            <a:r>
              <a:rPr lang="en-US" altLang="zh-CN" sz="2000">
                <a:latin typeface="Times New Roman" panose="02020603050405020304" pitchFamily="18" charset="0"/>
                <a:cs typeface="Times New Roman" panose="02020603050405020304" pitchFamily="18" charset="0"/>
              </a:rPr>
              <a:t>1236</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rPr>
              <a:t>总结</a:t>
            </a:r>
            <a:endParaRPr lang="zh-CN" altLang="en-US">
              <a:latin typeface="Times New Roman" panose="02020603050405020304" pitchFamily="18" charset="0"/>
            </a:endParaRPr>
          </a:p>
        </p:txBody>
      </p:sp>
      <p:sp>
        <p:nvSpPr>
          <p:cNvPr id="3" name="内容占位符 2"/>
          <p:cNvSpPr>
            <a:spLocks noGrp="1"/>
          </p:cNvSpPr>
          <p:nvPr>
            <p:ph idx="1"/>
          </p:nvPr>
        </p:nvSpPr>
        <p:spPr/>
        <p:txBody>
          <a:bodyPr/>
          <a:p>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拓广正则表达式</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构造算法（重点）</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计算</a:t>
            </a:r>
            <a:r>
              <a:rPr lang="en-US" altLang="zh-CN" i="1">
                <a:latin typeface="Times New Roman" panose="02020603050405020304" pitchFamily="18" charset="0"/>
                <a:cs typeface="Times New Roman" panose="02020603050405020304" pitchFamily="18" charset="0"/>
              </a:rPr>
              <a:t>nullable</a:t>
            </a:r>
            <a:endParaRPr lang="en-US" altLang="zh-CN" i="1">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sym typeface="+mn-ea"/>
              </a:rPr>
              <a:t>计算</a:t>
            </a:r>
            <a:r>
              <a:rPr lang="en-US" altLang="zh-CN" i="1">
                <a:latin typeface="Times New Roman" panose="02020603050405020304" pitchFamily="18" charset="0"/>
                <a:cs typeface="Times New Roman" panose="02020603050405020304" pitchFamily="18" charset="0"/>
              </a:rPr>
              <a:t>firstpos</a:t>
            </a:r>
            <a:endParaRPr lang="en-US" altLang="zh-CN" i="1">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sym typeface="+mn-ea"/>
              </a:rPr>
              <a:t>计算</a:t>
            </a:r>
            <a:r>
              <a:rPr lang="en-US" altLang="zh-CN" i="1">
                <a:latin typeface="Times New Roman" panose="02020603050405020304" pitchFamily="18" charset="0"/>
                <a:cs typeface="Times New Roman" panose="02020603050405020304" pitchFamily="18" charset="0"/>
              </a:rPr>
              <a:t>lastpos</a:t>
            </a:r>
            <a:endParaRPr lang="en-US" altLang="zh-CN" i="1">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sym typeface="+mn-ea"/>
              </a:rPr>
              <a:t>计算</a:t>
            </a:r>
            <a:r>
              <a:rPr lang="en-US" altLang="zh-CN" i="1">
                <a:latin typeface="Times New Roman" panose="02020603050405020304" pitchFamily="18" charset="0"/>
                <a:cs typeface="Times New Roman" panose="02020603050405020304" pitchFamily="18" charset="0"/>
              </a:rPr>
              <a:t>followpos</a:t>
            </a:r>
            <a:endParaRPr lang="en-US" altLang="zh-CN">
              <a:latin typeface="Times New Roman" panose="02020603050405020304" pitchFamily="18" charset="0"/>
              <a:cs typeface="Times New Roman" panose="02020603050405020304" pitchFamily="18" charset="0"/>
            </a:endParaRPr>
          </a:p>
          <a:p>
            <a:pPr marL="274320" lvl="1" indent="0">
              <a:buNone/>
            </a:pP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p:txBody>
          <a:bodyPr/>
          <a:lstStyle/>
          <a:p>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cs typeface="Times New Roman" panose="02020603050405020304" pitchFamily="18" charset="0"/>
                <a:sym typeface="Symbol" panose="05050102010706020507" pitchFamily="18" charset="2"/>
              </a:rPr>
              <a:t>从正则表达式直接到DFA</a:t>
            </a:r>
            <a:endParaRPr lang="zh-CN" altLang="en-US">
              <a:latin typeface="Times New Roman" panose="02020603050405020304" pitchFamily="18" charset="0"/>
              <a:cs typeface="Times New Roman" panose="02020603050405020304" pitchFamily="18" charset="0"/>
              <a:sym typeface="Symbol" panose="05050102010706020507" pitchFamily="18" charset="2"/>
            </a:endParaRPr>
          </a:p>
        </p:txBody>
      </p:sp>
      <p:sp>
        <p:nvSpPr>
          <p:cNvPr id="3" name="内容占位符 2"/>
          <p:cNvSpPr>
            <a:spLocks noGrp="1"/>
          </p:cNvSpPr>
          <p:nvPr>
            <p:ph idx="1"/>
          </p:nvPr>
        </p:nvSpPr>
        <p:spPr>
          <a:xfrm>
            <a:off x="672465" y="1528445"/>
            <a:ext cx="8229600" cy="4876800"/>
          </a:xfrm>
        </p:spPr>
        <p:txBody>
          <a:bodyPr/>
          <a:p>
            <a:r>
              <a:rPr lang="zh-CN" altLang="en-US"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转换</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方式：不需构造中间的</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NFA</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动机：可能的状态转移只与某些状态相关</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1"/>
            <a:r>
              <a:rPr lang="zh-CN" altLang="en-US"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转移函</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数：</a:t>
            </a:r>
            <a:r>
              <a:rPr lang="en-US" altLang="zh-CN"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move</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s,a</a:t>
            </a:r>
            <a:r>
              <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move</a:t>
            </a:r>
            <a:r>
              <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i="1" kern="0" noProof="0" dirty="0" err="1">
                <a:ln>
                  <a:noFill/>
                </a:ln>
                <a:solidFill>
                  <a:srgbClr val="000000"/>
                </a:solidFill>
                <a:effectLst/>
                <a:uLnTx/>
                <a:uFillTx/>
                <a:latin typeface="Times New Roman" panose="02020603050405020304" pitchFamily="18" charset="0"/>
                <a:cs typeface="Times New Roman" panose="02020603050405020304" pitchFamily="18" charset="0"/>
                <a:sym typeface="+mn-ea"/>
              </a:rPr>
              <a:t>S,a</a:t>
            </a: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1"/>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存在一个非ε标号(Σ中字母)</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离开该状态</a:t>
            </a:r>
            <a:r>
              <a:rPr lang="zh-CN" altLang="en-US"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，即存在某个字母</a:t>
            </a:r>
            <a:r>
              <a:rPr lang="zh-CN" altLang="en-US"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转移函数</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move</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s</a:t>
            </a:r>
            <a:r>
              <a:rPr lang="zh-CN" altLang="en-US"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)非空。</a:t>
            </a:r>
            <a:endParaRPr kumimoji="0" lang="en-US" altLang="zh-CN" sz="162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548640" lvl="2" indent="0">
              <a:buNone/>
            </a:pPr>
            <a:endParaRPr lang="en-US" altLang="zh-CN" kern="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kern="0" noProof="0" dirty="0" smtClean="0">
                <a:ln>
                  <a:noFill/>
                </a:ln>
                <a:solidFill>
                  <a:schemeClr val="tx2"/>
                </a:solidFill>
                <a:effectLst/>
                <a:uLnTx/>
                <a:uFillTx/>
                <a:latin typeface="Times New Roman" panose="02020603050405020304" pitchFamily="18" charset="0"/>
                <a:cs typeface="Times New Roman" panose="02020603050405020304" pitchFamily="18" charset="0"/>
                <a:sym typeface="+mn-ea"/>
              </a:rPr>
              <a:t>构造原理</a:t>
            </a:r>
            <a:endParaRPr lang="zh-CN" altLang="en-US" kern="0" noProof="0" dirty="0" smtClean="0">
              <a:ln>
                <a:noFill/>
              </a:ln>
              <a:solidFill>
                <a:schemeClr val="tx2"/>
              </a:solidFill>
              <a:effectLst/>
              <a:uLnTx/>
              <a:uFillTx/>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a:xfrm>
            <a:off x="561340" y="1525905"/>
            <a:ext cx="3987165" cy="4876800"/>
          </a:xfrm>
        </p:spPr>
        <p:txBody>
          <a:bodyPr>
            <a:normAutofit lnSpcReduction="10000"/>
          </a:bodyPr>
          <a:p>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构造原理</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1"/>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重要状态</a:t>
            </a:r>
            <a:endParaRPr lang="zh-CN" altLang="en-US" sz="24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548640" lvl="2" indent="0">
              <a:buNone/>
            </a:pP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对应于正则式中字母的每次出现位置，即抽象语法树的非ε叶子节点。</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548640" lvl="2" indent="0">
              <a:buNone/>
            </a:pP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57200" lvl="1" indent="-182880">
              <a:buFont typeface="Arial" panose="020B0604020202020204" pitchFamily="34" charset="0"/>
              <a:buChar char="•"/>
            </a:pP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拓广正则表达式 （</a:t>
            </a:r>
            <a:r>
              <a:rPr lang="zh-CN" altLang="en-US" i="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r</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a:t>
            </a:r>
            <a:endParaRPr lang="zh-CN" altLang="en-US"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endParaRPr>
          </a:p>
          <a:p>
            <a:pPr lvl="2" indent="0">
              <a:buFont typeface="Arial" panose="020B0604020202020204" pitchFamily="34" charset="0"/>
              <a:buNone/>
            </a:pP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加入右端结束标记#确保接受状态是重要状态！</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2" indent="0">
              <a:buFont typeface="Arial" panose="020B0604020202020204" pitchFamily="34" charset="0"/>
              <a:buNone/>
            </a:pP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实例： </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a:t>
            </a:r>
            <a:r>
              <a:rPr lang="en-US" altLang="zh-CN" sz="2000"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b</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en-US" altLang="zh-CN" sz="2000" b="1" kern="0" noProof="0" dirty="0" err="1"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abb</a:t>
            </a:r>
            <a:r>
              <a:rPr lang="en-US" altLang="zh-CN" sz="2000" kern="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a:t>
            </a:r>
            <a:r>
              <a:rPr lang="en-US" altLang="zh-CN"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27" name="组合 26"/>
          <p:cNvGrpSpPr/>
          <p:nvPr/>
        </p:nvGrpSpPr>
        <p:grpSpPr>
          <a:xfrm>
            <a:off x="5048885" y="1370330"/>
            <a:ext cx="3479165" cy="4254500"/>
            <a:chOff x="7838" y="2949"/>
            <a:chExt cx="5479" cy="6700"/>
          </a:xfrm>
        </p:grpSpPr>
        <p:sp>
          <p:nvSpPr>
            <p:cNvPr id="4" name="文本框 3"/>
            <p:cNvSpPr txBox="1"/>
            <p:nvPr/>
          </p:nvSpPr>
          <p:spPr>
            <a:xfrm>
              <a:off x="9274" y="8633"/>
              <a:ext cx="663"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b</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2</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a:off x="7838" y="8633"/>
              <a:ext cx="663"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1</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8501" y="7611"/>
              <a:ext cx="663" cy="580"/>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p:cNvSpPr txBox="1"/>
            <p:nvPr/>
          </p:nvSpPr>
          <p:spPr>
            <a:xfrm>
              <a:off x="8501" y="6781"/>
              <a:ext cx="663" cy="580"/>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9164" y="5798"/>
              <a:ext cx="794" cy="434"/>
            </a:xfrm>
            <a:prstGeom prst="rect">
              <a:avLst/>
            </a:prstGeom>
            <a:noFill/>
          </p:spPr>
          <p:txBody>
            <a:bodyPr wrap="square" rtlCol="0">
              <a:spAutoFit/>
            </a:bodyPr>
            <a:p>
              <a:pPr algn="ctr"/>
              <a:r>
                <a:rPr lang="en-US" altLang="zh-CN" sz="1200">
                  <a:latin typeface="Times New Roman" panose="02020603050405020304" pitchFamily="18" charset="0"/>
                  <a:ea typeface="楷体" panose="02010609060101010101" pitchFamily="49" charset="-122"/>
                </a:rPr>
                <a:t>○</a:t>
              </a:r>
              <a:endParaRPr lang="en-US" altLang="zh-CN" sz="1200">
                <a:latin typeface="Times New Roman" panose="02020603050405020304" pitchFamily="18" charset="0"/>
                <a:ea typeface="楷体" panose="02010609060101010101" pitchFamily="49" charset="-122"/>
              </a:endParaRPr>
            </a:p>
          </p:txBody>
        </p:sp>
        <p:sp>
          <p:nvSpPr>
            <p:cNvPr id="9" name="文本框 8"/>
            <p:cNvSpPr txBox="1"/>
            <p:nvPr/>
          </p:nvSpPr>
          <p:spPr>
            <a:xfrm>
              <a:off x="9958" y="4837"/>
              <a:ext cx="794" cy="434"/>
            </a:xfrm>
            <a:prstGeom prst="rect">
              <a:avLst/>
            </a:prstGeom>
            <a:noFill/>
          </p:spPr>
          <p:txBody>
            <a:bodyPr wrap="square" rtlCol="0">
              <a:spAutoFit/>
            </a:bodyPr>
            <a:p>
              <a:pPr algn="ctr"/>
              <a:r>
                <a:rPr lang="en-US" altLang="zh-CN" sz="1200">
                  <a:latin typeface="Times New Roman" panose="02020603050405020304" pitchFamily="18" charset="0"/>
                  <a:ea typeface="楷体" panose="02010609060101010101" pitchFamily="49" charset="-122"/>
                </a:rPr>
                <a:t>○</a:t>
              </a:r>
              <a:endParaRPr lang="en-US" altLang="zh-CN" sz="1200">
                <a:latin typeface="Times New Roman" panose="02020603050405020304" pitchFamily="18" charset="0"/>
                <a:ea typeface="楷体" panose="02010609060101010101" pitchFamily="49" charset="-122"/>
              </a:endParaRPr>
            </a:p>
          </p:txBody>
        </p:sp>
        <p:sp>
          <p:nvSpPr>
            <p:cNvPr id="10" name="文本框 9"/>
            <p:cNvSpPr txBox="1"/>
            <p:nvPr/>
          </p:nvSpPr>
          <p:spPr>
            <a:xfrm>
              <a:off x="10752" y="3891"/>
              <a:ext cx="794" cy="434"/>
            </a:xfrm>
            <a:prstGeom prst="rect">
              <a:avLst/>
            </a:prstGeom>
            <a:noFill/>
          </p:spPr>
          <p:txBody>
            <a:bodyPr wrap="square" rtlCol="0">
              <a:spAutoFit/>
            </a:bodyPr>
            <a:p>
              <a:pPr algn="ctr"/>
              <a:r>
                <a:rPr lang="en-US" altLang="zh-CN" sz="1200">
                  <a:latin typeface="Times New Roman" panose="02020603050405020304" pitchFamily="18" charset="0"/>
                  <a:ea typeface="楷体" panose="02010609060101010101" pitchFamily="49" charset="-122"/>
                </a:rPr>
                <a:t>○</a:t>
              </a:r>
              <a:endParaRPr lang="en-US" altLang="zh-CN" sz="1200">
                <a:latin typeface="Times New Roman" panose="02020603050405020304" pitchFamily="18" charset="0"/>
                <a:ea typeface="楷体" panose="02010609060101010101" pitchFamily="49" charset="-122"/>
              </a:endParaRPr>
            </a:p>
          </p:txBody>
        </p:sp>
        <p:sp>
          <p:nvSpPr>
            <p:cNvPr id="11" name="文本框 10"/>
            <p:cNvSpPr txBox="1"/>
            <p:nvPr/>
          </p:nvSpPr>
          <p:spPr>
            <a:xfrm>
              <a:off x="11546" y="2949"/>
              <a:ext cx="794" cy="434"/>
            </a:xfrm>
            <a:prstGeom prst="rect">
              <a:avLst/>
            </a:prstGeom>
            <a:noFill/>
          </p:spPr>
          <p:txBody>
            <a:bodyPr wrap="square" rtlCol="0">
              <a:spAutoFit/>
            </a:bodyPr>
            <a:p>
              <a:pPr algn="ctr"/>
              <a:r>
                <a:rPr lang="en-US" altLang="zh-CN" sz="1200">
                  <a:latin typeface="Times New Roman" panose="02020603050405020304" pitchFamily="18" charset="0"/>
                  <a:ea typeface="楷体" panose="02010609060101010101" pitchFamily="49" charset="-122"/>
                </a:rPr>
                <a:t>○</a:t>
              </a:r>
              <a:endParaRPr lang="en-US" altLang="zh-CN" sz="1200">
                <a:latin typeface="Times New Roman" panose="02020603050405020304" pitchFamily="18" charset="0"/>
                <a:ea typeface="楷体" panose="02010609060101010101" pitchFamily="49" charset="-122"/>
              </a:endParaRPr>
            </a:p>
          </p:txBody>
        </p:sp>
        <p:sp>
          <p:nvSpPr>
            <p:cNvPr id="12" name="文本框 11"/>
            <p:cNvSpPr txBox="1"/>
            <p:nvPr/>
          </p:nvSpPr>
          <p:spPr>
            <a:xfrm>
              <a:off x="12523" y="3891"/>
              <a:ext cx="794"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6</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11697" y="4837"/>
              <a:ext cx="794"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b</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5</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文本框 13"/>
            <p:cNvSpPr txBox="1"/>
            <p:nvPr/>
          </p:nvSpPr>
          <p:spPr>
            <a:xfrm>
              <a:off x="10903" y="5798"/>
              <a:ext cx="794"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b</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4</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10050" y="6781"/>
              <a:ext cx="794" cy="1016"/>
            </a:xfrm>
            <a:prstGeom prst="rect">
              <a:avLst/>
            </a:prstGeom>
            <a:noFill/>
          </p:spPr>
          <p:txBody>
            <a:bodyPr wrap="square" rtlCol="0">
              <a:spAutoFit/>
            </a:bodyPr>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3</a:t>
              </a:r>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 name="直接连接符 15"/>
            <p:cNvCxnSpPr>
              <a:stCxn id="6" idx="2"/>
              <a:endCxn id="5" idx="0"/>
            </p:cNvCxnSpPr>
            <p:nvPr/>
          </p:nvCxnSpPr>
          <p:spPr>
            <a:xfrm flipH="1">
              <a:off x="8170" y="8191"/>
              <a:ext cx="663" cy="44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4" idx="0"/>
            </p:cNvCxnSpPr>
            <p:nvPr/>
          </p:nvCxnSpPr>
          <p:spPr>
            <a:xfrm>
              <a:off x="8833" y="8191"/>
              <a:ext cx="773" cy="44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a:endCxn id="6" idx="0"/>
            </p:cNvCxnSpPr>
            <p:nvPr/>
          </p:nvCxnSpPr>
          <p:spPr>
            <a:xfrm>
              <a:off x="8833" y="7361"/>
              <a:ext cx="0" cy="25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7" idx="0"/>
            </p:cNvCxnSpPr>
            <p:nvPr/>
          </p:nvCxnSpPr>
          <p:spPr>
            <a:xfrm flipH="1">
              <a:off x="8833" y="6232"/>
              <a:ext cx="728" cy="549"/>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2"/>
              <a:endCxn id="8" idx="0"/>
            </p:cNvCxnSpPr>
            <p:nvPr/>
          </p:nvCxnSpPr>
          <p:spPr>
            <a:xfrm flipH="1">
              <a:off x="9561" y="5271"/>
              <a:ext cx="794" cy="52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2"/>
              <a:endCxn id="9" idx="0"/>
            </p:cNvCxnSpPr>
            <p:nvPr/>
          </p:nvCxnSpPr>
          <p:spPr>
            <a:xfrm flipH="1">
              <a:off x="10355" y="4325"/>
              <a:ext cx="794" cy="51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2"/>
              <a:endCxn id="10" idx="0"/>
            </p:cNvCxnSpPr>
            <p:nvPr/>
          </p:nvCxnSpPr>
          <p:spPr>
            <a:xfrm flipH="1">
              <a:off x="11149" y="3383"/>
              <a:ext cx="794" cy="508"/>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2"/>
              <a:endCxn id="12" idx="0"/>
            </p:cNvCxnSpPr>
            <p:nvPr/>
          </p:nvCxnSpPr>
          <p:spPr>
            <a:xfrm>
              <a:off x="11943" y="3383"/>
              <a:ext cx="977" cy="508"/>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2"/>
              <a:endCxn id="13" idx="0"/>
            </p:cNvCxnSpPr>
            <p:nvPr/>
          </p:nvCxnSpPr>
          <p:spPr>
            <a:xfrm>
              <a:off x="11149" y="4325"/>
              <a:ext cx="945" cy="51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2"/>
              <a:endCxn id="14" idx="0"/>
            </p:cNvCxnSpPr>
            <p:nvPr/>
          </p:nvCxnSpPr>
          <p:spPr>
            <a:xfrm>
              <a:off x="10355" y="5271"/>
              <a:ext cx="945" cy="527"/>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2"/>
              <a:endCxn id="15" idx="0"/>
            </p:cNvCxnSpPr>
            <p:nvPr/>
          </p:nvCxnSpPr>
          <p:spPr>
            <a:xfrm>
              <a:off x="9561" y="6232"/>
              <a:ext cx="886" cy="549"/>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469890" y="5881370"/>
            <a:ext cx="2561590" cy="337185"/>
          </a:xfrm>
          <a:prstGeom prst="rect">
            <a:avLst/>
          </a:prstGeom>
          <a:noFill/>
        </p:spPr>
        <p:txBody>
          <a:bodyPr wrap="square" rtlCol="0">
            <a:spAutoFit/>
          </a:bodyPr>
          <a:p>
            <a:r>
              <a:rPr lang="en-US" altLang="zh-CN" sz="16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600" b="1" kern="0" noProof="0" dirty="0" err="1"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a:t>
            </a:r>
            <a:r>
              <a:rPr lang="en-US" altLang="zh-CN" sz="1600" kern="0" noProof="0" dirty="0" err="1"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600" b="1" kern="0" noProof="0" dirty="0" err="1"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b</a:t>
            </a:r>
            <a:r>
              <a:rPr lang="en-US" altLang="zh-CN" sz="16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600" b="1" kern="0" noProof="0" dirty="0" err="1"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abb</a:t>
            </a:r>
            <a:r>
              <a:rPr lang="en-US" altLang="zh-CN" sz="1600" kern="0" noProof="0" dirty="0" smtClean="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16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16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的抽象语法树</a:t>
            </a:r>
            <a:endParaRPr lang="zh-CN" altLang="en-US" sz="16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构造原理</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a:xfrm>
            <a:off x="561340" y="1525905"/>
            <a:ext cx="7033260" cy="2804160"/>
          </a:xfrm>
        </p:spPr>
        <p:txBody>
          <a:bodyPr/>
          <a:p>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构造原理</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1"/>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转换表：聚焦重要状态之间的转移</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57200" lvl="1" indent="-182880">
              <a:buFont typeface="Arial" panose="020B0604020202020204" pitchFamily="34" charset="0"/>
              <a:buChar char="•"/>
            </a:pP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开始状态：可能出现在给定正则表达式描述的语言中任何一个串第一个符号位置的所有重要状态。</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457200" lvl="1" indent="-182880">
              <a:buFont typeface="Arial" panose="020B0604020202020204" pitchFamily="34" charset="0"/>
              <a:buChar char="•"/>
            </a:pP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接受状态：和结尾</a:t>
            </a:r>
            <a:r>
              <a:rPr lang="zh-CN" altLang="en-US" b="1"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相关的位置</a:t>
            </a:r>
            <a:endParaRPr kumimoji="0" lang="zh-CN" altLang="en-US" b="0"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57200" lvl="1" indent="-182880">
              <a:buFont typeface="Arial" panose="020B0604020202020204" pitchFamily="34" charset="0"/>
              <a:buChar char="•"/>
            </a:pP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构造算法</a:t>
            </a:r>
            <a:endParaRPr lang="zh-CN" altLang="en-US">
              <a:latin typeface="Times New Roman" panose="02020603050405020304" pitchFamily="18" charset="0"/>
              <a:sym typeface="+mn-ea"/>
            </a:endParaRPr>
          </a:p>
        </p:txBody>
      </p:sp>
      <p:sp>
        <p:nvSpPr>
          <p:cNvPr id="3" name="内容占位符 2"/>
          <p:cNvSpPr>
            <a:spLocks noGrp="1"/>
          </p:cNvSpPr>
          <p:nvPr>
            <p:ph idx="1"/>
          </p:nvPr>
        </p:nvSpPr>
        <p:spPr>
          <a:xfrm>
            <a:off x="551815" y="1525270"/>
            <a:ext cx="4006850" cy="5112385"/>
          </a:xfrm>
        </p:spPr>
        <p:txBody>
          <a:bodyPr>
            <a:noAutofit/>
          </a:bodyPr>
          <a:p>
            <a:r>
              <a:rPr lang="zh-CN" altLang="en-US" sz="21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构造算法</a:t>
            </a:r>
            <a:endParaRPr lang="zh-CN" altLang="en-US" sz="21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lvl="1"/>
            <a:r>
              <a:rPr kumimoji="0" lang="en-US" altLang="zh-CN" b="1" i="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nullable</a:t>
            </a:r>
            <a:r>
              <a:rPr kumimoji="0" lang="en-US" altLang="zh-CN" b="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b="1" i="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b="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z="1800" b="0"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对于一个抽象语法树结点</a:t>
            </a:r>
            <a:r>
              <a:rPr kumimoji="0" lang="en-US" altLang="zh-CN" sz="1800" b="0" i="1"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zh-CN" altLang="en-US" sz="1800" b="0"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为真</a:t>
            </a:r>
            <a:r>
              <a:rPr kumimoji="0" lang="zh-CN" altLang="en-US" sz="1800" b="0"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当且仅当</a:t>
            </a:r>
            <a:r>
              <a:rPr kumimoji="0" lang="zh-CN" altLang="en-US" sz="1800" b="0"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此结点代表的子表达式的语言中包含</a:t>
            </a:r>
            <a:r>
              <a:rPr kumimoji="0" lang="zh-CN" altLang="en-US" sz="1800" b="0"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空串</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r>
              <a:rPr kumimoji="0" lang="zh-CN" altLang="en-US" sz="1800"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也就是说，这个子表达式可以</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lang="zh-CN" altLang="en-US" sz="18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生成空串</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或者本身就是空串，即使它也可能表示一些其他的串。</a:t>
            </a:r>
            <a:endParaRPr kumimoji="0" lang="zh-CN" altLang="en-US"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r>
              <a:rPr kumimoji="0" lang="en-US" altLang="zh-CN" sz="2000" b="1" i="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firstpos</a:t>
            </a:r>
            <a:r>
              <a:rPr kumimoji="0" lang="en-US" altLang="zh-CN" sz="2000" b="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sz="2000" b="1" i="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z="2000" b="1" u="none"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定义了以结点</a:t>
            </a:r>
            <a:r>
              <a:rPr kumimoji="0" lang="en-US" altLang="zh-CN" sz="180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为根的子树中的位置集合。这些位置对应于</a:t>
            </a:r>
            <a:r>
              <a:rPr kumimoji="0" lang="en-US" altLang="zh-CN" sz="180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为根的子表达式的语言中的某个串</a:t>
            </a:r>
            <a:r>
              <a:rPr kumimoji="0" lang="en-US" altLang="zh-CN" sz="180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的</a:t>
            </a:r>
            <a:r>
              <a:rPr kumimoji="0" lang="zh-CN" altLang="en-US" sz="1800"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第</a:t>
            </a:r>
            <a:r>
              <a:rPr kumimoji="0" lang="en-US" altLang="zh-CN" sz="1800"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一个符号</a:t>
            </a:r>
            <a:r>
              <a:rPr kumimoji="0" lang="en-US" altLang="zh-CN" sz="18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4558665" y="1941195"/>
            <a:ext cx="3801745" cy="4086225"/>
          </a:xfrm>
          <a:prstGeom prst="rect">
            <a:avLst/>
          </a:prstGeom>
          <a:noFill/>
        </p:spPr>
        <p:txBody>
          <a:bodyPr wrap="square" rtlCol="0">
            <a:spAutoFit/>
          </a:bodyPr>
          <a:p>
            <a:pPr marL="183515" lvl="0" indent="-183515" algn="l" fontAlgn="auto">
              <a:spcBef>
                <a:spcPts val="0"/>
              </a:spcBef>
              <a:buClr>
                <a:schemeClr val="accent1"/>
              </a:buClr>
              <a:buSzPct val="85000"/>
              <a:buFont typeface="Arial" panose="020B0604020202020204" pitchFamily="34" charset="0"/>
              <a:buChar char="•"/>
            </a:pPr>
            <a:r>
              <a:rPr lang="zh-CN" altLang="en-US" sz="2000" b="1" i="1" kern="0" noProof="0" dirty="0" smtClean="0">
                <a:ln>
                  <a:noFill/>
                </a:ln>
                <a:solidFill>
                  <a:schemeClr val="accent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lastpos(n)</a:t>
            </a:r>
            <a:r>
              <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定义了以结点n为根的子树中的位置集合。这些位置对应于以n为根的子表达式的语言中某个串的最后一个符号。</a:t>
            </a:r>
            <a:endPar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endParaRPr>
          </a:p>
          <a:p>
            <a:pPr marL="183515" lvl="0" indent="-183515" algn="l" fontAlgn="auto">
              <a:spcBef>
                <a:spcPts val="0"/>
              </a:spcBef>
              <a:buClr>
                <a:schemeClr val="accent1"/>
              </a:buClr>
              <a:buSzPct val="85000"/>
              <a:buFont typeface="Arial" panose="020B0604020202020204" pitchFamily="34" charset="0"/>
              <a:buChar char="•"/>
            </a:pPr>
            <a:endPar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endParaRPr>
          </a:p>
          <a:p>
            <a:pPr marL="183515" lvl="0" indent="-183515" algn="l" fontAlgn="auto">
              <a:spcBef>
                <a:spcPts val="0"/>
              </a:spcBef>
              <a:buClr>
                <a:schemeClr val="accent1"/>
              </a:buClr>
              <a:buSzPct val="85000"/>
              <a:buFont typeface="Arial" panose="020B0604020202020204" pitchFamily="34" charset="0"/>
              <a:buChar char="•"/>
            </a:pPr>
            <a:r>
              <a:rPr lang="zh-CN" altLang="en-US" sz="2000" b="1" i="1" kern="0" noProof="0" dirty="0" smtClean="0">
                <a:ln>
                  <a:noFill/>
                </a:ln>
                <a:solidFill>
                  <a:schemeClr val="accent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followpos(p)</a:t>
            </a:r>
            <a:r>
              <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定义了一个和位置p相关的、抽象语法树中的某些位置的集合。一个位置q在</a:t>
            </a:r>
            <a:r>
              <a:rPr lang="en-US" altLang="zh-CN"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f</a:t>
            </a:r>
            <a:r>
              <a:rPr lang="zh-CN" altLang="en-US" sz="1800"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ollowpos(p)</a:t>
            </a:r>
            <a:r>
              <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中当且仅当存在L((r)#)中的某个串x=a1a2···an，使得我们在解释为什么x属于L((r)#)时，可以将x中的某个ai和抽象语法树中的位置p匹配，且将位置ai+1和位置q匹配。</a:t>
            </a:r>
            <a:endParaRPr kumimoji="0" lang="zh-CN" altLang="en-US" b="0" i="0" u="none" strike="noStrike" kern="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560070" lvl="1" indent="-285750" algn="l">
              <a:spcBef>
                <a:spcPct val="20000"/>
              </a:spcBef>
              <a:buClr>
                <a:schemeClr val="accent1"/>
              </a:buClr>
              <a:buSzPct val="85000"/>
              <a:buFont typeface="Arial" panose="020B0604020202020204" pitchFamily="34" charset="0"/>
              <a:buChar char="•"/>
            </a:pPr>
            <a:endParaRPr lang="zh-CN" altLang="en-US" kern="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构造算法</a:t>
            </a:r>
            <a:endParaRPr lang="zh-CN" altLang="en-US">
              <a:latin typeface="Times New Roman" panose="02020603050405020304" pitchFamily="18" charset="0"/>
              <a:sym typeface="+mn-ea"/>
            </a:endParaRPr>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nullable</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当结点n是叶子结点并且取值为空，此时以n为根结点推导出的句子肯定为空，所以此时</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nullable(n)</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为true。</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kumimoji="0" lang="zh-CN" altLang="en-US"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mn-ea"/>
              </a:rPr>
              <a:t>当结点n是叶子结点并且取值为id，此时以n推导出的句子有非空值id，所以此时</a:t>
            </a:r>
            <a:r>
              <a:rPr kumimoji="0" lang="zh-CN" altLang="en-US" b="0" i="1"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mn-ea"/>
              </a:rPr>
              <a:t>nullable(n)</a:t>
            </a:r>
            <a:r>
              <a:rPr kumimoji="0" lang="zh-CN" altLang="en-US"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mn-ea"/>
              </a:rPr>
              <a:t>为false。</a:t>
            </a:r>
            <a:endParaRPr kumimoji="0" lang="zh-CN" altLang="en-US"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mn-ea"/>
            </a:endParaRPr>
          </a:p>
        </p:txBody>
      </p:sp>
      <p:grpSp>
        <p:nvGrpSpPr>
          <p:cNvPr id="7" name="组合 6"/>
          <p:cNvGrpSpPr/>
          <p:nvPr/>
        </p:nvGrpSpPr>
        <p:grpSpPr>
          <a:xfrm>
            <a:off x="3789680" y="3046730"/>
            <a:ext cx="1544810" cy="1299575"/>
            <a:chOff x="5177" y="7214"/>
            <a:chExt cx="3155" cy="2712"/>
          </a:xfrm>
        </p:grpSpPr>
        <p:sp>
          <p:nvSpPr>
            <p:cNvPr id="4" name="椭圆 3"/>
            <p:cNvSpPr/>
            <p:nvPr/>
          </p:nvSpPr>
          <p:spPr>
            <a:xfrm>
              <a:off x="5272" y="8163"/>
              <a:ext cx="1117" cy="10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sz="20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5" name="直接连接符 4"/>
            <p:cNvCxnSpPr>
              <a:stCxn id="4" idx="0"/>
            </p:cNvCxnSpPr>
            <p:nvPr/>
          </p:nvCxnSpPr>
          <p:spPr>
            <a:xfrm flipV="1">
              <a:off x="5831" y="7214"/>
              <a:ext cx="915" cy="949"/>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77" y="9222"/>
              <a:ext cx="3155" cy="704"/>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3789680" y="5336540"/>
            <a:ext cx="1544810" cy="1299575"/>
            <a:chOff x="5177" y="7214"/>
            <a:chExt cx="3155" cy="2712"/>
          </a:xfrm>
        </p:grpSpPr>
        <p:sp>
          <p:nvSpPr>
            <p:cNvPr id="9" name="椭圆 8"/>
            <p:cNvSpPr/>
            <p:nvPr/>
          </p:nvSpPr>
          <p:spPr>
            <a:xfrm>
              <a:off x="5272" y="8163"/>
              <a:ext cx="1117" cy="10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id</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a:stCxn id="9" idx="0"/>
            </p:cNvCxnSpPr>
            <p:nvPr/>
          </p:nvCxnSpPr>
          <p:spPr>
            <a:xfrm flipV="1">
              <a:off x="5831" y="7214"/>
              <a:ext cx="915" cy="949"/>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177" y="9222"/>
              <a:ext cx="3155" cy="704"/>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构造算法</a:t>
            </a:r>
            <a:endParaRPr lang="zh-CN" altLang="en-US">
              <a:latin typeface="Times New Roman" panose="02020603050405020304" pitchFamily="18" charset="0"/>
              <a:sym typeface="+mn-ea"/>
            </a:endParaRPr>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nullable</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当结点n是</a:t>
            </a:r>
            <a:r>
              <a:rPr kumimoji="0" lang="zh-CN" altLang="en-US" b="1" u="sng"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or结点</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，此时n结点为内部结点。由于是或运算，当结点n的左子树(c</a:t>
            </a:r>
            <a:r>
              <a:rPr kumimoji="0" lang="zh-CN" altLang="en-US"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1</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)或者右子树(c</a:t>
            </a:r>
            <a:r>
              <a:rPr kumimoji="0" lang="zh-CN" altLang="en-US"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2</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)能推导出空串时，结点n也能推导出空串。即</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nullable(n)=nullable(c</a:t>
            </a:r>
            <a:r>
              <a:rPr kumimoji="0" lang="zh-CN" altLang="en-US" i="1"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1</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or </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nullable(c</a:t>
            </a:r>
            <a:r>
              <a:rPr kumimoji="0" lang="zh-CN" altLang="en-US" i="1" u="none" strike="noStrike" kern="0" cap="none" spc="0" normalizeH="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rPr>
              <a:t>2</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。以下三种情况都会使</a:t>
            </a:r>
            <a:r>
              <a:rPr kumimoji="0" lang="zh-CN" altLang="en-US" i="1"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nullable(n)</a:t>
            </a: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=true。</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endParaRPr kumimoji="0" lang="zh-CN" altLang="en-US" sz="1600" b="0"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mn-ea"/>
            </a:endParaRPr>
          </a:p>
        </p:txBody>
      </p:sp>
      <p:grpSp>
        <p:nvGrpSpPr>
          <p:cNvPr id="19" name="组合 18"/>
          <p:cNvGrpSpPr/>
          <p:nvPr/>
        </p:nvGrpSpPr>
        <p:grpSpPr>
          <a:xfrm>
            <a:off x="1043940" y="3644900"/>
            <a:ext cx="2129155" cy="2732405"/>
            <a:chOff x="1983" y="5740"/>
            <a:chExt cx="3353" cy="4303"/>
          </a:xfrm>
        </p:grpSpPr>
        <p:sp>
          <p:nvSpPr>
            <p:cNvPr id="4" name="椭圆 3"/>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or</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5" name="直接连接符 4"/>
            <p:cNvCxnSpPr>
              <a:stCxn id="4"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12" name="椭圆 11"/>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13" name="椭圆 12"/>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14" name="直接连接符 13"/>
            <p:cNvCxnSpPr>
              <a:stCxn id="4" idx="3"/>
              <a:endCxn id="12"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5"/>
              <a:endCxn id="13"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983"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3990"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18" name="文本框 17"/>
            <p:cNvSpPr txBox="1"/>
            <p:nvPr/>
          </p:nvSpPr>
          <p:spPr>
            <a:xfrm>
              <a:off x="3117" y="9463"/>
              <a:ext cx="1133"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a:t>
              </a:r>
              <a:endParaRPr lang="en-US" altLang="zh-CN">
                <a:latin typeface="Times New Roman" panose="02020603050405020304" pitchFamily="18" charset="0"/>
                <a:cs typeface="Times New Roman" panose="02020603050405020304" pitchFamily="18" charset="0"/>
              </a:endParaRPr>
            </a:p>
          </p:txBody>
        </p:sp>
      </p:grpSp>
      <p:grpSp>
        <p:nvGrpSpPr>
          <p:cNvPr id="20" name="组合 19"/>
          <p:cNvGrpSpPr/>
          <p:nvPr/>
        </p:nvGrpSpPr>
        <p:grpSpPr>
          <a:xfrm>
            <a:off x="3416935" y="3644900"/>
            <a:ext cx="2129155" cy="2732405"/>
            <a:chOff x="1983" y="5740"/>
            <a:chExt cx="3353" cy="4303"/>
          </a:xfrm>
        </p:grpSpPr>
        <p:sp>
          <p:nvSpPr>
            <p:cNvPr id="21" name="椭圆 20"/>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or</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22" name="直接连接符 21"/>
            <p:cNvCxnSpPr>
              <a:stCxn id="21"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24" name="椭圆 23"/>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25" name="椭圆 24"/>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26" name="直接连接符 25"/>
            <p:cNvCxnSpPr>
              <a:stCxn id="21" idx="3"/>
              <a:endCxn id="24"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5"/>
              <a:endCxn id="25"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983"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29" name="文本框 28"/>
            <p:cNvSpPr txBox="1"/>
            <p:nvPr/>
          </p:nvSpPr>
          <p:spPr>
            <a:xfrm>
              <a:off x="3990"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sym typeface="+mn-ea"/>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30" name="文本框 29"/>
            <p:cNvSpPr txBox="1"/>
            <p:nvPr/>
          </p:nvSpPr>
          <p:spPr>
            <a:xfrm>
              <a:off x="3117" y="9463"/>
              <a:ext cx="1133"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grpSp>
      <p:grpSp>
        <p:nvGrpSpPr>
          <p:cNvPr id="31" name="组合 30"/>
          <p:cNvGrpSpPr/>
          <p:nvPr/>
        </p:nvGrpSpPr>
        <p:grpSpPr>
          <a:xfrm>
            <a:off x="5993765" y="3644900"/>
            <a:ext cx="2129155" cy="2732405"/>
            <a:chOff x="1983" y="5740"/>
            <a:chExt cx="3353" cy="4303"/>
          </a:xfrm>
        </p:grpSpPr>
        <p:sp>
          <p:nvSpPr>
            <p:cNvPr id="32" name="椭圆 31"/>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or</a:t>
              </a:r>
              <a:endParaRPr lang="en-US" altLang="zh-CN"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33" name="直接连接符 32"/>
            <p:cNvCxnSpPr>
              <a:stCxn id="32"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35" name="椭圆 34"/>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36" name="椭圆 35"/>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37" name="直接连接符 36"/>
            <p:cNvCxnSpPr>
              <a:stCxn id="32" idx="3"/>
              <a:endCxn id="35"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6"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983" y="8692"/>
              <a:ext cx="1551"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1 !</a:t>
              </a:r>
              <a:r>
                <a:rPr lang="en-US" altLang="zh-CN">
                  <a:latin typeface="Times New Roman" panose="02020603050405020304" pitchFamily="18" charset="0"/>
                  <a:cs typeface="Times New Roman" panose="02020603050405020304" pitchFamily="18"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0" name="文本框 39"/>
            <p:cNvSpPr txBox="1"/>
            <p:nvPr/>
          </p:nvSpPr>
          <p:spPr>
            <a:xfrm>
              <a:off x="3990"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1" name="文本框 40"/>
            <p:cNvSpPr txBox="1"/>
            <p:nvPr/>
          </p:nvSpPr>
          <p:spPr>
            <a:xfrm>
              <a:off x="3117" y="9463"/>
              <a:ext cx="1133"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a:t>
              </a:r>
              <a:endParaRPr lang="en-US" altLang="zh-CN">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构造算法</a:t>
            </a:r>
            <a:endParaRPr lang="zh-CN" altLang="en-US"/>
          </a:p>
        </p:txBody>
      </p:sp>
      <p:sp>
        <p:nvSpPr>
          <p:cNvPr id="3" name="内容占位符 2"/>
          <p:cNvSpPr>
            <a:spLocks noGrp="1"/>
          </p:cNvSpPr>
          <p:nvPr>
            <p:ph idx="1"/>
          </p:nvPr>
        </p:nvSpPr>
        <p:spPr>
          <a:xfrm>
            <a:off x="551815" y="1525270"/>
            <a:ext cx="7715250" cy="5112385"/>
          </a:xfrm>
        </p:spPr>
        <p:txBody>
          <a:bodyPr>
            <a:noAutofit/>
          </a:bodyPr>
          <a:p>
            <a:pPr marL="183515" indent="-183515" algn="l" fontAlgn="auto">
              <a:spcBef>
                <a:spcPts val="0"/>
              </a:spcBef>
            </a:pP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nullable</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en-US" altLang="zh-CN" i="1"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n</a:t>
            </a:r>
            <a:r>
              <a:rPr kumimoji="0" lang="en-US" altLang="zh-CN" strike="noStrike" kern="0" cap="none" spc="0" normalizeH="0" baseline="0" noProof="0" dirty="0" smtClean="0">
                <a:ln>
                  <a:noFill/>
                </a:ln>
                <a:solidFill>
                  <a:schemeClr val="accent1"/>
                </a:solidFill>
                <a:effectLst/>
                <a:uLnTx/>
                <a:uFillTx/>
                <a:latin typeface="Times New Roman" panose="02020603050405020304" pitchFamily="18" charset="0"/>
                <a:cs typeface="Times New Roman" panose="02020603050405020304" pitchFamily="18" charset="0"/>
              </a:rPr>
              <a:t>)</a:t>
            </a:r>
            <a:r>
              <a:rPr kumimoji="0" lang="zh-CN" altLang="en-US"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640715" lvl="1" indent="-183515" fontAlgn="auto">
              <a:spcBef>
                <a:spcPts val="0"/>
              </a:spcBef>
              <a:buFont typeface="Arial" panose="020B0604020202020204" pitchFamily="34" charset="0"/>
              <a:buChar char="•"/>
            </a:pPr>
            <a:r>
              <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考虑针对结点n五种情况：</a:t>
            </a: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097915" lvl="2" indent="-183515" fontAlgn="auto">
              <a:spcBef>
                <a:spcPts val="0"/>
              </a:spcBef>
              <a:buFont typeface="Arial" panose="020B0604020202020204" pitchFamily="34" charset="0"/>
              <a:buChar char="•"/>
            </a:pP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当结点n是</a:t>
            </a:r>
            <a:r>
              <a:rPr lang="zh-CN" altLang="en-US" b="1" u="sng" kern="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rPr>
              <a:t>cat结点</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，此时n结点为内部结点。由于是连接运算，当结点n的左子树（c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）和右子树（c</a:t>
            </a:r>
            <a:r>
              <a:rPr lang="zh-CN" altLang="en-US"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）能同时推导出空串，则结点n能推导出空串，即</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nullable(n)=nullable(c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1</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 and </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nullable(c</a:t>
            </a:r>
            <a:r>
              <a:rPr lang="zh-CN" altLang="en-US" i="1" kern="0" baseline="-25000" noProof="0" dirty="0" smtClean="0">
                <a:ln>
                  <a:noFill/>
                </a:ln>
                <a:effectLst/>
                <a:uLnTx/>
                <a:uFillTx/>
                <a:latin typeface="Times New Roman" panose="02020603050405020304" pitchFamily="18" charset="0"/>
                <a:cs typeface="Times New Roman" panose="02020603050405020304" pitchFamily="18" charset="0"/>
                <a:sym typeface="+mn-ea"/>
              </a:rPr>
              <a:t>2</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。以下一种情况</a:t>
            </a:r>
            <a:r>
              <a:rPr lang="zh-CN" altLang="en-US" i="1" kern="0" noProof="0" dirty="0" smtClean="0">
                <a:ln>
                  <a:noFill/>
                </a:ln>
                <a:effectLst/>
                <a:uLnTx/>
                <a:uFillTx/>
                <a:latin typeface="Times New Roman" panose="02020603050405020304" pitchFamily="18" charset="0"/>
                <a:cs typeface="Times New Roman" panose="02020603050405020304" pitchFamily="18" charset="0"/>
                <a:sym typeface="+mn-ea"/>
              </a:rPr>
              <a:t>nullable(n)</a:t>
            </a:r>
            <a:r>
              <a:rPr lang="zh-CN" altLang="en-US" kern="0" noProof="0" dirty="0" smtClean="0">
                <a:ln>
                  <a:noFill/>
                </a:ln>
                <a:effectLst/>
                <a:uLnTx/>
                <a:uFillTx/>
                <a:latin typeface="Times New Roman" panose="02020603050405020304" pitchFamily="18" charset="0"/>
                <a:cs typeface="Times New Roman" panose="02020603050405020304" pitchFamily="18" charset="0"/>
                <a:sym typeface="+mn-ea"/>
              </a:rPr>
              <a:t>=true。</a:t>
            </a:r>
            <a:endParaRPr lang="zh-CN" altLang="en-US" kern="0" noProof="0" dirty="0" smtClean="0">
              <a:ln>
                <a:noFill/>
              </a:ln>
              <a:effectLst/>
              <a:uLnTx/>
              <a:uFillTx/>
              <a:latin typeface="Times New Roman" panose="02020603050405020304" pitchFamily="18" charset="0"/>
              <a:cs typeface="Times New Roman" panose="02020603050405020304" pitchFamily="18" charset="0"/>
              <a:sym typeface="+mn-ea"/>
            </a:endParaRPr>
          </a:p>
          <a:p>
            <a:pPr marL="640715" lvl="1" indent="-183515" fontAlgn="auto">
              <a:spcBef>
                <a:spcPts val="0"/>
              </a:spcBef>
            </a:pPr>
            <a:endParaRPr kumimoji="0" lang="zh-CN" altLang="en-US"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lvl="1" indent="0" fontAlgn="auto">
              <a:spcBef>
                <a:spcPts val="0"/>
              </a:spcBef>
              <a:buNone/>
            </a:pPr>
            <a:endParaRPr kumimoji="0" lang="zh-CN" altLang="en-US" sz="135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1"/>
            <a:endParaRPr kumimoji="0" lang="zh-CN" altLang="en-US" sz="210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lvl="2"/>
            <a:endParaRPr kumimoji="0" lang="zh-CN" altLang="en-US" sz="189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kumimoji="0" lang="zh-CN"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nvGrpSpPr>
          <p:cNvPr id="9" name="组合 8"/>
          <p:cNvGrpSpPr/>
          <p:nvPr/>
        </p:nvGrpSpPr>
        <p:grpSpPr>
          <a:xfrm>
            <a:off x="3425190" y="3700780"/>
            <a:ext cx="2129155" cy="2242820"/>
            <a:chOff x="5394" y="5828"/>
            <a:chExt cx="3353" cy="3532"/>
          </a:xfrm>
        </p:grpSpPr>
        <p:grpSp>
          <p:nvGrpSpPr>
            <p:cNvPr id="31" name="组合 30"/>
            <p:cNvGrpSpPr/>
            <p:nvPr/>
          </p:nvGrpSpPr>
          <p:grpSpPr>
            <a:xfrm>
              <a:off x="5394" y="5828"/>
              <a:ext cx="3353" cy="3532"/>
              <a:chOff x="1983" y="5740"/>
              <a:chExt cx="3353" cy="3532"/>
            </a:xfrm>
          </p:grpSpPr>
          <p:sp>
            <p:nvSpPr>
              <p:cNvPr id="32" name="椭圆 31"/>
              <p:cNvSpPr/>
              <p:nvPr/>
            </p:nvSpPr>
            <p:spPr>
              <a:xfrm>
                <a:off x="3103" y="6531"/>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cxnSp>
            <p:nvCxnSpPr>
              <p:cNvPr id="33" name="直接连接符 32"/>
              <p:cNvCxnSpPr>
                <a:stCxn id="32" idx="0"/>
              </p:cNvCxnSpPr>
              <p:nvPr/>
            </p:nvCxnSpPr>
            <p:spPr>
              <a:xfrm flipV="1">
                <a:off x="3534" y="5740"/>
                <a:ext cx="718" cy="791"/>
              </a:xfrm>
              <a:prstGeom prst="line">
                <a:avLst/>
              </a:prstGeom>
              <a:ln w="28575"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903" y="7367"/>
                <a:ext cx="2433"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Node n</a:t>
                </a:r>
                <a:endParaRPr lang="en-US" altLang="zh-CN" sz="1600">
                  <a:latin typeface="Times New Roman" panose="02020603050405020304" pitchFamily="18" charset="0"/>
                  <a:cs typeface="Times New Roman" panose="02020603050405020304" pitchFamily="18" charset="0"/>
                </a:endParaRPr>
              </a:p>
            </p:txBody>
          </p:sp>
          <p:sp>
            <p:nvSpPr>
              <p:cNvPr id="35" name="椭圆 34"/>
              <p:cNvSpPr/>
              <p:nvPr/>
            </p:nvSpPr>
            <p:spPr>
              <a:xfrm>
                <a:off x="2146"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1</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sp>
            <p:nvSpPr>
              <p:cNvPr id="36" name="椭圆 35"/>
              <p:cNvSpPr/>
              <p:nvPr/>
            </p:nvSpPr>
            <p:spPr>
              <a:xfrm>
                <a:off x="3990" y="7866"/>
                <a:ext cx="861" cy="82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latin typeface="Times New Roman" panose="02020603050405020304" pitchFamily="18" charset="0"/>
                    <a:cs typeface="Times New Roman" panose="02020603050405020304" pitchFamily="18" charset="0"/>
                    <a:sym typeface="+mn-ea"/>
                  </a:rPr>
                  <a:t>c</a:t>
                </a:r>
                <a:r>
                  <a:rPr lang="en-US" altLang="zh-CN" sz="2000" baseline="-25000">
                    <a:solidFill>
                      <a:schemeClr val="tx1"/>
                    </a:solidFill>
                    <a:latin typeface="Times New Roman" panose="02020603050405020304" pitchFamily="18" charset="0"/>
                    <a:cs typeface="Times New Roman" panose="02020603050405020304" pitchFamily="18" charset="0"/>
                    <a:sym typeface="+mn-ea"/>
                  </a:rPr>
                  <a:t>2</a:t>
                </a:r>
                <a:endParaRPr lang="en-US" altLang="zh-CN" sz="2000" kern="0" baseline="-25000" noProof="0" dirty="0" smtClean="0">
                  <a:ln>
                    <a:noFill/>
                  </a:ln>
                  <a:solidFill>
                    <a:schemeClr val="tx1"/>
                  </a:solidFill>
                  <a:effectLst/>
                  <a:uLnTx/>
                  <a:uFillTx/>
                  <a:latin typeface="Times New Roman" panose="02020603050405020304" pitchFamily="18" charset="0"/>
                  <a:cs typeface="Times New Roman" panose="02020603050405020304" pitchFamily="18" charset="0"/>
                  <a:sym typeface="+mn-ea"/>
                </a:endParaRPr>
              </a:p>
            </p:txBody>
          </p:sp>
          <p:cxnSp>
            <p:nvCxnSpPr>
              <p:cNvPr id="37" name="直接连接符 36"/>
              <p:cNvCxnSpPr>
                <a:stCxn id="32" idx="3"/>
                <a:endCxn id="35" idx="0"/>
              </p:cNvCxnSpPr>
              <p:nvPr/>
            </p:nvCxnSpPr>
            <p:spPr>
              <a:xfrm flipH="1">
                <a:off x="2577" y="7236"/>
                <a:ext cx="652"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6" idx="0"/>
              </p:cNvCxnSpPr>
              <p:nvPr/>
            </p:nvCxnSpPr>
            <p:spPr>
              <a:xfrm>
                <a:off x="3838" y="7236"/>
                <a:ext cx="583" cy="63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983" y="8692"/>
                <a:ext cx="1551"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1 !</a:t>
                </a:r>
                <a:r>
                  <a:rPr lang="en-US" altLang="zh-CN">
                    <a:latin typeface="Arial" panose="020B0604020202020204" pitchFamily="34" charset="0"/>
                    <a:cs typeface="Arial" panose="020B0604020202020204" pitchFamily="34"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sp>
            <p:nvSpPr>
              <p:cNvPr id="40" name="文本框 39"/>
              <p:cNvSpPr txBox="1"/>
              <p:nvPr/>
            </p:nvSpPr>
            <p:spPr>
              <a:xfrm>
                <a:off x="3990" y="8692"/>
                <a:ext cx="1346" cy="5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2</a:t>
                </a:r>
                <a:r>
                  <a:rPr lang="en-US" altLang="zh-CN">
                    <a:latin typeface="Arial" panose="020B0604020202020204" pitchFamily="34" charset="0"/>
                    <a:cs typeface="Arial" panose="020B0604020202020204" pitchFamily="34" charset="0"/>
                  </a:rPr>
                  <a:t>→</a:t>
                </a:r>
                <a:r>
                  <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rPr>
                  <a:t>ε</a:t>
                </a:r>
                <a:endParaRPr lang="zh-CN" altLang="en-US" kern="0" noProof="0" dirty="0" smtClean="0">
                  <a:ln>
                    <a:noFill/>
                  </a:ln>
                  <a:solidFill>
                    <a:srgbClr val="000000"/>
                  </a:solidFill>
                  <a:effectLst/>
                  <a:uLnTx/>
                  <a:uFillTx/>
                  <a:latin typeface="Times New Roman" panose="02020603050405020304" pitchFamily="18" charset="0"/>
                  <a:cs typeface="Times New Roman" panose="02020603050405020304" pitchFamily="18" charset="0"/>
                  <a:sym typeface="+mn-ea"/>
                </a:endParaRPr>
              </a:p>
            </p:txBody>
          </p:sp>
        </p:grpSp>
        <p:sp>
          <p:nvSpPr>
            <p:cNvPr id="8" name="文本框 7"/>
            <p:cNvSpPr txBox="1"/>
            <p:nvPr/>
          </p:nvSpPr>
          <p:spPr>
            <a:xfrm>
              <a:off x="6572" y="6767"/>
              <a:ext cx="744" cy="531"/>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cat</a:t>
              </a:r>
              <a:endParaRPr lang="en-US" altLang="zh-CN" sz="16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8495a2ed-0341-4b4c-8186-f07f316f5c8a}"/>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4081</Words>
  <Application>WPS 演示</Application>
  <PresentationFormat>全屏显示(4:3)</PresentationFormat>
  <Paragraphs>678</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楷体</vt:lpstr>
      <vt:lpstr>Times New Roman</vt:lpstr>
      <vt:lpstr>Symbol</vt:lpstr>
      <vt:lpstr>方正舒体</vt:lpstr>
      <vt:lpstr>微软雅黑</vt:lpstr>
      <vt:lpstr>Arial Unicode MS</vt:lpstr>
      <vt:lpstr>等线</vt:lpstr>
      <vt:lpstr>Yu Gothic UI Light</vt:lpstr>
      <vt:lpstr>Yu Gothic UI</vt:lpstr>
      <vt:lpstr>透明</vt:lpstr>
      <vt:lpstr>从正则表达式直接到DFA</vt:lpstr>
      <vt:lpstr>课程内容</vt:lpstr>
      <vt:lpstr>从正则表达式直接到DFA</vt:lpstr>
      <vt:lpstr>构造原理</vt:lpstr>
      <vt:lpstr>构造原理</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构造算法</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不用遇见，只如初见</cp:lastModifiedBy>
  <cp:revision>1197</cp:revision>
  <dcterms:created xsi:type="dcterms:W3CDTF">2013-06-17T05:43:00Z</dcterms:created>
  <dcterms:modified xsi:type="dcterms:W3CDTF">2020-01-17T14:28:39Z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