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36" r:id="rId3"/>
    <p:sldId id="346" r:id="rId4"/>
    <p:sldId id="349" r:id="rId5"/>
    <p:sldId id="350" r:id="rId6"/>
    <p:sldId id="356" r:id="rId7"/>
    <p:sldId id="357" r:id="rId8"/>
    <p:sldId id="358" r:id="rId9"/>
    <p:sldId id="359" r:id="rId10"/>
    <p:sldId id="360" r:id="rId11"/>
    <p:sldId id="34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65" d="100"/>
          <a:sy n="65" d="100"/>
        </p:scale>
        <p:origin x="2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语法分析概述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语法分析器的作用</a:t>
            </a:r>
            <a:endParaRPr lang="zh-CN" altLang="en-US" dirty="0"/>
          </a:p>
          <a:p>
            <a:r>
              <a:rPr lang="zh-CN" altLang="en-US" dirty="0"/>
              <a:t>语法分析器的类型</a:t>
            </a:r>
            <a:endParaRPr lang="zh-CN" altLang="en-US" dirty="0"/>
          </a:p>
          <a:p>
            <a:r>
              <a:rPr lang="zh-CN" altLang="en-US" dirty="0"/>
              <a:t>上下文无关文法的定义</a:t>
            </a:r>
            <a:endParaRPr lang="zh-CN" altLang="en-US" dirty="0"/>
          </a:p>
          <a:p>
            <a:r>
              <a:rPr lang="zh-CN" altLang="en-US" dirty="0"/>
              <a:t>编写上下文无关文法的基本方法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语法分析器的作用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语法分析器读取词法分析器提供的记号流，检查它是否能由源语言的文法产生，输出分析树的某种表示。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08915" y="3282950"/>
            <a:ext cx="8726170" cy="2288540"/>
            <a:chOff x="211" y="5875"/>
            <a:chExt cx="13742" cy="3604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3254" y="8135"/>
              <a:ext cx="6572" cy="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 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just"/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294" y="6287"/>
              <a:ext cx="2142" cy="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词法分析器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6147" y="6263"/>
              <a:ext cx="2105" cy="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语法分析器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714" y="8170"/>
              <a:ext cx="2234" cy="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符号表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3994" y="7272"/>
              <a:ext cx="1215" cy="898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6219" y="7272"/>
              <a:ext cx="1685" cy="863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4423" y="6595"/>
              <a:ext cx="1724" cy="1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4398" y="6910"/>
              <a:ext cx="1749" cy="1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 flipV="1">
              <a:off x="1523" y="6725"/>
              <a:ext cx="771" cy="25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V="1">
              <a:off x="8347" y="6725"/>
              <a:ext cx="1479" cy="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dash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4686" y="5875"/>
              <a:ext cx="264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记号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4631" y="6910"/>
              <a:ext cx="275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取下个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记号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211" y="6425"/>
              <a:ext cx="1579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源程序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33" name="Rectangle 12"/>
            <p:cNvSpPr/>
            <p:nvPr/>
          </p:nvSpPr>
          <p:spPr>
            <a:xfrm>
              <a:off x="7788" y="6235"/>
              <a:ext cx="2598" cy="675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0800"/>
            <a:lstStyle/>
            <a:p>
              <a:pPr algn="ctr" eaLnBrk="0" hangingPunct="0"/>
              <a:r>
                <a:rPr lang="zh-CN" altLang="en-US" dirty="0">
                  <a:latin typeface="华文新魏" panose="02010800040101010101" pitchFamily="2" charset="-122"/>
                  <a:ea typeface="楷体" panose="02010609060101010101" pitchFamily="49" charset="-122"/>
                </a:rPr>
                <a:t>分析树</a:t>
              </a:r>
              <a:endParaRPr lang="zh-CN" altLang="en-US" dirty="0">
                <a:latin typeface="华文新魏" panose="02010800040101010101" pitchFamily="2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9826" y="6245"/>
              <a:ext cx="1845" cy="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前端的其余部分</a:t>
              </a:r>
              <a:endPara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11713" y="6787"/>
              <a:ext cx="1883" cy="1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Rectangle 12"/>
            <p:cNvSpPr/>
            <p:nvPr/>
          </p:nvSpPr>
          <p:spPr>
            <a:xfrm>
              <a:off x="11355" y="6235"/>
              <a:ext cx="2598" cy="675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10800"/>
            <a:lstStyle/>
            <a:p>
              <a:pPr algn="ctr" eaLnBrk="0" hangingPunct="0"/>
              <a:r>
                <a:rPr lang="zh-CN" altLang="en-US" dirty="0" smtClean="0">
                  <a:latin typeface="华文新魏" panose="02010800040101010101" pitchFamily="2" charset="-122"/>
                  <a:ea typeface="楷体" panose="02010609060101010101" pitchFamily="49" charset="-122"/>
                </a:rPr>
                <a:t>中间表示</a:t>
              </a:r>
              <a:endParaRPr lang="zh-CN" altLang="en-US" dirty="0" smtClean="0">
                <a:latin typeface="华文新魏" panose="02010800040101010101" pitchFamily="2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H="1">
              <a:off x="6948" y="7288"/>
              <a:ext cx="4132" cy="885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p>
            <a:r>
              <a:rPr lang="zh-CN" altLang="en-US"/>
              <a:t>通用语法分析（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Cocke-Younger-Kasami</a:t>
            </a:r>
            <a:r>
              <a:rPr lang="zh-CN" altLang="en-US"/>
              <a:t>算法，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Earley</a:t>
            </a:r>
            <a:r>
              <a:rPr lang="zh-CN" altLang="en-US"/>
              <a:t>算法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 sz="2000"/>
              <a:t>效率低，不能用于编译器产品</a:t>
            </a:r>
            <a:endParaRPr lang="zh-CN" altLang="en-US" sz="2000"/>
          </a:p>
          <a:p>
            <a:pPr lvl="1"/>
            <a:endParaRPr lang="zh-CN" altLang="en-US"/>
          </a:p>
          <a:p>
            <a:r>
              <a:rPr lang="zh-CN" altLang="en-US"/>
              <a:t>自顶向下语法分析</a:t>
            </a:r>
            <a:endParaRPr lang="zh-CN" altLang="en-US"/>
          </a:p>
          <a:p>
            <a:pPr lvl="1"/>
            <a:r>
              <a:rPr lang="zh-CN" altLang="en-US" sz="2000"/>
              <a:t>从语法分析树的根节点开始向叶子节点构造语法分析树</a:t>
            </a:r>
            <a:endParaRPr lang="zh-CN" altLang="en-US" sz="2000"/>
          </a:p>
          <a:p>
            <a:pPr lvl="1"/>
            <a:endParaRPr lang="zh-CN" altLang="en-US"/>
          </a:p>
          <a:p>
            <a:r>
              <a:rPr lang="zh-CN" altLang="en-US"/>
              <a:t>自底向上语法分析</a:t>
            </a:r>
            <a:endParaRPr lang="zh-CN" altLang="en-US"/>
          </a:p>
          <a:p>
            <a:pPr lvl="1"/>
            <a:r>
              <a:rPr lang="zh-CN" altLang="en-US"/>
              <a:t>从叶子结点开始，逐渐向根节点方向构造</a:t>
            </a:r>
            <a:r>
              <a:rPr lang="zh-CN" altLang="en-US">
                <a:sym typeface="+mn-ea"/>
              </a:rPr>
              <a:t>语法分析树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上下文无关文法的定义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正则式能定义一些简单的语言，能表示给定结构的固定次数的重复或者没有指定次数的重复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chemeClr val="accent1"/>
                </a:solidFill>
              </a:rPr>
              <a:t>a(</a:t>
            </a:r>
            <a:r>
              <a:rPr lang="en-US" altLang="zh-CN" b="1" dirty="0" err="1">
                <a:solidFill>
                  <a:schemeClr val="accent1"/>
                </a:solidFill>
              </a:rPr>
              <a:t>ba</a:t>
            </a:r>
            <a:r>
              <a:rPr lang="en-US" altLang="zh-CN" b="1" dirty="0">
                <a:solidFill>
                  <a:schemeClr val="accent1"/>
                </a:solidFill>
              </a:rPr>
              <a:t>)</a:t>
            </a:r>
            <a:r>
              <a:rPr lang="en-US" altLang="zh-CN" b="1" baseline="30000" dirty="0">
                <a:solidFill>
                  <a:schemeClr val="accent1"/>
                </a:solidFill>
              </a:rPr>
              <a:t>5</a:t>
            </a:r>
            <a:r>
              <a:rPr lang="en-US" altLang="zh-CN" b="1" dirty="0">
                <a:solidFill>
                  <a:schemeClr val="accent1"/>
                </a:solidFill>
              </a:rPr>
              <a:t>, a(</a:t>
            </a:r>
            <a:r>
              <a:rPr lang="en-US" altLang="zh-CN" b="1" dirty="0" err="1">
                <a:solidFill>
                  <a:schemeClr val="accent1"/>
                </a:solidFill>
              </a:rPr>
              <a:t>ba</a:t>
            </a:r>
            <a:r>
              <a:rPr lang="en-US" altLang="zh-CN" b="1" dirty="0" smtClean="0">
                <a:solidFill>
                  <a:schemeClr val="accent1"/>
                </a:solidFill>
              </a:rPr>
              <a:t>)</a:t>
            </a:r>
            <a:r>
              <a:rPr lang="en-US" altLang="zh-CN" b="1" baseline="30000" dirty="0" smtClean="0">
                <a:solidFill>
                  <a:schemeClr val="accent1"/>
                </a:solidFill>
              </a:rPr>
              <a:t>*</a:t>
            </a:r>
            <a:endParaRPr lang="en-US" altLang="zh-CN" b="1" baseline="30000" dirty="0" smtClean="0">
              <a:solidFill>
                <a:schemeClr val="accent1"/>
              </a:solidFill>
            </a:endParaRPr>
          </a:p>
          <a:p>
            <a:pPr lvl="0"/>
            <a:endParaRPr lang="en-US" altLang="zh-CN" dirty="0" smtClean="0"/>
          </a:p>
          <a:p>
            <a:r>
              <a:rPr lang="zh-CN" altLang="en-US" dirty="0"/>
              <a:t>正则式不能用于描述配对或嵌套的结构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chemeClr val="accent1"/>
                </a:solidFill>
              </a:rPr>
              <a:t>配对括号串的集合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1"/>
                </a:solidFill>
              </a:rPr>
              <a:t>{</a:t>
            </a:r>
            <a:r>
              <a:rPr lang="en-US" altLang="zh-CN" b="1" dirty="0" err="1">
                <a:solidFill>
                  <a:schemeClr val="accent1"/>
                </a:solidFill>
              </a:rPr>
              <a:t>wcw</a:t>
            </a:r>
            <a:r>
              <a:rPr lang="en-US" altLang="zh-CN" b="1" dirty="0">
                <a:solidFill>
                  <a:schemeClr val="accent1"/>
                </a:solidFill>
              </a:rPr>
              <a:t> | w</a:t>
            </a:r>
            <a:r>
              <a:rPr lang="zh-CN" altLang="en-US" b="1" dirty="0">
                <a:solidFill>
                  <a:schemeClr val="accent1"/>
                </a:solidFill>
              </a:rPr>
              <a:t>是</a:t>
            </a:r>
            <a:r>
              <a:rPr lang="en-US" altLang="zh-CN" b="1" dirty="0">
                <a:solidFill>
                  <a:schemeClr val="accent1"/>
                </a:solidFill>
              </a:rPr>
              <a:t>a</a:t>
            </a:r>
            <a:r>
              <a:rPr lang="zh-CN" altLang="en-US" b="1" dirty="0">
                <a:solidFill>
                  <a:schemeClr val="accent1"/>
                </a:solidFill>
              </a:rPr>
              <a:t>和</a:t>
            </a:r>
            <a:r>
              <a:rPr lang="en-US" altLang="zh-CN" b="1" dirty="0">
                <a:solidFill>
                  <a:schemeClr val="accent1"/>
                </a:solidFill>
              </a:rPr>
              <a:t>b</a:t>
            </a:r>
            <a:r>
              <a:rPr lang="zh-CN" altLang="en-US" b="1" dirty="0">
                <a:solidFill>
                  <a:schemeClr val="accent1"/>
                </a:solidFill>
              </a:rPr>
              <a:t>的串</a:t>
            </a:r>
            <a:r>
              <a:rPr lang="en-US" altLang="zh-CN" b="1" dirty="0">
                <a:solidFill>
                  <a:schemeClr val="accent1"/>
                </a:solidFill>
              </a:rPr>
              <a:t>}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上下文无关文法</a:t>
            </a:r>
            <a:r>
              <a:rPr lang="zh-CN" altLang="en-US" dirty="0"/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r>
              <a:rPr lang="zh-CN" altLang="en-US" dirty="0"/>
              <a:t>，</a:t>
            </a:r>
            <a:r>
              <a:rPr lang="en-US" altLang="zh-C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en-US" altLang="zh-CN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zh-CN" altLang="en-US" dirty="0" smtClean="0"/>
              <a:t>是一个四元组（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S, P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终结符的有限集合</a:t>
            </a:r>
            <a:endParaRPr lang="zh-CN" altLang="en-US" dirty="0"/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非终结符的有限集合，且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∩V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Ø</a:t>
            </a:r>
            <a:endParaRPr lang="zh-CN" altLang="en-US"/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: </a:t>
            </a:r>
            <a:r>
              <a:rPr lang="zh-CN" altLang="en-US" dirty="0" smtClean="0"/>
              <a:t>开始</a:t>
            </a:r>
            <a:r>
              <a:rPr lang="zh-CN" altLang="en-US" dirty="0"/>
              <a:t>符号，非终结符中的一个</a:t>
            </a:r>
            <a:endParaRPr lang="zh-CN" altLang="en-US" dirty="0"/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产生式的有限集合，</a:t>
            </a:r>
            <a:r>
              <a:rPr lang="zh-CN" altLang="en-US" dirty="0"/>
              <a:t>产生式形式</a:t>
            </a:r>
            <a:r>
              <a:rPr lang="en-US" altLang="zh-CN" dirty="0" smtClean="0"/>
              <a:t>: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A∈V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)*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上下文无关文法定义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楷体" panose="02010609060101010101" pitchFamily="49" charset="-122"/>
              </a:rPr>
              <a:t>例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 {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+,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(, )},  {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定义了包含加、乘和一元减运算的算术表达式。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由下列产生式组成：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  		expr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expr  		expr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 			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/>
              <a:t>简化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 |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E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|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编写上下文无关文法的基本方法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终结符</a:t>
            </a:r>
            <a:endParaRPr lang="zh-CN" altLang="en-US" dirty="0"/>
          </a:p>
          <a:p>
            <a:pPr lvl="1"/>
            <a:r>
              <a:rPr lang="zh-CN" altLang="en-US" dirty="0"/>
              <a:t>字母表中的小写字母，如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dirty="0"/>
          </a:p>
          <a:p>
            <a:pPr lvl="1"/>
            <a:r>
              <a:rPr lang="zh-CN" altLang="en-US" dirty="0"/>
              <a:t>黑体串，如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 while</a:t>
            </a:r>
            <a:endParaRPr lang="en-US" altLang="zh-CN" dirty="0"/>
          </a:p>
          <a:p>
            <a:pPr lvl="1"/>
            <a:r>
              <a:rPr lang="zh-CN" altLang="en-US" dirty="0"/>
              <a:t>数字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… , 9</a:t>
            </a:r>
            <a:endParaRPr lang="en-US" altLang="zh-CN" dirty="0"/>
          </a:p>
          <a:p>
            <a:pPr lvl="1"/>
            <a:r>
              <a:rPr lang="zh-CN" altLang="en-US" dirty="0"/>
              <a:t>标点符号，如括号，逗号等</a:t>
            </a:r>
            <a:endParaRPr lang="zh-CN" altLang="en-US" dirty="0"/>
          </a:p>
          <a:p>
            <a:pPr lvl="1"/>
            <a:r>
              <a:rPr lang="zh-CN" altLang="en-US" dirty="0"/>
              <a:t>运算符号，如</a:t>
            </a:r>
            <a:r>
              <a:rPr lang="en-US" altLang="zh-CN" dirty="0"/>
              <a:t>+, -</a:t>
            </a:r>
            <a:r>
              <a:rPr lang="zh-CN" altLang="en-US" dirty="0"/>
              <a:t>等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非终结符</a:t>
            </a:r>
            <a:endParaRPr lang="zh-CN" altLang="en-US" dirty="0"/>
          </a:p>
          <a:p>
            <a:pPr lvl="1"/>
            <a:r>
              <a:rPr lang="zh-CN" altLang="en-US" dirty="0"/>
              <a:t>字母表中的大写字母，如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endParaRPr lang="en-US" altLang="zh-CN" dirty="0"/>
          </a:p>
          <a:p>
            <a:pPr lvl="1"/>
            <a:r>
              <a:rPr lang="zh-CN" altLang="en-US" dirty="0"/>
              <a:t>字母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/>
              <a:t>，并且通常代表开始符号</a:t>
            </a:r>
            <a:endParaRPr lang="zh-CN" altLang="en-US" dirty="0"/>
          </a:p>
          <a:p>
            <a:pPr lvl="1"/>
            <a:r>
              <a:rPr lang="zh-CN" altLang="en-US" dirty="0"/>
              <a:t>小写字母的名字（斜体），如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编写上下文无关文法的基本方法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8965" cy="4876800"/>
          </a:xfrm>
        </p:spPr>
        <p:txBody>
          <a:bodyPr/>
          <a:lstStyle/>
          <a:p>
            <a:r>
              <a:rPr lang="zh-CN" altLang="en-US" dirty="0"/>
              <a:t>字母表中后面的大写字母，如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Z, </a:t>
            </a:r>
            <a:r>
              <a:rPr lang="zh-CN" altLang="en-US" dirty="0"/>
              <a:t>可以是终结符或非终结符</a:t>
            </a:r>
            <a:endParaRPr lang="zh-CN" altLang="en-US" dirty="0"/>
          </a:p>
          <a:p>
            <a:r>
              <a:rPr lang="zh-CN" altLang="en-US" dirty="0"/>
              <a:t>字母表中后面的小写字母，如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v,</a:t>
            </a:r>
            <a:r>
              <a:rPr lang="en-US" altLang="zh-CN" i="1" dirty="0">
                <a:sym typeface="+mn-ea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z, </a:t>
            </a:r>
            <a:r>
              <a:rPr lang="zh-CN" altLang="en-US" dirty="0"/>
              <a:t>可代表终结符号串</a:t>
            </a:r>
            <a:endParaRPr lang="zh-CN" altLang="en-US" dirty="0"/>
          </a:p>
          <a:p>
            <a:r>
              <a:rPr lang="zh-CN" altLang="en-US" dirty="0"/>
              <a:t>小写希腊字母，如</a:t>
            </a:r>
            <a:r>
              <a:rPr lang="en-US" altLang="zh-CN" dirty="0">
                <a:latin typeface="Symbol" panose="05050102010706020507" pitchFamily="18" charset="2"/>
                <a:sym typeface="+mn-ea"/>
              </a:rPr>
              <a:t>a</a:t>
            </a:r>
            <a:r>
              <a:rPr lang="zh-CN" altLang="en-US" dirty="0">
                <a:latin typeface="Symbol" panose="05050102010706020507" pitchFamily="18" charset="2"/>
                <a:sym typeface="+mn-ea"/>
              </a:rPr>
              <a:t>，</a:t>
            </a:r>
            <a:r>
              <a:rPr lang="en-US" altLang="zh-CN" dirty="0">
                <a:latin typeface="Symbol" panose="05050102010706020507" pitchFamily="18" charset="2"/>
                <a:sym typeface="+mn-ea"/>
              </a:rPr>
              <a:t>b</a:t>
            </a:r>
            <a:r>
              <a:rPr lang="zh-CN" altLang="en-US" dirty="0">
                <a:latin typeface="Symbol" panose="05050102010706020507" pitchFamily="18" charset="2"/>
                <a:sym typeface="+mn-ea"/>
              </a:rPr>
              <a:t>，</a:t>
            </a:r>
            <a:r>
              <a:rPr lang="zh-CN" altLang="en-US" dirty="0"/>
              <a:t>可代表文法的符号串</a:t>
            </a:r>
            <a:endParaRPr lang="zh-CN" altLang="en-US" dirty="0"/>
          </a:p>
          <a:p>
            <a:r>
              <a:rPr lang="zh-CN" altLang="en-US" dirty="0" smtClean="0"/>
              <a:t>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</a:rPr>
              <a:t> a</a:t>
            </a:r>
            <a:r>
              <a:rPr lang="en-US" altLang="zh-CN" baseline="-25000" dirty="0">
                <a:latin typeface="Symbol" panose="05050102010706020507" pitchFamily="18" charset="2"/>
              </a:rPr>
              <a:t>1</a:t>
            </a:r>
            <a:r>
              <a:rPr lang="en-US" altLang="zh-CN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</a:rPr>
              <a:t> a</a:t>
            </a:r>
            <a:r>
              <a:rPr lang="en-US" altLang="zh-CN" baseline="-25000" dirty="0">
                <a:latin typeface="Symbol" panose="05050102010706020507" pitchFamily="18" charset="2"/>
              </a:rPr>
              <a:t>2</a:t>
            </a:r>
            <a:r>
              <a:rPr lang="en-US" altLang="zh-CN" dirty="0">
                <a:latin typeface="Symbol" panose="05050102010706020507" pitchFamily="18" charset="2"/>
                <a:sym typeface="+mn-ea"/>
              </a:rPr>
              <a:t>,</a:t>
            </a:r>
            <a:r>
              <a:rPr lang="en-US" altLang="zh-CN" dirty="0">
                <a:sym typeface="+mn-ea"/>
              </a:rPr>
              <a:t>…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</a:rPr>
              <a:t> a</a:t>
            </a:r>
            <a:r>
              <a:rPr lang="en-US" altLang="zh-CN" baseline="-25000" dirty="0">
                <a:latin typeface="Symbol" panose="05050102010706020507" pitchFamily="18" charset="2"/>
              </a:rPr>
              <a:t>n</a:t>
            </a:r>
            <a:r>
              <a:rPr lang="zh-CN" altLang="en-US" dirty="0" smtClean="0"/>
              <a:t>可以</a:t>
            </a:r>
            <a:r>
              <a:rPr lang="zh-CN" altLang="en-US" dirty="0"/>
              <a:t>写</a:t>
            </a:r>
            <a:r>
              <a:rPr lang="zh-CN" altLang="en-US" dirty="0" smtClean="0"/>
              <a:t>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</a:rPr>
              <a:t> a</a:t>
            </a:r>
            <a:r>
              <a:rPr lang="en-US" altLang="zh-CN" baseline="-25000" dirty="0">
                <a:latin typeface="Symbol" panose="05050102010706020507" pitchFamily="18" charset="2"/>
              </a:rPr>
              <a:t>1</a:t>
            </a:r>
            <a:r>
              <a:rPr lang="en-US" altLang="zh-CN" dirty="0"/>
              <a:t>|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Symbol" panose="05050102010706020507" pitchFamily="18" charset="2"/>
              </a:rPr>
              <a:t>2</a:t>
            </a:r>
            <a:r>
              <a:rPr lang="en-US" altLang="zh-CN" dirty="0"/>
              <a:t>|…|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Symbol" panose="05050102010706020507" pitchFamily="18" charset="2"/>
              </a:rPr>
              <a:t>n</a:t>
            </a:r>
            <a:endParaRPr lang="en-US" altLang="zh-CN" baseline="-25000" dirty="0">
              <a:latin typeface="Symbol" panose="05050102010706020507" pitchFamily="18" charset="2"/>
            </a:endParaRPr>
          </a:p>
          <a:p>
            <a:r>
              <a:rPr lang="zh-CN" altLang="en-US" dirty="0"/>
              <a:t>除非特别说明，第一个产生式的头就是开始符号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1137</Words>
  <Application>WPS 演示</Application>
  <PresentationFormat>全屏显示(4:3)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楷体</vt:lpstr>
      <vt:lpstr>华文新魏</vt:lpstr>
      <vt:lpstr>Times New Roman</vt:lpstr>
      <vt:lpstr>微软雅黑</vt:lpstr>
      <vt:lpstr>Arial Unicode MS</vt:lpstr>
      <vt:lpstr>方正舒体</vt:lpstr>
      <vt:lpstr>等线</vt:lpstr>
      <vt:lpstr>Symbol</vt:lpstr>
      <vt:lpstr>透明</vt:lpstr>
      <vt:lpstr>语法分析概述</vt:lpstr>
      <vt:lpstr>目录</vt:lpstr>
      <vt:lpstr>语法分析器的作用</vt:lpstr>
      <vt:lpstr>语法分析器类型</vt:lpstr>
      <vt:lpstr>上下文无关文法的产生</vt:lpstr>
      <vt:lpstr>上下文无关文法的定义</vt:lpstr>
      <vt:lpstr>上下文无关文法例子</vt:lpstr>
      <vt:lpstr>文法书写上的约定</vt:lpstr>
      <vt:lpstr>文法书写上的约定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ASUS</cp:lastModifiedBy>
  <cp:revision>397</cp:revision>
  <dcterms:created xsi:type="dcterms:W3CDTF">2013-06-17T05:43:00Z</dcterms:created>
  <dcterms:modified xsi:type="dcterms:W3CDTF">2020-01-06T08:17:58Z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