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336" r:id="rId2"/>
    <p:sldId id="379" r:id="rId3"/>
    <p:sldId id="339" r:id="rId4"/>
    <p:sldId id="362" r:id="rId5"/>
    <p:sldId id="367" r:id="rId6"/>
    <p:sldId id="363" r:id="rId7"/>
    <p:sldId id="364" r:id="rId8"/>
    <p:sldId id="366" r:id="rId9"/>
    <p:sldId id="380" r:id="rId10"/>
    <p:sldId id="368" r:id="rId11"/>
    <p:sldId id="374" r:id="rId12"/>
    <p:sldId id="377" r:id="rId13"/>
    <p:sldId id="378" r:id="rId14"/>
  </p:sldIdLst>
  <p:sldSz cx="9144000" cy="6858000" type="screen4x3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3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3" autoAdjust="0"/>
    <p:restoredTop sz="94660"/>
  </p:normalViewPr>
  <p:slideViewPr>
    <p:cSldViewPr>
      <p:cViewPr varScale="1">
        <p:scale>
          <a:sx n="59" d="100"/>
          <a:sy n="59" d="100"/>
        </p:scale>
        <p:origin x="84" y="210"/>
      </p:cViewPr>
      <p:guideLst>
        <p:guide orient="horz" pos="2213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0DD38-AE94-4B7B-A953-ACA59DFD7810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48130-A5BE-4DDA-88A7-6357F31C0C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51920" y="836712"/>
            <a:ext cx="1214431" cy="12144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07095" y="6234430"/>
            <a:ext cx="623570" cy="6235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E12716-0500-4096-AEEF-85116185CC49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43355"/>
            <a:ext cx="7848600" cy="1927225"/>
          </a:xfrm>
        </p:spPr>
        <p:txBody>
          <a:bodyPr/>
          <a:lstStyle/>
          <a:p>
            <a:pPr algn="ctr"/>
            <a:r>
              <a:rPr 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规范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9700" y="3463925"/>
            <a:ext cx="6400800" cy="1752600"/>
          </a:xfrm>
        </p:spPr>
        <p:txBody>
          <a:bodyPr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计算机科学与技术学院 王中卿</a:t>
            </a: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3805555" y="1995805"/>
            <a:ext cx="153225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编译原理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构造规范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预测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758190" y="1676400"/>
          <a:ext cx="7334250" cy="47625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sx="1000" sy="1000" algn="ctr" rotWithShape="0">
                    <a:srgbClr val="000000">
                      <a:alpha val="43000"/>
                    </a:srgbClr>
                  </a:outerShdw>
                </a:effectLst>
                <a:tableStyleId>{5940675A-B579-460E-94D1-54222C63F5DA}</a:tableStyleId>
              </a:tblPr>
              <a:tblGrid>
                <a:gridCol w="122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 rowSpan="2">
                  <a:txBody>
                    <a:bodyPr/>
                    <a:lstStyle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状态</a:t>
                      </a:r>
                    </a:p>
                  </a:txBody>
                  <a:tcPr>
                    <a:lnL>
                      <a:noFill/>
                    </a:lnL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action</a:t>
                      </a:r>
                    </a:p>
                  </a:txBody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goto</a:t>
                      </a:r>
                    </a:p>
                  </a:txBody>
                  <a:tcPr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>
                      <a:noFill/>
                    </a:lnL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R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R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acc</a:t>
                      </a: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r1</a:t>
                      </a: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r2</a:t>
                      </a: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椭圆 4"/>
          <p:cNvSpPr/>
          <p:nvPr/>
        </p:nvSpPr>
        <p:spPr>
          <a:xfrm>
            <a:off x="2253615" y="4077335"/>
            <a:ext cx="1943735" cy="360045"/>
          </a:xfrm>
          <a:prstGeom prst="ellipse">
            <a:avLst/>
          </a:prstGeom>
          <a:noFill/>
          <a:ln w="12700" cmpd="sng">
            <a:solidFill>
              <a:schemeClr val="tx2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643755" y="4437380"/>
            <a:ext cx="821055" cy="504190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253615" y="5647690"/>
            <a:ext cx="1943735" cy="360045"/>
          </a:xfrm>
          <a:prstGeom prst="ellipse">
            <a:avLst/>
          </a:prstGeom>
          <a:noFill/>
          <a:ln w="12700" cmpd="sng">
            <a:solidFill>
              <a:schemeClr val="tx2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643755" y="5966460"/>
            <a:ext cx="821055" cy="504190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847080" y="5294630"/>
            <a:ext cx="2464435" cy="9220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如果[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baseline="-30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中，且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那么置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action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为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rj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01790" y="774700"/>
            <a:ext cx="13893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(1)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BB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(2)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bB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(3)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9" grpId="0" bldLvl="0" animBg="1"/>
      <p:bldP spid="9" grpId="1" animBg="1"/>
      <p:bldP spid="10" grpId="0" bldLvl="0" animBg="1"/>
      <p:bldP spid="10" grpId="1" animBg="1"/>
      <p:bldP spid="11" grpId="0" bldLvl="0" animBg="1"/>
      <p:bldP spid="11" grpId="1" animBg="1"/>
      <p:bldP spid="13" grpId="0" bldLvl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构造规范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预测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先前基于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SLR(1)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有移进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归约冲突的例子，在基于规范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时无冲突。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S 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 = E</a:t>
            </a:r>
            <a:endParaRPr lang="en-US" altLang="zh-CN" sz="180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S 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endParaRPr lang="en-US" altLang="zh-CN" sz="180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V 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</a:t>
            </a:r>
            <a:endParaRPr lang="en-US" altLang="zh-CN" sz="180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V 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 </a:t>
            </a:r>
            <a:endParaRPr lang="en-US" altLang="zh-CN" sz="180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E 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88827" y="4365104"/>
            <a:ext cx="38176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第一项目使得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action[2, = ] = s6 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第二项目使得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action[2, = ]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为按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EV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归约，因为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的一个后继符</a:t>
            </a:r>
          </a:p>
        </p:txBody>
      </p:sp>
      <p:sp>
        <p:nvSpPr>
          <p:cNvPr id="5" name="Rectangle 5"/>
          <p:cNvSpPr/>
          <p:nvPr/>
        </p:nvSpPr>
        <p:spPr>
          <a:xfrm>
            <a:off x="2418080" y="2707640"/>
            <a:ext cx="1581150" cy="1861820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i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i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i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i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i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i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endParaRPr lang="en-US" altLang="zh-CN" i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i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i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5167630" y="2851150"/>
            <a:ext cx="1750695" cy="90614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i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i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i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endParaRPr lang="en-US" altLang="zh-CN" i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4006850" y="3303905"/>
            <a:ext cx="1163955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24350" y="2935605"/>
            <a:ext cx="49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构造规范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预测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先前基于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SLR(1)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有移进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归约冲突的例子，在基于规范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时无冲突。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S 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 = E</a:t>
            </a:r>
            <a:endParaRPr lang="en-US" altLang="zh-CN" sz="180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S 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endParaRPr lang="en-US" altLang="zh-CN" sz="180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V 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</a:t>
            </a:r>
            <a:endParaRPr lang="en-US" altLang="zh-CN" sz="180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V 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 </a:t>
            </a:r>
            <a:endParaRPr lang="en-US" altLang="zh-CN" sz="180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E 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</a:t>
            </a:r>
          </a:p>
        </p:txBody>
      </p:sp>
      <p:sp>
        <p:nvSpPr>
          <p:cNvPr id="5" name="Rectangle 5"/>
          <p:cNvSpPr/>
          <p:nvPr/>
        </p:nvSpPr>
        <p:spPr>
          <a:xfrm>
            <a:off x="2202815" y="2707640"/>
            <a:ext cx="1783080" cy="219392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90000"/>
              </a:lnSpc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S，    $</a:t>
            </a:r>
            <a:endParaRPr lang="en-US" altLang="zh-CN" dirty="0">
              <a:solidFill>
                <a:srgbClr val="00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V = E,   $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E,         $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V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E,  =/$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V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id,     =/$ 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V,         $</a:t>
            </a:r>
            <a:endParaRPr lang="en-US" altLang="zh-CN" i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5167630" y="2851150"/>
            <a:ext cx="1750695" cy="90614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90000"/>
              </a:lnSpc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V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= E,  $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90000"/>
              </a:lnSpc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V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        $</a:t>
            </a:r>
            <a:endParaRPr lang="en-US" altLang="zh-CN" i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4006850" y="3303905"/>
            <a:ext cx="1163955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24350" y="2935605"/>
            <a:ext cx="49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134672" cy="1927225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谢谢！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06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规范的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构造规范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预测分析表</a:t>
            </a: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搜索符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文法状态转换图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84860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规范的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LR(1)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项目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</a:p>
          <a:p>
            <a:pPr marL="27432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重新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定义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项目，让它带上搜索符，成为如下形式：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LR(1)项目[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]对可行前缀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有效</a:t>
            </a:r>
          </a:p>
          <a:p>
            <a:pPr marL="640080"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如果存在着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推导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rm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Aw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rm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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其中：</a:t>
            </a:r>
            <a:endParaRPr lang="zh-CN" altLang="en-US" sz="182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097280" lvl="2"/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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</a:t>
            </a:r>
          </a:p>
          <a:p>
            <a:pPr marL="1097280" lvl="2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的第一个符号，或者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且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是$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构造规范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预测分析表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例，考虑文法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BB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bB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</a:p>
          <a:p>
            <a:pPr marL="0" indent="0">
              <a:buNone/>
            </a:pP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从最右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推导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sz="2000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bbBba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rm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i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bb</a:t>
            </a:r>
            <a:r>
              <a:rPr lang="en-US" altLang="zh-CN" sz="2000" i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000" i="1" dirty="0" err="1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000" i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</a:t>
            </a:r>
            <a:r>
              <a:rPr lang="en-US" altLang="zh-CN" sz="2000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看出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 	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·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对可行前缀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 </a:t>
            </a:r>
            <a:r>
              <a:rPr lang="en-US" altLang="zh-CN" sz="20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bb</a:t>
            </a:r>
            <a:r>
              <a:rPr lang="en-US" altLang="zh-CN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是有效的</a:t>
            </a:r>
          </a:p>
          <a:p>
            <a:pPr>
              <a:buNone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4320" lvl="1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对于项目[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·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当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为空时，是根据搜索符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来填表（归约项目），而不是根据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的后继符来填表</a:t>
            </a:r>
            <a:endParaRPr lang="zh-CN" altLang="en-US" sz="2000" b="1" dirty="0"/>
          </a:p>
          <a:p>
            <a:pPr>
              <a:buNone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构造规范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预测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702040" cy="4740275"/>
          </a:xfrm>
        </p:spPr>
        <p:txBody>
          <a:bodyPr>
            <a:normAutofit/>
          </a:bodyPr>
          <a:lstStyle/>
          <a:p>
            <a:r>
              <a:rPr 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拓广文法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'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BB	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bB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</a:p>
          <a:p>
            <a:pPr marL="0" indent="0">
              <a:buNone/>
            </a:pP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03" name="Rectangle 4"/>
          <p:cNvSpPr/>
          <p:nvPr/>
        </p:nvSpPr>
        <p:spPr>
          <a:xfrm>
            <a:off x="862965" y="3514090"/>
            <a:ext cx="7494905" cy="1563370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000" tIns="14400" rIns="21600" bIns="46800" anchor="t"/>
          <a:lstStyle/>
          <a:p>
            <a:pPr algn="just" eaLnBrk="0" hangingPunct="0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：</a:t>
            </a:r>
            <a:endParaRPr lang="en-US" altLang="zh-CN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just" eaLnBrk="0" hangingPunct="0"/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$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	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初值，搜索符为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$</a:t>
            </a:r>
            <a:endParaRPr lang="en-US" altLang="zh-CN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B,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$	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S'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rm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BB</a:t>
            </a:r>
            <a:r>
              <a:rPr lang="zh-CN" altLang="en-US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为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ε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，搜索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符为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$</a:t>
            </a:r>
            <a:endParaRPr lang="en-US" altLang="zh-CN" i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bB, b/a	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S'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rm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bB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</a:t>
            </a:r>
            <a:r>
              <a: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搜索符为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FIRST(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i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a, b/a	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S'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rm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</a:t>
            </a:r>
            <a:r>
              <a:rPr lang="zh-CN" altLang="en-US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为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，搜索符为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FIRST(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</a:p>
          <a:p>
            <a:pPr algn="just" eaLnBrk="0" hangingPunct="0"/>
            <a:endParaRPr lang="en-US" altLang="zh-CN" i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23535" y="2108200"/>
            <a:ext cx="28206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(1)	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BB	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(2)	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bB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(3)	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构造规范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预测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03" name="Rectangle 4"/>
          <p:cNvSpPr/>
          <p:nvPr/>
        </p:nvSpPr>
        <p:spPr>
          <a:xfrm>
            <a:off x="375285" y="1694815"/>
            <a:ext cx="1691005" cy="1287780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000" tIns="14400" rIns="21600" bIns="46800" anchor="t"/>
          <a:lstStyle/>
          <a:p>
            <a:pPr algn="just" eaLnBrk="0" hangingPunct="0"/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S,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$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I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altLang="zh-CN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BB,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$</a:t>
            </a:r>
            <a:endParaRPr lang="en-US" altLang="zh-CN" i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bB, b/a</a:t>
            </a:r>
          </a:p>
          <a:p>
            <a:pPr algn="just" eaLnBrk="0" hangingPunct="0"/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a, b/a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1221105" y="1667510"/>
            <a:ext cx="3396615" cy="4562475"/>
            <a:chOff x="1923" y="2626"/>
            <a:chExt cx="5349" cy="7185"/>
          </a:xfrm>
        </p:grpSpPr>
        <p:sp>
          <p:nvSpPr>
            <p:cNvPr id="102404" name="Rectangle 5"/>
            <p:cNvSpPr/>
            <p:nvPr/>
          </p:nvSpPr>
          <p:spPr>
            <a:xfrm>
              <a:off x="4607" y="2699"/>
              <a:ext cx="2663" cy="806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lang="zh-CN" altLang="en-US" i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 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$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I</a:t>
              </a:r>
              <a:r>
                <a:rPr lang="en-US" altLang="zh-CN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2405" name="Rectangle 6"/>
            <p:cNvSpPr/>
            <p:nvPr/>
          </p:nvSpPr>
          <p:spPr>
            <a:xfrm>
              <a:off x="4607" y="4314"/>
              <a:ext cx="2663" cy="1632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 i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B,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$</a:t>
              </a:r>
              <a:endParaRPr lang="en-US" altLang="zh-CN" i="1" dirty="0">
                <a:solidFill>
                  <a:srgbClr val="00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bB,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$</a:t>
              </a:r>
              <a:endPara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just" eaLnBrk="0" hangingPunct="0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a,</a:t>
              </a:r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$      I</a:t>
              </a:r>
              <a:r>
                <a:rPr lang="en-US" altLang="zh-CN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2407" name="Rectangle 8"/>
            <p:cNvSpPr/>
            <p:nvPr/>
          </p:nvSpPr>
          <p:spPr>
            <a:xfrm>
              <a:off x="3565" y="2626"/>
              <a:ext cx="707" cy="576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02409" name="Rectangle 10"/>
            <p:cNvSpPr/>
            <p:nvPr/>
          </p:nvSpPr>
          <p:spPr>
            <a:xfrm>
              <a:off x="3423" y="4636"/>
              <a:ext cx="713" cy="574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2411" name="Rectangle 12"/>
            <p:cNvSpPr/>
            <p:nvPr/>
          </p:nvSpPr>
          <p:spPr>
            <a:xfrm>
              <a:off x="4607" y="6492"/>
              <a:ext cx="2663" cy="1681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6000" tIns="14400" rIns="21600" bIns="46800" anchor="t"/>
            <a:lstStyle/>
            <a:p>
              <a:pPr algn="just" eaLnBrk="0" hangingPunct="0"/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 i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B, b/a</a:t>
              </a:r>
              <a:endParaRPr lang="en-US" altLang="zh-CN" i="1" dirty="0">
                <a:solidFill>
                  <a:srgbClr val="00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bB, b/a</a:t>
              </a:r>
            </a:p>
            <a:p>
              <a:pPr algn="just" eaLnBrk="0" hangingPunct="0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b/a    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02412" name="Rectangle 13"/>
            <p:cNvSpPr/>
            <p:nvPr/>
          </p:nvSpPr>
          <p:spPr>
            <a:xfrm>
              <a:off x="4607" y="9199"/>
              <a:ext cx="2665" cy="612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i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 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 b/a</a:t>
              </a:r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2416" name="Rectangle 17"/>
            <p:cNvSpPr/>
            <p:nvPr/>
          </p:nvSpPr>
          <p:spPr>
            <a:xfrm>
              <a:off x="3204" y="8973"/>
              <a:ext cx="707" cy="572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2417" name="Rectangle 20" descr="Green marble"/>
            <p:cNvSpPr/>
            <p:nvPr/>
          </p:nvSpPr>
          <p:spPr>
            <a:xfrm>
              <a:off x="3197" y="6662"/>
              <a:ext cx="446" cy="580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wrap="square" anchor="t">
              <a:spAutoFit/>
            </a:bodyPr>
            <a:lstStyle/>
            <a:p>
              <a:pPr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5" name="直接箭头连接符 4"/>
            <p:cNvCxnSpPr>
              <a:endCxn id="102404" idx="1"/>
            </p:cNvCxnSpPr>
            <p:nvPr/>
          </p:nvCxnSpPr>
          <p:spPr>
            <a:xfrm flipV="1">
              <a:off x="3231" y="3102"/>
              <a:ext cx="1376" cy="3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肘形连接符 6"/>
            <p:cNvCxnSpPr>
              <a:stCxn id="102403" idx="2"/>
              <a:endCxn id="102411" idx="1"/>
            </p:cNvCxnSpPr>
            <p:nvPr/>
          </p:nvCxnSpPr>
          <p:spPr>
            <a:xfrm rot="5400000" flipV="1">
              <a:off x="1947" y="4673"/>
              <a:ext cx="2636" cy="2684"/>
            </a:xfrm>
            <a:prstGeom prst="bentConnector2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stCxn id="102403" idx="2"/>
              <a:endCxn id="102412" idx="1"/>
            </p:cNvCxnSpPr>
            <p:nvPr/>
          </p:nvCxnSpPr>
          <p:spPr>
            <a:xfrm rot="5400000" flipV="1">
              <a:off x="861" y="5759"/>
              <a:ext cx="4808" cy="2684"/>
            </a:xfrm>
            <a:prstGeom prst="bentConnector2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肘形连接符 8"/>
            <p:cNvCxnSpPr>
              <a:stCxn id="102403" idx="2"/>
              <a:endCxn id="102405" idx="1"/>
            </p:cNvCxnSpPr>
            <p:nvPr/>
          </p:nvCxnSpPr>
          <p:spPr>
            <a:xfrm rot="5400000" flipV="1">
              <a:off x="3049" y="3572"/>
              <a:ext cx="433" cy="2684"/>
            </a:xfrm>
            <a:prstGeom prst="bentConnector2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构造规范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预测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03" name="Rectangle 4"/>
          <p:cNvSpPr/>
          <p:nvPr/>
        </p:nvSpPr>
        <p:spPr>
          <a:xfrm>
            <a:off x="375285" y="1694815"/>
            <a:ext cx="1691005" cy="1287780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000" tIns="14400" rIns="21600" bIns="46800" anchor="t"/>
          <a:lstStyle/>
          <a:p>
            <a:pPr algn="just" eaLnBrk="0" hangingPunct="0"/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S,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$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I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altLang="zh-CN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BB,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$</a:t>
            </a:r>
            <a:endParaRPr lang="en-US" altLang="zh-CN" i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bB, b/a</a:t>
            </a:r>
          </a:p>
          <a:p>
            <a:pPr algn="just" eaLnBrk="0" hangingPunct="0"/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a, b/a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4617085" y="1694815"/>
            <a:ext cx="4140835" cy="4713605"/>
            <a:chOff x="7271" y="2669"/>
            <a:chExt cx="6521" cy="7423"/>
          </a:xfrm>
        </p:grpSpPr>
        <p:sp>
          <p:nvSpPr>
            <p:cNvPr id="13" name="Rectangle 5"/>
            <p:cNvSpPr/>
            <p:nvPr/>
          </p:nvSpPr>
          <p:spPr>
            <a:xfrm>
              <a:off x="8948" y="2669"/>
              <a:ext cx="2663" cy="675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S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BB</a:t>
              </a:r>
              <a:r>
                <a:rPr lang="zh-CN" altLang="en-US" i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, $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   I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5</a:t>
              </a:r>
              <a:endPara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6"/>
            <p:cNvSpPr/>
            <p:nvPr/>
          </p:nvSpPr>
          <p:spPr>
            <a:xfrm>
              <a:off x="8948" y="4107"/>
              <a:ext cx="2663" cy="1632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B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b</a:t>
              </a:r>
              <a:r>
                <a:rPr lang="zh-CN" altLang="en-US" i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B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, $</a:t>
              </a:r>
              <a:endParaRPr lang="en-US" altLang="zh-CN" dirty="0">
                <a:solidFill>
                  <a:srgbClr val="00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B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zh-CN" altLang="en-US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bB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, $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B 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zh-CN" altLang="en-US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a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, $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      I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6</a:t>
              </a:r>
              <a:endPara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5"/>
            <p:cNvSpPr/>
            <p:nvPr/>
          </p:nvSpPr>
          <p:spPr>
            <a:xfrm>
              <a:off x="11130" y="6718"/>
              <a:ext cx="2663" cy="675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B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bB</a:t>
              </a:r>
              <a:r>
                <a:rPr lang="zh-CN" altLang="en-US" i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, $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 I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9</a:t>
              </a:r>
              <a:endPara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5"/>
            <p:cNvSpPr/>
            <p:nvPr/>
          </p:nvSpPr>
          <p:spPr>
            <a:xfrm>
              <a:off x="8948" y="7846"/>
              <a:ext cx="2663" cy="675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B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a</a:t>
              </a:r>
              <a:r>
                <a:rPr lang="zh-CN" altLang="en-US" i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 </a:t>
              </a:r>
              <a:r>
                <a:rPr lang="zh-CN" altLang="en-US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 </a:t>
              </a:r>
              <a:r>
                <a:rPr lang="en-US" altLang="zh-CN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,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$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	    I</a:t>
              </a:r>
              <a:r>
                <a:rPr lang="en-US" altLang="zh-CN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7</a:t>
              </a:r>
              <a:endPara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charset="0"/>
              </a:endParaRPr>
            </a:p>
          </p:txBody>
        </p:sp>
        <p:sp>
          <p:nvSpPr>
            <p:cNvPr id="17" name="Rectangle 5"/>
            <p:cNvSpPr/>
            <p:nvPr/>
          </p:nvSpPr>
          <p:spPr>
            <a:xfrm>
              <a:off x="8948" y="9418"/>
              <a:ext cx="3144" cy="675"/>
            </a:xfrm>
            <a:prstGeom prst="rect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B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bB</a:t>
              </a:r>
              <a:r>
                <a:rPr lang="zh-CN" altLang="en-US" i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charset="0"/>
                </a:rPr>
                <a:t>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, 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b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/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a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    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8</a:t>
              </a:r>
              <a:endPara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V="1">
              <a:off x="7313" y="3245"/>
              <a:ext cx="1588" cy="1021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0"/>
            <p:cNvSpPr/>
            <p:nvPr/>
          </p:nvSpPr>
          <p:spPr>
            <a:xfrm>
              <a:off x="7832" y="3245"/>
              <a:ext cx="713" cy="574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V="1">
              <a:off x="7293" y="4946"/>
              <a:ext cx="1494" cy="4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 descr="Green marble"/>
            <p:cNvSpPr/>
            <p:nvPr/>
          </p:nvSpPr>
          <p:spPr>
            <a:xfrm>
              <a:off x="7965" y="4370"/>
              <a:ext cx="446" cy="580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wrap="square" anchor="t">
              <a:spAutoFit/>
            </a:bodyPr>
            <a:lstStyle/>
            <a:p>
              <a:pPr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7271" y="5541"/>
              <a:ext cx="1743" cy="224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4" idx="2"/>
              <a:endCxn id="16" idx="0"/>
            </p:cNvCxnSpPr>
            <p:nvPr/>
          </p:nvCxnSpPr>
          <p:spPr>
            <a:xfrm>
              <a:off x="10280" y="5739"/>
              <a:ext cx="0" cy="210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17"/>
            <p:cNvSpPr/>
            <p:nvPr/>
          </p:nvSpPr>
          <p:spPr>
            <a:xfrm>
              <a:off x="7965" y="6189"/>
              <a:ext cx="707" cy="572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5" name="Rectangle 17"/>
            <p:cNvSpPr/>
            <p:nvPr/>
          </p:nvSpPr>
          <p:spPr>
            <a:xfrm>
              <a:off x="9573" y="6761"/>
              <a:ext cx="707" cy="572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29" name="曲线连接符 28"/>
            <p:cNvCxnSpPr>
              <a:stCxn id="14" idx="3"/>
            </p:cNvCxnSpPr>
            <p:nvPr/>
          </p:nvCxnSpPr>
          <p:spPr>
            <a:xfrm flipH="1" flipV="1">
              <a:off x="11508" y="4039"/>
              <a:ext cx="103" cy="884"/>
            </a:xfrm>
            <a:prstGeom prst="curvedConnector4">
              <a:avLst>
                <a:gd name="adj1" fmla="val -917475"/>
                <a:gd name="adj2" fmla="val 158031"/>
              </a:avLst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0" descr="Green marble"/>
            <p:cNvSpPr/>
            <p:nvPr/>
          </p:nvSpPr>
          <p:spPr>
            <a:xfrm>
              <a:off x="12576" y="3819"/>
              <a:ext cx="446" cy="580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wrap="square" anchor="t">
              <a:spAutoFit/>
            </a:bodyPr>
            <a:lstStyle/>
            <a:p>
              <a:pPr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31" name="直接箭头连接符 30"/>
            <p:cNvCxnSpPr>
              <a:endCxn id="15" idx="0"/>
            </p:cNvCxnSpPr>
            <p:nvPr/>
          </p:nvCxnSpPr>
          <p:spPr>
            <a:xfrm>
              <a:off x="11623" y="5740"/>
              <a:ext cx="839" cy="978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10"/>
            <p:cNvSpPr/>
            <p:nvPr/>
          </p:nvSpPr>
          <p:spPr>
            <a:xfrm>
              <a:off x="12105" y="5853"/>
              <a:ext cx="713" cy="574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7305" y="7885"/>
              <a:ext cx="1823" cy="1483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10"/>
            <p:cNvSpPr/>
            <p:nvPr/>
          </p:nvSpPr>
          <p:spPr>
            <a:xfrm>
              <a:off x="7899" y="8060"/>
              <a:ext cx="713" cy="574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lIns="72000" tIns="14400" rIns="21600" bIns="46800" anchor="t"/>
            <a:lstStyle/>
            <a:p>
              <a:pPr algn="just" eaLnBrk="0" hangingPunct="0"/>
              <a:r>
                <a: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102404" name="Rectangle 5"/>
          <p:cNvSpPr/>
          <p:nvPr/>
        </p:nvSpPr>
        <p:spPr>
          <a:xfrm>
            <a:off x="2925445" y="1713865"/>
            <a:ext cx="1691005" cy="511810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72000" tIns="14400" rIns="21600" bIns="46800" anchor="t"/>
          <a:lstStyle/>
          <a:p>
            <a:pPr algn="just" eaLnBrk="0" hangingPunct="0"/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I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2405" name="Rectangle 6"/>
          <p:cNvSpPr/>
          <p:nvPr/>
        </p:nvSpPr>
        <p:spPr>
          <a:xfrm>
            <a:off x="2925445" y="2739390"/>
            <a:ext cx="1691005" cy="1036320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72000" tIns="14400" rIns="21600" bIns="46800" anchor="t"/>
          <a:lstStyle/>
          <a:p>
            <a:pPr algn="just" eaLnBrk="0" hangingPunct="0"/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B,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$</a:t>
            </a:r>
            <a:endParaRPr lang="en-US" altLang="zh-CN" i="1" dirty="0">
              <a:solidFill>
                <a:srgbClr val="00FF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bB,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$</a:t>
            </a:r>
            <a:endParaRPr lang="en-US" altLang="zh-CN" i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a,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$      I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2407" name="Rectangle 8"/>
          <p:cNvSpPr/>
          <p:nvPr/>
        </p:nvSpPr>
        <p:spPr>
          <a:xfrm>
            <a:off x="2263775" y="1667510"/>
            <a:ext cx="448945" cy="36576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72000" tIns="14400" rIns="21600" bIns="46800" anchor="t"/>
          <a:lstStyle/>
          <a:p>
            <a:pPr algn="just" eaLnBrk="0" hangingPunct="0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02409" name="Rectangle 10"/>
          <p:cNvSpPr/>
          <p:nvPr/>
        </p:nvSpPr>
        <p:spPr>
          <a:xfrm>
            <a:off x="2173605" y="2943860"/>
            <a:ext cx="452755" cy="36449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72000" tIns="14400" rIns="21600" bIns="46800" anchor="t"/>
          <a:lstStyle/>
          <a:p>
            <a:pPr algn="just" eaLnBrk="0" hangingPunct="0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02411" name="Rectangle 12"/>
          <p:cNvSpPr/>
          <p:nvPr/>
        </p:nvSpPr>
        <p:spPr>
          <a:xfrm>
            <a:off x="2925445" y="4122420"/>
            <a:ext cx="1691005" cy="106743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000" tIns="14400" rIns="21600" bIns="46800" anchor="t"/>
          <a:lstStyle/>
          <a:p>
            <a:pPr algn="just" eaLnBrk="0" hangingPunct="0"/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B, b/a</a:t>
            </a:r>
            <a:endParaRPr lang="en-US" altLang="zh-CN" i="1" dirty="0">
              <a:solidFill>
                <a:srgbClr val="00FF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bB, b/a</a:t>
            </a:r>
          </a:p>
          <a:p>
            <a:pPr algn="just" eaLnBrk="0" hangingPunct="0"/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b/a   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2412" name="Rectangle 13"/>
          <p:cNvSpPr/>
          <p:nvPr/>
        </p:nvSpPr>
        <p:spPr>
          <a:xfrm>
            <a:off x="2925445" y="5841365"/>
            <a:ext cx="1692275" cy="388620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72000" tIns="14400" rIns="21600" bIns="46800" anchor="t"/>
          <a:lstStyle/>
          <a:p>
            <a:pPr algn="just" eaLnBrk="0" hangingPunct="0"/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b/a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2416" name="Rectangle 17"/>
          <p:cNvSpPr/>
          <p:nvPr/>
        </p:nvSpPr>
        <p:spPr>
          <a:xfrm>
            <a:off x="2034540" y="5697855"/>
            <a:ext cx="448945" cy="36322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72000" tIns="14400" rIns="21600" bIns="46800" anchor="t"/>
          <a:lstStyle/>
          <a:p>
            <a:pPr algn="just" eaLnBrk="0" hangingPunct="0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02417" name="Rectangle 20" descr="Green marble"/>
          <p:cNvSpPr/>
          <p:nvPr/>
        </p:nvSpPr>
        <p:spPr>
          <a:xfrm>
            <a:off x="2030095" y="4230370"/>
            <a:ext cx="283210" cy="36830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5" name="直接箭头连接符 4"/>
          <p:cNvCxnSpPr>
            <a:endCxn id="102404" idx="1"/>
          </p:cNvCxnSpPr>
          <p:nvPr/>
        </p:nvCxnSpPr>
        <p:spPr>
          <a:xfrm flipV="1">
            <a:off x="2051685" y="1969770"/>
            <a:ext cx="873760" cy="1905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102403" idx="2"/>
            <a:endCxn id="102411" idx="1"/>
          </p:cNvCxnSpPr>
          <p:nvPr/>
        </p:nvCxnSpPr>
        <p:spPr>
          <a:xfrm rot="5400000" flipV="1">
            <a:off x="1236345" y="2967355"/>
            <a:ext cx="1673860" cy="1704340"/>
          </a:xfrm>
          <a:prstGeom prst="bent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102403" idx="2"/>
            <a:endCxn id="102412" idx="1"/>
          </p:cNvCxnSpPr>
          <p:nvPr/>
        </p:nvCxnSpPr>
        <p:spPr>
          <a:xfrm rot="5400000" flipV="1">
            <a:off x="546735" y="3656965"/>
            <a:ext cx="3053080" cy="1704340"/>
          </a:xfrm>
          <a:prstGeom prst="bent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102403" idx="2"/>
            <a:endCxn id="102405" idx="1"/>
          </p:cNvCxnSpPr>
          <p:nvPr/>
        </p:nvCxnSpPr>
        <p:spPr>
          <a:xfrm rot="5400000" flipV="1">
            <a:off x="1936115" y="2268220"/>
            <a:ext cx="274955" cy="1704340"/>
          </a:xfrm>
          <a:prstGeom prst="bent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2411" idx="2"/>
            <a:endCxn id="102412" idx="0"/>
          </p:cNvCxnSpPr>
          <p:nvPr/>
        </p:nvCxnSpPr>
        <p:spPr>
          <a:xfrm>
            <a:off x="3771265" y="5189855"/>
            <a:ext cx="635" cy="65151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17"/>
          <p:cNvSpPr/>
          <p:nvPr/>
        </p:nvSpPr>
        <p:spPr>
          <a:xfrm>
            <a:off x="3771265" y="5410835"/>
            <a:ext cx="448945" cy="36322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lIns="72000" tIns="14400" rIns="21600" bIns="46800" anchor="t"/>
          <a:lstStyle/>
          <a:p>
            <a:pPr algn="just" eaLnBrk="0" hangingPunct="0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04469" name="Freeform 22" descr="Green marble"/>
          <p:cNvSpPr/>
          <p:nvPr/>
        </p:nvSpPr>
        <p:spPr>
          <a:xfrm>
            <a:off x="2564765" y="5058410"/>
            <a:ext cx="527050" cy="523875"/>
          </a:xfrm>
          <a:custGeom>
            <a:avLst/>
            <a:gdLst/>
            <a:ahLst/>
            <a:cxnLst>
              <a:cxn ang="0">
                <a:pos x="456" y="103"/>
              </a:cxn>
              <a:cxn ang="0">
                <a:pos x="413" y="337"/>
              </a:cxn>
              <a:cxn ang="0">
                <a:pos x="202" y="407"/>
              </a:cxn>
              <a:cxn ang="0">
                <a:pos x="33" y="295"/>
              </a:cxn>
              <a:cxn ang="0">
                <a:pos x="33" y="70"/>
              </a:cxn>
              <a:cxn ang="0">
                <a:pos x="230" y="0"/>
              </a:cxn>
            </a:cxnLst>
            <a:rect l="0" t="0" r="0" b="0"/>
            <a:pathLst>
              <a:path w="456" h="414">
                <a:moveTo>
                  <a:pt x="456" y="103"/>
                </a:moveTo>
                <a:cubicBezTo>
                  <a:pt x="449" y="142"/>
                  <a:pt x="455" y="286"/>
                  <a:pt x="413" y="337"/>
                </a:cubicBezTo>
                <a:cubicBezTo>
                  <a:pt x="371" y="388"/>
                  <a:pt x="265" y="414"/>
                  <a:pt x="202" y="407"/>
                </a:cubicBezTo>
                <a:cubicBezTo>
                  <a:pt x="139" y="400"/>
                  <a:pt x="61" y="351"/>
                  <a:pt x="33" y="295"/>
                </a:cubicBezTo>
                <a:cubicBezTo>
                  <a:pt x="5" y="239"/>
                  <a:pt x="0" y="119"/>
                  <a:pt x="33" y="70"/>
                </a:cubicBezTo>
                <a:cubicBezTo>
                  <a:pt x="66" y="21"/>
                  <a:pt x="189" y="15"/>
                  <a:pt x="230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solid"/>
            <a:round/>
            <a:headEnd type="none" w="sm" len="sm"/>
            <a:tailEnd type="stealth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Rectangle 20" descr="Green marble"/>
          <p:cNvSpPr/>
          <p:nvPr/>
        </p:nvSpPr>
        <p:spPr>
          <a:xfrm>
            <a:off x="2275205" y="5149850"/>
            <a:ext cx="283210" cy="36830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构造规范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预测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项目来构造识别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可行前缀的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构造分析器的状态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状态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函数如下确定：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中，且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goto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那么置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sj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如果[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baseline="-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中，且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那么置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rj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$]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中，那么置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$] 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acc</a:t>
            </a:r>
          </a:p>
          <a:p>
            <a:pPr marL="457200" lvl="1" indent="-18288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48640" lvl="2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如果用上面规则构造出现了冲突，那么文法就不是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LR(1)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构造规范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预测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分析表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LR(1)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项目来构造识别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可行前缀的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构造分析器的状态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状态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函数如下确定：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中，且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goto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那么置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sj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如果[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baseline="-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中，且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那么置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rj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charset="0"/>
              </a:rPr>
              <a:t>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$]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中，那么置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$] =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acc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状态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goto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函数如下确定：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goto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(Ii, A) =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Ij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那么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goto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A] = j 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用上面规则未能定义的所有条目都置为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error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分析器的初始状态是包含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[S·S, $]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的项目集对应的状态</a:t>
            </a:r>
          </a:p>
          <a:p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957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8495a2ed-0341-4b4c-8186-f07f316f5c8a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982</TotalTime>
  <Words>898</Words>
  <Application>Microsoft Office PowerPoint</Application>
  <PresentationFormat>全屏显示(4:3)</PresentationFormat>
  <Paragraphs>198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方正舒体</vt:lpstr>
      <vt:lpstr>楷体</vt:lpstr>
      <vt:lpstr>宋体</vt:lpstr>
      <vt:lpstr>Arial</vt:lpstr>
      <vt:lpstr>Symbol</vt:lpstr>
      <vt:lpstr>Times New Roman</vt:lpstr>
      <vt:lpstr>Wingdings</vt:lpstr>
      <vt:lpstr>透明</vt:lpstr>
      <vt:lpstr>规范的LR分析</vt:lpstr>
      <vt:lpstr>目录</vt:lpstr>
      <vt:lpstr>规范的LR分析</vt:lpstr>
      <vt:lpstr>构造规范LR预测分析表</vt:lpstr>
      <vt:lpstr>构造规范LR预测分析表</vt:lpstr>
      <vt:lpstr>构造规范LR预测分析表</vt:lpstr>
      <vt:lpstr>构造规范LR预测分析表</vt:lpstr>
      <vt:lpstr>构造规范LR预测分析表</vt:lpstr>
      <vt:lpstr>构造规范LR预测分析表</vt:lpstr>
      <vt:lpstr>构造规范LR预测分析表</vt:lpstr>
      <vt:lpstr>构造规范LR预测分析表</vt:lpstr>
      <vt:lpstr>构造规范LR预测分析表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基于社交网络文本的个人信息发现</dc:title>
  <dc:creator>Wang Zhongqing</dc:creator>
  <cp:lastModifiedBy>USER-</cp:lastModifiedBy>
  <cp:revision>889</cp:revision>
  <dcterms:created xsi:type="dcterms:W3CDTF">2013-06-17T05:43:00Z</dcterms:created>
  <dcterms:modified xsi:type="dcterms:W3CDTF">2020-02-20T07:57:08Z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