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36" r:id="rId2"/>
    <p:sldId id="389" r:id="rId3"/>
    <p:sldId id="339" r:id="rId4"/>
    <p:sldId id="374" r:id="rId5"/>
    <p:sldId id="365" r:id="rId6"/>
    <p:sldId id="387" r:id="rId7"/>
    <p:sldId id="367" r:id="rId8"/>
    <p:sldId id="369" r:id="rId9"/>
    <p:sldId id="370" r:id="rId10"/>
    <p:sldId id="368" r:id="rId11"/>
    <p:sldId id="371" r:id="rId12"/>
    <p:sldId id="375" r:id="rId13"/>
    <p:sldId id="372" r:id="rId14"/>
    <p:sldId id="377" r:id="rId15"/>
    <p:sldId id="376" r:id="rId16"/>
    <p:sldId id="388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59" d="100"/>
          <a:sy n="59" d="100"/>
        </p:scale>
        <p:origin x="84" y="210"/>
      </p:cViewPr>
      <p:guideLst>
        <p:guide orient="horz" pos="21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48130-A5BE-4DDA-88A7-6357F31C0C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0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LALR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预测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4349" name="Rectangle 45"/>
          <p:cNvSpPr/>
          <p:nvPr/>
        </p:nvSpPr>
        <p:spPr>
          <a:xfrm>
            <a:off x="779780" y="6075680"/>
            <a:ext cx="7273290" cy="539750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lstStyle/>
          <a:p>
            <a:pPr algn="l" eaLnBrk="0" hangingPunct="0"/>
            <a:r>
              <a:rPr 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转移现在都进入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47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 eaLnBrk="0" hangingPunct="0"/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 eaLnBrk="0" hangingPunct="0"/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 eaLnBrk="0" hangingPunct="0"/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 eaLnBrk="0" hangingPunct="0"/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/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47040" y="1597660"/>
            <a:ext cx="8077200" cy="4423410"/>
            <a:chOff x="704" y="2516"/>
            <a:chExt cx="12720" cy="6966"/>
          </a:xfrm>
        </p:grpSpPr>
        <p:grpSp>
          <p:nvGrpSpPr>
            <p:cNvPr id="6" name="组合 5"/>
            <p:cNvGrpSpPr/>
            <p:nvPr/>
          </p:nvGrpSpPr>
          <p:grpSpPr>
            <a:xfrm>
              <a:off x="704" y="2516"/>
              <a:ext cx="12721" cy="6899"/>
              <a:chOff x="591" y="2626"/>
              <a:chExt cx="13202" cy="7467"/>
            </a:xfrm>
          </p:grpSpPr>
          <p:sp>
            <p:nvSpPr>
              <p:cNvPr id="102403" name="Rectangle 4"/>
              <p:cNvSpPr/>
              <p:nvPr/>
            </p:nvSpPr>
            <p:spPr>
              <a:xfrm>
                <a:off x="591" y="2669"/>
                <a:ext cx="2663" cy="2028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36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b/a</a:t>
                </a: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a, b/a</a:t>
                </a: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7271" y="2669"/>
                <a:ext cx="6522" cy="7424"/>
                <a:chOff x="7271" y="2669"/>
                <a:chExt cx="6522" cy="7424"/>
              </a:xfrm>
            </p:grpSpPr>
            <p:sp>
              <p:nvSpPr>
                <p:cNvPr id="13" name="Rectangle 5"/>
                <p:cNvSpPr/>
                <p:nvPr/>
              </p:nvSpPr>
              <p:spPr>
                <a:xfrm>
                  <a:off x="8948" y="2669"/>
                  <a:ext cx="2663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S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5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6"/>
                <p:cNvSpPr/>
                <p:nvPr/>
              </p:nvSpPr>
              <p:spPr>
                <a:xfrm>
                  <a:off x="8948" y="4107"/>
                  <a:ext cx="2663" cy="163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endParaRPr lang="en-US" altLang="zh-CN" dirty="0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zh-CN" altLang="en-US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zh-CN" altLang="en-US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6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5"/>
                <p:cNvSpPr/>
                <p:nvPr/>
              </p:nvSpPr>
              <p:spPr>
                <a:xfrm>
                  <a:off x="11130" y="6718"/>
                  <a:ext cx="2663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9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5"/>
                <p:cNvSpPr/>
                <p:nvPr/>
              </p:nvSpPr>
              <p:spPr>
                <a:xfrm>
                  <a:off x="8948" y="7846"/>
                  <a:ext cx="2663" cy="675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zh-CN" altLang="en-US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 </a:t>
                  </a:r>
                  <a:r>
                    <a:rPr lang="en-US" altLang="zh-CN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,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	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7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" panose="05000000000000000000" charset="0"/>
                  </a:endParaRPr>
                </a:p>
              </p:txBody>
            </p:sp>
            <p:sp>
              <p:nvSpPr>
                <p:cNvPr id="17" name="Rectangle 5"/>
                <p:cNvSpPr/>
                <p:nvPr/>
              </p:nvSpPr>
              <p:spPr>
                <a:xfrm>
                  <a:off x="8948" y="9418"/>
                  <a:ext cx="3144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/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8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" panose="05000000000000000000" charset="0"/>
                  </a:endParaRPr>
                </a:p>
              </p:txBody>
            </p: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7313" y="3245"/>
                  <a:ext cx="1588" cy="1021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0"/>
                <p:cNvSpPr/>
                <p:nvPr/>
              </p:nvSpPr>
              <p:spPr>
                <a:xfrm>
                  <a:off x="7832" y="3245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 flipV="1">
                  <a:off x="7293" y="4946"/>
                  <a:ext cx="1494" cy="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 descr="Green marble"/>
                <p:cNvSpPr/>
                <p:nvPr/>
              </p:nvSpPr>
              <p:spPr>
                <a:xfrm>
                  <a:off x="7965" y="4370"/>
                  <a:ext cx="446" cy="628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7271" y="5541"/>
                  <a:ext cx="1743" cy="22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stCxn id="14" idx="2"/>
                  <a:endCxn id="16" idx="0"/>
                </p:cNvCxnSpPr>
                <p:nvPr/>
              </p:nvCxnSpPr>
              <p:spPr>
                <a:xfrm>
                  <a:off x="10280" y="5739"/>
                  <a:ext cx="0" cy="210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17"/>
                <p:cNvSpPr/>
                <p:nvPr/>
              </p:nvSpPr>
              <p:spPr>
                <a:xfrm>
                  <a:off x="7965" y="6189"/>
                  <a:ext cx="707" cy="572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5" name="Rectangle 17"/>
                <p:cNvSpPr/>
                <p:nvPr/>
              </p:nvSpPr>
              <p:spPr>
                <a:xfrm>
                  <a:off x="9573" y="6761"/>
                  <a:ext cx="707" cy="572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cxnSp>
              <p:nvCxnSpPr>
                <p:cNvPr id="29" name="曲线连接符 28"/>
                <p:cNvCxnSpPr>
                  <a:stCxn id="14" idx="3"/>
                </p:cNvCxnSpPr>
                <p:nvPr/>
              </p:nvCxnSpPr>
              <p:spPr>
                <a:xfrm flipH="1" flipV="1">
                  <a:off x="11508" y="4039"/>
                  <a:ext cx="103" cy="884"/>
                </a:xfrm>
                <a:prstGeom prst="curvedConnector4">
                  <a:avLst>
                    <a:gd name="adj1" fmla="val -917475"/>
                    <a:gd name="adj2" fmla="val 158031"/>
                  </a:avLst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0" descr="Green marble"/>
                <p:cNvSpPr/>
                <p:nvPr/>
              </p:nvSpPr>
              <p:spPr>
                <a:xfrm>
                  <a:off x="12576" y="3819"/>
                  <a:ext cx="446" cy="628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31" name="直接箭头连接符 30"/>
                <p:cNvCxnSpPr>
                  <a:endCxn id="15" idx="0"/>
                </p:cNvCxnSpPr>
                <p:nvPr/>
              </p:nvCxnSpPr>
              <p:spPr>
                <a:xfrm>
                  <a:off x="11623" y="5740"/>
                  <a:ext cx="839" cy="978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10"/>
                <p:cNvSpPr/>
                <p:nvPr/>
              </p:nvSpPr>
              <p:spPr>
                <a:xfrm>
                  <a:off x="12105" y="5853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7305" y="7885"/>
                  <a:ext cx="1823" cy="14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10"/>
                <p:cNvSpPr/>
                <p:nvPr/>
              </p:nvSpPr>
              <p:spPr>
                <a:xfrm>
                  <a:off x="7899" y="8060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102404" name="Rectangle 5"/>
              <p:cNvSpPr/>
              <p:nvPr/>
            </p:nvSpPr>
            <p:spPr>
              <a:xfrm>
                <a:off x="4607" y="2699"/>
                <a:ext cx="2663" cy="806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2405" name="Rectangle 6"/>
              <p:cNvSpPr/>
              <p:nvPr/>
            </p:nvSpPr>
            <p:spPr>
              <a:xfrm>
                <a:off x="4607" y="4314"/>
                <a:ext cx="2663" cy="1632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a,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2407" name="Rectangle 8"/>
              <p:cNvSpPr/>
              <p:nvPr/>
            </p:nvSpPr>
            <p:spPr>
              <a:xfrm>
                <a:off x="3565" y="2626"/>
                <a:ext cx="707" cy="57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02409" name="Rectangle 10"/>
              <p:cNvSpPr/>
              <p:nvPr/>
            </p:nvSpPr>
            <p:spPr>
              <a:xfrm>
                <a:off x="3423" y="4636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2411" name="Rectangle 12"/>
              <p:cNvSpPr/>
              <p:nvPr/>
            </p:nvSpPr>
            <p:spPr>
              <a:xfrm>
                <a:off x="4607" y="6492"/>
                <a:ext cx="2663" cy="1681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36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B, b/a</a:t>
                </a:r>
                <a:endPara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b/a</a:t>
                </a: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b/a   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2412" name="Rectangle 13"/>
              <p:cNvSpPr/>
              <p:nvPr/>
            </p:nvSpPr>
            <p:spPr>
              <a:xfrm>
                <a:off x="4607" y="9199"/>
                <a:ext cx="2665" cy="612"/>
              </a:xfrm>
              <a:prstGeom prst="rect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,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b/a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2416" name="Rectangle 17"/>
              <p:cNvSpPr/>
              <p:nvPr/>
            </p:nvSpPr>
            <p:spPr>
              <a:xfrm>
                <a:off x="3204" y="8973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2417" name="Rectangle 20" descr="Green marble"/>
              <p:cNvSpPr/>
              <p:nvPr/>
            </p:nvSpPr>
            <p:spPr>
              <a:xfrm>
                <a:off x="3197" y="6662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5" name="直接箭头连接符 4"/>
              <p:cNvCxnSpPr>
                <a:endCxn id="102404" idx="1"/>
              </p:cNvCxnSpPr>
              <p:nvPr/>
            </p:nvCxnSpPr>
            <p:spPr>
              <a:xfrm flipV="1">
                <a:off x="3231" y="3102"/>
                <a:ext cx="1376" cy="3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肘形连接符 6"/>
              <p:cNvCxnSpPr>
                <a:stCxn id="102403" idx="2"/>
                <a:endCxn id="102411" idx="1"/>
              </p:cNvCxnSpPr>
              <p:nvPr/>
            </p:nvCxnSpPr>
            <p:spPr>
              <a:xfrm rot="5400000" flipV="1">
                <a:off x="1947" y="4673"/>
                <a:ext cx="2636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肘形连接符 7"/>
              <p:cNvCxnSpPr>
                <a:stCxn id="102403" idx="2"/>
                <a:endCxn id="102412" idx="1"/>
              </p:cNvCxnSpPr>
              <p:nvPr/>
            </p:nvCxnSpPr>
            <p:spPr>
              <a:xfrm rot="5400000" flipV="1">
                <a:off x="861" y="5759"/>
                <a:ext cx="4808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肘形连接符 8"/>
              <p:cNvCxnSpPr>
                <a:stCxn id="102403" idx="2"/>
                <a:endCxn id="102405" idx="1"/>
              </p:cNvCxnSpPr>
              <p:nvPr/>
            </p:nvCxnSpPr>
            <p:spPr>
              <a:xfrm rot="5400000" flipV="1">
                <a:off x="3049" y="3572"/>
                <a:ext cx="433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02411" idx="2"/>
                <a:endCxn id="102412" idx="0"/>
              </p:cNvCxnSpPr>
              <p:nvPr/>
            </p:nvCxnSpPr>
            <p:spPr>
              <a:xfrm>
                <a:off x="5939" y="8173"/>
                <a:ext cx="1" cy="102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17"/>
              <p:cNvSpPr/>
              <p:nvPr/>
            </p:nvSpPr>
            <p:spPr>
              <a:xfrm>
                <a:off x="5939" y="8341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469" name="Freeform 22" descr="Green marble"/>
              <p:cNvSpPr/>
              <p:nvPr/>
            </p:nvSpPr>
            <p:spPr>
              <a:xfrm>
                <a:off x="4039" y="7966"/>
                <a:ext cx="830" cy="825"/>
              </a:xfrm>
              <a:custGeom>
                <a:avLst/>
                <a:gdLst/>
                <a:ahLst/>
                <a:cxnLst>
                  <a:cxn ang="0">
                    <a:pos x="456" y="103"/>
                  </a:cxn>
                  <a:cxn ang="0">
                    <a:pos x="413" y="337"/>
                  </a:cxn>
                  <a:cxn ang="0">
                    <a:pos x="202" y="407"/>
                  </a:cxn>
                  <a:cxn ang="0">
                    <a:pos x="33" y="295"/>
                  </a:cxn>
                  <a:cxn ang="0">
                    <a:pos x="33" y="70"/>
                  </a:cxn>
                  <a:cxn ang="0">
                    <a:pos x="230" y="0"/>
                  </a:cxn>
                </a:cxnLst>
                <a:rect l="0" t="0" r="0" b="0"/>
                <a:pathLst>
                  <a:path w="456" h="414">
                    <a:moveTo>
                      <a:pt x="456" y="103"/>
                    </a:moveTo>
                    <a:cubicBezTo>
                      <a:pt x="449" y="142"/>
                      <a:pt x="455" y="286"/>
                      <a:pt x="413" y="337"/>
                    </a:cubicBezTo>
                    <a:cubicBezTo>
                      <a:pt x="371" y="388"/>
                      <a:pt x="265" y="414"/>
                      <a:pt x="202" y="407"/>
                    </a:cubicBezTo>
                    <a:cubicBezTo>
                      <a:pt x="139" y="400"/>
                      <a:pt x="61" y="351"/>
                      <a:pt x="33" y="295"/>
                    </a:cubicBezTo>
                    <a:cubicBezTo>
                      <a:pt x="5" y="239"/>
                      <a:pt x="0" y="119"/>
                      <a:pt x="33" y="70"/>
                    </a:cubicBezTo>
                    <a:cubicBezTo>
                      <a:pt x="66" y="21"/>
                      <a:pt x="189" y="15"/>
                      <a:pt x="230" y="0"/>
                    </a:cubicBezTo>
                  </a:path>
                </a:pathLst>
              </a:custGeom>
              <a:noFill/>
              <a:ln w="12700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20" descr="Green marble"/>
              <p:cNvSpPr/>
              <p:nvPr/>
            </p:nvSpPr>
            <p:spPr>
              <a:xfrm>
                <a:off x="3583" y="8110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4252" y="9482"/>
              <a:ext cx="3175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34" y="7100"/>
              <a:ext cx="3629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34" y="8226"/>
              <a:ext cx="3629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1963" y="7101"/>
              <a:ext cx="0" cy="1133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7427" y="8212"/>
              <a:ext cx="907" cy="127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251" y="8347"/>
              <a:ext cx="3175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7426" y="7100"/>
              <a:ext cx="907" cy="127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251" y="8347"/>
              <a:ext cx="0" cy="1133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  <p:bldLst>
      <p:bldP spid="9943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4349" name="Rectangle 45"/>
          <p:cNvSpPr/>
          <p:nvPr/>
        </p:nvSpPr>
        <p:spPr>
          <a:xfrm>
            <a:off x="779780" y="6093296"/>
            <a:ext cx="7148195" cy="539750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lstStyle/>
          <a:p>
            <a:pPr algn="l" eaLnBrk="0" hangingPunct="0"/>
            <a:r>
              <a:rPr 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有三组同心集，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，都合并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47040" y="1597660"/>
            <a:ext cx="8077200" cy="4423410"/>
            <a:chOff x="704" y="2516"/>
            <a:chExt cx="12720" cy="6966"/>
          </a:xfrm>
        </p:grpSpPr>
        <p:grpSp>
          <p:nvGrpSpPr>
            <p:cNvPr id="6" name="组合 5"/>
            <p:cNvGrpSpPr/>
            <p:nvPr/>
          </p:nvGrpSpPr>
          <p:grpSpPr>
            <a:xfrm>
              <a:off x="704" y="2516"/>
              <a:ext cx="12721" cy="6899"/>
              <a:chOff x="591" y="2626"/>
              <a:chExt cx="13202" cy="7467"/>
            </a:xfrm>
          </p:grpSpPr>
          <p:sp>
            <p:nvSpPr>
              <p:cNvPr id="102403" name="Rectangle 4"/>
              <p:cNvSpPr/>
              <p:nvPr/>
            </p:nvSpPr>
            <p:spPr>
              <a:xfrm>
                <a:off x="591" y="2669"/>
                <a:ext cx="2663" cy="2028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36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b/a</a:t>
                </a: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a, b/a</a:t>
                </a: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7271" y="2669"/>
                <a:ext cx="6522" cy="7424"/>
                <a:chOff x="7271" y="2669"/>
                <a:chExt cx="6522" cy="7424"/>
              </a:xfrm>
            </p:grpSpPr>
            <p:sp>
              <p:nvSpPr>
                <p:cNvPr id="13" name="Rectangle 5"/>
                <p:cNvSpPr/>
                <p:nvPr/>
              </p:nvSpPr>
              <p:spPr>
                <a:xfrm>
                  <a:off x="8948" y="2669"/>
                  <a:ext cx="2663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S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5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6"/>
                <p:cNvSpPr/>
                <p:nvPr/>
              </p:nvSpPr>
              <p:spPr>
                <a:xfrm>
                  <a:off x="8948" y="4107"/>
                  <a:ext cx="2663" cy="1632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B05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endParaRPr lang="en-US" altLang="zh-CN" dirty="0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zh-CN" altLang="en-US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zh-CN" altLang="en-US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6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5"/>
                <p:cNvSpPr/>
                <p:nvPr/>
              </p:nvSpPr>
              <p:spPr>
                <a:xfrm>
                  <a:off x="11130" y="6718"/>
                  <a:ext cx="2663" cy="675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accent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9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5"/>
                <p:cNvSpPr/>
                <p:nvPr/>
              </p:nvSpPr>
              <p:spPr>
                <a:xfrm>
                  <a:off x="8948" y="7846"/>
                  <a:ext cx="2663" cy="675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zh-CN" altLang="en-US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 </a:t>
                  </a:r>
                  <a:r>
                    <a:rPr lang="en-US" altLang="zh-CN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,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	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7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" panose="05000000000000000000" charset="0"/>
                  </a:endParaRPr>
                </a:p>
              </p:txBody>
            </p:sp>
            <p:sp>
              <p:nvSpPr>
                <p:cNvPr id="17" name="Rectangle 5"/>
                <p:cNvSpPr/>
                <p:nvPr/>
              </p:nvSpPr>
              <p:spPr>
                <a:xfrm>
                  <a:off x="8948" y="9418"/>
                  <a:ext cx="3144" cy="675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accent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/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8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" panose="05000000000000000000" charset="0"/>
                  </a:endParaRPr>
                </a:p>
              </p:txBody>
            </p: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7313" y="3245"/>
                  <a:ext cx="1588" cy="1021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0"/>
                <p:cNvSpPr/>
                <p:nvPr/>
              </p:nvSpPr>
              <p:spPr>
                <a:xfrm>
                  <a:off x="7832" y="3245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 flipV="1">
                  <a:off x="7293" y="4946"/>
                  <a:ext cx="1494" cy="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 descr="Green marble"/>
                <p:cNvSpPr/>
                <p:nvPr/>
              </p:nvSpPr>
              <p:spPr>
                <a:xfrm>
                  <a:off x="7965" y="4370"/>
                  <a:ext cx="446" cy="628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7271" y="5541"/>
                  <a:ext cx="1743" cy="22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stCxn id="14" idx="2"/>
                  <a:endCxn id="16" idx="0"/>
                </p:cNvCxnSpPr>
                <p:nvPr/>
              </p:nvCxnSpPr>
              <p:spPr>
                <a:xfrm>
                  <a:off x="10280" y="5739"/>
                  <a:ext cx="0" cy="210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17"/>
                <p:cNvSpPr/>
                <p:nvPr/>
              </p:nvSpPr>
              <p:spPr>
                <a:xfrm>
                  <a:off x="7965" y="6189"/>
                  <a:ext cx="707" cy="572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5" name="Rectangle 17"/>
                <p:cNvSpPr/>
                <p:nvPr/>
              </p:nvSpPr>
              <p:spPr>
                <a:xfrm>
                  <a:off x="9573" y="6761"/>
                  <a:ext cx="707" cy="572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cxnSp>
              <p:nvCxnSpPr>
                <p:cNvPr id="29" name="曲线连接符 28"/>
                <p:cNvCxnSpPr>
                  <a:stCxn id="14" idx="3"/>
                </p:cNvCxnSpPr>
                <p:nvPr/>
              </p:nvCxnSpPr>
              <p:spPr>
                <a:xfrm flipH="1" flipV="1">
                  <a:off x="11508" y="4039"/>
                  <a:ext cx="103" cy="884"/>
                </a:xfrm>
                <a:prstGeom prst="curvedConnector4">
                  <a:avLst>
                    <a:gd name="adj1" fmla="val -917475"/>
                    <a:gd name="adj2" fmla="val 158031"/>
                  </a:avLst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0" descr="Green marble"/>
                <p:cNvSpPr/>
                <p:nvPr/>
              </p:nvSpPr>
              <p:spPr>
                <a:xfrm>
                  <a:off x="12576" y="3819"/>
                  <a:ext cx="446" cy="628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31" name="直接箭头连接符 30"/>
                <p:cNvCxnSpPr>
                  <a:endCxn id="15" idx="0"/>
                </p:cNvCxnSpPr>
                <p:nvPr/>
              </p:nvCxnSpPr>
              <p:spPr>
                <a:xfrm>
                  <a:off x="11623" y="5740"/>
                  <a:ext cx="839" cy="978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10"/>
                <p:cNvSpPr/>
                <p:nvPr/>
              </p:nvSpPr>
              <p:spPr>
                <a:xfrm>
                  <a:off x="12105" y="5853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7305" y="7885"/>
                  <a:ext cx="1823" cy="14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10"/>
                <p:cNvSpPr/>
                <p:nvPr/>
              </p:nvSpPr>
              <p:spPr>
                <a:xfrm>
                  <a:off x="7899" y="8060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102404" name="Rectangle 5"/>
              <p:cNvSpPr/>
              <p:nvPr/>
            </p:nvSpPr>
            <p:spPr>
              <a:xfrm>
                <a:off x="4607" y="2699"/>
                <a:ext cx="2663" cy="806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2405" name="Rectangle 6"/>
              <p:cNvSpPr/>
              <p:nvPr/>
            </p:nvSpPr>
            <p:spPr>
              <a:xfrm>
                <a:off x="4607" y="4314"/>
                <a:ext cx="2663" cy="1632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a,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2407" name="Rectangle 8"/>
              <p:cNvSpPr/>
              <p:nvPr/>
            </p:nvSpPr>
            <p:spPr>
              <a:xfrm>
                <a:off x="3565" y="2626"/>
                <a:ext cx="707" cy="57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02409" name="Rectangle 10"/>
              <p:cNvSpPr/>
              <p:nvPr/>
            </p:nvSpPr>
            <p:spPr>
              <a:xfrm>
                <a:off x="3423" y="4636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2411" name="Rectangle 12"/>
              <p:cNvSpPr/>
              <p:nvPr/>
            </p:nvSpPr>
            <p:spPr>
              <a:xfrm>
                <a:off x="4607" y="6492"/>
                <a:ext cx="2663" cy="1681"/>
              </a:xfrm>
              <a:prstGeom prst="rect">
                <a:avLst/>
              </a:prstGeom>
              <a:noFill/>
              <a:ln w="28575" cap="flat" cmpd="sng">
                <a:solidFill>
                  <a:srgbClr val="00B05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36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B, b/a</a:t>
                </a:r>
                <a:endPara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b/a</a:t>
                </a: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b/a   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2412" name="Rectangle 13"/>
              <p:cNvSpPr/>
              <p:nvPr/>
            </p:nvSpPr>
            <p:spPr>
              <a:xfrm>
                <a:off x="4607" y="9199"/>
                <a:ext cx="2665" cy="612"/>
              </a:xfrm>
              <a:prstGeom prst="rect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,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b/a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2416" name="Rectangle 17"/>
              <p:cNvSpPr/>
              <p:nvPr/>
            </p:nvSpPr>
            <p:spPr>
              <a:xfrm>
                <a:off x="3204" y="8973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2417" name="Rectangle 20" descr="Green marble"/>
              <p:cNvSpPr/>
              <p:nvPr/>
            </p:nvSpPr>
            <p:spPr>
              <a:xfrm>
                <a:off x="3197" y="6662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5" name="直接箭头连接符 4"/>
              <p:cNvCxnSpPr>
                <a:endCxn id="102404" idx="1"/>
              </p:cNvCxnSpPr>
              <p:nvPr/>
            </p:nvCxnSpPr>
            <p:spPr>
              <a:xfrm flipV="1">
                <a:off x="3231" y="3102"/>
                <a:ext cx="1376" cy="3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肘形连接符 6"/>
              <p:cNvCxnSpPr>
                <a:stCxn id="102403" idx="2"/>
                <a:endCxn id="102411" idx="1"/>
              </p:cNvCxnSpPr>
              <p:nvPr/>
            </p:nvCxnSpPr>
            <p:spPr>
              <a:xfrm rot="5400000" flipV="1">
                <a:off x="1947" y="4673"/>
                <a:ext cx="2636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肘形连接符 7"/>
              <p:cNvCxnSpPr>
                <a:stCxn id="102403" idx="2"/>
                <a:endCxn id="102412" idx="1"/>
              </p:cNvCxnSpPr>
              <p:nvPr/>
            </p:nvCxnSpPr>
            <p:spPr>
              <a:xfrm rot="5400000" flipV="1">
                <a:off x="861" y="5759"/>
                <a:ext cx="4808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肘形连接符 8"/>
              <p:cNvCxnSpPr>
                <a:stCxn id="102403" idx="2"/>
                <a:endCxn id="102405" idx="1"/>
              </p:cNvCxnSpPr>
              <p:nvPr/>
            </p:nvCxnSpPr>
            <p:spPr>
              <a:xfrm rot="5400000" flipV="1">
                <a:off x="3049" y="3572"/>
                <a:ext cx="433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02411" idx="2"/>
                <a:endCxn id="102412" idx="0"/>
              </p:cNvCxnSpPr>
              <p:nvPr/>
            </p:nvCxnSpPr>
            <p:spPr>
              <a:xfrm>
                <a:off x="5939" y="8173"/>
                <a:ext cx="1" cy="102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17"/>
              <p:cNvSpPr/>
              <p:nvPr/>
            </p:nvSpPr>
            <p:spPr>
              <a:xfrm>
                <a:off x="5939" y="8341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469" name="Freeform 22" descr="Green marble"/>
              <p:cNvSpPr/>
              <p:nvPr/>
            </p:nvSpPr>
            <p:spPr>
              <a:xfrm>
                <a:off x="4039" y="7966"/>
                <a:ext cx="830" cy="825"/>
              </a:xfrm>
              <a:custGeom>
                <a:avLst/>
                <a:gdLst/>
                <a:ahLst/>
                <a:cxnLst>
                  <a:cxn ang="0">
                    <a:pos x="456" y="103"/>
                  </a:cxn>
                  <a:cxn ang="0">
                    <a:pos x="413" y="337"/>
                  </a:cxn>
                  <a:cxn ang="0">
                    <a:pos x="202" y="407"/>
                  </a:cxn>
                  <a:cxn ang="0">
                    <a:pos x="33" y="295"/>
                  </a:cxn>
                  <a:cxn ang="0">
                    <a:pos x="33" y="70"/>
                  </a:cxn>
                  <a:cxn ang="0">
                    <a:pos x="230" y="0"/>
                  </a:cxn>
                </a:cxnLst>
                <a:rect l="0" t="0" r="0" b="0"/>
                <a:pathLst>
                  <a:path w="456" h="414">
                    <a:moveTo>
                      <a:pt x="456" y="103"/>
                    </a:moveTo>
                    <a:cubicBezTo>
                      <a:pt x="449" y="142"/>
                      <a:pt x="455" y="286"/>
                      <a:pt x="413" y="337"/>
                    </a:cubicBezTo>
                    <a:cubicBezTo>
                      <a:pt x="371" y="388"/>
                      <a:pt x="265" y="414"/>
                      <a:pt x="202" y="407"/>
                    </a:cubicBezTo>
                    <a:cubicBezTo>
                      <a:pt x="139" y="400"/>
                      <a:pt x="61" y="351"/>
                      <a:pt x="33" y="295"/>
                    </a:cubicBezTo>
                    <a:cubicBezTo>
                      <a:pt x="5" y="239"/>
                      <a:pt x="0" y="119"/>
                      <a:pt x="33" y="70"/>
                    </a:cubicBezTo>
                    <a:cubicBezTo>
                      <a:pt x="66" y="21"/>
                      <a:pt x="189" y="15"/>
                      <a:pt x="230" y="0"/>
                    </a:cubicBezTo>
                  </a:path>
                </a:pathLst>
              </a:custGeom>
              <a:noFill/>
              <a:ln w="12700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20" descr="Green marble"/>
              <p:cNvSpPr/>
              <p:nvPr/>
            </p:nvSpPr>
            <p:spPr>
              <a:xfrm>
                <a:off x="3583" y="8110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4252" y="9482"/>
              <a:ext cx="3175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34" y="7100"/>
              <a:ext cx="3629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34" y="8226"/>
              <a:ext cx="3629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1963" y="7101"/>
              <a:ext cx="0" cy="1133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7427" y="8212"/>
              <a:ext cx="907" cy="127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251" y="8347"/>
              <a:ext cx="3175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7426" y="7100"/>
              <a:ext cx="907" cy="127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251" y="8347"/>
              <a:ext cx="0" cy="1133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  <p:bldLst>
      <p:bldP spid="99434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02040" cy="47402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合并后，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zh-CN" altLang="en-US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b/a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</a:t>
            </a:r>
          </a:p>
          <a:p>
            <a:pPr marL="0" indent="0">
              <a:buNone/>
            </a:pPr>
            <a:endParaRPr lang="en-US" altLang="zh-CN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合并后，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36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0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B, b/a/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</a:t>
            </a:r>
            <a:endParaRPr lang="en-US" altLang="zh-CN" sz="2000" i="1" dirty="0">
              <a:solidFill>
                <a:srgbClr val="00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B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bB, b/a/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B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a, b/a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</a:t>
            </a:r>
          </a:p>
          <a:p>
            <a:pPr marL="0" indent="0" algn="just" eaLnBrk="0" hangingPunc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0" hangingPunct="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合并后，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0" indent="0" algn="just" eaLnBrk="0" hangingPunc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bB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zh-CN" altLang="en-US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/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$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7040" y="1597660"/>
            <a:ext cx="7264055" cy="4215417"/>
            <a:chOff x="591" y="2626"/>
            <a:chExt cx="11872" cy="7185"/>
          </a:xfrm>
        </p:grpSpPr>
        <p:sp>
          <p:nvSpPr>
            <p:cNvPr id="102403" name="Rectangle 4"/>
            <p:cNvSpPr/>
            <p:nvPr/>
          </p:nvSpPr>
          <p:spPr>
            <a:xfrm>
              <a:off x="591" y="2669"/>
              <a:ext cx="2663" cy="202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b/a</a:t>
              </a: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a, b/a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939" y="2669"/>
              <a:ext cx="6524" cy="6936"/>
              <a:chOff x="5939" y="2669"/>
              <a:chExt cx="6524" cy="6936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8948" y="2669"/>
                <a:ext cx="2663" cy="675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zh-CN" altLang="en-US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5"/>
              <p:cNvSpPr/>
              <p:nvPr/>
            </p:nvSpPr>
            <p:spPr>
              <a:xfrm>
                <a:off x="8948" y="8930"/>
                <a:ext cx="3515" cy="675"/>
              </a:xfrm>
              <a:prstGeom prst="rect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zh-CN" altLang="en-US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/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/$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89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7313" y="3245"/>
                <a:ext cx="1588" cy="1021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0"/>
              <p:cNvSpPr/>
              <p:nvPr/>
            </p:nvSpPr>
            <p:spPr>
              <a:xfrm>
                <a:off x="7832" y="3245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20" name="直接箭头连接符 19"/>
              <p:cNvCxnSpPr>
                <a:stCxn id="102405" idx="2"/>
                <a:endCxn id="102411" idx="0"/>
              </p:cNvCxnSpPr>
              <p:nvPr/>
            </p:nvCxnSpPr>
            <p:spPr>
              <a:xfrm>
                <a:off x="5939" y="5947"/>
                <a:ext cx="0" cy="54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 descr="Green marble"/>
              <p:cNvSpPr/>
              <p:nvPr/>
            </p:nvSpPr>
            <p:spPr>
              <a:xfrm>
                <a:off x="6083" y="5825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4" name="Rectangle 17"/>
              <p:cNvSpPr/>
              <p:nvPr/>
            </p:nvSpPr>
            <p:spPr>
              <a:xfrm>
                <a:off x="8194" y="6090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cxnSp>
            <p:nvCxnSpPr>
              <p:cNvPr id="33" name="直接箭头连接符 32"/>
              <p:cNvCxnSpPr>
                <a:stCxn id="102411" idx="3"/>
              </p:cNvCxnSpPr>
              <p:nvPr/>
            </p:nvCxnSpPr>
            <p:spPr>
              <a:xfrm>
                <a:off x="7596" y="7332"/>
                <a:ext cx="1619" cy="148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10"/>
              <p:cNvSpPr/>
              <p:nvPr/>
            </p:nvSpPr>
            <p:spPr>
              <a:xfrm>
                <a:off x="8709" y="7767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102404" name="Rectangle 5"/>
            <p:cNvSpPr/>
            <p:nvPr/>
          </p:nvSpPr>
          <p:spPr>
            <a:xfrm>
              <a:off x="4607" y="2699"/>
              <a:ext cx="2663" cy="806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zh-CN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405" name="Rectangle 6"/>
            <p:cNvSpPr/>
            <p:nvPr/>
          </p:nvSpPr>
          <p:spPr>
            <a:xfrm>
              <a:off x="4607" y="4314"/>
              <a:ext cx="2663" cy="163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a,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407" name="Rectangle 8"/>
            <p:cNvSpPr/>
            <p:nvPr/>
          </p:nvSpPr>
          <p:spPr>
            <a:xfrm>
              <a:off x="3565" y="2626"/>
              <a:ext cx="707" cy="576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2409" name="Rectangle 10"/>
            <p:cNvSpPr/>
            <p:nvPr/>
          </p:nvSpPr>
          <p:spPr>
            <a:xfrm>
              <a:off x="3423" y="4636"/>
              <a:ext cx="713" cy="57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411" name="Rectangle 12"/>
            <p:cNvSpPr/>
            <p:nvPr/>
          </p:nvSpPr>
          <p:spPr>
            <a:xfrm>
              <a:off x="4281" y="6492"/>
              <a:ext cx="3315" cy="1681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B, b/a/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b/a/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b/a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/$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102412" name="Rectangle 13"/>
            <p:cNvSpPr/>
            <p:nvPr/>
          </p:nvSpPr>
          <p:spPr>
            <a:xfrm>
              <a:off x="4438" y="9199"/>
              <a:ext cx="2962" cy="612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 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,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b/a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/$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47</a:t>
              </a:r>
            </a:p>
          </p:txBody>
        </p:sp>
        <p:sp>
          <p:nvSpPr>
            <p:cNvPr id="102416" name="Rectangle 17"/>
            <p:cNvSpPr/>
            <p:nvPr/>
          </p:nvSpPr>
          <p:spPr>
            <a:xfrm>
              <a:off x="3204" y="8973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417" name="Rectangle 20" descr="Green marble"/>
            <p:cNvSpPr/>
            <p:nvPr/>
          </p:nvSpPr>
          <p:spPr>
            <a:xfrm>
              <a:off x="3197" y="6662"/>
              <a:ext cx="446" cy="62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5" name="直接箭头连接符 4"/>
            <p:cNvCxnSpPr>
              <a:endCxn id="102404" idx="1"/>
            </p:cNvCxnSpPr>
            <p:nvPr/>
          </p:nvCxnSpPr>
          <p:spPr>
            <a:xfrm flipV="1">
              <a:off x="3231" y="3102"/>
              <a:ext cx="1376" cy="3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2403" idx="2"/>
              <a:endCxn id="102411" idx="1"/>
            </p:cNvCxnSpPr>
            <p:nvPr/>
          </p:nvCxnSpPr>
          <p:spPr>
            <a:xfrm rot="5400000" flipV="1">
              <a:off x="1784" y="4836"/>
              <a:ext cx="2635" cy="2359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102403" idx="2"/>
              <a:endCxn id="102412" idx="1"/>
            </p:cNvCxnSpPr>
            <p:nvPr/>
          </p:nvCxnSpPr>
          <p:spPr>
            <a:xfrm rot="5400000" flipV="1">
              <a:off x="776" y="5844"/>
              <a:ext cx="4808" cy="2516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102403" idx="2"/>
              <a:endCxn id="102405" idx="1"/>
            </p:cNvCxnSpPr>
            <p:nvPr/>
          </p:nvCxnSpPr>
          <p:spPr>
            <a:xfrm rot="5400000" flipV="1">
              <a:off x="3049" y="3572"/>
              <a:ext cx="433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02411" idx="2"/>
              <a:endCxn id="102412" idx="0"/>
            </p:cNvCxnSpPr>
            <p:nvPr/>
          </p:nvCxnSpPr>
          <p:spPr>
            <a:xfrm flipH="1">
              <a:off x="5919" y="8173"/>
              <a:ext cx="20" cy="102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7"/>
            <p:cNvSpPr/>
            <p:nvPr/>
          </p:nvSpPr>
          <p:spPr>
            <a:xfrm>
              <a:off x="5939" y="8341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4469" name="Freeform 22" descr="Green marble"/>
            <p:cNvSpPr/>
            <p:nvPr/>
          </p:nvSpPr>
          <p:spPr>
            <a:xfrm>
              <a:off x="3688" y="7966"/>
              <a:ext cx="830" cy="825"/>
            </a:xfrm>
            <a:custGeom>
              <a:avLst/>
              <a:gdLst/>
              <a:ahLst/>
              <a:cxnLst>
                <a:cxn ang="0">
                  <a:pos x="456" y="103"/>
                </a:cxn>
                <a:cxn ang="0">
                  <a:pos x="413" y="337"/>
                </a:cxn>
                <a:cxn ang="0">
                  <a:pos x="202" y="407"/>
                </a:cxn>
                <a:cxn ang="0">
                  <a:pos x="33" y="295"/>
                </a:cxn>
                <a:cxn ang="0">
                  <a:pos x="33" y="70"/>
                </a:cxn>
                <a:cxn ang="0">
                  <a:pos x="230" y="0"/>
                </a:cxn>
              </a:cxnLst>
              <a:rect l="0" t="0" r="0" b="0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stealth" w="lg" len="med"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20" descr="Green marble"/>
            <p:cNvSpPr/>
            <p:nvPr/>
          </p:nvSpPr>
          <p:spPr>
            <a:xfrm>
              <a:off x="3232" y="8110"/>
              <a:ext cx="446" cy="62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cxnSp>
        <p:nvCxnSpPr>
          <p:cNvPr id="3" name="曲线连接符 2"/>
          <p:cNvCxnSpPr>
            <a:stCxn id="102405" idx="3"/>
            <a:endCxn id="102412" idx="3"/>
          </p:cNvCxnSpPr>
          <p:nvPr/>
        </p:nvCxnSpPr>
        <p:spPr>
          <a:xfrm>
            <a:off x="4533900" y="3067050"/>
            <a:ext cx="79375" cy="2566670"/>
          </a:xfrm>
          <a:prstGeom prst="curvedConnector3">
            <a:avLst>
              <a:gd name="adj1" fmla="val 836000"/>
            </a:avLst>
          </a:prstGeom>
          <a:ln w="95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压缩项目集合后的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动作函数和转移函数：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758190" y="2651760"/>
          <a:ext cx="7539990" cy="3825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00" sy="1000" algn="ctr" rotWithShape="0">
                    <a:srgbClr val="000000">
                      <a:alpha val="43000"/>
                    </a:srgbClr>
                  </a:outerShdw>
                </a:effectLst>
                <a:tableStyleId>{5940675A-B579-460E-94D1-54222C63F5DA}</a:tableStyleId>
              </a:tblPr>
              <a:tblGrid>
                <a:gridCol w="1256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 rowSpan="2"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>
                    <a:lnL>
                      <a:noFill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goto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R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s36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s47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acc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s36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s47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s36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s47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r3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r2</a:t>
                      </a:r>
                    </a:p>
                    <a:p>
                      <a:pPr algn="ctr">
                        <a:buNone/>
                      </a:pPr>
                      <a:endParaRPr lang="en-US" altLang="zh-CN" sz="18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sym typeface="+mn-ea"/>
              </a:rPr>
              <a:t>预测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7040" y="1597660"/>
            <a:ext cx="7264055" cy="4215417"/>
            <a:chOff x="591" y="2626"/>
            <a:chExt cx="11872" cy="7185"/>
          </a:xfrm>
        </p:grpSpPr>
        <p:sp>
          <p:nvSpPr>
            <p:cNvPr id="102403" name="Rectangle 4"/>
            <p:cNvSpPr/>
            <p:nvPr/>
          </p:nvSpPr>
          <p:spPr>
            <a:xfrm>
              <a:off x="591" y="2669"/>
              <a:ext cx="2663" cy="202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b/a</a:t>
              </a: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a, b/a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939" y="2669"/>
              <a:ext cx="6524" cy="6936"/>
              <a:chOff x="5939" y="2669"/>
              <a:chExt cx="6524" cy="6936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8948" y="2669"/>
                <a:ext cx="2663" cy="675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5"/>
              <p:cNvSpPr/>
              <p:nvPr/>
            </p:nvSpPr>
            <p:spPr>
              <a:xfrm>
                <a:off x="8948" y="8930"/>
                <a:ext cx="3515" cy="675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/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/$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89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7313" y="3245"/>
                <a:ext cx="1588" cy="1021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0"/>
              <p:cNvSpPr/>
              <p:nvPr/>
            </p:nvSpPr>
            <p:spPr>
              <a:xfrm>
                <a:off x="7832" y="3245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20" name="直接箭头连接符 19"/>
              <p:cNvCxnSpPr>
                <a:stCxn id="102405" idx="2"/>
                <a:endCxn id="102411" idx="0"/>
              </p:cNvCxnSpPr>
              <p:nvPr/>
            </p:nvCxnSpPr>
            <p:spPr>
              <a:xfrm>
                <a:off x="5939" y="5947"/>
                <a:ext cx="0" cy="54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 descr="Green marble"/>
              <p:cNvSpPr/>
              <p:nvPr/>
            </p:nvSpPr>
            <p:spPr>
              <a:xfrm>
                <a:off x="6083" y="5825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4" name="Rectangle 17"/>
              <p:cNvSpPr/>
              <p:nvPr/>
            </p:nvSpPr>
            <p:spPr>
              <a:xfrm>
                <a:off x="8194" y="6090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cxnSp>
            <p:nvCxnSpPr>
              <p:cNvPr id="33" name="直接箭头连接符 32"/>
              <p:cNvCxnSpPr>
                <a:stCxn id="102411" idx="3"/>
              </p:cNvCxnSpPr>
              <p:nvPr/>
            </p:nvCxnSpPr>
            <p:spPr>
              <a:xfrm>
                <a:off x="7596" y="7332"/>
                <a:ext cx="1619" cy="148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10"/>
              <p:cNvSpPr/>
              <p:nvPr/>
            </p:nvSpPr>
            <p:spPr>
              <a:xfrm>
                <a:off x="8709" y="7767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102404" name="Rectangle 5"/>
            <p:cNvSpPr/>
            <p:nvPr/>
          </p:nvSpPr>
          <p:spPr>
            <a:xfrm>
              <a:off x="4607" y="2699"/>
              <a:ext cx="2663" cy="806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405" name="Rectangle 6"/>
            <p:cNvSpPr/>
            <p:nvPr/>
          </p:nvSpPr>
          <p:spPr>
            <a:xfrm>
              <a:off x="4607" y="4314"/>
              <a:ext cx="2663" cy="163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a,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407" name="Rectangle 8"/>
            <p:cNvSpPr/>
            <p:nvPr/>
          </p:nvSpPr>
          <p:spPr>
            <a:xfrm>
              <a:off x="3565" y="2626"/>
              <a:ext cx="707" cy="576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2409" name="Rectangle 10"/>
            <p:cNvSpPr/>
            <p:nvPr/>
          </p:nvSpPr>
          <p:spPr>
            <a:xfrm>
              <a:off x="3423" y="4636"/>
              <a:ext cx="713" cy="57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411" name="Rectangle 12"/>
            <p:cNvSpPr/>
            <p:nvPr/>
          </p:nvSpPr>
          <p:spPr>
            <a:xfrm>
              <a:off x="4281" y="6492"/>
              <a:ext cx="3315" cy="168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B, b/a/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b/a/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b/a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/$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102412" name="Rectangle 13"/>
            <p:cNvSpPr/>
            <p:nvPr/>
          </p:nvSpPr>
          <p:spPr>
            <a:xfrm>
              <a:off x="4438" y="9199"/>
              <a:ext cx="2962" cy="612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b/a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/$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47</a:t>
              </a:r>
            </a:p>
          </p:txBody>
        </p:sp>
        <p:sp>
          <p:nvSpPr>
            <p:cNvPr id="102416" name="Rectangle 17"/>
            <p:cNvSpPr/>
            <p:nvPr/>
          </p:nvSpPr>
          <p:spPr>
            <a:xfrm>
              <a:off x="3204" y="8973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417" name="Rectangle 20" descr="Green marble"/>
            <p:cNvSpPr/>
            <p:nvPr/>
          </p:nvSpPr>
          <p:spPr>
            <a:xfrm>
              <a:off x="3197" y="6662"/>
              <a:ext cx="446" cy="62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5" name="直接箭头连接符 4"/>
            <p:cNvCxnSpPr>
              <a:endCxn id="102404" idx="1"/>
            </p:cNvCxnSpPr>
            <p:nvPr/>
          </p:nvCxnSpPr>
          <p:spPr>
            <a:xfrm flipV="1">
              <a:off x="3231" y="3102"/>
              <a:ext cx="1376" cy="3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2403" idx="2"/>
              <a:endCxn id="102411" idx="1"/>
            </p:cNvCxnSpPr>
            <p:nvPr/>
          </p:nvCxnSpPr>
          <p:spPr>
            <a:xfrm rot="5400000" flipV="1">
              <a:off x="1784" y="4836"/>
              <a:ext cx="2635" cy="2359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102403" idx="2"/>
              <a:endCxn id="102412" idx="1"/>
            </p:cNvCxnSpPr>
            <p:nvPr/>
          </p:nvCxnSpPr>
          <p:spPr>
            <a:xfrm rot="5400000" flipV="1">
              <a:off x="776" y="5844"/>
              <a:ext cx="4808" cy="2516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102403" idx="2"/>
              <a:endCxn id="102405" idx="1"/>
            </p:cNvCxnSpPr>
            <p:nvPr/>
          </p:nvCxnSpPr>
          <p:spPr>
            <a:xfrm rot="5400000" flipV="1">
              <a:off x="3049" y="3572"/>
              <a:ext cx="433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02411" idx="2"/>
              <a:endCxn id="102412" idx="0"/>
            </p:cNvCxnSpPr>
            <p:nvPr/>
          </p:nvCxnSpPr>
          <p:spPr>
            <a:xfrm flipH="1">
              <a:off x="5919" y="8173"/>
              <a:ext cx="20" cy="102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7"/>
            <p:cNvSpPr/>
            <p:nvPr/>
          </p:nvSpPr>
          <p:spPr>
            <a:xfrm>
              <a:off x="5939" y="8341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4469" name="Freeform 22" descr="Green marble"/>
            <p:cNvSpPr/>
            <p:nvPr/>
          </p:nvSpPr>
          <p:spPr>
            <a:xfrm>
              <a:off x="3688" y="7966"/>
              <a:ext cx="830" cy="825"/>
            </a:xfrm>
            <a:custGeom>
              <a:avLst/>
              <a:gdLst/>
              <a:ahLst/>
              <a:cxnLst>
                <a:cxn ang="0">
                  <a:pos x="456" y="103"/>
                </a:cxn>
                <a:cxn ang="0">
                  <a:pos x="413" y="337"/>
                </a:cxn>
                <a:cxn ang="0">
                  <a:pos x="202" y="407"/>
                </a:cxn>
                <a:cxn ang="0">
                  <a:pos x="33" y="295"/>
                </a:cxn>
                <a:cxn ang="0">
                  <a:pos x="33" y="70"/>
                </a:cxn>
                <a:cxn ang="0">
                  <a:pos x="230" y="0"/>
                </a:cxn>
              </a:cxnLst>
              <a:rect l="0" t="0" r="0" b="0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20" descr="Green marble"/>
            <p:cNvSpPr/>
            <p:nvPr/>
          </p:nvSpPr>
          <p:spPr>
            <a:xfrm>
              <a:off x="3232" y="8110"/>
              <a:ext cx="446" cy="62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cxnSp>
        <p:nvCxnSpPr>
          <p:cNvPr id="3" name="曲线连接符 2"/>
          <p:cNvCxnSpPr>
            <a:stCxn id="102405" idx="3"/>
            <a:endCxn id="102412" idx="3"/>
          </p:cNvCxnSpPr>
          <p:nvPr/>
        </p:nvCxnSpPr>
        <p:spPr>
          <a:xfrm>
            <a:off x="4533900" y="3067050"/>
            <a:ext cx="79375" cy="2566670"/>
          </a:xfrm>
          <a:prstGeom prst="curvedConnector3">
            <a:avLst>
              <a:gd name="adj1" fmla="val 836000"/>
            </a:avLst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952490" y="2468880"/>
            <a:ext cx="2795905" cy="230695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		bba$</a:t>
            </a: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0b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36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ba$</a:t>
            </a: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0b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36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36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    a$</a:t>
            </a: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0b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36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36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47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      $</a:t>
            </a: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0b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36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36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89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      $</a:t>
            </a: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0b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36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89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      $</a:t>
            </a: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0B2		      $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104505" y="4815205"/>
            <a:ext cx="1170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报错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3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预测分析表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文法状态转换图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合并同心项目集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动作函数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转移函数</a:t>
            </a:r>
          </a:p>
        </p:txBody>
      </p:sp>
    </p:spTree>
    <p:extLst>
      <p:ext uri="{BB962C8B-B14F-4D97-AF65-F5344CB8AC3E}">
        <p14:creationId xmlns:p14="http://schemas.microsoft.com/office/powerpoint/2010/main" val="322659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sym typeface="+mn-ea"/>
              </a:rPr>
              <a:t>预测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的原因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分析表的状态数偏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82880" lvl="0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特点</a:t>
            </a: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的分析表有同样多的状态，比规范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分析表要小得多</a:t>
            </a: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的能力介于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之间</a:t>
            </a: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的能力在很多情况下已经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够用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82880" lvl="0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分析表构造方法</a:t>
            </a:r>
          </a:p>
          <a:p>
            <a:pPr marL="640080" lvl="1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通过合并规范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项目集来得到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0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02040" cy="4740275"/>
          </a:xfrm>
        </p:spPr>
        <p:txBody>
          <a:bodyPr>
            <a:normAutofit/>
          </a:bodyPr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对于拓广文法</a:t>
            </a: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'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	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1495" y="1906270"/>
            <a:ext cx="2820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(1)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sym typeface="+mn-ea"/>
              </a:rPr>
              <a:t>预测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7040" y="1597660"/>
            <a:ext cx="8077789" cy="4380768"/>
            <a:chOff x="591" y="2626"/>
            <a:chExt cx="13202" cy="7467"/>
          </a:xfrm>
        </p:grpSpPr>
        <p:sp>
          <p:nvSpPr>
            <p:cNvPr id="102403" name="Rectangle 4"/>
            <p:cNvSpPr/>
            <p:nvPr/>
          </p:nvSpPr>
          <p:spPr>
            <a:xfrm>
              <a:off x="591" y="2669"/>
              <a:ext cx="2663" cy="202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b/a</a:t>
              </a: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a, b/a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7271" y="2669"/>
              <a:ext cx="6522" cy="7424"/>
              <a:chOff x="7271" y="2669"/>
              <a:chExt cx="6522" cy="7424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8948" y="2669"/>
                <a:ext cx="2663" cy="675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6"/>
              <p:cNvSpPr/>
              <p:nvPr/>
            </p:nvSpPr>
            <p:spPr>
              <a:xfrm>
                <a:off x="8948" y="4107"/>
                <a:ext cx="2663" cy="1632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endParaRPr lang="en-US" altLang="zh-CN" dirty="0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5"/>
              <p:cNvSpPr/>
              <p:nvPr/>
            </p:nvSpPr>
            <p:spPr>
              <a:xfrm>
                <a:off x="11130" y="6718"/>
                <a:ext cx="2663" cy="675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9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5"/>
              <p:cNvSpPr/>
              <p:nvPr/>
            </p:nvSpPr>
            <p:spPr>
              <a:xfrm>
                <a:off x="8948" y="7846"/>
                <a:ext cx="2663" cy="675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l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zh-CN" altLang="en-US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$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7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endParaRPr>
              </a:p>
            </p:txBody>
          </p:sp>
          <p:sp>
            <p:nvSpPr>
              <p:cNvPr id="17" name="Rectangle 5"/>
              <p:cNvSpPr/>
              <p:nvPr/>
            </p:nvSpPr>
            <p:spPr>
              <a:xfrm>
                <a:off x="8948" y="9418"/>
                <a:ext cx="3144" cy="675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/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8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7313" y="3245"/>
                <a:ext cx="1588" cy="1021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0"/>
              <p:cNvSpPr/>
              <p:nvPr/>
            </p:nvSpPr>
            <p:spPr>
              <a:xfrm>
                <a:off x="7832" y="3245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V="1">
                <a:off x="7293" y="4946"/>
                <a:ext cx="1494" cy="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 descr="Green marble"/>
              <p:cNvSpPr/>
              <p:nvPr/>
            </p:nvSpPr>
            <p:spPr>
              <a:xfrm>
                <a:off x="7965" y="4370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7271" y="5541"/>
                <a:ext cx="1743" cy="224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4" idx="2"/>
                <a:endCxn id="16" idx="0"/>
              </p:cNvCxnSpPr>
              <p:nvPr/>
            </p:nvCxnSpPr>
            <p:spPr>
              <a:xfrm>
                <a:off x="10280" y="5739"/>
                <a:ext cx="0" cy="210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17"/>
              <p:cNvSpPr/>
              <p:nvPr/>
            </p:nvSpPr>
            <p:spPr>
              <a:xfrm>
                <a:off x="7965" y="6189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5" name="Rectangle 17"/>
              <p:cNvSpPr/>
              <p:nvPr/>
            </p:nvSpPr>
            <p:spPr>
              <a:xfrm>
                <a:off x="9573" y="6761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cxnSp>
            <p:nvCxnSpPr>
              <p:cNvPr id="29" name="曲线连接符 28"/>
              <p:cNvCxnSpPr>
                <a:stCxn id="14" idx="3"/>
              </p:cNvCxnSpPr>
              <p:nvPr/>
            </p:nvCxnSpPr>
            <p:spPr>
              <a:xfrm flipH="1" flipV="1">
                <a:off x="11508" y="4039"/>
                <a:ext cx="103" cy="884"/>
              </a:xfrm>
              <a:prstGeom prst="curvedConnector4">
                <a:avLst>
                  <a:gd name="adj1" fmla="val -917475"/>
                  <a:gd name="adj2" fmla="val 158031"/>
                </a:avLst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0" descr="Green marble"/>
              <p:cNvSpPr/>
              <p:nvPr/>
            </p:nvSpPr>
            <p:spPr>
              <a:xfrm>
                <a:off x="12576" y="3819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31" name="直接箭头连接符 30"/>
              <p:cNvCxnSpPr>
                <a:endCxn id="15" idx="0"/>
              </p:cNvCxnSpPr>
              <p:nvPr/>
            </p:nvCxnSpPr>
            <p:spPr>
              <a:xfrm>
                <a:off x="11623" y="5740"/>
                <a:ext cx="839" cy="97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10"/>
              <p:cNvSpPr/>
              <p:nvPr/>
            </p:nvSpPr>
            <p:spPr>
              <a:xfrm>
                <a:off x="12105" y="5853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>
                <a:off x="7305" y="7885"/>
                <a:ext cx="1823" cy="14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10"/>
              <p:cNvSpPr/>
              <p:nvPr/>
            </p:nvSpPr>
            <p:spPr>
              <a:xfrm>
                <a:off x="7899" y="8060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102404" name="Rectangle 5"/>
            <p:cNvSpPr/>
            <p:nvPr/>
          </p:nvSpPr>
          <p:spPr>
            <a:xfrm>
              <a:off x="4607" y="2699"/>
              <a:ext cx="2663" cy="806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405" name="Rectangle 6"/>
            <p:cNvSpPr/>
            <p:nvPr/>
          </p:nvSpPr>
          <p:spPr>
            <a:xfrm>
              <a:off x="4607" y="4314"/>
              <a:ext cx="2663" cy="163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a,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407" name="Rectangle 8"/>
            <p:cNvSpPr/>
            <p:nvPr/>
          </p:nvSpPr>
          <p:spPr>
            <a:xfrm>
              <a:off x="3565" y="2626"/>
              <a:ext cx="707" cy="576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2409" name="Rectangle 10"/>
            <p:cNvSpPr/>
            <p:nvPr/>
          </p:nvSpPr>
          <p:spPr>
            <a:xfrm>
              <a:off x="3423" y="4636"/>
              <a:ext cx="713" cy="57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411" name="Rectangle 12"/>
            <p:cNvSpPr/>
            <p:nvPr/>
          </p:nvSpPr>
          <p:spPr>
            <a:xfrm>
              <a:off x="4607" y="6492"/>
              <a:ext cx="2663" cy="168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B, b/a</a:t>
              </a:r>
              <a:endPara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b/a</a:t>
              </a: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b/a   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2412" name="Rectangle 13"/>
            <p:cNvSpPr/>
            <p:nvPr/>
          </p:nvSpPr>
          <p:spPr>
            <a:xfrm>
              <a:off x="4607" y="9199"/>
              <a:ext cx="2665" cy="61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b/a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2416" name="Rectangle 17"/>
            <p:cNvSpPr/>
            <p:nvPr/>
          </p:nvSpPr>
          <p:spPr>
            <a:xfrm>
              <a:off x="3204" y="8973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417" name="Rectangle 20" descr="Green marble"/>
            <p:cNvSpPr/>
            <p:nvPr/>
          </p:nvSpPr>
          <p:spPr>
            <a:xfrm>
              <a:off x="3197" y="6662"/>
              <a:ext cx="446" cy="62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5" name="直接箭头连接符 4"/>
            <p:cNvCxnSpPr>
              <a:endCxn id="102404" idx="1"/>
            </p:cNvCxnSpPr>
            <p:nvPr/>
          </p:nvCxnSpPr>
          <p:spPr>
            <a:xfrm flipV="1">
              <a:off x="3231" y="3102"/>
              <a:ext cx="1376" cy="3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2403" idx="2"/>
              <a:endCxn id="102411" idx="1"/>
            </p:cNvCxnSpPr>
            <p:nvPr/>
          </p:nvCxnSpPr>
          <p:spPr>
            <a:xfrm rot="5400000" flipV="1">
              <a:off x="1947" y="4673"/>
              <a:ext cx="2636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102403" idx="2"/>
              <a:endCxn id="102412" idx="1"/>
            </p:cNvCxnSpPr>
            <p:nvPr/>
          </p:nvCxnSpPr>
          <p:spPr>
            <a:xfrm rot="5400000" flipV="1">
              <a:off x="861" y="5759"/>
              <a:ext cx="4808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102403" idx="2"/>
              <a:endCxn id="102405" idx="1"/>
            </p:cNvCxnSpPr>
            <p:nvPr/>
          </p:nvCxnSpPr>
          <p:spPr>
            <a:xfrm rot="5400000" flipV="1">
              <a:off x="3049" y="3572"/>
              <a:ext cx="433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02411" idx="2"/>
              <a:endCxn id="102412" idx="0"/>
            </p:cNvCxnSpPr>
            <p:nvPr/>
          </p:nvCxnSpPr>
          <p:spPr>
            <a:xfrm>
              <a:off x="5939" y="8173"/>
              <a:ext cx="1" cy="102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7"/>
            <p:cNvSpPr/>
            <p:nvPr/>
          </p:nvSpPr>
          <p:spPr>
            <a:xfrm>
              <a:off x="5939" y="8521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4469" name="Freeform 22" descr="Green marble"/>
            <p:cNvSpPr/>
            <p:nvPr/>
          </p:nvSpPr>
          <p:spPr>
            <a:xfrm>
              <a:off x="4039" y="7966"/>
              <a:ext cx="830" cy="825"/>
            </a:xfrm>
            <a:custGeom>
              <a:avLst/>
              <a:gdLst/>
              <a:ahLst/>
              <a:cxnLst>
                <a:cxn ang="0">
                  <a:pos x="456" y="103"/>
                </a:cxn>
                <a:cxn ang="0">
                  <a:pos x="413" y="337"/>
                </a:cxn>
                <a:cxn ang="0">
                  <a:pos x="202" y="407"/>
                </a:cxn>
                <a:cxn ang="0">
                  <a:pos x="33" y="295"/>
                </a:cxn>
                <a:cxn ang="0">
                  <a:pos x="33" y="70"/>
                </a:cxn>
                <a:cxn ang="0">
                  <a:pos x="230" y="0"/>
                </a:cxn>
              </a:cxnLst>
              <a:rect l="0" t="0" r="0" b="0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20" descr="Green marble"/>
            <p:cNvSpPr/>
            <p:nvPr/>
          </p:nvSpPr>
          <p:spPr>
            <a:xfrm>
              <a:off x="3583" y="8110"/>
              <a:ext cx="446" cy="62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sym typeface="+mn-ea"/>
              </a:rPr>
              <a:t>预测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7040" y="1597660"/>
            <a:ext cx="8077789" cy="4380768"/>
            <a:chOff x="591" y="2626"/>
            <a:chExt cx="13202" cy="7467"/>
          </a:xfrm>
        </p:grpSpPr>
        <p:sp>
          <p:nvSpPr>
            <p:cNvPr id="102403" name="Rectangle 4"/>
            <p:cNvSpPr/>
            <p:nvPr/>
          </p:nvSpPr>
          <p:spPr>
            <a:xfrm>
              <a:off x="591" y="2669"/>
              <a:ext cx="2663" cy="202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b/a</a:t>
              </a: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a, b/a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7271" y="2669"/>
              <a:ext cx="6522" cy="7424"/>
              <a:chOff x="7271" y="2669"/>
              <a:chExt cx="6522" cy="7424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8948" y="2669"/>
                <a:ext cx="2663" cy="675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6"/>
              <p:cNvSpPr/>
              <p:nvPr/>
            </p:nvSpPr>
            <p:spPr>
              <a:xfrm>
                <a:off x="8948" y="4107"/>
                <a:ext cx="2663" cy="1632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endParaRPr lang="en-US" altLang="zh-CN" dirty="0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5"/>
              <p:cNvSpPr/>
              <p:nvPr/>
            </p:nvSpPr>
            <p:spPr>
              <a:xfrm>
                <a:off x="11130" y="6718"/>
                <a:ext cx="2663" cy="675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$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9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5"/>
              <p:cNvSpPr/>
              <p:nvPr/>
            </p:nvSpPr>
            <p:spPr>
              <a:xfrm>
                <a:off x="8948" y="7846"/>
                <a:ext cx="2663" cy="675"/>
              </a:xfrm>
              <a:prstGeom prst="rect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l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zh-CN" altLang="en-US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$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7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endParaRPr>
              </a:p>
            </p:txBody>
          </p:sp>
          <p:sp>
            <p:nvSpPr>
              <p:cNvPr id="17" name="Rectangle 5"/>
              <p:cNvSpPr/>
              <p:nvPr/>
            </p:nvSpPr>
            <p:spPr>
              <a:xfrm>
                <a:off x="8948" y="9418"/>
                <a:ext cx="3144" cy="675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/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8</a:t>
                </a:r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7313" y="3245"/>
                <a:ext cx="1588" cy="1021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0"/>
              <p:cNvSpPr/>
              <p:nvPr/>
            </p:nvSpPr>
            <p:spPr>
              <a:xfrm>
                <a:off x="7832" y="3245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V="1">
                <a:off x="7293" y="4946"/>
                <a:ext cx="1494" cy="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 descr="Green marble"/>
              <p:cNvSpPr/>
              <p:nvPr/>
            </p:nvSpPr>
            <p:spPr>
              <a:xfrm>
                <a:off x="7965" y="4370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7271" y="5541"/>
                <a:ext cx="1743" cy="224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4" idx="2"/>
                <a:endCxn id="16" idx="0"/>
              </p:cNvCxnSpPr>
              <p:nvPr/>
            </p:nvCxnSpPr>
            <p:spPr>
              <a:xfrm>
                <a:off x="10280" y="5739"/>
                <a:ext cx="0" cy="210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17"/>
              <p:cNvSpPr/>
              <p:nvPr/>
            </p:nvSpPr>
            <p:spPr>
              <a:xfrm>
                <a:off x="7965" y="6189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5" name="Rectangle 17"/>
              <p:cNvSpPr/>
              <p:nvPr/>
            </p:nvSpPr>
            <p:spPr>
              <a:xfrm>
                <a:off x="9573" y="6761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cxnSp>
            <p:nvCxnSpPr>
              <p:cNvPr id="29" name="曲线连接符 28"/>
              <p:cNvCxnSpPr>
                <a:stCxn id="14" idx="3"/>
              </p:cNvCxnSpPr>
              <p:nvPr/>
            </p:nvCxnSpPr>
            <p:spPr>
              <a:xfrm flipH="1" flipV="1">
                <a:off x="11508" y="4039"/>
                <a:ext cx="103" cy="884"/>
              </a:xfrm>
              <a:prstGeom prst="curvedConnector4">
                <a:avLst>
                  <a:gd name="adj1" fmla="val -917475"/>
                  <a:gd name="adj2" fmla="val 158031"/>
                </a:avLst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0" descr="Green marble"/>
              <p:cNvSpPr/>
              <p:nvPr/>
            </p:nvSpPr>
            <p:spPr>
              <a:xfrm>
                <a:off x="12576" y="3819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31" name="直接箭头连接符 30"/>
              <p:cNvCxnSpPr>
                <a:endCxn id="15" idx="0"/>
              </p:cNvCxnSpPr>
              <p:nvPr/>
            </p:nvCxnSpPr>
            <p:spPr>
              <a:xfrm>
                <a:off x="11623" y="5740"/>
                <a:ext cx="839" cy="97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10"/>
              <p:cNvSpPr/>
              <p:nvPr/>
            </p:nvSpPr>
            <p:spPr>
              <a:xfrm>
                <a:off x="12105" y="5853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>
                <a:off x="7305" y="7885"/>
                <a:ext cx="1823" cy="14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10"/>
              <p:cNvSpPr/>
              <p:nvPr/>
            </p:nvSpPr>
            <p:spPr>
              <a:xfrm>
                <a:off x="7899" y="8060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102404" name="Rectangle 5"/>
            <p:cNvSpPr/>
            <p:nvPr/>
          </p:nvSpPr>
          <p:spPr>
            <a:xfrm>
              <a:off x="4607" y="2699"/>
              <a:ext cx="2663" cy="806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405" name="Rectangle 6"/>
            <p:cNvSpPr/>
            <p:nvPr/>
          </p:nvSpPr>
          <p:spPr>
            <a:xfrm>
              <a:off x="4607" y="4314"/>
              <a:ext cx="2663" cy="163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a,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407" name="Rectangle 8"/>
            <p:cNvSpPr/>
            <p:nvPr/>
          </p:nvSpPr>
          <p:spPr>
            <a:xfrm>
              <a:off x="3565" y="2626"/>
              <a:ext cx="707" cy="576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2409" name="Rectangle 10"/>
            <p:cNvSpPr/>
            <p:nvPr/>
          </p:nvSpPr>
          <p:spPr>
            <a:xfrm>
              <a:off x="3423" y="4636"/>
              <a:ext cx="713" cy="57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411" name="Rectangle 12"/>
            <p:cNvSpPr/>
            <p:nvPr/>
          </p:nvSpPr>
          <p:spPr>
            <a:xfrm>
              <a:off x="4607" y="6492"/>
              <a:ext cx="2663" cy="168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B, b/a</a:t>
              </a:r>
              <a:endPara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b/a</a:t>
              </a: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b/a   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2412" name="Rectangle 13"/>
            <p:cNvSpPr/>
            <p:nvPr/>
          </p:nvSpPr>
          <p:spPr>
            <a:xfrm>
              <a:off x="4607" y="9199"/>
              <a:ext cx="2665" cy="612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b/a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2416" name="Rectangle 17"/>
            <p:cNvSpPr/>
            <p:nvPr/>
          </p:nvSpPr>
          <p:spPr>
            <a:xfrm>
              <a:off x="3204" y="8973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417" name="Rectangle 20" descr="Green marble"/>
            <p:cNvSpPr/>
            <p:nvPr/>
          </p:nvSpPr>
          <p:spPr>
            <a:xfrm>
              <a:off x="3197" y="6662"/>
              <a:ext cx="446" cy="62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5" name="直接箭头连接符 4"/>
            <p:cNvCxnSpPr>
              <a:endCxn id="102404" idx="1"/>
            </p:cNvCxnSpPr>
            <p:nvPr/>
          </p:nvCxnSpPr>
          <p:spPr>
            <a:xfrm flipV="1">
              <a:off x="3231" y="3102"/>
              <a:ext cx="1376" cy="3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2403" idx="2"/>
              <a:endCxn id="102411" idx="1"/>
            </p:cNvCxnSpPr>
            <p:nvPr/>
          </p:nvCxnSpPr>
          <p:spPr>
            <a:xfrm rot="5400000" flipV="1">
              <a:off x="1947" y="4673"/>
              <a:ext cx="2636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102403" idx="2"/>
              <a:endCxn id="102412" idx="1"/>
            </p:cNvCxnSpPr>
            <p:nvPr/>
          </p:nvCxnSpPr>
          <p:spPr>
            <a:xfrm rot="5400000" flipV="1">
              <a:off x="861" y="5759"/>
              <a:ext cx="4808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102403" idx="2"/>
              <a:endCxn id="102405" idx="1"/>
            </p:cNvCxnSpPr>
            <p:nvPr/>
          </p:nvCxnSpPr>
          <p:spPr>
            <a:xfrm rot="5400000" flipV="1">
              <a:off x="3049" y="3572"/>
              <a:ext cx="433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02411" idx="2"/>
              <a:endCxn id="102412" idx="0"/>
            </p:cNvCxnSpPr>
            <p:nvPr/>
          </p:nvCxnSpPr>
          <p:spPr>
            <a:xfrm>
              <a:off x="5939" y="8173"/>
              <a:ext cx="1" cy="102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7"/>
            <p:cNvSpPr/>
            <p:nvPr/>
          </p:nvSpPr>
          <p:spPr>
            <a:xfrm>
              <a:off x="5939" y="8521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4469" name="Freeform 22" descr="Green marble"/>
            <p:cNvSpPr/>
            <p:nvPr/>
          </p:nvSpPr>
          <p:spPr>
            <a:xfrm>
              <a:off x="4039" y="7966"/>
              <a:ext cx="830" cy="825"/>
            </a:xfrm>
            <a:custGeom>
              <a:avLst/>
              <a:gdLst/>
              <a:ahLst/>
              <a:cxnLst>
                <a:cxn ang="0">
                  <a:pos x="456" y="103"/>
                </a:cxn>
                <a:cxn ang="0">
                  <a:pos x="413" y="337"/>
                </a:cxn>
                <a:cxn ang="0">
                  <a:pos x="202" y="407"/>
                </a:cxn>
                <a:cxn ang="0">
                  <a:pos x="33" y="295"/>
                </a:cxn>
                <a:cxn ang="0">
                  <a:pos x="33" y="70"/>
                </a:cxn>
                <a:cxn ang="0">
                  <a:pos x="230" y="0"/>
                </a:cxn>
              </a:cxnLst>
              <a:rect l="0" t="0" r="0" b="0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20" descr="Green marble"/>
            <p:cNvSpPr/>
            <p:nvPr/>
          </p:nvSpPr>
          <p:spPr>
            <a:xfrm>
              <a:off x="3583" y="8110"/>
              <a:ext cx="446" cy="62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994349" name="Rectangle 45"/>
          <p:cNvSpPr/>
          <p:nvPr/>
        </p:nvSpPr>
        <p:spPr>
          <a:xfrm>
            <a:off x="779780" y="6075680"/>
            <a:ext cx="3779838" cy="539750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lstStyle/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仅搜索符不一样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49" grpId="0"/>
      <p:bldP spid="9943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4349" name="Rectangle 45"/>
          <p:cNvSpPr/>
          <p:nvPr/>
        </p:nvSpPr>
        <p:spPr>
          <a:xfrm>
            <a:off x="779780" y="6075680"/>
            <a:ext cx="3779838" cy="539750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lstStyle/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47040" y="1597660"/>
            <a:ext cx="8077200" cy="4423410"/>
            <a:chOff x="704" y="2516"/>
            <a:chExt cx="12720" cy="6966"/>
          </a:xfrm>
        </p:grpSpPr>
        <p:grpSp>
          <p:nvGrpSpPr>
            <p:cNvPr id="6" name="组合 5"/>
            <p:cNvGrpSpPr/>
            <p:nvPr/>
          </p:nvGrpSpPr>
          <p:grpSpPr>
            <a:xfrm>
              <a:off x="704" y="2516"/>
              <a:ext cx="12721" cy="6899"/>
              <a:chOff x="591" y="2626"/>
              <a:chExt cx="13202" cy="7467"/>
            </a:xfrm>
          </p:grpSpPr>
          <p:sp>
            <p:nvSpPr>
              <p:cNvPr id="102403" name="Rectangle 4"/>
              <p:cNvSpPr/>
              <p:nvPr/>
            </p:nvSpPr>
            <p:spPr>
              <a:xfrm>
                <a:off x="591" y="2669"/>
                <a:ext cx="2663" cy="2028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36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b/a</a:t>
                </a: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a, b/a</a:t>
                </a: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7271" y="2669"/>
                <a:ext cx="6522" cy="7424"/>
                <a:chOff x="7271" y="2669"/>
                <a:chExt cx="6522" cy="7424"/>
              </a:xfrm>
            </p:grpSpPr>
            <p:sp>
              <p:nvSpPr>
                <p:cNvPr id="13" name="Rectangle 5"/>
                <p:cNvSpPr/>
                <p:nvPr/>
              </p:nvSpPr>
              <p:spPr>
                <a:xfrm>
                  <a:off x="8948" y="2669"/>
                  <a:ext cx="2663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S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5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6"/>
                <p:cNvSpPr/>
                <p:nvPr/>
              </p:nvSpPr>
              <p:spPr>
                <a:xfrm>
                  <a:off x="8948" y="4107"/>
                  <a:ext cx="2663" cy="163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endParaRPr lang="en-US" altLang="zh-CN" dirty="0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zh-CN" altLang="en-US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zh-CN" altLang="en-US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6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5"/>
                <p:cNvSpPr/>
                <p:nvPr/>
              </p:nvSpPr>
              <p:spPr>
                <a:xfrm>
                  <a:off x="11130" y="6718"/>
                  <a:ext cx="2663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9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5"/>
                <p:cNvSpPr/>
                <p:nvPr/>
              </p:nvSpPr>
              <p:spPr>
                <a:xfrm>
                  <a:off x="8948" y="7846"/>
                  <a:ext cx="2663" cy="675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zh-CN" altLang="en-US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 </a:t>
                  </a:r>
                  <a:r>
                    <a:rPr lang="en-US" altLang="zh-CN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,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	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7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" panose="05000000000000000000" charset="0"/>
                  </a:endParaRPr>
                </a:p>
              </p:txBody>
            </p:sp>
            <p:sp>
              <p:nvSpPr>
                <p:cNvPr id="17" name="Rectangle 5"/>
                <p:cNvSpPr/>
                <p:nvPr/>
              </p:nvSpPr>
              <p:spPr>
                <a:xfrm>
                  <a:off x="8948" y="9418"/>
                  <a:ext cx="3144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/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8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" panose="05000000000000000000" charset="0"/>
                  </a:endParaRPr>
                </a:p>
              </p:txBody>
            </p: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7313" y="3245"/>
                  <a:ext cx="1588" cy="1021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0"/>
                <p:cNvSpPr/>
                <p:nvPr/>
              </p:nvSpPr>
              <p:spPr>
                <a:xfrm>
                  <a:off x="7832" y="3245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 flipV="1">
                  <a:off x="7293" y="4946"/>
                  <a:ext cx="1494" cy="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 descr="Green marble"/>
                <p:cNvSpPr/>
                <p:nvPr/>
              </p:nvSpPr>
              <p:spPr>
                <a:xfrm>
                  <a:off x="7965" y="4370"/>
                  <a:ext cx="446" cy="628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7271" y="5541"/>
                  <a:ext cx="1743" cy="22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stCxn id="14" idx="2"/>
                  <a:endCxn id="16" idx="0"/>
                </p:cNvCxnSpPr>
                <p:nvPr/>
              </p:nvCxnSpPr>
              <p:spPr>
                <a:xfrm>
                  <a:off x="10280" y="5739"/>
                  <a:ext cx="0" cy="210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17"/>
                <p:cNvSpPr/>
                <p:nvPr/>
              </p:nvSpPr>
              <p:spPr>
                <a:xfrm>
                  <a:off x="7965" y="6189"/>
                  <a:ext cx="707" cy="572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5" name="Rectangle 17"/>
                <p:cNvSpPr/>
                <p:nvPr/>
              </p:nvSpPr>
              <p:spPr>
                <a:xfrm>
                  <a:off x="9573" y="6761"/>
                  <a:ext cx="707" cy="572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cxnSp>
              <p:nvCxnSpPr>
                <p:cNvPr id="29" name="曲线连接符 28"/>
                <p:cNvCxnSpPr>
                  <a:stCxn id="14" idx="3"/>
                </p:cNvCxnSpPr>
                <p:nvPr/>
              </p:nvCxnSpPr>
              <p:spPr>
                <a:xfrm flipH="1" flipV="1">
                  <a:off x="11508" y="4039"/>
                  <a:ext cx="103" cy="884"/>
                </a:xfrm>
                <a:prstGeom prst="curvedConnector4">
                  <a:avLst>
                    <a:gd name="adj1" fmla="val -917475"/>
                    <a:gd name="adj2" fmla="val 158031"/>
                  </a:avLst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0" descr="Green marble"/>
                <p:cNvSpPr/>
                <p:nvPr/>
              </p:nvSpPr>
              <p:spPr>
                <a:xfrm>
                  <a:off x="12576" y="3819"/>
                  <a:ext cx="446" cy="628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31" name="直接箭头连接符 30"/>
                <p:cNvCxnSpPr>
                  <a:endCxn id="15" idx="0"/>
                </p:cNvCxnSpPr>
                <p:nvPr/>
              </p:nvCxnSpPr>
              <p:spPr>
                <a:xfrm>
                  <a:off x="11623" y="5740"/>
                  <a:ext cx="839" cy="978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10"/>
                <p:cNvSpPr/>
                <p:nvPr/>
              </p:nvSpPr>
              <p:spPr>
                <a:xfrm>
                  <a:off x="12105" y="5853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7305" y="7885"/>
                  <a:ext cx="1823" cy="14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10"/>
                <p:cNvSpPr/>
                <p:nvPr/>
              </p:nvSpPr>
              <p:spPr>
                <a:xfrm>
                  <a:off x="7899" y="8060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102404" name="Rectangle 5"/>
              <p:cNvSpPr/>
              <p:nvPr/>
            </p:nvSpPr>
            <p:spPr>
              <a:xfrm>
                <a:off x="4607" y="2699"/>
                <a:ext cx="2663" cy="806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2405" name="Rectangle 6"/>
              <p:cNvSpPr/>
              <p:nvPr/>
            </p:nvSpPr>
            <p:spPr>
              <a:xfrm>
                <a:off x="4607" y="4314"/>
                <a:ext cx="2663" cy="1632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a,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2407" name="Rectangle 8"/>
              <p:cNvSpPr/>
              <p:nvPr/>
            </p:nvSpPr>
            <p:spPr>
              <a:xfrm>
                <a:off x="3565" y="2626"/>
                <a:ext cx="707" cy="57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02409" name="Rectangle 10"/>
              <p:cNvSpPr/>
              <p:nvPr/>
            </p:nvSpPr>
            <p:spPr>
              <a:xfrm>
                <a:off x="3423" y="4636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2411" name="Rectangle 12"/>
              <p:cNvSpPr/>
              <p:nvPr/>
            </p:nvSpPr>
            <p:spPr>
              <a:xfrm>
                <a:off x="4607" y="6492"/>
                <a:ext cx="2663" cy="1681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36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B, b/a</a:t>
                </a:r>
                <a:endPara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b/a</a:t>
                </a: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b/a   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2412" name="Rectangle 13"/>
              <p:cNvSpPr/>
              <p:nvPr/>
            </p:nvSpPr>
            <p:spPr>
              <a:xfrm>
                <a:off x="4607" y="9199"/>
                <a:ext cx="2665" cy="612"/>
              </a:xfrm>
              <a:prstGeom prst="rect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b/a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2416" name="Rectangle 17"/>
              <p:cNvSpPr/>
              <p:nvPr/>
            </p:nvSpPr>
            <p:spPr>
              <a:xfrm>
                <a:off x="3204" y="8973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2417" name="Rectangle 20" descr="Green marble"/>
              <p:cNvSpPr/>
              <p:nvPr/>
            </p:nvSpPr>
            <p:spPr>
              <a:xfrm>
                <a:off x="3197" y="6662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5" name="直接箭头连接符 4"/>
              <p:cNvCxnSpPr>
                <a:endCxn id="102404" idx="1"/>
              </p:cNvCxnSpPr>
              <p:nvPr/>
            </p:nvCxnSpPr>
            <p:spPr>
              <a:xfrm flipV="1">
                <a:off x="3231" y="3102"/>
                <a:ext cx="1376" cy="3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肘形连接符 6"/>
              <p:cNvCxnSpPr>
                <a:stCxn id="102403" idx="2"/>
                <a:endCxn id="102411" idx="1"/>
              </p:cNvCxnSpPr>
              <p:nvPr/>
            </p:nvCxnSpPr>
            <p:spPr>
              <a:xfrm rot="5400000" flipV="1">
                <a:off x="1947" y="4673"/>
                <a:ext cx="2636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肘形连接符 7"/>
              <p:cNvCxnSpPr>
                <a:stCxn id="102403" idx="2"/>
                <a:endCxn id="102412" idx="1"/>
              </p:cNvCxnSpPr>
              <p:nvPr/>
            </p:nvCxnSpPr>
            <p:spPr>
              <a:xfrm rot="5400000" flipV="1">
                <a:off x="861" y="5759"/>
                <a:ext cx="4808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肘形连接符 8"/>
              <p:cNvCxnSpPr>
                <a:stCxn id="102403" idx="2"/>
                <a:endCxn id="102405" idx="1"/>
              </p:cNvCxnSpPr>
              <p:nvPr/>
            </p:nvCxnSpPr>
            <p:spPr>
              <a:xfrm rot="5400000" flipV="1">
                <a:off x="3049" y="3572"/>
                <a:ext cx="433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02411" idx="2"/>
                <a:endCxn id="102412" idx="0"/>
              </p:cNvCxnSpPr>
              <p:nvPr/>
            </p:nvCxnSpPr>
            <p:spPr>
              <a:xfrm>
                <a:off x="5939" y="8173"/>
                <a:ext cx="1" cy="102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17"/>
              <p:cNvSpPr/>
              <p:nvPr/>
            </p:nvSpPr>
            <p:spPr>
              <a:xfrm>
                <a:off x="5939" y="8341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469" name="Freeform 22" descr="Green marble"/>
              <p:cNvSpPr/>
              <p:nvPr/>
            </p:nvSpPr>
            <p:spPr>
              <a:xfrm>
                <a:off x="4039" y="7966"/>
                <a:ext cx="830" cy="825"/>
              </a:xfrm>
              <a:custGeom>
                <a:avLst/>
                <a:gdLst/>
                <a:ahLst/>
                <a:cxnLst>
                  <a:cxn ang="0">
                    <a:pos x="456" y="103"/>
                  </a:cxn>
                  <a:cxn ang="0">
                    <a:pos x="413" y="337"/>
                  </a:cxn>
                  <a:cxn ang="0">
                    <a:pos x="202" y="407"/>
                  </a:cxn>
                  <a:cxn ang="0">
                    <a:pos x="33" y="295"/>
                  </a:cxn>
                  <a:cxn ang="0">
                    <a:pos x="33" y="70"/>
                  </a:cxn>
                  <a:cxn ang="0">
                    <a:pos x="230" y="0"/>
                  </a:cxn>
                </a:cxnLst>
                <a:rect l="0" t="0" r="0" b="0"/>
                <a:pathLst>
                  <a:path w="456" h="414">
                    <a:moveTo>
                      <a:pt x="456" y="103"/>
                    </a:moveTo>
                    <a:cubicBezTo>
                      <a:pt x="449" y="142"/>
                      <a:pt x="455" y="286"/>
                      <a:pt x="413" y="337"/>
                    </a:cubicBezTo>
                    <a:cubicBezTo>
                      <a:pt x="371" y="388"/>
                      <a:pt x="265" y="414"/>
                      <a:pt x="202" y="407"/>
                    </a:cubicBezTo>
                    <a:cubicBezTo>
                      <a:pt x="139" y="400"/>
                      <a:pt x="61" y="351"/>
                      <a:pt x="33" y="295"/>
                    </a:cubicBezTo>
                    <a:cubicBezTo>
                      <a:pt x="5" y="239"/>
                      <a:pt x="0" y="119"/>
                      <a:pt x="33" y="70"/>
                    </a:cubicBezTo>
                    <a:cubicBezTo>
                      <a:pt x="66" y="21"/>
                      <a:pt x="189" y="15"/>
                      <a:pt x="230" y="0"/>
                    </a:cubicBezTo>
                  </a:path>
                </a:pathLst>
              </a:custGeom>
              <a:noFill/>
              <a:ln w="12700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20" descr="Green marble"/>
              <p:cNvSpPr/>
              <p:nvPr/>
            </p:nvSpPr>
            <p:spPr>
              <a:xfrm>
                <a:off x="3583" y="8110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4252" y="9482"/>
              <a:ext cx="3175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34" y="7100"/>
              <a:ext cx="3629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34" y="8226"/>
              <a:ext cx="3629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1963" y="7101"/>
              <a:ext cx="0" cy="1133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7427" y="8212"/>
              <a:ext cx="907" cy="127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251" y="8347"/>
              <a:ext cx="3175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7426" y="7100"/>
              <a:ext cx="907" cy="127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251" y="8347"/>
              <a:ext cx="0" cy="1133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  <p:bldLst>
      <p:bldP spid="9943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4349" name="Rectangle 45"/>
          <p:cNvSpPr/>
          <p:nvPr/>
        </p:nvSpPr>
        <p:spPr>
          <a:xfrm>
            <a:off x="779780" y="6075680"/>
            <a:ext cx="3779838" cy="539750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lstStyle/>
          <a:p>
            <a:pPr algn="l" eaLnBrk="0" hangingPunct="0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输入为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bbabba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$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47040" y="1597660"/>
            <a:ext cx="8077200" cy="4423410"/>
            <a:chOff x="704" y="2516"/>
            <a:chExt cx="12720" cy="6966"/>
          </a:xfrm>
        </p:grpSpPr>
        <p:grpSp>
          <p:nvGrpSpPr>
            <p:cNvPr id="6" name="组合 5"/>
            <p:cNvGrpSpPr/>
            <p:nvPr/>
          </p:nvGrpSpPr>
          <p:grpSpPr>
            <a:xfrm>
              <a:off x="704" y="2516"/>
              <a:ext cx="12721" cy="6899"/>
              <a:chOff x="591" y="2626"/>
              <a:chExt cx="13202" cy="7467"/>
            </a:xfrm>
          </p:grpSpPr>
          <p:sp>
            <p:nvSpPr>
              <p:cNvPr id="102403" name="Rectangle 4"/>
              <p:cNvSpPr/>
              <p:nvPr/>
            </p:nvSpPr>
            <p:spPr>
              <a:xfrm>
                <a:off x="591" y="2669"/>
                <a:ext cx="2663" cy="2028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36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b/a</a:t>
                </a: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a, b/a</a:t>
                </a: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7271" y="2669"/>
                <a:ext cx="6522" cy="7424"/>
                <a:chOff x="7271" y="2669"/>
                <a:chExt cx="6522" cy="7424"/>
              </a:xfrm>
            </p:grpSpPr>
            <p:sp>
              <p:nvSpPr>
                <p:cNvPr id="13" name="Rectangle 5"/>
                <p:cNvSpPr/>
                <p:nvPr/>
              </p:nvSpPr>
              <p:spPr>
                <a:xfrm>
                  <a:off x="8948" y="2669"/>
                  <a:ext cx="2663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S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5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6"/>
                <p:cNvSpPr/>
                <p:nvPr/>
              </p:nvSpPr>
              <p:spPr>
                <a:xfrm>
                  <a:off x="8948" y="4107"/>
                  <a:ext cx="2663" cy="163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endParaRPr lang="en-US" altLang="zh-CN" dirty="0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zh-CN" altLang="en-US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zh-CN" altLang="en-US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6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5"/>
                <p:cNvSpPr/>
                <p:nvPr/>
              </p:nvSpPr>
              <p:spPr>
                <a:xfrm>
                  <a:off x="11130" y="6718"/>
                  <a:ext cx="2663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9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5"/>
                <p:cNvSpPr/>
                <p:nvPr/>
              </p:nvSpPr>
              <p:spPr>
                <a:xfrm>
                  <a:off x="8948" y="7846"/>
                  <a:ext cx="2663" cy="675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zh-CN" altLang="en-US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 </a:t>
                  </a:r>
                  <a:r>
                    <a:rPr lang="en-US" altLang="zh-CN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,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	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7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" panose="05000000000000000000" charset="0"/>
                  </a:endParaRPr>
                </a:p>
              </p:txBody>
            </p:sp>
            <p:sp>
              <p:nvSpPr>
                <p:cNvPr id="17" name="Rectangle 5"/>
                <p:cNvSpPr/>
                <p:nvPr/>
              </p:nvSpPr>
              <p:spPr>
                <a:xfrm>
                  <a:off x="8948" y="9418"/>
                  <a:ext cx="3144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/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8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" panose="05000000000000000000" charset="0"/>
                  </a:endParaRPr>
                </a:p>
              </p:txBody>
            </p: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7313" y="3245"/>
                  <a:ext cx="1588" cy="1021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0"/>
                <p:cNvSpPr/>
                <p:nvPr/>
              </p:nvSpPr>
              <p:spPr>
                <a:xfrm>
                  <a:off x="7832" y="3245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 flipV="1">
                  <a:off x="7293" y="4946"/>
                  <a:ext cx="1494" cy="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 descr="Green marble"/>
                <p:cNvSpPr/>
                <p:nvPr/>
              </p:nvSpPr>
              <p:spPr>
                <a:xfrm>
                  <a:off x="7965" y="4370"/>
                  <a:ext cx="446" cy="628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7271" y="5541"/>
                  <a:ext cx="1743" cy="22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stCxn id="14" idx="2"/>
                  <a:endCxn id="16" idx="0"/>
                </p:cNvCxnSpPr>
                <p:nvPr/>
              </p:nvCxnSpPr>
              <p:spPr>
                <a:xfrm>
                  <a:off x="10280" y="5739"/>
                  <a:ext cx="0" cy="210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17"/>
                <p:cNvSpPr/>
                <p:nvPr/>
              </p:nvSpPr>
              <p:spPr>
                <a:xfrm>
                  <a:off x="7965" y="6189"/>
                  <a:ext cx="707" cy="572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5" name="Rectangle 17"/>
                <p:cNvSpPr/>
                <p:nvPr/>
              </p:nvSpPr>
              <p:spPr>
                <a:xfrm>
                  <a:off x="9573" y="6761"/>
                  <a:ext cx="707" cy="572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cxnSp>
              <p:nvCxnSpPr>
                <p:cNvPr id="29" name="曲线连接符 28"/>
                <p:cNvCxnSpPr>
                  <a:stCxn id="14" idx="3"/>
                </p:cNvCxnSpPr>
                <p:nvPr/>
              </p:nvCxnSpPr>
              <p:spPr>
                <a:xfrm flipH="1" flipV="1">
                  <a:off x="11508" y="4039"/>
                  <a:ext cx="103" cy="884"/>
                </a:xfrm>
                <a:prstGeom prst="curvedConnector4">
                  <a:avLst>
                    <a:gd name="adj1" fmla="val -917475"/>
                    <a:gd name="adj2" fmla="val 158031"/>
                  </a:avLst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0" descr="Green marble"/>
                <p:cNvSpPr/>
                <p:nvPr/>
              </p:nvSpPr>
              <p:spPr>
                <a:xfrm>
                  <a:off x="12576" y="3819"/>
                  <a:ext cx="446" cy="628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31" name="直接箭头连接符 30"/>
                <p:cNvCxnSpPr>
                  <a:endCxn id="15" idx="0"/>
                </p:cNvCxnSpPr>
                <p:nvPr/>
              </p:nvCxnSpPr>
              <p:spPr>
                <a:xfrm>
                  <a:off x="11623" y="5740"/>
                  <a:ext cx="839" cy="978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10"/>
                <p:cNvSpPr/>
                <p:nvPr/>
              </p:nvSpPr>
              <p:spPr>
                <a:xfrm>
                  <a:off x="12105" y="5853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7305" y="7885"/>
                  <a:ext cx="1823" cy="14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10"/>
                <p:cNvSpPr/>
                <p:nvPr/>
              </p:nvSpPr>
              <p:spPr>
                <a:xfrm>
                  <a:off x="7899" y="8060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102404" name="Rectangle 5"/>
              <p:cNvSpPr/>
              <p:nvPr/>
            </p:nvSpPr>
            <p:spPr>
              <a:xfrm>
                <a:off x="4607" y="2699"/>
                <a:ext cx="2663" cy="806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2405" name="Rectangle 6"/>
              <p:cNvSpPr/>
              <p:nvPr/>
            </p:nvSpPr>
            <p:spPr>
              <a:xfrm>
                <a:off x="4607" y="4314"/>
                <a:ext cx="2663" cy="1632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a,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2407" name="Rectangle 8"/>
              <p:cNvSpPr/>
              <p:nvPr/>
            </p:nvSpPr>
            <p:spPr>
              <a:xfrm>
                <a:off x="3565" y="2626"/>
                <a:ext cx="707" cy="57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02409" name="Rectangle 10"/>
              <p:cNvSpPr/>
              <p:nvPr/>
            </p:nvSpPr>
            <p:spPr>
              <a:xfrm>
                <a:off x="3423" y="4636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2411" name="Rectangle 12"/>
              <p:cNvSpPr/>
              <p:nvPr/>
            </p:nvSpPr>
            <p:spPr>
              <a:xfrm>
                <a:off x="4607" y="6492"/>
                <a:ext cx="2663" cy="1681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36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B, b/a</a:t>
                </a:r>
                <a:endPara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b/a</a:t>
                </a: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b/a   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2412" name="Rectangle 13"/>
              <p:cNvSpPr/>
              <p:nvPr/>
            </p:nvSpPr>
            <p:spPr>
              <a:xfrm>
                <a:off x="4607" y="9199"/>
                <a:ext cx="2665" cy="612"/>
              </a:xfrm>
              <a:prstGeom prst="rect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b/a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2416" name="Rectangle 17"/>
              <p:cNvSpPr/>
              <p:nvPr/>
            </p:nvSpPr>
            <p:spPr>
              <a:xfrm>
                <a:off x="3204" y="8973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2417" name="Rectangle 20" descr="Green marble"/>
              <p:cNvSpPr/>
              <p:nvPr/>
            </p:nvSpPr>
            <p:spPr>
              <a:xfrm>
                <a:off x="3197" y="6662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5" name="直接箭头连接符 4"/>
              <p:cNvCxnSpPr>
                <a:endCxn id="102404" idx="1"/>
              </p:cNvCxnSpPr>
              <p:nvPr/>
            </p:nvCxnSpPr>
            <p:spPr>
              <a:xfrm flipV="1">
                <a:off x="3231" y="3102"/>
                <a:ext cx="1376" cy="3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肘形连接符 6"/>
              <p:cNvCxnSpPr>
                <a:stCxn id="102403" idx="2"/>
                <a:endCxn id="102411" idx="1"/>
              </p:cNvCxnSpPr>
              <p:nvPr/>
            </p:nvCxnSpPr>
            <p:spPr>
              <a:xfrm rot="5400000" flipV="1">
                <a:off x="1947" y="4673"/>
                <a:ext cx="2636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肘形连接符 7"/>
              <p:cNvCxnSpPr>
                <a:stCxn id="102403" idx="2"/>
                <a:endCxn id="102412" idx="1"/>
              </p:cNvCxnSpPr>
              <p:nvPr/>
            </p:nvCxnSpPr>
            <p:spPr>
              <a:xfrm rot="5400000" flipV="1">
                <a:off x="861" y="5759"/>
                <a:ext cx="4808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肘形连接符 8"/>
              <p:cNvCxnSpPr>
                <a:stCxn id="102403" idx="2"/>
                <a:endCxn id="102405" idx="1"/>
              </p:cNvCxnSpPr>
              <p:nvPr/>
            </p:nvCxnSpPr>
            <p:spPr>
              <a:xfrm rot="5400000" flipV="1">
                <a:off x="3049" y="3572"/>
                <a:ext cx="433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02411" idx="2"/>
                <a:endCxn id="102412" idx="0"/>
              </p:cNvCxnSpPr>
              <p:nvPr/>
            </p:nvCxnSpPr>
            <p:spPr>
              <a:xfrm>
                <a:off x="5939" y="8173"/>
                <a:ext cx="1" cy="102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17"/>
              <p:cNvSpPr/>
              <p:nvPr/>
            </p:nvSpPr>
            <p:spPr>
              <a:xfrm>
                <a:off x="5939" y="8341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469" name="Freeform 22" descr="Green marble"/>
              <p:cNvSpPr/>
              <p:nvPr/>
            </p:nvSpPr>
            <p:spPr>
              <a:xfrm>
                <a:off x="4039" y="7966"/>
                <a:ext cx="830" cy="825"/>
              </a:xfrm>
              <a:custGeom>
                <a:avLst/>
                <a:gdLst/>
                <a:ahLst/>
                <a:cxnLst>
                  <a:cxn ang="0">
                    <a:pos x="456" y="103"/>
                  </a:cxn>
                  <a:cxn ang="0">
                    <a:pos x="413" y="337"/>
                  </a:cxn>
                  <a:cxn ang="0">
                    <a:pos x="202" y="407"/>
                  </a:cxn>
                  <a:cxn ang="0">
                    <a:pos x="33" y="295"/>
                  </a:cxn>
                  <a:cxn ang="0">
                    <a:pos x="33" y="70"/>
                  </a:cxn>
                  <a:cxn ang="0">
                    <a:pos x="230" y="0"/>
                  </a:cxn>
                </a:cxnLst>
                <a:rect l="0" t="0" r="0" b="0"/>
                <a:pathLst>
                  <a:path w="456" h="414">
                    <a:moveTo>
                      <a:pt x="456" y="103"/>
                    </a:moveTo>
                    <a:cubicBezTo>
                      <a:pt x="449" y="142"/>
                      <a:pt x="455" y="286"/>
                      <a:pt x="413" y="337"/>
                    </a:cubicBezTo>
                    <a:cubicBezTo>
                      <a:pt x="371" y="388"/>
                      <a:pt x="265" y="414"/>
                      <a:pt x="202" y="407"/>
                    </a:cubicBezTo>
                    <a:cubicBezTo>
                      <a:pt x="139" y="400"/>
                      <a:pt x="61" y="351"/>
                      <a:pt x="33" y="295"/>
                    </a:cubicBezTo>
                    <a:cubicBezTo>
                      <a:pt x="5" y="239"/>
                      <a:pt x="0" y="119"/>
                      <a:pt x="33" y="70"/>
                    </a:cubicBezTo>
                    <a:cubicBezTo>
                      <a:pt x="66" y="21"/>
                      <a:pt x="189" y="15"/>
                      <a:pt x="230" y="0"/>
                    </a:cubicBezTo>
                  </a:path>
                </a:pathLst>
              </a:custGeom>
              <a:noFill/>
              <a:ln w="12700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20" descr="Green marble"/>
              <p:cNvSpPr/>
              <p:nvPr/>
            </p:nvSpPr>
            <p:spPr>
              <a:xfrm>
                <a:off x="3583" y="8110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4252" y="9482"/>
              <a:ext cx="3175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34" y="7100"/>
              <a:ext cx="3629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34" y="8226"/>
              <a:ext cx="3629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1963" y="7101"/>
              <a:ext cx="0" cy="1133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7427" y="8212"/>
              <a:ext cx="907" cy="127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251" y="8347"/>
              <a:ext cx="3175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7426" y="7100"/>
              <a:ext cx="907" cy="127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251" y="8347"/>
              <a:ext cx="0" cy="1133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  <p:bldLst>
      <p:bldP spid="9943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LALR</a:t>
            </a:r>
            <a:r>
              <a:rPr lang="zh-CN" altLang="en-US">
                <a:sym typeface="+mn-ea"/>
              </a:rPr>
              <a:t>预测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4349" name="Rectangle 45"/>
          <p:cNvSpPr/>
          <p:nvPr/>
        </p:nvSpPr>
        <p:spPr>
          <a:xfrm>
            <a:off x="779780" y="6075680"/>
            <a:ext cx="3779838" cy="539750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lstStyle/>
          <a:p>
            <a:pPr algn="l" eaLnBrk="0" hangingPunct="0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输入为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bba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$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47040" y="1597660"/>
            <a:ext cx="8077200" cy="4423410"/>
            <a:chOff x="704" y="2516"/>
            <a:chExt cx="12720" cy="6966"/>
          </a:xfrm>
        </p:grpSpPr>
        <p:grpSp>
          <p:nvGrpSpPr>
            <p:cNvPr id="6" name="组合 5"/>
            <p:cNvGrpSpPr/>
            <p:nvPr/>
          </p:nvGrpSpPr>
          <p:grpSpPr>
            <a:xfrm>
              <a:off x="704" y="2516"/>
              <a:ext cx="12721" cy="6899"/>
              <a:chOff x="591" y="2626"/>
              <a:chExt cx="13202" cy="7467"/>
            </a:xfrm>
          </p:grpSpPr>
          <p:sp>
            <p:nvSpPr>
              <p:cNvPr id="102403" name="Rectangle 4"/>
              <p:cNvSpPr/>
              <p:nvPr/>
            </p:nvSpPr>
            <p:spPr>
              <a:xfrm>
                <a:off x="591" y="2669"/>
                <a:ext cx="2663" cy="2028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36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b/a</a:t>
                </a: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a, b/a</a:t>
                </a: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7271" y="2669"/>
                <a:ext cx="6522" cy="7424"/>
                <a:chOff x="7271" y="2669"/>
                <a:chExt cx="6522" cy="7424"/>
              </a:xfrm>
            </p:grpSpPr>
            <p:sp>
              <p:nvSpPr>
                <p:cNvPr id="13" name="Rectangle 5"/>
                <p:cNvSpPr/>
                <p:nvPr/>
              </p:nvSpPr>
              <p:spPr>
                <a:xfrm>
                  <a:off x="8948" y="2669"/>
                  <a:ext cx="2663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S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5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6"/>
                <p:cNvSpPr/>
                <p:nvPr/>
              </p:nvSpPr>
              <p:spPr>
                <a:xfrm>
                  <a:off x="8948" y="4107"/>
                  <a:ext cx="2663" cy="163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endParaRPr lang="en-US" altLang="zh-CN" dirty="0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zh-CN" altLang="en-US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zh-CN" altLang="en-US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6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5"/>
                <p:cNvSpPr/>
                <p:nvPr/>
              </p:nvSpPr>
              <p:spPr>
                <a:xfrm>
                  <a:off x="11130" y="6718"/>
                  <a:ext cx="2663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9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5"/>
                <p:cNvSpPr/>
                <p:nvPr/>
              </p:nvSpPr>
              <p:spPr>
                <a:xfrm>
                  <a:off x="8948" y="7846"/>
                  <a:ext cx="2663" cy="675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zh-CN" altLang="en-US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 </a:t>
                  </a:r>
                  <a:r>
                    <a:rPr lang="en-US" altLang="zh-CN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,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$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	    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7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" panose="05000000000000000000" charset="0"/>
                  </a:endParaRPr>
                </a:p>
              </p:txBody>
            </p:sp>
            <p:sp>
              <p:nvSpPr>
                <p:cNvPr id="17" name="Rectangle 5"/>
                <p:cNvSpPr/>
                <p:nvPr/>
              </p:nvSpPr>
              <p:spPr>
                <a:xfrm>
                  <a:off x="8948" y="9418"/>
                  <a:ext cx="3144" cy="675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bB</a:t>
                  </a:r>
                  <a:r>
                    <a:rPr lang="zh-CN" altLang="en-US" i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charset="0"/>
                    </a:rPr>
                    <a:t>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, 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b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/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a</a:t>
                  </a:r>
                  <a:r>
                    <a:rPr lang="en-US" altLang="zh-CN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    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baseline="-25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+mn-ea"/>
                    </a:rPr>
                    <a:t>8</a:t>
                  </a:r>
                  <a:endPara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Wingdings" panose="05000000000000000000" charset="0"/>
                  </a:endParaRPr>
                </a:p>
              </p:txBody>
            </p: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7313" y="3245"/>
                  <a:ext cx="1588" cy="1021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0"/>
                <p:cNvSpPr/>
                <p:nvPr/>
              </p:nvSpPr>
              <p:spPr>
                <a:xfrm>
                  <a:off x="7832" y="3245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 flipV="1">
                  <a:off x="7293" y="4946"/>
                  <a:ext cx="1494" cy="4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 descr="Green marble"/>
                <p:cNvSpPr/>
                <p:nvPr/>
              </p:nvSpPr>
              <p:spPr>
                <a:xfrm>
                  <a:off x="7965" y="4370"/>
                  <a:ext cx="446" cy="628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7271" y="5541"/>
                  <a:ext cx="1743" cy="224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stCxn id="14" idx="2"/>
                  <a:endCxn id="16" idx="0"/>
                </p:cNvCxnSpPr>
                <p:nvPr/>
              </p:nvCxnSpPr>
              <p:spPr>
                <a:xfrm>
                  <a:off x="10280" y="5739"/>
                  <a:ext cx="0" cy="210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17"/>
                <p:cNvSpPr/>
                <p:nvPr/>
              </p:nvSpPr>
              <p:spPr>
                <a:xfrm>
                  <a:off x="7965" y="6189"/>
                  <a:ext cx="707" cy="572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5" name="Rectangle 17"/>
                <p:cNvSpPr/>
                <p:nvPr/>
              </p:nvSpPr>
              <p:spPr>
                <a:xfrm>
                  <a:off x="9573" y="6761"/>
                  <a:ext cx="707" cy="572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cxnSp>
              <p:nvCxnSpPr>
                <p:cNvPr id="29" name="曲线连接符 28"/>
                <p:cNvCxnSpPr>
                  <a:stCxn id="14" idx="3"/>
                </p:cNvCxnSpPr>
                <p:nvPr/>
              </p:nvCxnSpPr>
              <p:spPr>
                <a:xfrm flipH="1" flipV="1">
                  <a:off x="11508" y="4039"/>
                  <a:ext cx="103" cy="884"/>
                </a:xfrm>
                <a:prstGeom prst="curvedConnector4">
                  <a:avLst>
                    <a:gd name="adj1" fmla="val -917475"/>
                    <a:gd name="adj2" fmla="val 158031"/>
                  </a:avLst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0" descr="Green marble"/>
                <p:cNvSpPr/>
                <p:nvPr/>
              </p:nvSpPr>
              <p:spPr>
                <a:xfrm>
                  <a:off x="12576" y="3819"/>
                  <a:ext cx="446" cy="628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31" name="直接箭头连接符 30"/>
                <p:cNvCxnSpPr>
                  <a:endCxn id="15" idx="0"/>
                </p:cNvCxnSpPr>
                <p:nvPr/>
              </p:nvCxnSpPr>
              <p:spPr>
                <a:xfrm>
                  <a:off x="11623" y="5740"/>
                  <a:ext cx="839" cy="978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10"/>
                <p:cNvSpPr/>
                <p:nvPr/>
              </p:nvSpPr>
              <p:spPr>
                <a:xfrm>
                  <a:off x="12105" y="5853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7305" y="7885"/>
                  <a:ext cx="1823" cy="14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10"/>
                <p:cNvSpPr/>
                <p:nvPr/>
              </p:nvSpPr>
              <p:spPr>
                <a:xfrm>
                  <a:off x="7899" y="8060"/>
                  <a:ext cx="713" cy="574"/>
                </a:xfrm>
                <a:prstGeom prst="rect">
                  <a:avLst/>
                </a:prstGeom>
                <a:noFill/>
                <a:ln w="12700" cmpd="sng">
                  <a:noFill/>
                  <a:prstDash val="solid"/>
                </a:ln>
              </p:spPr>
              <p:txBody>
                <a:bodyPr lIns="72000" tIns="14400" rIns="21600" bIns="46800" anchor="t"/>
                <a:lstStyle/>
                <a:p>
                  <a:pPr algn="just" eaLnBrk="0" hangingPunct="0"/>
                  <a:r>
                    <a:rPr lang="en-US" altLang="zh-CN" i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102404" name="Rectangle 5"/>
              <p:cNvSpPr/>
              <p:nvPr/>
            </p:nvSpPr>
            <p:spPr>
              <a:xfrm>
                <a:off x="4607" y="2699"/>
                <a:ext cx="2663" cy="806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2405" name="Rectangle 6"/>
              <p:cNvSpPr/>
              <p:nvPr/>
            </p:nvSpPr>
            <p:spPr>
              <a:xfrm>
                <a:off x="4607" y="4314"/>
                <a:ext cx="2663" cy="1632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B,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a,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$      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2407" name="Rectangle 8"/>
              <p:cNvSpPr/>
              <p:nvPr/>
            </p:nvSpPr>
            <p:spPr>
              <a:xfrm>
                <a:off x="3565" y="2626"/>
                <a:ext cx="707" cy="576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02409" name="Rectangle 10"/>
              <p:cNvSpPr/>
              <p:nvPr/>
            </p:nvSpPr>
            <p:spPr>
              <a:xfrm>
                <a:off x="3423" y="4636"/>
                <a:ext cx="713" cy="574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2411" name="Rectangle 12"/>
              <p:cNvSpPr/>
              <p:nvPr/>
            </p:nvSpPr>
            <p:spPr>
              <a:xfrm>
                <a:off x="4607" y="6492"/>
                <a:ext cx="2663" cy="1681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36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B, b/a</a:t>
                </a:r>
                <a:endPara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bB, b/a</a:t>
                </a:r>
              </a:p>
              <a:p>
                <a:pPr algn="just" eaLnBrk="0" hangingPunct="0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b/a   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2412" name="Rectangle 13"/>
              <p:cNvSpPr/>
              <p:nvPr/>
            </p:nvSpPr>
            <p:spPr>
              <a:xfrm>
                <a:off x="4607" y="9199"/>
                <a:ext cx="2665" cy="612"/>
              </a:xfrm>
              <a:prstGeom prst="rect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i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b/a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2416" name="Rectangle 17"/>
              <p:cNvSpPr/>
              <p:nvPr/>
            </p:nvSpPr>
            <p:spPr>
              <a:xfrm>
                <a:off x="3204" y="8973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2417" name="Rectangle 20" descr="Green marble"/>
              <p:cNvSpPr/>
              <p:nvPr/>
            </p:nvSpPr>
            <p:spPr>
              <a:xfrm>
                <a:off x="3197" y="6662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cxnSp>
            <p:nvCxnSpPr>
              <p:cNvPr id="5" name="直接箭头连接符 4"/>
              <p:cNvCxnSpPr>
                <a:endCxn id="102404" idx="1"/>
              </p:cNvCxnSpPr>
              <p:nvPr/>
            </p:nvCxnSpPr>
            <p:spPr>
              <a:xfrm flipV="1">
                <a:off x="3231" y="3102"/>
                <a:ext cx="1376" cy="3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肘形连接符 6"/>
              <p:cNvCxnSpPr>
                <a:stCxn id="102403" idx="2"/>
                <a:endCxn id="102411" idx="1"/>
              </p:cNvCxnSpPr>
              <p:nvPr/>
            </p:nvCxnSpPr>
            <p:spPr>
              <a:xfrm rot="5400000" flipV="1">
                <a:off x="1947" y="4673"/>
                <a:ext cx="2636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肘形连接符 7"/>
              <p:cNvCxnSpPr>
                <a:stCxn id="102403" idx="2"/>
                <a:endCxn id="102412" idx="1"/>
              </p:cNvCxnSpPr>
              <p:nvPr/>
            </p:nvCxnSpPr>
            <p:spPr>
              <a:xfrm rot="5400000" flipV="1">
                <a:off x="861" y="5759"/>
                <a:ext cx="4808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肘形连接符 8"/>
              <p:cNvCxnSpPr>
                <a:stCxn id="102403" idx="2"/>
                <a:endCxn id="102405" idx="1"/>
              </p:cNvCxnSpPr>
              <p:nvPr/>
            </p:nvCxnSpPr>
            <p:spPr>
              <a:xfrm rot="5400000" flipV="1">
                <a:off x="3049" y="3572"/>
                <a:ext cx="433" cy="2684"/>
              </a:xfrm>
              <a:prstGeom prst="bentConnector2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02411" idx="2"/>
                <a:endCxn id="102412" idx="0"/>
              </p:cNvCxnSpPr>
              <p:nvPr/>
            </p:nvCxnSpPr>
            <p:spPr>
              <a:xfrm>
                <a:off x="5939" y="8173"/>
                <a:ext cx="1" cy="102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17"/>
              <p:cNvSpPr/>
              <p:nvPr/>
            </p:nvSpPr>
            <p:spPr>
              <a:xfrm>
                <a:off x="5939" y="8341"/>
                <a:ext cx="707" cy="57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lIns="72000" tIns="14400" rIns="21600" bIns="46800" anchor="t"/>
              <a:lstStyle/>
              <a:p>
                <a:pPr algn="just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4469" name="Freeform 22" descr="Green marble"/>
              <p:cNvSpPr/>
              <p:nvPr/>
            </p:nvSpPr>
            <p:spPr>
              <a:xfrm>
                <a:off x="4039" y="7966"/>
                <a:ext cx="830" cy="825"/>
              </a:xfrm>
              <a:custGeom>
                <a:avLst/>
                <a:gdLst/>
                <a:ahLst/>
                <a:cxnLst>
                  <a:cxn ang="0">
                    <a:pos x="456" y="103"/>
                  </a:cxn>
                  <a:cxn ang="0">
                    <a:pos x="413" y="337"/>
                  </a:cxn>
                  <a:cxn ang="0">
                    <a:pos x="202" y="407"/>
                  </a:cxn>
                  <a:cxn ang="0">
                    <a:pos x="33" y="295"/>
                  </a:cxn>
                  <a:cxn ang="0">
                    <a:pos x="33" y="70"/>
                  </a:cxn>
                  <a:cxn ang="0">
                    <a:pos x="230" y="0"/>
                  </a:cxn>
                </a:cxnLst>
                <a:rect l="0" t="0" r="0" b="0"/>
                <a:pathLst>
                  <a:path w="456" h="414">
                    <a:moveTo>
                      <a:pt x="456" y="103"/>
                    </a:moveTo>
                    <a:cubicBezTo>
                      <a:pt x="449" y="142"/>
                      <a:pt x="455" y="286"/>
                      <a:pt x="413" y="337"/>
                    </a:cubicBezTo>
                    <a:cubicBezTo>
                      <a:pt x="371" y="388"/>
                      <a:pt x="265" y="414"/>
                      <a:pt x="202" y="407"/>
                    </a:cubicBezTo>
                    <a:cubicBezTo>
                      <a:pt x="139" y="400"/>
                      <a:pt x="61" y="351"/>
                      <a:pt x="33" y="295"/>
                    </a:cubicBezTo>
                    <a:cubicBezTo>
                      <a:pt x="5" y="239"/>
                      <a:pt x="0" y="119"/>
                      <a:pt x="33" y="70"/>
                    </a:cubicBezTo>
                    <a:cubicBezTo>
                      <a:pt x="66" y="21"/>
                      <a:pt x="189" y="15"/>
                      <a:pt x="230" y="0"/>
                    </a:cubicBezTo>
                  </a:path>
                </a:pathLst>
              </a:custGeom>
              <a:noFill/>
              <a:ln w="12700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20" descr="Green marble"/>
              <p:cNvSpPr/>
              <p:nvPr/>
            </p:nvSpPr>
            <p:spPr>
              <a:xfrm>
                <a:off x="3583" y="8110"/>
                <a:ext cx="446" cy="628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anchor="t">
                <a:spAutoFit/>
              </a:bodyPr>
              <a:lstStyle/>
              <a:p>
                <a:pPr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4252" y="9482"/>
              <a:ext cx="3175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34" y="7100"/>
              <a:ext cx="3629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34" y="8226"/>
              <a:ext cx="3629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1963" y="7101"/>
              <a:ext cx="0" cy="1133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7427" y="8212"/>
              <a:ext cx="907" cy="127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251" y="8347"/>
              <a:ext cx="3175" cy="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7426" y="7100"/>
              <a:ext cx="907" cy="1270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251" y="8347"/>
              <a:ext cx="0" cy="1133"/>
            </a:xfrm>
            <a:prstGeom prst="line">
              <a:avLst/>
            </a:prstGeom>
            <a:ln w="3492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  <p:bldLst>
      <p:bldP spid="994349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495a2ed-0341-4b4c-8186-f07f316f5c8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</TotalTime>
  <Words>1494</Words>
  <Application>Microsoft Office PowerPoint</Application>
  <PresentationFormat>全屏显示(4:3)</PresentationFormat>
  <Paragraphs>376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方正舒体</vt:lpstr>
      <vt:lpstr>楷体</vt:lpstr>
      <vt:lpstr>宋体</vt:lpstr>
      <vt:lpstr>Arial</vt:lpstr>
      <vt:lpstr>Symbol</vt:lpstr>
      <vt:lpstr>Times New Roman</vt:lpstr>
      <vt:lpstr>Wingdings</vt:lpstr>
      <vt:lpstr>透明</vt:lpstr>
      <vt:lpstr>构造LALR预测分析表</vt:lpstr>
      <vt:lpstr>目录</vt:lpstr>
      <vt:lpstr>构造LALR预测分析表</vt:lpstr>
      <vt:lpstr>构造LALR预测分析表</vt:lpstr>
      <vt:lpstr>构造LALR预测分析表</vt:lpstr>
      <vt:lpstr>构造LALR预测分析表</vt:lpstr>
      <vt:lpstr>构造LALR预测分析表</vt:lpstr>
      <vt:lpstr>构造LALR预测分析表</vt:lpstr>
      <vt:lpstr>构造LALR预测分析表</vt:lpstr>
      <vt:lpstr>构造LALR预测分析表</vt:lpstr>
      <vt:lpstr>构造LALR预测分析表</vt:lpstr>
      <vt:lpstr>构造LALR预测分析表</vt:lpstr>
      <vt:lpstr>构造LALR预测分析表</vt:lpstr>
      <vt:lpstr>构造LALR预测分析表</vt:lpstr>
      <vt:lpstr>构造LALR预测分析表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USER-</cp:lastModifiedBy>
  <cp:revision>609</cp:revision>
  <dcterms:created xsi:type="dcterms:W3CDTF">2013-06-17T05:43:00Z</dcterms:created>
  <dcterms:modified xsi:type="dcterms:W3CDTF">2020-02-20T07:59:58Z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