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36" r:id="rId3"/>
    <p:sldId id="346" r:id="rId4"/>
    <p:sldId id="348" r:id="rId5"/>
    <p:sldId id="359" r:id="rId6"/>
    <p:sldId id="364" r:id="rId7"/>
    <p:sldId id="354" r:id="rId8"/>
    <p:sldId id="355" r:id="rId9"/>
    <p:sldId id="356" r:id="rId10"/>
    <p:sldId id="361" r:id="rId11"/>
    <p:sldId id="357" r:id="rId12"/>
    <p:sldId id="363" r:id="rId14"/>
    <p:sldId id="380" r:id="rId15"/>
    <p:sldId id="375" r:id="rId16"/>
    <p:sldId id="376" r:id="rId17"/>
    <p:sldId id="377" r:id="rId18"/>
    <p:sldId id="383" r:id="rId19"/>
    <p:sldId id="384" r:id="rId20"/>
    <p:sldId id="381" r:id="rId21"/>
    <p:sldId id="382" r:id="rId22"/>
    <p:sldId id="385" r:id="rId23"/>
    <p:sldId id="386" r:id="rId24"/>
    <p:sldId id="387" r:id="rId25"/>
    <p:sldId id="373" r:id="rId26"/>
    <p:sldId id="345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3" autoAdjust="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/>
            <a:r>
              <a:rPr lang="zh-CN" altLang="en-US">
                <a:sym typeface="+mn-ea"/>
              </a:rPr>
              <a:t>四类语言为 包含关系，且有  L0 ⊃L1 ⊃ L2 ⊃ L3；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编译处理中，主要应用后两种文法。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2445" y="1536700"/>
            <a:ext cx="8261350" cy="1927225"/>
          </a:xfrm>
        </p:spPr>
        <p:txBody>
          <a:bodyPr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上下文无关文法与形式语言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二义性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一个文法，如果存在某个句子不止一棵分析树，或者说这个句子存在不止一种最左（最右）推导，那么称这个文法是二义的。</a:t>
            </a:r>
            <a:endParaRPr lang="zh-CN" altLang="en-US"/>
          </a:p>
          <a:p>
            <a:endParaRPr lang="zh-CN" altLang="en-US"/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原因：在产生句子的过程中某些直接推导有多于一种选择。</a:t>
            </a:r>
            <a:endParaRPr lang="zh-CN" altLang="en-US" smtClean="0">
              <a:solidFill>
                <a:schemeClr val="tx1"/>
              </a:solidFill>
              <a:sym typeface="+mn-ea"/>
            </a:endParaRPr>
          </a:p>
          <a:p>
            <a:endParaRPr lang="zh-CN" altLang="en-US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注意：</a:t>
            </a:r>
            <a:endParaRPr lang="zh-CN" altLang="en-US" b="0" smtClean="0">
              <a:solidFill>
                <a:schemeClr val="tx1"/>
              </a:solidFill>
            </a:endParaRPr>
          </a:p>
          <a:p>
            <a:pPr lvl="1"/>
            <a:r>
              <a:rPr lang="zh-CN" altLang="en-US" b="0" smtClean="0">
                <a:solidFill>
                  <a:schemeClr val="tx1"/>
                </a:solidFill>
              </a:rPr>
              <a:t>一个句子有多于一棵分析树，仅与文法和句子有关，与采用的推导方法无关；</a:t>
            </a:r>
            <a:endParaRPr lang="zh-CN" altLang="en-US" b="0" smtClean="0">
              <a:solidFill>
                <a:schemeClr val="tx1"/>
              </a:solidFill>
            </a:endParaRPr>
          </a:p>
          <a:p>
            <a:pPr lvl="1"/>
            <a:r>
              <a:rPr lang="zh-CN" altLang="en-US" b="0" smtClean="0">
                <a:solidFill>
                  <a:schemeClr val="tx1"/>
                </a:solidFill>
              </a:rPr>
              <a:t>文法中缺少对文法符号优先级和结合性的规定。</a:t>
            </a:r>
            <a:endParaRPr lang="zh-CN" altLang="en-US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二义性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	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+ id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两个不同的</a:t>
            </a:r>
            <a:r>
              <a:rPr lang="zh-CN" altLang="en-US" dirty="0">
                <a:sym typeface="+mn-ea"/>
              </a:rPr>
              <a:t>最左推导：</a:t>
            </a:r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两棵不同的语法树：</a:t>
            </a:r>
            <a:endParaRPr lang="zh-CN" altLang="en-US" dirty="0"/>
          </a:p>
          <a:p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spcBef>
                <a:spcPct val="0"/>
              </a:spcBef>
              <a:buNone/>
            </a:pPr>
            <a:endParaRPr lang="zh-CN" altLang="en-US"/>
          </a:p>
          <a:p>
            <a:endParaRPr lang="zh-CN" altLang="en-US" dirty="0"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None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169035" y="4667250"/>
            <a:ext cx="2189480" cy="1739265"/>
            <a:chOff x="2492" y="7912"/>
            <a:chExt cx="2994" cy="3674"/>
          </a:xfrm>
        </p:grpSpPr>
        <p:sp>
          <p:nvSpPr>
            <p:cNvPr id="334922" name="Line 74"/>
            <p:cNvSpPr/>
            <p:nvPr/>
          </p:nvSpPr>
          <p:spPr>
            <a:xfrm flipH="1">
              <a:off x="2749" y="8536"/>
              <a:ext cx="502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23" name="Line 75"/>
            <p:cNvSpPr/>
            <p:nvPr/>
          </p:nvSpPr>
          <p:spPr>
            <a:xfrm>
              <a:off x="3737" y="8536"/>
              <a:ext cx="50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24" name="Line 76"/>
            <p:cNvSpPr/>
            <p:nvPr/>
          </p:nvSpPr>
          <p:spPr>
            <a:xfrm>
              <a:off x="3476" y="8536"/>
              <a:ext cx="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26" name="Rectangle 78"/>
            <p:cNvSpPr/>
            <p:nvPr/>
          </p:nvSpPr>
          <p:spPr>
            <a:xfrm>
              <a:off x="2526" y="8767"/>
              <a:ext cx="541" cy="93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4927" name="Rectangle 79"/>
            <p:cNvSpPr/>
            <p:nvPr/>
          </p:nvSpPr>
          <p:spPr>
            <a:xfrm>
              <a:off x="3478" y="9697"/>
              <a:ext cx="403" cy="8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4928" name="Line 80"/>
            <p:cNvSpPr/>
            <p:nvPr/>
          </p:nvSpPr>
          <p:spPr>
            <a:xfrm flipH="1">
              <a:off x="3737" y="9388"/>
              <a:ext cx="50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29" name="Line 81"/>
            <p:cNvSpPr/>
            <p:nvPr/>
          </p:nvSpPr>
          <p:spPr>
            <a:xfrm>
              <a:off x="4556" y="9388"/>
              <a:ext cx="504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30" name="Line 82"/>
            <p:cNvSpPr/>
            <p:nvPr/>
          </p:nvSpPr>
          <p:spPr>
            <a:xfrm>
              <a:off x="4379" y="9388"/>
              <a:ext cx="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31" name="Rectangle 83"/>
            <p:cNvSpPr/>
            <p:nvPr/>
          </p:nvSpPr>
          <p:spPr>
            <a:xfrm>
              <a:off x="5093" y="9697"/>
              <a:ext cx="321" cy="8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4932" name="Rectangle 84"/>
            <p:cNvSpPr/>
            <p:nvPr/>
          </p:nvSpPr>
          <p:spPr>
            <a:xfrm>
              <a:off x="4298" y="9698"/>
              <a:ext cx="326" cy="47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zh-CN" altLang="en-US" sz="20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+</a:t>
              </a:r>
              <a:endPara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4933" name="Line 85"/>
            <p:cNvSpPr/>
            <p:nvPr/>
          </p:nvSpPr>
          <p:spPr>
            <a:xfrm>
              <a:off x="3564" y="10381"/>
              <a:ext cx="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34" name="Rectangle 86"/>
            <p:cNvSpPr/>
            <p:nvPr/>
          </p:nvSpPr>
          <p:spPr>
            <a:xfrm>
              <a:off x="3438" y="10733"/>
              <a:ext cx="512" cy="85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id</a:t>
              </a:r>
              <a:endPara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4935" name="Line 87"/>
            <p:cNvSpPr/>
            <p:nvPr/>
          </p:nvSpPr>
          <p:spPr>
            <a:xfrm>
              <a:off x="5194" y="10381"/>
              <a:ext cx="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36" name="Rectangle 88"/>
            <p:cNvSpPr/>
            <p:nvPr/>
          </p:nvSpPr>
          <p:spPr>
            <a:xfrm>
              <a:off x="5093" y="10735"/>
              <a:ext cx="393" cy="85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id</a:t>
              </a:r>
              <a:endPara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" name="Rectangle 78"/>
            <p:cNvSpPr/>
            <p:nvPr/>
          </p:nvSpPr>
          <p:spPr>
            <a:xfrm>
              <a:off x="3380" y="7912"/>
              <a:ext cx="250" cy="65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78"/>
            <p:cNvSpPr/>
            <p:nvPr/>
          </p:nvSpPr>
          <p:spPr>
            <a:xfrm>
              <a:off x="4298" y="8780"/>
              <a:ext cx="258" cy="64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78"/>
            <p:cNvSpPr/>
            <p:nvPr/>
          </p:nvSpPr>
          <p:spPr>
            <a:xfrm>
              <a:off x="3409" y="8914"/>
              <a:ext cx="541" cy="5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85"/>
            <p:cNvSpPr/>
            <p:nvPr/>
          </p:nvSpPr>
          <p:spPr>
            <a:xfrm>
              <a:off x="2627" y="9534"/>
              <a:ext cx="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" name="Rectangle 86"/>
            <p:cNvSpPr/>
            <p:nvPr/>
          </p:nvSpPr>
          <p:spPr>
            <a:xfrm>
              <a:off x="2492" y="9880"/>
              <a:ext cx="759" cy="85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id</a:t>
              </a:r>
              <a:endPara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085215" y="2503805"/>
            <a:ext cx="23920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spcBef>
                <a:spcPct val="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        </a:t>
            </a:r>
            <a:endParaRPr lang="en-US" altLang="zh-CN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	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	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+ id	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327525" y="4667250"/>
            <a:ext cx="2369185" cy="1739900"/>
            <a:chOff x="7358" y="7566"/>
            <a:chExt cx="5050" cy="2958"/>
          </a:xfrm>
        </p:grpSpPr>
        <p:sp>
          <p:nvSpPr>
            <p:cNvPr id="17" name="Line 74"/>
            <p:cNvSpPr/>
            <p:nvPr/>
          </p:nvSpPr>
          <p:spPr>
            <a:xfrm flipH="1">
              <a:off x="9107" y="8056"/>
              <a:ext cx="839" cy="243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" name="Line 75"/>
            <p:cNvSpPr/>
            <p:nvPr/>
          </p:nvSpPr>
          <p:spPr>
            <a:xfrm>
              <a:off x="10758" y="8056"/>
              <a:ext cx="835" cy="243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" name="Line 76"/>
            <p:cNvSpPr/>
            <p:nvPr/>
          </p:nvSpPr>
          <p:spPr>
            <a:xfrm>
              <a:off x="10322" y="8056"/>
              <a:ext cx="0" cy="243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" name="Rectangle 78"/>
            <p:cNvSpPr/>
            <p:nvPr/>
          </p:nvSpPr>
          <p:spPr>
            <a:xfrm>
              <a:off x="8735" y="8237"/>
              <a:ext cx="904" cy="73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7358" y="8798"/>
              <a:ext cx="3422" cy="1726"/>
              <a:chOff x="10259" y="8725"/>
              <a:chExt cx="3422" cy="1726"/>
            </a:xfrm>
          </p:grpSpPr>
          <p:sp>
            <p:nvSpPr>
              <p:cNvPr id="21" name="Rectangle 79"/>
              <p:cNvSpPr/>
              <p:nvPr/>
            </p:nvSpPr>
            <p:spPr>
              <a:xfrm>
                <a:off x="10325" y="8968"/>
                <a:ext cx="673" cy="67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Line 80"/>
              <p:cNvSpPr/>
              <p:nvPr/>
            </p:nvSpPr>
            <p:spPr>
              <a:xfrm flipH="1">
                <a:off x="10758" y="8725"/>
                <a:ext cx="835" cy="243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" name="Line 81"/>
              <p:cNvSpPr/>
              <p:nvPr/>
            </p:nvSpPr>
            <p:spPr>
              <a:xfrm>
                <a:off x="12127" y="8725"/>
                <a:ext cx="842" cy="243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" name="Line 82"/>
              <p:cNvSpPr/>
              <p:nvPr/>
            </p:nvSpPr>
            <p:spPr>
              <a:xfrm>
                <a:off x="11831" y="8725"/>
                <a:ext cx="0" cy="243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" name="Rectangle 83"/>
              <p:cNvSpPr/>
              <p:nvPr/>
            </p:nvSpPr>
            <p:spPr>
              <a:xfrm>
                <a:off x="13024" y="8968"/>
                <a:ext cx="536" cy="67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Rectangle 84"/>
              <p:cNvSpPr/>
              <p:nvPr/>
            </p:nvSpPr>
            <p:spPr>
              <a:xfrm>
                <a:off x="11695" y="8968"/>
                <a:ext cx="545" cy="37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*</a:t>
                </a:r>
                <a:endPara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Line 85"/>
              <p:cNvSpPr/>
              <p:nvPr/>
            </p:nvSpPr>
            <p:spPr>
              <a:xfrm>
                <a:off x="10469" y="9505"/>
                <a:ext cx="0" cy="243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" name="Rectangle 86"/>
              <p:cNvSpPr/>
              <p:nvPr/>
            </p:nvSpPr>
            <p:spPr>
              <a:xfrm>
                <a:off x="10259" y="9781"/>
                <a:ext cx="500" cy="6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id</a:t>
                </a:r>
                <a:endPara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Line 87"/>
              <p:cNvSpPr/>
              <p:nvPr/>
            </p:nvSpPr>
            <p:spPr>
              <a:xfrm>
                <a:off x="13193" y="9505"/>
                <a:ext cx="0" cy="243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" name="Rectangle 88"/>
              <p:cNvSpPr/>
              <p:nvPr/>
            </p:nvSpPr>
            <p:spPr>
              <a:xfrm>
                <a:off x="13024" y="9783"/>
                <a:ext cx="657" cy="66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id</a:t>
                </a:r>
                <a:endPara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Rectangle 78"/>
            <p:cNvSpPr/>
            <p:nvPr/>
          </p:nvSpPr>
          <p:spPr>
            <a:xfrm>
              <a:off x="10162" y="7566"/>
              <a:ext cx="418" cy="51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78"/>
            <p:cNvSpPr/>
            <p:nvPr/>
          </p:nvSpPr>
          <p:spPr>
            <a:xfrm>
              <a:off x="11695" y="8248"/>
              <a:ext cx="431" cy="50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Rectangle 78"/>
            <p:cNvSpPr/>
            <p:nvPr/>
          </p:nvSpPr>
          <p:spPr>
            <a:xfrm>
              <a:off x="10210" y="8353"/>
              <a:ext cx="904" cy="41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1774" y="8772"/>
              <a:ext cx="634" cy="941"/>
              <a:chOff x="8678" y="8840"/>
              <a:chExt cx="1268" cy="941"/>
            </a:xfrm>
          </p:grpSpPr>
          <p:sp>
            <p:nvSpPr>
              <p:cNvPr id="34" name="Line 85"/>
              <p:cNvSpPr/>
              <p:nvPr/>
            </p:nvSpPr>
            <p:spPr>
              <a:xfrm>
                <a:off x="8904" y="8840"/>
                <a:ext cx="0" cy="243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5" name="Rectangle 86"/>
              <p:cNvSpPr/>
              <p:nvPr/>
            </p:nvSpPr>
            <p:spPr>
              <a:xfrm>
                <a:off x="8678" y="9111"/>
                <a:ext cx="1268" cy="6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id</a:t>
                </a:r>
                <a:endPara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9" name="文本框 38"/>
          <p:cNvSpPr txBox="1"/>
          <p:nvPr/>
        </p:nvSpPr>
        <p:spPr>
          <a:xfrm>
            <a:off x="4523740" y="2503805"/>
            <a:ext cx="23901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spcBef>
                <a:spcPct val="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</a:t>
            </a:r>
            <a:r>
              <a:rPr lang="en-US" altLang="zh-CN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+ id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优点</a:t>
            </a:r>
            <a:endParaRPr lang="zh-CN" altLang="en-US"/>
          </a:p>
          <a:p>
            <a:pPr lvl="1"/>
            <a:r>
              <a:rPr lang="zh-CN" altLang="en-US" dirty="0">
                <a:latin typeface="宋体" panose="02010600030101010101" pitchFamily="2" charset="-122"/>
                <a:sym typeface="+mn-ea"/>
              </a:rPr>
              <a:t>文法给出了精确的，易于理解的语法说明</a:t>
            </a:r>
            <a:endParaRPr lang="zh-CN" altLang="en-US" dirty="0"/>
          </a:p>
          <a:p>
            <a:pPr lvl="1"/>
            <a:r>
              <a:rPr lang="zh-CN" altLang="en-US" dirty="0">
                <a:latin typeface="宋体" panose="02010600030101010101" pitchFamily="2" charset="-122"/>
                <a:sym typeface="+mn-ea"/>
              </a:rPr>
              <a:t>自动产生高效的分析器</a:t>
            </a:r>
            <a:endParaRPr lang="zh-CN" altLang="en-US" dirty="0"/>
          </a:p>
          <a:p>
            <a:pPr lvl="1"/>
            <a:r>
              <a:rPr lang="zh-CN" altLang="en-US" dirty="0">
                <a:latin typeface="宋体" panose="02010600030101010101" pitchFamily="2" charset="-122"/>
                <a:sym typeface="+mn-ea"/>
              </a:rPr>
              <a:t>可以给语言定义出层次结构</a:t>
            </a:r>
            <a:endParaRPr lang="zh-CN" altLang="en-US" dirty="0"/>
          </a:p>
          <a:p>
            <a:pPr lvl="1"/>
            <a:r>
              <a:rPr lang="zh-CN" altLang="en-US" dirty="0">
                <a:latin typeface="宋体" panose="02010600030101010101" pitchFamily="2" charset="-122"/>
                <a:sym typeface="+mn-ea"/>
              </a:rPr>
              <a:t>以文法为基础的语言的实现</a:t>
            </a:r>
            <a:r>
              <a:rPr lang="zh-CN" altLang="en-US" dirty="0">
                <a:sym typeface="+mn-ea"/>
              </a:rPr>
              <a:t>便于语言的修改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缺点</a:t>
            </a:r>
            <a:endParaRPr lang="zh-CN" altLang="en-US"/>
          </a:p>
          <a:p>
            <a:pPr lvl="1"/>
            <a:r>
              <a:rPr lang="zh-CN" altLang="en-US"/>
              <a:t>文法只能描述编程语言的大部分语法，不能描述语言中上下文有关的语法特征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正则式和上下文无关文法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正则式描述的语言结构均可用上下文无关文法描述，反之不一定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从正则式到</a:t>
            </a:r>
            <a:r>
              <a:rPr lang="zh-CN" altLang="en-US">
                <a:sym typeface="+mn-ea"/>
              </a:rPr>
              <a:t>上下文无关文法的转换步骤</a:t>
            </a:r>
            <a:r>
              <a:rPr lang="zh-CN" altLang="en-US"/>
              <a:t>： </a:t>
            </a:r>
            <a:endParaRPr lang="zh-CN" altLang="en-US"/>
          </a:p>
          <a:p>
            <a:pPr lvl="1"/>
            <a:r>
              <a:rPr lang="zh-CN" altLang="en-US"/>
              <a:t>构造正规式的 NFA；</a:t>
            </a:r>
            <a:endParaRPr lang="zh-CN" altLang="en-US"/>
          </a:p>
          <a:p>
            <a:pPr lvl="1"/>
            <a:r>
              <a:rPr lang="zh-CN" altLang="en-US"/>
              <a:t>若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/>
              <a:t>为初态，则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/>
              <a:t>为开始符号；</a:t>
            </a:r>
            <a:endParaRPr lang="zh-CN" altLang="en-US"/>
          </a:p>
          <a:p>
            <a:pPr lvl="1"/>
            <a:r>
              <a:rPr lang="zh-CN" altLang="en-US"/>
              <a:t>对于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move(i,a)=j</a:t>
            </a:r>
            <a:r>
              <a:rPr lang="zh-CN" altLang="en-US"/>
              <a:t>，引入产生式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→aA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/>
              <a:t>；</a:t>
            </a:r>
            <a:endParaRPr lang="zh-CN" altLang="en-US"/>
          </a:p>
          <a:p>
            <a:pPr lvl="1"/>
            <a:r>
              <a:rPr lang="zh-CN" altLang="en-US"/>
              <a:t>对于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move(i,ε)=j</a:t>
            </a:r>
            <a:r>
              <a:rPr lang="zh-CN" altLang="en-US"/>
              <a:t>，引入产生式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→A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/>
              <a:t>；</a:t>
            </a:r>
            <a:endParaRPr lang="zh-CN" altLang="en-US"/>
          </a:p>
          <a:p>
            <a:pPr lvl="1"/>
            <a:r>
              <a:rPr lang="zh-CN" altLang="en-US"/>
              <a:t>若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/>
              <a:t>是终态，则引入产生式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→ε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正则式到上下文无关文法的转换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正则式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(a|b)*ab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文法</a:t>
            </a:r>
            <a:endParaRPr lang="zh-CN" altLang="en-US"/>
          </a:p>
          <a:p>
            <a:pPr lvl="1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 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 b 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 a 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 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400" b="1" dirty="0"/>
          </a:p>
          <a:p>
            <a:endParaRPr lang="zh-CN" altLang="en-US"/>
          </a:p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72945" y="1905000"/>
            <a:ext cx="5198110" cy="2150745"/>
            <a:chOff x="1372235" y="1475105"/>
            <a:chExt cx="5638800" cy="2291080"/>
          </a:xfrm>
        </p:grpSpPr>
        <p:sp>
          <p:nvSpPr>
            <p:cNvPr id="6149" name="Oval 22"/>
            <p:cNvSpPr>
              <a:spLocks noChangeArrowheads="1"/>
            </p:cNvSpPr>
            <p:nvPr/>
          </p:nvSpPr>
          <p:spPr bwMode="auto">
            <a:xfrm>
              <a:off x="4596130" y="2349500"/>
              <a:ext cx="598805" cy="55435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p>
              <a:r>
                <a:rPr lang="zh-CN" altLang="en-US" sz="2400">
                  <a:latin typeface="楷体" panose="02010609060101010101" pitchFamily="49" charset="-122"/>
                  <a:ea typeface="黑体" panose="02010609060101010101" charset="-122"/>
                  <a:cs typeface="楷体" panose="02010609060101010101" pitchFamily="49" charset="-122"/>
                </a:rPr>
                <a:t>1</a:t>
              </a:r>
              <a:endParaRPr lang="zh-CN" altLang="en-US" sz="2400">
                <a:latin typeface="楷体" panose="02010609060101010101" pitchFamily="49" charset="-122"/>
                <a:ea typeface="黑体" panose="02010609060101010101" charset="-122"/>
                <a:cs typeface="楷体" panose="02010609060101010101" pitchFamily="49" charset="-122"/>
              </a:endParaRPr>
            </a:p>
          </p:txBody>
        </p:sp>
        <p:grpSp>
          <p:nvGrpSpPr>
            <p:cNvPr id="6150" name="Group 23"/>
            <p:cNvGrpSpPr/>
            <p:nvPr/>
          </p:nvGrpSpPr>
          <p:grpSpPr bwMode="auto">
            <a:xfrm rot="0">
              <a:off x="6412230" y="2346325"/>
              <a:ext cx="598805" cy="554355"/>
              <a:chOff x="6412230" y="2346325"/>
              <a:chExt cx="598805" cy="554355"/>
            </a:xfrm>
          </p:grpSpPr>
          <p:sp>
            <p:nvSpPr>
              <p:cNvPr id="6151" name="Oval 24"/>
              <p:cNvSpPr>
                <a:spLocks noChangeArrowheads="1"/>
              </p:cNvSpPr>
              <p:nvPr/>
            </p:nvSpPr>
            <p:spPr bwMode="auto">
              <a:xfrm>
                <a:off x="6412230" y="2346325"/>
                <a:ext cx="598805" cy="55435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p>
                <a:pPr algn="just"/>
                <a:endParaRPr lang="zh-CN" altLang="en-US" sz="2400">
                  <a:latin typeface="楷体" panose="02010609060101010101" pitchFamily="49" charset="-122"/>
                  <a:ea typeface="黑体" panose="02010609060101010101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6152" name="Oval 25"/>
              <p:cNvSpPr>
                <a:spLocks noChangeArrowheads="1"/>
              </p:cNvSpPr>
              <p:nvPr/>
            </p:nvSpPr>
            <p:spPr bwMode="auto">
              <a:xfrm>
                <a:off x="6496685" y="2419350"/>
                <a:ext cx="439420" cy="40703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p>
                <a:pPr algn="just"/>
                <a:r>
                  <a:rPr lang="zh-CN" altLang="en-US" sz="2400">
                    <a:latin typeface="楷体" panose="02010609060101010101" pitchFamily="49" charset="-122"/>
                    <a:ea typeface="黑体" panose="02010609060101010101" charset="-122"/>
                    <a:cs typeface="楷体" panose="02010609060101010101" pitchFamily="49" charset="-122"/>
                  </a:rPr>
                  <a:t>2</a:t>
                </a:r>
                <a:endParaRPr lang="zh-CN" altLang="en-US" sz="2400">
                  <a:latin typeface="楷体" panose="02010609060101010101" pitchFamily="49" charset="-122"/>
                  <a:ea typeface="黑体" panose="02010609060101010101" charset="-122"/>
                  <a:cs typeface="楷体" panose="02010609060101010101" pitchFamily="49" charset="-122"/>
                </a:endParaRPr>
              </a:p>
            </p:txBody>
          </p:sp>
        </p:grpSp>
        <p:sp>
          <p:nvSpPr>
            <p:cNvPr id="6153" name="Line 26"/>
            <p:cNvSpPr>
              <a:spLocks noChangeShapeType="1"/>
            </p:cNvSpPr>
            <p:nvPr/>
          </p:nvSpPr>
          <p:spPr bwMode="auto">
            <a:xfrm>
              <a:off x="1372235" y="2662555"/>
              <a:ext cx="13303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4" name="Line 27"/>
            <p:cNvSpPr>
              <a:spLocks noChangeShapeType="1"/>
            </p:cNvSpPr>
            <p:nvPr/>
          </p:nvSpPr>
          <p:spPr bwMode="auto">
            <a:xfrm flipV="1">
              <a:off x="3357880" y="2643505"/>
              <a:ext cx="12033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5" name="Rectangle 28"/>
            <p:cNvSpPr>
              <a:spLocks noChangeArrowheads="1"/>
            </p:cNvSpPr>
            <p:nvPr/>
          </p:nvSpPr>
          <p:spPr bwMode="auto">
            <a:xfrm>
              <a:off x="1540510" y="2212975"/>
              <a:ext cx="9715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zh-CN" altLang="en-US" sz="2400">
                  <a:latin typeface="楷体" panose="02010609060101010101" pitchFamily="49" charset="-122"/>
                  <a:ea typeface="楷体" panose="02010609060101010101" pitchFamily="49" charset="-122"/>
                </a:rPr>
                <a:t>开始</a:t>
              </a: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56" name="Rectangle 29"/>
            <p:cNvSpPr>
              <a:spLocks noChangeArrowheads="1"/>
            </p:cNvSpPr>
            <p:nvPr/>
          </p:nvSpPr>
          <p:spPr bwMode="auto">
            <a:xfrm>
              <a:off x="3653155" y="2212975"/>
              <a:ext cx="485775" cy="446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400" i="1">
                  <a:latin typeface="楷体" panose="02010609060101010101" pitchFamily="49" charset="-122"/>
                  <a:ea typeface="黑体" panose="02010609060101010101" charset="-122"/>
                  <a:cs typeface="楷体" panose="02010609060101010101" pitchFamily="49" charset="-122"/>
                </a:rPr>
                <a:t>a</a:t>
              </a:r>
              <a:endParaRPr lang="en-US" altLang="zh-CN" sz="2400" i="1">
                <a:latin typeface="楷体" panose="02010609060101010101" pitchFamily="49" charset="-122"/>
                <a:ea typeface="黑体" panose="02010609060101010101" charset="-122"/>
                <a:cs typeface="楷体" panose="02010609060101010101" pitchFamily="49" charset="-122"/>
              </a:endParaRPr>
            </a:p>
          </p:txBody>
        </p:sp>
        <p:sp>
          <p:nvSpPr>
            <p:cNvPr id="6157" name="Line 30"/>
            <p:cNvSpPr>
              <a:spLocks noChangeShapeType="1"/>
            </p:cNvSpPr>
            <p:nvPr/>
          </p:nvSpPr>
          <p:spPr bwMode="auto">
            <a:xfrm flipV="1">
              <a:off x="5215255" y="2643505"/>
              <a:ext cx="120523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8" name="Freeform 31"/>
            <p:cNvSpPr>
              <a:spLocks noChangeArrowheads="1"/>
            </p:cNvSpPr>
            <p:nvPr/>
          </p:nvSpPr>
          <p:spPr bwMode="auto">
            <a:xfrm>
              <a:off x="2872105" y="1922780"/>
              <a:ext cx="417830" cy="43688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 sz="2400">
                <a:latin typeface="楷体" panose="02010609060101010101" pitchFamily="49" charset="-122"/>
                <a:ea typeface="黑体" panose="02010609060101010101" charset="-122"/>
                <a:cs typeface="楷体" panose="02010609060101010101" pitchFamily="49" charset="-122"/>
              </a:endParaRPr>
            </a:p>
          </p:txBody>
        </p:sp>
        <p:sp>
          <p:nvSpPr>
            <p:cNvPr id="6159" name="Oval 32"/>
            <p:cNvSpPr>
              <a:spLocks noChangeArrowheads="1"/>
            </p:cNvSpPr>
            <p:nvPr/>
          </p:nvSpPr>
          <p:spPr bwMode="auto">
            <a:xfrm>
              <a:off x="2737485" y="2365375"/>
              <a:ext cx="598805" cy="5556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p>
              <a:r>
                <a:rPr lang="zh-CN" altLang="en-US" sz="2400">
                  <a:latin typeface="楷体" panose="02010609060101010101" pitchFamily="49" charset="-122"/>
                  <a:ea typeface="黑体" panose="02010609060101010101" charset="-122"/>
                  <a:cs typeface="楷体" panose="02010609060101010101" pitchFamily="49" charset="-122"/>
                </a:rPr>
                <a:t>0</a:t>
              </a:r>
              <a:endParaRPr lang="zh-CN" altLang="en-US" sz="2400">
                <a:latin typeface="楷体" panose="02010609060101010101" pitchFamily="49" charset="-122"/>
                <a:ea typeface="黑体" panose="02010609060101010101" charset="-122"/>
                <a:cs typeface="楷体" panose="02010609060101010101" pitchFamily="49" charset="-122"/>
              </a:endParaRPr>
            </a:p>
          </p:txBody>
        </p:sp>
        <p:sp>
          <p:nvSpPr>
            <p:cNvPr id="6160" name="Freeform 33"/>
            <p:cNvSpPr>
              <a:spLocks noChangeArrowheads="1"/>
            </p:cNvSpPr>
            <p:nvPr/>
          </p:nvSpPr>
          <p:spPr bwMode="auto">
            <a:xfrm flipV="1">
              <a:off x="2829560" y="2884805"/>
              <a:ext cx="419100" cy="43370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 sz="2400">
                <a:latin typeface="楷体" panose="02010609060101010101" pitchFamily="49" charset="-122"/>
                <a:ea typeface="黑体" panose="02010609060101010101" charset="-122"/>
                <a:cs typeface="楷体" panose="02010609060101010101" pitchFamily="49" charset="-122"/>
              </a:endParaRPr>
            </a:p>
          </p:txBody>
        </p:sp>
        <p:sp>
          <p:nvSpPr>
            <p:cNvPr id="6161" name="Rectangle 34"/>
            <p:cNvSpPr>
              <a:spLocks noChangeArrowheads="1"/>
            </p:cNvSpPr>
            <p:nvPr/>
          </p:nvSpPr>
          <p:spPr bwMode="auto">
            <a:xfrm>
              <a:off x="2997200" y="1475105"/>
              <a:ext cx="4857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400" i="1">
                  <a:latin typeface="楷体" panose="02010609060101010101" pitchFamily="49" charset="-122"/>
                  <a:ea typeface="黑体" panose="02010609060101010101" charset="-122"/>
                  <a:cs typeface="楷体" panose="02010609060101010101" pitchFamily="49" charset="-122"/>
                </a:rPr>
                <a:t>a</a:t>
              </a:r>
              <a:endParaRPr lang="en-US" altLang="zh-CN" sz="2400" i="1">
                <a:latin typeface="楷体" panose="02010609060101010101" pitchFamily="49" charset="-122"/>
                <a:ea typeface="黑体" panose="02010609060101010101" charset="-122"/>
                <a:cs typeface="楷体" panose="02010609060101010101" pitchFamily="49" charset="-122"/>
              </a:endParaRPr>
            </a:p>
          </p:txBody>
        </p:sp>
        <p:sp>
          <p:nvSpPr>
            <p:cNvPr id="6162" name="Rectangle 35"/>
            <p:cNvSpPr>
              <a:spLocks noChangeArrowheads="1"/>
            </p:cNvSpPr>
            <p:nvPr/>
          </p:nvSpPr>
          <p:spPr bwMode="auto">
            <a:xfrm>
              <a:off x="2896235" y="3318510"/>
              <a:ext cx="4857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400" i="1">
                  <a:latin typeface="楷体" panose="02010609060101010101" pitchFamily="49" charset="-122"/>
                  <a:ea typeface="黑体" panose="02010609060101010101" charset="-122"/>
                  <a:cs typeface="楷体" panose="02010609060101010101" pitchFamily="49" charset="-122"/>
                </a:rPr>
                <a:t>b</a:t>
              </a:r>
              <a:endParaRPr lang="en-US" altLang="zh-CN" sz="2400" i="1">
                <a:latin typeface="楷体" panose="02010609060101010101" pitchFamily="49" charset="-122"/>
                <a:ea typeface="黑体" panose="02010609060101010101" charset="-122"/>
                <a:cs typeface="楷体" panose="02010609060101010101" pitchFamily="49" charset="-122"/>
              </a:endParaRPr>
            </a:p>
          </p:txBody>
        </p:sp>
        <p:sp>
          <p:nvSpPr>
            <p:cNvPr id="6163" name="Rectangle 36"/>
            <p:cNvSpPr>
              <a:spLocks noChangeArrowheads="1"/>
            </p:cNvSpPr>
            <p:nvPr/>
          </p:nvSpPr>
          <p:spPr bwMode="auto">
            <a:xfrm>
              <a:off x="5553710" y="2212975"/>
              <a:ext cx="485775" cy="446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400" i="1">
                  <a:latin typeface="楷体" panose="02010609060101010101" pitchFamily="49" charset="-122"/>
                  <a:ea typeface="黑体" panose="02010609060101010101" charset="-122"/>
                  <a:cs typeface="楷体" panose="02010609060101010101" pitchFamily="49" charset="-122"/>
                </a:rPr>
                <a:t>b</a:t>
              </a:r>
              <a:endParaRPr lang="en-US" altLang="zh-CN" sz="2400" i="1">
                <a:latin typeface="楷体" panose="02010609060101010101" pitchFamily="49" charset="-122"/>
                <a:ea typeface="黑体" panose="02010609060101010101" charset="-122"/>
                <a:cs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不能用正则式描述的语言的范例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 ={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aseline="30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aseline="30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 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1}		 </a:t>
            </a:r>
            <a:endParaRPr lang="en-US" altLang="zh-CN" b="1" err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altLang="zh-CN" b="1" i="1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sym typeface="Symbol" panose="05050102010706020507" pitchFamily="18" charset="2"/>
              </a:rPr>
              <a:t>L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是不能用正则式描述的语言的一个范例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endParaRPr lang="en-US" altLang="zh-CN" sz="2400">
              <a:sym typeface="Symbol" panose="05050102010706020507" pitchFamily="18" charset="2"/>
            </a:endParaRPr>
          </a:p>
          <a:p>
            <a:pPr lvl="1"/>
            <a:r>
              <a:rPr lang="zh-CN" altLang="en-US" sz="2400" dirty="0">
                <a:sym typeface="Symbol" panose="05050102010706020507" pitchFamily="18" charset="2"/>
              </a:rPr>
              <a:t>若存在接受</a:t>
            </a:r>
            <a:r>
              <a:rPr lang="en-US" altLang="zh-CN" sz="2400">
                <a:sym typeface="Symbol" panose="05050102010706020507" pitchFamily="18" charset="2"/>
              </a:rPr>
              <a:t>L</a:t>
            </a:r>
            <a:r>
              <a:rPr lang="zh-CN" altLang="en-US" sz="2400" dirty="0">
                <a:sym typeface="Symbol" panose="05050102010706020507" pitchFamily="18" charset="2"/>
              </a:rPr>
              <a:t>的</a:t>
            </a:r>
            <a:r>
              <a:rPr lang="en-US" altLang="zh-CN" sz="2400">
                <a:sym typeface="Symbol" panose="05050102010706020507" pitchFamily="18" charset="2"/>
              </a:rPr>
              <a:t>DFA D，</a:t>
            </a:r>
            <a:r>
              <a:rPr lang="zh-CN" altLang="en-US" sz="2400" dirty="0">
                <a:sym typeface="Symbol" panose="05050102010706020507" pitchFamily="18" charset="2"/>
              </a:rPr>
              <a:t>状态数为</a:t>
            </a:r>
            <a:r>
              <a:rPr lang="en-US" altLang="zh-CN" sz="2400"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ym typeface="Symbol" panose="05050102010706020507" pitchFamily="18" charset="2"/>
              </a:rPr>
              <a:t>个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1"/>
            <a:r>
              <a:rPr lang="zh-CN" altLang="en-US" sz="2400" dirty="0">
                <a:sym typeface="Symbol" panose="05050102010706020507" pitchFamily="18" charset="2"/>
              </a:rPr>
              <a:t>设</a:t>
            </a:r>
            <a:r>
              <a:rPr lang="en-US" altLang="zh-CN" sz="2400">
                <a:sym typeface="Symbol" panose="05050102010706020507" pitchFamily="18" charset="2"/>
              </a:rPr>
              <a:t>D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读完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,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 </a:t>
            </a:r>
            <a:r>
              <a:rPr lang="en-US" altLang="zh-CN" sz="24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zh-CN" sz="24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aseline="300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分别到达状态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s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zh-CN" sz="24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aseline="-300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endParaRPr lang="en-US" altLang="zh-CN" sz="2400">
              <a:sym typeface="Symbol" panose="05050102010706020507" pitchFamily="18" charset="2"/>
            </a:endParaRPr>
          </a:p>
          <a:p>
            <a:pPr lvl="1"/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至少有两个状态相同，例如是</a:t>
            </a:r>
            <a:r>
              <a:rPr lang="en-US" altLang="zh-CN" sz="24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aseline="-300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4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aseline="-300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ym typeface="Symbol" panose="05050102010706020507" pitchFamily="18" charset="2"/>
              </a:rPr>
              <a:t>则</a:t>
            </a:r>
            <a:r>
              <a:rPr lang="en-US" altLang="zh-CN" sz="24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aseline="300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属于</a:t>
            </a:r>
            <a:r>
              <a:rPr lang="en-US" altLang="zh-CN" sz="2400">
                <a:sym typeface="Symbol" panose="05050102010706020507" pitchFamily="18" charset="2"/>
              </a:rPr>
              <a:t>L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grpSp>
        <p:nvGrpSpPr>
          <p:cNvPr id="1238020" name="Group 4"/>
          <p:cNvGrpSpPr/>
          <p:nvPr/>
        </p:nvGrpSpPr>
        <p:grpSpPr>
          <a:xfrm>
            <a:off x="723900" y="4400550"/>
            <a:ext cx="7696200" cy="1676400"/>
            <a:chOff x="384" y="3024"/>
            <a:chExt cx="4848" cy="1056"/>
          </a:xfrm>
        </p:grpSpPr>
        <p:sp>
          <p:nvSpPr>
            <p:cNvPr id="31749" name="Oval 5"/>
            <p:cNvSpPr/>
            <p:nvPr/>
          </p:nvSpPr>
          <p:spPr>
            <a:xfrm>
              <a:off x="2599" y="3704"/>
              <a:ext cx="329" cy="331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7200" rIns="21600" bIns="46800" anchor="ctr"/>
            <a:p>
              <a:pPr>
                <a:spcBef>
                  <a:spcPct val="0"/>
                </a:spcBef>
                <a:buNone/>
              </a:pPr>
              <a:r>
                <a:rPr lang="en-US" altLang="zh-CN" sz="2000" err="1">
                  <a:solidFill>
                    <a:schemeClr val="tx1"/>
                  </a:solidFill>
                  <a:latin typeface="楷体" panose="02010609060101010101" pitchFamily="49" charset="-122"/>
                  <a:cs typeface="楷体" panose="02010609060101010101" pitchFamily="49" charset="-122"/>
                </a:rPr>
                <a:t>s</a:t>
              </a:r>
              <a:r>
                <a:rPr lang="en-US" altLang="zh-CN" sz="2000" baseline="-25000" err="1">
                  <a:solidFill>
                    <a:schemeClr val="tx1"/>
                  </a:solidFill>
                  <a:latin typeface="楷体" panose="02010609060101010101" pitchFamily="49" charset="-122"/>
                  <a:cs typeface="楷体" panose="02010609060101010101" pitchFamily="49" charset="-122"/>
                </a:rPr>
                <a:t>i</a:t>
              </a:r>
              <a:endParaRPr lang="en-US" altLang="zh-CN" sz="2000" baseline="-25000" err="1">
                <a:solidFill>
                  <a:schemeClr val="tx1"/>
                </a:solidFill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31750" name="Line 6"/>
            <p:cNvSpPr/>
            <p:nvPr/>
          </p:nvSpPr>
          <p:spPr>
            <a:xfrm flipV="1">
              <a:off x="1920" y="3858"/>
              <a:ext cx="660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1751" name="Rectangle 7"/>
            <p:cNvSpPr/>
            <p:nvPr/>
          </p:nvSpPr>
          <p:spPr>
            <a:xfrm>
              <a:off x="1519" y="3657"/>
              <a:ext cx="422" cy="27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>
                <a:spcBef>
                  <a:spcPct val="0"/>
                </a:spcBef>
                <a:buNone/>
              </a:pPr>
              <a:r>
                <a:rPr lang="zh-CN" altLang="en-US" sz="2000" i="0" dirty="0">
                  <a:solidFill>
                    <a:schemeClr val="tx1"/>
                  </a:solidFill>
                  <a:latin typeface="楷体" panose="02010609060101010101" pitchFamily="49" charset="-122"/>
                  <a:cs typeface="楷体" panose="02010609060101010101" pitchFamily="49" charset="-122"/>
                </a:rPr>
                <a:t>…</a:t>
              </a:r>
              <a:endParaRPr lang="zh-CN" altLang="en-US" sz="2000" i="0" dirty="0">
                <a:solidFill>
                  <a:schemeClr val="tx1"/>
                </a:solidFill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31752" name="Line 8"/>
            <p:cNvSpPr/>
            <p:nvPr/>
          </p:nvSpPr>
          <p:spPr>
            <a:xfrm flipV="1">
              <a:off x="4133" y="3868"/>
              <a:ext cx="661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grpSp>
          <p:nvGrpSpPr>
            <p:cNvPr id="31753" name="Group 9"/>
            <p:cNvGrpSpPr/>
            <p:nvPr/>
          </p:nvGrpSpPr>
          <p:grpSpPr>
            <a:xfrm>
              <a:off x="4824" y="3669"/>
              <a:ext cx="408" cy="411"/>
              <a:chOff x="8590" y="7640"/>
              <a:chExt cx="527" cy="527"/>
            </a:xfrm>
          </p:grpSpPr>
          <p:sp>
            <p:nvSpPr>
              <p:cNvPr id="31764" name="Oval 10"/>
              <p:cNvSpPr/>
              <p:nvPr/>
            </p:nvSpPr>
            <p:spPr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p>
                <a:pPr>
                  <a:spcBef>
                    <a:spcPct val="0"/>
                  </a:spcBef>
                  <a:buNone/>
                </a:pP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31765" name="Oval 11"/>
              <p:cNvSpPr/>
              <p:nvPr/>
            </p:nvSpPr>
            <p:spPr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18000" anchor="ctr"/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楷体" panose="02010609060101010101" pitchFamily="49" charset="-122"/>
                    <a:cs typeface="楷体" panose="02010609060101010101" pitchFamily="49" charset="-122"/>
                  </a:rPr>
                  <a:t>f</a:t>
                </a:r>
                <a:endPara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</p:grpSp>
        <p:sp>
          <p:nvSpPr>
            <p:cNvPr id="31754" name="Line 12"/>
            <p:cNvSpPr/>
            <p:nvPr/>
          </p:nvSpPr>
          <p:spPr>
            <a:xfrm flipV="1">
              <a:off x="720" y="3840"/>
              <a:ext cx="661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1755" name="Oval 13"/>
            <p:cNvSpPr/>
            <p:nvPr/>
          </p:nvSpPr>
          <p:spPr>
            <a:xfrm>
              <a:off x="384" y="3648"/>
              <a:ext cx="328" cy="331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7200" rIns="21600" bIns="46800" anchor="ctr"/>
            <a:p>
              <a:pPr>
                <a:spcBef>
                  <a:spcPct val="0"/>
                </a:spcBef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cs typeface="楷体" panose="02010609060101010101" pitchFamily="49" charset="-122"/>
                </a:rPr>
                <a:t>s</a:t>
              </a:r>
              <a:r>
                <a:rPr lang="en-US" altLang="zh-CN" sz="2000" i="0" baseline="-25000">
                  <a:solidFill>
                    <a:schemeClr val="tx1"/>
                  </a:solidFill>
                  <a:latin typeface="楷体" panose="02010609060101010101" pitchFamily="49" charset="-122"/>
                  <a:cs typeface="楷体" panose="02010609060101010101" pitchFamily="49" charset="-122"/>
                </a:rPr>
                <a:t>0</a:t>
              </a:r>
              <a:endParaRPr lang="en-US" altLang="zh-CN" sz="2000" i="0" baseline="-25000">
                <a:solidFill>
                  <a:schemeClr val="tx1"/>
                </a:solidFill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31756" name="Rectangle 14"/>
            <p:cNvSpPr/>
            <p:nvPr/>
          </p:nvSpPr>
          <p:spPr>
            <a:xfrm>
              <a:off x="1004" y="3504"/>
              <a:ext cx="1453" cy="31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>
                <a:spcBef>
                  <a:spcPct val="0"/>
                </a:spcBef>
                <a:buNone/>
              </a:pPr>
              <a:r>
                <a:rPr lang="zh-CN" altLang="en-US" sz="2000" i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标记为 </a:t>
              </a:r>
              <a:r>
                <a:rPr lang="en-US" altLang="zh-CN" sz="200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altLang="zh-CN" sz="2000" baseline="3000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000" i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的路径</a:t>
              </a:r>
              <a:endParaRPr lang="zh-CN" altLang="en-US" sz="2000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31757" name="Line 15"/>
            <p:cNvSpPr/>
            <p:nvPr/>
          </p:nvSpPr>
          <p:spPr>
            <a:xfrm flipV="1">
              <a:off x="2926" y="3868"/>
              <a:ext cx="662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1758" name="Rectangle 16"/>
            <p:cNvSpPr/>
            <p:nvPr/>
          </p:nvSpPr>
          <p:spPr>
            <a:xfrm>
              <a:off x="3351" y="3504"/>
              <a:ext cx="1473" cy="31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>
                <a:spcBef>
                  <a:spcPct val="0"/>
                </a:spcBef>
                <a:buNone/>
              </a:pPr>
              <a:r>
                <a:rPr lang="zh-CN" altLang="en-US" sz="2000" i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标记为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aseline="30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zh-CN" altLang="en-US" sz="2000" i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的路径</a:t>
              </a:r>
              <a:endParaRPr lang="zh-CN" altLang="en-US" sz="2000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31759" name="Freeform 17"/>
            <p:cNvSpPr/>
            <p:nvPr/>
          </p:nvSpPr>
          <p:spPr>
            <a:xfrm>
              <a:off x="2532" y="3406"/>
              <a:ext cx="93" cy="364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0" y="141"/>
                </a:cxn>
                <a:cxn ang="0">
                  <a:pos x="93" y="364"/>
                </a:cxn>
              </a:cxnLst>
              <a:pathLst>
                <a:path w="120" h="466">
                  <a:moveTo>
                    <a:pt x="120" y="0"/>
                  </a:moveTo>
                  <a:cubicBezTo>
                    <a:pt x="60" y="51"/>
                    <a:pt x="0" y="102"/>
                    <a:pt x="0" y="180"/>
                  </a:cubicBezTo>
                  <a:cubicBezTo>
                    <a:pt x="0" y="258"/>
                    <a:pt x="100" y="418"/>
                    <a:pt x="120" y="466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31760" name="Freeform 18"/>
            <p:cNvSpPr/>
            <p:nvPr/>
          </p:nvSpPr>
          <p:spPr>
            <a:xfrm>
              <a:off x="2891" y="3406"/>
              <a:ext cx="139" cy="360"/>
            </a:xfrm>
            <a:custGeom>
              <a:avLst/>
              <a:gdLst/>
              <a:ahLst/>
              <a:cxnLst>
                <a:cxn ang="0">
                  <a:pos x="0" y="350"/>
                </a:cxn>
                <a:cxn ang="0">
                  <a:pos x="152" y="163"/>
                </a:cxn>
                <a:cxn ang="0">
                  <a:pos x="59" y="0"/>
                </a:cxn>
              </a:cxnLst>
              <a:pathLst>
                <a:path w="209" h="450">
                  <a:moveTo>
                    <a:pt x="0" y="450"/>
                  </a:moveTo>
                  <a:cubicBezTo>
                    <a:pt x="90" y="366"/>
                    <a:pt x="183" y="285"/>
                    <a:pt x="196" y="210"/>
                  </a:cubicBezTo>
                  <a:cubicBezTo>
                    <a:pt x="209" y="135"/>
                    <a:pt x="101" y="44"/>
                    <a:pt x="76" y="0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31761" name="Rectangle 19"/>
            <p:cNvSpPr/>
            <p:nvPr/>
          </p:nvSpPr>
          <p:spPr>
            <a:xfrm>
              <a:off x="1920" y="3024"/>
              <a:ext cx="1612" cy="31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ctr">
                <a:spcBef>
                  <a:spcPct val="0"/>
                </a:spcBef>
                <a:buNone/>
              </a:pPr>
              <a:r>
                <a:rPr lang="zh-CN" altLang="en-US" sz="2000" i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标记为 </a:t>
              </a:r>
              <a:r>
                <a:rPr lang="en-US" altLang="zh-CN" sz="200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3000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2000" baseline="30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0" baseline="30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000" i="0" baseline="30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aseline="30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zh-CN" altLang="en-US" sz="2000" i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的路径</a:t>
              </a:r>
              <a:endParaRPr lang="zh-CN" altLang="en-US" sz="2000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31762" name="Rectangle 20"/>
            <p:cNvSpPr/>
            <p:nvPr/>
          </p:nvSpPr>
          <p:spPr>
            <a:xfrm>
              <a:off x="2683" y="3214"/>
              <a:ext cx="422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>
                <a:spcBef>
                  <a:spcPct val="0"/>
                </a:spcBef>
                <a:buNone/>
              </a:pPr>
              <a:r>
                <a:rPr lang="zh-CN" altLang="en-US" sz="2000" i="0" dirty="0">
                  <a:solidFill>
                    <a:schemeClr val="tx1"/>
                  </a:solidFill>
                  <a:latin typeface="楷体" panose="02010609060101010101" pitchFamily="49" charset="-122"/>
                  <a:cs typeface="楷体" panose="02010609060101010101" pitchFamily="49" charset="-122"/>
                </a:rPr>
                <a:t>…</a:t>
              </a:r>
              <a:endParaRPr lang="zh-CN" altLang="en-US" sz="2000" i="0" dirty="0">
                <a:solidFill>
                  <a:schemeClr val="tx1"/>
                </a:solidFill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31763" name="Rectangle 21"/>
            <p:cNvSpPr/>
            <p:nvPr/>
          </p:nvSpPr>
          <p:spPr>
            <a:xfrm>
              <a:off x="3606" y="3702"/>
              <a:ext cx="422" cy="27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>
                <a:spcBef>
                  <a:spcPct val="0"/>
                </a:spcBef>
                <a:buNone/>
              </a:pPr>
              <a:r>
                <a:rPr lang="en-US" altLang="zh-CN" sz="2000" i="0">
                  <a:solidFill>
                    <a:schemeClr val="tx1"/>
                  </a:solidFill>
                  <a:latin typeface="楷体" panose="02010609060101010101" pitchFamily="49" charset="-122"/>
                  <a:cs typeface="楷体" panose="02010609060101010101" pitchFamily="49" charset="-122"/>
                </a:rPr>
                <a:t>  …</a:t>
              </a:r>
              <a:endParaRPr lang="en-US" altLang="zh-CN" sz="2000" i="0">
                <a:solidFill>
                  <a:schemeClr val="tx1"/>
                </a:solidFill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210050" y="1600200"/>
            <a:ext cx="17716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 </a:t>
            </a:r>
            <a:r>
              <a:rPr lang="en-US" altLang="zh-CN" sz="2400" b="1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aSb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altLang="zh-CN" sz="2400" b="1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sym typeface="+mn-ea"/>
              </a:rPr>
              <a:t>分离词法分析器理由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既然正则集是上下文无关文法，为什么用正则式定义词法？</a:t>
            </a:r>
            <a:r>
              <a:rPr lang="zh-CN" altLang="en-US" dirty="0">
                <a:sym typeface="+mn-ea"/>
              </a:rPr>
              <a:t> </a:t>
            </a:r>
            <a:endParaRPr lang="zh-CN" altLang="en-US"/>
          </a:p>
          <a:p>
            <a:pPr lvl="1"/>
            <a:r>
              <a:rPr lang="zh-CN" altLang="en-US"/>
              <a:t>词法规则非常简单，不必用上下文无关文法</a:t>
            </a:r>
            <a:endParaRPr lang="zh-CN" altLang="en-US"/>
          </a:p>
          <a:p>
            <a:pPr lvl="1"/>
            <a:r>
              <a:rPr lang="zh-CN" altLang="en-US"/>
              <a:t>对于词法记号，正则式描述简洁且易于理解</a:t>
            </a:r>
            <a:endParaRPr lang="zh-CN" altLang="en-US"/>
          </a:p>
          <a:p>
            <a:pPr lvl="1"/>
            <a:r>
              <a:rPr lang="zh-CN" altLang="en-US"/>
              <a:t>从正则式构造出的词法分析器效率高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 dirty="0">
                <a:latin typeface="宋体" panose="02010600030101010101" pitchFamily="2" charset="-122"/>
                <a:sym typeface="+mn-ea"/>
              </a:rPr>
              <a:t>从软件工程角度看，词法分析和语法分析的分离有哪些好处？</a:t>
            </a:r>
            <a:endParaRPr lang="zh-CN" altLang="en-US" b="1" dirty="0"/>
          </a:p>
          <a:p>
            <a:pPr lvl="1"/>
            <a:r>
              <a:rPr lang="zh-CN" altLang="en-US" dirty="0">
                <a:latin typeface="宋体" panose="02010600030101010101" pitchFamily="2" charset="-122"/>
                <a:sym typeface="+mn-ea"/>
              </a:rPr>
              <a:t>简化设计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sym typeface="+mn-ea"/>
              </a:rPr>
              <a:t>编译器的效率会改进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sym typeface="+mn-ea"/>
              </a:rPr>
              <a:t>编译器的可移植性加强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sym typeface="+mn-ea"/>
              </a:rPr>
              <a:t>便于编译器前端的模块划分 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分离词法分析器理由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能否把词法分析并入到语法分析中，直接从字符流进行语法分析？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pPr lvl="1"/>
            <a:r>
              <a:rPr lang="zh-CN" altLang="en-US"/>
              <a:t>若把词法分析和语法分析合在一起，则必须将语言的注解和空白的规则反映在文法中，文法将大大复杂</a:t>
            </a:r>
            <a:endParaRPr lang="zh-CN" altLang="en-US"/>
          </a:p>
          <a:p>
            <a:pPr lvl="1"/>
            <a:r>
              <a:rPr lang="zh-CN" altLang="en-US"/>
              <a:t>注解和空白由自己来处理的分析器，比注解和空格已由词法分析器删除的分析器要复杂得多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latin typeface="宋体" panose="02010600030101010101" pitchFamily="2" charset="-122"/>
                <a:sym typeface="+mn-ea"/>
              </a:rPr>
              <a:t>验证文法产生的语言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 : 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(S) S |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   L(G) = 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配对的括号串的集合</a:t>
            </a:r>
            <a:endParaRPr lang="zh-CN" altLang="en-US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按推导步数进行归纳</a:t>
            </a:r>
            <a:r>
              <a:rPr lang="zh-CN" altLang="en-US" sz="2400" dirty="0">
                <a:sym typeface="Symbol" panose="05050102010706020507" pitchFamily="18" charset="2"/>
              </a:rPr>
              <a:t>：推出的是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配对括号串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1"/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归纳基</a:t>
            </a:r>
            <a:r>
              <a:rPr lang="zh-CN" altLang="en-US" sz="2400" dirty="0">
                <a:sym typeface="Symbol" panose="05050102010706020507" pitchFamily="18" charset="2"/>
              </a:rPr>
              <a:t>础：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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/>
            <a:r>
              <a:rPr lang="zh-CN" altLang="en-US" sz="2400" dirty="0">
                <a:sym typeface="Symbol" panose="05050102010706020507" pitchFamily="18" charset="2"/>
              </a:rPr>
              <a:t>归纳假设：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少于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步的推导都产生配对的括号串</a:t>
            </a:r>
            <a:endParaRPr lang="zh-CN" altLang="en-US" sz="24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zh-CN" altLang="en-US" sz="2400" dirty="0">
                <a:sym typeface="Symbol" panose="05050102010706020507" pitchFamily="18" charset="2"/>
              </a:rPr>
              <a:t>归纳步骤：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步的最左推导</a:t>
            </a:r>
            <a:r>
              <a:rPr lang="zh-CN" altLang="en-US" sz="2400" dirty="0">
                <a:sym typeface="Symbol" panose="05050102010706020507" pitchFamily="18" charset="2"/>
              </a:rPr>
              <a:t>如下：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		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 (S)S * (x) S * (x) y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latin typeface="宋体" panose="02010600030101010101" pitchFamily="2" charset="-122"/>
                <a:sym typeface="+mn-ea"/>
              </a:rPr>
              <a:t>验证文法产生的语言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 : 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(S) S |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   L(G) = 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配对的括号串的集合</a:t>
            </a:r>
            <a:endParaRPr lang="zh-CN" altLang="en-US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按串长进行归纳</a:t>
            </a:r>
            <a:r>
              <a:rPr lang="zh-CN" altLang="en-US" sz="2400" dirty="0"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配对括号串可由</a:t>
            </a:r>
            <a:r>
              <a:rPr lang="en-US" altLang="zh-CN" sz="2400" dirty="0">
                <a:sym typeface="+mn-ea"/>
              </a:rPr>
              <a:t>S</a:t>
            </a:r>
            <a:r>
              <a:rPr lang="zh-CN" altLang="en-US" sz="2400" dirty="0">
                <a:sym typeface="+mn-ea"/>
              </a:rPr>
              <a:t>推出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1"/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归纳基</a:t>
            </a:r>
            <a:r>
              <a:rPr lang="zh-CN" altLang="en-US" sz="2400" dirty="0">
                <a:sym typeface="Symbol" panose="05050102010706020507" pitchFamily="18" charset="2"/>
              </a:rPr>
              <a:t>础：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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/>
            <a:r>
              <a:rPr lang="zh-CN" altLang="en-US" sz="2400" dirty="0">
                <a:sym typeface="Symbol" panose="05050102010706020507" pitchFamily="18" charset="2"/>
              </a:rPr>
              <a:t>归纳假设：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长度小于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的都可以从</a:t>
            </a:r>
            <a:r>
              <a:rPr lang="en-US" altLang="zh-CN" sz="2400" dirty="0">
                <a:sym typeface="Symbol" panose="05050102010706020507" pitchFamily="18" charset="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推导出来</a:t>
            </a:r>
            <a:endParaRPr lang="zh-CN" altLang="en-US" sz="24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zh-CN" altLang="en-US" sz="2400" dirty="0">
                <a:sym typeface="Symbol" panose="05050102010706020507" pitchFamily="18" charset="2"/>
              </a:rPr>
              <a:t>归纳步骤：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考虑长度为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n(n  1)</a:t>
            </a:r>
            <a:r>
              <a:rPr lang="zh-CN" altLang="en-US" sz="2400" dirty="0">
                <a:sym typeface="Symbol" panose="05050102010706020507" pitchFamily="18" charset="2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 = (x) y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		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 (S)S * (x) S * (x) y</a:t>
            </a:r>
            <a:endParaRPr lang="zh-CN" altLang="en-US" sz="2400" b="1" i="1" dirty="0">
              <a:sym typeface="Symbol" panose="05050102010706020507" pitchFamily="18" charset="2"/>
            </a:endParaRPr>
          </a:p>
          <a:p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上下文无关文法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推导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语法分析树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二义性</a:t>
            </a:r>
            <a:endParaRPr lang="zh-CN" altLang="en-US" dirty="0" smtClean="0">
              <a:sym typeface="+mn-ea"/>
            </a:endParaRPr>
          </a:p>
          <a:p>
            <a:pPr lvl="0"/>
            <a:r>
              <a:rPr lang="zh-CN" altLang="en-US" sz="2400" dirty="0" smtClean="0">
                <a:sym typeface="+mn-ea"/>
              </a:rPr>
              <a:t>语言和文法</a:t>
            </a:r>
            <a:endParaRPr lang="zh-CN" altLang="en-US" sz="2400" dirty="0" smtClean="0">
              <a:sym typeface="+mn-ea"/>
            </a:endParaRPr>
          </a:p>
          <a:p>
            <a:pPr lvl="1"/>
            <a:r>
              <a:rPr lang="zh-CN" altLang="en-US" sz="2000" dirty="0" smtClean="0">
                <a:sym typeface="+mn-ea"/>
              </a:rPr>
              <a:t>文法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正则式和上下文无关文法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分离词法分析器理由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验证文法产生的语言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适当的表达式文法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形式语言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适当的表达式文法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用一种层次观点看待表达式</a:t>
            </a:r>
            <a:endParaRPr lang="zh-CN" altLang="en-US" dirty="0"/>
          </a:p>
          <a:p>
            <a:pPr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(id+id) + 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+ id</a:t>
            </a:r>
            <a:endParaRPr lang="en-US" altLang="zh-C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(id+id)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文法</a:t>
            </a:r>
            <a:endParaRPr lang="zh-CN" altLang="en-US" dirty="0"/>
          </a:p>
          <a:p>
            <a:pPr>
              <a:buNone/>
            </a:pPr>
            <a:endParaRPr lang="zh-CN" altLang="en-US" b="1" dirty="0"/>
          </a:p>
          <a:p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55650" y="2492375"/>
            <a:ext cx="19443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988945" y="2492375"/>
            <a:ext cx="7912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081145" y="2492375"/>
            <a:ext cx="2749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55650" y="2917825"/>
            <a:ext cx="215900" cy="44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290955" y="2913380"/>
            <a:ext cx="215900" cy="44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812925" y="2922270"/>
            <a:ext cx="887095" cy="114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17220" y="3925570"/>
            <a:ext cx="3844290" cy="1876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expr + term | term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term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term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factor | factor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factor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| (expr)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buNone/>
            </a:pPr>
            <a:endParaRPr lang="zh-CN" altLang="en-US" sz="2400"/>
          </a:p>
          <a:p>
            <a:pPr algn="ctr">
              <a:buNone/>
            </a:pPr>
            <a:r>
              <a:rPr lang="en-US" altLang="zh-CN" sz="2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*</a:t>
            </a:r>
            <a:r>
              <a:rPr lang="zh-CN" altLang="en-US" sz="2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和</a:t>
            </a:r>
            <a:r>
              <a:rPr lang="en-US" altLang="zh-CN" sz="2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+</a:t>
            </a:r>
            <a:r>
              <a:rPr lang="zh-CN" altLang="en-US" sz="2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是左结合的运算</a:t>
            </a:r>
            <a:endParaRPr lang="zh-CN" altLang="en-US" sz="2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56810" y="3925570"/>
            <a:ext cx="3844290" cy="1876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term + expr | term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term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factor * term | factor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factor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| (expr)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buNone/>
            </a:pPr>
            <a:endParaRPr lang="zh-CN" altLang="en-US" sz="2400"/>
          </a:p>
          <a:p>
            <a:pPr algn="ctr">
              <a:buNone/>
            </a:pPr>
            <a:r>
              <a:rPr lang="en-US" altLang="zh-CN" sz="2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*</a:t>
            </a:r>
            <a:r>
              <a:rPr lang="zh-CN" altLang="en-US" sz="2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和</a:t>
            </a:r>
            <a:r>
              <a:rPr lang="en-US" altLang="zh-CN" sz="2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+</a:t>
            </a:r>
            <a:r>
              <a:rPr lang="zh-CN" altLang="en-US" sz="2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是右结合的运算</a:t>
            </a:r>
            <a:endParaRPr lang="zh-CN" altLang="en-US" sz="2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适当的表达式文法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expr + term | term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term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term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factor | factor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factor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| (expr)</a:t>
            </a:r>
            <a:endParaRPr lang="zh-CN" altLang="en-US" sz="2000"/>
          </a:p>
        </p:txBody>
      </p:sp>
      <p:grpSp>
        <p:nvGrpSpPr>
          <p:cNvPr id="7" name="组合 6"/>
          <p:cNvGrpSpPr/>
          <p:nvPr/>
        </p:nvGrpSpPr>
        <p:grpSpPr>
          <a:xfrm>
            <a:off x="457200" y="2842895"/>
            <a:ext cx="3846195" cy="3526790"/>
            <a:chOff x="720" y="4477"/>
            <a:chExt cx="6057" cy="5554"/>
          </a:xfrm>
        </p:grpSpPr>
        <p:grpSp>
          <p:nvGrpSpPr>
            <p:cNvPr id="4" name="Group 60"/>
            <p:cNvGrpSpPr/>
            <p:nvPr/>
          </p:nvGrpSpPr>
          <p:grpSpPr>
            <a:xfrm>
              <a:off x="720" y="5642"/>
              <a:ext cx="6036" cy="4389"/>
              <a:chOff x="384" y="1817"/>
              <a:chExt cx="2585" cy="2311"/>
            </a:xfrm>
          </p:grpSpPr>
          <p:sp>
            <p:nvSpPr>
              <p:cNvPr id="28706" name="Rectangle 7"/>
              <p:cNvSpPr/>
              <p:nvPr/>
            </p:nvSpPr>
            <p:spPr>
              <a:xfrm>
                <a:off x="1584" y="1817"/>
                <a:ext cx="681" cy="31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expr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7" name="Line 8"/>
              <p:cNvSpPr/>
              <p:nvPr/>
            </p:nvSpPr>
            <p:spPr>
              <a:xfrm flipH="1">
                <a:off x="1218" y="2463"/>
                <a:ext cx="348" cy="193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08" name="Line 9"/>
              <p:cNvSpPr/>
              <p:nvPr/>
            </p:nvSpPr>
            <p:spPr>
              <a:xfrm>
                <a:off x="2019" y="2461"/>
                <a:ext cx="348" cy="193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09" name="Line 10"/>
              <p:cNvSpPr/>
              <p:nvPr/>
            </p:nvSpPr>
            <p:spPr>
              <a:xfrm>
                <a:off x="1758" y="2162"/>
                <a:ext cx="0" cy="16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10" name="Rectangle 11"/>
              <p:cNvSpPr/>
              <p:nvPr/>
            </p:nvSpPr>
            <p:spPr>
              <a:xfrm>
                <a:off x="2379" y="3027"/>
                <a:ext cx="237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id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11" name="Line 12"/>
              <p:cNvSpPr/>
              <p:nvPr/>
            </p:nvSpPr>
            <p:spPr>
              <a:xfrm>
                <a:off x="2457" y="2906"/>
                <a:ext cx="0" cy="16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12" name="Rectangle 13"/>
              <p:cNvSpPr/>
              <p:nvPr/>
            </p:nvSpPr>
            <p:spPr>
              <a:xfrm>
                <a:off x="1580" y="2174"/>
                <a:ext cx="639" cy="31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term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13" name="Rectangle 14"/>
              <p:cNvSpPr/>
              <p:nvPr/>
            </p:nvSpPr>
            <p:spPr>
              <a:xfrm>
                <a:off x="2265" y="2560"/>
                <a:ext cx="704" cy="31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factor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15" name="Line 16"/>
              <p:cNvSpPr/>
              <p:nvPr/>
            </p:nvSpPr>
            <p:spPr>
              <a:xfrm>
                <a:off x="1386" y="2838"/>
                <a:ext cx="348" cy="192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16" name="Line 17"/>
              <p:cNvSpPr/>
              <p:nvPr/>
            </p:nvSpPr>
            <p:spPr>
              <a:xfrm flipH="1">
                <a:off x="612" y="2838"/>
                <a:ext cx="348" cy="192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17" name="Line 18"/>
              <p:cNvSpPr/>
              <p:nvPr/>
            </p:nvSpPr>
            <p:spPr>
              <a:xfrm>
                <a:off x="1760" y="2549"/>
                <a:ext cx="0" cy="16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18" name="Line 19"/>
              <p:cNvSpPr/>
              <p:nvPr/>
            </p:nvSpPr>
            <p:spPr>
              <a:xfrm>
                <a:off x="1154" y="2922"/>
                <a:ext cx="0" cy="16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19" name="Rectangle 20"/>
              <p:cNvSpPr/>
              <p:nvPr/>
            </p:nvSpPr>
            <p:spPr>
              <a:xfrm>
                <a:off x="498" y="3840"/>
                <a:ext cx="237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id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0" name="Rectangle 21"/>
              <p:cNvSpPr/>
              <p:nvPr/>
            </p:nvSpPr>
            <p:spPr>
              <a:xfrm>
                <a:off x="1656" y="3469"/>
                <a:ext cx="237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id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1" name="Rectangle 22"/>
              <p:cNvSpPr/>
              <p:nvPr/>
            </p:nvSpPr>
            <p:spPr>
              <a:xfrm>
                <a:off x="960" y="2549"/>
                <a:ext cx="524" cy="31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term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2" name="Rectangle 23"/>
              <p:cNvSpPr/>
              <p:nvPr/>
            </p:nvSpPr>
            <p:spPr>
              <a:xfrm>
                <a:off x="1080" y="3045"/>
                <a:ext cx="237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zh-CN" altLang="en-US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*</a:t>
                </a:r>
                <a:endParaRPr lang="zh-CN" altLang="en-US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3" name="Rectangle 24"/>
              <p:cNvSpPr/>
              <p:nvPr/>
            </p:nvSpPr>
            <p:spPr>
              <a:xfrm>
                <a:off x="384" y="2948"/>
                <a:ext cx="560" cy="3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term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4" name="Rectangle 25"/>
              <p:cNvSpPr/>
              <p:nvPr/>
            </p:nvSpPr>
            <p:spPr>
              <a:xfrm>
                <a:off x="384" y="3388"/>
                <a:ext cx="672" cy="31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factor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5" name="Rectangle 26"/>
              <p:cNvSpPr/>
              <p:nvPr/>
            </p:nvSpPr>
            <p:spPr>
              <a:xfrm>
                <a:off x="1569" y="2959"/>
                <a:ext cx="639" cy="3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factor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6" name="Line 28"/>
              <p:cNvSpPr/>
              <p:nvPr/>
            </p:nvSpPr>
            <p:spPr>
              <a:xfrm>
                <a:off x="590" y="3320"/>
                <a:ext cx="0" cy="16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27" name="Line 29"/>
              <p:cNvSpPr/>
              <p:nvPr/>
            </p:nvSpPr>
            <p:spPr>
              <a:xfrm>
                <a:off x="1749" y="3335"/>
                <a:ext cx="0" cy="16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28" name="Rectangle 30"/>
              <p:cNvSpPr/>
              <p:nvPr/>
            </p:nvSpPr>
            <p:spPr>
              <a:xfrm>
                <a:off x="1705" y="2662"/>
                <a:ext cx="237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zh-CN" altLang="en-US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*</a:t>
                </a:r>
                <a:endParaRPr lang="zh-CN" altLang="en-US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9" name="Line 59"/>
              <p:cNvSpPr/>
              <p:nvPr/>
            </p:nvSpPr>
            <p:spPr>
              <a:xfrm>
                <a:off x="576" y="3696"/>
                <a:ext cx="0" cy="16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57441" name="Rectangle 65" descr="Green marble"/>
            <p:cNvSpPr/>
            <p:nvPr/>
          </p:nvSpPr>
          <p:spPr>
            <a:xfrm>
              <a:off x="1156" y="4477"/>
              <a:ext cx="5621" cy="11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id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id 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分析树</a:t>
              </a:r>
              <a:r>
                <a:rPr lang="zh-CN" altLang="en-US" sz="2800" dirty="0">
                  <a:solidFill>
                    <a:srgbClr val="00FF00"/>
                  </a:solidFill>
                  <a:latin typeface="Arial" panose="020B0604020202020204" pitchFamily="34" charset="0"/>
                </a:rPr>
                <a:t> </a:t>
              </a:r>
              <a:endParaRPr lang="zh-CN" altLang="en-US" sz="2800" dirty="0">
                <a:solidFill>
                  <a:srgbClr val="00FF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64760" y="2780030"/>
            <a:ext cx="3633470" cy="3507105"/>
            <a:chOff x="7976" y="4378"/>
            <a:chExt cx="5722" cy="5523"/>
          </a:xfrm>
        </p:grpSpPr>
        <p:grpSp>
          <p:nvGrpSpPr>
            <p:cNvPr id="5" name="Group 62"/>
            <p:cNvGrpSpPr/>
            <p:nvPr/>
          </p:nvGrpSpPr>
          <p:grpSpPr>
            <a:xfrm>
              <a:off x="7976" y="5543"/>
              <a:ext cx="5723" cy="4358"/>
              <a:chOff x="3120" y="1776"/>
              <a:chExt cx="2400" cy="2116"/>
            </a:xfrm>
          </p:grpSpPr>
          <p:sp>
            <p:nvSpPr>
              <p:cNvPr id="28680" name="Rectangle 32"/>
              <p:cNvSpPr/>
              <p:nvPr/>
            </p:nvSpPr>
            <p:spPr>
              <a:xfrm>
                <a:off x="3909" y="1776"/>
                <a:ext cx="617" cy="31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expr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81" name="Line 33"/>
              <p:cNvSpPr/>
              <p:nvPr/>
            </p:nvSpPr>
            <p:spPr>
              <a:xfrm>
                <a:off x="4235" y="2062"/>
                <a:ext cx="348" cy="193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82" name="Line 34"/>
              <p:cNvSpPr/>
              <p:nvPr/>
            </p:nvSpPr>
            <p:spPr>
              <a:xfrm flipH="1">
                <a:off x="3534" y="2077"/>
                <a:ext cx="348" cy="193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83" name="Line 35"/>
              <p:cNvSpPr/>
              <p:nvPr/>
            </p:nvSpPr>
            <p:spPr>
              <a:xfrm>
                <a:off x="4056" y="2123"/>
                <a:ext cx="0" cy="16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84" name="Rectangle 36"/>
              <p:cNvSpPr/>
              <p:nvPr/>
            </p:nvSpPr>
            <p:spPr>
              <a:xfrm>
                <a:off x="3216" y="2161"/>
                <a:ext cx="528" cy="31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expr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85" name="Rectangle 37"/>
              <p:cNvSpPr/>
              <p:nvPr/>
            </p:nvSpPr>
            <p:spPr>
              <a:xfrm>
                <a:off x="3995" y="2218"/>
                <a:ext cx="237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zh-CN" altLang="en-US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+</a:t>
                </a:r>
                <a:endParaRPr lang="zh-CN" altLang="en-US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86" name="Line 38"/>
              <p:cNvSpPr/>
              <p:nvPr/>
            </p:nvSpPr>
            <p:spPr>
              <a:xfrm>
                <a:off x="3435" y="2521"/>
                <a:ext cx="0" cy="16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87" name="Line 39"/>
              <p:cNvSpPr/>
              <p:nvPr/>
            </p:nvSpPr>
            <p:spPr>
              <a:xfrm>
                <a:off x="3408" y="2976"/>
                <a:ext cx="0" cy="16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88" name="Line 40"/>
              <p:cNvSpPr/>
              <p:nvPr/>
            </p:nvSpPr>
            <p:spPr>
              <a:xfrm>
                <a:off x="3425" y="3470"/>
                <a:ext cx="0" cy="16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89" name="Rectangle 41"/>
              <p:cNvSpPr/>
              <p:nvPr/>
            </p:nvSpPr>
            <p:spPr>
              <a:xfrm>
                <a:off x="3345" y="3604"/>
                <a:ext cx="237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id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0" name="Rectangle 42"/>
              <p:cNvSpPr/>
              <p:nvPr/>
            </p:nvSpPr>
            <p:spPr>
              <a:xfrm>
                <a:off x="3120" y="3120"/>
                <a:ext cx="624" cy="3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factor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1" name="Rectangle 43"/>
              <p:cNvSpPr/>
              <p:nvPr/>
            </p:nvSpPr>
            <p:spPr>
              <a:xfrm>
                <a:off x="3168" y="2589"/>
                <a:ext cx="576" cy="31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term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3" name="Line 45"/>
              <p:cNvSpPr/>
              <p:nvPr/>
            </p:nvSpPr>
            <p:spPr>
              <a:xfrm>
                <a:off x="4886" y="2450"/>
                <a:ext cx="348" cy="192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94" name="Line 46"/>
              <p:cNvSpPr/>
              <p:nvPr/>
            </p:nvSpPr>
            <p:spPr>
              <a:xfrm flipH="1">
                <a:off x="4112" y="2450"/>
                <a:ext cx="348" cy="192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95" name="Line 47"/>
              <p:cNvSpPr/>
              <p:nvPr/>
            </p:nvSpPr>
            <p:spPr>
              <a:xfrm>
                <a:off x="4653" y="2534"/>
                <a:ext cx="0" cy="16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96" name="Rectangle 48"/>
              <p:cNvSpPr/>
              <p:nvPr/>
            </p:nvSpPr>
            <p:spPr>
              <a:xfrm>
                <a:off x="3998" y="3452"/>
                <a:ext cx="237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id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7" name="Rectangle 49"/>
              <p:cNvSpPr/>
              <p:nvPr/>
            </p:nvSpPr>
            <p:spPr>
              <a:xfrm>
                <a:off x="5156" y="3081"/>
                <a:ext cx="237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id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8" name="Rectangle 50"/>
              <p:cNvSpPr/>
              <p:nvPr/>
            </p:nvSpPr>
            <p:spPr>
              <a:xfrm>
                <a:off x="4527" y="2161"/>
                <a:ext cx="570" cy="31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term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9" name="Rectangle 51"/>
              <p:cNvSpPr/>
              <p:nvPr/>
            </p:nvSpPr>
            <p:spPr>
              <a:xfrm>
                <a:off x="4580" y="2657"/>
                <a:ext cx="237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zh-CN" altLang="en-US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*</a:t>
                </a:r>
                <a:endParaRPr lang="zh-CN" altLang="en-US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0" name="Rectangle 52"/>
              <p:cNvSpPr/>
              <p:nvPr/>
            </p:nvSpPr>
            <p:spPr>
              <a:xfrm>
                <a:off x="3888" y="2560"/>
                <a:ext cx="579" cy="3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term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1" name="Rectangle 53"/>
              <p:cNvSpPr/>
              <p:nvPr/>
            </p:nvSpPr>
            <p:spPr>
              <a:xfrm>
                <a:off x="3884" y="3000"/>
                <a:ext cx="628" cy="31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factor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2" name="Rectangle 54"/>
              <p:cNvSpPr/>
              <p:nvPr/>
            </p:nvSpPr>
            <p:spPr>
              <a:xfrm>
                <a:off x="4896" y="2571"/>
                <a:ext cx="624" cy="3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factor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3" name="Line 56"/>
              <p:cNvSpPr/>
              <p:nvPr/>
            </p:nvSpPr>
            <p:spPr>
              <a:xfrm>
                <a:off x="4080" y="2945"/>
                <a:ext cx="0" cy="16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04" name="Line 57"/>
              <p:cNvSpPr/>
              <p:nvPr/>
            </p:nvSpPr>
            <p:spPr>
              <a:xfrm>
                <a:off x="5249" y="2947"/>
                <a:ext cx="0" cy="16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05" name="Line 61"/>
              <p:cNvSpPr/>
              <p:nvPr/>
            </p:nvSpPr>
            <p:spPr>
              <a:xfrm>
                <a:off x="4080" y="3264"/>
                <a:ext cx="0" cy="16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57440" name="Rectangle 64" descr="Green marble"/>
            <p:cNvSpPr/>
            <p:nvPr/>
          </p:nvSpPr>
          <p:spPr>
            <a:xfrm>
              <a:off x="8322" y="4378"/>
              <a:ext cx="4870" cy="12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 + id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id 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分析树</a:t>
              </a:r>
              <a:r>
                <a:rPr lang="zh-CN" altLang="en-US" sz="2400" dirty="0">
                  <a:latin typeface="Arial" panose="020B0604020202020204" pitchFamily="34" charset="0"/>
                </a:rPr>
                <a:t> 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157980" y="1967230"/>
            <a:ext cx="225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None/>
            </a:pPr>
            <a:r>
              <a:rPr lang="en-US" altLang="zh-CN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*</a:t>
            </a:r>
            <a:r>
              <a:rPr lang="zh-CN" altLang="en-US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和</a:t>
            </a:r>
            <a:r>
              <a:rPr lang="en-US" altLang="zh-CN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+</a:t>
            </a:r>
            <a:r>
              <a:rPr lang="zh-CN" altLang="en-US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是左结合的运算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适当的表达式文法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term + expr | term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term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factor * term | factor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factor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 | (expr)</a:t>
            </a:r>
            <a:endParaRPr lang="zh-CN" altLang="en-US" sz="2000"/>
          </a:p>
        </p:txBody>
      </p:sp>
      <p:grpSp>
        <p:nvGrpSpPr>
          <p:cNvPr id="17" name="组合 16"/>
          <p:cNvGrpSpPr/>
          <p:nvPr/>
        </p:nvGrpSpPr>
        <p:grpSpPr>
          <a:xfrm>
            <a:off x="582295" y="2880995"/>
            <a:ext cx="3891915" cy="3491865"/>
            <a:chOff x="1156" y="4477"/>
            <a:chExt cx="5890" cy="5559"/>
          </a:xfrm>
        </p:grpSpPr>
        <p:grpSp>
          <p:nvGrpSpPr>
            <p:cNvPr id="12" name="组合 11"/>
            <p:cNvGrpSpPr/>
            <p:nvPr/>
          </p:nvGrpSpPr>
          <p:grpSpPr>
            <a:xfrm>
              <a:off x="1156" y="5543"/>
              <a:ext cx="5890" cy="4493"/>
              <a:chOff x="2086" y="5642"/>
              <a:chExt cx="5890" cy="4493"/>
            </a:xfrm>
          </p:grpSpPr>
          <p:sp>
            <p:nvSpPr>
              <p:cNvPr id="28706" name="Rectangle 7"/>
              <p:cNvSpPr/>
              <p:nvPr/>
            </p:nvSpPr>
            <p:spPr>
              <a:xfrm>
                <a:off x="3522" y="5642"/>
                <a:ext cx="1301" cy="6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expr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7" name="Line 8"/>
              <p:cNvSpPr/>
              <p:nvPr/>
            </p:nvSpPr>
            <p:spPr>
              <a:xfrm flipH="1">
                <a:off x="2667" y="6869"/>
                <a:ext cx="813" cy="367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08" name="Line 9"/>
              <p:cNvSpPr/>
              <p:nvPr/>
            </p:nvSpPr>
            <p:spPr>
              <a:xfrm>
                <a:off x="4538" y="6865"/>
                <a:ext cx="813" cy="367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09" name="Line 10"/>
              <p:cNvSpPr/>
              <p:nvPr/>
            </p:nvSpPr>
            <p:spPr>
              <a:xfrm>
                <a:off x="3928" y="6297"/>
                <a:ext cx="0" cy="313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12" name="Rectangle 13"/>
              <p:cNvSpPr/>
              <p:nvPr/>
            </p:nvSpPr>
            <p:spPr>
              <a:xfrm>
                <a:off x="3410" y="6377"/>
                <a:ext cx="1279" cy="6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term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2086" y="7080"/>
                <a:ext cx="1630" cy="1434"/>
                <a:chOff x="5112" y="7053"/>
                <a:chExt cx="1630" cy="1434"/>
              </a:xfrm>
            </p:grpSpPr>
            <p:sp>
              <p:nvSpPr>
                <p:cNvPr id="28710" name="Rectangle 11"/>
                <p:cNvSpPr/>
                <p:nvPr/>
              </p:nvSpPr>
              <p:spPr>
                <a:xfrm>
                  <a:off x="5378" y="7940"/>
                  <a:ext cx="553" cy="5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18000" tIns="10800" rIns="18000" bIns="10800"/>
                <a:p>
                  <a:pPr algn="just" eaLnBrk="0" hangingPunct="0"/>
                  <a:r>
                    <a:rPr lang="en-US" altLang="zh-CN" sz="2800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id</a:t>
                  </a:r>
                  <a:endPara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11" name="Line 12"/>
                <p:cNvSpPr/>
                <p:nvPr/>
              </p:nvSpPr>
              <p:spPr>
                <a:xfrm>
                  <a:off x="5560" y="7710"/>
                  <a:ext cx="0" cy="313"/>
                </a:xfrm>
                <a:prstGeom prst="line">
                  <a:avLst/>
                </a:prstGeom>
                <a:ln w="254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8713" name="Rectangle 14"/>
                <p:cNvSpPr/>
                <p:nvPr/>
              </p:nvSpPr>
              <p:spPr>
                <a:xfrm>
                  <a:off x="5112" y="7053"/>
                  <a:ext cx="1630" cy="6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18000" tIns="10800" rIns="18000" bIns="10800"/>
                <a:p>
                  <a:pPr algn="just" eaLnBrk="0" hangingPunct="0"/>
                  <a:r>
                    <a:rPr lang="en-US" altLang="zh-CN" sz="2800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factor</a:t>
                  </a:r>
                  <a:endPara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715" name="Line 16"/>
              <p:cNvSpPr/>
              <p:nvPr/>
            </p:nvSpPr>
            <p:spPr>
              <a:xfrm>
                <a:off x="6057" y="7685"/>
                <a:ext cx="813" cy="36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16" name="Line 17"/>
              <p:cNvSpPr/>
              <p:nvPr/>
            </p:nvSpPr>
            <p:spPr>
              <a:xfrm flipH="1">
                <a:off x="4249" y="7685"/>
                <a:ext cx="813" cy="36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17" name="Line 18"/>
              <p:cNvSpPr/>
              <p:nvPr/>
            </p:nvSpPr>
            <p:spPr>
              <a:xfrm>
                <a:off x="3935" y="7067"/>
                <a:ext cx="0" cy="31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18" name="Line 19"/>
              <p:cNvSpPr/>
              <p:nvPr/>
            </p:nvSpPr>
            <p:spPr>
              <a:xfrm>
                <a:off x="5534" y="7707"/>
                <a:ext cx="0" cy="313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19" name="Rectangle 20"/>
              <p:cNvSpPr/>
              <p:nvPr/>
            </p:nvSpPr>
            <p:spPr>
              <a:xfrm>
                <a:off x="3983" y="9588"/>
                <a:ext cx="553" cy="54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id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0" name="Rectangle 21"/>
              <p:cNvSpPr/>
              <p:nvPr/>
            </p:nvSpPr>
            <p:spPr>
              <a:xfrm>
                <a:off x="6687" y="8883"/>
                <a:ext cx="553" cy="54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id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1" name="Rectangle 22"/>
              <p:cNvSpPr/>
              <p:nvPr/>
            </p:nvSpPr>
            <p:spPr>
              <a:xfrm>
                <a:off x="5025" y="7077"/>
                <a:ext cx="1224" cy="6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term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2" name="Rectangle 23"/>
              <p:cNvSpPr/>
              <p:nvPr/>
            </p:nvSpPr>
            <p:spPr>
              <a:xfrm>
                <a:off x="5361" y="7940"/>
                <a:ext cx="553" cy="54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zh-CN" altLang="en-US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*</a:t>
                </a:r>
                <a:endParaRPr lang="zh-CN" altLang="en-US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3" name="Rectangle 24"/>
              <p:cNvSpPr/>
              <p:nvPr/>
            </p:nvSpPr>
            <p:spPr>
              <a:xfrm>
                <a:off x="3717" y="7894"/>
                <a:ext cx="1308" cy="59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term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4" name="Rectangle 25"/>
              <p:cNvSpPr/>
              <p:nvPr/>
            </p:nvSpPr>
            <p:spPr>
              <a:xfrm>
                <a:off x="3717" y="8730"/>
                <a:ext cx="1569" cy="6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factor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5" name="Rectangle 26"/>
              <p:cNvSpPr/>
              <p:nvPr/>
            </p:nvSpPr>
            <p:spPr>
              <a:xfrm>
                <a:off x="6484" y="7915"/>
                <a:ext cx="1492" cy="59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factor</a:t>
                </a:r>
                <a:endPara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6" name="Line 28"/>
              <p:cNvSpPr/>
              <p:nvPr/>
            </p:nvSpPr>
            <p:spPr>
              <a:xfrm>
                <a:off x="4198" y="8600"/>
                <a:ext cx="0" cy="31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27" name="Line 29"/>
              <p:cNvSpPr/>
              <p:nvPr/>
            </p:nvSpPr>
            <p:spPr>
              <a:xfrm>
                <a:off x="6904" y="8629"/>
                <a:ext cx="0" cy="313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28" name="Rectangle 30"/>
              <p:cNvSpPr/>
              <p:nvPr/>
            </p:nvSpPr>
            <p:spPr>
              <a:xfrm>
                <a:off x="3806" y="7282"/>
                <a:ext cx="553" cy="54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zh-CN" altLang="en-US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*</a:t>
                </a:r>
                <a:endParaRPr lang="zh-CN" altLang="en-US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9" name="Line 59"/>
              <p:cNvSpPr/>
              <p:nvPr/>
            </p:nvSpPr>
            <p:spPr>
              <a:xfrm>
                <a:off x="4165" y="9315"/>
                <a:ext cx="0" cy="31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57441" name="Rectangle 65" descr="Green marble"/>
            <p:cNvSpPr/>
            <p:nvPr/>
          </p:nvSpPr>
          <p:spPr>
            <a:xfrm>
              <a:off x="1156" y="4477"/>
              <a:ext cx="5621" cy="11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id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id 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分析树</a:t>
              </a:r>
              <a:r>
                <a:rPr lang="zh-CN" altLang="en-US" sz="2800" dirty="0">
                  <a:solidFill>
                    <a:srgbClr val="00FF00"/>
                  </a:solidFill>
                  <a:latin typeface="Arial" panose="020B0604020202020204" pitchFamily="34" charset="0"/>
                </a:rPr>
                <a:t> </a:t>
              </a:r>
              <a:endParaRPr lang="zh-CN" altLang="en-US" sz="2800" dirty="0">
                <a:solidFill>
                  <a:srgbClr val="00FF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82490" y="2756535"/>
            <a:ext cx="4004310" cy="3948430"/>
            <a:chOff x="8208" y="4378"/>
            <a:chExt cx="5990" cy="6204"/>
          </a:xfrm>
        </p:grpSpPr>
        <p:sp>
          <p:nvSpPr>
            <p:cNvPr id="28680" name="Rectangle 32"/>
            <p:cNvSpPr/>
            <p:nvPr/>
          </p:nvSpPr>
          <p:spPr>
            <a:xfrm>
              <a:off x="9857" y="5543"/>
              <a:ext cx="1471" cy="65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expr</a:t>
              </a:r>
              <a:endPara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81" name="Line 33"/>
            <p:cNvSpPr/>
            <p:nvPr/>
          </p:nvSpPr>
          <p:spPr>
            <a:xfrm>
              <a:off x="10635" y="6132"/>
              <a:ext cx="830" cy="397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2" name="Line 34"/>
            <p:cNvSpPr/>
            <p:nvPr/>
          </p:nvSpPr>
          <p:spPr>
            <a:xfrm flipH="1">
              <a:off x="8963" y="6163"/>
              <a:ext cx="830" cy="397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3" name="Line 35"/>
            <p:cNvSpPr/>
            <p:nvPr/>
          </p:nvSpPr>
          <p:spPr>
            <a:xfrm>
              <a:off x="10241" y="6199"/>
              <a:ext cx="0" cy="34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4" name="Rectangle 36"/>
            <p:cNvSpPr/>
            <p:nvPr/>
          </p:nvSpPr>
          <p:spPr>
            <a:xfrm>
              <a:off x="11088" y="6336"/>
              <a:ext cx="1095" cy="65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expr</a:t>
              </a:r>
              <a:endPara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85" name="Rectangle 37"/>
            <p:cNvSpPr/>
            <p:nvPr/>
          </p:nvSpPr>
          <p:spPr>
            <a:xfrm>
              <a:off x="10096" y="6394"/>
              <a:ext cx="565" cy="59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zh-CN" altLang="en-US" sz="2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+</a:t>
              </a:r>
              <a:endPara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86" name="Line 38"/>
            <p:cNvSpPr/>
            <p:nvPr/>
          </p:nvSpPr>
          <p:spPr>
            <a:xfrm>
              <a:off x="11635" y="7108"/>
              <a:ext cx="0" cy="34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7" name="Line 39"/>
            <p:cNvSpPr/>
            <p:nvPr/>
          </p:nvSpPr>
          <p:spPr>
            <a:xfrm>
              <a:off x="8895" y="7133"/>
              <a:ext cx="0" cy="34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8" name="Line 40"/>
            <p:cNvSpPr/>
            <p:nvPr/>
          </p:nvSpPr>
          <p:spPr>
            <a:xfrm>
              <a:off x="8935" y="8151"/>
              <a:ext cx="0" cy="34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9" name="Rectangle 41"/>
            <p:cNvSpPr/>
            <p:nvPr/>
          </p:nvSpPr>
          <p:spPr>
            <a:xfrm>
              <a:off x="8745" y="8427"/>
              <a:ext cx="565" cy="59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id</a:t>
              </a:r>
              <a:endPara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0" name="Rectangle 42"/>
            <p:cNvSpPr/>
            <p:nvPr/>
          </p:nvSpPr>
          <p:spPr>
            <a:xfrm>
              <a:off x="8208" y="7430"/>
              <a:ext cx="1488" cy="64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factor</a:t>
              </a:r>
              <a:endPara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1" name="Rectangle 43"/>
            <p:cNvSpPr/>
            <p:nvPr/>
          </p:nvSpPr>
          <p:spPr>
            <a:xfrm>
              <a:off x="8322" y="6336"/>
              <a:ext cx="1180" cy="65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term</a:t>
              </a:r>
              <a:endPara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8" name="Rectangle 50"/>
            <p:cNvSpPr/>
            <p:nvPr/>
          </p:nvSpPr>
          <p:spPr>
            <a:xfrm>
              <a:off x="11203" y="7270"/>
              <a:ext cx="1359" cy="65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term</a:t>
              </a:r>
              <a:endPara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9696" y="7868"/>
              <a:ext cx="4503" cy="2714"/>
              <a:chOff x="9310" y="7865"/>
              <a:chExt cx="4503" cy="2714"/>
            </a:xfrm>
          </p:grpSpPr>
          <p:sp>
            <p:nvSpPr>
              <p:cNvPr id="28693" name="Line 45"/>
              <p:cNvSpPr/>
              <p:nvPr/>
            </p:nvSpPr>
            <p:spPr>
              <a:xfrm>
                <a:off x="11944" y="7865"/>
                <a:ext cx="830" cy="39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94" name="Line 46"/>
              <p:cNvSpPr/>
              <p:nvPr/>
            </p:nvSpPr>
            <p:spPr>
              <a:xfrm flipH="1">
                <a:off x="10099" y="7865"/>
                <a:ext cx="830" cy="39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95" name="Line 47"/>
              <p:cNvSpPr/>
              <p:nvPr/>
            </p:nvSpPr>
            <p:spPr>
              <a:xfrm>
                <a:off x="11389" y="8038"/>
                <a:ext cx="0" cy="3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99" name="Rectangle 51"/>
              <p:cNvSpPr/>
              <p:nvPr/>
            </p:nvSpPr>
            <p:spPr>
              <a:xfrm>
                <a:off x="11214" y="8291"/>
                <a:ext cx="565" cy="59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/>
              <a:p>
                <a:pPr algn="just" eaLnBrk="0" hangingPunct="0"/>
                <a:r>
                  <a:rPr lang="zh-CN" altLang="en-US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*</a:t>
                </a:r>
                <a:endParaRPr lang="zh-CN" altLang="en-US" sz="2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9310" y="8151"/>
                <a:ext cx="1488" cy="1643"/>
                <a:chOff x="11968" y="8114"/>
                <a:chExt cx="1488" cy="1643"/>
              </a:xfrm>
            </p:grpSpPr>
            <p:sp>
              <p:nvSpPr>
                <p:cNvPr id="28697" name="Rectangle 49"/>
                <p:cNvSpPr/>
                <p:nvPr/>
              </p:nvSpPr>
              <p:spPr>
                <a:xfrm>
                  <a:off x="12588" y="9165"/>
                  <a:ext cx="565" cy="593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18000" tIns="10800" rIns="18000" bIns="10800"/>
                <a:p>
                  <a:pPr algn="just" eaLnBrk="0" hangingPunct="0"/>
                  <a:r>
                    <a:rPr lang="en-US" altLang="zh-CN" sz="2800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id</a:t>
                  </a:r>
                  <a:endPara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02" name="Rectangle 54"/>
                <p:cNvSpPr/>
                <p:nvPr/>
              </p:nvSpPr>
              <p:spPr>
                <a:xfrm>
                  <a:off x="11968" y="8114"/>
                  <a:ext cx="1488" cy="64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18000" tIns="10800" rIns="18000" bIns="10800"/>
                <a:p>
                  <a:pPr algn="just" eaLnBrk="0" hangingPunct="0"/>
                  <a:r>
                    <a:rPr lang="en-US" altLang="zh-CN" sz="2800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factor</a:t>
                  </a:r>
                  <a:endPara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04" name="Line 57"/>
                <p:cNvSpPr/>
                <p:nvPr/>
              </p:nvSpPr>
              <p:spPr>
                <a:xfrm>
                  <a:off x="12810" y="8889"/>
                  <a:ext cx="0" cy="340"/>
                </a:xfrm>
                <a:prstGeom prst="line">
                  <a:avLst/>
                </a:prstGeom>
                <a:ln w="254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12315" y="8151"/>
                <a:ext cx="1498" cy="2429"/>
                <a:chOff x="9555" y="8092"/>
                <a:chExt cx="1498" cy="2429"/>
              </a:xfrm>
            </p:grpSpPr>
            <p:sp>
              <p:nvSpPr>
                <p:cNvPr id="28696" name="Rectangle 48"/>
                <p:cNvSpPr/>
                <p:nvPr/>
              </p:nvSpPr>
              <p:spPr>
                <a:xfrm>
                  <a:off x="9827" y="9929"/>
                  <a:ext cx="565" cy="593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18000" tIns="10800" rIns="18000" bIns="10800"/>
                <a:p>
                  <a:pPr algn="just" eaLnBrk="0" hangingPunct="0"/>
                  <a:r>
                    <a:rPr lang="en-US" altLang="zh-CN" sz="2800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id</a:t>
                  </a:r>
                  <a:endPara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00" name="Rectangle 52"/>
                <p:cNvSpPr/>
                <p:nvPr/>
              </p:nvSpPr>
              <p:spPr>
                <a:xfrm>
                  <a:off x="9564" y="8092"/>
                  <a:ext cx="1381" cy="64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18000" tIns="10800" rIns="18000" bIns="10800"/>
                <a:p>
                  <a:pPr algn="just" eaLnBrk="0" hangingPunct="0"/>
                  <a:r>
                    <a:rPr lang="en-US" altLang="zh-CN" sz="2800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term</a:t>
                  </a:r>
                  <a:endPara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01" name="Rectangle 53"/>
                <p:cNvSpPr/>
                <p:nvPr/>
              </p:nvSpPr>
              <p:spPr>
                <a:xfrm>
                  <a:off x="9555" y="8998"/>
                  <a:ext cx="1498" cy="651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18000" tIns="10800" rIns="18000" bIns="10800"/>
                <a:p>
                  <a:pPr algn="just" eaLnBrk="0" hangingPunct="0"/>
                  <a:r>
                    <a:rPr lang="en-US" altLang="zh-CN" sz="2800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factor</a:t>
                  </a:r>
                  <a:endPara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03" name="Line 56"/>
                <p:cNvSpPr/>
                <p:nvPr/>
              </p:nvSpPr>
              <p:spPr>
                <a:xfrm>
                  <a:off x="10022" y="8885"/>
                  <a:ext cx="0" cy="340"/>
                </a:xfrm>
                <a:prstGeom prst="line">
                  <a:avLst/>
                </a:prstGeom>
                <a:ln w="254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8705" name="Line 61"/>
                <p:cNvSpPr/>
                <p:nvPr/>
              </p:nvSpPr>
              <p:spPr>
                <a:xfrm>
                  <a:off x="10022" y="9542"/>
                  <a:ext cx="0" cy="340"/>
                </a:xfrm>
                <a:prstGeom prst="line">
                  <a:avLst/>
                </a:prstGeom>
                <a:ln w="254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357440" name="Rectangle 64" descr="Green marble"/>
            <p:cNvSpPr/>
            <p:nvPr/>
          </p:nvSpPr>
          <p:spPr>
            <a:xfrm>
              <a:off x="8322" y="4378"/>
              <a:ext cx="4870" cy="12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 + id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id 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分析树</a:t>
              </a:r>
              <a:r>
                <a:rPr lang="zh-CN" altLang="en-US" sz="2400" dirty="0">
                  <a:latin typeface="Arial" panose="020B0604020202020204" pitchFamily="34" charset="0"/>
                </a:rPr>
                <a:t> 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157980" y="1967230"/>
            <a:ext cx="225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None/>
            </a:pPr>
            <a:r>
              <a:rPr lang="en-US" altLang="zh-CN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*</a:t>
            </a:r>
            <a:r>
              <a:rPr lang="zh-CN" altLang="en-US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和</a:t>
            </a:r>
            <a:r>
              <a:rPr lang="en-US" altLang="zh-CN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+</a:t>
            </a:r>
            <a:r>
              <a:rPr lang="zh-CN" altLang="en-US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是右结合的运算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形式语言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文法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G=(V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S)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/>
              <a:t>0型文法：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dirty="0" smtClean="0">
                <a:sym typeface="+mn-ea"/>
              </a:rPr>
              <a:t>→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dirty="0" smtClean="0">
                <a:sym typeface="+mn-ea"/>
              </a:rPr>
              <a:t>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β∈(V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∪V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| |  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型文法：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dirty="0" smtClean="0">
                <a:sym typeface="+mn-ea"/>
              </a:rPr>
              <a:t>→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β,</a:t>
            </a:r>
            <a:r>
              <a:rPr lang="zh-CN" altLang="en-US">
                <a:sym typeface="+mn-ea"/>
              </a:rPr>
              <a:t>（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S→ε</a:t>
            </a:r>
            <a:r>
              <a:rPr lang="zh-CN" altLang="en-US">
                <a:sym typeface="+mn-ea"/>
              </a:rPr>
              <a:t>除外）满足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|α| ≤ |β| </a:t>
            </a:r>
            <a:r>
              <a:rPr lang="zh-CN" altLang="en-US">
                <a:sym typeface="+mn-ea"/>
              </a:rPr>
              <a:t>；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型文法：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A→β，A∈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，β∈(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∪V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>
                <a:sym typeface="+mn-ea"/>
              </a:rPr>
              <a:t>；</a:t>
            </a:r>
            <a:r>
              <a:rPr lang="en-US" altLang="zh-CN">
                <a:sym typeface="+mn-ea"/>
              </a:rPr>
              <a:t>	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型文法：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A→a 或 A→aB，A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，a∈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927735" y="3926205"/>
          <a:ext cx="643255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520"/>
                <a:gridCol w="1976120"/>
                <a:gridCol w="194691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文法</a:t>
                      </a:r>
                      <a:endParaRPr lang="zh-CN" altLang="en-US" sz="18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语言</a:t>
                      </a:r>
                      <a:endParaRPr lang="zh-CN" altLang="en-US" sz="18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自动机</a:t>
                      </a:r>
                      <a:endParaRPr lang="zh-CN" altLang="en-US" sz="18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短语文法（</a:t>
                      </a:r>
                      <a:r>
                        <a:rPr lang="en-US" altLang="zh-CN" sz="18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0</a:t>
                      </a:r>
                      <a:r>
                        <a:rPr lang="zh-CN" altLang="en-US" sz="18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型）</a:t>
                      </a:r>
                      <a:endParaRPr lang="zh-CN" altLang="en-US" sz="180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短语结构语言</a:t>
                      </a:r>
                      <a:endParaRPr lang="zh-CN" altLang="en-US" sz="18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图灵机</a:t>
                      </a:r>
                      <a:endParaRPr lang="zh-CN" altLang="en-US" sz="18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上下文有关文法</a:t>
                      </a:r>
                      <a:r>
                        <a:rPr lang="zh-CN" altLang="en-US" sz="18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型）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上下文有关语言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  <a:sym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线性界线自动机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上下文无关文法</a:t>
                      </a:r>
                      <a:r>
                        <a:rPr lang="zh-CN" altLang="en-US" sz="18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型）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上下文无关语言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  <a:sym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下推自动机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正规文法（</a:t>
                      </a:r>
                      <a:r>
                        <a:rPr lang="en-US" altLang="zh-CN" sz="18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型）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  <a:sym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正规集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有限自动机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595755" y="6108700"/>
            <a:ext cx="5360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None/>
            </a:pPr>
            <a:r>
              <a:rPr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四类语言为包含关系，且有  L0 ⊃L1 ⊃ L2 ⊃ L3</a:t>
            </a:r>
            <a:endParaRPr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上下文无关文法</a:t>
            </a:r>
            <a:r>
              <a:rPr lang="zh-CN" altLang="en-US" dirty="0"/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r>
              <a:rPr lang="zh-CN" altLang="en-US" dirty="0"/>
              <a:t>，</a:t>
            </a:r>
            <a:r>
              <a:rPr lang="en-US" altLang="zh-CN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endParaRPr lang="en-US" altLang="zh-CN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r>
              <a:rPr lang="zh-CN" altLang="en-US" dirty="0" smtClean="0"/>
              <a:t>是一个四元组（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S, P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: </a:t>
            </a:r>
            <a:r>
              <a:rPr lang="zh-CN" altLang="en-US" dirty="0" smtClean="0"/>
              <a:t>终结符的有限集合</a:t>
            </a:r>
            <a:endParaRPr lang="zh-CN" altLang="en-US" dirty="0"/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: </a:t>
            </a:r>
            <a:r>
              <a:rPr lang="zh-CN" altLang="en-US" dirty="0" smtClean="0"/>
              <a:t>非终结符的有限集合，且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∩V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Ø</a:t>
            </a:r>
            <a:endParaRPr lang="zh-CN" altLang="en-US"/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dirty="0"/>
              <a:t>: </a:t>
            </a:r>
            <a:r>
              <a:rPr lang="zh-CN" altLang="en-US" dirty="0" smtClean="0"/>
              <a:t>开始</a:t>
            </a:r>
            <a:r>
              <a:rPr lang="zh-CN" altLang="en-US" dirty="0"/>
              <a:t>符号，非终结符中的一个</a:t>
            </a:r>
            <a:endParaRPr lang="zh-CN" altLang="en-US" dirty="0"/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 smtClean="0"/>
              <a:t> </a:t>
            </a:r>
            <a:r>
              <a:rPr lang="zh-CN" altLang="en-US" dirty="0" smtClean="0"/>
              <a:t>产生式的有限集合，</a:t>
            </a:r>
            <a:r>
              <a:rPr lang="zh-CN" altLang="en-US" dirty="0"/>
              <a:t>产生式形式</a:t>
            </a:r>
            <a:r>
              <a:rPr lang="en-US" altLang="zh-CN" dirty="0" smtClean="0"/>
              <a:t>: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，其中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A∈V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α∈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)*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把产生式看成重写规则，把符号串中的非终结符用其产生式右部的串来代替</a:t>
            </a:r>
            <a:endParaRPr lang="zh-CN" altLang="en-US" sz="2400" dirty="0">
              <a:latin typeface="宋体" panose="02010600030101010101" pitchFamily="2" charset="-122"/>
              <a:sym typeface="+mn-ea"/>
            </a:endParaRPr>
          </a:p>
          <a:p>
            <a:pPr lvl="1"/>
            <a:endParaRPr lang="zh-CN" altLang="en-US" sz="2000" dirty="0">
              <a:latin typeface="宋体" panose="02010600030101010101" pitchFamily="2" charset="-122"/>
              <a:sym typeface="+mn-ea"/>
            </a:endParaRPr>
          </a:p>
          <a:p>
            <a:pPr lvl="1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) |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 id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(id 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(id + id)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/>
            <a:endParaRPr lang="zh-CN" altLang="en-US" sz="2880" dirty="0">
              <a:latin typeface="宋体" panose="02010600030101010101" pitchFamily="2" charset="-122"/>
              <a:sym typeface="+mn-ea"/>
            </a:endParaRPr>
          </a:p>
          <a:p>
            <a:pPr lvl="0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产生式A→γ</a:t>
            </a:r>
            <a:r>
              <a:rPr lang="zh-CN" altLang="en-US" sz="2400">
                <a:sym typeface="+mn-ea"/>
              </a:rPr>
              <a:t>, 且</a:t>
            </a:r>
            <a:r>
              <a:rPr lang="en-US" altLang="zh-CN" sz="2400" dirty="0">
                <a:sym typeface="Symbol" panose="05050102010706020507" pitchFamily="18" charset="2"/>
              </a:rPr>
              <a:t>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>
                <a:latin typeface="Symbol" panose="05050102010706020507" pitchFamily="18" charset="2"/>
                <a:sym typeface="+mn-ea"/>
              </a:rPr>
              <a:t>b</a:t>
            </a:r>
            <a:r>
              <a:rPr lang="zh-CN" altLang="en-US" sz="2400">
                <a:sym typeface="+mn-ea"/>
              </a:rPr>
              <a:t>是文法的任意符号串，则</a:t>
            </a:r>
            <a:r>
              <a:rPr lang="en-US" altLang="zh-CN" sz="2400" dirty="0"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dirty="0">
                <a:latin typeface="Symbol" panose="05050102010706020507" pitchFamily="18" charset="2"/>
                <a:sym typeface="+mn-ea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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γ</a:t>
            </a:r>
            <a:r>
              <a:rPr lang="en-US" altLang="zh-CN" sz="2400" dirty="0">
                <a:latin typeface="Symbol" panose="05050102010706020507" pitchFamily="18" charset="2"/>
                <a:sym typeface="+mn-ea"/>
              </a:rPr>
              <a:t>b</a:t>
            </a:r>
            <a:endParaRPr lang="en-US" altLang="zh-CN" sz="2400" dirty="0">
              <a:latin typeface="Symbol" panose="05050102010706020507" pitchFamily="18" charset="2"/>
              <a:sym typeface="+mn-ea"/>
            </a:endParaRPr>
          </a:p>
          <a:p>
            <a:pPr lvl="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产生式A→γ</a:t>
            </a:r>
            <a:r>
              <a:rPr lang="zh-CN" altLang="en-US">
                <a:sym typeface="+mn-ea"/>
              </a:rPr>
              <a:t>, 且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dirty="0">
                <a:latin typeface="Symbol" panose="05050102010706020507" pitchFamily="18" charset="2"/>
                <a:sym typeface="+mn-ea"/>
              </a:rPr>
              <a:t>b</a:t>
            </a:r>
            <a:r>
              <a:rPr lang="zh-CN" altLang="en-US">
                <a:sym typeface="+mn-ea"/>
              </a:rPr>
              <a:t>是文法的任意符号串，则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Symbol" panose="05050102010706020507" pitchFamily="18" charset="2"/>
                <a:sym typeface="+mn-ea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γ</a:t>
            </a:r>
            <a:r>
              <a:rPr lang="en-US" altLang="zh-CN" dirty="0">
                <a:latin typeface="Symbol" panose="05050102010706020507" pitchFamily="18" charset="2"/>
                <a:sym typeface="+mn-ea"/>
              </a:rPr>
              <a:t>b</a:t>
            </a:r>
            <a:r>
              <a:rPr lang="zh-CN" altLang="en-US" dirty="0">
                <a:latin typeface="Symbol" panose="05050102010706020507" pitchFamily="18" charset="2"/>
                <a:sym typeface="+mn-ea"/>
              </a:rPr>
              <a:t>称为</a:t>
            </a:r>
            <a:r>
              <a:rPr lang="zh-CN" altLang="en-US" b="1" dirty="0">
                <a:solidFill>
                  <a:schemeClr val="accent1"/>
                </a:solidFill>
                <a:latin typeface="Symbol" panose="05050102010706020507" pitchFamily="18" charset="2"/>
                <a:sym typeface="+mn-ea"/>
              </a:rPr>
              <a:t>直接推导</a:t>
            </a:r>
            <a:endParaRPr lang="en-US" altLang="zh-CN" dirty="0">
              <a:latin typeface="Symbol" panose="05050102010706020507" pitchFamily="18" charset="2"/>
              <a:sym typeface="+mn-ea"/>
            </a:endParaRPr>
          </a:p>
          <a:p>
            <a:pPr lvl="0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若α1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i="1" dirty="0">
                <a:sym typeface="+mn-ea"/>
              </a:rPr>
              <a:t>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αn，则为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零步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多步推导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，记为：α1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若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α1=αn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 smtClean="0">
                <a:sym typeface="+mn-ea"/>
              </a:rPr>
              <a:t>为</a:t>
            </a:r>
            <a:r>
              <a:rPr lang="zh-CN" altLang="en-US" sz="2400" b="1" smtClean="0">
                <a:solidFill>
                  <a:schemeClr val="accent1"/>
                </a:solidFill>
                <a:sym typeface="+mn-ea"/>
              </a:rPr>
              <a:t>零步推导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400" smtClean="0">
                <a:sym typeface="+mn-ea"/>
              </a:rPr>
              <a:t>若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α1≠αn</a:t>
            </a:r>
            <a:r>
              <a:rPr lang="zh-CN" altLang="en-US" sz="2400" smtClean="0">
                <a:sym typeface="+mn-ea"/>
              </a:rPr>
              <a:t>，则为</a:t>
            </a:r>
            <a:r>
              <a:rPr lang="zh-CN" altLang="en-US" sz="2400" b="1" smtClean="0">
                <a:solidFill>
                  <a:schemeClr val="accent1"/>
                </a:solidFill>
                <a:sym typeface="+mn-ea"/>
              </a:rPr>
              <a:t>至少一步推导</a:t>
            </a:r>
            <a:r>
              <a:rPr lang="zh-CN" altLang="en-US" sz="2400" smtClean="0">
                <a:sym typeface="+mn-ea"/>
              </a:rPr>
              <a:t>，记为：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αn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/>
            <a:r>
              <a:rPr lang="zh-CN" altLang="en-US" sz="2400" smtClean="0">
                <a:sym typeface="+mn-ea"/>
              </a:rPr>
              <a:t>两点注意：</a:t>
            </a:r>
            <a:endParaRPr lang="zh-CN" altLang="en-US" sz="2400" dirty="0">
              <a:latin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zh-CN" altLang="en-US" sz="2400" smtClean="0">
                <a:sym typeface="+mn-ea"/>
              </a:rPr>
              <a:t>，有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 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smtClean="0">
                <a:sym typeface="Symbol" panose="05050102010706020507" pitchFamily="18" charset="2"/>
              </a:rPr>
              <a:t>即推导具有</a:t>
            </a:r>
            <a:r>
              <a:rPr lang="zh-CN" altLang="en-US" sz="2400" b="1" smtClean="0">
                <a:solidFill>
                  <a:schemeClr val="accent1"/>
                </a:solidFill>
                <a:sym typeface="Symbol" panose="05050102010706020507" pitchFamily="18" charset="2"/>
              </a:rPr>
              <a:t>自反性</a:t>
            </a:r>
            <a:endParaRPr lang="en-US" altLang="zh-CN" sz="2400" i="1" dirty="0">
              <a:sym typeface="Symbol" panose="05050102010706020507" pitchFamily="18" charset="2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 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Symbol" panose="05050102010706020507" pitchFamily="18" charset="2"/>
                <a:sym typeface="+mn-ea"/>
              </a:rPr>
              <a:t>b</a:t>
            </a:r>
            <a:r>
              <a:rPr lang="zh-CN" altLang="en-US" sz="2400" dirty="0">
                <a:latin typeface="Symbol" panose="05050102010706020507" pitchFamily="18" charset="2"/>
                <a:sym typeface="+mn-ea"/>
              </a:rPr>
              <a:t>，且</a:t>
            </a:r>
            <a:r>
              <a:rPr lang="en-US" altLang="zh-CN" sz="2400" dirty="0">
                <a:latin typeface="Symbol" panose="05050102010706020507" pitchFamily="18" charset="2"/>
                <a:sym typeface="+mn-ea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γ</a:t>
            </a:r>
            <a:r>
              <a:rPr lang="en-US" altLang="zh-CN" sz="2400" dirty="0">
                <a:sym typeface="+mn-ea"/>
              </a:rPr>
              <a:t>, </a:t>
            </a:r>
            <a:r>
              <a:rPr lang="zh-CN" altLang="en-US" sz="2400" dirty="0">
                <a:sym typeface="+mn-ea"/>
              </a:rPr>
              <a:t>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 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 smtClean="0">
                <a:sym typeface="Symbol" panose="05050102010706020507" pitchFamily="18" charset="2"/>
              </a:rPr>
              <a:t>即推导具有</a:t>
            </a:r>
            <a:r>
              <a:rPr lang="zh-CN" altLang="en-US" sz="2400" b="1" smtClean="0">
                <a:solidFill>
                  <a:schemeClr val="accent1"/>
                </a:solidFill>
                <a:sym typeface="Symbol" panose="05050102010706020507" pitchFamily="18" charset="2"/>
              </a:rPr>
              <a:t>传递性</a:t>
            </a:r>
            <a:endParaRPr lang="zh-CN" altLang="en-US" sz="240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400">
                <a:sym typeface="+mn-ea"/>
              </a:rPr>
              <a:t>上下文无关语言</a:t>
            </a:r>
            <a:endParaRPr lang="zh-CN" altLang="en-US" sz="2000">
              <a:sym typeface="+mn-ea"/>
            </a:endParaRPr>
          </a:p>
          <a:p>
            <a:pPr lvl="1"/>
            <a:r>
              <a:rPr lang="zh-CN" altLang="en-US" sz="2000">
                <a:sym typeface="+mn-ea"/>
              </a:rPr>
              <a:t>由上下文无关文法生成的语言是上下文无关语言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(CFL)。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zh-CN" altLang="en-US"/>
          </a:p>
          <a:p>
            <a:r>
              <a:rPr lang="zh-CN" altLang="en-US"/>
              <a:t>等价的文法 </a:t>
            </a:r>
            <a:endParaRPr lang="zh-CN" altLang="en-US"/>
          </a:p>
          <a:p>
            <a:pPr lvl="1"/>
            <a:r>
              <a:rPr lang="zh-CN" altLang="en-US"/>
              <a:t>如果两个文法产生同样的语言，则两个文法等价。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句型</a:t>
            </a:r>
            <a:endParaRPr lang="zh-CN" altLang="en-US"/>
          </a:p>
          <a:p>
            <a:pPr lvl="1"/>
            <a:r>
              <a:rPr lang="zh-CN" altLang="en-US"/>
              <a:t>文法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/>
              <a:t>的开始符为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/>
              <a:t>，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/>
              <a:t>可能含有非终结符，则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/>
              <a:t>叫做文法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/>
              <a:t>的句型。句子是只含终结符的句型。</a:t>
            </a:r>
            <a:endParaRPr lang="zh-CN" altLang="en-US" sz="2475" b="1" dirty="0"/>
          </a:p>
          <a:p>
            <a:pPr marL="0" lv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8365" cy="4876800"/>
          </a:xfrm>
        </p:spPr>
        <p:txBody>
          <a:bodyPr/>
          <a:p>
            <a:r>
              <a:rPr lang="zh-CN" altLang="en-US" dirty="0">
                <a:sym typeface="+mn-ea"/>
              </a:rPr>
              <a:t>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 + E | 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 | (E ) |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 | 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，写出</a:t>
            </a:r>
            <a:r>
              <a:rPr lang="zh-CN" altLang="en-US" dirty="0">
                <a:sym typeface="Symbol" panose="05050102010706020507" pitchFamily="18" charset="2"/>
              </a:rPr>
              <a:t>串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(id + id) </a:t>
            </a:r>
            <a:r>
              <a:rPr lang="zh-CN" altLang="en-US" dirty="0">
                <a:sym typeface="+mn-ea"/>
              </a:rPr>
              <a:t>的推导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最左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推导：每次直接推导均替换句型中最左边的非终结符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i="1" dirty="0">
                <a:sym typeface="+mn-ea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(E)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E)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E)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(id + id)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ym typeface="+mn-ea"/>
              </a:rPr>
              <a:t>最右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推导：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每次直接推导均替换句型中最右边的非终结符</a:t>
            </a:r>
            <a:endParaRPr lang="zh-CN" altLang="en-US" dirty="0"/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(E)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(E +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(E +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(id + id)</a:t>
            </a:r>
            <a:endParaRPr lang="zh-CN" altLang="en-US" dirty="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语法分析树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描述如何从文法的开始符号推导出其语言中的一个语句。</a:t>
            </a:r>
            <a:endParaRPr lang="zh-CN" altLang="en-US"/>
          </a:p>
          <a:p>
            <a:r>
              <a:rPr lang="zh-CN" altLang="en-US"/>
              <a:t>例</a:t>
            </a:r>
            <a:r>
              <a:rPr lang="en-US" altLang="zh-CN"/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 + E | 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 | (E ) |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 | id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(id 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(id + id) </a:t>
            </a:r>
            <a:endParaRPr lang="zh-CN" altLang="en-US" b="1" dirty="0"/>
          </a:p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131820" y="3207385"/>
            <a:ext cx="2592070" cy="3077845"/>
            <a:chOff x="4467" y="4822"/>
            <a:chExt cx="4082" cy="4847"/>
          </a:xfrm>
        </p:grpSpPr>
        <p:sp>
          <p:nvSpPr>
            <p:cNvPr id="334916" name="Rectangle 68"/>
            <p:cNvSpPr/>
            <p:nvPr/>
          </p:nvSpPr>
          <p:spPr>
            <a:xfrm>
              <a:off x="5591" y="4822"/>
              <a:ext cx="760" cy="85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4917" name="Rectangle 69"/>
            <p:cNvSpPr/>
            <p:nvPr/>
          </p:nvSpPr>
          <p:spPr>
            <a:xfrm>
              <a:off x="6676" y="5526"/>
              <a:ext cx="760" cy="85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4918" name="Line 70"/>
            <p:cNvSpPr/>
            <p:nvPr/>
          </p:nvSpPr>
          <p:spPr>
            <a:xfrm flipH="1">
              <a:off x="4977" y="5602"/>
              <a:ext cx="502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19" name="Line 71"/>
            <p:cNvSpPr/>
            <p:nvPr/>
          </p:nvSpPr>
          <p:spPr>
            <a:xfrm>
              <a:off x="6097" y="5602"/>
              <a:ext cx="50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20" name="Rectangle 72"/>
            <p:cNvSpPr/>
            <p:nvPr/>
          </p:nvSpPr>
          <p:spPr>
            <a:xfrm>
              <a:off x="4467" y="5602"/>
              <a:ext cx="762" cy="85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zh-CN" altLang="en-US" sz="2800" b="1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endPara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34921" name="Rectangle 73"/>
            <p:cNvSpPr/>
            <p:nvPr/>
          </p:nvSpPr>
          <p:spPr>
            <a:xfrm>
              <a:off x="5729" y="6455"/>
              <a:ext cx="762" cy="85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zh-CN" altLang="en-US" sz="2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4922" name="Line 74"/>
            <p:cNvSpPr/>
            <p:nvPr/>
          </p:nvSpPr>
          <p:spPr>
            <a:xfrm flipH="1">
              <a:off x="6134" y="6343"/>
              <a:ext cx="502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23" name="Line 75"/>
            <p:cNvSpPr/>
            <p:nvPr/>
          </p:nvSpPr>
          <p:spPr>
            <a:xfrm>
              <a:off x="7215" y="6343"/>
              <a:ext cx="50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24" name="Line 76"/>
            <p:cNvSpPr/>
            <p:nvPr/>
          </p:nvSpPr>
          <p:spPr>
            <a:xfrm>
              <a:off x="6925" y="6373"/>
              <a:ext cx="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25" name="Rectangle 77"/>
            <p:cNvSpPr/>
            <p:nvPr/>
          </p:nvSpPr>
          <p:spPr>
            <a:xfrm>
              <a:off x="7787" y="6455"/>
              <a:ext cx="762" cy="85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zh-CN" altLang="en-US" sz="2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4926" name="Rectangle 78"/>
            <p:cNvSpPr/>
            <p:nvPr/>
          </p:nvSpPr>
          <p:spPr>
            <a:xfrm>
              <a:off x="6702" y="6534"/>
              <a:ext cx="762" cy="85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4927" name="Rectangle 79"/>
            <p:cNvSpPr/>
            <p:nvPr/>
          </p:nvSpPr>
          <p:spPr>
            <a:xfrm>
              <a:off x="5690" y="7618"/>
              <a:ext cx="762" cy="8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4928" name="Line 80"/>
            <p:cNvSpPr/>
            <p:nvPr/>
          </p:nvSpPr>
          <p:spPr>
            <a:xfrm flipH="1">
              <a:off x="6097" y="7505"/>
              <a:ext cx="50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29" name="Line 81"/>
            <p:cNvSpPr/>
            <p:nvPr/>
          </p:nvSpPr>
          <p:spPr>
            <a:xfrm>
              <a:off x="7175" y="7505"/>
              <a:ext cx="504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30" name="Line 82"/>
            <p:cNvSpPr/>
            <p:nvPr/>
          </p:nvSpPr>
          <p:spPr>
            <a:xfrm>
              <a:off x="6886" y="7537"/>
              <a:ext cx="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31" name="Rectangle 83"/>
            <p:cNvSpPr/>
            <p:nvPr/>
          </p:nvSpPr>
          <p:spPr>
            <a:xfrm>
              <a:off x="7751" y="7618"/>
              <a:ext cx="759" cy="8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4932" name="Rectangle 84"/>
            <p:cNvSpPr/>
            <p:nvPr/>
          </p:nvSpPr>
          <p:spPr>
            <a:xfrm>
              <a:off x="6699" y="7661"/>
              <a:ext cx="762" cy="85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zh-CN" altLang="en-US" sz="2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+</a:t>
              </a:r>
              <a:endPara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4933" name="Line 85"/>
            <p:cNvSpPr/>
            <p:nvPr/>
          </p:nvSpPr>
          <p:spPr>
            <a:xfrm>
              <a:off x="5913" y="8508"/>
              <a:ext cx="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34" name="Rectangle 86"/>
            <p:cNvSpPr/>
            <p:nvPr/>
          </p:nvSpPr>
          <p:spPr>
            <a:xfrm>
              <a:off x="5654" y="8787"/>
              <a:ext cx="759" cy="85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id</a:t>
              </a:r>
              <a:endPara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4935" name="Line 87"/>
            <p:cNvSpPr/>
            <p:nvPr/>
          </p:nvSpPr>
          <p:spPr>
            <a:xfrm>
              <a:off x="7971" y="8514"/>
              <a:ext cx="0" cy="31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4936" name="Rectangle 88"/>
            <p:cNvSpPr/>
            <p:nvPr/>
          </p:nvSpPr>
          <p:spPr>
            <a:xfrm>
              <a:off x="7751" y="8818"/>
              <a:ext cx="759" cy="85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/>
            <a:p>
              <a:pPr algn="just" eaLnBrk="0" hangingPunct="0"/>
              <a:r>
                <a:rPr lang="en-US" altLang="zh-CN" sz="2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id</a:t>
              </a:r>
              <a:endPara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语法分析树性质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根结点是开始符号</a:t>
            </a:r>
            <a:endParaRPr lang="zh-CN" altLang="en-US"/>
          </a:p>
          <a:p>
            <a:pPr lvl="0"/>
            <a:r>
              <a:rPr lang="zh-CN" altLang="en-US"/>
              <a:t>叶子结点是终结符或ε</a:t>
            </a:r>
            <a:endParaRPr lang="zh-CN" altLang="en-US"/>
          </a:p>
          <a:p>
            <a:pPr lvl="0"/>
            <a:r>
              <a:rPr lang="zh-CN" altLang="en-US"/>
              <a:t>内部结点是一个非终结符  </a:t>
            </a:r>
            <a:endParaRPr lang="zh-CN" altLang="en-US"/>
          </a:p>
          <a:p>
            <a:pPr lvl="0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若A→x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…x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n，</a:t>
            </a:r>
            <a:r>
              <a:rPr lang="zh-CN" altLang="en-US"/>
              <a:t>则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/>
              <a:t>是一个非终结符，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…x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/>
              <a:t>是终结符或非终结符。</a:t>
            </a:r>
            <a:endParaRPr lang="zh-CN" altLang="en-US"/>
          </a:p>
          <a:p>
            <a:pPr lvl="0"/>
            <a:r>
              <a:rPr lang="zh-CN" altLang="en-US"/>
              <a:t>一个文法生成的</a:t>
            </a:r>
            <a:r>
              <a:rPr lang="zh-CN" altLang="en-US" b="1">
                <a:solidFill>
                  <a:schemeClr val="accent1"/>
                </a:solidFill>
              </a:rPr>
              <a:t>语言</a:t>
            </a:r>
            <a:r>
              <a:rPr lang="zh-CN" altLang="en-US"/>
              <a:t>是它的某个分析树生成的串的集合。为给定的符号串找到一棵分析树的过程称为串的</a:t>
            </a:r>
            <a:r>
              <a:rPr lang="zh-CN" altLang="en-US" b="1">
                <a:solidFill>
                  <a:schemeClr val="accent1"/>
                </a:solidFill>
              </a:rPr>
              <a:t>语法分析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3605</Words>
  <Application>WPS 演示</Application>
  <PresentationFormat>全屏显示(4:3)</PresentationFormat>
  <Paragraphs>510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楷体</vt:lpstr>
      <vt:lpstr>Times New Roman</vt:lpstr>
      <vt:lpstr>Symbol</vt:lpstr>
      <vt:lpstr>微软雅黑</vt:lpstr>
      <vt:lpstr>Arial Unicode MS</vt:lpstr>
      <vt:lpstr>方正舒体</vt:lpstr>
      <vt:lpstr>等线</vt:lpstr>
      <vt:lpstr>黑体</vt:lpstr>
      <vt:lpstr>Wingdings</vt:lpstr>
      <vt:lpstr>透明</vt:lpstr>
      <vt:lpstr>上下文无关文法</vt:lpstr>
      <vt:lpstr>目录</vt:lpstr>
      <vt:lpstr>上下文无关文法的定义</vt:lpstr>
      <vt:lpstr>推导</vt:lpstr>
      <vt:lpstr>推导</vt:lpstr>
      <vt:lpstr>推导</vt:lpstr>
      <vt:lpstr>推导</vt:lpstr>
      <vt:lpstr>语法分析树</vt:lpstr>
      <vt:lpstr>语法分析树性质</vt:lpstr>
      <vt:lpstr>二义性</vt:lpstr>
      <vt:lpstr>二义性</vt:lpstr>
      <vt:lpstr>文法</vt:lpstr>
      <vt:lpstr>正则式和上下文无关文法</vt:lpstr>
      <vt:lpstr>正则式到上下文无关文法的转换</vt:lpstr>
      <vt:lpstr>不能用正则式描述的语言的范例</vt:lpstr>
      <vt:lpstr>分离词法分析器理由</vt:lpstr>
      <vt:lpstr>分离词法分析器理由</vt:lpstr>
      <vt:lpstr>验证文法产生的语言</vt:lpstr>
      <vt:lpstr>验证文法产生的语言</vt:lpstr>
      <vt:lpstr>适当的表达式文法</vt:lpstr>
      <vt:lpstr>适当的表达式文法</vt:lpstr>
      <vt:lpstr>适当的表达式文法</vt:lpstr>
      <vt:lpstr>形式语言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ASUS</cp:lastModifiedBy>
  <cp:revision>442</cp:revision>
  <dcterms:created xsi:type="dcterms:W3CDTF">2013-06-17T05:43:00Z</dcterms:created>
  <dcterms:modified xsi:type="dcterms:W3CDTF">2020-01-08T02:06:30Z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2052-11.1.0.8863</vt:lpwstr>
  </property>
</Properties>
</file>