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336" r:id="rId2"/>
    <p:sldId id="346" r:id="rId3"/>
    <p:sldId id="356" r:id="rId4"/>
    <p:sldId id="353" r:id="rId5"/>
    <p:sldId id="352" r:id="rId6"/>
    <p:sldId id="375" r:id="rId7"/>
    <p:sldId id="357" r:id="rId8"/>
    <p:sldId id="370" r:id="rId9"/>
    <p:sldId id="359" r:id="rId10"/>
    <p:sldId id="360" r:id="rId11"/>
    <p:sldId id="361" r:id="rId12"/>
    <p:sldId id="362" r:id="rId13"/>
    <p:sldId id="363" r:id="rId14"/>
    <p:sldId id="380" r:id="rId15"/>
    <p:sldId id="381" r:id="rId16"/>
    <p:sldId id="382" r:id="rId17"/>
    <p:sldId id="383" r:id="rId18"/>
    <p:sldId id="384" r:id="rId19"/>
    <p:sldId id="385" r:id="rId20"/>
    <p:sldId id="386" r:id="rId21"/>
    <p:sldId id="387" r:id="rId22"/>
    <p:sldId id="388" r:id="rId23"/>
    <p:sldId id="389" r:id="rId24"/>
    <p:sldId id="390" r:id="rId25"/>
    <p:sldId id="376" r:id="rId26"/>
    <p:sldId id="377" r:id="rId27"/>
    <p:sldId id="378" r:id="rId28"/>
    <p:sldId id="379" r:id="rId29"/>
    <p:sldId id="345"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03" autoAdjust="0"/>
    <p:restoredTop sz="94660"/>
  </p:normalViewPr>
  <p:slideViewPr>
    <p:cSldViewPr>
      <p:cViewPr varScale="1">
        <p:scale>
          <a:sx n="65" d="100"/>
          <a:sy n="65" d="100"/>
        </p:scale>
        <p:origin x="222" y="72"/>
      </p:cViewPr>
      <p:guideLst>
        <p:guide orient="horz" pos="2169"/>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30DD38-AE94-4B7B-A953-ACA59DFD7810}" type="datetimeFigureOut">
              <a:rPr lang="zh-CN" altLang="en-US" smtClean="0"/>
              <a:t>2020/1/19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C48130-A5BE-4DDA-88A7-6357F31C0CC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5E12716-0500-4096-AEEF-85116185CC49}" type="datetimeFigureOut">
              <a:rPr lang="zh-CN" altLang="en-US" smtClean="0"/>
              <a:t>2020/1/19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t>‹#›</a:t>
            </a:fld>
            <a:endParaRPr lang="zh-CN"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图片 8" descr="U1215P1T1D13613100F21DT20070807170204.jpg"/>
          <p:cNvPicPr>
            <a:picLocks noChangeAspect="1"/>
          </p:cNvPicPr>
          <p:nvPr userDrawn="1"/>
        </p:nvPicPr>
        <p:blipFill>
          <a:blip r:embed="rId2" cstate="print">
            <a:duotone>
              <a:schemeClr val="accent5">
                <a:shade val="45000"/>
                <a:satMod val="135000"/>
              </a:schemeClr>
              <a:prstClr val="white"/>
            </a:duotone>
          </a:blip>
          <a:stretch>
            <a:fillRect/>
          </a:stretch>
        </p:blipFill>
        <p:spPr>
          <a:xfrm>
            <a:off x="3851920" y="836712"/>
            <a:ext cx="1214431" cy="121443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5E12716-0500-4096-AEEF-85116185CC49}" type="datetimeFigureOut">
              <a:rPr lang="zh-CN" altLang="en-US" smtClean="0"/>
              <a:t>2020/1/19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E12716-0500-4096-AEEF-85116185CC49}" type="datetimeFigureOut">
              <a:rPr lang="zh-CN" altLang="en-US" smtClean="0"/>
              <a:t>2020/1/19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楷体" panose="02010609060101010101" pitchFamily="49" charset="-122"/>
                <a:ea typeface="楷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lvl1pPr>
              <a:defRPr>
                <a:latin typeface="楷体" panose="02010609060101010101" pitchFamily="49" charset="-122"/>
                <a:ea typeface="楷体" panose="02010609060101010101" pitchFamily="49" charset="-122"/>
              </a:defRPr>
            </a:lvl1pPr>
            <a:lvl2pPr>
              <a:defRPr>
                <a:latin typeface="楷体" panose="02010609060101010101" pitchFamily="49" charset="-122"/>
                <a:ea typeface="楷体" panose="02010609060101010101" pitchFamily="49" charset="-122"/>
              </a:defRPr>
            </a:lvl2pPr>
            <a:lvl3pPr>
              <a:defRPr>
                <a:latin typeface="楷体" panose="02010609060101010101" pitchFamily="49" charset="-122"/>
                <a:ea typeface="楷体" panose="02010609060101010101" pitchFamily="49" charset="-122"/>
              </a:defRPr>
            </a:lvl3pPr>
            <a:lvl4pPr>
              <a:defRPr>
                <a:latin typeface="楷体" panose="02010609060101010101" pitchFamily="49" charset="-122"/>
                <a:ea typeface="楷体" panose="02010609060101010101" pitchFamily="49" charset="-122"/>
              </a:defRPr>
            </a:lvl4pPr>
            <a:lvl5pPr>
              <a:defRPr>
                <a:latin typeface="楷体" panose="02010609060101010101" pitchFamily="49" charset="-122"/>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55E12716-0500-4096-AEEF-85116185CC49}" type="datetimeFigureOut">
              <a:rPr lang="zh-CN" altLang="en-US" smtClean="0"/>
              <a:t>2020/1/19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t>‹#›</a:t>
            </a:fld>
            <a:endParaRPr lang="zh-CN" altLang="en-US"/>
          </a:p>
        </p:txBody>
      </p:sp>
      <p:pic>
        <p:nvPicPr>
          <p:cNvPr id="7" name="图片 6" descr="U1215P1T1D13613100F21DT20070807170204.jpg"/>
          <p:cNvPicPr>
            <a:picLocks noChangeAspect="1"/>
          </p:cNvPicPr>
          <p:nvPr userDrawn="1"/>
        </p:nvPicPr>
        <p:blipFill>
          <a:blip r:embed="rId2" cstate="print">
            <a:duotone>
              <a:schemeClr val="accent5">
                <a:shade val="45000"/>
                <a:satMod val="135000"/>
              </a:schemeClr>
              <a:prstClr val="white"/>
            </a:duotone>
          </a:blip>
          <a:stretch>
            <a:fillRect/>
          </a:stretch>
        </p:blipFill>
        <p:spPr>
          <a:xfrm>
            <a:off x="8507095" y="6234430"/>
            <a:ext cx="623570" cy="62357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5E12716-0500-4096-AEEF-85116185CC49}" type="datetimeFigureOut">
              <a:rPr lang="zh-CN" altLang="en-US" smtClean="0"/>
              <a:t>2020/1/19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t>‹#›</a:t>
            </a:fld>
            <a:endParaRPr lang="zh-CN"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5E12716-0500-4096-AEEF-85116185CC49}" type="datetimeFigureOut">
              <a:rPr lang="zh-CN" altLang="en-US" smtClean="0"/>
              <a:t>2020/1/19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AB760F-3769-446A-8FE0-1DCB5BBCC5A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5E12716-0500-4096-AEEF-85116185CC49}" type="datetimeFigureOut">
              <a:rPr lang="zh-CN" altLang="en-US" smtClean="0"/>
              <a:t>2020/1/19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2AB760F-3769-446A-8FE0-1DCB5BBCC5A6}" type="slidenum">
              <a:rPr lang="zh-CN" altLang="en-US" smtClean="0"/>
              <a:t>‹#›</a:t>
            </a:fld>
            <a:endParaRPr lang="zh-CN"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5E12716-0500-4096-AEEF-85116185CC49}" type="datetimeFigureOut">
              <a:rPr lang="zh-CN" altLang="en-US" smtClean="0"/>
              <a:t>2020/1/19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2AB760F-3769-446A-8FE0-1DCB5BBCC5A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E12716-0500-4096-AEEF-85116185CC49}" type="datetimeFigureOut">
              <a:rPr lang="zh-CN" altLang="en-US" smtClean="0"/>
              <a:t>2020/1/19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2AB760F-3769-446A-8FE0-1DCB5BBCC5A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5E12716-0500-4096-AEEF-85116185CC49}" type="datetimeFigureOut">
              <a:rPr lang="zh-CN" altLang="en-US" smtClean="0"/>
              <a:t>2020/1/19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AB760F-3769-446A-8FE0-1DCB5BBCC5A6}" type="slidenum">
              <a:rPr lang="zh-CN" altLang="en-US" smtClean="0"/>
              <a:t>‹#›</a:t>
            </a:fld>
            <a:endParaRPr lang="zh-CN"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5E12716-0500-4096-AEEF-85116185CC49}" type="datetimeFigureOut">
              <a:rPr lang="zh-CN" altLang="en-US" smtClean="0"/>
              <a:t>2020/1/19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AB760F-3769-446A-8FE0-1DCB5BBCC5A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55E12716-0500-4096-AEEF-85116185CC49}" type="datetimeFigureOut">
              <a:rPr lang="zh-CN" altLang="en-US" smtClean="0"/>
              <a:t>2020/1/19</a:t>
            </a:fld>
            <a:endParaRPr lang="zh-CN"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zh-CN"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2AB760F-3769-446A-8FE0-1DCB5BBCC5A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443355"/>
            <a:ext cx="7848600" cy="1927225"/>
          </a:xfrm>
        </p:spPr>
        <p:txBody>
          <a:bodyPr/>
          <a:lstStyle/>
          <a:p>
            <a:pPr algn="ctr"/>
            <a:r>
              <a:rPr lang="zh-CN" altLang="en-US">
                <a:latin typeface="楷体" panose="02010609060101010101" pitchFamily="49" charset="-122"/>
                <a:ea typeface="楷体" panose="02010609060101010101" pitchFamily="49" charset="-122"/>
              </a:rPr>
              <a:t>语法错误的处理机制</a:t>
            </a:r>
            <a:endParaRPr lang="en-US" altLang="zh-CN">
              <a:latin typeface="楷体" panose="02010609060101010101" pitchFamily="49" charset="-122"/>
              <a:ea typeface="楷体" panose="02010609060101010101" pitchFamily="49" charset="-122"/>
            </a:endParaRPr>
          </a:p>
        </p:txBody>
      </p:sp>
      <p:sp>
        <p:nvSpPr>
          <p:cNvPr id="3" name="副标题 2"/>
          <p:cNvSpPr>
            <a:spLocks noGrp="1"/>
          </p:cNvSpPr>
          <p:nvPr>
            <p:ph type="subTitle" idx="1"/>
          </p:nvPr>
        </p:nvSpPr>
        <p:spPr>
          <a:xfrm>
            <a:off x="1409700" y="3463925"/>
            <a:ext cx="6400800" cy="1752600"/>
          </a:xfrm>
        </p:spPr>
        <p:txBody>
          <a:bodyPr/>
          <a:lstStyle/>
          <a:p>
            <a:pPr algn="ctr"/>
            <a:r>
              <a:rPr lang="zh-CN" altLang="en-US">
                <a:latin typeface="楷体" panose="02010609060101010101" pitchFamily="49" charset="-122"/>
                <a:ea typeface="楷体" panose="02010609060101010101" pitchFamily="49" charset="-122"/>
                <a:cs typeface="楷体" panose="02010609060101010101" pitchFamily="49" charset="-122"/>
              </a:rPr>
              <a:t>计算机科学与技术学院 王中卿</a:t>
            </a:r>
          </a:p>
        </p:txBody>
      </p:sp>
      <p:sp>
        <p:nvSpPr>
          <p:cNvPr id="4" name="副标题 2"/>
          <p:cNvSpPr>
            <a:spLocks noGrp="1"/>
          </p:cNvSpPr>
          <p:nvPr/>
        </p:nvSpPr>
        <p:spPr>
          <a:xfrm>
            <a:off x="3805555" y="1995805"/>
            <a:ext cx="1532255" cy="1752600"/>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accent1"/>
              </a:buClr>
              <a:buSzPct val="85000"/>
              <a:buFont typeface="Arial" panose="020B0604020202020204" pitchFamily="34" charset="0"/>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spcBef>
                <a:spcPct val="20000"/>
              </a:spcBef>
              <a:buClr>
                <a:schemeClr val="accent1"/>
              </a:buClr>
              <a:buSzPct val="85000"/>
              <a:buFont typeface="Arial" panose="020B0604020202020204"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90000"/>
              <a:buFont typeface="Arial" panose="020B0604020202020204"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anose="020B0604020202020204"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Arial" panose="020B0604020202020204"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9pPr>
          </a:lstStyle>
          <a:p>
            <a:r>
              <a:rPr lang="zh-CN" altLang="en-US">
                <a:solidFill>
                  <a:schemeClr val="bg1">
                    <a:lumMod val="50000"/>
                  </a:schemeClr>
                </a:solidFill>
                <a:latin typeface="楷体" panose="02010609060101010101" pitchFamily="49" charset="-122"/>
                <a:ea typeface="楷体" panose="02010609060101010101" pitchFamily="49" charset="-122"/>
                <a:cs typeface="楷体" panose="02010609060101010101" pitchFamily="49" charset="-122"/>
              </a:rPr>
              <a:t>编译原理</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t>消除二义性</a:t>
            </a:r>
          </a:p>
        </p:txBody>
      </p:sp>
      <p:sp>
        <p:nvSpPr>
          <p:cNvPr id="8" name="内容占位符 7"/>
          <p:cNvSpPr>
            <a:spLocks noGrp="1"/>
          </p:cNvSpPr>
          <p:nvPr>
            <p:ph idx="1"/>
          </p:nvPr>
        </p:nvSpPr>
        <p:spPr/>
        <p:txBody>
          <a:bodyPr/>
          <a:lstStyle/>
          <a:p>
            <a:pPr>
              <a:buFont typeface="Arial" panose="020B0604020202020204" pitchFamily="34" charset="0"/>
              <a:buChar char="•"/>
            </a:pPr>
            <a:r>
              <a:rPr lang="zh-CN" altLang="en-US" dirty="0">
                <a:latin typeface="+mn-lt"/>
                <a:cs typeface="+mn-lt"/>
              </a:rPr>
              <a:t>运算符的优先级</a:t>
            </a:r>
            <a:endParaRPr lang="zh-CN" altLang="en-US" sz="1940" dirty="0">
              <a:latin typeface="+mn-lt"/>
              <a:cs typeface="+mn-lt"/>
            </a:endParaRPr>
          </a:p>
          <a:p>
            <a:pPr lvl="1"/>
            <a:r>
              <a:rPr lang="zh-CN" altLang="en-US" dirty="0">
                <a:latin typeface="+mn-lt"/>
                <a:cs typeface="+mn-lt"/>
              </a:rPr>
              <a:t>对于</a:t>
            </a:r>
            <a:r>
              <a:rPr lang="zh-CN" altLang="en-US" dirty="0">
                <a:latin typeface="+mn-lt"/>
                <a:cs typeface="+mn-lt"/>
                <a:sym typeface="+mn-ea"/>
              </a:rPr>
              <a:t>句子</a:t>
            </a:r>
            <a:r>
              <a:rPr lang="en-US" altLang="zh-CN" b="1" dirty="0">
                <a:latin typeface="+mn-lt"/>
                <a:cs typeface="+mn-lt"/>
                <a:sym typeface="+mn-ea"/>
              </a:rPr>
              <a:t>id * id + id</a:t>
            </a:r>
            <a:r>
              <a:rPr lang="zh-CN" altLang="en-US" dirty="0">
                <a:latin typeface="+mn-lt"/>
                <a:cs typeface="+mn-lt"/>
                <a:sym typeface="+mn-ea"/>
              </a:rPr>
              <a:t>，根据新的文法得到的语法分析树为：</a:t>
            </a:r>
            <a:endParaRPr lang="en-US" altLang="zh-CN" b="1" dirty="0">
              <a:latin typeface="+mn-lt"/>
              <a:cs typeface="+mn-lt"/>
              <a:sym typeface="+mn-ea"/>
            </a:endParaRPr>
          </a:p>
          <a:p>
            <a:pPr lvl="2"/>
            <a:endParaRPr lang="en-US" altLang="zh-CN" b="1" dirty="0">
              <a:latin typeface="+mn-lt"/>
              <a:cs typeface="+mn-lt"/>
              <a:sym typeface="+mn-ea"/>
            </a:endParaRPr>
          </a:p>
        </p:txBody>
      </p:sp>
      <p:grpSp>
        <p:nvGrpSpPr>
          <p:cNvPr id="19" name="组合 18"/>
          <p:cNvGrpSpPr/>
          <p:nvPr/>
        </p:nvGrpSpPr>
        <p:grpSpPr>
          <a:xfrm>
            <a:off x="2157730" y="2543175"/>
            <a:ext cx="3143885" cy="3536315"/>
            <a:chOff x="3398" y="4005"/>
            <a:chExt cx="4951" cy="5569"/>
          </a:xfrm>
        </p:grpSpPr>
        <p:sp>
          <p:nvSpPr>
            <p:cNvPr id="27" name="文本框 26"/>
            <p:cNvSpPr txBox="1"/>
            <p:nvPr/>
          </p:nvSpPr>
          <p:spPr>
            <a:xfrm>
              <a:off x="3423" y="7309"/>
              <a:ext cx="1257" cy="531"/>
            </a:xfrm>
            <a:prstGeom prst="rect">
              <a:avLst/>
            </a:prstGeom>
            <a:noFill/>
            <a:ln w="28575" cmpd="sng">
              <a:noFill/>
              <a:prstDash val="solid"/>
            </a:ln>
          </p:spPr>
          <p:txBody>
            <a:bodyPr wrap="square" rtlCol="0">
              <a:spAutoFit/>
            </a:bodyPr>
            <a:lstStyle/>
            <a:p>
              <a:pPr algn="ctr"/>
              <a:r>
                <a:rPr lang="en-US" altLang="zh-CN" sz="1600" i="1"/>
                <a:t>term</a:t>
              </a:r>
            </a:p>
          </p:txBody>
        </p:sp>
        <p:sp>
          <p:nvSpPr>
            <p:cNvPr id="29" name="文本框 28"/>
            <p:cNvSpPr txBox="1"/>
            <p:nvPr/>
          </p:nvSpPr>
          <p:spPr>
            <a:xfrm>
              <a:off x="4434" y="5114"/>
              <a:ext cx="1082" cy="531"/>
            </a:xfrm>
            <a:prstGeom prst="rect">
              <a:avLst/>
            </a:prstGeom>
            <a:noFill/>
            <a:ln w="28575" cmpd="sng">
              <a:noFill/>
              <a:prstDash val="solid"/>
            </a:ln>
          </p:spPr>
          <p:txBody>
            <a:bodyPr wrap="square" rtlCol="0">
              <a:spAutoFit/>
            </a:bodyPr>
            <a:lstStyle/>
            <a:p>
              <a:pPr algn="ctr"/>
              <a:r>
                <a:rPr lang="en-US" altLang="zh-CN" sz="1600" i="1"/>
                <a:t>expr</a:t>
              </a:r>
            </a:p>
          </p:txBody>
        </p:sp>
        <p:sp>
          <p:nvSpPr>
            <p:cNvPr id="30" name="文本框 29"/>
            <p:cNvSpPr txBox="1"/>
            <p:nvPr/>
          </p:nvSpPr>
          <p:spPr>
            <a:xfrm>
              <a:off x="4331" y="6152"/>
              <a:ext cx="1257" cy="531"/>
            </a:xfrm>
            <a:prstGeom prst="rect">
              <a:avLst/>
            </a:prstGeom>
            <a:noFill/>
            <a:ln w="28575" cmpd="sng">
              <a:noFill/>
              <a:prstDash val="solid"/>
            </a:ln>
          </p:spPr>
          <p:txBody>
            <a:bodyPr wrap="square" rtlCol="0">
              <a:spAutoFit/>
            </a:bodyPr>
            <a:lstStyle/>
            <a:p>
              <a:pPr algn="ctr"/>
              <a:r>
                <a:rPr lang="en-US" altLang="zh-CN" sz="1600" i="1"/>
                <a:t>term</a:t>
              </a:r>
            </a:p>
          </p:txBody>
        </p:sp>
        <p:sp>
          <p:nvSpPr>
            <p:cNvPr id="32" name="文本框 31"/>
            <p:cNvSpPr txBox="1"/>
            <p:nvPr/>
          </p:nvSpPr>
          <p:spPr>
            <a:xfrm>
              <a:off x="7041" y="5114"/>
              <a:ext cx="1308" cy="531"/>
            </a:xfrm>
            <a:prstGeom prst="rect">
              <a:avLst/>
            </a:prstGeom>
            <a:noFill/>
            <a:ln w="28575" cmpd="sng">
              <a:noFill/>
              <a:prstDash val="solid"/>
            </a:ln>
          </p:spPr>
          <p:txBody>
            <a:bodyPr wrap="square" rtlCol="0">
              <a:spAutoFit/>
            </a:bodyPr>
            <a:lstStyle/>
            <a:p>
              <a:pPr algn="ctr"/>
              <a:r>
                <a:rPr lang="en-US" altLang="zh-CN" sz="1600" i="1"/>
                <a:t>term</a:t>
              </a:r>
            </a:p>
          </p:txBody>
        </p:sp>
        <p:sp>
          <p:nvSpPr>
            <p:cNvPr id="33" name="文本框 32"/>
            <p:cNvSpPr txBox="1"/>
            <p:nvPr/>
          </p:nvSpPr>
          <p:spPr>
            <a:xfrm>
              <a:off x="5656" y="4005"/>
              <a:ext cx="1209" cy="531"/>
            </a:xfrm>
            <a:prstGeom prst="rect">
              <a:avLst/>
            </a:prstGeom>
            <a:noFill/>
            <a:ln w="28575" cmpd="sng">
              <a:noFill/>
              <a:prstDash val="solid"/>
            </a:ln>
          </p:spPr>
          <p:txBody>
            <a:bodyPr wrap="square" rtlCol="0">
              <a:spAutoFit/>
            </a:bodyPr>
            <a:lstStyle/>
            <a:p>
              <a:pPr algn="ctr"/>
              <a:r>
                <a:rPr lang="en-US" altLang="zh-CN" sz="1600" i="1"/>
                <a:t>expr</a:t>
              </a:r>
            </a:p>
          </p:txBody>
        </p:sp>
        <p:sp>
          <p:nvSpPr>
            <p:cNvPr id="34" name="文本框 33"/>
            <p:cNvSpPr txBox="1"/>
            <p:nvPr/>
          </p:nvSpPr>
          <p:spPr>
            <a:xfrm>
              <a:off x="7041" y="6152"/>
              <a:ext cx="1307" cy="531"/>
            </a:xfrm>
            <a:prstGeom prst="rect">
              <a:avLst/>
            </a:prstGeom>
            <a:noFill/>
            <a:ln w="28575" cmpd="sng">
              <a:noFill/>
              <a:prstDash val="solid"/>
            </a:ln>
          </p:spPr>
          <p:txBody>
            <a:bodyPr wrap="square" rtlCol="0">
              <a:spAutoFit/>
            </a:bodyPr>
            <a:lstStyle/>
            <a:p>
              <a:pPr algn="ctr"/>
              <a:r>
                <a:rPr lang="en-US" altLang="zh-CN" sz="1600" i="1"/>
                <a:t>factor</a:t>
              </a:r>
            </a:p>
          </p:txBody>
        </p:sp>
        <p:sp>
          <p:nvSpPr>
            <p:cNvPr id="35" name="文本框 34"/>
            <p:cNvSpPr txBox="1"/>
            <p:nvPr/>
          </p:nvSpPr>
          <p:spPr>
            <a:xfrm>
              <a:off x="4233" y="7309"/>
              <a:ext cx="1485" cy="531"/>
            </a:xfrm>
            <a:prstGeom prst="rect">
              <a:avLst/>
            </a:prstGeom>
            <a:noFill/>
            <a:ln w="28575" cmpd="sng">
              <a:noFill/>
              <a:prstDash val="solid"/>
            </a:ln>
          </p:spPr>
          <p:txBody>
            <a:bodyPr wrap="square" rtlCol="0">
              <a:spAutoFit/>
            </a:bodyPr>
            <a:lstStyle/>
            <a:p>
              <a:pPr algn="ctr"/>
              <a:r>
                <a:rPr lang="en-US" altLang="zh-CN" sz="1600"/>
                <a:t>*</a:t>
              </a:r>
            </a:p>
          </p:txBody>
        </p:sp>
        <p:sp>
          <p:nvSpPr>
            <p:cNvPr id="36" name="文本框 35"/>
            <p:cNvSpPr txBox="1"/>
            <p:nvPr/>
          </p:nvSpPr>
          <p:spPr>
            <a:xfrm>
              <a:off x="5656" y="5114"/>
              <a:ext cx="1209" cy="531"/>
            </a:xfrm>
            <a:prstGeom prst="rect">
              <a:avLst/>
            </a:prstGeom>
            <a:noFill/>
            <a:ln w="28575" cmpd="sng">
              <a:noFill/>
              <a:prstDash val="solid"/>
            </a:ln>
          </p:spPr>
          <p:txBody>
            <a:bodyPr wrap="square" rtlCol="0">
              <a:spAutoFit/>
            </a:bodyPr>
            <a:lstStyle/>
            <a:p>
              <a:pPr algn="ctr"/>
              <a:r>
                <a:rPr lang="en-US" altLang="zh-CN" sz="1600"/>
                <a:t>+</a:t>
              </a:r>
            </a:p>
          </p:txBody>
        </p:sp>
        <p:cxnSp>
          <p:nvCxnSpPr>
            <p:cNvPr id="37" name="直接连接符 36"/>
            <p:cNvCxnSpPr>
              <a:stCxn id="33" idx="2"/>
              <a:endCxn id="29" idx="0"/>
            </p:cNvCxnSpPr>
            <p:nvPr/>
          </p:nvCxnSpPr>
          <p:spPr>
            <a:xfrm flipH="1">
              <a:off x="4975" y="4536"/>
              <a:ext cx="1286" cy="578"/>
            </a:xfrm>
            <a:prstGeom prst="line">
              <a:avLst/>
            </a:prstGeom>
            <a:ln w="28575" cmpd="sng">
              <a:solidFill>
                <a:srgbClr val="0070C0"/>
              </a:solidFill>
              <a:prstDash val="solid"/>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3" idx="2"/>
              <a:endCxn id="36" idx="0"/>
            </p:cNvCxnSpPr>
            <p:nvPr/>
          </p:nvCxnSpPr>
          <p:spPr>
            <a:xfrm>
              <a:off x="6260" y="4536"/>
              <a:ext cx="0" cy="578"/>
            </a:xfrm>
            <a:prstGeom prst="line">
              <a:avLst/>
            </a:prstGeom>
            <a:ln w="28575" cmpd="sng">
              <a:solidFill>
                <a:srgbClr val="0070C0"/>
              </a:solidFill>
              <a:prstDash val="solid"/>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3" idx="2"/>
              <a:endCxn id="32" idx="0"/>
            </p:cNvCxnSpPr>
            <p:nvPr/>
          </p:nvCxnSpPr>
          <p:spPr>
            <a:xfrm>
              <a:off x="6260" y="4536"/>
              <a:ext cx="1435" cy="578"/>
            </a:xfrm>
            <a:prstGeom prst="line">
              <a:avLst/>
            </a:prstGeom>
            <a:ln w="28575" cmpd="sng">
              <a:solidFill>
                <a:srgbClr val="0070C0"/>
              </a:solidFill>
              <a:prstDash val="solid"/>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0" idx="2"/>
              <a:endCxn id="27" idx="0"/>
            </p:cNvCxnSpPr>
            <p:nvPr/>
          </p:nvCxnSpPr>
          <p:spPr>
            <a:xfrm flipH="1">
              <a:off x="4052" y="6683"/>
              <a:ext cx="908" cy="626"/>
            </a:xfrm>
            <a:prstGeom prst="line">
              <a:avLst/>
            </a:prstGeom>
            <a:ln w="28575" cmpd="sng">
              <a:solidFill>
                <a:srgbClr val="0070C0"/>
              </a:solidFill>
              <a:prstDash val="solid"/>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29" idx="2"/>
              <a:endCxn id="30" idx="0"/>
            </p:cNvCxnSpPr>
            <p:nvPr/>
          </p:nvCxnSpPr>
          <p:spPr>
            <a:xfrm flipH="1">
              <a:off x="4959" y="5645"/>
              <a:ext cx="15" cy="507"/>
            </a:xfrm>
            <a:prstGeom prst="line">
              <a:avLst/>
            </a:prstGeom>
            <a:ln w="28575" cmpd="sng">
              <a:solidFill>
                <a:srgbClr val="0070C0"/>
              </a:solidFill>
              <a:prstDash val="solid"/>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32" idx="2"/>
              <a:endCxn id="34" idx="0"/>
            </p:cNvCxnSpPr>
            <p:nvPr/>
          </p:nvCxnSpPr>
          <p:spPr>
            <a:xfrm>
              <a:off x="7695" y="5645"/>
              <a:ext cx="0" cy="507"/>
            </a:xfrm>
            <a:prstGeom prst="line">
              <a:avLst/>
            </a:prstGeom>
            <a:ln w="28575" cmpd="sng">
              <a:solidFill>
                <a:srgbClr val="0070C0"/>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407" y="7309"/>
              <a:ext cx="1257" cy="531"/>
            </a:xfrm>
            <a:prstGeom prst="rect">
              <a:avLst/>
            </a:prstGeom>
            <a:noFill/>
            <a:ln w="28575" cmpd="sng">
              <a:noFill/>
              <a:prstDash val="solid"/>
            </a:ln>
          </p:spPr>
          <p:txBody>
            <a:bodyPr wrap="square" rtlCol="0">
              <a:spAutoFit/>
            </a:bodyPr>
            <a:lstStyle/>
            <a:p>
              <a:pPr algn="ctr"/>
              <a:r>
                <a:rPr lang="en-US" altLang="zh-CN" sz="1600" i="1"/>
                <a:t>factor</a:t>
              </a:r>
            </a:p>
          </p:txBody>
        </p:sp>
        <p:sp>
          <p:nvSpPr>
            <p:cNvPr id="4" name="文本框 3"/>
            <p:cNvSpPr txBox="1"/>
            <p:nvPr/>
          </p:nvSpPr>
          <p:spPr>
            <a:xfrm>
              <a:off x="3423" y="8188"/>
              <a:ext cx="1257" cy="531"/>
            </a:xfrm>
            <a:prstGeom prst="rect">
              <a:avLst/>
            </a:prstGeom>
            <a:noFill/>
            <a:ln w="28575" cmpd="sng">
              <a:noFill/>
              <a:prstDash val="solid"/>
            </a:ln>
          </p:spPr>
          <p:txBody>
            <a:bodyPr wrap="square" rtlCol="0">
              <a:spAutoFit/>
            </a:bodyPr>
            <a:lstStyle/>
            <a:p>
              <a:pPr algn="ctr"/>
              <a:r>
                <a:rPr lang="en-US" altLang="zh-CN" sz="1600" i="1"/>
                <a:t>factor</a:t>
              </a:r>
            </a:p>
          </p:txBody>
        </p:sp>
        <p:sp>
          <p:nvSpPr>
            <p:cNvPr id="5" name="文本框 4"/>
            <p:cNvSpPr txBox="1"/>
            <p:nvPr/>
          </p:nvSpPr>
          <p:spPr>
            <a:xfrm>
              <a:off x="3398" y="9044"/>
              <a:ext cx="1307" cy="531"/>
            </a:xfrm>
            <a:prstGeom prst="rect">
              <a:avLst/>
            </a:prstGeom>
            <a:noFill/>
            <a:ln w="28575" cmpd="sng">
              <a:noFill/>
              <a:prstDash val="solid"/>
            </a:ln>
          </p:spPr>
          <p:txBody>
            <a:bodyPr wrap="square" rtlCol="0">
              <a:spAutoFit/>
            </a:bodyPr>
            <a:lstStyle/>
            <a:p>
              <a:pPr algn="ctr"/>
              <a:r>
                <a:rPr lang="en-US" altLang="zh-CN" sz="1600" b="1"/>
                <a:t>id</a:t>
              </a:r>
            </a:p>
          </p:txBody>
        </p:sp>
        <p:sp>
          <p:nvSpPr>
            <p:cNvPr id="6" name="文本框 5"/>
            <p:cNvSpPr txBox="1"/>
            <p:nvPr/>
          </p:nvSpPr>
          <p:spPr>
            <a:xfrm>
              <a:off x="7042" y="7141"/>
              <a:ext cx="1307" cy="531"/>
            </a:xfrm>
            <a:prstGeom prst="rect">
              <a:avLst/>
            </a:prstGeom>
            <a:noFill/>
            <a:ln w="28575" cmpd="sng">
              <a:noFill/>
              <a:prstDash val="solid"/>
            </a:ln>
          </p:spPr>
          <p:txBody>
            <a:bodyPr wrap="square" rtlCol="0">
              <a:spAutoFit/>
            </a:bodyPr>
            <a:lstStyle/>
            <a:p>
              <a:pPr algn="ctr"/>
              <a:r>
                <a:rPr lang="en-US" altLang="zh-CN" sz="1600" b="1"/>
                <a:t>id</a:t>
              </a:r>
            </a:p>
          </p:txBody>
        </p:sp>
        <p:cxnSp>
          <p:nvCxnSpPr>
            <p:cNvPr id="9" name="直接连接符 8"/>
            <p:cNvCxnSpPr>
              <a:stCxn id="3" idx="0"/>
              <a:endCxn id="30" idx="2"/>
            </p:cNvCxnSpPr>
            <p:nvPr/>
          </p:nvCxnSpPr>
          <p:spPr>
            <a:xfrm flipH="1" flipV="1">
              <a:off x="4960" y="6683"/>
              <a:ext cx="1076" cy="626"/>
            </a:xfrm>
            <a:prstGeom prst="line">
              <a:avLst/>
            </a:prstGeom>
            <a:ln w="28575" cmpd="sng">
              <a:solidFill>
                <a:srgbClr val="0070C0"/>
              </a:solidFill>
              <a:prstDash val="solid"/>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35" idx="0"/>
              <a:endCxn id="30" idx="2"/>
            </p:cNvCxnSpPr>
            <p:nvPr/>
          </p:nvCxnSpPr>
          <p:spPr>
            <a:xfrm flipH="1" flipV="1">
              <a:off x="4959" y="6683"/>
              <a:ext cx="17" cy="626"/>
            </a:xfrm>
            <a:prstGeom prst="line">
              <a:avLst/>
            </a:prstGeom>
            <a:ln w="28575" cmpd="sng">
              <a:solidFill>
                <a:srgbClr val="0070C0"/>
              </a:solidFill>
              <a:prstDash val="solid"/>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27" idx="2"/>
              <a:endCxn id="4" idx="0"/>
            </p:cNvCxnSpPr>
            <p:nvPr/>
          </p:nvCxnSpPr>
          <p:spPr>
            <a:xfrm>
              <a:off x="4052" y="7840"/>
              <a:ext cx="0" cy="348"/>
            </a:xfrm>
            <a:prstGeom prst="line">
              <a:avLst/>
            </a:prstGeom>
            <a:ln w="28575" cmpd="sng">
              <a:solidFill>
                <a:srgbClr val="0070C0"/>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4" idx="2"/>
              <a:endCxn id="5" idx="0"/>
            </p:cNvCxnSpPr>
            <p:nvPr/>
          </p:nvCxnSpPr>
          <p:spPr>
            <a:xfrm>
              <a:off x="4052" y="8719"/>
              <a:ext cx="0" cy="325"/>
            </a:xfrm>
            <a:prstGeom prst="line">
              <a:avLst/>
            </a:prstGeom>
            <a:ln w="28575" cmpd="sng">
              <a:solidFill>
                <a:srgbClr val="0070C0"/>
              </a:solidFill>
              <a:prstDash val="solid"/>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34" idx="2"/>
              <a:endCxn id="6" idx="0"/>
            </p:cNvCxnSpPr>
            <p:nvPr/>
          </p:nvCxnSpPr>
          <p:spPr>
            <a:xfrm>
              <a:off x="7695" y="6683"/>
              <a:ext cx="1" cy="458"/>
            </a:xfrm>
            <a:prstGeom prst="line">
              <a:avLst/>
            </a:prstGeom>
            <a:ln w="28575" cmpd="sng">
              <a:solidFill>
                <a:srgbClr val="0070C0"/>
              </a:solidFill>
              <a:prstDash val="solid"/>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5363" y="8188"/>
              <a:ext cx="1307" cy="531"/>
            </a:xfrm>
            <a:prstGeom prst="rect">
              <a:avLst/>
            </a:prstGeom>
            <a:noFill/>
            <a:ln w="28575" cmpd="sng">
              <a:noFill/>
              <a:prstDash val="solid"/>
            </a:ln>
          </p:spPr>
          <p:txBody>
            <a:bodyPr wrap="square" rtlCol="0">
              <a:spAutoFit/>
            </a:bodyPr>
            <a:lstStyle/>
            <a:p>
              <a:pPr algn="ctr"/>
              <a:r>
                <a:rPr lang="en-US" altLang="zh-CN" sz="1600" b="1"/>
                <a:t>id</a:t>
              </a:r>
            </a:p>
          </p:txBody>
        </p:sp>
        <p:cxnSp>
          <p:nvCxnSpPr>
            <p:cNvPr id="18" name="直接连接符 17"/>
            <p:cNvCxnSpPr>
              <a:stCxn id="3" idx="2"/>
              <a:endCxn id="17" idx="0"/>
            </p:cNvCxnSpPr>
            <p:nvPr/>
          </p:nvCxnSpPr>
          <p:spPr>
            <a:xfrm flipH="1">
              <a:off x="6017" y="7840"/>
              <a:ext cx="19" cy="348"/>
            </a:xfrm>
            <a:prstGeom prst="line">
              <a:avLst/>
            </a:prstGeom>
            <a:ln w="28575" cmpd="sng">
              <a:solidFill>
                <a:srgbClr val="0070C0"/>
              </a:solidFill>
              <a:prstDash val="solid"/>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t>消除二义性</a:t>
            </a:r>
          </a:p>
        </p:txBody>
      </p:sp>
      <p:sp>
        <p:nvSpPr>
          <p:cNvPr id="8" name="内容占位符 7"/>
          <p:cNvSpPr>
            <a:spLocks noGrp="1"/>
          </p:cNvSpPr>
          <p:nvPr>
            <p:ph idx="1"/>
          </p:nvPr>
        </p:nvSpPr>
        <p:spPr/>
        <p:txBody>
          <a:bodyPr/>
          <a:lstStyle/>
          <a:p>
            <a:pPr algn="l">
              <a:buFont typeface="Arial" panose="020B0604020202020204" pitchFamily="34" charset="0"/>
            </a:pPr>
            <a:r>
              <a:rPr lang="zh-CN" altLang="en-US">
                <a:latin typeface="+mn-lt"/>
                <a:cs typeface="+mn-lt"/>
                <a:sym typeface="+mn-ea"/>
              </a:rPr>
              <a:t>例：</a:t>
            </a:r>
            <a:r>
              <a:rPr lang="en-US" altLang="zh-CN" i="1">
                <a:latin typeface="+mn-lt"/>
                <a:cs typeface="+mn-lt"/>
                <a:sym typeface="+mn-ea"/>
              </a:rPr>
              <a:t>S </a:t>
            </a:r>
            <a:r>
              <a:rPr lang="en-US" altLang="zh-CN">
                <a:latin typeface="Arial" panose="020B0604020202020204" pitchFamily="34" charset="0"/>
                <a:cs typeface="Arial" panose="020B0604020202020204" pitchFamily="34" charset="0"/>
                <a:sym typeface="+mn-ea"/>
              </a:rPr>
              <a:t>→</a:t>
            </a:r>
            <a:r>
              <a:rPr lang="en-US" altLang="zh-CN" i="1">
                <a:latin typeface="Arial" panose="020B0604020202020204" pitchFamily="34" charset="0"/>
                <a:cs typeface="Arial" panose="020B0604020202020204" pitchFamily="34" charset="0"/>
                <a:sym typeface="+mn-ea"/>
              </a:rPr>
              <a:t>S </a:t>
            </a:r>
            <a:r>
              <a:rPr lang="en-US" altLang="zh-CN" b="1">
                <a:latin typeface="Arial" panose="020B0604020202020204" pitchFamily="34" charset="0"/>
                <a:cs typeface="Arial" panose="020B0604020202020204" pitchFamily="34" charset="0"/>
                <a:sym typeface="+mn-ea"/>
              </a:rPr>
              <a:t>and </a:t>
            </a:r>
            <a:r>
              <a:rPr lang="en-US" altLang="zh-CN" i="1">
                <a:latin typeface="Arial" panose="020B0604020202020204" pitchFamily="34" charset="0"/>
                <a:cs typeface="Arial" panose="020B0604020202020204" pitchFamily="34" charset="0"/>
                <a:sym typeface="+mn-ea"/>
              </a:rPr>
              <a:t>S </a:t>
            </a:r>
            <a:r>
              <a:rPr lang="en-US" altLang="zh-CN">
                <a:latin typeface="Arial" panose="020B0604020202020204" pitchFamily="34" charset="0"/>
                <a:cs typeface="Arial" panose="020B0604020202020204" pitchFamily="34" charset="0"/>
                <a:sym typeface="+mn-ea"/>
              </a:rPr>
              <a:t>| </a:t>
            </a:r>
            <a:r>
              <a:rPr lang="en-US" altLang="zh-CN" i="1">
                <a:latin typeface="Arial" panose="020B0604020202020204" pitchFamily="34" charset="0"/>
                <a:cs typeface="Arial" panose="020B0604020202020204" pitchFamily="34" charset="0"/>
                <a:sym typeface="+mn-ea"/>
              </a:rPr>
              <a:t>S </a:t>
            </a:r>
            <a:r>
              <a:rPr lang="en-US" altLang="zh-CN" b="1">
                <a:latin typeface="Arial" panose="020B0604020202020204" pitchFamily="34" charset="0"/>
                <a:cs typeface="Arial" panose="020B0604020202020204" pitchFamily="34" charset="0"/>
                <a:sym typeface="+mn-ea"/>
              </a:rPr>
              <a:t>or </a:t>
            </a:r>
            <a:r>
              <a:rPr lang="en-US" altLang="zh-CN" i="1">
                <a:latin typeface="Arial" panose="020B0604020202020204" pitchFamily="34" charset="0"/>
                <a:cs typeface="Arial" panose="020B0604020202020204" pitchFamily="34" charset="0"/>
                <a:sym typeface="+mn-ea"/>
              </a:rPr>
              <a:t>S </a:t>
            </a:r>
            <a:r>
              <a:rPr lang="en-US" altLang="zh-CN">
                <a:latin typeface="Arial" panose="020B0604020202020204" pitchFamily="34" charset="0"/>
                <a:cs typeface="Arial" panose="020B0604020202020204" pitchFamily="34" charset="0"/>
                <a:sym typeface="+mn-ea"/>
              </a:rPr>
              <a:t>| </a:t>
            </a:r>
            <a:r>
              <a:rPr lang="en-US" altLang="zh-CN" b="1">
                <a:latin typeface="Arial" panose="020B0604020202020204" pitchFamily="34" charset="0"/>
                <a:cs typeface="Arial" panose="020B0604020202020204" pitchFamily="34" charset="0"/>
                <a:sym typeface="+mn-ea"/>
              </a:rPr>
              <a:t>not </a:t>
            </a:r>
            <a:r>
              <a:rPr lang="en-US" altLang="zh-CN" i="1">
                <a:latin typeface="Arial" panose="020B0604020202020204" pitchFamily="34" charset="0"/>
                <a:cs typeface="Arial" panose="020B0604020202020204" pitchFamily="34" charset="0"/>
                <a:sym typeface="+mn-ea"/>
              </a:rPr>
              <a:t>S </a:t>
            </a:r>
            <a:r>
              <a:rPr lang="en-US" altLang="zh-CN">
                <a:latin typeface="Arial" panose="020B0604020202020204" pitchFamily="34" charset="0"/>
                <a:cs typeface="Arial" panose="020B0604020202020204" pitchFamily="34" charset="0"/>
                <a:sym typeface="+mn-ea"/>
              </a:rPr>
              <a:t>| </a:t>
            </a:r>
            <a:r>
              <a:rPr lang="en-US" altLang="zh-CN" b="1">
                <a:latin typeface="Arial" panose="020B0604020202020204" pitchFamily="34" charset="0"/>
                <a:cs typeface="Arial" panose="020B0604020202020204" pitchFamily="34" charset="0"/>
                <a:sym typeface="+mn-ea"/>
              </a:rPr>
              <a:t>p </a:t>
            </a:r>
            <a:r>
              <a:rPr lang="en-US" altLang="zh-CN">
                <a:latin typeface="Arial" panose="020B0604020202020204" pitchFamily="34" charset="0"/>
                <a:cs typeface="Arial" panose="020B0604020202020204" pitchFamily="34" charset="0"/>
                <a:sym typeface="+mn-ea"/>
              </a:rPr>
              <a:t>| </a:t>
            </a:r>
            <a:r>
              <a:rPr lang="en-US" altLang="zh-CN" b="1">
                <a:latin typeface="Arial" panose="020B0604020202020204" pitchFamily="34" charset="0"/>
                <a:cs typeface="Arial" panose="020B0604020202020204" pitchFamily="34" charset="0"/>
                <a:sym typeface="+mn-ea"/>
              </a:rPr>
              <a:t>q </a:t>
            </a:r>
            <a:r>
              <a:rPr lang="en-US" altLang="zh-CN">
                <a:latin typeface="Arial" panose="020B0604020202020204" pitchFamily="34" charset="0"/>
                <a:cs typeface="Arial" panose="020B0604020202020204" pitchFamily="34" charset="0"/>
                <a:sym typeface="+mn-ea"/>
              </a:rPr>
              <a:t>| (S)</a:t>
            </a:r>
          </a:p>
          <a:p>
            <a:pPr lvl="1"/>
            <a:r>
              <a:rPr lang="zh-CN" altLang="en-US">
                <a:latin typeface="+mn-lt"/>
                <a:cs typeface="+mn-lt"/>
                <a:sym typeface="+mn-ea"/>
              </a:rPr>
              <a:t>优先级从低到高排列：</a:t>
            </a:r>
            <a:r>
              <a:rPr lang="en-US" altLang="zh-CN" b="1">
                <a:latin typeface="+mn-lt"/>
                <a:cs typeface="+mn-lt"/>
                <a:sym typeface="+mn-ea"/>
              </a:rPr>
              <a:t>or</a:t>
            </a:r>
            <a:r>
              <a:rPr lang="zh-CN" altLang="en-US">
                <a:latin typeface="+mn-lt"/>
                <a:cs typeface="+mn-lt"/>
                <a:sym typeface="+mn-ea"/>
              </a:rPr>
              <a:t>，</a:t>
            </a:r>
            <a:r>
              <a:rPr lang="en-US" altLang="zh-CN" b="1">
                <a:latin typeface="+mn-lt"/>
                <a:cs typeface="+mn-lt"/>
                <a:sym typeface="+mn-ea"/>
              </a:rPr>
              <a:t>and</a:t>
            </a:r>
            <a:r>
              <a:rPr lang="zh-CN" altLang="en-US">
                <a:latin typeface="+mn-lt"/>
                <a:cs typeface="+mn-lt"/>
                <a:sym typeface="+mn-ea"/>
              </a:rPr>
              <a:t>，</a:t>
            </a:r>
            <a:r>
              <a:rPr lang="en-US" altLang="zh-CN" b="1">
                <a:latin typeface="+mn-lt"/>
                <a:cs typeface="+mn-lt"/>
                <a:sym typeface="+mn-ea"/>
              </a:rPr>
              <a:t>not</a:t>
            </a:r>
          </a:p>
          <a:p>
            <a:pPr lvl="1"/>
            <a:r>
              <a:rPr lang="zh-CN" altLang="en-US">
                <a:latin typeface="+mn-lt"/>
                <a:cs typeface="+mn-lt"/>
                <a:sym typeface="+mn-ea"/>
              </a:rPr>
              <a:t>从优先级低的开始</a:t>
            </a:r>
            <a:r>
              <a:rPr lang="en-US" altLang="zh-CN">
                <a:latin typeface="+mn-lt"/>
                <a:cs typeface="+mn-lt"/>
                <a:sym typeface="+mn-ea"/>
              </a:rPr>
              <a:t>,</a:t>
            </a:r>
            <a:r>
              <a:rPr lang="zh-CN" altLang="en-US">
                <a:latin typeface="+mn-lt"/>
                <a:cs typeface="+mn-lt"/>
                <a:sym typeface="+mn-ea"/>
              </a:rPr>
              <a:t>依次展开：</a:t>
            </a:r>
          </a:p>
          <a:p>
            <a:pPr marL="822960" lvl="3" indent="0">
              <a:buNone/>
            </a:pPr>
            <a:r>
              <a:rPr lang="en-US" altLang="zh-CN" sz="1800" i="1">
                <a:latin typeface="+mn-lt"/>
                <a:cs typeface="+mn-lt"/>
                <a:sym typeface="+mn-ea"/>
              </a:rPr>
              <a:t>S</a:t>
            </a:r>
            <a:r>
              <a:rPr lang="en-US" altLang="zh-CN" sz="1800">
                <a:latin typeface="+mn-lt"/>
                <a:cs typeface="+mn-lt"/>
                <a:sym typeface="+mn-ea"/>
              </a:rPr>
              <a:t>	</a:t>
            </a:r>
            <a:r>
              <a:rPr lang="en-US" altLang="zh-CN" sz="1800">
                <a:latin typeface="Arial" panose="020B0604020202020204" pitchFamily="34" charset="0"/>
                <a:cs typeface="Arial" panose="020B0604020202020204" pitchFamily="34" charset="0"/>
                <a:sym typeface="+mn-ea"/>
              </a:rPr>
              <a:t>→ </a:t>
            </a:r>
            <a:r>
              <a:rPr lang="en-US" altLang="zh-CN" sz="1800" i="1">
                <a:latin typeface="Arial" panose="020B0604020202020204" pitchFamily="34" charset="0"/>
                <a:cs typeface="Arial" panose="020B0604020202020204" pitchFamily="34" charset="0"/>
                <a:sym typeface="+mn-ea"/>
              </a:rPr>
              <a:t>S </a:t>
            </a:r>
            <a:r>
              <a:rPr lang="en-US" altLang="zh-CN" sz="1800" b="1">
                <a:latin typeface="Arial" panose="020B0604020202020204" pitchFamily="34" charset="0"/>
                <a:cs typeface="Arial" panose="020B0604020202020204" pitchFamily="34" charset="0"/>
                <a:sym typeface="+mn-ea"/>
              </a:rPr>
              <a:t>or </a:t>
            </a:r>
            <a:r>
              <a:rPr lang="en-US" altLang="zh-CN" sz="1800" i="1">
                <a:latin typeface="Arial" panose="020B0604020202020204" pitchFamily="34" charset="0"/>
                <a:cs typeface="Arial" panose="020B0604020202020204" pitchFamily="34" charset="0"/>
                <a:sym typeface="+mn-ea"/>
              </a:rPr>
              <a:t>T1 </a:t>
            </a:r>
            <a:r>
              <a:rPr lang="en-US" altLang="zh-CN" sz="1800">
                <a:latin typeface="Arial" panose="020B0604020202020204" pitchFamily="34" charset="0"/>
                <a:cs typeface="Arial" panose="020B0604020202020204" pitchFamily="34" charset="0"/>
                <a:sym typeface="+mn-ea"/>
              </a:rPr>
              <a:t>| </a:t>
            </a:r>
            <a:r>
              <a:rPr lang="en-US" altLang="zh-CN" sz="1800" i="1">
                <a:latin typeface="Arial" panose="020B0604020202020204" pitchFamily="34" charset="0"/>
                <a:cs typeface="Arial" panose="020B0604020202020204" pitchFamily="34" charset="0"/>
                <a:sym typeface="+mn-ea"/>
              </a:rPr>
              <a:t>T1</a:t>
            </a:r>
            <a:endParaRPr lang="en-US" altLang="zh-CN" sz="1800">
              <a:latin typeface="Arial" panose="020B0604020202020204" pitchFamily="34" charset="0"/>
              <a:cs typeface="Arial" panose="020B0604020202020204" pitchFamily="34" charset="0"/>
              <a:sym typeface="+mn-ea"/>
            </a:endParaRPr>
          </a:p>
          <a:p>
            <a:pPr marL="822960" lvl="3" indent="0">
              <a:buNone/>
            </a:pPr>
            <a:r>
              <a:rPr lang="en-US" altLang="zh-CN" sz="1800" i="1">
                <a:latin typeface="Arial" panose="020B0604020202020204" pitchFamily="34" charset="0"/>
                <a:cs typeface="Arial" panose="020B0604020202020204" pitchFamily="34" charset="0"/>
                <a:sym typeface="+mn-ea"/>
              </a:rPr>
              <a:t>T1</a:t>
            </a:r>
            <a:r>
              <a:rPr lang="en-US" altLang="zh-CN" sz="1800">
                <a:latin typeface="Arial" panose="020B0604020202020204" pitchFamily="34" charset="0"/>
                <a:cs typeface="Arial" panose="020B0604020202020204" pitchFamily="34" charset="0"/>
                <a:sym typeface="+mn-ea"/>
              </a:rPr>
              <a:t>	→ </a:t>
            </a:r>
            <a:r>
              <a:rPr lang="en-US" altLang="zh-CN" sz="1800" i="1">
                <a:latin typeface="Arial" panose="020B0604020202020204" pitchFamily="34" charset="0"/>
                <a:cs typeface="Arial" panose="020B0604020202020204" pitchFamily="34" charset="0"/>
                <a:sym typeface="+mn-ea"/>
              </a:rPr>
              <a:t>T1 </a:t>
            </a:r>
            <a:r>
              <a:rPr lang="en-US" altLang="zh-CN" sz="1800" b="1">
                <a:latin typeface="Arial" panose="020B0604020202020204" pitchFamily="34" charset="0"/>
                <a:cs typeface="Arial" panose="020B0604020202020204" pitchFamily="34" charset="0"/>
                <a:sym typeface="+mn-ea"/>
              </a:rPr>
              <a:t>and </a:t>
            </a:r>
            <a:r>
              <a:rPr lang="en-US" altLang="zh-CN" sz="1800" i="1">
                <a:latin typeface="Arial" panose="020B0604020202020204" pitchFamily="34" charset="0"/>
                <a:cs typeface="Arial" panose="020B0604020202020204" pitchFamily="34" charset="0"/>
                <a:sym typeface="+mn-ea"/>
              </a:rPr>
              <a:t>T2 </a:t>
            </a:r>
            <a:r>
              <a:rPr lang="en-US" altLang="zh-CN" sz="1800">
                <a:latin typeface="Arial" panose="020B0604020202020204" pitchFamily="34" charset="0"/>
                <a:cs typeface="Arial" panose="020B0604020202020204" pitchFamily="34" charset="0"/>
                <a:sym typeface="+mn-ea"/>
              </a:rPr>
              <a:t>| </a:t>
            </a:r>
            <a:r>
              <a:rPr lang="en-US" altLang="zh-CN" sz="1800" i="1">
                <a:latin typeface="Arial" panose="020B0604020202020204" pitchFamily="34" charset="0"/>
                <a:cs typeface="Arial" panose="020B0604020202020204" pitchFamily="34" charset="0"/>
                <a:sym typeface="+mn-ea"/>
              </a:rPr>
              <a:t>T2</a:t>
            </a:r>
            <a:endParaRPr lang="en-US" altLang="zh-CN" sz="1800">
              <a:latin typeface="Arial" panose="020B0604020202020204" pitchFamily="34" charset="0"/>
              <a:cs typeface="Arial" panose="020B0604020202020204" pitchFamily="34" charset="0"/>
              <a:sym typeface="+mn-ea"/>
            </a:endParaRPr>
          </a:p>
          <a:p>
            <a:pPr marL="822960" lvl="3" indent="0">
              <a:buNone/>
            </a:pPr>
            <a:r>
              <a:rPr lang="en-US" altLang="zh-CN" sz="1800" i="1">
                <a:latin typeface="Arial" panose="020B0604020202020204" pitchFamily="34" charset="0"/>
                <a:cs typeface="Arial" panose="020B0604020202020204" pitchFamily="34" charset="0"/>
                <a:sym typeface="+mn-ea"/>
              </a:rPr>
              <a:t>T2</a:t>
            </a:r>
            <a:r>
              <a:rPr lang="en-US" altLang="zh-CN" sz="1800">
                <a:latin typeface="Arial" panose="020B0604020202020204" pitchFamily="34" charset="0"/>
                <a:cs typeface="Arial" panose="020B0604020202020204" pitchFamily="34" charset="0"/>
                <a:sym typeface="+mn-ea"/>
              </a:rPr>
              <a:t>	→ </a:t>
            </a:r>
            <a:r>
              <a:rPr lang="en-US" altLang="zh-CN" sz="1800" b="1">
                <a:latin typeface="Arial" panose="020B0604020202020204" pitchFamily="34" charset="0"/>
                <a:cs typeface="Arial" panose="020B0604020202020204" pitchFamily="34" charset="0"/>
                <a:sym typeface="+mn-ea"/>
              </a:rPr>
              <a:t>not </a:t>
            </a:r>
            <a:r>
              <a:rPr lang="en-US" altLang="zh-CN" sz="1800" i="1">
                <a:latin typeface="Arial" panose="020B0604020202020204" pitchFamily="34" charset="0"/>
                <a:cs typeface="Arial" panose="020B0604020202020204" pitchFamily="34" charset="0"/>
                <a:sym typeface="+mn-ea"/>
              </a:rPr>
              <a:t>T3 </a:t>
            </a:r>
            <a:r>
              <a:rPr lang="en-US" altLang="zh-CN" sz="1800">
                <a:latin typeface="Arial" panose="020B0604020202020204" pitchFamily="34" charset="0"/>
                <a:cs typeface="Arial" panose="020B0604020202020204" pitchFamily="34" charset="0"/>
                <a:sym typeface="+mn-ea"/>
              </a:rPr>
              <a:t>| </a:t>
            </a:r>
            <a:r>
              <a:rPr lang="en-US" altLang="zh-CN" sz="1800" i="1">
                <a:latin typeface="Arial" panose="020B0604020202020204" pitchFamily="34" charset="0"/>
                <a:cs typeface="Arial" panose="020B0604020202020204" pitchFamily="34" charset="0"/>
                <a:sym typeface="+mn-ea"/>
              </a:rPr>
              <a:t>T3</a:t>
            </a:r>
            <a:endParaRPr lang="en-US" altLang="zh-CN" sz="1800">
              <a:latin typeface="Arial" panose="020B0604020202020204" pitchFamily="34" charset="0"/>
              <a:cs typeface="Arial" panose="020B0604020202020204" pitchFamily="34" charset="0"/>
              <a:sym typeface="+mn-ea"/>
            </a:endParaRPr>
          </a:p>
          <a:p>
            <a:pPr marL="822960" lvl="3" indent="0">
              <a:buNone/>
            </a:pPr>
            <a:r>
              <a:rPr lang="en-US" altLang="zh-CN" sz="1800" i="1">
                <a:latin typeface="Arial" panose="020B0604020202020204" pitchFamily="34" charset="0"/>
                <a:cs typeface="Arial" panose="020B0604020202020204" pitchFamily="34" charset="0"/>
                <a:sym typeface="+mn-ea"/>
              </a:rPr>
              <a:t>T3</a:t>
            </a:r>
            <a:r>
              <a:rPr lang="en-US" altLang="zh-CN" sz="1800">
                <a:latin typeface="Arial" panose="020B0604020202020204" pitchFamily="34" charset="0"/>
                <a:cs typeface="Arial" panose="020B0604020202020204" pitchFamily="34" charset="0"/>
                <a:sym typeface="+mn-ea"/>
              </a:rPr>
              <a:t>	→ </a:t>
            </a:r>
            <a:r>
              <a:rPr lang="en-US" altLang="zh-CN" sz="1800" b="1">
                <a:latin typeface="Arial" panose="020B0604020202020204" pitchFamily="34" charset="0"/>
                <a:cs typeface="Arial" panose="020B0604020202020204" pitchFamily="34" charset="0"/>
                <a:sym typeface="+mn-ea"/>
              </a:rPr>
              <a:t>p </a:t>
            </a:r>
            <a:r>
              <a:rPr lang="en-US" altLang="zh-CN" sz="1800">
                <a:latin typeface="Arial" panose="020B0604020202020204" pitchFamily="34" charset="0"/>
                <a:cs typeface="Arial" panose="020B0604020202020204" pitchFamily="34" charset="0"/>
                <a:sym typeface="+mn-ea"/>
              </a:rPr>
              <a:t>| </a:t>
            </a:r>
            <a:r>
              <a:rPr lang="en-US" altLang="zh-CN" sz="1800" b="1">
                <a:latin typeface="Arial" panose="020B0604020202020204" pitchFamily="34" charset="0"/>
                <a:cs typeface="Arial" panose="020B0604020202020204" pitchFamily="34" charset="0"/>
                <a:sym typeface="+mn-ea"/>
              </a:rPr>
              <a:t>q </a:t>
            </a:r>
            <a:r>
              <a:rPr lang="en-US" altLang="zh-CN" sz="1800">
                <a:latin typeface="Arial" panose="020B0604020202020204" pitchFamily="34" charset="0"/>
                <a:cs typeface="Arial" panose="020B0604020202020204" pitchFamily="34" charset="0"/>
                <a:sym typeface="+mn-ea"/>
              </a:rPr>
              <a:t>| (</a:t>
            </a:r>
            <a:r>
              <a:rPr lang="en-US" altLang="zh-CN" sz="1800" i="1">
                <a:latin typeface="Arial" panose="020B0604020202020204" pitchFamily="34" charset="0"/>
                <a:cs typeface="Arial" panose="020B0604020202020204" pitchFamily="34" charset="0"/>
                <a:sym typeface="+mn-ea"/>
              </a:rPr>
              <a:t>S</a:t>
            </a:r>
            <a:r>
              <a:rPr lang="en-US" altLang="zh-CN" sz="1800">
                <a:latin typeface="Arial" panose="020B0604020202020204" pitchFamily="34" charset="0"/>
                <a:cs typeface="Arial" panose="020B0604020202020204" pitchFamily="34" charset="0"/>
                <a:sym typeface="+mn-ea"/>
              </a:rPr>
              <a:t>)</a:t>
            </a:r>
          </a:p>
          <a:p>
            <a:pPr marL="822960" lvl="3" indent="0">
              <a:buNone/>
            </a:pPr>
            <a:endParaRPr lang="zh-CN" altLang="en-US">
              <a:latin typeface="+mn-lt"/>
              <a:cs typeface="+mn-lt"/>
              <a:sym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t>消除二义性</a:t>
            </a:r>
          </a:p>
        </p:txBody>
      </p:sp>
      <p:sp>
        <p:nvSpPr>
          <p:cNvPr id="8" name="内容占位符 7"/>
          <p:cNvSpPr>
            <a:spLocks noGrp="1"/>
          </p:cNvSpPr>
          <p:nvPr>
            <p:ph idx="1"/>
          </p:nvPr>
        </p:nvSpPr>
        <p:spPr/>
        <p:txBody>
          <a:bodyPr>
            <a:noAutofit/>
          </a:bodyPr>
          <a:lstStyle/>
          <a:p>
            <a:pPr>
              <a:buFont typeface="Arial" panose="020B0604020202020204" pitchFamily="34" charset="0"/>
              <a:buChar char="•"/>
            </a:pPr>
            <a:r>
              <a:rPr lang="zh-CN" altLang="en-US">
                <a:latin typeface="+mn-lt"/>
                <a:cs typeface="+mn-lt"/>
              </a:rPr>
              <a:t>悬空</a:t>
            </a:r>
            <a:r>
              <a:rPr lang="en-US" altLang="zh-CN">
                <a:latin typeface="+mn-lt"/>
                <a:cs typeface="+mn-lt"/>
              </a:rPr>
              <a:t>-else</a:t>
            </a:r>
          </a:p>
          <a:p>
            <a:pPr marL="274320" lvl="1" indent="0" algn="l">
              <a:buNone/>
            </a:pPr>
            <a:endParaRPr lang="zh-CN" altLang="en-US">
              <a:latin typeface="+mn-lt"/>
              <a:ea typeface="楷体" panose="02010609060101010101" pitchFamily="49" charset="-122"/>
              <a:cs typeface="+mn-lt"/>
            </a:endParaRPr>
          </a:p>
          <a:p>
            <a:pPr marL="274320" lvl="1" indent="0" algn="l">
              <a:buNone/>
            </a:pPr>
            <a:endParaRPr lang="zh-CN" altLang="en-US">
              <a:latin typeface="+mn-lt"/>
              <a:ea typeface="楷体" panose="02010609060101010101" pitchFamily="49" charset="-122"/>
              <a:cs typeface="+mn-lt"/>
            </a:endParaRPr>
          </a:p>
          <a:p>
            <a:pPr marL="274320" lvl="1" indent="0" algn="l">
              <a:buNone/>
            </a:pPr>
            <a:endParaRPr lang="zh-CN" altLang="en-US">
              <a:latin typeface="+mn-lt"/>
              <a:ea typeface="楷体" panose="02010609060101010101" pitchFamily="49" charset="-122"/>
              <a:cs typeface="+mn-lt"/>
            </a:endParaRPr>
          </a:p>
          <a:p>
            <a:pPr marL="274320" lvl="1" indent="0" algn="l">
              <a:buNone/>
            </a:pPr>
            <a:r>
              <a:rPr lang="zh-CN" altLang="en-US">
                <a:latin typeface="+mn-lt"/>
                <a:ea typeface="楷体" panose="02010609060101010101" pitchFamily="49" charset="-122"/>
                <a:cs typeface="+mn-lt"/>
              </a:rPr>
              <a:t>对于</a:t>
            </a:r>
            <a:r>
              <a:rPr lang="zh-CN" altLang="en-US" i="1">
                <a:latin typeface="+mn-lt"/>
                <a:ea typeface="楷体" panose="02010609060101010101" pitchFamily="49" charset="-122"/>
                <a:cs typeface="+mn-lt"/>
              </a:rPr>
              <a:t> </a:t>
            </a:r>
            <a:r>
              <a:rPr lang="en-US" altLang="zh-CN" b="1">
                <a:latin typeface="+mn-lt"/>
                <a:ea typeface="楷体" panose="02010609060101010101" pitchFamily="49" charset="-122"/>
                <a:cs typeface="+mn-lt"/>
              </a:rPr>
              <a:t>if </a:t>
            </a:r>
            <a:r>
              <a:rPr lang="en-US" altLang="zh-CN" i="1">
                <a:latin typeface="+mn-lt"/>
                <a:ea typeface="楷体" panose="02010609060101010101" pitchFamily="49" charset="-122"/>
                <a:cs typeface="+mn-lt"/>
              </a:rPr>
              <a:t>expr </a:t>
            </a:r>
            <a:r>
              <a:rPr lang="en-US" altLang="zh-CN" b="1">
                <a:latin typeface="+mn-lt"/>
                <a:ea typeface="楷体" panose="02010609060101010101" pitchFamily="49" charset="-122"/>
                <a:cs typeface="+mn-lt"/>
              </a:rPr>
              <a:t>then if </a:t>
            </a:r>
            <a:r>
              <a:rPr lang="en-US" altLang="zh-CN" i="1">
                <a:latin typeface="+mn-lt"/>
                <a:cs typeface="+mn-lt"/>
                <a:sym typeface="+mn-ea"/>
              </a:rPr>
              <a:t>expr </a:t>
            </a:r>
            <a:r>
              <a:rPr lang="en-US" altLang="zh-CN" b="1">
                <a:latin typeface="+mn-lt"/>
                <a:ea typeface="楷体" panose="02010609060101010101" pitchFamily="49" charset="-122"/>
                <a:cs typeface="+mn-lt"/>
              </a:rPr>
              <a:t>then </a:t>
            </a:r>
            <a:r>
              <a:rPr lang="en-US" altLang="zh-CN" i="1">
                <a:latin typeface="+mn-lt"/>
                <a:cs typeface="+mn-lt"/>
                <a:sym typeface="+mn-ea"/>
              </a:rPr>
              <a:t>stmt </a:t>
            </a:r>
            <a:r>
              <a:rPr lang="en-US" altLang="zh-CN" b="1">
                <a:latin typeface="+mn-lt"/>
                <a:ea typeface="楷体" panose="02010609060101010101" pitchFamily="49" charset="-122"/>
                <a:cs typeface="+mn-lt"/>
              </a:rPr>
              <a:t>else </a:t>
            </a:r>
            <a:r>
              <a:rPr lang="en-US" altLang="zh-CN" i="1">
                <a:latin typeface="+mn-lt"/>
                <a:cs typeface="+mn-lt"/>
                <a:sym typeface="+mn-ea"/>
              </a:rPr>
              <a:t>stmt</a:t>
            </a:r>
            <a:r>
              <a:rPr lang="zh-CN" altLang="en-US">
                <a:latin typeface="+mn-lt"/>
                <a:ea typeface="楷体" panose="02010609060101010101" pitchFamily="49" charset="-122"/>
                <a:cs typeface="+mn-lt"/>
              </a:rPr>
              <a:t>，具有两个最左推导：</a:t>
            </a:r>
          </a:p>
          <a:p>
            <a:pPr marL="0" lvl="0" indent="0" algn="l">
              <a:buFont typeface="Arial" panose="020B0604020202020204" pitchFamily="34" charset="0"/>
              <a:buNone/>
            </a:pPr>
            <a:r>
              <a:rPr lang="en-US" altLang="zh-CN" i="1">
                <a:solidFill>
                  <a:schemeClr val="tx1"/>
                </a:solidFill>
                <a:latin typeface="+mn-lt"/>
                <a:ea typeface="楷体" panose="02010609060101010101" pitchFamily="49" charset="-122"/>
                <a:cs typeface="+mn-lt"/>
              </a:rPr>
              <a:t>	</a:t>
            </a:r>
            <a:r>
              <a:rPr lang="en-US" altLang="zh-CN" sz="1800" i="1">
                <a:solidFill>
                  <a:schemeClr val="tx1"/>
                </a:solidFill>
                <a:latin typeface="+mn-lt"/>
                <a:ea typeface="楷体" panose="02010609060101010101" pitchFamily="49" charset="-122"/>
                <a:cs typeface="+mn-lt"/>
              </a:rPr>
              <a:t>stmt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a:solidFill>
                  <a:schemeClr val="tx1"/>
                </a:solidFill>
                <a:latin typeface="+mn-lt"/>
                <a:ea typeface="楷体" panose="02010609060101010101" pitchFamily="49" charset="-122"/>
                <a:cs typeface="+mn-lt"/>
              </a:rPr>
              <a:t> </a:t>
            </a:r>
            <a:r>
              <a:rPr lang="en-US" altLang="zh-CN" sz="1800" b="1">
                <a:solidFill>
                  <a:schemeClr val="tx1"/>
                </a:solidFill>
                <a:latin typeface="+mn-lt"/>
                <a:ea typeface="楷体" panose="02010609060101010101" pitchFamily="49" charset="-122"/>
                <a:cs typeface="+mn-lt"/>
              </a:rPr>
              <a:t>if </a:t>
            </a:r>
            <a:r>
              <a:rPr lang="en-US" altLang="zh-CN" sz="1800" i="1">
                <a:solidFill>
                  <a:schemeClr val="tx1"/>
                </a:solidFill>
                <a:latin typeface="+mn-lt"/>
                <a:ea typeface="楷体" panose="02010609060101010101" pitchFamily="49" charset="-122"/>
                <a:cs typeface="+mn-lt"/>
              </a:rPr>
              <a:t>expr </a:t>
            </a:r>
            <a:r>
              <a:rPr lang="en-US" altLang="zh-CN" sz="1800" b="1">
                <a:solidFill>
                  <a:schemeClr val="tx1"/>
                </a:solidFill>
                <a:latin typeface="+mn-lt"/>
                <a:ea typeface="楷体" panose="02010609060101010101" pitchFamily="49" charset="-122"/>
                <a:cs typeface="+mn-lt"/>
              </a:rPr>
              <a:t>then </a:t>
            </a:r>
            <a:r>
              <a:rPr lang="en-US" altLang="zh-CN" sz="1800" i="1" u="sng">
                <a:solidFill>
                  <a:schemeClr val="tx1"/>
                </a:solidFill>
                <a:latin typeface="+mn-lt"/>
                <a:ea typeface="楷体" panose="02010609060101010101" pitchFamily="49" charset="-122"/>
                <a:cs typeface="+mn-lt"/>
              </a:rPr>
              <a:t>stmt</a:t>
            </a:r>
            <a:endParaRPr lang="en-US" altLang="zh-CN" sz="1350">
              <a:solidFill>
                <a:schemeClr val="tx1"/>
              </a:solidFill>
              <a:latin typeface="+mn-lt"/>
              <a:ea typeface="楷体" panose="02010609060101010101" pitchFamily="49" charset="-122"/>
              <a:cs typeface="+mn-lt"/>
            </a:endParaRPr>
          </a:p>
          <a:p>
            <a:pPr marL="0" lvl="0" indent="0" algn="l">
              <a:lnSpc>
                <a:spcPct val="150000"/>
              </a:lnSpc>
              <a:buNone/>
            </a:pPr>
            <a:r>
              <a:rPr lang="en-US" altLang="zh-CN" sz="1800">
                <a:solidFill>
                  <a:schemeClr val="tx1"/>
                </a:solidFill>
                <a:latin typeface="+mn-lt"/>
                <a:ea typeface="楷体" panose="02010609060101010101" pitchFamily="49" charset="-122"/>
                <a:cs typeface="+mn-lt"/>
              </a:rPr>
              <a:t>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a:solidFill>
                  <a:schemeClr val="tx1"/>
                </a:solidFill>
                <a:latin typeface="+mn-lt"/>
                <a:ea typeface="楷体" panose="02010609060101010101" pitchFamily="49" charset="-122"/>
                <a:cs typeface="+mn-lt"/>
              </a:rPr>
              <a:t> </a:t>
            </a:r>
            <a:r>
              <a:rPr lang="en-US" altLang="zh-CN" sz="1800" b="1">
                <a:solidFill>
                  <a:schemeClr val="tx1"/>
                </a:solidFill>
                <a:latin typeface="+mn-lt"/>
                <a:ea typeface="楷体" panose="02010609060101010101" pitchFamily="49" charset="-122"/>
                <a:cs typeface="+mn-lt"/>
              </a:rPr>
              <a:t>if </a:t>
            </a:r>
            <a:r>
              <a:rPr lang="en-US" altLang="zh-CN" sz="1800" i="1">
                <a:solidFill>
                  <a:schemeClr val="tx1"/>
                </a:solidFill>
                <a:latin typeface="+mn-lt"/>
                <a:ea typeface="楷体" panose="02010609060101010101" pitchFamily="49" charset="-122"/>
                <a:cs typeface="+mn-lt"/>
              </a:rPr>
              <a:t>expr </a:t>
            </a:r>
            <a:r>
              <a:rPr lang="en-US" altLang="zh-CN" sz="1800" b="1">
                <a:solidFill>
                  <a:schemeClr val="tx1"/>
                </a:solidFill>
                <a:latin typeface="+mn-lt"/>
                <a:ea typeface="楷体" panose="02010609060101010101" pitchFamily="49" charset="-122"/>
                <a:cs typeface="+mn-lt"/>
              </a:rPr>
              <a:t>then </a:t>
            </a:r>
            <a:r>
              <a:rPr lang="en-US" altLang="zh-CN" sz="1800" b="1">
                <a:solidFill>
                  <a:schemeClr val="accent6"/>
                </a:solidFill>
                <a:latin typeface="+mn-lt"/>
                <a:ea typeface="楷体" panose="02010609060101010101" pitchFamily="49" charset="-122"/>
                <a:cs typeface="+mn-lt"/>
              </a:rPr>
              <a:t>if </a:t>
            </a:r>
            <a:r>
              <a:rPr lang="en-US" altLang="zh-CN" sz="1800" i="1">
                <a:solidFill>
                  <a:schemeClr val="accent6"/>
                </a:solidFill>
                <a:latin typeface="+mn-lt"/>
                <a:ea typeface="楷体" panose="02010609060101010101" pitchFamily="49" charset="-122"/>
                <a:cs typeface="+mn-lt"/>
              </a:rPr>
              <a:t>expr </a:t>
            </a:r>
            <a:r>
              <a:rPr lang="en-US" altLang="zh-CN" sz="1800" b="1">
                <a:solidFill>
                  <a:schemeClr val="accent6"/>
                </a:solidFill>
                <a:latin typeface="+mn-lt"/>
                <a:ea typeface="楷体" panose="02010609060101010101" pitchFamily="49" charset="-122"/>
                <a:cs typeface="+mn-lt"/>
              </a:rPr>
              <a:t>then </a:t>
            </a:r>
            <a:r>
              <a:rPr lang="en-US" altLang="zh-CN" sz="1800" i="1">
                <a:solidFill>
                  <a:schemeClr val="accent6"/>
                </a:solidFill>
                <a:latin typeface="+mn-lt"/>
                <a:ea typeface="楷体" panose="02010609060101010101" pitchFamily="49" charset="-122"/>
                <a:cs typeface="+mn-lt"/>
              </a:rPr>
              <a:t>stmt </a:t>
            </a:r>
            <a:r>
              <a:rPr lang="en-US" altLang="zh-CN" sz="1800" b="1">
                <a:solidFill>
                  <a:schemeClr val="accent6"/>
                </a:solidFill>
                <a:latin typeface="+mn-lt"/>
                <a:ea typeface="楷体" panose="02010609060101010101" pitchFamily="49" charset="-122"/>
                <a:cs typeface="+mn-lt"/>
              </a:rPr>
              <a:t>else </a:t>
            </a:r>
            <a:r>
              <a:rPr lang="en-US" altLang="zh-CN" sz="1800" i="1">
                <a:solidFill>
                  <a:schemeClr val="accent6"/>
                </a:solidFill>
                <a:latin typeface="+mn-lt"/>
                <a:ea typeface="楷体" panose="02010609060101010101" pitchFamily="49" charset="-122"/>
                <a:cs typeface="+mn-lt"/>
              </a:rPr>
              <a:t>stmt</a:t>
            </a:r>
            <a:endParaRPr lang="en-US" altLang="zh-CN" sz="1800" i="1">
              <a:solidFill>
                <a:schemeClr val="tx1"/>
              </a:solidFill>
              <a:latin typeface="+mn-lt"/>
              <a:ea typeface="楷体" panose="02010609060101010101" pitchFamily="49" charset="-122"/>
              <a:cs typeface="+mn-lt"/>
            </a:endParaRPr>
          </a:p>
          <a:p>
            <a:pPr marL="0" lvl="0" indent="0" algn="l">
              <a:lnSpc>
                <a:spcPct val="150000"/>
              </a:lnSpc>
              <a:buNone/>
            </a:pPr>
            <a:r>
              <a:rPr lang="en-US" altLang="zh-CN" sz="1800">
                <a:solidFill>
                  <a:schemeClr val="tx1"/>
                </a:solidFill>
                <a:latin typeface="+mn-lt"/>
                <a:cs typeface="+mn-lt"/>
                <a:sym typeface="+mn-ea"/>
              </a:rPr>
              <a:t>	</a:t>
            </a:r>
            <a:r>
              <a:rPr lang="en-US" altLang="zh-CN" sz="1800" i="1">
                <a:solidFill>
                  <a:schemeClr val="tx1"/>
                </a:solidFill>
                <a:latin typeface="+mn-lt"/>
                <a:cs typeface="+mn-lt"/>
                <a:sym typeface="+mn-ea"/>
              </a:rPr>
              <a:t>stmt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a:solidFill>
                  <a:schemeClr val="tx1"/>
                </a:solidFill>
                <a:latin typeface="+mn-lt"/>
                <a:cs typeface="+mn-lt"/>
                <a:sym typeface="+mn-ea"/>
              </a:rPr>
              <a:t> </a:t>
            </a:r>
            <a:r>
              <a:rPr lang="en-US" altLang="zh-CN" sz="1800" b="1">
                <a:solidFill>
                  <a:schemeClr val="tx1"/>
                </a:solidFill>
                <a:latin typeface="+mn-lt"/>
                <a:cs typeface="+mn-lt"/>
                <a:sym typeface="+mn-ea"/>
              </a:rPr>
              <a:t>if </a:t>
            </a:r>
            <a:r>
              <a:rPr lang="en-US" altLang="zh-CN" sz="1800" i="1">
                <a:solidFill>
                  <a:schemeClr val="tx1"/>
                </a:solidFill>
                <a:latin typeface="+mn-lt"/>
                <a:cs typeface="+mn-lt"/>
                <a:sym typeface="+mn-ea"/>
              </a:rPr>
              <a:t>expr </a:t>
            </a:r>
            <a:r>
              <a:rPr lang="en-US" altLang="zh-CN" sz="1800" b="1">
                <a:solidFill>
                  <a:schemeClr val="tx1"/>
                </a:solidFill>
                <a:latin typeface="+mn-lt"/>
                <a:cs typeface="+mn-lt"/>
                <a:sym typeface="+mn-ea"/>
              </a:rPr>
              <a:t>then </a:t>
            </a:r>
            <a:r>
              <a:rPr lang="en-US" altLang="zh-CN" sz="1800" i="1" u="sng">
                <a:solidFill>
                  <a:schemeClr val="tx1"/>
                </a:solidFill>
                <a:latin typeface="+mn-lt"/>
                <a:cs typeface="+mn-lt"/>
                <a:sym typeface="+mn-ea"/>
              </a:rPr>
              <a:t>stmt </a:t>
            </a:r>
            <a:r>
              <a:rPr lang="en-US" altLang="zh-CN" sz="1800" b="1">
                <a:solidFill>
                  <a:schemeClr val="tx1"/>
                </a:solidFill>
                <a:latin typeface="+mn-lt"/>
                <a:cs typeface="+mn-lt"/>
                <a:sym typeface="+mn-ea"/>
              </a:rPr>
              <a:t>else </a:t>
            </a:r>
            <a:r>
              <a:rPr lang="en-US" altLang="zh-CN" sz="1800" i="1">
                <a:solidFill>
                  <a:schemeClr val="tx1"/>
                </a:solidFill>
                <a:latin typeface="+mn-lt"/>
                <a:cs typeface="+mn-lt"/>
                <a:sym typeface="+mn-ea"/>
              </a:rPr>
              <a:t>stmt</a:t>
            </a:r>
            <a:endParaRPr lang="en-US" altLang="zh-CN" sz="1800">
              <a:solidFill>
                <a:schemeClr val="tx1"/>
              </a:solidFill>
              <a:latin typeface="+mn-lt"/>
              <a:ea typeface="楷体" panose="02010609060101010101" pitchFamily="49" charset="-122"/>
              <a:cs typeface="+mn-lt"/>
            </a:endParaRPr>
          </a:p>
          <a:p>
            <a:pPr marL="0" lvl="0" indent="0" algn="l">
              <a:lnSpc>
                <a:spcPct val="150000"/>
              </a:lnSpc>
              <a:buNone/>
            </a:pPr>
            <a:r>
              <a:rPr lang="en-US" altLang="zh-CN" sz="1800">
                <a:solidFill>
                  <a:schemeClr val="tx1"/>
                </a:solidFill>
                <a:latin typeface="+mn-lt"/>
                <a:cs typeface="+mn-lt"/>
                <a:sym typeface="+mn-ea"/>
              </a:rPr>
              <a:t>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a:solidFill>
                  <a:schemeClr val="tx1"/>
                </a:solidFill>
                <a:latin typeface="+mn-lt"/>
                <a:cs typeface="+mn-lt"/>
                <a:sym typeface="+mn-ea"/>
              </a:rPr>
              <a:t> </a:t>
            </a:r>
            <a:r>
              <a:rPr lang="en-US" altLang="zh-CN" sz="1800" b="1">
                <a:solidFill>
                  <a:schemeClr val="tx1"/>
                </a:solidFill>
                <a:latin typeface="+mn-lt"/>
                <a:cs typeface="+mn-lt"/>
                <a:sym typeface="+mn-ea"/>
              </a:rPr>
              <a:t>if </a:t>
            </a:r>
            <a:r>
              <a:rPr lang="en-US" altLang="zh-CN" sz="1800" i="1">
                <a:solidFill>
                  <a:schemeClr val="tx1"/>
                </a:solidFill>
                <a:latin typeface="+mn-lt"/>
                <a:cs typeface="+mn-lt"/>
                <a:sym typeface="+mn-ea"/>
              </a:rPr>
              <a:t>expr </a:t>
            </a:r>
            <a:r>
              <a:rPr lang="en-US" altLang="zh-CN" sz="1800" b="1">
                <a:solidFill>
                  <a:schemeClr val="tx1"/>
                </a:solidFill>
                <a:latin typeface="+mn-lt"/>
                <a:cs typeface="+mn-lt"/>
                <a:sym typeface="+mn-ea"/>
              </a:rPr>
              <a:t>then </a:t>
            </a:r>
            <a:r>
              <a:rPr lang="en-US" altLang="zh-CN" sz="1800" b="1">
                <a:solidFill>
                  <a:schemeClr val="accent6"/>
                </a:solidFill>
                <a:latin typeface="+mn-lt"/>
                <a:cs typeface="+mn-lt"/>
                <a:sym typeface="+mn-ea"/>
              </a:rPr>
              <a:t>if </a:t>
            </a:r>
            <a:r>
              <a:rPr lang="en-US" altLang="zh-CN" sz="1800" i="1">
                <a:solidFill>
                  <a:schemeClr val="accent6"/>
                </a:solidFill>
                <a:latin typeface="+mn-lt"/>
                <a:cs typeface="+mn-lt"/>
                <a:sym typeface="+mn-ea"/>
              </a:rPr>
              <a:t>expr </a:t>
            </a:r>
            <a:r>
              <a:rPr lang="en-US" altLang="zh-CN" sz="1800" b="1">
                <a:solidFill>
                  <a:schemeClr val="accent6"/>
                </a:solidFill>
                <a:latin typeface="+mn-lt"/>
                <a:cs typeface="+mn-lt"/>
                <a:sym typeface="+mn-ea"/>
              </a:rPr>
              <a:t>then </a:t>
            </a:r>
            <a:r>
              <a:rPr lang="en-US" altLang="zh-CN" sz="1800" i="1">
                <a:solidFill>
                  <a:schemeClr val="accent6"/>
                </a:solidFill>
                <a:latin typeface="+mn-lt"/>
                <a:cs typeface="+mn-lt"/>
                <a:sym typeface="+mn-ea"/>
              </a:rPr>
              <a:t>stmt </a:t>
            </a:r>
            <a:r>
              <a:rPr lang="en-US" altLang="zh-CN" sz="1800" b="1">
                <a:solidFill>
                  <a:schemeClr val="tx1"/>
                </a:solidFill>
                <a:latin typeface="+mn-lt"/>
                <a:cs typeface="+mn-lt"/>
                <a:sym typeface="+mn-ea"/>
              </a:rPr>
              <a:t>else </a:t>
            </a:r>
            <a:r>
              <a:rPr lang="en-US" altLang="zh-CN" sz="1800" i="1">
                <a:solidFill>
                  <a:schemeClr val="tx1"/>
                </a:solidFill>
                <a:latin typeface="+mn-lt"/>
                <a:cs typeface="+mn-lt"/>
                <a:sym typeface="+mn-ea"/>
              </a:rPr>
              <a:t>stmt</a:t>
            </a:r>
            <a:endParaRPr lang="en-US" altLang="zh-CN" sz="1800" i="1">
              <a:latin typeface="+mn-lt"/>
              <a:cs typeface="+mn-lt"/>
              <a:sym typeface="+mn-ea"/>
            </a:endParaRPr>
          </a:p>
          <a:p>
            <a:pPr marL="0" lvl="0" indent="0" algn="l">
              <a:buNone/>
            </a:pPr>
            <a:endParaRPr lang="en-US" altLang="zh-CN" b="1">
              <a:latin typeface="+mn-lt"/>
              <a:cs typeface="+mn-lt"/>
              <a:sym typeface="+mn-ea"/>
            </a:endParaRPr>
          </a:p>
          <a:p>
            <a:pPr marL="0" lvl="0" indent="0" algn="l">
              <a:buNone/>
            </a:pPr>
            <a:endParaRPr lang="en-US" altLang="zh-CN" b="1">
              <a:latin typeface="+mn-lt"/>
              <a:cs typeface="+mn-lt"/>
              <a:sym typeface="+mn-ea"/>
            </a:endParaRPr>
          </a:p>
        </p:txBody>
      </p:sp>
      <p:sp>
        <p:nvSpPr>
          <p:cNvPr id="2" name="文本框 1"/>
          <p:cNvSpPr txBox="1"/>
          <p:nvPr/>
        </p:nvSpPr>
        <p:spPr>
          <a:xfrm>
            <a:off x="1069340" y="2027555"/>
            <a:ext cx="4942840" cy="922020"/>
          </a:xfrm>
          <a:prstGeom prst="rect">
            <a:avLst/>
          </a:prstGeom>
          <a:noFill/>
        </p:spPr>
        <p:txBody>
          <a:bodyPr wrap="square" rtlCol="0">
            <a:spAutoFit/>
          </a:bodyPr>
          <a:lstStyle/>
          <a:p>
            <a:pPr marL="0" indent="0" algn="ctr">
              <a:buFont typeface="Arial" panose="020B0604020202020204" pitchFamily="34" charset="0"/>
              <a:buNone/>
            </a:pPr>
            <a:r>
              <a:rPr lang="en-US" altLang="zh-CN" i="1">
                <a:ea typeface="楷体" panose="02010609060101010101" pitchFamily="49" charset="-122"/>
                <a:cs typeface="+mn-lt"/>
                <a:sym typeface="+mn-ea"/>
              </a:rPr>
              <a:t>stmt </a:t>
            </a:r>
            <a:r>
              <a:rPr lang="en-US" altLang="zh-CN">
                <a:ea typeface="楷体" panose="02010609060101010101" pitchFamily="49" charset="-122"/>
                <a:cs typeface="+mn-lt"/>
                <a:sym typeface="+mn-ea"/>
              </a:rPr>
              <a:t>→ </a:t>
            </a:r>
            <a:r>
              <a:rPr lang="en-US" altLang="zh-CN" b="1">
                <a:ea typeface="楷体" panose="02010609060101010101" pitchFamily="49" charset="-122"/>
                <a:cs typeface="+mn-lt"/>
                <a:sym typeface="+mn-ea"/>
              </a:rPr>
              <a:t>if </a:t>
            </a:r>
            <a:r>
              <a:rPr lang="en-US" altLang="zh-CN" i="1">
                <a:ea typeface="楷体" panose="02010609060101010101" pitchFamily="49" charset="-122"/>
                <a:cs typeface="+mn-lt"/>
                <a:sym typeface="+mn-ea"/>
              </a:rPr>
              <a:t>expr </a:t>
            </a:r>
            <a:r>
              <a:rPr lang="en-US" altLang="zh-CN" b="1">
                <a:ea typeface="楷体" panose="02010609060101010101" pitchFamily="49" charset="-122"/>
                <a:cs typeface="+mn-lt"/>
                <a:sym typeface="+mn-ea"/>
              </a:rPr>
              <a:t>then </a:t>
            </a:r>
            <a:r>
              <a:rPr lang="en-US" altLang="zh-CN" i="1">
                <a:ea typeface="楷体" panose="02010609060101010101" pitchFamily="49" charset="-122"/>
                <a:cs typeface="+mn-lt"/>
                <a:sym typeface="+mn-ea"/>
              </a:rPr>
              <a:t>stmt</a:t>
            </a:r>
            <a:endParaRPr lang="en-US" altLang="zh-CN" i="1">
              <a:solidFill>
                <a:schemeClr val="tx1"/>
              </a:solidFill>
              <a:latin typeface="+mn-lt"/>
              <a:ea typeface="楷体" panose="02010609060101010101" pitchFamily="49" charset="-122"/>
              <a:cs typeface="+mn-lt"/>
            </a:endParaRPr>
          </a:p>
          <a:p>
            <a:pPr marL="0" indent="0" algn="ctr">
              <a:buFont typeface="Arial" panose="020B0604020202020204" pitchFamily="34" charset="0"/>
              <a:buNone/>
            </a:pPr>
            <a:r>
              <a:rPr lang="en-US" altLang="zh-CN">
                <a:ea typeface="楷体" panose="02010609060101010101" pitchFamily="49" charset="-122"/>
                <a:cs typeface="+mn-lt"/>
                <a:sym typeface="+mn-ea"/>
              </a:rPr>
              <a:t>	            | </a:t>
            </a:r>
            <a:r>
              <a:rPr lang="en-US" altLang="zh-CN" b="1">
                <a:ea typeface="楷体" panose="02010609060101010101" pitchFamily="49" charset="-122"/>
                <a:cs typeface="+mn-lt"/>
                <a:sym typeface="+mn-ea"/>
              </a:rPr>
              <a:t>if </a:t>
            </a:r>
            <a:r>
              <a:rPr lang="en-US" altLang="zh-CN" i="1">
                <a:ea typeface="楷体" panose="02010609060101010101" pitchFamily="49" charset="-122"/>
                <a:cs typeface="+mn-lt"/>
                <a:sym typeface="+mn-ea"/>
              </a:rPr>
              <a:t>expr </a:t>
            </a:r>
            <a:r>
              <a:rPr lang="en-US" altLang="zh-CN" b="1">
                <a:ea typeface="楷体" panose="02010609060101010101" pitchFamily="49" charset="-122"/>
                <a:cs typeface="+mn-lt"/>
                <a:sym typeface="+mn-ea"/>
              </a:rPr>
              <a:t>then </a:t>
            </a:r>
            <a:r>
              <a:rPr lang="en-US" altLang="zh-CN" i="1">
                <a:cs typeface="+mn-lt"/>
                <a:sym typeface="+mn-ea"/>
              </a:rPr>
              <a:t>stmt </a:t>
            </a:r>
            <a:r>
              <a:rPr lang="en-US" altLang="zh-CN" b="1">
                <a:ea typeface="楷体" panose="02010609060101010101" pitchFamily="49" charset="-122"/>
                <a:cs typeface="+mn-lt"/>
                <a:sym typeface="+mn-ea"/>
              </a:rPr>
              <a:t>else </a:t>
            </a:r>
            <a:r>
              <a:rPr lang="en-US" altLang="zh-CN" i="1">
                <a:ea typeface="楷体" panose="02010609060101010101" pitchFamily="49" charset="-122"/>
                <a:cs typeface="+mn-lt"/>
                <a:sym typeface="+mn-ea"/>
              </a:rPr>
              <a:t>stmt</a:t>
            </a:r>
            <a:endParaRPr lang="en-US" altLang="zh-CN" i="1">
              <a:solidFill>
                <a:schemeClr val="tx1"/>
              </a:solidFill>
              <a:latin typeface="+mn-lt"/>
              <a:ea typeface="楷体" panose="02010609060101010101" pitchFamily="49" charset="-122"/>
              <a:cs typeface="+mn-lt"/>
            </a:endParaRPr>
          </a:p>
          <a:p>
            <a:pPr marL="0" indent="0" algn="l">
              <a:buFont typeface="Arial" panose="020B0604020202020204" pitchFamily="34" charset="0"/>
              <a:buNone/>
            </a:pPr>
            <a:r>
              <a:rPr lang="en-US" altLang="zh-CN" i="1">
                <a:ea typeface="楷体" panose="02010609060101010101" pitchFamily="49" charset="-122"/>
                <a:cs typeface="+mn-lt"/>
                <a:sym typeface="+mn-ea"/>
              </a:rPr>
              <a:t>	  	| </a:t>
            </a:r>
            <a:r>
              <a:rPr lang="en-US" altLang="zh-CN" b="1">
                <a:ea typeface="楷体" panose="02010609060101010101" pitchFamily="49" charset="-122"/>
                <a:cs typeface="+mn-lt"/>
                <a:sym typeface="+mn-ea"/>
              </a:rPr>
              <a:t>other</a:t>
            </a: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消除二义性</a:t>
            </a:r>
          </a:p>
        </p:txBody>
      </p:sp>
      <p:sp>
        <p:nvSpPr>
          <p:cNvPr id="8" name="内容占位符 7"/>
          <p:cNvSpPr>
            <a:spLocks noGrp="1"/>
          </p:cNvSpPr>
          <p:nvPr>
            <p:ph idx="1"/>
          </p:nvPr>
        </p:nvSpPr>
        <p:spPr/>
        <p:txBody>
          <a:bodyPr>
            <a:noAutofit/>
          </a:bodyPr>
          <a:lstStyle/>
          <a:p>
            <a:pPr>
              <a:buFont typeface="Arial" panose="020B0604020202020204" pitchFamily="34" charset="0"/>
              <a:buChar char="•"/>
            </a:pPr>
            <a:r>
              <a:rPr lang="zh-CN" altLang="en-US" dirty="0">
                <a:latin typeface="+mn-lt"/>
                <a:cs typeface="+mn-lt"/>
              </a:rPr>
              <a:t>悬空</a:t>
            </a:r>
            <a:r>
              <a:rPr lang="en-US" altLang="zh-CN" dirty="0">
                <a:latin typeface="+mn-lt"/>
                <a:cs typeface="+mn-lt"/>
              </a:rPr>
              <a:t>-else</a:t>
            </a:r>
          </a:p>
          <a:p>
            <a:pPr marL="274320" lvl="1" indent="0" algn="l">
              <a:buNone/>
            </a:pPr>
            <a:endParaRPr lang="zh-CN" altLang="en-US" dirty="0">
              <a:latin typeface="+mn-lt"/>
              <a:cs typeface="+mn-lt"/>
              <a:sym typeface="+mn-ea"/>
            </a:endParaRPr>
          </a:p>
          <a:p>
            <a:pPr marL="274320" lvl="1" indent="0" algn="l">
              <a:buNone/>
            </a:pPr>
            <a:endParaRPr lang="zh-CN" altLang="en-US" dirty="0">
              <a:latin typeface="+mn-lt"/>
              <a:cs typeface="+mn-lt"/>
              <a:sym typeface="+mn-ea"/>
            </a:endParaRPr>
          </a:p>
          <a:p>
            <a:pPr marL="274320" lvl="1" indent="0" algn="l">
              <a:buNone/>
            </a:pPr>
            <a:endParaRPr lang="zh-CN" altLang="en-US" dirty="0">
              <a:latin typeface="+mn-lt"/>
              <a:cs typeface="+mn-lt"/>
              <a:sym typeface="+mn-ea"/>
            </a:endParaRPr>
          </a:p>
          <a:p>
            <a:pPr marL="274320" lvl="1" indent="0" algn="l">
              <a:buNone/>
            </a:pPr>
            <a:r>
              <a:rPr lang="zh-CN" altLang="en-US" dirty="0">
                <a:latin typeface="+mn-lt"/>
                <a:cs typeface="+mn-lt"/>
                <a:sym typeface="+mn-ea"/>
              </a:rPr>
              <a:t>无二义文法</a:t>
            </a:r>
            <a:r>
              <a:rPr lang="zh-CN" altLang="en-US" sz="1800" dirty="0">
                <a:latin typeface="+mn-lt"/>
                <a:cs typeface="+mn-lt"/>
                <a:sym typeface="+mn-ea"/>
              </a:rPr>
              <a:t>：</a:t>
            </a:r>
          </a:p>
          <a:p>
            <a:pPr marL="0" indent="0" algn="l">
              <a:lnSpc>
                <a:spcPct val="150000"/>
              </a:lnSpc>
              <a:buFont typeface="Arial" panose="020B0604020202020204" pitchFamily="34" charset="0"/>
              <a:buNone/>
            </a:pPr>
            <a:r>
              <a:rPr lang="en-US" altLang="zh-CN" sz="1800" i="1" dirty="0">
                <a:latin typeface="+mn-lt"/>
                <a:cs typeface="+mn-lt"/>
                <a:sym typeface="+mn-ea"/>
              </a:rPr>
              <a:t>	</a:t>
            </a:r>
            <a:endParaRPr lang="en-US" altLang="zh-CN" sz="1800" i="1" dirty="0">
              <a:latin typeface="+mn-lt"/>
              <a:ea typeface="楷体" panose="02010609060101010101" pitchFamily="49" charset="-122"/>
              <a:cs typeface="+mn-lt"/>
            </a:endParaRPr>
          </a:p>
          <a:p>
            <a:pPr marL="0" indent="0" algn="l">
              <a:lnSpc>
                <a:spcPct val="150000"/>
              </a:lnSpc>
              <a:buFont typeface="Arial" panose="020B0604020202020204" pitchFamily="34" charset="0"/>
              <a:buNone/>
            </a:pPr>
            <a:endParaRPr lang="en-US" altLang="zh-CN" sz="1800" b="1" i="1" dirty="0">
              <a:latin typeface="+mn-lt"/>
              <a:ea typeface="楷体" panose="02010609060101010101" pitchFamily="49" charset="-122"/>
              <a:cs typeface="+mn-lt"/>
              <a:sym typeface="+mn-ea"/>
            </a:endParaRPr>
          </a:p>
        </p:txBody>
      </p:sp>
      <p:sp>
        <p:nvSpPr>
          <p:cNvPr id="4" name="文本框 3"/>
          <p:cNvSpPr txBox="1"/>
          <p:nvPr/>
        </p:nvSpPr>
        <p:spPr>
          <a:xfrm>
            <a:off x="1028700" y="3442970"/>
            <a:ext cx="7230110" cy="2584450"/>
          </a:xfrm>
          <a:prstGeom prst="rect">
            <a:avLst/>
          </a:prstGeom>
          <a:noFill/>
        </p:spPr>
        <p:txBody>
          <a:bodyPr wrap="square" rtlCol="0">
            <a:spAutoFit/>
          </a:bodyPr>
          <a:lstStyle/>
          <a:p>
            <a:pPr marL="0" indent="0" algn="l">
              <a:lnSpc>
                <a:spcPct val="150000"/>
              </a:lnSpc>
              <a:buFont typeface="Arial" panose="020B0604020202020204" pitchFamily="34" charset="0"/>
              <a:buNone/>
            </a:pPr>
            <a:r>
              <a:rPr lang="en-US" altLang="zh-CN" i="1">
                <a:cs typeface="+mn-lt"/>
                <a:sym typeface="+mn-ea"/>
              </a:rPr>
              <a:t>                   stmt </a:t>
            </a:r>
            <a:r>
              <a:rPr lang="en-US" altLang="zh-CN">
                <a:cs typeface="+mn-lt"/>
                <a:sym typeface="+mn-ea"/>
              </a:rPr>
              <a:t>→ </a:t>
            </a:r>
            <a:r>
              <a:rPr lang="en-US" altLang="zh-CN" i="1">
                <a:cs typeface="+mn-lt"/>
                <a:sym typeface="+mn-ea"/>
              </a:rPr>
              <a:t>matched_stmt</a:t>
            </a:r>
            <a:endParaRPr lang="en-US" altLang="zh-CN">
              <a:latin typeface="+mn-lt"/>
              <a:cs typeface="+mn-lt"/>
              <a:sym typeface="+mn-ea"/>
            </a:endParaRPr>
          </a:p>
          <a:p>
            <a:pPr marL="0" indent="0" algn="l">
              <a:lnSpc>
                <a:spcPct val="150000"/>
              </a:lnSpc>
              <a:buFont typeface="Arial" panose="020B0604020202020204" pitchFamily="34" charset="0"/>
              <a:buNone/>
            </a:pPr>
            <a:r>
              <a:rPr lang="en-US" altLang="zh-CN">
                <a:cs typeface="+mn-lt"/>
                <a:sym typeface="+mn-ea"/>
              </a:rPr>
              <a:t>	               | </a:t>
            </a:r>
            <a:r>
              <a:rPr lang="en-US" altLang="zh-CN" i="1">
                <a:cs typeface="+mn-lt"/>
                <a:sym typeface="+mn-ea"/>
              </a:rPr>
              <a:t>unmatched_stmt</a:t>
            </a:r>
            <a:endParaRPr lang="en-US" altLang="zh-CN" i="1">
              <a:latin typeface="+mn-lt"/>
              <a:ea typeface="楷体" panose="02010609060101010101" pitchFamily="49" charset="-122"/>
              <a:cs typeface="+mn-lt"/>
            </a:endParaRPr>
          </a:p>
          <a:p>
            <a:pPr marL="0" indent="0" algn="l">
              <a:lnSpc>
                <a:spcPct val="150000"/>
              </a:lnSpc>
              <a:buFont typeface="Arial" panose="020B0604020202020204" pitchFamily="34" charset="0"/>
              <a:buNone/>
            </a:pPr>
            <a:r>
              <a:rPr lang="en-US" altLang="zh-CN" i="1">
                <a:cs typeface="+mn-lt"/>
                <a:sym typeface="+mn-ea"/>
              </a:rPr>
              <a:t>   matched_stmt </a:t>
            </a:r>
            <a:r>
              <a:rPr lang="en-US" altLang="zh-CN">
                <a:latin typeface="Arial" panose="020B0604020202020204" pitchFamily="34" charset="0"/>
                <a:cs typeface="Arial" panose="020B0604020202020204" pitchFamily="34" charset="0"/>
                <a:sym typeface="+mn-ea"/>
              </a:rPr>
              <a:t>→ </a:t>
            </a:r>
            <a:r>
              <a:rPr lang="en-US" altLang="zh-CN" b="1">
                <a:latin typeface="Arial" panose="020B0604020202020204" pitchFamily="34" charset="0"/>
                <a:cs typeface="Arial" panose="020B0604020202020204" pitchFamily="34" charset="0"/>
                <a:sym typeface="+mn-ea"/>
              </a:rPr>
              <a:t>if </a:t>
            </a:r>
            <a:r>
              <a:rPr lang="en-US" altLang="zh-CN" i="1">
                <a:latin typeface="Arial" panose="020B0604020202020204" pitchFamily="34" charset="0"/>
                <a:cs typeface="Arial" panose="020B0604020202020204" pitchFamily="34" charset="0"/>
                <a:sym typeface="+mn-ea"/>
              </a:rPr>
              <a:t>expr </a:t>
            </a:r>
            <a:r>
              <a:rPr lang="en-US" altLang="zh-CN" b="1">
                <a:latin typeface="Arial" panose="020B0604020202020204" pitchFamily="34" charset="0"/>
                <a:cs typeface="Arial" panose="020B0604020202020204" pitchFamily="34" charset="0"/>
                <a:sym typeface="+mn-ea"/>
              </a:rPr>
              <a:t>then </a:t>
            </a:r>
            <a:r>
              <a:rPr lang="en-US" altLang="zh-CN" i="1">
                <a:latin typeface="Arial" panose="020B0604020202020204" pitchFamily="34" charset="0"/>
                <a:cs typeface="Arial" panose="020B0604020202020204" pitchFamily="34" charset="0"/>
                <a:sym typeface="+mn-ea"/>
              </a:rPr>
              <a:t>matched_stmt</a:t>
            </a:r>
            <a:r>
              <a:rPr lang="en-US" altLang="zh-CN">
                <a:latin typeface="Arial" panose="020B0604020202020204" pitchFamily="34" charset="0"/>
                <a:cs typeface="Arial" panose="020B0604020202020204" pitchFamily="34" charset="0"/>
                <a:sym typeface="+mn-ea"/>
              </a:rPr>
              <a:t> </a:t>
            </a:r>
            <a:r>
              <a:rPr lang="en-US" altLang="zh-CN" b="1">
                <a:latin typeface="Arial" panose="020B0604020202020204" pitchFamily="34" charset="0"/>
                <a:cs typeface="Arial" panose="020B0604020202020204" pitchFamily="34" charset="0"/>
                <a:sym typeface="+mn-ea"/>
              </a:rPr>
              <a:t>else </a:t>
            </a:r>
            <a:r>
              <a:rPr lang="en-US" altLang="zh-CN" i="1">
                <a:latin typeface="Arial" panose="020B0604020202020204" pitchFamily="34" charset="0"/>
                <a:cs typeface="Arial" panose="020B0604020202020204" pitchFamily="34" charset="0"/>
                <a:sym typeface="+mn-ea"/>
              </a:rPr>
              <a:t>matched_stmt</a:t>
            </a:r>
            <a:endParaRPr lang="en-US" altLang="zh-CN" i="1">
              <a:latin typeface="+mn-lt"/>
              <a:ea typeface="楷体" panose="02010609060101010101" pitchFamily="49" charset="-122"/>
              <a:cs typeface="+mn-lt"/>
            </a:endParaRPr>
          </a:p>
          <a:p>
            <a:pPr marL="0" indent="0" algn="l">
              <a:lnSpc>
                <a:spcPct val="150000"/>
              </a:lnSpc>
              <a:buFont typeface="Arial" panose="020B0604020202020204" pitchFamily="34" charset="0"/>
              <a:buNone/>
            </a:pPr>
            <a:r>
              <a:rPr lang="en-US" altLang="zh-CN" i="1">
                <a:cs typeface="+mn-lt"/>
                <a:sym typeface="+mn-ea"/>
              </a:rPr>
              <a:t>		 | </a:t>
            </a:r>
            <a:r>
              <a:rPr lang="en-US" altLang="zh-CN" b="1">
                <a:cs typeface="+mn-lt"/>
                <a:sym typeface="+mn-ea"/>
              </a:rPr>
              <a:t>other</a:t>
            </a:r>
            <a:endParaRPr lang="en-US" altLang="zh-CN" b="1">
              <a:latin typeface="+mn-lt"/>
              <a:cs typeface="+mn-lt"/>
              <a:sym typeface="+mn-ea"/>
            </a:endParaRPr>
          </a:p>
          <a:p>
            <a:pPr marL="0" indent="0" algn="l">
              <a:lnSpc>
                <a:spcPct val="150000"/>
              </a:lnSpc>
              <a:buFont typeface="Arial" panose="020B0604020202020204" pitchFamily="34" charset="0"/>
              <a:buNone/>
            </a:pPr>
            <a:r>
              <a:rPr lang="en-US" altLang="zh-CN" i="1">
                <a:cs typeface="+mn-lt"/>
                <a:sym typeface="+mn-ea"/>
              </a:rPr>
              <a:t>unmatched_stmt </a:t>
            </a:r>
            <a:r>
              <a:rPr lang="en-US" altLang="zh-CN">
                <a:latin typeface="Arial" panose="020B0604020202020204" pitchFamily="34" charset="0"/>
                <a:cs typeface="Arial" panose="020B0604020202020204" pitchFamily="34" charset="0"/>
                <a:sym typeface="+mn-ea"/>
              </a:rPr>
              <a:t>→ </a:t>
            </a:r>
            <a:r>
              <a:rPr lang="en-US" altLang="zh-CN" b="1">
                <a:latin typeface="Arial" panose="020B0604020202020204" pitchFamily="34" charset="0"/>
                <a:cs typeface="Arial" panose="020B0604020202020204" pitchFamily="34" charset="0"/>
                <a:sym typeface="+mn-ea"/>
              </a:rPr>
              <a:t>if </a:t>
            </a:r>
            <a:r>
              <a:rPr lang="en-US" altLang="zh-CN" i="1">
                <a:latin typeface="Arial" panose="020B0604020202020204" pitchFamily="34" charset="0"/>
                <a:cs typeface="Arial" panose="020B0604020202020204" pitchFamily="34" charset="0"/>
                <a:sym typeface="+mn-ea"/>
              </a:rPr>
              <a:t>expr </a:t>
            </a:r>
            <a:r>
              <a:rPr lang="en-US" altLang="zh-CN" b="1">
                <a:latin typeface="Arial" panose="020B0604020202020204" pitchFamily="34" charset="0"/>
                <a:cs typeface="Arial" panose="020B0604020202020204" pitchFamily="34" charset="0"/>
                <a:sym typeface="+mn-ea"/>
              </a:rPr>
              <a:t>then </a:t>
            </a:r>
            <a:r>
              <a:rPr lang="en-US" altLang="zh-CN" i="1">
                <a:latin typeface="Arial" panose="020B0604020202020204" pitchFamily="34" charset="0"/>
                <a:cs typeface="Arial" panose="020B0604020202020204" pitchFamily="34" charset="0"/>
                <a:sym typeface="+mn-ea"/>
              </a:rPr>
              <a:t>stmt</a:t>
            </a:r>
            <a:endParaRPr lang="en-US" altLang="zh-CN">
              <a:latin typeface="Arial" panose="020B0604020202020204" pitchFamily="34" charset="0"/>
              <a:cs typeface="Arial" panose="020B0604020202020204" pitchFamily="34" charset="0"/>
              <a:sym typeface="+mn-ea"/>
            </a:endParaRPr>
          </a:p>
          <a:p>
            <a:pPr marL="0" indent="0" algn="l">
              <a:lnSpc>
                <a:spcPct val="150000"/>
              </a:lnSpc>
              <a:buFont typeface="Arial" panose="020B0604020202020204" pitchFamily="34" charset="0"/>
              <a:buNone/>
            </a:pPr>
            <a:r>
              <a:rPr lang="en-US" altLang="zh-CN">
                <a:latin typeface="Arial" panose="020B0604020202020204" pitchFamily="34" charset="0"/>
                <a:cs typeface="Arial" panose="020B0604020202020204" pitchFamily="34" charset="0"/>
                <a:sym typeface="+mn-ea"/>
              </a:rPr>
              <a:t>		 | </a:t>
            </a:r>
            <a:r>
              <a:rPr lang="en-US" altLang="zh-CN" b="1">
                <a:latin typeface="Arial" panose="020B0604020202020204" pitchFamily="34" charset="0"/>
                <a:cs typeface="Arial" panose="020B0604020202020204" pitchFamily="34" charset="0"/>
                <a:sym typeface="+mn-ea"/>
              </a:rPr>
              <a:t>if </a:t>
            </a:r>
            <a:r>
              <a:rPr lang="en-US" altLang="zh-CN" i="1">
                <a:latin typeface="Arial" panose="020B0604020202020204" pitchFamily="34" charset="0"/>
                <a:cs typeface="Arial" panose="020B0604020202020204" pitchFamily="34" charset="0"/>
                <a:sym typeface="+mn-ea"/>
              </a:rPr>
              <a:t>expr </a:t>
            </a:r>
            <a:r>
              <a:rPr lang="en-US" altLang="zh-CN" b="1">
                <a:latin typeface="Arial" panose="020B0604020202020204" pitchFamily="34" charset="0"/>
                <a:cs typeface="Arial" panose="020B0604020202020204" pitchFamily="34" charset="0"/>
                <a:sym typeface="+mn-ea"/>
              </a:rPr>
              <a:t>then </a:t>
            </a:r>
            <a:r>
              <a:rPr lang="en-US" altLang="zh-CN" i="1">
                <a:latin typeface="Arial" panose="020B0604020202020204" pitchFamily="34" charset="0"/>
                <a:cs typeface="Arial" panose="020B0604020202020204" pitchFamily="34" charset="0"/>
                <a:sym typeface="+mn-ea"/>
              </a:rPr>
              <a:t>matched_stmt</a:t>
            </a:r>
            <a:r>
              <a:rPr lang="en-US" altLang="zh-CN">
                <a:latin typeface="Arial" panose="020B0604020202020204" pitchFamily="34" charset="0"/>
                <a:cs typeface="Arial" panose="020B0604020202020204" pitchFamily="34" charset="0"/>
                <a:sym typeface="+mn-ea"/>
              </a:rPr>
              <a:t> </a:t>
            </a:r>
            <a:r>
              <a:rPr lang="en-US" altLang="zh-CN" b="1">
                <a:latin typeface="Arial" panose="020B0604020202020204" pitchFamily="34" charset="0"/>
                <a:cs typeface="Arial" panose="020B0604020202020204" pitchFamily="34" charset="0"/>
                <a:sym typeface="+mn-ea"/>
              </a:rPr>
              <a:t>else </a:t>
            </a:r>
            <a:r>
              <a:rPr lang="en-US" altLang="zh-CN" i="1">
                <a:latin typeface="Arial" panose="020B0604020202020204" pitchFamily="34" charset="0"/>
                <a:cs typeface="Arial" panose="020B0604020202020204" pitchFamily="34" charset="0"/>
                <a:sym typeface="+mn-ea"/>
              </a:rPr>
              <a:t>unmatched_stmt </a:t>
            </a:r>
            <a:endParaRPr lang="zh-CN" altLang="en-US"/>
          </a:p>
        </p:txBody>
      </p:sp>
      <p:sp>
        <p:nvSpPr>
          <p:cNvPr id="5" name="文本框 4"/>
          <p:cNvSpPr txBox="1"/>
          <p:nvPr/>
        </p:nvSpPr>
        <p:spPr>
          <a:xfrm>
            <a:off x="1069340" y="2027555"/>
            <a:ext cx="4942840" cy="922020"/>
          </a:xfrm>
          <a:prstGeom prst="rect">
            <a:avLst/>
          </a:prstGeom>
          <a:noFill/>
        </p:spPr>
        <p:txBody>
          <a:bodyPr wrap="square" rtlCol="0">
            <a:spAutoFit/>
          </a:bodyPr>
          <a:lstStyle/>
          <a:p>
            <a:pPr marL="0" indent="0" algn="ctr">
              <a:buFont typeface="Arial" panose="020B0604020202020204" pitchFamily="34" charset="0"/>
              <a:buNone/>
            </a:pPr>
            <a:r>
              <a:rPr lang="en-US" altLang="zh-CN" i="1" dirty="0" err="1">
                <a:ea typeface="楷体" panose="02010609060101010101" pitchFamily="49" charset="-122"/>
                <a:cs typeface="+mn-lt"/>
                <a:sym typeface="+mn-ea"/>
              </a:rPr>
              <a:t>stmt</a:t>
            </a:r>
            <a:r>
              <a:rPr lang="en-US" altLang="zh-CN" i="1" dirty="0">
                <a:ea typeface="楷体" panose="02010609060101010101" pitchFamily="49" charset="-122"/>
                <a:cs typeface="+mn-lt"/>
                <a:sym typeface="+mn-ea"/>
              </a:rPr>
              <a:t> </a:t>
            </a:r>
            <a:r>
              <a:rPr lang="en-US" altLang="zh-CN" dirty="0">
                <a:ea typeface="楷体" panose="02010609060101010101" pitchFamily="49" charset="-122"/>
                <a:cs typeface="+mn-lt"/>
                <a:sym typeface="+mn-ea"/>
              </a:rPr>
              <a:t>→ </a:t>
            </a:r>
            <a:r>
              <a:rPr lang="en-US" altLang="zh-CN" b="1" dirty="0">
                <a:ea typeface="楷体" panose="02010609060101010101" pitchFamily="49" charset="-122"/>
                <a:cs typeface="+mn-lt"/>
                <a:sym typeface="+mn-ea"/>
              </a:rPr>
              <a:t>if </a:t>
            </a:r>
            <a:r>
              <a:rPr lang="en-US" altLang="zh-CN" i="1" dirty="0">
                <a:ea typeface="楷体" panose="02010609060101010101" pitchFamily="49" charset="-122"/>
                <a:cs typeface="+mn-lt"/>
                <a:sym typeface="+mn-ea"/>
              </a:rPr>
              <a:t>expr </a:t>
            </a:r>
            <a:r>
              <a:rPr lang="en-US" altLang="zh-CN" b="1" dirty="0">
                <a:ea typeface="楷体" panose="02010609060101010101" pitchFamily="49" charset="-122"/>
                <a:cs typeface="+mn-lt"/>
                <a:sym typeface="+mn-ea"/>
              </a:rPr>
              <a:t>then </a:t>
            </a:r>
            <a:r>
              <a:rPr lang="en-US" altLang="zh-CN" i="1" dirty="0" err="1">
                <a:ea typeface="楷体" panose="02010609060101010101" pitchFamily="49" charset="-122"/>
                <a:cs typeface="+mn-lt"/>
                <a:sym typeface="+mn-ea"/>
              </a:rPr>
              <a:t>stmt</a:t>
            </a:r>
            <a:endParaRPr lang="en-US" altLang="zh-CN" i="1" dirty="0">
              <a:solidFill>
                <a:schemeClr val="tx1"/>
              </a:solidFill>
              <a:latin typeface="+mn-lt"/>
              <a:ea typeface="楷体" panose="02010609060101010101" pitchFamily="49" charset="-122"/>
              <a:cs typeface="+mn-lt"/>
            </a:endParaRPr>
          </a:p>
          <a:p>
            <a:pPr marL="0" indent="0" algn="ctr">
              <a:buFont typeface="Arial" panose="020B0604020202020204" pitchFamily="34" charset="0"/>
              <a:buNone/>
            </a:pPr>
            <a:r>
              <a:rPr lang="en-US" altLang="zh-CN" dirty="0">
                <a:ea typeface="楷体" panose="02010609060101010101" pitchFamily="49" charset="-122"/>
                <a:cs typeface="+mn-lt"/>
                <a:sym typeface="+mn-ea"/>
              </a:rPr>
              <a:t>	            | </a:t>
            </a:r>
            <a:r>
              <a:rPr lang="en-US" altLang="zh-CN" b="1" dirty="0">
                <a:ea typeface="楷体" panose="02010609060101010101" pitchFamily="49" charset="-122"/>
                <a:cs typeface="+mn-lt"/>
                <a:sym typeface="+mn-ea"/>
              </a:rPr>
              <a:t>if </a:t>
            </a:r>
            <a:r>
              <a:rPr lang="en-US" altLang="zh-CN" i="1" dirty="0">
                <a:ea typeface="楷体" panose="02010609060101010101" pitchFamily="49" charset="-122"/>
                <a:cs typeface="+mn-lt"/>
                <a:sym typeface="+mn-ea"/>
              </a:rPr>
              <a:t>expr </a:t>
            </a:r>
            <a:r>
              <a:rPr lang="en-US" altLang="zh-CN" b="1" dirty="0">
                <a:ea typeface="楷体" panose="02010609060101010101" pitchFamily="49" charset="-122"/>
                <a:cs typeface="+mn-lt"/>
                <a:sym typeface="+mn-ea"/>
              </a:rPr>
              <a:t>then </a:t>
            </a:r>
            <a:r>
              <a:rPr lang="en-US" altLang="zh-CN" i="1" dirty="0" err="1">
                <a:cs typeface="+mn-lt"/>
                <a:sym typeface="+mn-ea"/>
              </a:rPr>
              <a:t>stmt</a:t>
            </a:r>
            <a:r>
              <a:rPr lang="en-US" altLang="zh-CN" i="1" dirty="0">
                <a:cs typeface="+mn-lt"/>
                <a:sym typeface="+mn-ea"/>
              </a:rPr>
              <a:t> </a:t>
            </a:r>
            <a:r>
              <a:rPr lang="en-US" altLang="zh-CN" b="1" dirty="0">
                <a:ea typeface="楷体" panose="02010609060101010101" pitchFamily="49" charset="-122"/>
                <a:cs typeface="+mn-lt"/>
                <a:sym typeface="+mn-ea"/>
              </a:rPr>
              <a:t>else </a:t>
            </a:r>
            <a:r>
              <a:rPr lang="en-US" altLang="zh-CN" i="1" dirty="0" err="1">
                <a:ea typeface="楷体" panose="02010609060101010101" pitchFamily="49" charset="-122"/>
                <a:cs typeface="+mn-lt"/>
                <a:sym typeface="+mn-ea"/>
              </a:rPr>
              <a:t>stmt</a:t>
            </a:r>
            <a:endParaRPr lang="en-US" altLang="zh-CN" i="1" dirty="0">
              <a:solidFill>
                <a:schemeClr val="tx1"/>
              </a:solidFill>
              <a:latin typeface="+mn-lt"/>
              <a:ea typeface="楷体" panose="02010609060101010101" pitchFamily="49" charset="-122"/>
              <a:cs typeface="+mn-lt"/>
            </a:endParaRPr>
          </a:p>
          <a:p>
            <a:pPr marL="0" indent="0" algn="l">
              <a:buFont typeface="Arial" panose="020B0604020202020204" pitchFamily="34" charset="0"/>
              <a:buNone/>
            </a:pPr>
            <a:r>
              <a:rPr lang="en-US" altLang="zh-CN" i="1" dirty="0">
                <a:ea typeface="楷体" panose="02010609060101010101" pitchFamily="49" charset="-122"/>
                <a:cs typeface="+mn-lt"/>
                <a:sym typeface="+mn-ea"/>
              </a:rPr>
              <a:t>	  	| </a:t>
            </a:r>
            <a:r>
              <a:rPr lang="en-US" altLang="zh-CN" b="1" dirty="0">
                <a:ea typeface="楷体" panose="02010609060101010101" pitchFamily="49" charset="-122"/>
                <a:cs typeface="+mn-lt"/>
                <a:sym typeface="+mn-ea"/>
              </a:rPr>
              <a:t>other</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消除左</a:t>
            </a:r>
            <a:r>
              <a:rPr lang="zh-CN" altLang="en-US" dirty="0"/>
              <a:t>递归</a:t>
            </a:r>
          </a:p>
        </p:txBody>
      </p:sp>
      <p:sp>
        <p:nvSpPr>
          <p:cNvPr id="8" name="文本框 7"/>
          <p:cNvSpPr txBox="1"/>
          <p:nvPr/>
        </p:nvSpPr>
        <p:spPr>
          <a:xfrm>
            <a:off x="457200" y="1602000"/>
            <a:ext cx="7799070" cy="1137285"/>
          </a:xfrm>
          <a:prstGeom prst="rect">
            <a:avLst/>
          </a:prstGeom>
          <a:noFill/>
        </p:spPr>
        <p:txBody>
          <a:bodyPr wrap="square" rtlCol="0">
            <a:spAutoFit/>
          </a:bodyPr>
          <a:lstStyle/>
          <a:p>
            <a:pPr marL="183515" indent="-183515" fontAlgn="auto">
              <a:spcBef>
                <a:spcPts val="576"/>
              </a:spcBef>
              <a:buClr>
                <a:srgbClr val="4F81BD"/>
              </a:buClr>
              <a:buSzPct val="85000"/>
              <a:buFont typeface="Arial" panose="020B0604020202020204" pitchFamily="34" charset="0"/>
              <a:buChar char="•"/>
            </a:pPr>
            <a:r>
              <a:rPr lang="zh-CN" altLang="en-US" sz="2400" dirty="0">
                <a:ea typeface="楷体" panose="02010609060101010101" pitchFamily="49" charset="-122"/>
                <a:cs typeface="+mn-lt"/>
              </a:rPr>
              <a:t>一个文法是左递归的，如果它有非终结符</a:t>
            </a:r>
            <a:r>
              <a:rPr lang="en-US" altLang="zh-CN" sz="2400" dirty="0">
                <a:ea typeface="楷体" panose="02010609060101010101" pitchFamily="49" charset="-122"/>
                <a:cs typeface="+mn-lt"/>
              </a:rPr>
              <a:t>A</a:t>
            </a:r>
            <a:r>
              <a:rPr lang="zh-CN" altLang="en-US" sz="2400" dirty="0">
                <a:ea typeface="楷体" panose="02010609060101010101" pitchFamily="49" charset="-122"/>
                <a:cs typeface="+mn-lt"/>
              </a:rPr>
              <a:t>，对某个串</a:t>
            </a:r>
            <a:r>
              <a:rPr lang="zh-CN" altLang="en-US" sz="2400" i="1" dirty="0">
                <a:ea typeface="楷体" panose="02010609060101010101" pitchFamily="49" charset="-122"/>
                <a:cs typeface="+mn-lt"/>
              </a:rPr>
              <a:t>α，</a:t>
            </a:r>
            <a:r>
              <a:rPr lang="zh-CN" altLang="en-US" sz="2400" dirty="0">
                <a:ea typeface="楷体" panose="02010609060101010101" pitchFamily="49" charset="-122"/>
                <a:cs typeface="+mn-lt"/>
              </a:rPr>
              <a:t>存在推导</a:t>
            </a:r>
            <a:r>
              <a:rPr lang="en-US" altLang="zh-CN" sz="2400" i="1" dirty="0">
                <a:ea typeface="楷体" panose="02010609060101010101" pitchFamily="49" charset="-122"/>
                <a:cs typeface="+mn-lt"/>
              </a:rPr>
              <a:t>A =&gt; </a:t>
            </a:r>
            <a:r>
              <a:rPr lang="en-US" altLang="zh-CN" sz="2400" i="1" baseline="30000" dirty="0">
                <a:ea typeface="楷体" panose="02010609060101010101" pitchFamily="49" charset="-122"/>
                <a:cs typeface="+mn-lt"/>
              </a:rPr>
              <a:t>+</a:t>
            </a:r>
            <a:r>
              <a:rPr lang="en-US" altLang="zh-CN" sz="2400" i="1" dirty="0">
                <a:ea typeface="楷体" panose="02010609060101010101" pitchFamily="49" charset="-122"/>
                <a:cs typeface="+mn-lt"/>
              </a:rPr>
              <a:t>A</a:t>
            </a:r>
            <a:r>
              <a:rPr lang="zh-CN" altLang="en-US" sz="2400" i="1" dirty="0">
                <a:ea typeface="楷体" panose="02010609060101010101" pitchFamily="49" charset="-122"/>
                <a:cs typeface="+mn-lt"/>
                <a:sym typeface="+mn-ea"/>
              </a:rPr>
              <a:t>α。</a:t>
            </a:r>
          </a:p>
          <a:p>
            <a:pPr lvl="1" indent="0" fontAlgn="auto">
              <a:buClr>
                <a:srgbClr val="4F81BD"/>
              </a:buClr>
              <a:buSzPct val="85000"/>
              <a:buFont typeface="Arial" panose="020B0604020202020204" pitchFamily="34" charset="0"/>
              <a:buNone/>
            </a:pPr>
            <a:r>
              <a:rPr lang="zh-CN" altLang="en-US" sz="2000" dirty="0">
                <a:ea typeface="楷体" panose="02010609060101010101" pitchFamily="49" charset="-122"/>
                <a:cs typeface="+mn-lt"/>
                <a:sym typeface="+mn-ea"/>
              </a:rPr>
              <a:t>由形式为</a:t>
            </a:r>
            <a:r>
              <a:rPr lang="en-US" altLang="zh-CN" sz="2000" i="1" dirty="0">
                <a:ea typeface="楷体" panose="02010609060101010101" pitchFamily="49" charset="-122"/>
                <a:cs typeface="+mn-lt"/>
                <a:sym typeface="+mn-ea"/>
              </a:rPr>
              <a:t>A→Aα</a:t>
            </a:r>
            <a:r>
              <a:rPr lang="zh-CN" altLang="en-US" sz="2000" dirty="0">
                <a:ea typeface="楷体" panose="02010609060101010101" pitchFamily="49" charset="-122"/>
                <a:cs typeface="+mn-lt"/>
                <a:sym typeface="+mn-ea"/>
              </a:rPr>
              <a:t>的产生式引起的左递归称为</a:t>
            </a:r>
            <a:r>
              <a:rPr lang="zh-CN" altLang="en-US" sz="2000" b="1" dirty="0">
                <a:solidFill>
                  <a:schemeClr val="accent1"/>
                </a:solidFill>
                <a:ea typeface="楷体" panose="02010609060101010101" pitchFamily="49" charset="-122"/>
                <a:cs typeface="+mn-lt"/>
                <a:sym typeface="+mn-ea"/>
              </a:rPr>
              <a:t>直接左递归</a:t>
            </a:r>
          </a:p>
        </p:txBody>
      </p:sp>
    </p:spTree>
    <p:extLst>
      <p:ext uri="{BB962C8B-B14F-4D97-AF65-F5344CB8AC3E}">
        <p14:creationId xmlns:p14="http://schemas.microsoft.com/office/powerpoint/2010/main" val="33949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消除左递归</a:t>
            </a:r>
          </a:p>
        </p:txBody>
      </p:sp>
      <p:sp>
        <p:nvSpPr>
          <p:cNvPr id="8" name="文本框 7"/>
          <p:cNvSpPr txBox="1"/>
          <p:nvPr/>
        </p:nvSpPr>
        <p:spPr>
          <a:xfrm>
            <a:off x="457200" y="1602000"/>
            <a:ext cx="8007985" cy="2462213"/>
          </a:xfrm>
          <a:prstGeom prst="rect">
            <a:avLst/>
          </a:prstGeom>
          <a:noFill/>
        </p:spPr>
        <p:txBody>
          <a:bodyPr wrap="square" rtlCol="0">
            <a:spAutoFit/>
          </a:bodyPr>
          <a:lstStyle/>
          <a:p>
            <a:pPr marL="183600" indent="-183600" fontAlgn="auto">
              <a:spcBef>
                <a:spcPts val="576"/>
              </a:spcBef>
              <a:buClr>
                <a:srgbClr val="4F81BD"/>
              </a:buClr>
              <a:buSzPct val="85000"/>
              <a:buFont typeface="Arial" panose="020B0604020202020204" pitchFamily="34" charset="0"/>
              <a:buChar char="•"/>
            </a:pPr>
            <a:r>
              <a:rPr lang="zh-CN" altLang="en-US" sz="2400" dirty="0">
                <a:ea typeface="楷体" panose="02010609060101010101" pitchFamily="49" charset="-122"/>
                <a:cs typeface="+mn-lt"/>
              </a:rPr>
              <a:t>例，产生</a:t>
            </a:r>
            <a:r>
              <a:rPr lang="zh-CN" altLang="en-US" sz="2400" dirty="0" smtClean="0">
                <a:ea typeface="楷体" panose="02010609060101010101" pitchFamily="49" charset="-122"/>
                <a:cs typeface="+mn-lt"/>
              </a:rPr>
              <a:t>式</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sym typeface="+mn-ea"/>
              </a:rPr>
              <a:t>expr → expr + term | term</a:t>
            </a:r>
          </a:p>
          <a:p>
            <a:pPr marL="183600" indent="-183600" fontAlgn="auto">
              <a:spcBef>
                <a:spcPts val="576"/>
              </a:spcBef>
              <a:buClr>
                <a:srgbClr val="4F81BD"/>
              </a:buClr>
              <a:buSzPct val="85000"/>
              <a:buFont typeface="Arial" panose="020B0604020202020204" pitchFamily="34" charset="0"/>
              <a:buChar char="•"/>
            </a:pPr>
            <a:r>
              <a:rPr lang="zh-CN" altLang="en-US" sz="24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因为</a:t>
            </a:r>
            <a:r>
              <a:rPr lang="zh-CN" alt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产生式</a:t>
            </a:r>
            <a:r>
              <a:rPr lang="zh-CN" altLang="en-US" sz="2400" i="1" dirty="0">
                <a:latin typeface="Times New Roman" panose="02020603050405020304" pitchFamily="18" charset="0"/>
                <a:ea typeface="楷体" panose="02010609060101010101" pitchFamily="49" charset="-122"/>
                <a:cs typeface="Times New Roman" panose="02020603050405020304" pitchFamily="18" charset="0"/>
                <a:sym typeface="+mn-ea"/>
              </a:rPr>
              <a:t>A→Aα</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mn-ea"/>
              </a:rPr>
              <a:t>的右部的最左</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sym typeface="+mn-ea"/>
              </a:rPr>
              <a:t>符号是</a:t>
            </a:r>
            <a:r>
              <a:rPr lang="zh-CN" altLang="en-US" sz="2400" i="1" dirty="0" smtClean="0">
                <a:latin typeface="Times New Roman" panose="02020603050405020304" pitchFamily="18" charset="0"/>
                <a:ea typeface="楷体" panose="02010609060101010101" pitchFamily="49" charset="-122"/>
                <a:cs typeface="Times New Roman" panose="02020603050405020304" pitchFamily="18" charset="0"/>
                <a:sym typeface="+mn-ea"/>
              </a:rPr>
              <a:t>A</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mn-ea"/>
              </a:rPr>
              <a:t>自身，非终结符号</a:t>
            </a:r>
            <a:r>
              <a:rPr lang="zh-CN" altLang="en-US" sz="2400" i="1" dirty="0">
                <a:latin typeface="Times New Roman" panose="02020603050405020304" pitchFamily="18" charset="0"/>
                <a:ea typeface="楷体" panose="02010609060101010101" pitchFamily="49" charset="-122"/>
                <a:cs typeface="Times New Roman" panose="02020603050405020304" pitchFamily="18" charset="0"/>
                <a:sym typeface="+mn-ea"/>
              </a:rPr>
              <a:t>A</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mn-ea"/>
              </a:rPr>
              <a:t>和它的产生式就称为</a:t>
            </a:r>
            <a:r>
              <a:rPr lang="zh-CN" altLang="en-US" sz="2400" b="1"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sym typeface="+mn-ea"/>
              </a:rPr>
              <a:t>左递归</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mn-ea"/>
              </a:rPr>
              <a:t>的（left recursive）</a:t>
            </a:r>
            <a:endParaRPr lang="en-US" altLang="zh-CN" sz="2400" i="1" dirty="0">
              <a:latin typeface="Times New Roman" panose="02020603050405020304" pitchFamily="18" charset="0"/>
              <a:ea typeface="楷体" panose="02010609060101010101" pitchFamily="49" charset="-122"/>
              <a:cs typeface="Times New Roman" panose="02020603050405020304" pitchFamily="18" charset="0"/>
              <a:sym typeface="+mn-ea"/>
            </a:endParaRPr>
          </a:p>
          <a:p>
            <a:pPr marL="183600" indent="-183600" fontAlgn="auto">
              <a:spcBef>
                <a:spcPts val="576"/>
              </a:spcBef>
              <a:buClr>
                <a:srgbClr val="4F81BD"/>
              </a:buClr>
              <a:buSzPct val="85000"/>
              <a:buFont typeface="Arial" panose="020B0604020202020204" pitchFamily="34" charset="0"/>
              <a:buNone/>
            </a:pPr>
            <a:endParaRPr lang="en-US" altLang="zh-CN" sz="2400" i="1" dirty="0">
              <a:latin typeface="Times New Roman" panose="02020603050405020304" pitchFamily="18" charset="0"/>
              <a:ea typeface="楷体" panose="02010609060101010101" pitchFamily="49" charset="-122"/>
              <a:cs typeface="Times New Roman" panose="02020603050405020304" pitchFamily="18" charset="0"/>
              <a:sym typeface="+mn-ea"/>
            </a:endParaRPr>
          </a:p>
          <a:p>
            <a:pPr indent="0" fontAlgn="auto">
              <a:buClr>
                <a:srgbClr val="4F81BD"/>
              </a:buClr>
              <a:buSzPct val="85000"/>
              <a:buFont typeface="Arial" panose="020B0604020202020204" pitchFamily="34" charset="0"/>
              <a:buNone/>
            </a:pPr>
            <a:endParaRPr lang="en-US" altLang="zh-CN" sz="2400" i="1" dirty="0">
              <a:latin typeface="Times New Roman" panose="02020603050405020304" pitchFamily="18" charset="0"/>
              <a:ea typeface="楷体" panose="02010609060101010101" pitchFamily="49" charset="-122"/>
              <a:cs typeface="Times New Roman" panose="02020603050405020304" pitchFamily="18" charset="0"/>
              <a:sym typeface="+mn-ea"/>
            </a:endParaRPr>
          </a:p>
          <a:p>
            <a:pPr indent="0" fontAlgn="auto">
              <a:buClr>
                <a:srgbClr val="4F81BD"/>
              </a:buClr>
              <a:buSzPct val="85000"/>
              <a:buFont typeface="Arial" panose="020B0604020202020204" pitchFamily="34" charset="0"/>
              <a:buNone/>
            </a:pPr>
            <a:endParaRPr lang="en-US" altLang="zh-CN" sz="2400" i="1" dirty="0">
              <a:latin typeface="Times New Roman" panose="02020603050405020304" pitchFamily="18" charset="0"/>
              <a:ea typeface="楷体" panose="02010609060101010101" pitchFamily="49" charset="-122"/>
              <a:cs typeface="Times New Roman" panose="02020603050405020304" pitchFamily="18" charset="0"/>
              <a:sym typeface="+mn-ea"/>
            </a:endParaRPr>
          </a:p>
        </p:txBody>
      </p:sp>
      <p:grpSp>
        <p:nvGrpSpPr>
          <p:cNvPr id="10" name="组合 9"/>
          <p:cNvGrpSpPr/>
          <p:nvPr/>
        </p:nvGrpSpPr>
        <p:grpSpPr>
          <a:xfrm>
            <a:off x="2232660" y="3212976"/>
            <a:ext cx="4678680" cy="1054100"/>
            <a:chOff x="3575" y="5492"/>
            <a:chExt cx="7368" cy="1660"/>
          </a:xfrm>
        </p:grpSpPr>
        <p:sp>
          <p:nvSpPr>
            <p:cNvPr id="3" name="文本框 2"/>
            <p:cNvSpPr txBox="1"/>
            <p:nvPr/>
          </p:nvSpPr>
          <p:spPr>
            <a:xfrm>
              <a:off x="3648" y="5492"/>
              <a:ext cx="7295" cy="822"/>
            </a:xfrm>
            <a:prstGeom prst="rect">
              <a:avLst/>
            </a:prstGeom>
            <a:noFill/>
          </p:spPr>
          <p:txBody>
            <a:bodyPr wrap="square" rtlCol="0">
              <a:spAutoFit/>
            </a:bodyPr>
            <a:lstStyle/>
            <a:p>
              <a:r>
                <a:rPr lang="en-US" altLang="zh-CN" sz="2800" i="1" dirty="0">
                  <a:latin typeface="Times New Roman" panose="02020603050405020304" pitchFamily="18" charset="0"/>
                  <a:ea typeface="楷体" panose="02010609060101010101" pitchFamily="49" charset="-122"/>
                  <a:cs typeface="Times New Roman" panose="02020603050405020304" pitchFamily="18" charset="0"/>
                  <a:sym typeface="+mn-ea"/>
                </a:rPr>
                <a:t>expr → expr + term | term</a:t>
              </a:r>
            </a:p>
          </p:txBody>
        </p:sp>
        <p:sp>
          <p:nvSpPr>
            <p:cNvPr id="4" name="文本框 3"/>
            <p:cNvSpPr txBox="1"/>
            <p:nvPr/>
          </p:nvSpPr>
          <p:spPr>
            <a:xfrm>
              <a:off x="3575" y="6319"/>
              <a:ext cx="1358" cy="822"/>
            </a:xfrm>
            <a:prstGeom prst="rect">
              <a:avLst/>
            </a:prstGeom>
            <a:noFill/>
          </p:spPr>
          <p:txBody>
            <a:bodyPr wrap="square" rtlCol="0">
              <a:spAutoFit/>
            </a:bodyPr>
            <a:lstStyle/>
            <a:p>
              <a:pPr algn="ctr"/>
              <a:r>
                <a:rPr lang="en-US" altLang="zh-CN" sz="2800" i="1">
                  <a:solidFill>
                    <a:schemeClr val="tx2"/>
                  </a:solidFill>
                  <a:latin typeface="Times New Roman" panose="02020603050405020304" pitchFamily="18" charset="0"/>
                  <a:cs typeface="Times New Roman" panose="02020603050405020304" pitchFamily="18" charset="0"/>
                </a:rPr>
                <a:t>A</a:t>
              </a:r>
            </a:p>
          </p:txBody>
        </p:sp>
        <p:sp>
          <p:nvSpPr>
            <p:cNvPr id="5" name="文本框 4"/>
            <p:cNvSpPr txBox="1"/>
            <p:nvPr/>
          </p:nvSpPr>
          <p:spPr>
            <a:xfrm>
              <a:off x="5371" y="6330"/>
              <a:ext cx="1358" cy="822"/>
            </a:xfrm>
            <a:prstGeom prst="rect">
              <a:avLst/>
            </a:prstGeom>
            <a:noFill/>
          </p:spPr>
          <p:txBody>
            <a:bodyPr wrap="square" rtlCol="0">
              <a:spAutoFit/>
            </a:bodyPr>
            <a:lstStyle/>
            <a:p>
              <a:pPr indent="0" algn="ctr">
                <a:buNone/>
              </a:pPr>
              <a:r>
                <a:rPr lang="en-US" altLang="zh-CN" sz="2800" i="1">
                  <a:solidFill>
                    <a:schemeClr val="tx2"/>
                  </a:solidFill>
                  <a:latin typeface="Times New Roman" panose="02020603050405020304" pitchFamily="18" charset="0"/>
                  <a:cs typeface="Times New Roman" panose="02020603050405020304" pitchFamily="18" charset="0"/>
                </a:rPr>
                <a:t>A</a:t>
              </a:r>
            </a:p>
          </p:txBody>
        </p:sp>
        <p:sp>
          <p:nvSpPr>
            <p:cNvPr id="6" name="文本框 5"/>
            <p:cNvSpPr txBox="1"/>
            <p:nvPr/>
          </p:nvSpPr>
          <p:spPr>
            <a:xfrm>
              <a:off x="6955" y="6319"/>
              <a:ext cx="1358" cy="822"/>
            </a:xfrm>
            <a:prstGeom prst="rect">
              <a:avLst/>
            </a:prstGeom>
            <a:noFill/>
          </p:spPr>
          <p:txBody>
            <a:bodyPr wrap="square" rtlCol="0">
              <a:spAutoFit/>
            </a:bodyPr>
            <a:lstStyle/>
            <a:p>
              <a:pPr algn="ctr"/>
              <a:r>
                <a:rPr lang="en-US" altLang="zh-CN" sz="2800" i="1">
                  <a:solidFill>
                    <a:schemeClr val="accent6">
                      <a:lumMod val="75000"/>
                    </a:schemeClr>
                  </a:solidFill>
                  <a:latin typeface="Times New Roman" panose="02020603050405020304" pitchFamily="18" charset="0"/>
                  <a:cs typeface="Times New Roman" panose="02020603050405020304" pitchFamily="18" charset="0"/>
                </a:rPr>
                <a:t>α</a:t>
              </a:r>
            </a:p>
          </p:txBody>
        </p:sp>
        <p:sp>
          <p:nvSpPr>
            <p:cNvPr id="7" name="文本框 6"/>
            <p:cNvSpPr txBox="1"/>
            <p:nvPr/>
          </p:nvSpPr>
          <p:spPr>
            <a:xfrm>
              <a:off x="8495" y="6330"/>
              <a:ext cx="1358" cy="822"/>
            </a:xfrm>
            <a:prstGeom prst="rect">
              <a:avLst/>
            </a:prstGeom>
            <a:noFill/>
          </p:spPr>
          <p:txBody>
            <a:bodyPr wrap="square" rtlCol="0">
              <a:spAutoFit/>
            </a:bodyPr>
            <a:lstStyle/>
            <a:p>
              <a:pPr algn="ctr"/>
              <a:r>
                <a:rPr lang="en-US" altLang="zh-CN" sz="2800" i="1">
                  <a:solidFill>
                    <a:schemeClr val="accent4">
                      <a:lumMod val="75000"/>
                    </a:schemeClr>
                  </a:solidFill>
                  <a:latin typeface="Times New Roman" panose="02020603050405020304" pitchFamily="18" charset="0"/>
                  <a:cs typeface="Times New Roman" panose="02020603050405020304" pitchFamily="18" charset="0"/>
                </a:rPr>
                <a:t>β</a:t>
              </a:r>
            </a:p>
          </p:txBody>
        </p:sp>
      </p:grpSp>
    </p:spTree>
    <p:extLst>
      <p:ext uri="{BB962C8B-B14F-4D97-AF65-F5344CB8AC3E}">
        <p14:creationId xmlns:p14="http://schemas.microsoft.com/office/powerpoint/2010/main" val="3396649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消除左递归</a:t>
            </a:r>
          </a:p>
        </p:txBody>
      </p:sp>
      <p:sp>
        <p:nvSpPr>
          <p:cNvPr id="8" name="文本框 7"/>
          <p:cNvSpPr txBox="1"/>
          <p:nvPr/>
        </p:nvSpPr>
        <p:spPr>
          <a:xfrm>
            <a:off x="457200" y="1602000"/>
            <a:ext cx="8007985" cy="3123932"/>
          </a:xfrm>
          <a:prstGeom prst="rect">
            <a:avLst/>
          </a:prstGeom>
          <a:noFill/>
        </p:spPr>
        <p:txBody>
          <a:bodyPr wrap="square" rtlCol="0">
            <a:spAutoFit/>
          </a:bodyPr>
          <a:lstStyle/>
          <a:p>
            <a:pPr marL="183600" indent="-183600" fontAlgn="auto">
              <a:spcBef>
                <a:spcPts val="576"/>
              </a:spcBef>
              <a:buClr>
                <a:srgbClr val="4F81BD"/>
              </a:buClr>
              <a:buSzPct val="85000"/>
              <a:buFont typeface="Arial" panose="020B0604020202020204" pitchFamily="34" charset="0"/>
              <a:buChar char="•"/>
            </a:pPr>
            <a:r>
              <a:rPr lang="zh-CN" alt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自顶向下语法分析不能处理左递归的方法，因此需要一个转换方法消除左递归。</a:t>
            </a:r>
            <a:endParaRPr lang="en-US" altLang="zh-CN" sz="2400" i="1" dirty="0">
              <a:latin typeface="Times New Roman" panose="02020603050405020304" pitchFamily="18" charset="0"/>
              <a:ea typeface="楷体" panose="02010609060101010101" pitchFamily="49" charset="-122"/>
              <a:cs typeface="Times New Roman" panose="02020603050405020304" pitchFamily="18" charset="0"/>
              <a:sym typeface="+mn-ea"/>
            </a:endParaRPr>
          </a:p>
          <a:p>
            <a:pPr marL="183600" indent="-183600" fontAlgn="auto">
              <a:spcBef>
                <a:spcPts val="576"/>
              </a:spcBef>
              <a:buClr>
                <a:srgbClr val="4F81BD"/>
              </a:buClr>
              <a:buSzPct val="85000"/>
              <a:buFont typeface="Arial" panose="020B0604020202020204" pitchFamily="34" charset="0"/>
              <a:buNone/>
            </a:pPr>
            <a:endParaRPr lang="en-US" altLang="zh-CN" sz="2400" i="1" dirty="0">
              <a:latin typeface="Times New Roman" panose="02020603050405020304" pitchFamily="18" charset="0"/>
              <a:ea typeface="楷体" panose="02010609060101010101" pitchFamily="49" charset="-122"/>
              <a:cs typeface="Times New Roman" panose="02020603050405020304" pitchFamily="18" charset="0"/>
              <a:sym typeface="+mn-ea"/>
            </a:endParaRPr>
          </a:p>
          <a:p>
            <a:pPr indent="0" fontAlgn="auto">
              <a:buClr>
                <a:srgbClr val="4F81BD"/>
              </a:buClr>
              <a:buSzPct val="85000"/>
              <a:buFont typeface="Arial" panose="020B0604020202020204" pitchFamily="34" charset="0"/>
              <a:buNone/>
            </a:pPr>
            <a:endParaRPr lang="en-US" altLang="zh-CN" sz="2400" i="1" dirty="0">
              <a:latin typeface="Times New Roman" panose="02020603050405020304" pitchFamily="18" charset="0"/>
              <a:ea typeface="楷体" panose="02010609060101010101" pitchFamily="49" charset="-122"/>
              <a:cs typeface="Times New Roman" panose="02020603050405020304" pitchFamily="18" charset="0"/>
              <a:sym typeface="+mn-ea"/>
            </a:endParaRPr>
          </a:p>
          <a:p>
            <a:pPr indent="0" fontAlgn="auto">
              <a:buClr>
                <a:srgbClr val="4F81BD"/>
              </a:buClr>
              <a:buSzPct val="85000"/>
              <a:buFont typeface="Arial" panose="020B0604020202020204" pitchFamily="34" charset="0"/>
              <a:buNone/>
            </a:pPr>
            <a:endParaRPr lang="en-US" altLang="zh-CN" sz="2400" i="1" dirty="0">
              <a:latin typeface="Times New Roman" panose="02020603050405020304" pitchFamily="18" charset="0"/>
              <a:ea typeface="楷体" panose="02010609060101010101" pitchFamily="49" charset="-122"/>
              <a:cs typeface="Times New Roman" panose="02020603050405020304" pitchFamily="18" charset="0"/>
              <a:sym typeface="+mn-ea"/>
            </a:endParaRPr>
          </a:p>
          <a:p>
            <a:pPr indent="0" fontAlgn="auto">
              <a:buClr>
                <a:srgbClr val="4F81BD"/>
              </a:buClr>
              <a:buSzPct val="85000"/>
              <a:buFont typeface="Arial" panose="020B0604020202020204" pitchFamily="34" charset="0"/>
              <a:buNone/>
            </a:pPr>
            <a:endParaRPr lang="en-US" altLang="zh-CN" sz="2400" i="1" dirty="0">
              <a:latin typeface="Times New Roman" panose="02020603050405020304" pitchFamily="18" charset="0"/>
              <a:ea typeface="楷体" panose="02010609060101010101" pitchFamily="49" charset="-122"/>
              <a:cs typeface="Times New Roman" panose="02020603050405020304" pitchFamily="18" charset="0"/>
              <a:sym typeface="+mn-ea"/>
            </a:endParaRPr>
          </a:p>
          <a:p>
            <a:pPr indent="0" fontAlgn="auto">
              <a:buClr>
                <a:srgbClr val="4F81BD"/>
              </a:buClr>
              <a:buSzPct val="85000"/>
              <a:buFont typeface="Arial" panose="020B0604020202020204" pitchFamily="34" charset="0"/>
              <a:buNone/>
            </a:pPr>
            <a:r>
              <a:rPr lang="en-US" altLang="zh-CN" sz="2400" i="1"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Wingdings" panose="05000000000000000000" pitchFamily="2" charset="2"/>
              </a:rPr>
              <a:t>	A</a:t>
            </a:r>
            <a:r>
              <a:rPr lang="en-US" altLang="zh-CN" sz="2400"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Wingdings" panose="05000000000000000000" pitchFamily="2" charset="2"/>
              </a:rPr>
              <a:t>  </a:t>
            </a:r>
            <a:r>
              <a:rPr lang="en-US" altLang="zh-CN" sz="2400" i="1"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Wingdings" panose="05000000000000000000" pitchFamily="2" charset="2"/>
              </a:rPr>
              <a:t>A</a:t>
            </a:r>
            <a:r>
              <a:rPr lang="en-US" altLang="zh-CN" sz="2400"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Wingdings" panose="05000000000000000000" pitchFamily="2" charset="2"/>
              </a:rPr>
              <a:t> </a:t>
            </a:r>
            <a:r>
              <a:rPr lang="en-US" altLang="zh-CN" sz="2400" i="1"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Wingdings" panose="05000000000000000000" pitchFamily="2" charset="2"/>
              </a:rPr>
              <a:t>α  |  β</a:t>
            </a:r>
            <a:endParaRPr lang="en-US" altLang="zh-CN" sz="2400" i="1" dirty="0">
              <a:latin typeface="Times New Roman" panose="02020603050405020304" pitchFamily="18" charset="0"/>
              <a:ea typeface="楷体" panose="02010609060101010101" pitchFamily="49" charset="-122"/>
              <a:cs typeface="Times New Roman" panose="02020603050405020304" pitchFamily="18" charset="0"/>
              <a:sym typeface="+mn-ea"/>
            </a:endParaRPr>
          </a:p>
          <a:p>
            <a:pPr indent="0" fontAlgn="auto">
              <a:buClr>
                <a:srgbClr val="4F81BD"/>
              </a:buClr>
              <a:buSzPct val="85000"/>
              <a:buFont typeface="Arial" panose="020B0604020202020204" pitchFamily="34" charset="0"/>
              <a:buNone/>
            </a:pPr>
            <a:endParaRPr lang="en-US" altLang="zh-CN" sz="2400" i="1" dirty="0">
              <a:latin typeface="Times New Roman" panose="02020603050405020304" pitchFamily="18" charset="0"/>
              <a:ea typeface="楷体" panose="02010609060101010101" pitchFamily="49" charset="-122"/>
              <a:cs typeface="Times New Roman" panose="02020603050405020304" pitchFamily="18" charset="0"/>
              <a:sym typeface="+mn-ea"/>
            </a:endParaRPr>
          </a:p>
        </p:txBody>
      </p:sp>
      <p:grpSp>
        <p:nvGrpSpPr>
          <p:cNvPr id="66" name="组合 65"/>
          <p:cNvGrpSpPr/>
          <p:nvPr/>
        </p:nvGrpSpPr>
        <p:grpSpPr>
          <a:xfrm>
            <a:off x="4994275" y="2399030"/>
            <a:ext cx="3239135" cy="2996035"/>
            <a:chOff x="7413" y="727"/>
            <a:chExt cx="4730" cy="4264"/>
          </a:xfrm>
        </p:grpSpPr>
        <p:grpSp>
          <p:nvGrpSpPr>
            <p:cNvPr id="44" name="组合 43"/>
            <p:cNvGrpSpPr/>
            <p:nvPr/>
          </p:nvGrpSpPr>
          <p:grpSpPr>
            <a:xfrm>
              <a:off x="7413" y="4467"/>
              <a:ext cx="4730" cy="524"/>
              <a:chOff x="7413" y="4467"/>
              <a:chExt cx="4730" cy="524"/>
            </a:xfrm>
          </p:grpSpPr>
          <p:grpSp>
            <p:nvGrpSpPr>
              <p:cNvPr id="37" name="组合 36"/>
              <p:cNvGrpSpPr/>
              <p:nvPr/>
            </p:nvGrpSpPr>
            <p:grpSpPr>
              <a:xfrm>
                <a:off x="7413" y="4467"/>
                <a:ext cx="1803" cy="524"/>
                <a:chOff x="7413" y="4467"/>
                <a:chExt cx="1803" cy="524"/>
              </a:xfrm>
            </p:grpSpPr>
            <p:sp>
              <p:nvSpPr>
                <p:cNvPr id="11" name="文本框 10"/>
                <p:cNvSpPr txBox="1"/>
                <p:nvPr/>
              </p:nvSpPr>
              <p:spPr>
                <a:xfrm>
                  <a:off x="7413" y="4467"/>
                  <a:ext cx="867" cy="524"/>
                </a:xfrm>
                <a:prstGeom prst="rect">
                  <a:avLst/>
                </a:prstGeom>
                <a:solidFill>
                  <a:schemeClr val="tx2">
                    <a:lumMod val="20000"/>
                    <a:lumOff val="80000"/>
                  </a:schemeClr>
                </a:solidFill>
              </p:spPr>
              <p:txBody>
                <a:bodyPr wrap="square" rtlCol="0">
                  <a:spAutoFit/>
                </a:bodyPr>
                <a:lstStyle/>
                <a:p>
                  <a:pPr algn="ctr"/>
                  <a:r>
                    <a:rPr lang="el-GR" altLang="zh-CN"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β</a:t>
                  </a:r>
                </a:p>
              </p:txBody>
            </p:sp>
            <p:sp>
              <p:nvSpPr>
                <p:cNvPr id="12" name="文本框 11"/>
                <p:cNvSpPr txBox="1"/>
                <p:nvPr/>
              </p:nvSpPr>
              <p:spPr>
                <a:xfrm>
                  <a:off x="8348" y="4467"/>
                  <a:ext cx="868" cy="524"/>
                </a:xfrm>
                <a:prstGeom prst="rect">
                  <a:avLst/>
                </a:prstGeom>
                <a:solidFill>
                  <a:schemeClr val="tx2">
                    <a:lumMod val="20000"/>
                    <a:lumOff val="80000"/>
                  </a:schemeClr>
                </a:solidFill>
              </p:spPr>
              <p:txBody>
                <a:bodyPr wrap="square" rtlCol="0">
                  <a:spAutoFit/>
                </a:bodyPr>
                <a:lstStyle/>
                <a:p>
                  <a:pPr algn="ctr"/>
                  <a:r>
                    <a:rPr lang="el-GR" altLang="zh-CN"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α</a:t>
                  </a:r>
                </a:p>
              </p:txBody>
            </p:sp>
          </p:grpSp>
          <p:grpSp>
            <p:nvGrpSpPr>
              <p:cNvPr id="38" name="组合 37"/>
              <p:cNvGrpSpPr/>
              <p:nvPr/>
            </p:nvGrpSpPr>
            <p:grpSpPr>
              <a:xfrm>
                <a:off x="9306" y="4467"/>
                <a:ext cx="1857" cy="524"/>
                <a:chOff x="7359" y="4467"/>
                <a:chExt cx="1857" cy="524"/>
              </a:xfrm>
            </p:grpSpPr>
            <p:sp>
              <p:nvSpPr>
                <p:cNvPr id="39" name="文本框 38"/>
                <p:cNvSpPr txBox="1"/>
                <p:nvPr/>
              </p:nvSpPr>
              <p:spPr>
                <a:xfrm>
                  <a:off x="7359" y="4467"/>
                  <a:ext cx="867" cy="524"/>
                </a:xfrm>
                <a:prstGeom prst="rect">
                  <a:avLst/>
                </a:prstGeom>
                <a:solidFill>
                  <a:schemeClr val="tx2">
                    <a:lumMod val="20000"/>
                    <a:lumOff val="80000"/>
                  </a:schemeClr>
                </a:solidFill>
              </p:spPr>
              <p:txBody>
                <a:bodyPr wrap="square" rtlCol="0">
                  <a:spAutoFit/>
                </a:bodyPr>
                <a:lstStyle/>
                <a:p>
                  <a:pPr algn="ctr"/>
                  <a:r>
                    <a:rPr lang="el-GR" altLang="zh-CN"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α</a:t>
                  </a:r>
                </a:p>
              </p:txBody>
            </p:sp>
            <p:sp>
              <p:nvSpPr>
                <p:cNvPr id="40" name="文本框 39"/>
                <p:cNvSpPr txBox="1"/>
                <p:nvPr/>
              </p:nvSpPr>
              <p:spPr>
                <a:xfrm>
                  <a:off x="8348" y="4467"/>
                  <a:ext cx="868" cy="524"/>
                </a:xfrm>
                <a:prstGeom prst="rect">
                  <a:avLst/>
                </a:prstGeom>
                <a:solidFill>
                  <a:schemeClr val="tx2">
                    <a:lumMod val="20000"/>
                    <a:lumOff val="80000"/>
                  </a:schemeClr>
                </a:solidFill>
              </p:spPr>
              <p:txBody>
                <a:bodyPr wrap="square" rtlCol="0">
                  <a:spAutoFit/>
                </a:bodyPr>
                <a:lstStyle/>
                <a:p>
                  <a:pPr algn="ctr"/>
                  <a:r>
                    <a:rPr lang="en-US" altLang="zh-CN">
                      <a:latin typeface="Times New Roman" panose="02020603050405020304" pitchFamily="18" charset="0"/>
                      <a:cs typeface="Times New Roman" panose="02020603050405020304" pitchFamily="18" charset="0"/>
                    </a:rPr>
                    <a:t>...</a:t>
                  </a:r>
                </a:p>
              </p:txBody>
            </p:sp>
          </p:grpSp>
          <p:sp>
            <p:nvSpPr>
              <p:cNvPr id="41" name="文本框 40"/>
              <p:cNvSpPr txBox="1"/>
              <p:nvPr/>
            </p:nvSpPr>
            <p:spPr>
              <a:xfrm>
                <a:off x="11276" y="4467"/>
                <a:ext cx="867" cy="524"/>
              </a:xfrm>
              <a:prstGeom prst="rect">
                <a:avLst/>
              </a:prstGeom>
              <a:solidFill>
                <a:schemeClr val="tx2">
                  <a:lumMod val="20000"/>
                  <a:lumOff val="80000"/>
                </a:schemeClr>
              </a:solidFill>
            </p:spPr>
            <p:txBody>
              <a:bodyPr wrap="square" rtlCol="0">
                <a:spAutoFit/>
              </a:bodyPr>
              <a:lstStyle/>
              <a:p>
                <a:pPr algn="ctr"/>
                <a:r>
                  <a:rPr lang="el-GR" altLang="zh-CN"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α</a:t>
                </a:r>
              </a:p>
            </p:txBody>
          </p:sp>
        </p:grpSp>
        <p:sp>
          <p:nvSpPr>
            <p:cNvPr id="45" name="文本框 44"/>
            <p:cNvSpPr txBox="1"/>
            <p:nvPr/>
          </p:nvSpPr>
          <p:spPr>
            <a:xfrm>
              <a:off x="11307" y="727"/>
              <a:ext cx="806" cy="524"/>
            </a:xfrm>
            <a:prstGeom prst="rect">
              <a:avLst/>
            </a:prstGeom>
            <a:noFill/>
          </p:spPr>
          <p:txBody>
            <a:bodyPr wrap="square" rtlCol="0">
              <a:spAutoFit/>
            </a:bodyPr>
            <a:lstStyle/>
            <a:p>
              <a:r>
                <a:rPr lang="en-US" altLang="zh-CN" b="1" i="1">
                  <a:solidFill>
                    <a:srgbClr val="2626E6"/>
                  </a:solidFill>
                  <a:latin typeface="Times New Roman" panose="02020603050405020304" pitchFamily="18" charset="0"/>
                  <a:cs typeface="Times New Roman" panose="02020603050405020304" pitchFamily="18" charset="0"/>
                  <a:sym typeface="+mn-ea"/>
                </a:rPr>
                <a:t>A</a:t>
              </a:r>
            </a:p>
          </p:txBody>
        </p:sp>
        <p:cxnSp>
          <p:nvCxnSpPr>
            <p:cNvPr id="53" name="直接连接符 52"/>
            <p:cNvCxnSpPr>
              <a:stCxn id="45" idx="2"/>
              <a:endCxn id="41" idx="0"/>
            </p:cNvCxnSpPr>
            <p:nvPr/>
          </p:nvCxnSpPr>
          <p:spPr>
            <a:xfrm>
              <a:off x="11710" y="1251"/>
              <a:ext cx="0" cy="3216"/>
            </a:xfrm>
            <a:prstGeom prst="line">
              <a:avLst/>
            </a:prstGeom>
            <a:ln>
              <a:solidFill>
                <a:srgbClr val="2626E6"/>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10326" y="1221"/>
              <a:ext cx="806" cy="524"/>
            </a:xfrm>
            <a:prstGeom prst="rect">
              <a:avLst/>
            </a:prstGeom>
            <a:noFill/>
          </p:spPr>
          <p:txBody>
            <a:bodyPr wrap="square" rtlCol="0">
              <a:spAutoFit/>
            </a:bodyPr>
            <a:lstStyle/>
            <a:p>
              <a:r>
                <a:rPr lang="en-US" altLang="zh-CN">
                  <a:solidFill>
                    <a:srgbClr val="2626E6"/>
                  </a:solidFill>
                  <a:latin typeface="Times New Roman" panose="02020603050405020304" pitchFamily="18" charset="0"/>
                  <a:cs typeface="Times New Roman" panose="02020603050405020304" pitchFamily="18" charset="0"/>
                </a:rPr>
                <a:t>...</a:t>
              </a:r>
            </a:p>
          </p:txBody>
        </p:sp>
        <p:cxnSp>
          <p:nvCxnSpPr>
            <p:cNvPr id="55" name="直接连接符 54"/>
            <p:cNvCxnSpPr>
              <a:stCxn id="40" idx="0"/>
              <a:endCxn id="54" idx="2"/>
            </p:cNvCxnSpPr>
            <p:nvPr/>
          </p:nvCxnSpPr>
          <p:spPr>
            <a:xfrm flipV="1">
              <a:off x="10729" y="1746"/>
              <a:ext cx="0" cy="2721"/>
            </a:xfrm>
            <a:prstGeom prst="line">
              <a:avLst/>
            </a:prstGeom>
            <a:ln>
              <a:solidFill>
                <a:srgbClr val="2626E6"/>
              </a:solidFill>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8379" y="2294"/>
              <a:ext cx="806" cy="524"/>
            </a:xfrm>
            <a:prstGeom prst="rect">
              <a:avLst/>
            </a:prstGeom>
            <a:noFill/>
          </p:spPr>
          <p:txBody>
            <a:bodyPr wrap="square" rtlCol="0">
              <a:spAutoFit/>
            </a:bodyPr>
            <a:lstStyle/>
            <a:p>
              <a:r>
                <a:rPr lang="en-US" altLang="zh-CN" b="1" i="1">
                  <a:solidFill>
                    <a:srgbClr val="2626E6"/>
                  </a:solidFill>
                  <a:latin typeface="Times New Roman" panose="02020603050405020304" pitchFamily="18" charset="0"/>
                  <a:cs typeface="Times New Roman" panose="02020603050405020304" pitchFamily="18" charset="0"/>
                  <a:sym typeface="+mn-ea"/>
                </a:rPr>
                <a:t>A</a:t>
              </a:r>
            </a:p>
          </p:txBody>
        </p:sp>
        <p:sp>
          <p:nvSpPr>
            <p:cNvPr id="57" name="文本框 56"/>
            <p:cNvSpPr txBox="1"/>
            <p:nvPr/>
          </p:nvSpPr>
          <p:spPr>
            <a:xfrm>
              <a:off x="9324" y="1767"/>
              <a:ext cx="806" cy="524"/>
            </a:xfrm>
            <a:prstGeom prst="rect">
              <a:avLst/>
            </a:prstGeom>
            <a:noFill/>
          </p:spPr>
          <p:txBody>
            <a:bodyPr wrap="square" rtlCol="0">
              <a:spAutoFit/>
            </a:bodyPr>
            <a:lstStyle/>
            <a:p>
              <a:r>
                <a:rPr lang="en-US" altLang="zh-CN" b="1" i="1">
                  <a:solidFill>
                    <a:srgbClr val="2626E6"/>
                  </a:solidFill>
                  <a:latin typeface="Times New Roman" panose="02020603050405020304" pitchFamily="18" charset="0"/>
                  <a:cs typeface="Times New Roman" panose="02020603050405020304" pitchFamily="18" charset="0"/>
                  <a:sym typeface="+mn-ea"/>
                </a:rPr>
                <a:t>A</a:t>
              </a:r>
            </a:p>
          </p:txBody>
        </p:sp>
        <p:cxnSp>
          <p:nvCxnSpPr>
            <p:cNvPr id="58" name="直接连接符 57"/>
            <p:cNvCxnSpPr>
              <a:stCxn id="39" idx="0"/>
              <a:endCxn id="57" idx="2"/>
            </p:cNvCxnSpPr>
            <p:nvPr/>
          </p:nvCxnSpPr>
          <p:spPr>
            <a:xfrm flipH="1" flipV="1">
              <a:off x="9728" y="2292"/>
              <a:ext cx="12" cy="2175"/>
            </a:xfrm>
            <a:prstGeom prst="line">
              <a:avLst/>
            </a:prstGeom>
            <a:ln>
              <a:solidFill>
                <a:srgbClr val="2626E6"/>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12" idx="0"/>
              <a:endCxn id="56" idx="2"/>
            </p:cNvCxnSpPr>
            <p:nvPr/>
          </p:nvCxnSpPr>
          <p:spPr>
            <a:xfrm flipV="1">
              <a:off x="8782" y="2819"/>
              <a:ext cx="1" cy="1648"/>
            </a:xfrm>
            <a:prstGeom prst="line">
              <a:avLst/>
            </a:prstGeom>
            <a:ln>
              <a:solidFill>
                <a:srgbClr val="2626E6"/>
              </a:solidFill>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7444" y="2874"/>
              <a:ext cx="806" cy="524"/>
            </a:xfrm>
            <a:prstGeom prst="rect">
              <a:avLst/>
            </a:prstGeom>
            <a:noFill/>
          </p:spPr>
          <p:txBody>
            <a:bodyPr wrap="square" rtlCol="0">
              <a:spAutoFit/>
            </a:bodyPr>
            <a:lstStyle/>
            <a:p>
              <a:r>
                <a:rPr lang="en-US" altLang="zh-CN" b="1" i="1">
                  <a:solidFill>
                    <a:srgbClr val="2626E6"/>
                  </a:solidFill>
                  <a:latin typeface="Times New Roman" panose="02020603050405020304" pitchFamily="18" charset="0"/>
                  <a:cs typeface="Times New Roman" panose="02020603050405020304" pitchFamily="18" charset="0"/>
                  <a:sym typeface="+mn-ea"/>
                </a:rPr>
                <a:t>A</a:t>
              </a:r>
            </a:p>
          </p:txBody>
        </p:sp>
        <p:cxnSp>
          <p:nvCxnSpPr>
            <p:cNvPr id="61" name="直接连接符 60"/>
            <p:cNvCxnSpPr>
              <a:stCxn id="11" idx="0"/>
              <a:endCxn id="60" idx="2"/>
            </p:cNvCxnSpPr>
            <p:nvPr/>
          </p:nvCxnSpPr>
          <p:spPr>
            <a:xfrm flipV="1">
              <a:off x="7847" y="3399"/>
              <a:ext cx="0" cy="1068"/>
            </a:xfrm>
            <a:prstGeom prst="line">
              <a:avLst/>
            </a:prstGeom>
            <a:ln>
              <a:solidFill>
                <a:srgbClr val="2626E6"/>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45" idx="2"/>
              <a:endCxn id="54" idx="3"/>
            </p:cNvCxnSpPr>
            <p:nvPr/>
          </p:nvCxnSpPr>
          <p:spPr>
            <a:xfrm flipH="1">
              <a:off x="11131" y="1251"/>
              <a:ext cx="579" cy="232"/>
            </a:xfrm>
            <a:prstGeom prst="line">
              <a:avLst/>
            </a:prstGeom>
            <a:ln>
              <a:solidFill>
                <a:srgbClr val="2626E6"/>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54" idx="2"/>
              <a:endCxn id="57" idx="3"/>
            </p:cNvCxnSpPr>
            <p:nvPr/>
          </p:nvCxnSpPr>
          <p:spPr>
            <a:xfrm flipH="1">
              <a:off x="10130" y="1745"/>
              <a:ext cx="599" cy="284"/>
            </a:xfrm>
            <a:prstGeom prst="line">
              <a:avLst/>
            </a:prstGeom>
            <a:ln>
              <a:solidFill>
                <a:srgbClr val="2626E6"/>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7" idx="2"/>
              <a:endCxn id="56" idx="3"/>
            </p:cNvCxnSpPr>
            <p:nvPr/>
          </p:nvCxnSpPr>
          <p:spPr>
            <a:xfrm flipH="1">
              <a:off x="9185" y="2292"/>
              <a:ext cx="542" cy="265"/>
            </a:xfrm>
            <a:prstGeom prst="line">
              <a:avLst/>
            </a:prstGeom>
            <a:ln>
              <a:solidFill>
                <a:srgbClr val="2626E6"/>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56" idx="2"/>
              <a:endCxn id="60" idx="3"/>
            </p:cNvCxnSpPr>
            <p:nvPr/>
          </p:nvCxnSpPr>
          <p:spPr>
            <a:xfrm flipH="1">
              <a:off x="8250" y="2818"/>
              <a:ext cx="533" cy="318"/>
            </a:xfrm>
            <a:prstGeom prst="line">
              <a:avLst/>
            </a:prstGeom>
            <a:ln>
              <a:solidFill>
                <a:srgbClr val="2626E6"/>
              </a:solidFill>
            </a:ln>
          </p:spPr>
          <p:style>
            <a:lnRef idx="1">
              <a:schemeClr val="accent1"/>
            </a:lnRef>
            <a:fillRef idx="0">
              <a:schemeClr val="accent1"/>
            </a:fillRef>
            <a:effectRef idx="0">
              <a:schemeClr val="accent1"/>
            </a:effectRef>
            <a:fontRef idx="minor">
              <a:schemeClr val="tx1"/>
            </a:fontRef>
          </p:style>
        </p:cxnSp>
      </p:grpSp>
      <p:sp>
        <p:nvSpPr>
          <p:cNvPr id="28" name="下箭头 6"/>
          <p:cNvSpPr/>
          <p:nvPr/>
        </p:nvSpPr>
        <p:spPr bwMode="auto">
          <a:xfrm rot="16049473">
            <a:off x="3672840" y="3865660"/>
            <a:ext cx="608330" cy="502602"/>
          </a:xfrm>
          <a:prstGeom prst="downArrow">
            <a:avLst>
              <a:gd name="adj1" fmla="val 50000"/>
              <a:gd name="adj2" fmla="val 50000"/>
            </a:avLst>
          </a:prstGeom>
          <a:solidFill>
            <a:schemeClr val="tx2">
              <a:lumMod val="40000"/>
              <a:lumOff val="60000"/>
            </a:schemeClr>
          </a:solidFill>
          <a:ln w="6350" algn="ctr">
            <a:solidFill>
              <a:schemeClr val="accent1"/>
            </a:solidFill>
            <a:round/>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Tree>
    <p:extLst>
      <p:ext uri="{BB962C8B-B14F-4D97-AF65-F5344CB8AC3E}">
        <p14:creationId xmlns:p14="http://schemas.microsoft.com/office/powerpoint/2010/main" val="1209997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消除左递归</a:t>
            </a:r>
          </a:p>
        </p:txBody>
      </p:sp>
      <p:sp>
        <p:nvSpPr>
          <p:cNvPr id="8" name="文本框 7"/>
          <p:cNvSpPr txBox="1"/>
          <p:nvPr/>
        </p:nvSpPr>
        <p:spPr>
          <a:xfrm>
            <a:off x="457200" y="1602000"/>
            <a:ext cx="8007985" cy="4154984"/>
          </a:xfrm>
          <a:prstGeom prst="rect">
            <a:avLst/>
          </a:prstGeom>
          <a:noFill/>
        </p:spPr>
        <p:txBody>
          <a:bodyPr wrap="square" rtlCol="0">
            <a:spAutoFit/>
          </a:bodyPr>
          <a:lstStyle/>
          <a:p>
            <a:pPr marL="183600" indent="-183600" fontAlgn="auto">
              <a:spcBef>
                <a:spcPts val="576"/>
              </a:spcBef>
              <a:buClr>
                <a:srgbClr val="4F81BD"/>
              </a:buClr>
              <a:buSzPct val="85000"/>
              <a:buFont typeface="Arial" panose="020B0604020202020204" pitchFamily="34" charset="0"/>
              <a:buChar char="•"/>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mn-ea"/>
              </a:rPr>
              <a:t>使用一个新的非终结符号，按照以下格式改造</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sym typeface="+mn-ea"/>
              </a:rPr>
              <a:t>A</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mn-ea"/>
              </a:rPr>
              <a:t>的产生式。</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sym typeface="+mn-ea"/>
            </a:endParaRPr>
          </a:p>
          <a:p>
            <a:pPr indent="0" fontAlgn="auto">
              <a:buClr>
                <a:srgbClr val="4F81BD"/>
              </a:buClr>
              <a:buSzPct val="85000"/>
              <a:buFont typeface="Arial" panose="020B0604020202020204" pitchFamily="34" charset="0"/>
              <a:buNone/>
            </a:pPr>
            <a:r>
              <a:rPr lang="en-US" altLang="zh-CN" sz="2400" i="1"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Wingdings" panose="05000000000000000000" pitchFamily="2" charset="2"/>
              </a:rPr>
              <a:t>	</a:t>
            </a:r>
          </a:p>
          <a:p>
            <a:pPr indent="0" fontAlgn="auto">
              <a:buClr>
                <a:srgbClr val="4F81BD"/>
              </a:buClr>
              <a:buSzPct val="85000"/>
              <a:buFont typeface="Arial" panose="020B0604020202020204" pitchFamily="34" charset="0"/>
              <a:buNone/>
            </a:pPr>
            <a:endParaRPr lang="en-US" altLang="zh-CN" sz="2400" i="1"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Wingdings" panose="05000000000000000000" pitchFamily="2" charset="2"/>
            </a:endParaRPr>
          </a:p>
          <a:p>
            <a:pPr indent="0" fontAlgn="auto">
              <a:buClr>
                <a:srgbClr val="4F81BD"/>
              </a:buClr>
              <a:buSzPct val="85000"/>
              <a:buFont typeface="Arial" panose="020B0604020202020204" pitchFamily="34" charset="0"/>
              <a:buNone/>
            </a:pPr>
            <a:endParaRPr lang="en-US" altLang="zh-CN" sz="2400" i="1"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Wingdings" panose="05000000000000000000" pitchFamily="2" charset="2"/>
            </a:endParaRPr>
          </a:p>
          <a:p>
            <a:pPr indent="0" fontAlgn="auto">
              <a:buClr>
                <a:srgbClr val="4F81BD"/>
              </a:buClr>
              <a:buSzPct val="85000"/>
              <a:buFont typeface="Arial" panose="020B0604020202020204" pitchFamily="34" charset="0"/>
              <a:buNone/>
            </a:pPr>
            <a:r>
              <a:rPr lang="en-US" altLang="zh-CN" sz="2400" i="1"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Wingdings" panose="05000000000000000000" pitchFamily="2" charset="2"/>
              </a:rPr>
              <a:t>	A</a:t>
            </a:r>
            <a:r>
              <a:rPr lang="en-US" altLang="zh-CN" sz="2400"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Wingdings" panose="05000000000000000000" pitchFamily="2" charset="2"/>
              </a:rPr>
              <a:t>  </a:t>
            </a:r>
            <a:r>
              <a:rPr lang="en-US" altLang="zh-CN" sz="2400" i="1"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Wingdings" panose="05000000000000000000" pitchFamily="2" charset="2"/>
              </a:rPr>
              <a:t>A</a:t>
            </a:r>
            <a:r>
              <a:rPr lang="en-US" altLang="zh-CN" sz="2400"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Wingdings" panose="05000000000000000000" pitchFamily="2" charset="2"/>
              </a:rPr>
              <a:t> </a:t>
            </a:r>
            <a:r>
              <a:rPr lang="en-US" altLang="zh-CN" sz="2400" i="1"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Wingdings" panose="05000000000000000000" pitchFamily="2" charset="2"/>
              </a:rPr>
              <a:t>α  |  β</a:t>
            </a:r>
            <a:endParaRPr lang="en-US" altLang="zh-CN" sz="2400" i="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Wingdings" panose="05000000000000000000" pitchFamily="2" charset="2"/>
            </a:endParaRPr>
          </a:p>
          <a:p>
            <a:pPr lvl="1" indent="0">
              <a:buClr>
                <a:srgbClr val="4F80BD"/>
              </a:buClr>
              <a:buFont typeface="Wingdings" panose="05000000000000000000" charset="0"/>
              <a:buNone/>
            </a:pPr>
            <a:endParaRPr lang="en-US" altLang="zh-CN" sz="2400" i="1" dirty="0">
              <a:latin typeface="Times New Roman" panose="02020603050405020304" pitchFamily="18" charset="0"/>
              <a:cs typeface="Times New Roman" panose="02020603050405020304" pitchFamily="18" charset="0"/>
              <a:sym typeface="Wingdings" panose="05000000000000000000" pitchFamily="2" charset="2"/>
            </a:endParaRPr>
          </a:p>
          <a:p>
            <a:pPr lvl="1" indent="0">
              <a:buClr>
                <a:srgbClr val="4F80BD"/>
              </a:buClr>
              <a:buFont typeface="Wingdings" panose="05000000000000000000" charset="0"/>
              <a:buNone/>
            </a:pPr>
            <a:endParaRPr lang="en-US" altLang="zh-CN" sz="2400" i="1" dirty="0">
              <a:latin typeface="Times New Roman" panose="02020603050405020304" pitchFamily="18" charset="0"/>
              <a:cs typeface="Times New Roman" panose="02020603050405020304" pitchFamily="18" charset="0"/>
              <a:sym typeface="Wingdings" panose="05000000000000000000" pitchFamily="2" charset="2"/>
            </a:endParaRPr>
          </a:p>
          <a:p>
            <a:pPr lvl="1" indent="0">
              <a:buClr>
                <a:srgbClr val="4F80BD"/>
              </a:buClr>
              <a:buFont typeface="Wingdings" panose="05000000000000000000" charset="0"/>
              <a:buNone/>
            </a:pP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endParaRPr>
          </a:p>
          <a:p>
            <a:pPr lvl="0" indent="0">
              <a:buClr>
                <a:srgbClr val="4F80BD"/>
              </a:buClr>
              <a:buFont typeface="Wingdings" panose="05000000000000000000" charset="0"/>
              <a:buNone/>
            </a:pPr>
            <a:r>
              <a:rPr lang="en-US" altLang="zh-CN" sz="2400" i="1"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Wingdings" panose="05000000000000000000" pitchFamily="2" charset="2"/>
              </a:rPr>
              <a:t>	A  </a:t>
            </a:r>
            <a:r>
              <a:rPr lang="en-US" altLang="zh-CN" sz="2400"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Wingdings" panose="05000000000000000000" pitchFamily="2" charset="2"/>
              </a:rPr>
              <a:t> </a:t>
            </a:r>
            <a:r>
              <a:rPr lang="en-US" altLang="zh-CN" sz="2400" i="1"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Wingdings" panose="05000000000000000000" pitchFamily="2" charset="2"/>
              </a:rPr>
              <a:t>β R</a:t>
            </a:r>
          </a:p>
          <a:p>
            <a:pPr lvl="0" indent="0">
              <a:buClr>
                <a:srgbClr val="4F80BD"/>
              </a:buClr>
              <a:buFont typeface="Wingdings" panose="05000000000000000000" charset="0"/>
              <a:buNone/>
            </a:pPr>
            <a:r>
              <a:rPr lang="en-US" altLang="zh-CN" sz="2400" i="1"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Wingdings" panose="05000000000000000000" pitchFamily="2" charset="2"/>
              </a:rPr>
              <a:t>	R  </a:t>
            </a:r>
            <a:r>
              <a:rPr lang="en-US" altLang="zh-CN" sz="2400"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i="1"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Wingdings" panose="05000000000000000000" pitchFamily="2" charset="2"/>
              </a:rPr>
              <a:t> α  R  |  </a:t>
            </a:r>
            <a:r>
              <a:rPr lang="el-GR" altLang="zh-CN" sz="2400" i="1"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Wingdings" panose="05000000000000000000" pitchFamily="2" charset="2"/>
              </a:rPr>
              <a:t>ε</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sym typeface="+mn-ea"/>
            </a:endParaRPr>
          </a:p>
          <a:p>
            <a:pPr indent="0" fontAlgn="auto">
              <a:buClr>
                <a:srgbClr val="4F81BD"/>
              </a:buClr>
              <a:buSzPct val="85000"/>
              <a:buFont typeface="Arial" panose="020B0604020202020204" pitchFamily="34" charset="0"/>
              <a:buNone/>
            </a:pP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sym typeface="+mn-ea"/>
            </a:endParaRPr>
          </a:p>
        </p:txBody>
      </p:sp>
      <p:grpSp>
        <p:nvGrpSpPr>
          <p:cNvPr id="36" name="组合 35"/>
          <p:cNvGrpSpPr/>
          <p:nvPr/>
        </p:nvGrpSpPr>
        <p:grpSpPr>
          <a:xfrm>
            <a:off x="5283835" y="2778125"/>
            <a:ext cx="3011170" cy="2969971"/>
            <a:chOff x="7413" y="6088"/>
            <a:chExt cx="5754" cy="4337"/>
          </a:xfrm>
        </p:grpSpPr>
        <p:grpSp>
          <p:nvGrpSpPr>
            <p:cNvPr id="42" name="组合 41"/>
            <p:cNvGrpSpPr/>
            <p:nvPr/>
          </p:nvGrpSpPr>
          <p:grpSpPr>
            <a:xfrm>
              <a:off x="7413" y="9887"/>
              <a:ext cx="4730" cy="538"/>
              <a:chOff x="7413" y="4467"/>
              <a:chExt cx="4730" cy="538"/>
            </a:xfrm>
          </p:grpSpPr>
          <p:grpSp>
            <p:nvGrpSpPr>
              <p:cNvPr id="43" name="组合 42"/>
              <p:cNvGrpSpPr/>
              <p:nvPr/>
            </p:nvGrpSpPr>
            <p:grpSpPr>
              <a:xfrm>
                <a:off x="7413" y="4467"/>
                <a:ext cx="1803" cy="538"/>
                <a:chOff x="7413" y="4467"/>
                <a:chExt cx="1803" cy="538"/>
              </a:xfrm>
            </p:grpSpPr>
            <p:sp>
              <p:nvSpPr>
                <p:cNvPr id="46" name="文本框 45"/>
                <p:cNvSpPr txBox="1"/>
                <p:nvPr/>
              </p:nvSpPr>
              <p:spPr>
                <a:xfrm>
                  <a:off x="7413" y="4467"/>
                  <a:ext cx="867" cy="538"/>
                </a:xfrm>
                <a:prstGeom prst="rect">
                  <a:avLst/>
                </a:prstGeom>
                <a:solidFill>
                  <a:schemeClr val="tx2">
                    <a:lumMod val="20000"/>
                    <a:lumOff val="80000"/>
                  </a:schemeClr>
                </a:solidFill>
              </p:spPr>
              <p:txBody>
                <a:bodyPr wrap="square" rtlCol="0">
                  <a:spAutoFit/>
                </a:bodyPr>
                <a:lstStyle/>
                <a:p>
                  <a:pPr algn="ctr"/>
                  <a:r>
                    <a:rPr lang="el-GR" altLang="zh-CN" b="1" i="1" dirty="0">
                      <a:solidFill>
                        <a:srgbClr val="000000"/>
                      </a:solidFill>
                      <a:latin typeface="Arial" panose="020B0604020202020204" pitchFamily="34" charset="0"/>
                      <a:ea typeface="宋体" panose="02010600030101010101" pitchFamily="2" charset="-122"/>
                      <a:sym typeface="+mn-ea"/>
                    </a:rPr>
                    <a:t>β</a:t>
                  </a:r>
                  <a:endParaRPr lang="zh-CN" altLang="en-US"/>
                </a:p>
              </p:txBody>
            </p:sp>
            <p:sp>
              <p:nvSpPr>
                <p:cNvPr id="47" name="文本框 46"/>
                <p:cNvSpPr txBox="1"/>
                <p:nvPr/>
              </p:nvSpPr>
              <p:spPr>
                <a:xfrm>
                  <a:off x="8348" y="4467"/>
                  <a:ext cx="868" cy="538"/>
                </a:xfrm>
                <a:prstGeom prst="rect">
                  <a:avLst/>
                </a:prstGeom>
                <a:solidFill>
                  <a:schemeClr val="tx2">
                    <a:lumMod val="20000"/>
                    <a:lumOff val="80000"/>
                  </a:schemeClr>
                </a:solidFill>
              </p:spPr>
              <p:txBody>
                <a:bodyPr wrap="square" rtlCol="0">
                  <a:spAutoFit/>
                </a:bodyPr>
                <a:lstStyle/>
                <a:p>
                  <a:pPr algn="ctr"/>
                  <a:r>
                    <a:rPr lang="el-GR" altLang="zh-CN" b="1" i="1" dirty="0">
                      <a:solidFill>
                        <a:srgbClr val="000000"/>
                      </a:solidFill>
                      <a:latin typeface="Arial" panose="020B0604020202020204" pitchFamily="34" charset="0"/>
                      <a:ea typeface="宋体" panose="02010600030101010101" pitchFamily="2" charset="-122"/>
                      <a:sym typeface="+mn-ea"/>
                    </a:rPr>
                    <a:t>α</a:t>
                  </a:r>
                  <a:endParaRPr lang="zh-CN" altLang="en-US"/>
                </a:p>
              </p:txBody>
            </p:sp>
          </p:grpSp>
          <p:grpSp>
            <p:nvGrpSpPr>
              <p:cNvPr id="48" name="组合 47"/>
              <p:cNvGrpSpPr/>
              <p:nvPr/>
            </p:nvGrpSpPr>
            <p:grpSpPr>
              <a:xfrm>
                <a:off x="9306" y="4467"/>
                <a:ext cx="1857" cy="538"/>
                <a:chOff x="7359" y="4467"/>
                <a:chExt cx="1857" cy="538"/>
              </a:xfrm>
            </p:grpSpPr>
            <p:sp>
              <p:nvSpPr>
                <p:cNvPr id="49" name="文本框 48"/>
                <p:cNvSpPr txBox="1"/>
                <p:nvPr/>
              </p:nvSpPr>
              <p:spPr>
                <a:xfrm>
                  <a:off x="7359" y="4467"/>
                  <a:ext cx="867" cy="538"/>
                </a:xfrm>
                <a:prstGeom prst="rect">
                  <a:avLst/>
                </a:prstGeom>
                <a:solidFill>
                  <a:schemeClr val="tx2">
                    <a:lumMod val="20000"/>
                    <a:lumOff val="80000"/>
                  </a:schemeClr>
                </a:solidFill>
              </p:spPr>
              <p:txBody>
                <a:bodyPr wrap="square" rtlCol="0">
                  <a:spAutoFit/>
                </a:bodyPr>
                <a:lstStyle/>
                <a:p>
                  <a:pPr algn="ctr"/>
                  <a:r>
                    <a:rPr lang="el-GR" altLang="zh-CN" b="1" i="1" dirty="0">
                      <a:solidFill>
                        <a:srgbClr val="000000"/>
                      </a:solidFill>
                      <a:latin typeface="Arial" panose="020B0604020202020204" pitchFamily="34" charset="0"/>
                      <a:ea typeface="宋体" panose="02010600030101010101" pitchFamily="2" charset="-122"/>
                      <a:sym typeface="+mn-ea"/>
                    </a:rPr>
                    <a:t>α</a:t>
                  </a:r>
                  <a:endParaRPr lang="zh-CN" altLang="en-US"/>
                </a:p>
              </p:txBody>
            </p:sp>
            <p:sp>
              <p:nvSpPr>
                <p:cNvPr id="50" name="文本框 49"/>
                <p:cNvSpPr txBox="1"/>
                <p:nvPr/>
              </p:nvSpPr>
              <p:spPr>
                <a:xfrm>
                  <a:off x="8348" y="4467"/>
                  <a:ext cx="868" cy="538"/>
                </a:xfrm>
                <a:prstGeom prst="rect">
                  <a:avLst/>
                </a:prstGeom>
                <a:solidFill>
                  <a:schemeClr val="tx2">
                    <a:lumMod val="20000"/>
                    <a:lumOff val="80000"/>
                  </a:schemeClr>
                </a:solidFill>
              </p:spPr>
              <p:txBody>
                <a:bodyPr wrap="square" rtlCol="0">
                  <a:spAutoFit/>
                </a:bodyPr>
                <a:lstStyle/>
                <a:p>
                  <a:pPr algn="ctr"/>
                  <a:r>
                    <a:rPr lang="en-US" altLang="zh-CN"/>
                    <a:t>...</a:t>
                  </a:r>
                </a:p>
              </p:txBody>
            </p:sp>
          </p:grpSp>
          <p:sp>
            <p:nvSpPr>
              <p:cNvPr id="51" name="文本框 50"/>
              <p:cNvSpPr txBox="1"/>
              <p:nvPr/>
            </p:nvSpPr>
            <p:spPr>
              <a:xfrm>
                <a:off x="11276" y="4467"/>
                <a:ext cx="867" cy="538"/>
              </a:xfrm>
              <a:prstGeom prst="rect">
                <a:avLst/>
              </a:prstGeom>
              <a:solidFill>
                <a:schemeClr val="tx2">
                  <a:lumMod val="20000"/>
                  <a:lumOff val="80000"/>
                </a:schemeClr>
              </a:solidFill>
            </p:spPr>
            <p:txBody>
              <a:bodyPr wrap="square" rtlCol="0">
                <a:spAutoFit/>
              </a:bodyPr>
              <a:lstStyle/>
              <a:p>
                <a:pPr algn="ctr"/>
                <a:r>
                  <a:rPr lang="el-GR" altLang="zh-CN" b="1" i="1" dirty="0">
                    <a:solidFill>
                      <a:srgbClr val="000000"/>
                    </a:solidFill>
                    <a:latin typeface="Arial" panose="020B0604020202020204" pitchFamily="34" charset="0"/>
                    <a:ea typeface="宋体" panose="02010600030101010101" pitchFamily="2" charset="-122"/>
                    <a:sym typeface="+mn-ea"/>
                  </a:rPr>
                  <a:t>α</a:t>
                </a:r>
                <a:endParaRPr lang="zh-CN" altLang="el-GR" b="1" i="1" dirty="0">
                  <a:solidFill>
                    <a:srgbClr val="000000"/>
                  </a:solidFill>
                  <a:latin typeface="Arial" panose="020B0604020202020204" pitchFamily="34" charset="0"/>
                  <a:ea typeface="宋体" panose="02010600030101010101" pitchFamily="2" charset="-122"/>
                  <a:sym typeface="+mn-ea"/>
                </a:endParaRPr>
              </a:p>
            </p:txBody>
          </p:sp>
        </p:grpSp>
        <p:sp>
          <p:nvSpPr>
            <p:cNvPr id="52" name="文本框 51"/>
            <p:cNvSpPr txBox="1"/>
            <p:nvPr/>
          </p:nvSpPr>
          <p:spPr>
            <a:xfrm>
              <a:off x="11307" y="8088"/>
              <a:ext cx="806" cy="538"/>
            </a:xfrm>
            <a:prstGeom prst="rect">
              <a:avLst/>
            </a:prstGeom>
            <a:noFill/>
          </p:spPr>
          <p:txBody>
            <a:bodyPr wrap="square" rtlCol="0">
              <a:spAutoFit/>
            </a:bodyPr>
            <a:lstStyle/>
            <a:p>
              <a:r>
                <a:rPr lang="en-US" altLang="zh-CN" b="1" i="1">
                  <a:solidFill>
                    <a:srgbClr val="2626E6"/>
                  </a:solidFill>
                  <a:sym typeface="+mn-ea"/>
                </a:rPr>
                <a:t>R</a:t>
              </a:r>
            </a:p>
          </p:txBody>
        </p:sp>
        <p:cxnSp>
          <p:nvCxnSpPr>
            <p:cNvPr id="67" name="直接连接符 66"/>
            <p:cNvCxnSpPr>
              <a:stCxn id="52" idx="2"/>
              <a:endCxn id="51" idx="0"/>
            </p:cNvCxnSpPr>
            <p:nvPr/>
          </p:nvCxnSpPr>
          <p:spPr>
            <a:xfrm>
              <a:off x="11710" y="8626"/>
              <a:ext cx="1" cy="1261"/>
            </a:xfrm>
            <a:prstGeom prst="line">
              <a:avLst/>
            </a:prstGeom>
            <a:ln>
              <a:solidFill>
                <a:srgbClr val="2626E6"/>
              </a:solidFill>
            </a:ln>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10326" y="7584"/>
              <a:ext cx="806" cy="538"/>
            </a:xfrm>
            <a:prstGeom prst="rect">
              <a:avLst/>
            </a:prstGeom>
            <a:noFill/>
          </p:spPr>
          <p:txBody>
            <a:bodyPr wrap="square" rtlCol="0">
              <a:spAutoFit/>
            </a:bodyPr>
            <a:lstStyle/>
            <a:p>
              <a:r>
                <a:rPr lang="en-US" altLang="zh-CN">
                  <a:solidFill>
                    <a:srgbClr val="2626E6"/>
                  </a:solidFill>
                </a:rPr>
                <a:t>...</a:t>
              </a:r>
            </a:p>
          </p:txBody>
        </p:sp>
        <p:cxnSp>
          <p:nvCxnSpPr>
            <p:cNvPr id="95" name="直接连接符 94"/>
            <p:cNvCxnSpPr>
              <a:stCxn id="50" idx="0"/>
              <a:endCxn id="90" idx="2"/>
            </p:cNvCxnSpPr>
            <p:nvPr/>
          </p:nvCxnSpPr>
          <p:spPr>
            <a:xfrm flipV="1">
              <a:off x="10729" y="8121"/>
              <a:ext cx="0" cy="1766"/>
            </a:xfrm>
            <a:prstGeom prst="line">
              <a:avLst/>
            </a:prstGeom>
            <a:ln>
              <a:solidFill>
                <a:srgbClr val="2626E6"/>
              </a:solidFill>
            </a:ln>
          </p:spPr>
          <p:style>
            <a:lnRef idx="1">
              <a:schemeClr val="accent1"/>
            </a:lnRef>
            <a:fillRef idx="0">
              <a:schemeClr val="accent1"/>
            </a:fillRef>
            <a:effectRef idx="0">
              <a:schemeClr val="accent1"/>
            </a:effectRef>
            <a:fontRef idx="minor">
              <a:schemeClr val="tx1"/>
            </a:fontRef>
          </p:style>
        </p:cxnSp>
        <p:sp>
          <p:nvSpPr>
            <p:cNvPr id="97" name="文本框 96"/>
            <p:cNvSpPr txBox="1"/>
            <p:nvPr/>
          </p:nvSpPr>
          <p:spPr>
            <a:xfrm>
              <a:off x="8379" y="6584"/>
              <a:ext cx="806" cy="538"/>
            </a:xfrm>
            <a:prstGeom prst="rect">
              <a:avLst/>
            </a:prstGeom>
            <a:noFill/>
          </p:spPr>
          <p:txBody>
            <a:bodyPr wrap="square" rtlCol="0">
              <a:spAutoFit/>
            </a:bodyPr>
            <a:lstStyle/>
            <a:p>
              <a:r>
                <a:rPr lang="en-US" altLang="zh-CN" b="1" i="1">
                  <a:solidFill>
                    <a:srgbClr val="2626E6"/>
                  </a:solidFill>
                  <a:sym typeface="+mn-ea"/>
                </a:rPr>
                <a:t>R</a:t>
              </a:r>
            </a:p>
          </p:txBody>
        </p:sp>
        <p:sp>
          <p:nvSpPr>
            <p:cNvPr id="98" name="文本框 97"/>
            <p:cNvSpPr txBox="1"/>
            <p:nvPr/>
          </p:nvSpPr>
          <p:spPr>
            <a:xfrm>
              <a:off x="9324" y="7100"/>
              <a:ext cx="806" cy="538"/>
            </a:xfrm>
            <a:prstGeom prst="rect">
              <a:avLst/>
            </a:prstGeom>
            <a:noFill/>
          </p:spPr>
          <p:txBody>
            <a:bodyPr wrap="square" rtlCol="0">
              <a:spAutoFit/>
            </a:bodyPr>
            <a:lstStyle/>
            <a:p>
              <a:r>
                <a:rPr lang="en-US" altLang="zh-CN" b="1" i="1">
                  <a:solidFill>
                    <a:srgbClr val="2626E6"/>
                  </a:solidFill>
                  <a:sym typeface="+mn-ea"/>
                </a:rPr>
                <a:t>R</a:t>
              </a:r>
            </a:p>
          </p:txBody>
        </p:sp>
        <p:cxnSp>
          <p:nvCxnSpPr>
            <p:cNvPr id="99" name="直接连接符 98"/>
            <p:cNvCxnSpPr>
              <a:stCxn id="49" idx="0"/>
              <a:endCxn id="98" idx="2"/>
            </p:cNvCxnSpPr>
            <p:nvPr/>
          </p:nvCxnSpPr>
          <p:spPr>
            <a:xfrm flipH="1" flipV="1">
              <a:off x="9727" y="7637"/>
              <a:ext cx="13" cy="2250"/>
            </a:xfrm>
            <a:prstGeom prst="line">
              <a:avLst/>
            </a:prstGeom>
            <a:ln>
              <a:solidFill>
                <a:srgbClr val="2626E6"/>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47" idx="0"/>
              <a:endCxn id="97" idx="2"/>
            </p:cNvCxnSpPr>
            <p:nvPr/>
          </p:nvCxnSpPr>
          <p:spPr>
            <a:xfrm flipH="1" flipV="1">
              <a:off x="8782" y="7122"/>
              <a:ext cx="1" cy="2765"/>
            </a:xfrm>
            <a:prstGeom prst="line">
              <a:avLst/>
            </a:prstGeom>
            <a:ln>
              <a:solidFill>
                <a:srgbClr val="2626E6"/>
              </a:solidFill>
            </a:ln>
          </p:spPr>
          <p:style>
            <a:lnRef idx="1">
              <a:schemeClr val="accent1"/>
            </a:lnRef>
            <a:fillRef idx="0">
              <a:schemeClr val="accent1"/>
            </a:fillRef>
            <a:effectRef idx="0">
              <a:schemeClr val="accent1"/>
            </a:effectRef>
            <a:fontRef idx="minor">
              <a:schemeClr val="tx1"/>
            </a:fontRef>
          </p:style>
        </p:cxnSp>
        <p:sp>
          <p:nvSpPr>
            <p:cNvPr id="101" name="文本框 100"/>
            <p:cNvSpPr txBox="1"/>
            <p:nvPr/>
          </p:nvSpPr>
          <p:spPr>
            <a:xfrm>
              <a:off x="7444" y="6088"/>
              <a:ext cx="806" cy="538"/>
            </a:xfrm>
            <a:prstGeom prst="rect">
              <a:avLst/>
            </a:prstGeom>
            <a:noFill/>
          </p:spPr>
          <p:txBody>
            <a:bodyPr wrap="square" rtlCol="0">
              <a:spAutoFit/>
            </a:bodyPr>
            <a:lstStyle/>
            <a:p>
              <a:r>
                <a:rPr lang="en-US" altLang="zh-CN" b="1" i="1">
                  <a:solidFill>
                    <a:srgbClr val="2626E6"/>
                  </a:solidFill>
                  <a:sym typeface="+mn-ea"/>
                </a:rPr>
                <a:t>R</a:t>
              </a:r>
            </a:p>
          </p:txBody>
        </p:sp>
        <p:cxnSp>
          <p:nvCxnSpPr>
            <p:cNvPr id="102" name="直接连接符 101"/>
            <p:cNvCxnSpPr>
              <a:stCxn id="46" idx="0"/>
              <a:endCxn id="101" idx="2"/>
            </p:cNvCxnSpPr>
            <p:nvPr/>
          </p:nvCxnSpPr>
          <p:spPr>
            <a:xfrm flipV="1">
              <a:off x="7847" y="6626"/>
              <a:ext cx="0" cy="3261"/>
            </a:xfrm>
            <a:prstGeom prst="line">
              <a:avLst/>
            </a:prstGeom>
            <a:ln>
              <a:solidFill>
                <a:srgbClr val="2626E6"/>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52" idx="1"/>
              <a:endCxn id="90" idx="2"/>
            </p:cNvCxnSpPr>
            <p:nvPr/>
          </p:nvCxnSpPr>
          <p:spPr>
            <a:xfrm flipH="1" flipV="1">
              <a:off x="10729" y="8121"/>
              <a:ext cx="578" cy="236"/>
            </a:xfrm>
            <a:prstGeom prst="line">
              <a:avLst/>
            </a:prstGeom>
            <a:ln>
              <a:solidFill>
                <a:srgbClr val="2626E6"/>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90" idx="1"/>
              <a:endCxn id="98" idx="2"/>
            </p:cNvCxnSpPr>
            <p:nvPr/>
          </p:nvCxnSpPr>
          <p:spPr>
            <a:xfrm flipH="1" flipV="1">
              <a:off x="9727" y="7638"/>
              <a:ext cx="599" cy="215"/>
            </a:xfrm>
            <a:prstGeom prst="line">
              <a:avLst/>
            </a:prstGeom>
            <a:ln>
              <a:solidFill>
                <a:srgbClr val="2626E6"/>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98" idx="1"/>
              <a:endCxn id="97" idx="2"/>
            </p:cNvCxnSpPr>
            <p:nvPr/>
          </p:nvCxnSpPr>
          <p:spPr>
            <a:xfrm flipH="1" flipV="1">
              <a:off x="8782" y="7122"/>
              <a:ext cx="542" cy="247"/>
            </a:xfrm>
            <a:prstGeom prst="line">
              <a:avLst/>
            </a:prstGeom>
            <a:ln>
              <a:solidFill>
                <a:srgbClr val="2626E6"/>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97" idx="1"/>
              <a:endCxn id="101" idx="2"/>
            </p:cNvCxnSpPr>
            <p:nvPr/>
          </p:nvCxnSpPr>
          <p:spPr>
            <a:xfrm flipH="1" flipV="1">
              <a:off x="7848" y="6626"/>
              <a:ext cx="531" cy="227"/>
            </a:xfrm>
            <a:prstGeom prst="line">
              <a:avLst/>
            </a:prstGeom>
            <a:ln>
              <a:solidFill>
                <a:srgbClr val="2626E6"/>
              </a:solidFill>
            </a:ln>
          </p:spPr>
          <p:style>
            <a:lnRef idx="1">
              <a:schemeClr val="accent1"/>
            </a:lnRef>
            <a:fillRef idx="0">
              <a:schemeClr val="accent1"/>
            </a:fillRef>
            <a:effectRef idx="0">
              <a:schemeClr val="accent1"/>
            </a:effectRef>
            <a:fontRef idx="minor">
              <a:schemeClr val="tx1"/>
            </a:fontRef>
          </p:style>
        </p:cxnSp>
        <p:sp>
          <p:nvSpPr>
            <p:cNvPr id="107" name="文本框 106"/>
            <p:cNvSpPr txBox="1"/>
            <p:nvPr/>
          </p:nvSpPr>
          <p:spPr>
            <a:xfrm>
              <a:off x="12361" y="8598"/>
              <a:ext cx="806" cy="538"/>
            </a:xfrm>
            <a:prstGeom prst="rect">
              <a:avLst/>
            </a:prstGeom>
            <a:noFill/>
          </p:spPr>
          <p:txBody>
            <a:bodyPr wrap="square" rtlCol="0">
              <a:spAutoFit/>
            </a:bodyPr>
            <a:lstStyle/>
            <a:p>
              <a:r>
                <a:rPr lang="en-US" altLang="zh-CN" b="1" i="1">
                  <a:solidFill>
                    <a:srgbClr val="2626E6"/>
                  </a:solidFill>
                  <a:sym typeface="+mn-ea"/>
                </a:rPr>
                <a:t>R</a:t>
              </a:r>
            </a:p>
          </p:txBody>
        </p:sp>
        <p:cxnSp>
          <p:nvCxnSpPr>
            <p:cNvPr id="108" name="直接连接符 107"/>
            <p:cNvCxnSpPr>
              <a:stCxn id="52" idx="2"/>
              <a:endCxn id="107" idx="1"/>
            </p:cNvCxnSpPr>
            <p:nvPr/>
          </p:nvCxnSpPr>
          <p:spPr>
            <a:xfrm>
              <a:off x="11710" y="8626"/>
              <a:ext cx="652" cy="241"/>
            </a:xfrm>
            <a:prstGeom prst="line">
              <a:avLst/>
            </a:prstGeom>
            <a:ln>
              <a:solidFill>
                <a:srgbClr val="2626E6"/>
              </a:solidFill>
            </a:ln>
          </p:spPr>
          <p:style>
            <a:lnRef idx="1">
              <a:schemeClr val="accent1"/>
            </a:lnRef>
            <a:fillRef idx="0">
              <a:schemeClr val="accent1"/>
            </a:fillRef>
            <a:effectRef idx="0">
              <a:schemeClr val="accent1"/>
            </a:effectRef>
            <a:fontRef idx="minor">
              <a:schemeClr val="tx1"/>
            </a:fontRef>
          </p:style>
        </p:cxnSp>
        <p:sp>
          <p:nvSpPr>
            <p:cNvPr id="109" name="文本框 108"/>
            <p:cNvSpPr txBox="1"/>
            <p:nvPr/>
          </p:nvSpPr>
          <p:spPr>
            <a:xfrm>
              <a:off x="12361" y="9809"/>
              <a:ext cx="806" cy="538"/>
            </a:xfrm>
            <a:prstGeom prst="rect">
              <a:avLst/>
            </a:prstGeom>
            <a:noFill/>
          </p:spPr>
          <p:txBody>
            <a:bodyPr wrap="square" rtlCol="0">
              <a:spAutoFit/>
            </a:bodyPr>
            <a:lstStyle/>
            <a:p>
              <a:pPr algn="ctr"/>
              <a:r>
                <a:rPr lang="en-US" altLang="zh-CN" b="1" i="1">
                  <a:solidFill>
                    <a:srgbClr val="2626E6"/>
                  </a:solidFill>
                  <a:sym typeface="+mn-ea"/>
                </a:rPr>
                <a:t>Ɛ</a:t>
              </a:r>
            </a:p>
          </p:txBody>
        </p:sp>
        <p:cxnSp>
          <p:nvCxnSpPr>
            <p:cNvPr id="110" name="直接连接符 109"/>
            <p:cNvCxnSpPr>
              <a:stCxn id="107" idx="2"/>
              <a:endCxn id="109" idx="0"/>
            </p:cNvCxnSpPr>
            <p:nvPr/>
          </p:nvCxnSpPr>
          <p:spPr>
            <a:xfrm>
              <a:off x="12764" y="9136"/>
              <a:ext cx="0" cy="673"/>
            </a:xfrm>
            <a:prstGeom prst="line">
              <a:avLst/>
            </a:prstGeom>
            <a:ln>
              <a:solidFill>
                <a:srgbClr val="2626E6"/>
              </a:solidFill>
            </a:ln>
          </p:spPr>
          <p:style>
            <a:lnRef idx="1">
              <a:schemeClr val="accent1"/>
            </a:lnRef>
            <a:fillRef idx="0">
              <a:schemeClr val="accent1"/>
            </a:fillRef>
            <a:effectRef idx="0">
              <a:schemeClr val="accent1"/>
            </a:effectRef>
            <a:fontRef idx="minor">
              <a:schemeClr val="tx1"/>
            </a:fontRef>
          </p:style>
        </p:cxnSp>
      </p:grpSp>
      <p:sp>
        <p:nvSpPr>
          <p:cNvPr id="34" name="下箭头 6"/>
          <p:cNvSpPr/>
          <p:nvPr/>
        </p:nvSpPr>
        <p:spPr bwMode="auto">
          <a:xfrm>
            <a:off x="1835696" y="3790494"/>
            <a:ext cx="608330" cy="502602"/>
          </a:xfrm>
          <a:prstGeom prst="downArrow">
            <a:avLst>
              <a:gd name="adj1" fmla="val 50000"/>
              <a:gd name="adj2" fmla="val 50000"/>
            </a:avLst>
          </a:prstGeom>
          <a:solidFill>
            <a:schemeClr val="tx2">
              <a:lumMod val="40000"/>
              <a:lumOff val="60000"/>
            </a:schemeClr>
          </a:solidFill>
          <a:ln w="6350" algn="ctr">
            <a:solidFill>
              <a:schemeClr val="accent1"/>
            </a:solidFill>
            <a:round/>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 name="下箭头 6"/>
          <p:cNvSpPr/>
          <p:nvPr/>
        </p:nvSpPr>
        <p:spPr bwMode="auto">
          <a:xfrm rot="16046530">
            <a:off x="3787186" y="4014750"/>
            <a:ext cx="608330" cy="502602"/>
          </a:xfrm>
          <a:prstGeom prst="downArrow">
            <a:avLst>
              <a:gd name="adj1" fmla="val 50000"/>
              <a:gd name="adj2" fmla="val 50000"/>
            </a:avLst>
          </a:prstGeom>
          <a:solidFill>
            <a:schemeClr val="tx2">
              <a:lumMod val="40000"/>
              <a:lumOff val="60000"/>
            </a:schemeClr>
          </a:solidFill>
          <a:ln w="6350" algn="ctr">
            <a:solidFill>
              <a:schemeClr val="accent1"/>
            </a:solidFill>
            <a:round/>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Tree>
    <p:extLst>
      <p:ext uri="{BB962C8B-B14F-4D97-AF65-F5344CB8AC3E}">
        <p14:creationId xmlns:p14="http://schemas.microsoft.com/office/powerpoint/2010/main" val="4097409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消除左递归</a:t>
            </a:r>
          </a:p>
        </p:txBody>
      </p:sp>
      <p:sp>
        <p:nvSpPr>
          <p:cNvPr id="8" name="文本框 7"/>
          <p:cNvSpPr txBox="1"/>
          <p:nvPr/>
        </p:nvSpPr>
        <p:spPr>
          <a:xfrm>
            <a:off x="457200" y="1602000"/>
            <a:ext cx="8007985" cy="4308872"/>
          </a:xfrm>
          <a:prstGeom prst="rect">
            <a:avLst/>
          </a:prstGeom>
          <a:noFill/>
        </p:spPr>
        <p:txBody>
          <a:bodyPr wrap="square" rtlCol="0">
            <a:spAutoFit/>
          </a:bodyPr>
          <a:lstStyle/>
          <a:p>
            <a:pPr marL="183600" indent="-183600" fontAlgn="auto">
              <a:spcBef>
                <a:spcPts val="576"/>
              </a:spcBef>
              <a:buClr>
                <a:srgbClr val="4F81BD"/>
              </a:buClr>
              <a:buSzPct val="85000"/>
              <a:buFont typeface="Times New Roman" panose="02020603050405020304" pitchFamily="18" charset="0"/>
              <a:buChar char="•"/>
            </a:pPr>
            <a:r>
              <a:rPr lang="zh-CN" altLang="en-US" sz="2400"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例，对于以下文法，它是直接左递归的</a:t>
            </a:r>
            <a:r>
              <a:rPr lang="zh-CN" altLang="en-US" sz="2400" dirty="0" smtClean="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a:t>
            </a:r>
            <a:endParaRPr lang="en-US" altLang="zh-CN" sz="2400" dirty="0" smtClean="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endParaRPr>
          </a:p>
          <a:p>
            <a:pPr indent="0" fontAlgn="auto">
              <a:buClr>
                <a:srgbClr val="4F81BD"/>
              </a:buClr>
              <a:buSzPct val="85000"/>
              <a:buFont typeface="Arial" panose="020B0604020202020204" pitchFamily="34" charset="0"/>
              <a:buNone/>
            </a:pPr>
            <a:r>
              <a:rPr lang="en-US" altLang="zh-CN" sz="2400" i="1" dirty="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E </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E + T</a:t>
            </a:r>
          </a:p>
          <a:p>
            <a:pPr indent="0" fontAlgn="auto">
              <a:buClr>
                <a:srgbClr val="4F81BD"/>
              </a:buClr>
              <a:buSzPct val="85000"/>
              <a:buFont typeface="Arial" panose="020B0604020202020204" pitchFamily="34" charset="0"/>
              <a:buNone/>
            </a:pPr>
            <a:r>
              <a:rPr lang="en-US" altLang="zh-CN" sz="2400" i="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T → T * F | F</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endParaRPr>
          </a:p>
          <a:p>
            <a:pPr indent="0" fontAlgn="auto">
              <a:buClr>
                <a:srgbClr val="4F81BD"/>
              </a:buClr>
              <a:buSzPct val="85000"/>
              <a:buFont typeface="Arial" panose="020B0604020202020204" pitchFamily="34" charset="0"/>
              <a:buNone/>
            </a:pPr>
            <a:r>
              <a:rPr lang="en-US" altLang="zh-CN" sz="2400" i="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F </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 </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E</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 | </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id</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a:t>
            </a:r>
          </a:p>
          <a:p>
            <a:pPr marL="183600" indent="-183600" fontAlgn="auto">
              <a:spcBef>
                <a:spcPts val="576"/>
              </a:spcBef>
              <a:buClr>
                <a:srgbClr val="4F81BD"/>
              </a:buClr>
              <a:buSzPct val="85000"/>
              <a:buFont typeface="Times New Roman" panose="02020603050405020304" pitchFamily="18" charset="0"/>
              <a:buChar char="•"/>
            </a:pPr>
            <a:endParaRPr lang="en-US" altLang="zh-CN" sz="2400" dirty="0" smtClean="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endParaRPr>
          </a:p>
          <a:p>
            <a:pPr marL="183600" lvl="2" indent="-183600">
              <a:spcBef>
                <a:spcPts val="576"/>
              </a:spcBef>
              <a:buClr>
                <a:srgbClr val="4F81BD"/>
              </a:buClr>
              <a:buSzPct val="85000"/>
              <a:buFont typeface="Times New Roman" panose="02020603050405020304" pitchFamily="18" charset="0"/>
              <a:buChar char="•"/>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mn-ea"/>
              </a:rPr>
              <a:t>因</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sym typeface="+mn-ea"/>
              </a:rPr>
              <a:t>为</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sym typeface="+mn-ea"/>
              </a:rPr>
              <a:t>E</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mn-ea"/>
              </a:rPr>
              <a:t>和</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sym typeface="+mn-ea"/>
              </a:rPr>
              <a:t>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mn-ea"/>
              </a:rPr>
              <a:t>存在形式为</a:t>
            </a:r>
            <a:r>
              <a:rPr lang="en-US" altLang="zh-CN" sz="2400" i="1" dirty="0">
                <a:ea typeface="楷体" panose="02010609060101010101" pitchFamily="49" charset="-122"/>
                <a:cs typeface="+mn-lt"/>
                <a:sym typeface="+mn-ea"/>
              </a:rPr>
              <a:t>A→Aα</a:t>
            </a:r>
            <a:r>
              <a:rPr lang="zh-CN" altLang="en-US" sz="2400" dirty="0">
                <a:ea typeface="楷体" panose="02010609060101010101" pitchFamily="49" charset="-122"/>
                <a:cs typeface="+mn-lt"/>
                <a:sym typeface="+mn-ea"/>
              </a:rPr>
              <a:t>的产生式</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sym typeface="+mn-ea"/>
              </a:rPr>
              <a:t>：</a:t>
            </a:r>
            <a:endParaRPr lang="en-US" altLang="zh-CN" sz="2400"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endParaRPr>
          </a:p>
          <a:p>
            <a:pPr marL="457200" lvl="2" indent="0" fontAlgn="auto">
              <a:buClr>
                <a:srgbClr val="4F81BD"/>
              </a:buClr>
              <a:buSzPct val="85000"/>
              <a:buFont typeface="Arial" panose="020B0604020202020204" pitchFamily="34" charset="0"/>
              <a:buNone/>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sz="2400" i="1"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sz="2400" i="1"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E → E + T</a:t>
            </a:r>
          </a:p>
          <a:p>
            <a:pPr marL="457200" lvl="1" indent="0" fontAlgn="auto">
              <a:buClr>
                <a:srgbClr val="4F81BD"/>
              </a:buClr>
              <a:buSzPct val="85000"/>
              <a:buFont typeface="Arial" panose="020B0604020202020204" pitchFamily="34" charset="0"/>
              <a:buNone/>
            </a:pPr>
            <a:r>
              <a:rPr lang="en-US" altLang="zh-CN" sz="2400" i="1"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a:t>
            </a:r>
            <a:r>
              <a:rPr lang="en-US" altLang="zh-CN" sz="2400" i="1" dirty="0">
                <a:solidFill>
                  <a:schemeClr val="tx2"/>
                </a:solidFill>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A      A</a:t>
            </a:r>
            <a:r>
              <a:rPr lang="en-US" altLang="zh-CN" sz="2400" i="1"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a:t>
            </a:r>
            <a:r>
              <a:rPr lang="en-US" altLang="zh-CN" sz="2400" i="1" dirty="0">
                <a:solidFill>
                  <a:schemeClr val="accent6">
                    <a:lumMod val="75000"/>
                  </a:schemeClr>
                </a:solidFill>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α</a:t>
            </a:r>
            <a:r>
              <a:rPr lang="en-US" altLang="zh-CN" sz="2400" i="1"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a:t>
            </a:r>
          </a:p>
          <a:p>
            <a:pPr marL="457200" lvl="1" indent="0" fontAlgn="auto">
              <a:buClr>
                <a:srgbClr val="4F81BD"/>
              </a:buClr>
              <a:buSzPct val="85000"/>
              <a:buFont typeface="Arial" panose="020B0604020202020204" pitchFamily="34" charset="0"/>
              <a:buNone/>
            </a:pPr>
            <a:r>
              <a:rPr lang="en-US" altLang="zh-CN" sz="2400" i="1"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mn-ea"/>
              </a:rPr>
              <a:t>	</a:t>
            </a:r>
          </a:p>
          <a:p>
            <a:pPr marL="457200" lvl="1" indent="0" fontAlgn="auto">
              <a:buClr>
                <a:srgbClr val="4F81BD"/>
              </a:buClr>
              <a:buSzPct val="85000"/>
              <a:buFont typeface="Arial" panose="020B0604020202020204" pitchFamily="34" charset="0"/>
              <a:buNone/>
            </a:pPr>
            <a:r>
              <a:rPr lang="en-US" altLang="zh-CN" sz="2400" i="1"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sz="2400" i="1"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T → T * F | F</a:t>
            </a:r>
          </a:p>
          <a:p>
            <a:pPr marL="457200" lvl="1" indent="0" fontAlgn="auto">
              <a:buClr>
                <a:srgbClr val="4F81BD"/>
              </a:buClr>
              <a:buSzPct val="85000"/>
              <a:buFont typeface="Arial" panose="020B0604020202020204" pitchFamily="34" charset="0"/>
              <a:buNone/>
            </a:pPr>
            <a:r>
              <a:rPr lang="en-US" altLang="zh-CN" sz="2400" i="1"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sz="2400" i="1" dirty="0">
                <a:solidFill>
                  <a:schemeClr val="tx2"/>
                </a:solidFill>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A      A</a:t>
            </a:r>
            <a:r>
              <a:rPr lang="en-US" altLang="zh-CN" sz="2400" i="1"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a:t>
            </a:r>
            <a:r>
              <a:rPr lang="en-US" altLang="zh-CN" sz="2400" i="1" dirty="0">
                <a:solidFill>
                  <a:schemeClr val="accent6">
                    <a:lumMod val="75000"/>
                  </a:schemeClr>
                </a:solidFill>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α     </a:t>
            </a:r>
            <a:r>
              <a:rPr lang="en-US" altLang="zh-CN" sz="2400" i="1" dirty="0">
                <a:solidFill>
                  <a:schemeClr val="accent4">
                    <a:lumMod val="75000"/>
                  </a:schemeClr>
                </a:solidFill>
                <a:latin typeface="Times New Roman" panose="02020603050405020304" pitchFamily="18" charset="0"/>
                <a:cs typeface="Times New Roman" panose="02020603050405020304" pitchFamily="18" charset="0"/>
                <a:sym typeface="+mn-ea"/>
              </a:rPr>
              <a:t>β</a:t>
            </a:r>
            <a:endParaRPr lang="zh-CN" altLang="en-US" sz="24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extLst>
      <p:ext uri="{BB962C8B-B14F-4D97-AF65-F5344CB8AC3E}">
        <p14:creationId xmlns:p14="http://schemas.microsoft.com/office/powerpoint/2010/main" val="2867220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消除左递归</a:t>
            </a:r>
          </a:p>
        </p:txBody>
      </p:sp>
      <p:sp>
        <p:nvSpPr>
          <p:cNvPr id="8" name="文本框 7"/>
          <p:cNvSpPr txBox="1"/>
          <p:nvPr/>
        </p:nvSpPr>
        <p:spPr>
          <a:xfrm>
            <a:off x="457200" y="1602000"/>
            <a:ext cx="8007985" cy="4909036"/>
          </a:xfrm>
          <a:prstGeom prst="rect">
            <a:avLst/>
          </a:prstGeom>
          <a:noFill/>
        </p:spPr>
        <p:txBody>
          <a:bodyPr wrap="square" rtlCol="0">
            <a:spAutoFit/>
          </a:bodyPr>
          <a:lstStyle/>
          <a:p>
            <a:pPr marL="183600" indent="-183600" fontAlgn="auto">
              <a:spcBef>
                <a:spcPts val="576"/>
              </a:spcBef>
              <a:buClr>
                <a:srgbClr val="4F81BD"/>
              </a:buClr>
              <a:buSzPct val="85000"/>
              <a:buFont typeface="Arial" panose="020B0604020202020204" pitchFamily="34" charset="0"/>
              <a:buChar char="•"/>
            </a:pPr>
            <a:r>
              <a:rPr lang="zh-CN" altLang="en-US" sz="2400"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例，对于以下文法，它是直接左递归的：</a:t>
            </a:r>
            <a:endParaRPr lang="en-US" altLang="zh-CN" sz="2400"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endParaRPr>
          </a:p>
          <a:p>
            <a:pPr indent="0" fontAlgn="auto">
              <a:buClr>
                <a:srgbClr val="4F81BD"/>
              </a:buClr>
              <a:buSzPct val="85000"/>
              <a:buFont typeface="Arial" panose="020B0604020202020204" pitchFamily="34" charset="0"/>
              <a:buNone/>
            </a:pPr>
            <a:r>
              <a:rPr lang="en-US" altLang="zh-CN" sz="2400" i="1"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E → E + T</a:t>
            </a:r>
          </a:p>
          <a:p>
            <a:pPr indent="0" fontAlgn="auto">
              <a:buClr>
                <a:srgbClr val="4F81BD"/>
              </a:buClr>
              <a:buSzPct val="85000"/>
              <a:buFont typeface="Arial" panose="020B0604020202020204" pitchFamily="34" charset="0"/>
              <a:buNone/>
            </a:pPr>
            <a:r>
              <a:rPr lang="en-US" altLang="zh-CN" sz="2400" i="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T → T * F | F</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endParaRPr>
          </a:p>
          <a:p>
            <a:pPr indent="0" fontAlgn="auto">
              <a:buClr>
                <a:srgbClr val="4F81BD"/>
              </a:buClr>
              <a:buSzPct val="85000"/>
              <a:buFont typeface="Arial" panose="020B0604020202020204" pitchFamily="34" charset="0"/>
              <a:buNone/>
            </a:pPr>
            <a:r>
              <a:rPr lang="en-US" altLang="zh-CN" sz="2400" i="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F </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 </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E</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 | </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id</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a:t>
            </a:r>
          </a:p>
          <a:p>
            <a:pPr fontAlgn="auto">
              <a:spcBef>
                <a:spcPts val="576"/>
              </a:spcBef>
              <a:buClr>
                <a:srgbClr val="4F81BD"/>
              </a:buClr>
              <a:buSzPct val="85000"/>
            </a:pPr>
            <a:endParaRPr lang="en-US" altLang="zh-CN" sz="2400" dirty="0" smtClean="0">
              <a:effectLst/>
              <a:latin typeface="Times New Roman" panose="02020603050405020304" pitchFamily="18" charset="0"/>
              <a:ea typeface="楷体" panose="02010609060101010101" pitchFamily="49" charset="-122"/>
              <a:cs typeface="Times New Roman" panose="02020603050405020304" pitchFamily="18" charset="0"/>
              <a:sym typeface="+mn-ea"/>
            </a:endParaRPr>
          </a:p>
          <a:p>
            <a:pPr marL="183600" lvl="1" indent="-183600" fontAlgn="auto">
              <a:spcBef>
                <a:spcPts val="576"/>
              </a:spcBef>
              <a:buClr>
                <a:srgbClr val="4F81BD"/>
              </a:buClr>
              <a:buSzPct val="85000"/>
              <a:buFont typeface="Arial" panose="020B0604020202020204" pitchFamily="34" charset="0"/>
              <a:buChar char="•"/>
            </a:pPr>
            <a:r>
              <a:rPr lang="zh-CN" altLang="en-US" sz="2400" dirty="0" smtClean="0">
                <a:effectLst/>
                <a:latin typeface="Times New Roman" panose="02020603050405020304" pitchFamily="18" charset="0"/>
                <a:ea typeface="楷体" panose="02010609060101010101" pitchFamily="49" charset="-122"/>
                <a:cs typeface="Times New Roman" panose="02020603050405020304" pitchFamily="18" charset="0"/>
                <a:sym typeface="+mn-ea"/>
              </a:rPr>
              <a:t>消除</a:t>
            </a:r>
            <a:r>
              <a:rPr lang="en-US" altLang="zh-CN" sz="2400" i="1" dirty="0">
                <a:effectLst/>
                <a:latin typeface="Times New Roman" panose="02020603050405020304" pitchFamily="18" charset="0"/>
                <a:ea typeface="楷体" panose="02010609060101010101" pitchFamily="49" charset="-122"/>
                <a:cs typeface="Times New Roman" panose="02020603050405020304" pitchFamily="18" charset="0"/>
                <a:sym typeface="+mn-ea"/>
              </a:rPr>
              <a:t>E</a:t>
            </a:r>
            <a:r>
              <a:rPr lang="zh-CN" altLang="en-US" sz="2400" dirty="0">
                <a:effectLst/>
                <a:latin typeface="Times New Roman" panose="02020603050405020304" pitchFamily="18" charset="0"/>
                <a:ea typeface="楷体" panose="02010609060101010101" pitchFamily="49" charset="-122"/>
                <a:cs typeface="Times New Roman" panose="02020603050405020304" pitchFamily="18" charset="0"/>
                <a:sym typeface="+mn-ea"/>
              </a:rPr>
              <a:t>的直接左递归，加入一个新的非终结符号</a:t>
            </a:r>
            <a:r>
              <a:rPr lang="en-US" altLang="zh-CN" sz="2400" i="1"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E'</a:t>
            </a:r>
            <a:r>
              <a:rPr lang="zh-CN" altLang="en-US" sz="2400" dirty="0">
                <a:effectLst/>
                <a:latin typeface="Times New Roman" panose="02020603050405020304" pitchFamily="18" charset="0"/>
                <a:ea typeface="楷体" panose="02010609060101010101" pitchFamily="49" charset="-122"/>
                <a:cs typeface="Times New Roman" panose="02020603050405020304" pitchFamily="18" charset="0"/>
                <a:sym typeface="+mn-ea"/>
              </a:rPr>
              <a:t>：</a:t>
            </a:r>
          </a:p>
          <a:p>
            <a:pPr fontAlgn="auto">
              <a:spcBef>
                <a:spcPts val="576"/>
              </a:spcBef>
              <a:buClr>
                <a:srgbClr val="4F81BD"/>
              </a:buClr>
              <a:buSzPct val="85000"/>
            </a:pPr>
            <a:r>
              <a:rPr lang="en-US" altLang="zh-CN" sz="2400" dirty="0">
                <a:effectLst/>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sz="2400" i="1" dirty="0">
                <a:effectLst/>
                <a:latin typeface="Times New Roman" panose="02020603050405020304" pitchFamily="18" charset="0"/>
                <a:ea typeface="楷体" panose="02010609060101010101" pitchFamily="49" charset="-122"/>
                <a:cs typeface="Times New Roman" panose="02020603050405020304" pitchFamily="18" charset="0"/>
                <a:sym typeface="+mn-ea"/>
              </a:rPr>
              <a:t>E  </a:t>
            </a:r>
            <a:r>
              <a:rPr lang="en-US" altLang="zh-CN" sz="2400" i="1"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→T </a:t>
            </a:r>
            <a:r>
              <a:rPr lang="en-US" altLang="zh-CN" sz="2400" i="1" dirty="0">
                <a:solidFill>
                  <a:schemeClr val="accent6">
                    <a:lumMod val="75000"/>
                  </a:schemeClr>
                </a:solidFill>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E'</a:t>
            </a:r>
          </a:p>
          <a:p>
            <a:pPr fontAlgn="auto">
              <a:spcBef>
                <a:spcPts val="576"/>
              </a:spcBef>
              <a:buClr>
                <a:srgbClr val="4F81BD"/>
              </a:buClr>
              <a:buSzPct val="85000"/>
            </a:pPr>
            <a:r>
              <a:rPr lang="en-US" altLang="zh-CN" sz="2400" i="1" dirty="0">
                <a:effectLst/>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sz="2400" i="1" dirty="0">
                <a:solidFill>
                  <a:schemeClr val="accent6">
                    <a:lumMod val="75000"/>
                  </a:schemeClr>
                </a:solidFill>
                <a:effectLst/>
                <a:latin typeface="Times New Roman" panose="02020603050405020304" pitchFamily="18" charset="0"/>
                <a:ea typeface="楷体" panose="02010609060101010101" pitchFamily="49" charset="-122"/>
                <a:cs typeface="Times New Roman" panose="02020603050405020304" pitchFamily="18" charset="0"/>
                <a:sym typeface="+mn-ea"/>
              </a:rPr>
              <a:t>E' </a:t>
            </a:r>
            <a:r>
              <a:rPr lang="en-US" altLang="zh-CN" sz="2400" i="1"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 T </a:t>
            </a:r>
            <a:r>
              <a:rPr lang="en-US" altLang="zh-CN" sz="2400" i="1" dirty="0">
                <a:solidFill>
                  <a:schemeClr val="accent6">
                    <a:lumMod val="75000"/>
                  </a:schemeClr>
                </a:solidFill>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E'</a:t>
            </a:r>
            <a:r>
              <a:rPr lang="en-US" altLang="zh-CN" sz="2400"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 </a:t>
            </a:r>
            <a:r>
              <a:rPr lang="el-GR" altLang="zh-CN" sz="2400" i="1"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Wingdings" panose="05000000000000000000" pitchFamily="2" charset="2"/>
              </a:rPr>
              <a:t>ε</a:t>
            </a:r>
            <a:r>
              <a:rPr lang="en-US" altLang="zh-CN" sz="2400"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a:t>
            </a:r>
          </a:p>
          <a:p>
            <a:pPr marL="183600" lvl="1" indent="-183600" fontAlgn="auto">
              <a:spcBef>
                <a:spcPts val="576"/>
              </a:spcBef>
              <a:buClr>
                <a:srgbClr val="4F81BD"/>
              </a:buClr>
              <a:buSzPct val="85000"/>
              <a:buFont typeface="Arial" panose="020B0604020202020204" pitchFamily="34" charset="0"/>
              <a:buChar char="•"/>
            </a:pPr>
            <a:r>
              <a:rPr lang="zh-CN" altLang="en-US" sz="24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mn-ea"/>
              </a:rPr>
              <a:t>消除</a:t>
            </a:r>
            <a:r>
              <a:rPr lang="en-US" altLang="zh-CN" sz="2400" i="1"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mn-ea"/>
              </a:rPr>
              <a:t>T</a:t>
            </a:r>
            <a:r>
              <a:rPr lang="zh-CN" altLang="en-US" sz="24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mn-ea"/>
              </a:rPr>
              <a:t>的直接左递归，</a:t>
            </a:r>
            <a:r>
              <a:rPr lang="zh-CN" altLang="en-US" sz="2400" dirty="0">
                <a:effectLst/>
                <a:latin typeface="Times New Roman" panose="02020603050405020304" pitchFamily="18" charset="0"/>
                <a:ea typeface="楷体" panose="02010609060101010101" pitchFamily="49" charset="-122"/>
                <a:cs typeface="Times New Roman" panose="02020603050405020304" pitchFamily="18" charset="0"/>
                <a:sym typeface="+mn-ea"/>
              </a:rPr>
              <a:t>加入一个新的非终结符号</a:t>
            </a:r>
            <a:r>
              <a:rPr lang="en-US" altLang="zh-CN" sz="2400" i="1" dirty="0">
                <a:effectLst/>
                <a:latin typeface="Times New Roman" panose="02020603050405020304" pitchFamily="18" charset="0"/>
                <a:ea typeface="楷体" panose="02010609060101010101" pitchFamily="49" charset="-122"/>
                <a:cs typeface="Times New Roman" panose="02020603050405020304" pitchFamily="18" charset="0"/>
                <a:sym typeface="+mn-ea"/>
              </a:rPr>
              <a:t>T</a:t>
            </a:r>
            <a:r>
              <a:rPr lang="en-US" altLang="zh-CN" sz="2400" i="1"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a:t>
            </a:r>
            <a:r>
              <a:rPr lang="zh-CN" altLang="en-US" sz="24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mn-ea"/>
              </a:rPr>
              <a:t>：</a:t>
            </a:r>
          </a:p>
          <a:p>
            <a:pPr fontAlgn="auto">
              <a:buClr>
                <a:srgbClr val="4F81BD"/>
              </a:buClr>
              <a:buSzPct val="85000"/>
            </a:pPr>
            <a:r>
              <a:rPr lang="en-US" altLang="zh-CN" sz="24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sz="2400" i="1" dirty="0">
                <a:effectLst/>
                <a:latin typeface="Times New Roman" panose="02020603050405020304" pitchFamily="18" charset="0"/>
                <a:ea typeface="楷体" panose="02010609060101010101" pitchFamily="49" charset="-122"/>
                <a:cs typeface="Times New Roman" panose="02020603050405020304" pitchFamily="18" charset="0"/>
                <a:sym typeface="+mn-ea"/>
              </a:rPr>
              <a:t>T  </a:t>
            </a:r>
            <a:r>
              <a:rPr lang="en-US" altLang="zh-CN" sz="2400" i="1"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F </a:t>
            </a:r>
            <a:r>
              <a:rPr lang="en-US" altLang="zh-CN" sz="2400" i="1" dirty="0">
                <a:solidFill>
                  <a:schemeClr val="accent6">
                    <a:lumMod val="75000"/>
                  </a:schemeClr>
                </a:solidFill>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T'</a:t>
            </a:r>
            <a:endParaRPr lang="en-US" altLang="zh-CN" sz="2400"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endParaRPr>
          </a:p>
          <a:p>
            <a:pPr fontAlgn="auto">
              <a:buClr>
                <a:srgbClr val="4F81BD"/>
              </a:buClr>
              <a:buSzPct val="85000"/>
            </a:pPr>
            <a:r>
              <a:rPr lang="en-US" altLang="zh-CN" sz="2400" i="1" dirty="0">
                <a:effectLst/>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sz="2400" i="1" dirty="0">
                <a:solidFill>
                  <a:schemeClr val="accent6">
                    <a:lumMod val="75000"/>
                  </a:schemeClr>
                </a:solidFill>
                <a:effectLst/>
                <a:latin typeface="Times New Roman" panose="02020603050405020304" pitchFamily="18" charset="0"/>
                <a:ea typeface="楷体" panose="02010609060101010101" pitchFamily="49" charset="-122"/>
                <a:cs typeface="Times New Roman" panose="02020603050405020304" pitchFamily="18" charset="0"/>
                <a:sym typeface="+mn-ea"/>
              </a:rPr>
              <a:t>T' </a:t>
            </a:r>
            <a:r>
              <a:rPr lang="en-US" altLang="zh-CN" sz="2400" i="1"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 F </a:t>
            </a:r>
            <a:r>
              <a:rPr lang="en-US" altLang="zh-CN" sz="2400" i="1" dirty="0">
                <a:solidFill>
                  <a:schemeClr val="accent6">
                    <a:lumMod val="75000"/>
                  </a:schemeClr>
                </a:solidFill>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T'</a:t>
            </a:r>
            <a:r>
              <a:rPr lang="en-US" altLang="zh-CN" sz="2400"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 </a:t>
            </a:r>
            <a:r>
              <a:rPr lang="el-GR" altLang="zh-CN" sz="2400" i="1"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Wingdings" panose="05000000000000000000" pitchFamily="2" charset="2"/>
              </a:rPr>
              <a:t>ε</a:t>
            </a:r>
            <a:endParaRPr lang="zh-CN" altLang="en-US" sz="2400" i="1"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0" fontAlgn="auto">
              <a:buClr>
                <a:srgbClr val="4F81BD"/>
              </a:buClr>
              <a:buSzPct val="85000"/>
              <a:buFont typeface="Arial" panose="020B0604020202020204" pitchFamily="34" charset="0"/>
              <a:buNone/>
            </a:pPr>
            <a:r>
              <a:rPr lang="en-US" altLang="zh-CN" sz="2400" i="1"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mn-ea"/>
              </a:rPr>
              <a:t>			</a:t>
            </a:r>
          </a:p>
        </p:txBody>
      </p:sp>
    </p:spTree>
    <p:extLst>
      <p:ext uri="{BB962C8B-B14F-4D97-AF65-F5344CB8AC3E}">
        <p14:creationId xmlns:p14="http://schemas.microsoft.com/office/powerpoint/2010/main" val="233739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a:sym typeface="+mn-ea"/>
              </a:rPr>
              <a:t>语法错误的处理</a:t>
            </a:r>
          </a:p>
          <a:p>
            <a:pPr lvl="1"/>
            <a:r>
              <a:rPr lang="zh-CN" altLang="en-US">
                <a:sym typeface="+mn-ea"/>
              </a:rPr>
              <a:t>程序不同层次的错误</a:t>
            </a:r>
          </a:p>
          <a:p>
            <a:pPr lvl="1"/>
            <a:r>
              <a:rPr lang="zh-CN" altLang="en-US" dirty="0"/>
              <a:t>错误恢复策略</a:t>
            </a:r>
          </a:p>
          <a:p>
            <a:r>
              <a:rPr lang="zh-CN" altLang="en-US" dirty="0"/>
              <a:t>消除二义文法</a:t>
            </a:r>
          </a:p>
          <a:p>
            <a:pPr lvl="1"/>
            <a:r>
              <a:rPr lang="zh-CN" altLang="en-US" dirty="0"/>
              <a:t>运算符的优先级</a:t>
            </a:r>
          </a:p>
          <a:p>
            <a:pPr lvl="1"/>
            <a:r>
              <a:rPr lang="zh-CN" altLang="en-US" dirty="0"/>
              <a:t>悬空-else</a:t>
            </a:r>
          </a:p>
          <a:p>
            <a:r>
              <a:rPr lang="zh-CN" altLang="en-US" dirty="0"/>
              <a:t>消除左递归</a:t>
            </a:r>
          </a:p>
          <a:p>
            <a:r>
              <a:rPr lang="zh-CN" altLang="en-US" dirty="0"/>
              <a:t>提左公因子</a:t>
            </a:r>
          </a:p>
          <a:p>
            <a:pPr marL="0" indent="0">
              <a:buNone/>
            </a:pP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消除左递归</a:t>
            </a:r>
          </a:p>
        </p:txBody>
      </p:sp>
      <p:sp>
        <p:nvSpPr>
          <p:cNvPr id="8" name="文本框 7"/>
          <p:cNvSpPr txBox="1"/>
          <p:nvPr/>
        </p:nvSpPr>
        <p:spPr>
          <a:xfrm>
            <a:off x="457200" y="1602000"/>
            <a:ext cx="8007985" cy="2676525"/>
          </a:xfrm>
          <a:prstGeom prst="rect">
            <a:avLst/>
          </a:prstGeom>
          <a:noFill/>
        </p:spPr>
        <p:txBody>
          <a:bodyPr wrap="square" rtlCol="0">
            <a:spAutoFit/>
          </a:bodyPr>
          <a:lstStyle/>
          <a:p>
            <a:pPr marL="183600" indent="-183600" fontAlgn="auto">
              <a:spcBef>
                <a:spcPts val="576"/>
              </a:spcBef>
              <a:buClr>
                <a:srgbClr val="4F81BD"/>
              </a:buClr>
              <a:buSzPct val="85000"/>
              <a:buFont typeface="Arial" panose="020B0604020202020204" pitchFamily="34" charset="0"/>
              <a:buChar char="•"/>
            </a:pPr>
            <a:r>
              <a:rPr lang="zh-CN" altLang="en-US" sz="2400" dirty="0">
                <a:effectLst/>
                <a:latin typeface="Times New Roman" panose="02020603050405020304" pitchFamily="18" charset="0"/>
                <a:ea typeface="楷体" panose="02010609060101010101" pitchFamily="49" charset="-122"/>
                <a:cs typeface="Times New Roman" panose="02020603050405020304" pitchFamily="18" charset="0"/>
                <a:sym typeface="+mn-ea"/>
              </a:rPr>
              <a:t>消除</a:t>
            </a:r>
            <a:r>
              <a:rPr lang="en-US" altLang="zh-CN" sz="2400" i="1" dirty="0">
                <a:effectLst/>
                <a:latin typeface="Times New Roman" panose="02020603050405020304" pitchFamily="18" charset="0"/>
                <a:ea typeface="楷体" panose="02010609060101010101" pitchFamily="49" charset="-122"/>
                <a:cs typeface="Times New Roman" panose="02020603050405020304" pitchFamily="18" charset="0"/>
                <a:sym typeface="+mn-ea"/>
              </a:rPr>
              <a:t>E</a:t>
            </a:r>
            <a:r>
              <a:rPr lang="zh-CN" altLang="en-US" sz="2400" dirty="0">
                <a:effectLst/>
                <a:latin typeface="Times New Roman" panose="02020603050405020304" pitchFamily="18" charset="0"/>
                <a:ea typeface="楷体" panose="02010609060101010101" pitchFamily="49" charset="-122"/>
                <a:cs typeface="Times New Roman" panose="02020603050405020304" pitchFamily="18" charset="0"/>
                <a:sym typeface="+mn-ea"/>
              </a:rPr>
              <a:t>和</a:t>
            </a:r>
            <a:r>
              <a:rPr lang="en-US" altLang="zh-CN" sz="2400" i="1" dirty="0">
                <a:effectLst/>
                <a:latin typeface="Times New Roman" panose="02020603050405020304" pitchFamily="18" charset="0"/>
                <a:ea typeface="楷体" panose="02010609060101010101" pitchFamily="49" charset="-122"/>
                <a:cs typeface="Times New Roman" panose="02020603050405020304" pitchFamily="18" charset="0"/>
                <a:sym typeface="+mn-ea"/>
              </a:rPr>
              <a:t>T</a:t>
            </a:r>
            <a:r>
              <a:rPr lang="zh-CN" altLang="en-US" sz="2400" dirty="0">
                <a:effectLst/>
                <a:latin typeface="Times New Roman" panose="02020603050405020304" pitchFamily="18" charset="0"/>
                <a:ea typeface="楷体" panose="02010609060101010101" pitchFamily="49" charset="-122"/>
                <a:cs typeface="Times New Roman" panose="02020603050405020304" pitchFamily="18" charset="0"/>
                <a:sym typeface="+mn-ea"/>
              </a:rPr>
              <a:t>的直接左递归，可得到：</a:t>
            </a:r>
          </a:p>
          <a:p>
            <a:pPr indent="0" fontAlgn="auto">
              <a:buClr>
                <a:srgbClr val="4F81BD"/>
              </a:buClr>
              <a:buSzPct val="85000"/>
              <a:buFont typeface="Arial" panose="020B0604020202020204" pitchFamily="34" charset="0"/>
              <a:buNone/>
            </a:pPr>
            <a:endParaRPr lang="en-US" altLang="zh-CN" sz="2400" dirty="0">
              <a:effectLst/>
              <a:latin typeface="Times New Roman" panose="02020603050405020304" pitchFamily="18" charset="0"/>
              <a:ea typeface="楷体" panose="02010609060101010101" pitchFamily="49" charset="-122"/>
              <a:cs typeface="Times New Roman" panose="02020603050405020304" pitchFamily="18" charset="0"/>
              <a:sym typeface="+mn-ea"/>
            </a:endParaRPr>
          </a:p>
          <a:p>
            <a:pPr indent="0" fontAlgn="auto">
              <a:buClr>
                <a:srgbClr val="4F81BD"/>
              </a:buClr>
              <a:buSzPct val="85000"/>
              <a:buFont typeface="Arial" panose="020B0604020202020204" pitchFamily="34" charset="0"/>
              <a:buNone/>
            </a:pPr>
            <a:r>
              <a:rPr lang="en-US" altLang="zh-CN" sz="2400" dirty="0">
                <a:effectLst/>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sz="2400" i="1" dirty="0">
                <a:effectLst/>
                <a:latin typeface="Times New Roman" panose="02020603050405020304" pitchFamily="18" charset="0"/>
                <a:ea typeface="楷体" panose="02010609060101010101" pitchFamily="49" charset="-122"/>
                <a:cs typeface="Times New Roman" panose="02020603050405020304" pitchFamily="18" charset="0"/>
                <a:sym typeface="+mn-ea"/>
              </a:rPr>
              <a:t>E  </a:t>
            </a:r>
            <a:r>
              <a:rPr lang="en-US" altLang="zh-CN" sz="2400" i="1"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T E'</a:t>
            </a:r>
          </a:p>
          <a:p>
            <a:pPr indent="0" fontAlgn="auto">
              <a:buClr>
                <a:srgbClr val="4F81BD"/>
              </a:buClr>
              <a:buSzPct val="85000"/>
              <a:buFont typeface="Arial" panose="020B0604020202020204" pitchFamily="34" charset="0"/>
              <a:buNone/>
            </a:pPr>
            <a:r>
              <a:rPr lang="en-US" altLang="zh-CN" sz="2400" i="1" dirty="0">
                <a:effectLst/>
                <a:latin typeface="Times New Roman" panose="02020603050405020304" pitchFamily="18" charset="0"/>
                <a:ea typeface="楷体" panose="02010609060101010101" pitchFamily="49" charset="-122"/>
                <a:cs typeface="Times New Roman" panose="02020603050405020304" pitchFamily="18" charset="0"/>
                <a:sym typeface="+mn-ea"/>
              </a:rPr>
              <a:t>			E' </a:t>
            </a:r>
            <a:r>
              <a:rPr lang="en-US" altLang="zh-CN" sz="2400" i="1"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 T E'</a:t>
            </a:r>
            <a:r>
              <a:rPr lang="en-US" altLang="zh-CN" sz="2400"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 </a:t>
            </a:r>
            <a:r>
              <a:rPr lang="el-GR" altLang="zh-CN" sz="2400" i="1"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Wingdings" panose="05000000000000000000" pitchFamily="2" charset="2"/>
              </a:rPr>
              <a:t>ε</a:t>
            </a:r>
          </a:p>
          <a:p>
            <a:pPr indent="0" fontAlgn="auto">
              <a:buClr>
                <a:srgbClr val="4F81BD"/>
              </a:buClr>
              <a:buSzPct val="85000"/>
              <a:buFont typeface="Arial" panose="020B0604020202020204" pitchFamily="34" charset="0"/>
              <a:buNone/>
            </a:pPr>
            <a:r>
              <a:rPr lang="en-US" altLang="zh-CN" sz="2400" i="1" dirty="0">
                <a:effectLst/>
                <a:latin typeface="Times New Roman" panose="02020603050405020304" pitchFamily="18" charset="0"/>
                <a:ea typeface="楷体" panose="02010609060101010101" pitchFamily="49" charset="-122"/>
                <a:cs typeface="Times New Roman" panose="02020603050405020304" pitchFamily="18" charset="0"/>
                <a:sym typeface="+mn-ea"/>
              </a:rPr>
              <a:t>			T  </a:t>
            </a:r>
            <a:r>
              <a:rPr lang="en-US" altLang="zh-CN" sz="2400" i="1"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F T'</a:t>
            </a:r>
            <a:endParaRPr lang="en-US" altLang="zh-CN" sz="2400"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endParaRPr>
          </a:p>
          <a:p>
            <a:pPr indent="0" fontAlgn="auto">
              <a:buClr>
                <a:srgbClr val="4F81BD"/>
              </a:buClr>
              <a:buSzPct val="85000"/>
              <a:buFont typeface="Arial" panose="020B0604020202020204" pitchFamily="34" charset="0"/>
              <a:buNone/>
            </a:pPr>
            <a:r>
              <a:rPr lang="en-US" altLang="zh-CN" sz="2400" i="1" dirty="0">
                <a:effectLst/>
                <a:latin typeface="Times New Roman" panose="02020603050405020304" pitchFamily="18" charset="0"/>
                <a:ea typeface="楷体" panose="02010609060101010101" pitchFamily="49" charset="-122"/>
                <a:cs typeface="Times New Roman" panose="02020603050405020304" pitchFamily="18" charset="0"/>
                <a:sym typeface="+mn-ea"/>
              </a:rPr>
              <a:t>			T' </a:t>
            </a:r>
            <a:r>
              <a:rPr lang="en-US" altLang="zh-CN" sz="2400" i="1"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 F T'</a:t>
            </a:r>
            <a:r>
              <a:rPr lang="en-US" altLang="zh-CN" sz="2400"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 </a:t>
            </a:r>
            <a:r>
              <a:rPr lang="el-GR" altLang="zh-CN" sz="2400" i="1"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Wingdings" panose="05000000000000000000" pitchFamily="2" charset="2"/>
              </a:rPr>
              <a:t>ε</a:t>
            </a:r>
          </a:p>
          <a:p>
            <a:pPr indent="0" fontAlgn="auto">
              <a:buClr>
                <a:srgbClr val="4F81BD"/>
              </a:buClr>
              <a:buSzPct val="85000"/>
              <a:buFont typeface="Arial" panose="020B0604020202020204" pitchFamily="34" charset="0"/>
              <a:buNone/>
            </a:pPr>
            <a:r>
              <a:rPr lang="en-US" altLang="zh-CN" sz="2400" i="1" dirty="0">
                <a:effectLst/>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sz="2400" i="1"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F </a:t>
            </a:r>
            <a:r>
              <a:rPr lang="en-US" altLang="zh-CN" sz="2400"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 </a:t>
            </a:r>
            <a:r>
              <a:rPr lang="en-US" altLang="zh-CN" sz="2400" i="1"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E</a:t>
            </a:r>
            <a:r>
              <a:rPr lang="en-US" altLang="zh-CN" sz="2400"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 | </a:t>
            </a:r>
            <a:r>
              <a:rPr lang="en-US" altLang="zh-CN" sz="2400" b="1"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id</a:t>
            </a:r>
            <a:r>
              <a:rPr lang="en-US" altLang="zh-CN" sz="2400"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a:t>
            </a:r>
            <a:endParaRPr lang="en-US" altLang="zh-CN" sz="2400" i="1" dirty="0">
              <a:effectLst/>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extLst>
      <p:ext uri="{BB962C8B-B14F-4D97-AF65-F5344CB8AC3E}">
        <p14:creationId xmlns:p14="http://schemas.microsoft.com/office/powerpoint/2010/main" val="3471645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消除左递归</a:t>
            </a:r>
          </a:p>
        </p:txBody>
      </p:sp>
      <p:sp>
        <p:nvSpPr>
          <p:cNvPr id="8" name="文本框 7"/>
          <p:cNvSpPr txBox="1"/>
          <p:nvPr/>
        </p:nvSpPr>
        <p:spPr>
          <a:xfrm>
            <a:off x="457200" y="1602000"/>
            <a:ext cx="7493635" cy="3046095"/>
          </a:xfrm>
          <a:prstGeom prst="rect">
            <a:avLst/>
          </a:prstGeom>
          <a:noFill/>
        </p:spPr>
        <p:txBody>
          <a:bodyPr wrap="square" rtlCol="0">
            <a:spAutoFit/>
          </a:bodyPr>
          <a:lstStyle/>
          <a:p>
            <a:pPr marL="183600" indent="-183600" fontAlgn="auto">
              <a:spcBef>
                <a:spcPts val="576"/>
              </a:spcBef>
              <a:buClr>
                <a:srgbClr val="4F81BD"/>
              </a:buClr>
              <a:buSzPct val="85000"/>
              <a:buFont typeface="Arial" panose="020B0604020202020204" pitchFamily="34" charset="0"/>
              <a:buChar char="•"/>
            </a:pPr>
            <a:r>
              <a:rPr lang="zh-CN" altLang="en-US" sz="2400" dirty="0">
                <a:effectLst/>
                <a:latin typeface="Times New Roman" panose="02020603050405020304" pitchFamily="18" charset="0"/>
                <a:ea typeface="楷体" panose="02010609060101010101" pitchFamily="49" charset="-122"/>
                <a:cs typeface="Times New Roman" panose="02020603050405020304" pitchFamily="18" charset="0"/>
                <a:sym typeface="+mn-ea"/>
              </a:rPr>
              <a:t>不管有多少</a:t>
            </a:r>
            <a:r>
              <a:rPr lang="en-US" altLang="zh-CN" sz="2400" i="1" dirty="0">
                <a:effectLst/>
                <a:latin typeface="Times New Roman" panose="02020603050405020304" pitchFamily="18" charset="0"/>
                <a:ea typeface="楷体" panose="02010609060101010101" pitchFamily="49" charset="-122"/>
                <a:cs typeface="Times New Roman" panose="02020603050405020304" pitchFamily="18" charset="0"/>
                <a:sym typeface="+mn-ea"/>
              </a:rPr>
              <a:t>A</a:t>
            </a:r>
            <a:r>
              <a:rPr lang="zh-CN" altLang="en-US" sz="2400" dirty="0">
                <a:effectLst/>
                <a:latin typeface="Times New Roman" panose="02020603050405020304" pitchFamily="18" charset="0"/>
                <a:ea typeface="楷体" panose="02010609060101010101" pitchFamily="49" charset="-122"/>
                <a:cs typeface="Times New Roman" panose="02020603050405020304" pitchFamily="18" charset="0"/>
                <a:sym typeface="+mn-ea"/>
              </a:rPr>
              <a:t>产生式，都可以用下面的技术消除直接左递归。</a:t>
            </a:r>
          </a:p>
          <a:p>
            <a:pPr marL="640715" lvl="1" indent="-183515" fontAlgn="auto">
              <a:buClr>
                <a:srgbClr val="4F81BD"/>
              </a:buClr>
              <a:buSzPct val="85000"/>
              <a:buFont typeface="Arial" panose="020B0604020202020204" pitchFamily="34" charset="0"/>
              <a:buChar char="•"/>
            </a:pPr>
            <a:r>
              <a:rPr lang="zh-CN" altLang="en-US" sz="20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mn-ea"/>
              </a:rPr>
              <a:t>把</a:t>
            </a:r>
            <a:r>
              <a:rPr lang="en-US" altLang="zh-CN" sz="2000" i="1" dirty="0">
                <a:effectLst/>
                <a:latin typeface="Times New Roman" panose="02020603050405020304" pitchFamily="18" charset="0"/>
                <a:ea typeface="楷体" panose="02010609060101010101" pitchFamily="49" charset="-122"/>
                <a:cs typeface="Times New Roman" panose="02020603050405020304" pitchFamily="18" charset="0"/>
                <a:sym typeface="+mn-ea"/>
              </a:rPr>
              <a:t>A</a:t>
            </a:r>
            <a:r>
              <a:rPr lang="zh-CN" altLang="en-US" sz="2000" dirty="0">
                <a:effectLst/>
                <a:latin typeface="Times New Roman" panose="02020603050405020304" pitchFamily="18" charset="0"/>
                <a:ea typeface="楷体" panose="02010609060101010101" pitchFamily="49" charset="-122"/>
                <a:cs typeface="Times New Roman" panose="02020603050405020304" pitchFamily="18" charset="0"/>
                <a:sym typeface="+mn-ea"/>
              </a:rPr>
              <a:t>产生式组合在一起，其中，</a:t>
            </a:r>
            <a:r>
              <a:rPr lang="zh-CN" altLang="en-US" sz="2000" i="1"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β</a:t>
            </a:r>
            <a:r>
              <a:rPr lang="zh-CN" altLang="en-US" sz="2000" i="1" baseline="-25000"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i</a:t>
            </a:r>
            <a:r>
              <a:rPr lang="zh-CN" altLang="en-US" sz="2000"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都不以</a:t>
            </a:r>
            <a:r>
              <a:rPr lang="en-US" altLang="zh-CN" sz="2000" i="1"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A</a:t>
            </a:r>
            <a:r>
              <a:rPr lang="zh-CN" altLang="en-US" sz="2000"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开始，</a:t>
            </a:r>
            <a:r>
              <a:rPr lang="en-US" altLang="zh-CN" sz="2000" i="1" dirty="0">
                <a:effectLst/>
                <a:latin typeface="Times New Roman" panose="02020603050405020304" pitchFamily="18" charset="0"/>
                <a:ea typeface="楷体" panose="02010609060101010101" pitchFamily="49" charset="-122"/>
                <a:cs typeface="Times New Roman" panose="02020603050405020304" pitchFamily="18" charset="0"/>
                <a:sym typeface="+mn-ea"/>
              </a:rPr>
              <a:t>α</a:t>
            </a:r>
            <a:r>
              <a:rPr lang="en-US" altLang="zh-CN" sz="2000" i="1" baseline="-25000" dirty="0" err="1">
                <a:effectLst/>
                <a:latin typeface="Times New Roman" panose="02020603050405020304" pitchFamily="18" charset="0"/>
                <a:ea typeface="楷体" panose="02010609060101010101" pitchFamily="49" charset="-122"/>
                <a:cs typeface="Times New Roman" panose="02020603050405020304" pitchFamily="18" charset="0"/>
                <a:sym typeface="+mn-ea"/>
              </a:rPr>
              <a:t>i</a:t>
            </a:r>
            <a:r>
              <a:rPr lang="zh-CN" altLang="en-US" sz="2000" dirty="0">
                <a:effectLst/>
                <a:latin typeface="Times New Roman" panose="02020603050405020304" pitchFamily="18" charset="0"/>
                <a:ea typeface="楷体" panose="02010609060101010101" pitchFamily="49" charset="-122"/>
                <a:cs typeface="Times New Roman" panose="02020603050405020304" pitchFamily="18" charset="0"/>
                <a:sym typeface="+mn-ea"/>
              </a:rPr>
              <a:t>都不为空。</a:t>
            </a:r>
            <a:r>
              <a:rPr lang="en-US" altLang="zh-CN" sz="2000" dirty="0">
                <a:effectLst/>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sz="2000" i="1" dirty="0">
                <a:effectLst/>
                <a:latin typeface="Times New Roman" panose="02020603050405020304" pitchFamily="18" charset="0"/>
                <a:ea typeface="楷体" panose="02010609060101010101" pitchFamily="49" charset="-122"/>
                <a:cs typeface="Times New Roman" panose="02020603050405020304" pitchFamily="18" charset="0"/>
                <a:sym typeface="+mn-ea"/>
              </a:rPr>
              <a:t>A →Aα</a:t>
            </a:r>
            <a:r>
              <a:rPr lang="en-US" altLang="zh-CN" sz="2000" i="1" baseline="-25000"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1</a:t>
            </a:r>
            <a:r>
              <a:rPr lang="en-US" altLang="zh-CN" sz="2000" i="1"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 </a:t>
            </a:r>
            <a:r>
              <a:rPr lang="en-US" altLang="zh-CN" sz="2000" i="1" dirty="0">
                <a:effectLst/>
                <a:latin typeface="Times New Roman" panose="02020603050405020304" pitchFamily="18" charset="0"/>
                <a:ea typeface="楷体" panose="02010609060101010101" pitchFamily="49" charset="-122"/>
                <a:cs typeface="Times New Roman" panose="02020603050405020304" pitchFamily="18" charset="0"/>
                <a:sym typeface="+mn-ea"/>
              </a:rPr>
              <a:t>Aα</a:t>
            </a:r>
            <a:r>
              <a:rPr lang="en-US" altLang="zh-CN" sz="2000" i="1" baseline="-25000" dirty="0">
                <a:effectLst/>
                <a:latin typeface="Times New Roman" panose="02020603050405020304" pitchFamily="18" charset="0"/>
                <a:ea typeface="楷体" panose="02010609060101010101" pitchFamily="49" charset="-122"/>
                <a:cs typeface="Times New Roman" panose="02020603050405020304" pitchFamily="18" charset="0"/>
                <a:sym typeface="+mn-ea"/>
              </a:rPr>
              <a:t>2</a:t>
            </a:r>
            <a:r>
              <a:rPr lang="en-US" altLang="zh-CN" sz="2000" i="1"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 ··· | </a:t>
            </a:r>
            <a:r>
              <a:rPr lang="en-US" altLang="zh-CN" sz="2000" i="1" dirty="0">
                <a:effectLst/>
                <a:latin typeface="Times New Roman" panose="02020603050405020304" pitchFamily="18" charset="0"/>
                <a:ea typeface="楷体" panose="02010609060101010101" pitchFamily="49" charset="-122"/>
                <a:cs typeface="Times New Roman" panose="02020603050405020304" pitchFamily="18" charset="0"/>
                <a:sym typeface="+mn-ea"/>
              </a:rPr>
              <a:t>Aα</a:t>
            </a:r>
            <a:r>
              <a:rPr lang="en-US" altLang="zh-CN" sz="2000" i="1" baseline="-25000" dirty="0">
                <a:effectLst/>
                <a:latin typeface="Times New Roman" panose="02020603050405020304" pitchFamily="18" charset="0"/>
                <a:ea typeface="楷体" panose="02010609060101010101" pitchFamily="49" charset="-122"/>
                <a:cs typeface="Times New Roman" panose="02020603050405020304" pitchFamily="18" charset="0"/>
                <a:sym typeface="+mn-ea"/>
              </a:rPr>
              <a:t>m </a:t>
            </a:r>
            <a:r>
              <a:rPr lang="en-US" altLang="zh-CN" sz="2000" i="1"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a:t>
            </a:r>
            <a:r>
              <a:rPr lang="en-US" altLang="zh-CN" sz="2000" i="1" dirty="0">
                <a:effectLst/>
                <a:latin typeface="Times New Roman" panose="02020603050405020304" pitchFamily="18" charset="0"/>
                <a:ea typeface="楷体" panose="02010609060101010101" pitchFamily="49" charset="-122"/>
                <a:cs typeface="Times New Roman" panose="02020603050405020304" pitchFamily="18" charset="0"/>
                <a:sym typeface="+mn-ea"/>
              </a:rPr>
              <a:t>Aα</a:t>
            </a:r>
            <a:r>
              <a:rPr lang="en-US" altLang="zh-CN" sz="2000" i="1" baseline="-25000"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1 </a:t>
            </a:r>
            <a:r>
              <a:rPr lang="en-US" altLang="zh-CN" sz="2000" i="1"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β</a:t>
            </a:r>
            <a:r>
              <a:rPr lang="en-US" altLang="zh-CN" sz="2000" i="1" baseline="-25000"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1 </a:t>
            </a:r>
            <a:r>
              <a:rPr lang="en-US" altLang="zh-CN" sz="2000" i="1"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β</a:t>
            </a:r>
            <a:r>
              <a:rPr lang="en-US" altLang="zh-CN" sz="2000" i="1" baseline="-25000"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2 </a:t>
            </a:r>
            <a:r>
              <a:rPr lang="en-US" altLang="zh-CN" sz="2000" i="1"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 | β</a:t>
            </a:r>
            <a:r>
              <a:rPr lang="en-US" altLang="zh-CN" sz="2000" i="1" baseline="-25000"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n</a:t>
            </a:r>
          </a:p>
          <a:p>
            <a:pPr marL="640715" lvl="1" indent="-183515" fontAlgn="auto">
              <a:buClr>
                <a:srgbClr val="4F81BD"/>
              </a:buClr>
              <a:buSzPct val="85000"/>
              <a:buFont typeface="Arial" panose="020B0604020202020204" pitchFamily="34" charset="0"/>
              <a:buChar char="•"/>
            </a:pPr>
            <a:endParaRPr lang="zh-CN" altLang="en-US" sz="20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mn-ea"/>
            </a:endParaRPr>
          </a:p>
          <a:p>
            <a:pPr marL="640715" lvl="1" indent="-183515" fontAlgn="auto">
              <a:buClr>
                <a:srgbClr val="4F81BD"/>
              </a:buClr>
              <a:buSzPct val="85000"/>
              <a:buFont typeface="Arial" panose="020B0604020202020204" pitchFamily="34" charset="0"/>
              <a:buChar char="•"/>
            </a:pPr>
            <a:r>
              <a:rPr lang="zh-CN" altLang="en-US" sz="20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mn-ea"/>
              </a:rPr>
              <a:t>然后用下列产生式代替</a:t>
            </a:r>
            <a:r>
              <a:rPr lang="en-US" altLang="zh-CN" sz="20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mn-ea"/>
              </a:rPr>
              <a:t>A</a:t>
            </a:r>
            <a:r>
              <a:rPr lang="zh-CN" altLang="en-US" sz="20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mn-ea"/>
              </a:rPr>
              <a:t>产生式：</a:t>
            </a:r>
          </a:p>
          <a:p>
            <a:pPr lvl="4" indent="0" fontAlgn="auto">
              <a:buClr>
                <a:srgbClr val="4F81BD"/>
              </a:buClr>
              <a:buSzPct val="85000"/>
              <a:buFont typeface="Arial" panose="020B0604020202020204" pitchFamily="34" charset="0"/>
              <a:buNone/>
            </a:pPr>
            <a:r>
              <a:rPr lang="en-US" altLang="zh-CN" sz="2000" i="1" dirty="0">
                <a:effectLst/>
                <a:latin typeface="Times New Roman" panose="02020603050405020304" pitchFamily="18" charset="0"/>
                <a:ea typeface="楷体" panose="02010609060101010101" pitchFamily="49" charset="-122"/>
                <a:cs typeface="Times New Roman" panose="02020603050405020304" pitchFamily="18" charset="0"/>
                <a:sym typeface="+mn-ea"/>
              </a:rPr>
              <a:t>A  →</a:t>
            </a:r>
            <a:r>
              <a:rPr lang="en-US" altLang="zh-CN" sz="2000" i="1"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β</a:t>
            </a:r>
            <a:r>
              <a:rPr lang="en-US" altLang="zh-CN" sz="2000" i="1" baseline="-25000"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1</a:t>
            </a:r>
            <a:r>
              <a:rPr lang="en-US" altLang="zh-CN" sz="2000" i="1" dirty="0">
                <a:effectLst/>
                <a:latin typeface="Times New Roman" panose="02020603050405020304" pitchFamily="18" charset="0"/>
                <a:ea typeface="楷体" panose="02010609060101010101" pitchFamily="49" charset="-122"/>
                <a:cs typeface="Times New Roman" panose="02020603050405020304" pitchFamily="18" charset="0"/>
                <a:sym typeface="+mn-ea"/>
              </a:rPr>
              <a:t>A' </a:t>
            </a:r>
            <a:r>
              <a:rPr lang="en-US" altLang="zh-CN" sz="2000" i="1"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β</a:t>
            </a:r>
            <a:r>
              <a:rPr lang="en-US" altLang="zh-CN" sz="2000" i="1" baseline="-25000"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2</a:t>
            </a:r>
            <a:r>
              <a:rPr lang="en-US" altLang="zh-CN" sz="2000" i="1" dirty="0">
                <a:effectLst/>
                <a:latin typeface="Times New Roman" panose="02020603050405020304" pitchFamily="18" charset="0"/>
                <a:ea typeface="楷体" panose="02010609060101010101" pitchFamily="49" charset="-122"/>
                <a:cs typeface="Times New Roman" panose="02020603050405020304" pitchFamily="18" charset="0"/>
                <a:sym typeface="+mn-ea"/>
              </a:rPr>
              <a:t>A' </a:t>
            </a:r>
            <a:r>
              <a:rPr lang="en-US" altLang="zh-CN" sz="2000" i="1"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 ··· | β</a:t>
            </a:r>
            <a:r>
              <a:rPr lang="en-US" altLang="zh-CN" sz="2000" i="1" baseline="-25000" dirty="0" err="1">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n</a:t>
            </a:r>
            <a:r>
              <a:rPr lang="en-US" altLang="zh-CN" sz="2000" i="1" dirty="0" err="1">
                <a:effectLst/>
                <a:latin typeface="Times New Roman" panose="02020603050405020304" pitchFamily="18" charset="0"/>
                <a:ea typeface="楷体" panose="02010609060101010101" pitchFamily="49" charset="-122"/>
                <a:cs typeface="Times New Roman" panose="02020603050405020304" pitchFamily="18" charset="0"/>
                <a:sym typeface="+mn-ea"/>
              </a:rPr>
              <a:t>A</a:t>
            </a:r>
            <a:r>
              <a:rPr lang="en-US" altLang="zh-CN" sz="2000" i="1" dirty="0">
                <a:effectLst/>
                <a:latin typeface="Times New Roman" panose="02020603050405020304" pitchFamily="18" charset="0"/>
                <a:ea typeface="楷体" panose="02010609060101010101" pitchFamily="49" charset="-122"/>
                <a:cs typeface="Times New Roman" panose="02020603050405020304" pitchFamily="18" charset="0"/>
                <a:sym typeface="+mn-ea"/>
              </a:rPr>
              <a:t>' </a:t>
            </a:r>
          </a:p>
          <a:p>
            <a:pPr lvl="4" indent="0" fontAlgn="auto">
              <a:buClr>
                <a:srgbClr val="4F81BD"/>
              </a:buClr>
              <a:buSzPct val="85000"/>
              <a:buFont typeface="Arial" panose="020B0604020202020204" pitchFamily="34" charset="0"/>
              <a:buNone/>
            </a:pPr>
            <a:r>
              <a:rPr lang="en-US" altLang="zh-CN" sz="2000" i="1" dirty="0">
                <a:effectLst/>
                <a:latin typeface="Times New Roman" panose="02020603050405020304" pitchFamily="18" charset="0"/>
                <a:ea typeface="楷体" panose="02010609060101010101" pitchFamily="49" charset="-122"/>
                <a:cs typeface="Times New Roman" panose="02020603050405020304" pitchFamily="18" charset="0"/>
                <a:sym typeface="+mn-ea"/>
              </a:rPr>
              <a:t>A' →</a:t>
            </a:r>
            <a:r>
              <a:rPr lang="en-US" altLang="zh-CN" sz="2000" i="1"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a:t>
            </a:r>
            <a:r>
              <a:rPr lang="en-US" altLang="zh-CN" sz="2000" i="1" dirty="0">
                <a:effectLst/>
                <a:latin typeface="Times New Roman" panose="02020603050405020304" pitchFamily="18" charset="0"/>
                <a:ea typeface="楷体" panose="02010609060101010101" pitchFamily="49" charset="-122"/>
                <a:cs typeface="Times New Roman" panose="02020603050405020304" pitchFamily="18" charset="0"/>
                <a:sym typeface="+mn-ea"/>
              </a:rPr>
              <a:t>α</a:t>
            </a:r>
            <a:r>
              <a:rPr lang="en-US" altLang="zh-CN" sz="2000" i="1" baseline="-25000"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1</a:t>
            </a:r>
            <a:r>
              <a:rPr lang="en-US" altLang="zh-CN" sz="2000" i="1" dirty="0">
                <a:effectLst/>
                <a:latin typeface="Times New Roman" panose="02020603050405020304" pitchFamily="18" charset="0"/>
                <a:ea typeface="楷体" panose="02010609060101010101" pitchFamily="49" charset="-122"/>
                <a:cs typeface="Times New Roman" panose="02020603050405020304" pitchFamily="18" charset="0"/>
                <a:sym typeface="+mn-ea"/>
              </a:rPr>
              <a:t>A' | α</a:t>
            </a:r>
            <a:r>
              <a:rPr lang="en-US" altLang="zh-CN" sz="2000" i="1" baseline="-25000"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2</a:t>
            </a:r>
            <a:r>
              <a:rPr lang="en-US" altLang="zh-CN" sz="2000" i="1" dirty="0">
                <a:effectLst/>
                <a:latin typeface="Times New Roman" panose="02020603050405020304" pitchFamily="18" charset="0"/>
                <a:ea typeface="楷体" panose="02010609060101010101" pitchFamily="49" charset="-122"/>
                <a:cs typeface="Times New Roman" panose="02020603050405020304" pitchFamily="18" charset="0"/>
                <a:sym typeface="+mn-ea"/>
              </a:rPr>
              <a:t>A'  | ··· | α</a:t>
            </a:r>
            <a:r>
              <a:rPr lang="en-US" altLang="zh-CN" sz="2000" i="1" baseline="-25000" dirty="0" err="1">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n</a:t>
            </a:r>
            <a:r>
              <a:rPr lang="en-US" altLang="zh-CN" sz="2000" i="1" dirty="0" err="1">
                <a:effectLst/>
                <a:latin typeface="Times New Roman" panose="02020603050405020304" pitchFamily="18" charset="0"/>
                <a:ea typeface="楷体" panose="02010609060101010101" pitchFamily="49" charset="-122"/>
                <a:cs typeface="Times New Roman" panose="02020603050405020304" pitchFamily="18" charset="0"/>
                <a:sym typeface="+mn-ea"/>
              </a:rPr>
              <a:t>A</a:t>
            </a:r>
            <a:r>
              <a:rPr lang="en-US" altLang="zh-CN" sz="2000" i="1" dirty="0">
                <a:effectLst/>
                <a:latin typeface="Times New Roman" panose="02020603050405020304" pitchFamily="18" charset="0"/>
                <a:ea typeface="楷体" panose="02010609060101010101" pitchFamily="49" charset="-122"/>
                <a:cs typeface="Times New Roman" panose="02020603050405020304" pitchFamily="18" charset="0"/>
                <a:sym typeface="+mn-ea"/>
              </a:rPr>
              <a:t>' </a:t>
            </a:r>
          </a:p>
          <a:p>
            <a:pPr lvl="0" indent="0" fontAlgn="auto">
              <a:buClr>
                <a:srgbClr val="4F81BD"/>
              </a:buClr>
              <a:buSzPct val="85000"/>
              <a:buFont typeface="Arial" panose="020B0604020202020204" pitchFamily="34" charset="0"/>
              <a:buNone/>
            </a:pPr>
            <a:endParaRPr lang="zh-CN" altLang="en-US" sz="2400" dirty="0">
              <a:solidFill>
                <a:schemeClr val="tx2">
                  <a:lumMod val="75000"/>
                </a:schemeClr>
              </a:solidFill>
              <a:effectLst/>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3" name="文本框 2"/>
          <p:cNvSpPr txBox="1"/>
          <p:nvPr/>
        </p:nvSpPr>
        <p:spPr>
          <a:xfrm>
            <a:off x="1855470" y="4650740"/>
            <a:ext cx="4660265" cy="1014730"/>
          </a:xfrm>
          <a:prstGeom prst="rect">
            <a:avLst/>
          </a:prstGeom>
          <a:noFill/>
          <a:ln>
            <a:solidFill>
              <a:schemeClr val="tx2">
                <a:lumMod val="20000"/>
                <a:lumOff val="80000"/>
              </a:schemeClr>
            </a:solidFill>
          </a:ln>
        </p:spPr>
        <p:txBody>
          <a:bodyPr wrap="square" rtlCol="0">
            <a:spAutoFit/>
          </a:bodyPr>
          <a:lstStyle/>
          <a:p>
            <a:r>
              <a:rPr lang="zh-CN" altLang="en-US" sz="2000">
                <a:solidFill>
                  <a:schemeClr val="tx2">
                    <a:lumMod val="75000"/>
                  </a:schemeClr>
                </a:solidFill>
                <a:effectLst/>
                <a:latin typeface="Arial" panose="020B0604020202020204" pitchFamily="34" charset="0"/>
                <a:ea typeface="楷体" panose="02010609060101010101" pitchFamily="49" charset="-122"/>
                <a:cs typeface="Arial" panose="020B0604020202020204" pitchFamily="34" charset="0"/>
                <a:sym typeface="+mn-ea"/>
              </a:rPr>
              <a:t>这个过程可以删除直接左递归，但是不能消除两步或多步推导形成的左递归。</a:t>
            </a:r>
          </a:p>
          <a:p>
            <a:endParaRPr lang="zh-CN" altLang="en-US" sz="2000">
              <a:solidFill>
                <a:schemeClr val="tx2">
                  <a:lumMod val="75000"/>
                </a:schemeClr>
              </a:solidFill>
              <a:effectLst/>
              <a:latin typeface="Arial" panose="020B0604020202020204" pitchFamily="34" charset="0"/>
              <a:ea typeface="楷体" panose="02010609060101010101" pitchFamily="49" charset="-122"/>
              <a:cs typeface="Arial" panose="020B0604020202020204" pitchFamily="34" charset="0"/>
              <a:sym typeface="+mn-ea"/>
            </a:endParaRPr>
          </a:p>
        </p:txBody>
      </p:sp>
    </p:spTree>
    <p:extLst>
      <p:ext uri="{BB962C8B-B14F-4D97-AF65-F5344CB8AC3E}">
        <p14:creationId xmlns:p14="http://schemas.microsoft.com/office/powerpoint/2010/main" val="1555313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消除左递归</a:t>
            </a:r>
          </a:p>
        </p:txBody>
      </p:sp>
      <p:sp>
        <p:nvSpPr>
          <p:cNvPr id="8" name="文本框 7"/>
          <p:cNvSpPr txBox="1"/>
          <p:nvPr/>
        </p:nvSpPr>
        <p:spPr>
          <a:xfrm>
            <a:off x="457200" y="1602000"/>
            <a:ext cx="7590790" cy="2430145"/>
          </a:xfrm>
          <a:prstGeom prst="rect">
            <a:avLst/>
          </a:prstGeom>
          <a:noFill/>
        </p:spPr>
        <p:txBody>
          <a:bodyPr wrap="square" rtlCol="0">
            <a:spAutoFit/>
          </a:bodyPr>
          <a:lstStyle/>
          <a:p>
            <a:pPr marL="183515" lvl="0" indent="-183515" fontAlgn="auto">
              <a:buClr>
                <a:srgbClr val="4F81BD"/>
              </a:buClr>
              <a:buSzPct val="85000"/>
              <a:buFont typeface="Arial" panose="020B0604020202020204" pitchFamily="34" charset="0"/>
              <a:buChar char="•"/>
            </a:pPr>
            <a:r>
              <a:rPr lang="zh-CN" sz="2400" dirty="0">
                <a:effectLst/>
                <a:latin typeface="Times New Roman" panose="02020603050405020304" pitchFamily="18" charset="0"/>
                <a:ea typeface="楷体" panose="02010609060101010101" pitchFamily="49" charset="-122"/>
                <a:cs typeface="Times New Roman" panose="02020603050405020304" pitchFamily="18" charset="0"/>
                <a:sym typeface="+mn-ea"/>
              </a:rPr>
              <a:t>非直接左递归</a:t>
            </a:r>
          </a:p>
          <a:p>
            <a:pPr lvl="1" indent="0" fontAlgn="auto">
              <a:buClr>
                <a:srgbClr val="4F81BD"/>
              </a:buClr>
              <a:buSzPct val="85000"/>
              <a:buFont typeface="Arial" panose="020B0604020202020204" pitchFamily="34" charset="0"/>
              <a:buNone/>
            </a:pPr>
            <a:r>
              <a:rPr lang="zh-CN" sz="20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mn-ea"/>
              </a:rPr>
              <a:t>考虑下面文法</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sym typeface="+mn-ea"/>
              </a:rPr>
              <a:t>：</a:t>
            </a:r>
            <a:endParaRPr lang="zh-CN" sz="20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mn-ea"/>
            </a:endParaRPr>
          </a:p>
          <a:p>
            <a:pPr lvl="1" indent="0" fontAlgn="auto">
              <a:buClr>
                <a:srgbClr val="4F81BD"/>
              </a:buClr>
              <a:buSzPct val="85000"/>
              <a:buFont typeface="Arial" panose="020B0604020202020204" pitchFamily="34" charset="0"/>
              <a:buNone/>
            </a:pPr>
            <a:r>
              <a:rPr lang="en-US" altLang="zh-CN" sz="20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sz="2400" i="1"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mn-ea"/>
              </a:rPr>
              <a:t>S → Aa | b</a:t>
            </a:r>
          </a:p>
          <a:p>
            <a:pPr lvl="1" indent="0" fontAlgn="auto">
              <a:buClr>
                <a:srgbClr val="4F81BD"/>
              </a:buClr>
              <a:buSzPct val="85000"/>
              <a:buFont typeface="Arial" panose="020B0604020202020204" pitchFamily="34" charset="0"/>
              <a:buNone/>
            </a:pPr>
            <a:r>
              <a:rPr lang="en-US" altLang="zh-CN" sz="2400" i="1"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mn-ea"/>
              </a:rPr>
              <a:t>			A </a:t>
            </a:r>
            <a:r>
              <a:rPr lang="en-US" altLang="zh-CN" sz="2400" i="1" dirty="0">
                <a:effectLst/>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sz="2400" i="1" dirty="0" err="1">
                <a:effectLst/>
                <a:latin typeface="Times New Roman" panose="02020603050405020304" pitchFamily="18" charset="0"/>
                <a:ea typeface="楷体" panose="02010609060101010101" pitchFamily="49" charset="-122"/>
                <a:cs typeface="Times New Roman" panose="02020603050405020304" pitchFamily="18" charset="0"/>
                <a:sym typeface="+mn-ea"/>
              </a:rPr>
              <a:t>Sd</a:t>
            </a:r>
            <a:r>
              <a:rPr lang="en-US" altLang="zh-CN" sz="2400" i="1" dirty="0">
                <a:effectLst/>
                <a:latin typeface="Times New Roman" panose="02020603050405020304" pitchFamily="18" charset="0"/>
                <a:ea typeface="楷体" panose="02010609060101010101" pitchFamily="49" charset="-122"/>
                <a:cs typeface="Times New Roman" panose="02020603050405020304" pitchFamily="18" charset="0"/>
                <a:sym typeface="+mn-ea"/>
              </a:rPr>
              <a:t> | </a:t>
            </a:r>
            <a:r>
              <a:rPr lang="en-US" altLang="zh-CN" sz="2400" i="1"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ε</a:t>
            </a:r>
          </a:p>
          <a:p>
            <a:pPr lvl="1" indent="0" fontAlgn="auto">
              <a:buClr>
                <a:srgbClr val="4F81BD"/>
              </a:buClr>
              <a:buSzPct val="85000"/>
              <a:buFont typeface="Arial" panose="020B0604020202020204" pitchFamily="34" charset="0"/>
              <a:buNone/>
            </a:pPr>
            <a:endParaRPr lang="zh-CN" altLang="en-US" sz="2000" dirty="0">
              <a:latin typeface="Times New Roman" panose="02020603050405020304" pitchFamily="18" charset="0"/>
              <a:ea typeface="楷体" panose="02010609060101010101" pitchFamily="49" charset="-122"/>
              <a:cs typeface="Times New Roman" panose="02020603050405020304" pitchFamily="18" charset="0"/>
              <a:sym typeface="+mn-ea"/>
            </a:endParaRPr>
          </a:p>
          <a:p>
            <a:pPr lvl="1" indent="0" fontAlgn="auto">
              <a:buClr>
                <a:srgbClr val="4F81BD"/>
              </a:buClr>
              <a:buSzPct val="85000"/>
              <a:buFont typeface="Arial" panose="020B0604020202020204" pitchFamily="34" charset="0"/>
              <a:buNone/>
            </a:pPr>
            <a:r>
              <a:rPr lang="zh-CN" altLang="en-US" sz="2000" dirty="0">
                <a:effectLst/>
                <a:latin typeface="Times New Roman" panose="02020603050405020304" pitchFamily="18" charset="0"/>
                <a:ea typeface="楷体" panose="02010609060101010101" pitchFamily="49" charset="-122"/>
                <a:cs typeface="Times New Roman" panose="02020603050405020304" pitchFamily="18" charset="0"/>
                <a:sym typeface="+mn-ea"/>
              </a:rPr>
              <a:t>其中非终结符</a:t>
            </a:r>
            <a:r>
              <a:rPr lang="en-US" altLang="zh-CN" sz="2000" i="1" dirty="0">
                <a:effectLst/>
                <a:latin typeface="Times New Roman" panose="02020603050405020304" pitchFamily="18" charset="0"/>
                <a:ea typeface="楷体" panose="02010609060101010101" pitchFamily="49" charset="-122"/>
                <a:cs typeface="Times New Roman" panose="02020603050405020304" pitchFamily="18" charset="0"/>
                <a:sym typeface="+mn-ea"/>
              </a:rPr>
              <a:t>S</a:t>
            </a:r>
            <a:r>
              <a:rPr lang="zh-CN" altLang="en-US" sz="2000" dirty="0">
                <a:effectLst/>
                <a:latin typeface="Times New Roman" panose="02020603050405020304" pitchFamily="18" charset="0"/>
                <a:ea typeface="楷体" panose="02010609060101010101" pitchFamily="49" charset="-122"/>
                <a:cs typeface="Times New Roman" panose="02020603050405020304" pitchFamily="18" charset="0"/>
                <a:sym typeface="+mn-ea"/>
              </a:rPr>
              <a:t>是左递归的，</a:t>
            </a:r>
            <a:r>
              <a:rPr lang="en-US" altLang="zh-CN" sz="2000" i="1" dirty="0">
                <a:effectLst/>
                <a:latin typeface="Times New Roman" panose="02020603050405020304" pitchFamily="18" charset="0"/>
                <a:ea typeface="楷体" panose="02010609060101010101" pitchFamily="49" charset="-122"/>
                <a:cs typeface="Times New Roman" panose="02020603050405020304" pitchFamily="18" charset="0"/>
                <a:sym typeface="+mn-ea"/>
              </a:rPr>
              <a:t>S</a:t>
            </a:r>
            <a:r>
              <a:rPr lang="en-US" altLang="zh-CN" sz="2000" dirty="0">
                <a:effectLst/>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sz="2000" i="1" dirty="0">
                <a:latin typeface="Times New Roman" panose="02020603050405020304" pitchFamily="18" charset="0"/>
                <a:ea typeface="楷体" panose="02010609060101010101" pitchFamily="49" charset="-122"/>
                <a:cs typeface="Times New Roman" panose="02020603050405020304" pitchFamily="18" charset="0"/>
                <a:sym typeface="+mn-ea"/>
              </a:rPr>
              <a:t> =&gt; </a:t>
            </a:r>
            <a:r>
              <a:rPr lang="en-US" altLang="zh-CN" sz="2000" i="1" u="sng" dirty="0">
                <a:latin typeface="Times New Roman" panose="02020603050405020304" pitchFamily="18" charset="0"/>
                <a:ea typeface="楷体" panose="02010609060101010101" pitchFamily="49" charset="-122"/>
                <a:cs typeface="Times New Roman" panose="02020603050405020304" pitchFamily="18" charset="0"/>
                <a:sym typeface="+mn-ea"/>
              </a:rPr>
              <a:t>A</a:t>
            </a:r>
            <a:r>
              <a:rPr lang="en-US" altLang="zh-CN" sz="2000" i="1" dirty="0">
                <a:latin typeface="Times New Roman" panose="02020603050405020304" pitchFamily="18" charset="0"/>
                <a:ea typeface="楷体" panose="02010609060101010101" pitchFamily="49" charset="-122"/>
                <a:cs typeface="Times New Roman" panose="02020603050405020304" pitchFamily="18" charset="0"/>
                <a:sym typeface="+mn-ea"/>
              </a:rPr>
              <a:t>a</a:t>
            </a:r>
            <a:r>
              <a:rPr lang="en-US" altLang="zh-CN" sz="2000" i="1" dirty="0">
                <a:effectLst/>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sz="2000" i="1" dirty="0">
                <a:latin typeface="Times New Roman" panose="02020603050405020304" pitchFamily="18" charset="0"/>
                <a:ea typeface="楷体" panose="02010609060101010101" pitchFamily="49" charset="-122"/>
                <a:cs typeface="Times New Roman" panose="02020603050405020304" pitchFamily="18" charset="0"/>
                <a:sym typeface="+mn-ea"/>
              </a:rPr>
              <a:t>=&gt; </a:t>
            </a:r>
            <a:r>
              <a:rPr lang="en-US" altLang="zh-CN" sz="2000" i="1" u="sng" dirty="0" err="1">
                <a:latin typeface="Times New Roman" panose="02020603050405020304" pitchFamily="18" charset="0"/>
                <a:ea typeface="楷体" panose="02010609060101010101" pitchFamily="49" charset="-122"/>
                <a:cs typeface="Times New Roman" panose="02020603050405020304" pitchFamily="18" charset="0"/>
                <a:sym typeface="+mn-ea"/>
              </a:rPr>
              <a:t>Sd</a:t>
            </a:r>
            <a:r>
              <a:rPr lang="en-US" altLang="zh-CN" sz="2000" i="1" dirty="0" err="1">
                <a:latin typeface="Times New Roman" panose="02020603050405020304" pitchFamily="18" charset="0"/>
                <a:ea typeface="楷体" panose="02010609060101010101" pitchFamily="49" charset="-122"/>
                <a:cs typeface="Times New Roman" panose="02020603050405020304" pitchFamily="18" charset="0"/>
                <a:sym typeface="+mn-ea"/>
              </a:rPr>
              <a:t>a</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sym typeface="+mn-ea"/>
              </a:rPr>
              <a:t>，但它</a:t>
            </a:r>
            <a:r>
              <a:rPr lang="zh-CN" altLang="en-US" sz="2000" u="sng" dirty="0">
                <a:latin typeface="Times New Roman" panose="02020603050405020304" pitchFamily="18" charset="0"/>
                <a:ea typeface="楷体" panose="02010609060101010101" pitchFamily="49" charset="-122"/>
                <a:cs typeface="Times New Roman" panose="02020603050405020304" pitchFamily="18" charset="0"/>
                <a:sym typeface="+mn-ea"/>
              </a:rPr>
              <a:t>不是直接左递归</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sym typeface="+mn-ea"/>
              </a:rPr>
              <a:t>的。</a:t>
            </a:r>
            <a:endParaRPr lang="zh-CN" altLang="zh-CN" sz="2000" i="1"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extLst>
      <p:ext uri="{BB962C8B-B14F-4D97-AF65-F5344CB8AC3E}">
        <p14:creationId xmlns:p14="http://schemas.microsoft.com/office/powerpoint/2010/main" val="26564144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消除左递归</a:t>
            </a:r>
          </a:p>
        </p:txBody>
      </p:sp>
      <p:sp>
        <p:nvSpPr>
          <p:cNvPr id="8" name="文本框 7"/>
          <p:cNvSpPr txBox="1"/>
          <p:nvPr/>
        </p:nvSpPr>
        <p:spPr>
          <a:xfrm>
            <a:off x="457200" y="1602000"/>
            <a:ext cx="7590790" cy="4954270"/>
          </a:xfrm>
          <a:prstGeom prst="rect">
            <a:avLst/>
          </a:prstGeom>
          <a:noFill/>
        </p:spPr>
        <p:txBody>
          <a:bodyPr wrap="square" rtlCol="0">
            <a:spAutoFit/>
          </a:bodyPr>
          <a:lstStyle/>
          <a:p>
            <a:pPr marL="183515" lvl="0" indent="-183515" fontAlgn="auto">
              <a:buClr>
                <a:srgbClr val="4F81BD"/>
              </a:buClr>
              <a:buSzPct val="85000"/>
              <a:buFont typeface="Arial" panose="020B0604020202020204" pitchFamily="34" charset="0"/>
              <a:buChar char="•"/>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mn-ea"/>
              </a:rPr>
              <a:t>消除非</a:t>
            </a:r>
            <a:r>
              <a:rPr lang="zh-CN" sz="2400" dirty="0">
                <a:effectLst/>
                <a:latin typeface="Times New Roman" panose="02020603050405020304" pitchFamily="18" charset="0"/>
                <a:ea typeface="楷体" panose="02010609060101010101" pitchFamily="49" charset="-122"/>
                <a:cs typeface="Times New Roman" panose="02020603050405020304" pitchFamily="18" charset="0"/>
                <a:sym typeface="+mn-ea"/>
              </a:rPr>
              <a:t>直接</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mn-ea"/>
              </a:rPr>
              <a:t>左递归</a:t>
            </a:r>
          </a:p>
          <a:p>
            <a:pPr marL="640715" lvl="1" indent="-183515" fontAlgn="auto">
              <a:buClr>
                <a:srgbClr val="4F81BD"/>
              </a:buClr>
              <a:buSzPct val="85000"/>
              <a:buFont typeface="Arial" panose="020B0604020202020204" pitchFamily="34" charset="0"/>
              <a:buChar char="•"/>
            </a:pPr>
            <a:r>
              <a:rPr lang="zh-CN" altLang="en-US" sz="2000" dirty="0">
                <a:effectLst/>
                <a:latin typeface="Times New Roman" panose="02020603050405020304" pitchFamily="18" charset="0"/>
                <a:ea typeface="楷体" panose="02010609060101010101" pitchFamily="49" charset="-122"/>
                <a:cs typeface="Times New Roman" panose="02020603050405020304" pitchFamily="18" charset="0"/>
                <a:sym typeface="+mn-ea"/>
              </a:rPr>
              <a:t>先变换成直接左递归。将</a:t>
            </a:r>
            <a:r>
              <a:rPr lang="en-US" altLang="zh-CN" sz="2000" i="1" dirty="0">
                <a:effectLst/>
                <a:latin typeface="Times New Roman" panose="02020603050405020304" pitchFamily="18" charset="0"/>
                <a:ea typeface="楷体" panose="02010609060101010101" pitchFamily="49" charset="-122"/>
                <a:cs typeface="Times New Roman" panose="02020603050405020304" pitchFamily="18" charset="0"/>
                <a:sym typeface="+mn-ea"/>
              </a:rPr>
              <a:t>S</a:t>
            </a:r>
            <a:r>
              <a:rPr lang="zh-CN" altLang="en-US" sz="2000" dirty="0">
                <a:effectLst/>
                <a:latin typeface="Times New Roman" panose="02020603050405020304" pitchFamily="18" charset="0"/>
                <a:ea typeface="楷体" panose="02010609060101010101" pitchFamily="49" charset="-122"/>
                <a:cs typeface="Times New Roman" panose="02020603050405020304" pitchFamily="18" charset="0"/>
                <a:sym typeface="+mn-ea"/>
              </a:rPr>
              <a:t>带入式子</a:t>
            </a:r>
            <a:r>
              <a:rPr lang="en-US" altLang="zh-CN" sz="2000" i="1" dirty="0">
                <a:effectLst/>
                <a:latin typeface="Times New Roman" panose="02020603050405020304" pitchFamily="18" charset="0"/>
                <a:ea typeface="楷体" panose="02010609060101010101" pitchFamily="49" charset="-122"/>
                <a:cs typeface="Times New Roman" panose="02020603050405020304" pitchFamily="18" charset="0"/>
                <a:sym typeface="+mn-ea"/>
              </a:rPr>
              <a:t>A → </a:t>
            </a:r>
            <a:r>
              <a:rPr lang="en-US" altLang="zh-CN" sz="2000" i="1" dirty="0" err="1">
                <a:effectLst/>
                <a:latin typeface="Times New Roman" panose="02020603050405020304" pitchFamily="18" charset="0"/>
                <a:ea typeface="楷体" panose="02010609060101010101" pitchFamily="49" charset="-122"/>
                <a:cs typeface="Times New Roman" panose="02020603050405020304" pitchFamily="18" charset="0"/>
                <a:sym typeface="+mn-ea"/>
              </a:rPr>
              <a:t>Sd</a:t>
            </a:r>
            <a:r>
              <a:rPr lang="en-US" altLang="zh-CN" sz="2000" i="1" dirty="0">
                <a:effectLst/>
                <a:latin typeface="Times New Roman" panose="02020603050405020304" pitchFamily="18" charset="0"/>
                <a:ea typeface="楷体" panose="02010609060101010101" pitchFamily="49" charset="-122"/>
                <a:cs typeface="Times New Roman" panose="02020603050405020304" pitchFamily="18" charset="0"/>
                <a:sym typeface="+mn-ea"/>
              </a:rPr>
              <a:t> | </a:t>
            </a:r>
            <a:r>
              <a:rPr lang="en-US" altLang="zh-CN" sz="2000" i="1"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ε</a:t>
            </a:r>
            <a:r>
              <a:rPr lang="zh-CN" altLang="en-US" sz="2000" dirty="0">
                <a:effectLst/>
                <a:latin typeface="Times New Roman" panose="02020603050405020304" pitchFamily="18" charset="0"/>
                <a:ea typeface="楷体" panose="02010609060101010101" pitchFamily="49" charset="-122"/>
                <a:cs typeface="Times New Roman" panose="02020603050405020304" pitchFamily="18" charset="0"/>
                <a:sym typeface="+mn-ea"/>
              </a:rPr>
              <a:t>：</a:t>
            </a:r>
          </a:p>
          <a:p>
            <a:pPr lvl="3" indent="0" fontAlgn="auto">
              <a:buClr>
                <a:srgbClr val="4F81BD"/>
              </a:buClr>
              <a:buSzPct val="85000"/>
              <a:buFont typeface="Arial" panose="020B0604020202020204" pitchFamily="34" charset="0"/>
              <a:buNone/>
            </a:pPr>
            <a:r>
              <a:rPr lang="en-US" altLang="zh-CN" sz="2000" i="1" dirty="0">
                <a:effectLst/>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sz="2400" i="1" dirty="0">
                <a:effectLst/>
                <a:latin typeface="Times New Roman" panose="02020603050405020304" pitchFamily="18" charset="0"/>
                <a:ea typeface="楷体" panose="02010609060101010101" pitchFamily="49" charset="-122"/>
                <a:cs typeface="Times New Roman" panose="02020603050405020304" pitchFamily="18" charset="0"/>
                <a:sym typeface="+mn-ea"/>
              </a:rPr>
              <a:t>S </a:t>
            </a:r>
            <a:r>
              <a:rPr lang="en-US" altLang="zh-CN" sz="2400" dirty="0">
                <a:effectLst/>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2400" i="1" dirty="0">
                <a:effectLst/>
                <a:latin typeface="Times New Roman" panose="02020603050405020304" pitchFamily="18" charset="0"/>
                <a:ea typeface="楷体" panose="02010609060101010101" pitchFamily="49" charset="-122"/>
                <a:cs typeface="Times New Roman" panose="02020603050405020304" pitchFamily="18" charset="0"/>
                <a:sym typeface="+mn-ea"/>
              </a:rPr>
              <a:t> Aa | b</a:t>
            </a:r>
          </a:p>
          <a:p>
            <a:pPr lvl="3" indent="0" fontAlgn="auto">
              <a:buClr>
                <a:srgbClr val="4F81BD"/>
              </a:buClr>
              <a:buSzPct val="85000"/>
              <a:buFont typeface="Arial" panose="020B0604020202020204" pitchFamily="34" charset="0"/>
              <a:buNone/>
            </a:pPr>
            <a:r>
              <a:rPr lang="en-US" altLang="zh-CN" sz="2400" i="1" dirty="0">
                <a:effectLst/>
                <a:latin typeface="Times New Roman" panose="02020603050405020304" pitchFamily="18" charset="0"/>
                <a:ea typeface="楷体" panose="02010609060101010101" pitchFamily="49" charset="-122"/>
                <a:cs typeface="Times New Roman" panose="02020603050405020304" pitchFamily="18" charset="0"/>
                <a:sym typeface="+mn-ea"/>
              </a:rPr>
              <a:t>		A → </a:t>
            </a:r>
            <a:r>
              <a:rPr lang="en-US" altLang="zh-CN" sz="2400" i="1" dirty="0" err="1">
                <a:effectLst/>
                <a:latin typeface="Times New Roman" panose="02020603050405020304" pitchFamily="18" charset="0"/>
                <a:ea typeface="楷体" panose="02010609060101010101" pitchFamily="49" charset="-122"/>
                <a:cs typeface="Times New Roman" panose="02020603050405020304" pitchFamily="18" charset="0"/>
                <a:sym typeface="+mn-ea"/>
              </a:rPr>
              <a:t>Aad</a:t>
            </a:r>
            <a:r>
              <a:rPr lang="en-US" altLang="zh-CN" sz="2400" i="1" dirty="0">
                <a:effectLst/>
                <a:latin typeface="Times New Roman" panose="02020603050405020304" pitchFamily="18" charset="0"/>
                <a:ea typeface="楷体" panose="02010609060101010101" pitchFamily="49" charset="-122"/>
                <a:cs typeface="Times New Roman" panose="02020603050405020304" pitchFamily="18" charset="0"/>
                <a:sym typeface="+mn-ea"/>
              </a:rPr>
              <a:t> | </a:t>
            </a:r>
            <a:r>
              <a:rPr lang="en-US" altLang="zh-CN" sz="2400" i="1" dirty="0" err="1">
                <a:effectLst/>
                <a:latin typeface="Times New Roman" panose="02020603050405020304" pitchFamily="18" charset="0"/>
                <a:ea typeface="楷体" panose="02010609060101010101" pitchFamily="49" charset="-122"/>
                <a:cs typeface="Times New Roman" panose="02020603050405020304" pitchFamily="18" charset="0"/>
                <a:sym typeface="+mn-ea"/>
              </a:rPr>
              <a:t>bd</a:t>
            </a:r>
            <a:r>
              <a:rPr lang="en-US" altLang="zh-CN" sz="2400" i="1" dirty="0">
                <a:effectLst/>
                <a:latin typeface="Times New Roman" panose="02020603050405020304" pitchFamily="18" charset="0"/>
                <a:ea typeface="楷体" panose="02010609060101010101" pitchFamily="49" charset="-122"/>
                <a:cs typeface="Times New Roman" panose="02020603050405020304" pitchFamily="18" charset="0"/>
                <a:sym typeface="+mn-ea"/>
              </a:rPr>
              <a:t> | </a:t>
            </a:r>
            <a:r>
              <a:rPr lang="en-US" altLang="zh-CN" sz="2400" i="1"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ε</a:t>
            </a:r>
          </a:p>
          <a:p>
            <a:pPr lvl="3" indent="0" fontAlgn="auto">
              <a:buClr>
                <a:srgbClr val="4F81BD"/>
              </a:buClr>
              <a:buSzPct val="85000"/>
              <a:buFont typeface="Arial" panose="020B0604020202020204" pitchFamily="34" charset="0"/>
              <a:buNone/>
            </a:pPr>
            <a:endParaRPr lang="en-US" altLang="zh-CN" sz="2400" i="1"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endParaRPr>
          </a:p>
          <a:p>
            <a:pPr lvl="2" indent="0" fontAlgn="auto">
              <a:buClr>
                <a:srgbClr val="4F81BD"/>
              </a:buClr>
              <a:buSzPct val="85000"/>
              <a:buFont typeface="Arial" panose="020B0604020202020204" pitchFamily="34" charset="0"/>
              <a:buNone/>
            </a:pPr>
            <a:r>
              <a:rPr lang="zh-CN" altLang="en-US" sz="20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可知，</a:t>
            </a:r>
            <a:r>
              <a:rPr lang="zh-CN" altLang="en-US" sz="2000" dirty="0">
                <a:effectLst/>
                <a:latin typeface="Times New Roman" panose="02020603050405020304" pitchFamily="18" charset="0"/>
                <a:ea typeface="楷体" panose="02010609060101010101" pitchFamily="49" charset="-122"/>
                <a:cs typeface="Times New Roman" panose="02020603050405020304" pitchFamily="18" charset="0"/>
                <a:sym typeface="+mn-ea"/>
              </a:rPr>
              <a:t>非终结符</a:t>
            </a:r>
            <a:r>
              <a:rPr lang="en-US" altLang="zh-CN" sz="2000" i="1" dirty="0">
                <a:effectLst/>
                <a:latin typeface="Times New Roman" panose="02020603050405020304" pitchFamily="18" charset="0"/>
                <a:ea typeface="楷体" panose="02010609060101010101" pitchFamily="49" charset="-122"/>
                <a:cs typeface="Times New Roman" panose="02020603050405020304" pitchFamily="18" charset="0"/>
                <a:sym typeface="+mn-ea"/>
              </a:rPr>
              <a:t>A</a:t>
            </a:r>
            <a:r>
              <a:rPr lang="zh-CN" altLang="en-US" sz="2000" dirty="0">
                <a:effectLst/>
                <a:latin typeface="Times New Roman" panose="02020603050405020304" pitchFamily="18" charset="0"/>
                <a:ea typeface="楷体" panose="02010609060101010101" pitchFamily="49" charset="-122"/>
                <a:cs typeface="Times New Roman" panose="02020603050405020304" pitchFamily="18" charset="0"/>
                <a:sym typeface="+mn-ea"/>
              </a:rPr>
              <a:t>是直接左递归的。</a:t>
            </a:r>
          </a:p>
          <a:p>
            <a:pPr lvl="2" indent="0" fontAlgn="auto">
              <a:buClr>
                <a:srgbClr val="4F81BD"/>
              </a:buClr>
              <a:buSzPct val="85000"/>
              <a:buFont typeface="Arial" panose="020B0604020202020204" pitchFamily="34" charset="0"/>
              <a:buNone/>
            </a:pPr>
            <a:r>
              <a:rPr lang="en-US" altLang="zh-CN" sz="2000" dirty="0">
                <a:effectLst/>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sz="2400" i="1"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mn-ea"/>
              </a:rPr>
              <a:t>A  → </a:t>
            </a:r>
            <a:r>
              <a:rPr lang="en-US" altLang="zh-CN" sz="2400" i="1" dirty="0" err="1">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mn-ea"/>
              </a:rPr>
              <a:t>A</a:t>
            </a:r>
            <a:r>
              <a:rPr lang="en-US" altLang="zh-CN" sz="2400" i="1" u="sng" dirty="0" err="1">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mn-ea"/>
              </a:rPr>
              <a:t>ad</a:t>
            </a:r>
            <a:r>
              <a:rPr lang="en-US" altLang="zh-CN" sz="2400" i="1"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mn-ea"/>
              </a:rPr>
              <a:t> | </a:t>
            </a:r>
            <a:r>
              <a:rPr lang="en-US" altLang="zh-CN" sz="2400" i="1" u="sng" dirty="0" err="1">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mn-ea"/>
              </a:rPr>
              <a:t>bd</a:t>
            </a:r>
            <a:endParaRPr lang="en-US" altLang="zh-CN" sz="2000" i="1" dirty="0">
              <a:solidFill>
                <a:schemeClr val="accent4">
                  <a:lumMod val="75000"/>
                </a:schemeClr>
              </a:solidFill>
              <a:latin typeface="Times New Roman" panose="02020603050405020304" pitchFamily="18" charset="0"/>
              <a:cs typeface="Times New Roman" panose="02020603050405020304" pitchFamily="18" charset="0"/>
              <a:sym typeface="+mn-ea"/>
            </a:endParaRPr>
          </a:p>
          <a:p>
            <a:pPr marL="0" lvl="1" indent="0" fontAlgn="auto">
              <a:buClr>
                <a:srgbClr val="4F81BD"/>
              </a:buClr>
              <a:buSzPct val="85000"/>
              <a:buFont typeface="Arial" panose="020B0604020202020204" pitchFamily="34" charset="0"/>
              <a:buNone/>
            </a:pPr>
            <a:r>
              <a:rPr lang="en-US" altLang="zh-CN" sz="2000" i="1"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a:t>
            </a:r>
            <a:r>
              <a:rPr lang="en-US" altLang="zh-CN" sz="2000" i="1" dirty="0">
                <a:solidFill>
                  <a:schemeClr val="tx2"/>
                </a:solidFill>
                <a:effectLst/>
                <a:latin typeface="Times New Roman" panose="02020603050405020304" pitchFamily="18" charset="0"/>
                <a:ea typeface="楷体" panose="02010609060101010101" pitchFamily="49" charset="-122"/>
                <a:cs typeface="Times New Roman" panose="02020603050405020304" pitchFamily="18" charset="0"/>
                <a:sym typeface="+mn-ea"/>
              </a:rPr>
              <a:t>A         </a:t>
            </a:r>
            <a:r>
              <a:rPr lang="en-US" altLang="zh-CN" sz="2000" i="1" dirty="0" err="1">
                <a:solidFill>
                  <a:schemeClr val="tx2"/>
                </a:solidFill>
                <a:effectLst/>
                <a:latin typeface="Times New Roman" panose="02020603050405020304" pitchFamily="18" charset="0"/>
                <a:ea typeface="楷体" panose="02010609060101010101" pitchFamily="49" charset="-122"/>
                <a:cs typeface="Times New Roman" panose="02020603050405020304" pitchFamily="18" charset="0"/>
                <a:sym typeface="+mn-ea"/>
              </a:rPr>
              <a:t>A</a:t>
            </a:r>
            <a:r>
              <a:rPr lang="en-US" altLang="zh-CN" sz="2000" i="1" dirty="0">
                <a:solidFill>
                  <a:schemeClr val="tx2"/>
                </a:solidFill>
                <a:effectLst/>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sz="2000" i="1" dirty="0">
                <a:solidFill>
                  <a:schemeClr val="accent6">
                    <a:lumMod val="75000"/>
                  </a:schemeClr>
                </a:solidFill>
                <a:latin typeface="Times New Roman" panose="02020603050405020304" pitchFamily="18" charset="0"/>
                <a:cs typeface="Times New Roman" panose="02020603050405020304" pitchFamily="18" charset="0"/>
                <a:sym typeface="+mn-ea"/>
              </a:rPr>
              <a:t>α       </a:t>
            </a:r>
            <a:r>
              <a:rPr lang="en-US" altLang="zh-CN" sz="2000" i="1" dirty="0">
                <a:solidFill>
                  <a:schemeClr val="accent4">
                    <a:lumMod val="75000"/>
                  </a:schemeClr>
                </a:solidFill>
                <a:latin typeface="Times New Roman" panose="02020603050405020304" pitchFamily="18" charset="0"/>
                <a:cs typeface="Times New Roman" panose="02020603050405020304" pitchFamily="18" charset="0"/>
                <a:sym typeface="+mn-ea"/>
              </a:rPr>
              <a:t>β</a:t>
            </a:r>
            <a:r>
              <a:rPr lang="en-US" altLang="zh-CN" sz="2000" i="1" dirty="0">
                <a:solidFill>
                  <a:schemeClr val="tx2"/>
                </a:solidFill>
                <a:effectLst/>
                <a:latin typeface="Times New Roman" panose="02020603050405020304" pitchFamily="18" charset="0"/>
                <a:ea typeface="楷体" panose="02010609060101010101" pitchFamily="49" charset="-122"/>
                <a:cs typeface="Times New Roman" panose="02020603050405020304" pitchFamily="18" charset="0"/>
                <a:sym typeface="+mn-ea"/>
              </a:rPr>
              <a:t>	</a:t>
            </a:r>
          </a:p>
          <a:p>
            <a:pPr marL="0" lvl="1" indent="0" fontAlgn="auto">
              <a:buClr>
                <a:srgbClr val="4F81BD"/>
              </a:buClr>
              <a:buSzPct val="85000"/>
              <a:buFont typeface="Arial" panose="020B0604020202020204" pitchFamily="34" charset="0"/>
              <a:buNone/>
            </a:pPr>
            <a:endParaRPr lang="en-US" altLang="zh-CN" sz="2000" i="1"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endParaRPr>
          </a:p>
          <a:p>
            <a:pPr marL="640715" lvl="1" indent="-183515" fontAlgn="auto">
              <a:buClr>
                <a:srgbClr val="4F81BD"/>
              </a:buClr>
              <a:buSzPct val="85000"/>
              <a:buFont typeface="Arial" panose="020B0604020202020204" pitchFamily="34" charset="0"/>
              <a:buChar char="•"/>
            </a:pPr>
            <a:r>
              <a:rPr lang="zh-CN" altLang="en-US" sz="2000" dirty="0">
                <a:effectLst/>
                <a:latin typeface="Times New Roman" panose="02020603050405020304" pitchFamily="18" charset="0"/>
                <a:ea typeface="楷体" panose="02010609060101010101" pitchFamily="49" charset="-122"/>
                <a:cs typeface="Times New Roman" panose="02020603050405020304" pitchFamily="18" charset="0"/>
                <a:sym typeface="+mn-ea"/>
              </a:rPr>
              <a:t>根据前面方法消除直接左递归，得：</a:t>
            </a:r>
            <a:endParaRPr lang="zh-CN" altLang="en-US" sz="24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mn-ea"/>
            </a:endParaRPr>
          </a:p>
          <a:p>
            <a:pPr lvl="3" indent="0" fontAlgn="auto">
              <a:buClr>
                <a:srgbClr val="4F81BD"/>
              </a:buClr>
              <a:buSzPct val="85000"/>
              <a:buFont typeface="Arial" panose="020B0604020202020204" pitchFamily="34" charset="0"/>
              <a:buNone/>
            </a:pPr>
            <a:r>
              <a:rPr lang="en-US" altLang="zh-CN" sz="2400" i="1" dirty="0">
                <a:effectLst/>
                <a:latin typeface="Times New Roman" panose="02020603050405020304" pitchFamily="18" charset="0"/>
                <a:ea typeface="楷体" panose="02010609060101010101" pitchFamily="49" charset="-122"/>
                <a:cs typeface="Times New Roman" panose="02020603050405020304" pitchFamily="18" charset="0"/>
                <a:sym typeface="+mn-ea"/>
              </a:rPr>
              <a:t>		S → Aa | b</a:t>
            </a:r>
          </a:p>
          <a:p>
            <a:pPr lvl="3" indent="0" fontAlgn="auto">
              <a:buClr>
                <a:srgbClr val="4F81BD"/>
              </a:buClr>
              <a:buSzPct val="85000"/>
              <a:buFont typeface="Arial" panose="020B0604020202020204" pitchFamily="34" charset="0"/>
              <a:buNone/>
            </a:pPr>
            <a:r>
              <a:rPr lang="en-US" altLang="zh-CN" sz="2400" i="1" dirty="0">
                <a:effectLst/>
                <a:latin typeface="Times New Roman" panose="02020603050405020304" pitchFamily="18" charset="0"/>
                <a:ea typeface="楷体" panose="02010609060101010101" pitchFamily="49" charset="-122"/>
                <a:cs typeface="Times New Roman" panose="02020603050405020304" pitchFamily="18" charset="0"/>
                <a:sym typeface="+mn-ea"/>
              </a:rPr>
              <a:t>		A → </a:t>
            </a:r>
            <a:r>
              <a:rPr lang="en-US" altLang="zh-CN" sz="2400" i="1" dirty="0" err="1">
                <a:effectLst/>
                <a:latin typeface="Times New Roman" panose="02020603050405020304" pitchFamily="18" charset="0"/>
                <a:ea typeface="楷体" panose="02010609060101010101" pitchFamily="49" charset="-122"/>
                <a:cs typeface="Times New Roman" panose="02020603050405020304" pitchFamily="18" charset="0"/>
                <a:sym typeface="+mn-ea"/>
              </a:rPr>
              <a:t>bdA</a:t>
            </a:r>
            <a:r>
              <a:rPr lang="en-US" altLang="zh-CN" sz="2400" i="1" dirty="0">
                <a:effectLst/>
                <a:latin typeface="Times New Roman" panose="02020603050405020304" pitchFamily="18" charset="0"/>
                <a:ea typeface="楷体" panose="02010609060101010101" pitchFamily="49" charset="-122"/>
                <a:cs typeface="Times New Roman" panose="02020603050405020304" pitchFamily="18" charset="0"/>
                <a:sym typeface="+mn-ea"/>
              </a:rPr>
              <a:t>' | A'</a:t>
            </a:r>
          </a:p>
          <a:p>
            <a:pPr lvl="3" indent="0" fontAlgn="auto">
              <a:buClr>
                <a:srgbClr val="4F81BD"/>
              </a:buClr>
              <a:buSzPct val="85000"/>
              <a:buFont typeface="Arial" panose="020B0604020202020204" pitchFamily="34" charset="0"/>
              <a:buNone/>
            </a:pPr>
            <a:r>
              <a:rPr lang="en-US" altLang="zh-CN" sz="2400" dirty="0">
                <a:effectLst/>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sz="2400" i="1" dirty="0">
                <a:effectLst/>
                <a:latin typeface="Times New Roman" panose="02020603050405020304" pitchFamily="18" charset="0"/>
                <a:ea typeface="楷体" panose="02010609060101010101" pitchFamily="49" charset="-122"/>
                <a:cs typeface="Times New Roman" panose="02020603050405020304" pitchFamily="18" charset="0"/>
                <a:sym typeface="+mn-ea"/>
              </a:rPr>
              <a:t>A'→ </a:t>
            </a:r>
            <a:r>
              <a:rPr lang="en-US" altLang="zh-CN" sz="2400" i="1" dirty="0" err="1">
                <a:effectLst/>
                <a:latin typeface="Times New Roman" panose="02020603050405020304" pitchFamily="18" charset="0"/>
                <a:ea typeface="楷体" panose="02010609060101010101" pitchFamily="49" charset="-122"/>
                <a:cs typeface="Times New Roman" panose="02020603050405020304" pitchFamily="18" charset="0"/>
                <a:sym typeface="+mn-ea"/>
              </a:rPr>
              <a:t>adA</a:t>
            </a:r>
            <a:r>
              <a:rPr lang="en-US" altLang="zh-CN" sz="2400" i="1" dirty="0">
                <a:effectLst/>
                <a:latin typeface="Times New Roman" panose="02020603050405020304" pitchFamily="18" charset="0"/>
                <a:ea typeface="楷体" panose="02010609060101010101" pitchFamily="49" charset="-122"/>
                <a:cs typeface="Times New Roman" panose="02020603050405020304" pitchFamily="18" charset="0"/>
                <a:sym typeface="+mn-ea"/>
              </a:rPr>
              <a:t>' | </a:t>
            </a:r>
            <a:r>
              <a:rPr lang="en-US" altLang="zh-CN" sz="2400" i="1"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ε</a:t>
            </a:r>
            <a:endParaRPr lang="en-US" altLang="zh-CN" sz="2400" i="1"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endParaRPr>
          </a:p>
          <a:p>
            <a:pPr marL="640715" lvl="1" indent="-183515" fontAlgn="auto">
              <a:buClr>
                <a:srgbClr val="4F81BD"/>
              </a:buClr>
              <a:buSzPct val="85000"/>
              <a:buFont typeface="Arial" panose="020B0604020202020204" pitchFamily="34" charset="0"/>
              <a:buChar char="•"/>
            </a:pPr>
            <a:endParaRPr lang="en-US" altLang="zh-CN" sz="2400" i="1"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endParaRPr>
          </a:p>
        </p:txBody>
      </p:sp>
    </p:spTree>
    <p:extLst>
      <p:ext uri="{BB962C8B-B14F-4D97-AF65-F5344CB8AC3E}">
        <p14:creationId xmlns:p14="http://schemas.microsoft.com/office/powerpoint/2010/main" val="25573013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消除左递归</a:t>
            </a:r>
          </a:p>
        </p:txBody>
      </p:sp>
      <p:sp>
        <p:nvSpPr>
          <p:cNvPr id="8" name="文本框 7"/>
          <p:cNvSpPr txBox="1"/>
          <p:nvPr/>
        </p:nvSpPr>
        <p:spPr>
          <a:xfrm>
            <a:off x="457200" y="1602000"/>
            <a:ext cx="7590790" cy="1691640"/>
          </a:xfrm>
          <a:prstGeom prst="rect">
            <a:avLst/>
          </a:prstGeom>
          <a:noFill/>
        </p:spPr>
        <p:txBody>
          <a:bodyPr wrap="square" rtlCol="0">
            <a:spAutoFit/>
          </a:bodyPr>
          <a:lstStyle/>
          <a:p>
            <a:pPr marL="183515" lvl="0" indent="-183515" fontAlgn="auto">
              <a:buClr>
                <a:srgbClr val="4F81BD"/>
              </a:buClr>
              <a:buSzPct val="85000"/>
              <a:buFont typeface="Arial" panose="020B0604020202020204" pitchFamily="34" charset="0"/>
              <a:buChar char="•"/>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mn-ea"/>
              </a:rPr>
              <a:t>消除左递归</a:t>
            </a:r>
          </a:p>
          <a:p>
            <a:pPr marL="640715" lvl="1" indent="-183515" fontAlgn="auto">
              <a:buClr>
                <a:srgbClr val="4F81BD"/>
              </a:buClr>
              <a:buSzPct val="85000"/>
              <a:buFont typeface="Arial" panose="020B0604020202020204" pitchFamily="34" charset="0"/>
              <a:buChar char="•"/>
            </a:pPr>
            <a:r>
              <a:rPr lang="zh-CN" altLang="en-US" sz="2000" dirty="0">
                <a:effectLst/>
                <a:latin typeface="Times New Roman" panose="02020603050405020304" pitchFamily="18" charset="0"/>
                <a:ea typeface="楷体" panose="02010609060101010101" pitchFamily="49" charset="-122"/>
                <a:cs typeface="Times New Roman" panose="02020603050405020304" pitchFamily="18" charset="0"/>
                <a:sym typeface="+mn-ea"/>
              </a:rPr>
              <a:t>算法</a:t>
            </a:r>
            <a:r>
              <a:rPr lang="en-US" altLang="zh-CN" sz="2000" dirty="0">
                <a:effectLst/>
                <a:latin typeface="Times New Roman" panose="02020603050405020304" pitchFamily="18" charset="0"/>
                <a:ea typeface="楷体" panose="02010609060101010101" pitchFamily="49" charset="-122"/>
                <a:cs typeface="Times New Roman" panose="02020603050405020304" pitchFamily="18" charset="0"/>
                <a:sym typeface="+mn-ea"/>
              </a:rPr>
              <a:t>4.19</a:t>
            </a:r>
          </a:p>
          <a:p>
            <a:pPr marL="1097915" lvl="2" indent="-183515" fontAlgn="auto">
              <a:buClr>
                <a:srgbClr val="4F81BD"/>
              </a:buClr>
              <a:buSzPct val="85000"/>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cs typeface="Times New Roman" panose="02020603050405020304" pitchFamily="18" charset="0"/>
                <a:sym typeface="+mn-ea"/>
              </a:rPr>
              <a:t>输入：没有环或</a:t>
            </a:r>
            <a:r>
              <a:rPr lang="en-US" altLang="zh-CN" i="1"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ε</a:t>
            </a:r>
            <a:r>
              <a:rPr lang="zh-CN" altLang="en-US"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产生式的左递归文法</a:t>
            </a:r>
          </a:p>
          <a:p>
            <a:pPr marL="1097915" lvl="2" indent="-183515" fontAlgn="auto">
              <a:buClr>
                <a:srgbClr val="4F81BD"/>
              </a:buClr>
              <a:buSzPct val="85000"/>
              <a:buFont typeface="Arial" panose="020B0604020202020204" pitchFamily="34" charset="0"/>
              <a:buChar char="•"/>
            </a:pPr>
            <a:r>
              <a:rPr lang="zh-CN" altLang="en-US" dirty="0">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输出：得到一个等价的无左递归文法</a:t>
            </a:r>
            <a:endParaRPr lang="en-US" altLang="zh-CN" sz="2400" i="1"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endParaRPr>
          </a:p>
          <a:p>
            <a:pPr marL="1097915" lvl="2" indent="-183515" fontAlgn="auto">
              <a:buClr>
                <a:srgbClr val="4F81BD"/>
              </a:buClr>
              <a:buSzPct val="85000"/>
              <a:buFont typeface="Arial" panose="020B0604020202020204" pitchFamily="34" charset="0"/>
              <a:buChar char="•"/>
            </a:pPr>
            <a:endParaRPr lang="en-US" altLang="zh-CN" sz="2400" i="1"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endParaRPr>
          </a:p>
        </p:txBody>
      </p:sp>
      <p:sp>
        <p:nvSpPr>
          <p:cNvPr id="4" name="文本框 3"/>
          <p:cNvSpPr txBox="1"/>
          <p:nvPr/>
        </p:nvSpPr>
        <p:spPr>
          <a:xfrm>
            <a:off x="683568" y="3435350"/>
            <a:ext cx="7355205" cy="2306955"/>
          </a:xfrm>
          <a:prstGeom prst="rect">
            <a:avLst/>
          </a:prstGeom>
          <a:noFill/>
          <a:ln>
            <a:solidFill>
              <a:schemeClr val="tx2">
                <a:lumMod val="40000"/>
                <a:lumOff val="60000"/>
              </a:schemeClr>
            </a:solidFill>
          </a:ln>
        </p:spPr>
        <p:txBody>
          <a:bodyPr wrap="square" rtlCol="0">
            <a:spAutoFit/>
          </a:bodyPr>
          <a:lstStyle/>
          <a:p>
            <a:r>
              <a:rPr lang="en-US" altLang="zh-CN">
                <a:latin typeface="Times New Roman" panose="02020603050405020304" pitchFamily="18" charset="0"/>
                <a:ea typeface="楷体" panose="02010609060101010101" pitchFamily="49" charset="-122"/>
                <a:cs typeface="Times New Roman" panose="02020603050405020304" pitchFamily="18" charset="0"/>
              </a:rPr>
              <a:t>1</a:t>
            </a:r>
            <a:r>
              <a:rPr lang="zh-CN" altLang="en-US">
                <a:latin typeface="Times New Roman" panose="02020603050405020304" pitchFamily="18" charset="0"/>
                <a:ea typeface="楷体" panose="02010609060101010101" pitchFamily="49" charset="-122"/>
                <a:cs typeface="Times New Roman" panose="02020603050405020304" pitchFamily="18" charset="0"/>
              </a:rPr>
              <a:t>）按照某个顺序将非终结符号排序为</a:t>
            </a:r>
            <a:r>
              <a:rPr lang="en-US" altLang="zh-CN" i="1">
                <a:latin typeface="Times New Roman" panose="02020603050405020304" pitchFamily="18" charset="0"/>
                <a:ea typeface="楷体" panose="02010609060101010101" pitchFamily="49" charset="-122"/>
                <a:cs typeface="Times New Roman" panose="02020603050405020304" pitchFamily="18" charset="0"/>
              </a:rPr>
              <a:t>A</a:t>
            </a:r>
            <a:r>
              <a:rPr lang="en-US" altLang="zh-CN" i="1" baseline="-25000">
                <a:latin typeface="Times New Roman" panose="02020603050405020304" pitchFamily="18" charset="0"/>
                <a:ea typeface="楷体" panose="02010609060101010101" pitchFamily="49" charset="-122"/>
                <a:cs typeface="Times New Roman" panose="02020603050405020304" pitchFamily="18" charset="0"/>
              </a:rPr>
              <a:t>1</a:t>
            </a:r>
            <a:r>
              <a:rPr lang="zh-CN" altLang="en-US">
                <a:latin typeface="Times New Roman" panose="02020603050405020304" pitchFamily="18" charset="0"/>
                <a:ea typeface="楷体" panose="02010609060101010101" pitchFamily="49" charset="-122"/>
                <a:cs typeface="Times New Roman" panose="02020603050405020304" pitchFamily="18" charset="0"/>
              </a:rPr>
              <a:t>，</a:t>
            </a:r>
            <a:r>
              <a:rPr lang="en-US" altLang="zh-CN" i="1">
                <a:latin typeface="Times New Roman" panose="02020603050405020304" pitchFamily="18" charset="0"/>
                <a:ea typeface="楷体" panose="02010609060101010101" pitchFamily="49" charset="-122"/>
                <a:cs typeface="Times New Roman" panose="02020603050405020304" pitchFamily="18" charset="0"/>
              </a:rPr>
              <a:t>A</a:t>
            </a:r>
            <a:r>
              <a:rPr lang="en-US" altLang="zh-CN" i="1" baseline="-25000">
                <a:latin typeface="Times New Roman" panose="02020603050405020304" pitchFamily="18" charset="0"/>
                <a:ea typeface="楷体" panose="02010609060101010101" pitchFamily="49" charset="-122"/>
                <a:cs typeface="Times New Roman" panose="02020603050405020304" pitchFamily="18" charset="0"/>
              </a:rPr>
              <a:t>2</a:t>
            </a:r>
            <a:r>
              <a:rPr lang="zh-CN" altLang="en-US">
                <a:latin typeface="Times New Roman" panose="02020603050405020304" pitchFamily="18" charset="0"/>
                <a:ea typeface="楷体" panose="02010609060101010101" pitchFamily="49" charset="-122"/>
                <a:cs typeface="Times New Roman" panose="02020603050405020304" pitchFamily="18" charset="0"/>
              </a:rPr>
              <a:t>，</a:t>
            </a:r>
            <a:r>
              <a:rPr lang="en-US" altLang="zh-CN" i="1">
                <a:latin typeface="Times New Roman" panose="02020603050405020304" pitchFamily="18" charset="0"/>
                <a:ea typeface="楷体" panose="02010609060101010101" pitchFamily="49" charset="-122"/>
                <a:cs typeface="Times New Roman" panose="02020603050405020304" pitchFamily="18" charset="0"/>
              </a:rPr>
              <a:t>...</a:t>
            </a:r>
            <a:r>
              <a:rPr lang="zh-CN" altLang="en-US">
                <a:latin typeface="Times New Roman" panose="02020603050405020304" pitchFamily="18" charset="0"/>
                <a:ea typeface="楷体" panose="02010609060101010101" pitchFamily="49" charset="-122"/>
                <a:cs typeface="Times New Roman" panose="02020603050405020304" pitchFamily="18" charset="0"/>
              </a:rPr>
              <a:t>，</a:t>
            </a:r>
            <a:r>
              <a:rPr lang="en-US" altLang="zh-CN" i="1">
                <a:latin typeface="Times New Roman" panose="02020603050405020304" pitchFamily="18" charset="0"/>
                <a:ea typeface="楷体" panose="02010609060101010101" pitchFamily="49" charset="-122"/>
                <a:cs typeface="Times New Roman" panose="02020603050405020304" pitchFamily="18" charset="0"/>
              </a:rPr>
              <a:t>A</a:t>
            </a:r>
            <a:r>
              <a:rPr lang="en-US" altLang="zh-CN" i="1" baseline="-25000">
                <a:latin typeface="Times New Roman" panose="02020603050405020304" pitchFamily="18" charset="0"/>
                <a:ea typeface="楷体" panose="02010609060101010101" pitchFamily="49" charset="-122"/>
                <a:cs typeface="Times New Roman" panose="02020603050405020304" pitchFamily="18" charset="0"/>
              </a:rPr>
              <a:t>n </a:t>
            </a:r>
            <a:r>
              <a:rPr lang="zh-CN" altLang="en-US" i="1" baseline="-25000">
                <a:latin typeface="Times New Roman" panose="02020603050405020304" pitchFamily="18" charset="0"/>
                <a:ea typeface="楷体" panose="02010609060101010101" pitchFamily="49" charset="-122"/>
                <a:cs typeface="Times New Roman" panose="02020603050405020304" pitchFamily="18" charset="0"/>
              </a:rPr>
              <a:t>。</a:t>
            </a:r>
          </a:p>
          <a:p>
            <a:r>
              <a:rPr lang="en-US" altLang="zh-CN">
                <a:latin typeface="Times New Roman" panose="02020603050405020304" pitchFamily="18" charset="0"/>
                <a:ea typeface="楷体" panose="02010609060101010101" pitchFamily="49" charset="-122"/>
                <a:cs typeface="Times New Roman" panose="02020603050405020304" pitchFamily="18" charset="0"/>
              </a:rPr>
              <a:t>2</a:t>
            </a:r>
            <a:r>
              <a:rPr lang="zh-CN" altLang="en-US">
                <a:latin typeface="Times New Roman" panose="02020603050405020304" pitchFamily="18" charset="0"/>
                <a:ea typeface="楷体" panose="02010609060101010101" pitchFamily="49" charset="-122"/>
                <a:cs typeface="Times New Roman" panose="02020603050405020304" pitchFamily="18" charset="0"/>
              </a:rPr>
              <a:t>）</a:t>
            </a:r>
            <a:r>
              <a:rPr lang="en-US" altLang="zh-CN" b="1">
                <a:latin typeface="Times New Roman" panose="02020603050405020304" pitchFamily="18" charset="0"/>
                <a:ea typeface="楷体" panose="02010609060101010101" pitchFamily="49" charset="-122"/>
                <a:cs typeface="Times New Roman" panose="02020603050405020304" pitchFamily="18" charset="0"/>
              </a:rPr>
              <a:t>for</a:t>
            </a:r>
            <a:r>
              <a:rPr lang="zh-CN" altLang="en-US">
                <a:latin typeface="Times New Roman" panose="02020603050405020304" pitchFamily="18" charset="0"/>
                <a:ea typeface="楷体" panose="02010609060101010101" pitchFamily="49" charset="-122"/>
                <a:cs typeface="Times New Roman" panose="02020603050405020304" pitchFamily="18" charset="0"/>
              </a:rPr>
              <a:t>（从</a:t>
            </a:r>
            <a:r>
              <a:rPr lang="en-US" altLang="zh-CN">
                <a:latin typeface="Times New Roman" panose="02020603050405020304" pitchFamily="18" charset="0"/>
                <a:ea typeface="楷体" panose="02010609060101010101" pitchFamily="49" charset="-122"/>
                <a:cs typeface="Times New Roman" panose="02020603050405020304" pitchFamily="18" charset="0"/>
              </a:rPr>
              <a:t>1</a:t>
            </a:r>
            <a:r>
              <a:rPr lang="zh-CN" altLang="en-US">
                <a:latin typeface="Times New Roman" panose="02020603050405020304" pitchFamily="18" charset="0"/>
                <a:ea typeface="楷体" panose="02010609060101010101" pitchFamily="49" charset="-122"/>
                <a:cs typeface="Times New Roman" panose="02020603050405020304" pitchFamily="18" charset="0"/>
              </a:rPr>
              <a:t>到</a:t>
            </a:r>
            <a:r>
              <a:rPr lang="en-US" altLang="zh-CN">
                <a:latin typeface="Times New Roman" panose="02020603050405020304" pitchFamily="18" charset="0"/>
                <a:ea typeface="楷体" panose="02010609060101010101" pitchFamily="49" charset="-122"/>
                <a:cs typeface="Times New Roman" panose="02020603050405020304" pitchFamily="18" charset="0"/>
              </a:rPr>
              <a:t>n</a:t>
            </a:r>
            <a:r>
              <a:rPr lang="zh-CN" altLang="en-US">
                <a:latin typeface="Times New Roman" panose="02020603050405020304" pitchFamily="18" charset="0"/>
                <a:ea typeface="楷体" panose="02010609060101010101" pitchFamily="49" charset="-122"/>
                <a:cs typeface="Times New Roman" panose="02020603050405020304" pitchFamily="18" charset="0"/>
              </a:rPr>
              <a:t>的每个</a:t>
            </a:r>
            <a:r>
              <a:rPr lang="en-US" altLang="zh-CN">
                <a:latin typeface="Times New Roman" panose="02020603050405020304" pitchFamily="18" charset="0"/>
                <a:ea typeface="楷体" panose="02010609060101010101" pitchFamily="49" charset="-122"/>
                <a:cs typeface="Times New Roman" panose="02020603050405020304" pitchFamily="18" charset="0"/>
              </a:rPr>
              <a:t>i</a:t>
            </a:r>
            <a:r>
              <a:rPr lang="zh-CN" altLang="en-US">
                <a:latin typeface="Times New Roman" panose="02020603050405020304" pitchFamily="18" charset="0"/>
                <a:ea typeface="楷体" panose="02010609060101010101" pitchFamily="49" charset="-122"/>
                <a:cs typeface="Times New Roman" panose="02020603050405020304" pitchFamily="18" charset="0"/>
              </a:rPr>
              <a:t>）</a:t>
            </a:r>
            <a:r>
              <a:rPr lang="en-US" altLang="zh-CN">
                <a:latin typeface="Times New Roman" panose="02020603050405020304" pitchFamily="18" charset="0"/>
                <a:ea typeface="楷体" panose="02010609060101010101" pitchFamily="49" charset="-122"/>
                <a:cs typeface="Times New Roman" panose="02020603050405020304" pitchFamily="18" charset="0"/>
              </a:rPr>
              <a:t>{</a:t>
            </a:r>
          </a:p>
          <a:p>
            <a:r>
              <a:rPr lang="en-US" altLang="zh-CN">
                <a:latin typeface="Times New Roman" panose="02020603050405020304" pitchFamily="18" charset="0"/>
                <a:ea typeface="楷体" panose="02010609060101010101" pitchFamily="49" charset="-122"/>
                <a:cs typeface="Times New Roman" panose="02020603050405020304" pitchFamily="18" charset="0"/>
              </a:rPr>
              <a:t>3</a:t>
            </a:r>
            <a:r>
              <a:rPr lang="zh-CN" altLang="en-US">
                <a:latin typeface="Times New Roman" panose="02020603050405020304" pitchFamily="18" charset="0"/>
                <a:ea typeface="楷体" panose="02010609060101010101" pitchFamily="49" charset="-122"/>
                <a:cs typeface="Times New Roman" panose="02020603050405020304" pitchFamily="18" charset="0"/>
              </a:rPr>
              <a:t>）</a:t>
            </a:r>
            <a:r>
              <a:rPr lang="en-US" altLang="zh-CN">
                <a:latin typeface="Times New Roman" panose="02020603050405020304" pitchFamily="18" charset="0"/>
                <a:ea typeface="楷体" panose="02010609060101010101" pitchFamily="49" charset="-122"/>
                <a:cs typeface="Times New Roman" panose="02020603050405020304" pitchFamily="18" charset="0"/>
              </a:rPr>
              <a:t>	</a:t>
            </a:r>
            <a:r>
              <a:rPr lang="en-US" altLang="zh-CN" b="1">
                <a:latin typeface="Times New Roman" panose="02020603050405020304" pitchFamily="18" charset="0"/>
                <a:ea typeface="楷体" panose="02010609060101010101" pitchFamily="49" charset="-122"/>
                <a:cs typeface="Times New Roman" panose="02020603050405020304" pitchFamily="18" charset="0"/>
              </a:rPr>
              <a:t>for</a:t>
            </a:r>
            <a:r>
              <a:rPr lang="zh-CN" altLang="en-US">
                <a:latin typeface="Times New Roman" panose="02020603050405020304" pitchFamily="18" charset="0"/>
                <a:ea typeface="楷体" panose="02010609060101010101" pitchFamily="49" charset="-122"/>
                <a:cs typeface="Times New Roman" panose="02020603050405020304" pitchFamily="18" charset="0"/>
              </a:rPr>
              <a:t>（从</a:t>
            </a:r>
            <a:r>
              <a:rPr lang="en-US" altLang="zh-CN">
                <a:latin typeface="Times New Roman" panose="02020603050405020304" pitchFamily="18" charset="0"/>
                <a:ea typeface="楷体" panose="02010609060101010101" pitchFamily="49" charset="-122"/>
                <a:cs typeface="Times New Roman" panose="02020603050405020304" pitchFamily="18" charset="0"/>
              </a:rPr>
              <a:t>1</a:t>
            </a:r>
            <a:r>
              <a:rPr lang="zh-CN" altLang="en-US">
                <a:latin typeface="Times New Roman" panose="02020603050405020304" pitchFamily="18" charset="0"/>
                <a:ea typeface="楷体" panose="02010609060101010101" pitchFamily="49" charset="-122"/>
                <a:cs typeface="Times New Roman" panose="02020603050405020304" pitchFamily="18" charset="0"/>
              </a:rPr>
              <a:t>到</a:t>
            </a:r>
            <a:r>
              <a:rPr lang="en-US" altLang="zh-CN">
                <a:latin typeface="Times New Roman" panose="02020603050405020304" pitchFamily="18" charset="0"/>
                <a:ea typeface="楷体" panose="02010609060101010101" pitchFamily="49" charset="-122"/>
                <a:cs typeface="Times New Roman" panose="02020603050405020304" pitchFamily="18" charset="0"/>
              </a:rPr>
              <a:t>i-1</a:t>
            </a:r>
            <a:r>
              <a:rPr lang="zh-CN" altLang="en-US">
                <a:latin typeface="Times New Roman" panose="02020603050405020304" pitchFamily="18" charset="0"/>
                <a:ea typeface="楷体" panose="02010609060101010101" pitchFamily="49" charset="-122"/>
                <a:cs typeface="Times New Roman" panose="02020603050405020304" pitchFamily="18" charset="0"/>
              </a:rPr>
              <a:t>的每个</a:t>
            </a:r>
            <a:r>
              <a:rPr lang="en-US" altLang="zh-CN">
                <a:latin typeface="Times New Roman" panose="02020603050405020304" pitchFamily="18" charset="0"/>
                <a:ea typeface="楷体" panose="02010609060101010101" pitchFamily="49" charset="-122"/>
                <a:cs typeface="Times New Roman" panose="02020603050405020304" pitchFamily="18" charset="0"/>
              </a:rPr>
              <a:t>j</a:t>
            </a:r>
            <a:r>
              <a:rPr lang="zh-CN" altLang="en-US">
                <a:latin typeface="Times New Roman" panose="02020603050405020304" pitchFamily="18" charset="0"/>
                <a:ea typeface="楷体" panose="02010609060101010101" pitchFamily="49" charset="-122"/>
                <a:cs typeface="Times New Roman" panose="02020603050405020304" pitchFamily="18" charset="0"/>
              </a:rPr>
              <a:t>）</a:t>
            </a:r>
            <a:r>
              <a:rPr lang="en-US" altLang="zh-CN">
                <a:latin typeface="Times New Roman" panose="02020603050405020304" pitchFamily="18" charset="0"/>
                <a:ea typeface="楷体" panose="02010609060101010101" pitchFamily="49" charset="-122"/>
                <a:cs typeface="Times New Roman" panose="02020603050405020304" pitchFamily="18" charset="0"/>
              </a:rPr>
              <a:t>{</a:t>
            </a:r>
          </a:p>
          <a:p>
            <a:r>
              <a:rPr lang="en-US" altLang="zh-CN">
                <a:latin typeface="Times New Roman" panose="02020603050405020304" pitchFamily="18" charset="0"/>
                <a:ea typeface="楷体" panose="02010609060101010101" pitchFamily="49" charset="-122"/>
                <a:cs typeface="Times New Roman" panose="02020603050405020304" pitchFamily="18" charset="0"/>
              </a:rPr>
              <a:t>4</a:t>
            </a:r>
            <a:r>
              <a:rPr lang="zh-CN" altLang="en-US">
                <a:latin typeface="Times New Roman" panose="02020603050405020304" pitchFamily="18" charset="0"/>
                <a:ea typeface="楷体" panose="02010609060101010101" pitchFamily="49" charset="-122"/>
                <a:cs typeface="Times New Roman" panose="02020603050405020304" pitchFamily="18" charset="0"/>
              </a:rPr>
              <a:t>）</a:t>
            </a:r>
            <a:r>
              <a:rPr lang="en-US" altLang="zh-CN">
                <a:latin typeface="Times New Roman" panose="02020603050405020304" pitchFamily="18" charset="0"/>
                <a:ea typeface="楷体" panose="02010609060101010101" pitchFamily="49" charset="-122"/>
                <a:cs typeface="Times New Roman" panose="02020603050405020304" pitchFamily="18" charset="0"/>
              </a:rPr>
              <a:t>		</a:t>
            </a:r>
            <a:r>
              <a:rPr lang="zh-CN" altLang="en-US">
                <a:latin typeface="Times New Roman" panose="02020603050405020304" pitchFamily="18" charset="0"/>
                <a:ea typeface="楷体" panose="02010609060101010101" pitchFamily="49" charset="-122"/>
                <a:cs typeface="Times New Roman" panose="02020603050405020304" pitchFamily="18" charset="0"/>
              </a:rPr>
              <a:t>将每个形如</a:t>
            </a:r>
            <a:r>
              <a:rPr lang="en-US" altLang="zh-CN" i="1">
                <a:latin typeface="Times New Roman" panose="02020603050405020304" pitchFamily="18" charset="0"/>
                <a:ea typeface="楷体" panose="02010609060101010101" pitchFamily="49" charset="-122"/>
                <a:cs typeface="Times New Roman" panose="02020603050405020304" pitchFamily="18" charset="0"/>
              </a:rPr>
              <a:t>A</a:t>
            </a:r>
            <a:r>
              <a:rPr lang="en-US" altLang="zh-CN" i="1" baseline="-25000">
                <a:latin typeface="Times New Roman" panose="02020603050405020304" pitchFamily="18" charset="0"/>
                <a:ea typeface="楷体" panose="02010609060101010101" pitchFamily="49" charset="-122"/>
                <a:cs typeface="Times New Roman" panose="02020603050405020304" pitchFamily="18" charset="0"/>
              </a:rPr>
              <a:t>i</a:t>
            </a:r>
            <a:r>
              <a:rPr lang="en-US" altLang="zh-CN">
                <a:latin typeface="Times New Roman" panose="02020603050405020304" pitchFamily="18" charset="0"/>
                <a:ea typeface="楷体" panose="02010609060101010101" pitchFamily="49" charset="-122"/>
                <a:cs typeface="Times New Roman" panose="02020603050405020304" pitchFamily="18" charset="0"/>
              </a:rPr>
              <a:t>→</a:t>
            </a:r>
            <a:r>
              <a:rPr lang="en-US" altLang="zh-CN" i="1">
                <a:latin typeface="Times New Roman" panose="02020603050405020304" pitchFamily="18" charset="0"/>
                <a:ea typeface="楷体" panose="02010609060101010101" pitchFamily="49" charset="-122"/>
                <a:cs typeface="Times New Roman" panose="02020603050405020304" pitchFamily="18" charset="0"/>
              </a:rPr>
              <a:t>A</a:t>
            </a:r>
            <a:r>
              <a:rPr lang="en-US" altLang="zh-CN" i="1" baseline="-25000">
                <a:latin typeface="Times New Roman" panose="02020603050405020304" pitchFamily="18" charset="0"/>
                <a:ea typeface="楷体" panose="02010609060101010101" pitchFamily="49" charset="-122"/>
                <a:cs typeface="Times New Roman" panose="02020603050405020304" pitchFamily="18" charset="0"/>
              </a:rPr>
              <a:t>j</a:t>
            </a:r>
            <a:r>
              <a:rPr lang="en-US" altLang="zh-CN">
                <a:latin typeface="Times New Roman" panose="02020603050405020304" pitchFamily="18" charset="0"/>
                <a:ea typeface="楷体" panose="02010609060101010101" pitchFamily="49" charset="-122"/>
                <a:cs typeface="Times New Roman" panose="02020603050405020304" pitchFamily="18" charset="0"/>
              </a:rPr>
              <a:t>γ</a:t>
            </a:r>
            <a:r>
              <a:rPr lang="zh-CN" altLang="en-US">
                <a:latin typeface="Times New Roman" panose="02020603050405020304" pitchFamily="18" charset="0"/>
                <a:ea typeface="楷体" panose="02010609060101010101" pitchFamily="49" charset="-122"/>
                <a:cs typeface="Times New Roman" panose="02020603050405020304" pitchFamily="18" charset="0"/>
              </a:rPr>
              <a:t>的产生式替换为产生式</a:t>
            </a:r>
            <a:r>
              <a:rPr lang="en-US" altLang="zh-CN" i="1">
                <a:latin typeface="Times New Roman" panose="02020603050405020304" pitchFamily="18" charset="0"/>
                <a:ea typeface="楷体" panose="02010609060101010101" pitchFamily="49" charset="-122"/>
                <a:cs typeface="Times New Roman" panose="02020603050405020304" pitchFamily="18" charset="0"/>
              </a:rPr>
              <a:t>A</a:t>
            </a:r>
            <a:r>
              <a:rPr lang="en-US" altLang="zh-CN" i="1" baseline="-25000">
                <a:latin typeface="Times New Roman" panose="02020603050405020304" pitchFamily="18" charset="0"/>
                <a:ea typeface="楷体" panose="02010609060101010101" pitchFamily="49" charset="-122"/>
                <a:cs typeface="Times New Roman" panose="02020603050405020304" pitchFamily="18" charset="0"/>
              </a:rPr>
              <a:t>i</a:t>
            </a:r>
            <a:r>
              <a:rPr lang="en-US" altLang="zh-CN" i="1">
                <a:latin typeface="Times New Roman" panose="02020603050405020304" pitchFamily="18" charset="0"/>
                <a:ea typeface="楷体" panose="02010609060101010101" pitchFamily="49" charset="-122"/>
                <a:cs typeface="Times New Roman" panose="02020603050405020304" pitchFamily="18" charset="0"/>
                <a:sym typeface="+mn-ea"/>
              </a:rPr>
              <a:t>→δ</a:t>
            </a:r>
            <a:r>
              <a:rPr lang="en-US" altLang="zh-CN" i="1" baseline="-25000">
                <a:latin typeface="Times New Roman" panose="02020603050405020304" pitchFamily="18" charset="0"/>
                <a:ea typeface="楷体" panose="02010609060101010101" pitchFamily="49" charset="-122"/>
                <a:cs typeface="Times New Roman" panose="02020603050405020304" pitchFamily="18" charset="0"/>
                <a:sym typeface="+mn-ea"/>
              </a:rPr>
              <a:t>1</a:t>
            </a:r>
            <a:r>
              <a:rPr lang="en-US" altLang="zh-CN">
                <a:latin typeface="Times New Roman" panose="02020603050405020304" pitchFamily="18" charset="0"/>
                <a:ea typeface="楷体" panose="02010609060101010101" pitchFamily="49" charset="-122"/>
                <a:cs typeface="Times New Roman" panose="02020603050405020304" pitchFamily="18" charset="0"/>
                <a:sym typeface="+mn-ea"/>
              </a:rPr>
              <a:t>γ</a:t>
            </a:r>
            <a:r>
              <a:rPr lang="en-US" altLang="zh-CN" i="1">
                <a:latin typeface="Times New Roman" panose="02020603050405020304" pitchFamily="18" charset="0"/>
                <a:ea typeface="楷体" panose="02010609060101010101" pitchFamily="49" charset="-122"/>
                <a:cs typeface="Times New Roman" panose="02020603050405020304" pitchFamily="18" charset="0"/>
                <a:sym typeface="+mn-ea"/>
              </a:rPr>
              <a:t> | δ</a:t>
            </a:r>
            <a:r>
              <a:rPr lang="en-US" altLang="zh-CN" i="1" baseline="-25000">
                <a:latin typeface="Times New Roman" panose="02020603050405020304" pitchFamily="18" charset="0"/>
                <a:ea typeface="楷体" panose="02010609060101010101" pitchFamily="49" charset="-122"/>
                <a:cs typeface="Times New Roman" panose="02020603050405020304" pitchFamily="18" charset="0"/>
                <a:sym typeface="+mn-ea"/>
              </a:rPr>
              <a:t>2</a:t>
            </a:r>
            <a:r>
              <a:rPr lang="en-US" altLang="zh-CN">
                <a:latin typeface="Times New Roman" panose="02020603050405020304" pitchFamily="18" charset="0"/>
                <a:ea typeface="楷体" panose="02010609060101010101" pitchFamily="49" charset="-122"/>
                <a:cs typeface="Times New Roman" panose="02020603050405020304" pitchFamily="18" charset="0"/>
                <a:sym typeface="+mn-ea"/>
              </a:rPr>
              <a:t>γ 5</a:t>
            </a:r>
            <a:r>
              <a:rPr lang="zh-CN" altLang="en-US">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i="1">
                <a:latin typeface="Times New Roman" panose="02020603050405020304" pitchFamily="18" charset="0"/>
                <a:ea typeface="楷体" panose="02010609060101010101" pitchFamily="49" charset="-122"/>
                <a:cs typeface="Times New Roman" panose="02020603050405020304" pitchFamily="18" charset="0"/>
                <a:sym typeface="+mn-ea"/>
              </a:rPr>
              <a:t>| ··· | δ</a:t>
            </a:r>
            <a:r>
              <a:rPr lang="en-US" altLang="zh-CN" i="1" baseline="-25000">
                <a:latin typeface="Times New Roman" panose="02020603050405020304" pitchFamily="18" charset="0"/>
                <a:ea typeface="楷体" panose="02010609060101010101" pitchFamily="49" charset="-122"/>
                <a:cs typeface="Times New Roman" panose="02020603050405020304" pitchFamily="18" charset="0"/>
                <a:sym typeface="+mn-ea"/>
              </a:rPr>
              <a:t>k</a:t>
            </a:r>
            <a:r>
              <a:rPr lang="en-US" altLang="zh-CN">
                <a:latin typeface="Times New Roman" panose="02020603050405020304" pitchFamily="18" charset="0"/>
                <a:ea typeface="楷体" panose="02010609060101010101" pitchFamily="49" charset="-122"/>
                <a:cs typeface="Times New Roman" panose="02020603050405020304" pitchFamily="18" charset="0"/>
                <a:sym typeface="+mn-ea"/>
              </a:rPr>
              <a:t>γ </a:t>
            </a:r>
            <a:r>
              <a:rPr lang="zh-CN" altLang="en-US">
                <a:latin typeface="Times New Roman" panose="02020603050405020304" pitchFamily="18" charset="0"/>
                <a:ea typeface="楷体" panose="02010609060101010101" pitchFamily="49" charset="-122"/>
                <a:cs typeface="Times New Roman" panose="02020603050405020304" pitchFamily="18" charset="0"/>
                <a:sym typeface="+mn-ea"/>
              </a:rPr>
              <a:t>，其中</a:t>
            </a:r>
            <a:r>
              <a:rPr lang="en-US" altLang="zh-CN" i="1">
                <a:latin typeface="Times New Roman" panose="02020603050405020304" pitchFamily="18" charset="0"/>
                <a:ea typeface="楷体" panose="02010609060101010101" pitchFamily="49" charset="-122"/>
                <a:cs typeface="Times New Roman" panose="02020603050405020304" pitchFamily="18" charset="0"/>
                <a:sym typeface="+mn-ea"/>
              </a:rPr>
              <a:t>Aj→δ</a:t>
            </a:r>
            <a:r>
              <a:rPr lang="en-US" altLang="zh-CN" i="1" baseline="-25000">
                <a:latin typeface="Times New Roman" panose="02020603050405020304" pitchFamily="18" charset="0"/>
                <a:ea typeface="楷体" panose="02010609060101010101" pitchFamily="49" charset="-122"/>
                <a:cs typeface="Times New Roman" panose="02020603050405020304" pitchFamily="18" charset="0"/>
                <a:sym typeface="+mn-ea"/>
              </a:rPr>
              <a:t>1</a:t>
            </a:r>
            <a:r>
              <a:rPr lang="en-US" altLang="zh-CN" i="1">
                <a:latin typeface="Times New Roman" panose="02020603050405020304" pitchFamily="18" charset="0"/>
                <a:ea typeface="楷体" panose="02010609060101010101" pitchFamily="49" charset="-122"/>
                <a:cs typeface="Times New Roman" panose="02020603050405020304" pitchFamily="18" charset="0"/>
                <a:sym typeface="+mn-ea"/>
              </a:rPr>
              <a:t> | δ</a:t>
            </a:r>
            <a:r>
              <a:rPr lang="en-US" altLang="zh-CN" i="1" baseline="-25000">
                <a:latin typeface="Times New Roman" panose="02020603050405020304" pitchFamily="18" charset="0"/>
                <a:ea typeface="楷体" panose="02010609060101010101" pitchFamily="49" charset="-122"/>
                <a:cs typeface="Times New Roman" panose="02020603050405020304" pitchFamily="18" charset="0"/>
                <a:sym typeface="+mn-ea"/>
              </a:rPr>
              <a:t>2</a:t>
            </a:r>
            <a:r>
              <a:rPr lang="en-US" altLang="zh-CN" i="1">
                <a:latin typeface="Times New Roman" panose="02020603050405020304" pitchFamily="18" charset="0"/>
                <a:ea typeface="楷体" panose="02010609060101010101" pitchFamily="49" charset="-122"/>
                <a:cs typeface="Times New Roman" panose="02020603050405020304" pitchFamily="18" charset="0"/>
                <a:sym typeface="+mn-ea"/>
              </a:rPr>
              <a:t> | ··· | δ</a:t>
            </a:r>
            <a:r>
              <a:rPr lang="en-US" altLang="zh-CN" i="1" baseline="-25000">
                <a:latin typeface="Times New Roman" panose="02020603050405020304" pitchFamily="18" charset="0"/>
                <a:ea typeface="楷体" panose="02010609060101010101" pitchFamily="49" charset="-122"/>
                <a:cs typeface="Times New Roman" panose="02020603050405020304" pitchFamily="18" charset="0"/>
                <a:sym typeface="+mn-ea"/>
              </a:rPr>
              <a:t>k</a:t>
            </a:r>
            <a:r>
              <a:rPr lang="en-US" altLang="zh-CN">
                <a:latin typeface="Times New Roman" panose="02020603050405020304" pitchFamily="18" charset="0"/>
                <a:ea typeface="楷体" panose="02010609060101010101" pitchFamily="49" charset="-122"/>
                <a:cs typeface="Times New Roman" panose="02020603050405020304" pitchFamily="18" charset="0"/>
                <a:sym typeface="+mn-ea"/>
              </a:rPr>
              <a:t> </a:t>
            </a:r>
            <a:r>
              <a:rPr lang="zh-CN" altLang="en-US">
                <a:latin typeface="Times New Roman" panose="02020603050405020304" pitchFamily="18" charset="0"/>
                <a:ea typeface="楷体" panose="02010609060101010101" pitchFamily="49" charset="-122"/>
                <a:cs typeface="Times New Roman" panose="02020603050405020304" pitchFamily="18" charset="0"/>
                <a:sym typeface="+mn-ea"/>
              </a:rPr>
              <a:t>是所有的</a:t>
            </a:r>
            <a:r>
              <a:rPr lang="en-US" altLang="zh-CN">
                <a:latin typeface="Times New Roman" panose="02020603050405020304" pitchFamily="18" charset="0"/>
                <a:ea typeface="楷体" panose="02010609060101010101" pitchFamily="49" charset="-122"/>
                <a:cs typeface="Times New Roman" panose="02020603050405020304" pitchFamily="18" charset="0"/>
                <a:sym typeface="+mn-ea"/>
              </a:rPr>
              <a:t>Aj</a:t>
            </a:r>
            <a:r>
              <a:rPr lang="zh-CN" altLang="en-US">
                <a:latin typeface="Times New Roman" panose="02020603050405020304" pitchFamily="18" charset="0"/>
                <a:ea typeface="楷体" panose="02010609060101010101" pitchFamily="49" charset="-122"/>
                <a:cs typeface="Times New Roman" panose="02020603050405020304" pitchFamily="18" charset="0"/>
                <a:sym typeface="+mn-ea"/>
              </a:rPr>
              <a:t>产生式</a:t>
            </a:r>
            <a:endParaRPr lang="en-US" altLang="zh-CN">
              <a:latin typeface="Times New Roman" panose="02020603050405020304" pitchFamily="18" charset="0"/>
              <a:ea typeface="楷体" panose="02010609060101010101" pitchFamily="49" charset="-122"/>
              <a:cs typeface="Times New Roman" panose="02020603050405020304" pitchFamily="18" charset="0"/>
            </a:endParaRPr>
          </a:p>
          <a:p>
            <a:r>
              <a:rPr lang="en-US" altLang="zh-CN">
                <a:latin typeface="Times New Roman" panose="02020603050405020304" pitchFamily="18" charset="0"/>
                <a:ea typeface="楷体" panose="02010609060101010101" pitchFamily="49" charset="-122"/>
                <a:cs typeface="Times New Roman" panose="02020603050405020304" pitchFamily="18" charset="0"/>
              </a:rPr>
              <a:t>6</a:t>
            </a:r>
            <a:r>
              <a:rPr lang="zh-CN" altLang="en-US">
                <a:latin typeface="Times New Roman" panose="02020603050405020304" pitchFamily="18" charset="0"/>
                <a:ea typeface="楷体" panose="02010609060101010101" pitchFamily="49" charset="-122"/>
                <a:cs typeface="Times New Roman" panose="02020603050405020304" pitchFamily="18" charset="0"/>
              </a:rPr>
              <a:t>）</a:t>
            </a:r>
            <a:r>
              <a:rPr lang="en-US" altLang="zh-CN">
                <a:latin typeface="Times New Roman" panose="02020603050405020304" pitchFamily="18" charset="0"/>
                <a:ea typeface="楷体" panose="02010609060101010101" pitchFamily="49" charset="-122"/>
                <a:cs typeface="Times New Roman" panose="02020603050405020304" pitchFamily="18" charset="0"/>
              </a:rPr>
              <a:t>	}</a:t>
            </a:r>
          </a:p>
          <a:p>
            <a:r>
              <a:rPr lang="en-US" altLang="zh-CN">
                <a:latin typeface="Times New Roman" panose="02020603050405020304" pitchFamily="18" charset="0"/>
                <a:ea typeface="楷体" panose="02010609060101010101" pitchFamily="49" charset="-122"/>
                <a:cs typeface="Times New Roman" panose="02020603050405020304" pitchFamily="18" charset="0"/>
              </a:rPr>
              <a:t>7</a:t>
            </a:r>
            <a:r>
              <a:rPr lang="zh-CN" altLang="en-US">
                <a:latin typeface="Times New Roman" panose="02020603050405020304" pitchFamily="18" charset="0"/>
                <a:ea typeface="楷体" panose="02010609060101010101" pitchFamily="49" charset="-122"/>
                <a:cs typeface="Times New Roman" panose="02020603050405020304" pitchFamily="18" charset="0"/>
              </a:rPr>
              <a:t>）</a:t>
            </a:r>
            <a:r>
              <a:rPr lang="en-US" altLang="zh-CN">
                <a:latin typeface="Times New Roman" panose="02020603050405020304" pitchFamily="18" charset="0"/>
                <a:ea typeface="楷体" panose="02010609060101010101" pitchFamily="49" charset="-122"/>
                <a:cs typeface="Times New Roman" panose="02020603050405020304" pitchFamily="18" charset="0"/>
              </a:rPr>
              <a:t>	</a:t>
            </a:r>
            <a:r>
              <a:rPr lang="zh-CN" altLang="en-US">
                <a:latin typeface="Times New Roman" panose="02020603050405020304" pitchFamily="18" charset="0"/>
                <a:ea typeface="楷体" panose="02010609060101010101" pitchFamily="49" charset="-122"/>
                <a:cs typeface="Times New Roman" panose="02020603050405020304" pitchFamily="18" charset="0"/>
              </a:rPr>
              <a:t>消除</a:t>
            </a:r>
            <a:r>
              <a:rPr lang="en-US" altLang="zh-CN" i="1">
                <a:latin typeface="Times New Roman" panose="02020603050405020304" pitchFamily="18" charset="0"/>
                <a:ea typeface="楷体" panose="02010609060101010101" pitchFamily="49" charset="-122"/>
                <a:cs typeface="Times New Roman" panose="02020603050405020304" pitchFamily="18" charset="0"/>
              </a:rPr>
              <a:t>A</a:t>
            </a:r>
            <a:r>
              <a:rPr lang="en-US" altLang="zh-CN" i="1" baseline="-25000">
                <a:latin typeface="Times New Roman" panose="02020603050405020304" pitchFamily="18" charset="0"/>
                <a:ea typeface="楷体" panose="02010609060101010101" pitchFamily="49" charset="-122"/>
                <a:cs typeface="Times New Roman" panose="02020603050405020304" pitchFamily="18" charset="0"/>
              </a:rPr>
              <a:t>i</a:t>
            </a:r>
            <a:r>
              <a:rPr lang="zh-CN" altLang="en-US">
                <a:latin typeface="Times New Roman" panose="02020603050405020304" pitchFamily="18" charset="0"/>
                <a:ea typeface="楷体" panose="02010609060101010101" pitchFamily="49" charset="-122"/>
                <a:cs typeface="Times New Roman" panose="02020603050405020304" pitchFamily="18" charset="0"/>
              </a:rPr>
              <a:t>产生式之间的直接左递归</a:t>
            </a:r>
            <a:endParaRPr lang="en-US" altLang="zh-CN">
              <a:latin typeface="Times New Roman" panose="02020603050405020304" pitchFamily="18" charset="0"/>
              <a:ea typeface="楷体" panose="02010609060101010101" pitchFamily="49" charset="-122"/>
              <a:cs typeface="Times New Roman" panose="02020603050405020304" pitchFamily="18" charset="0"/>
            </a:endParaRPr>
          </a:p>
          <a:p>
            <a:r>
              <a:rPr lang="en-US" altLang="zh-CN">
                <a:latin typeface="Times New Roman" panose="02020603050405020304" pitchFamily="18" charset="0"/>
                <a:ea typeface="楷体" panose="02010609060101010101" pitchFamily="49" charset="-122"/>
                <a:cs typeface="Times New Roman" panose="02020603050405020304" pitchFamily="18" charset="0"/>
              </a:rPr>
              <a:t>8</a:t>
            </a:r>
            <a:r>
              <a:rPr lang="zh-CN" altLang="en-US">
                <a:latin typeface="Times New Roman" panose="02020603050405020304" pitchFamily="18" charset="0"/>
                <a:ea typeface="楷体" panose="02010609060101010101" pitchFamily="49" charset="-122"/>
                <a:cs typeface="Times New Roman" panose="02020603050405020304" pitchFamily="18" charset="0"/>
              </a:rPr>
              <a:t>）</a:t>
            </a:r>
            <a:r>
              <a:rPr lang="en-US" altLang="zh-CN">
                <a:latin typeface="Times New Roman" panose="02020603050405020304" pitchFamily="18" charset="0"/>
                <a:ea typeface="楷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21425274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提左公因子</a:t>
            </a:r>
          </a:p>
        </p:txBody>
      </p:sp>
      <p:sp>
        <p:nvSpPr>
          <p:cNvPr id="3" name="内容占位符 2"/>
          <p:cNvSpPr>
            <a:spLocks noGrp="1"/>
          </p:cNvSpPr>
          <p:nvPr>
            <p:ph idx="1"/>
          </p:nvPr>
        </p:nvSpPr>
        <p:spPr/>
        <p:txBody>
          <a:bodyPr/>
          <a:lstStyle/>
          <a:p>
            <a:r>
              <a:rPr lang="zh-CN" altLang="en-US">
                <a:latin typeface="Times New Roman" panose="02020603050405020304" pitchFamily="18" charset="0"/>
                <a:cs typeface="Times New Roman" panose="02020603050405020304" pitchFamily="18" charset="0"/>
              </a:rPr>
              <a:t>提左公因子是一种文法变换，用于产生适合于自顶向下分析的文法。</a:t>
            </a:r>
          </a:p>
          <a:p>
            <a:pPr lvl="1"/>
            <a:r>
              <a:rPr lang="zh-CN" altLang="en-US">
                <a:latin typeface="Times New Roman" panose="02020603050405020304" pitchFamily="18" charset="0"/>
                <a:cs typeface="Times New Roman" panose="02020603050405020304" pitchFamily="18" charset="0"/>
              </a:rPr>
              <a:t>当不清楚应该在两个</a:t>
            </a:r>
            <a:r>
              <a:rPr lang="en-US" altLang="zh-CN" i="1">
                <a:latin typeface="Times New Roman" panose="02020603050405020304" pitchFamily="18" charset="0"/>
                <a:cs typeface="Times New Roman" panose="02020603050405020304" pitchFamily="18" charset="0"/>
              </a:rPr>
              <a:t>A</a:t>
            </a:r>
            <a:r>
              <a:rPr lang="zh-CN" altLang="en-US">
                <a:latin typeface="Times New Roman" panose="02020603050405020304" pitchFamily="18" charset="0"/>
                <a:cs typeface="Times New Roman" panose="02020603050405020304" pitchFamily="18" charset="0"/>
                <a:sym typeface="+mn-ea"/>
              </a:rPr>
              <a:t>产生式中如何选择时我们可以通过改写产生式来推后这个决定，推迟到看见足够多的输入，能帮助正确决定所需选择为止。</a:t>
            </a:r>
          </a:p>
          <a:p>
            <a:pPr lvl="1"/>
            <a:endParaRPr lang="zh-CN" altLang="en-US">
              <a:latin typeface="Times New Roman" panose="02020603050405020304" pitchFamily="18" charset="0"/>
              <a:cs typeface="Times New Roman" panose="02020603050405020304" pitchFamily="18" charset="0"/>
              <a:sym typeface="+mn-ea"/>
            </a:endParaRPr>
          </a:p>
          <a:p>
            <a:pPr marL="548640" lvl="2" indent="0">
              <a:buNone/>
            </a:pPr>
            <a:r>
              <a:rPr lang="zh-CN" altLang="en-US">
                <a:latin typeface="Times New Roman" panose="02020603050405020304" pitchFamily="18" charset="0"/>
                <a:cs typeface="Times New Roman" panose="02020603050405020304" pitchFamily="18" charset="0"/>
                <a:sym typeface="+mn-ea"/>
              </a:rPr>
              <a:t>例，条件语句有两个产生式：</a:t>
            </a:r>
          </a:p>
          <a:p>
            <a:pPr marL="548640" lvl="2" indent="0">
              <a:buNone/>
            </a:pPr>
            <a:r>
              <a:rPr lang="en-US" altLang="zh-CN">
                <a:latin typeface="Times New Roman" panose="02020603050405020304" pitchFamily="18" charset="0"/>
                <a:cs typeface="Times New Roman" panose="02020603050405020304" pitchFamily="18" charset="0"/>
                <a:sym typeface="+mn-ea"/>
              </a:rPr>
              <a:t>		</a:t>
            </a:r>
            <a:r>
              <a:rPr lang="en-US" altLang="zh-CN" i="1">
                <a:latin typeface="Times New Roman" panose="02020603050405020304" pitchFamily="18" charset="0"/>
                <a:cs typeface="Times New Roman" panose="02020603050405020304" pitchFamily="18" charset="0"/>
                <a:sym typeface="+mn-ea"/>
              </a:rPr>
              <a:t>stmt </a:t>
            </a:r>
            <a:r>
              <a:rPr lang="en-US" altLang="zh-CN">
                <a:latin typeface="Times New Roman" panose="02020603050405020304" pitchFamily="18" charset="0"/>
                <a:cs typeface="Times New Roman" panose="02020603050405020304" pitchFamily="18" charset="0"/>
                <a:sym typeface="+mn-ea"/>
              </a:rPr>
              <a:t>→ </a:t>
            </a:r>
            <a:r>
              <a:rPr lang="en-US" altLang="zh-CN" b="1">
                <a:latin typeface="Times New Roman" panose="02020603050405020304" pitchFamily="18" charset="0"/>
                <a:cs typeface="Times New Roman" panose="02020603050405020304" pitchFamily="18" charset="0"/>
                <a:sym typeface="+mn-ea"/>
              </a:rPr>
              <a:t>if </a:t>
            </a:r>
            <a:r>
              <a:rPr lang="en-US" altLang="zh-CN" i="1">
                <a:latin typeface="Times New Roman" panose="02020603050405020304" pitchFamily="18" charset="0"/>
                <a:cs typeface="Times New Roman" panose="02020603050405020304" pitchFamily="18" charset="0"/>
                <a:sym typeface="+mn-ea"/>
              </a:rPr>
              <a:t>expr </a:t>
            </a:r>
            <a:r>
              <a:rPr lang="en-US" altLang="zh-CN" b="1">
                <a:latin typeface="Times New Roman" panose="02020603050405020304" pitchFamily="18" charset="0"/>
                <a:cs typeface="Times New Roman" panose="02020603050405020304" pitchFamily="18" charset="0"/>
                <a:sym typeface="+mn-ea"/>
              </a:rPr>
              <a:t>then </a:t>
            </a:r>
            <a:r>
              <a:rPr lang="en-US" altLang="zh-CN" i="1">
                <a:latin typeface="Times New Roman" panose="02020603050405020304" pitchFamily="18" charset="0"/>
                <a:cs typeface="Times New Roman" panose="02020603050405020304" pitchFamily="18" charset="0"/>
                <a:sym typeface="+mn-ea"/>
              </a:rPr>
              <a:t>stmt </a:t>
            </a:r>
            <a:r>
              <a:rPr lang="en-US" altLang="zh-CN" b="1">
                <a:latin typeface="Times New Roman" panose="02020603050405020304" pitchFamily="18" charset="0"/>
                <a:cs typeface="Times New Roman" panose="02020603050405020304" pitchFamily="18" charset="0"/>
                <a:sym typeface="+mn-ea"/>
              </a:rPr>
              <a:t>else </a:t>
            </a:r>
            <a:r>
              <a:rPr lang="en-US" altLang="zh-CN" i="1">
                <a:latin typeface="Times New Roman" panose="02020603050405020304" pitchFamily="18" charset="0"/>
                <a:cs typeface="Times New Roman" panose="02020603050405020304" pitchFamily="18" charset="0"/>
                <a:sym typeface="+mn-ea"/>
              </a:rPr>
              <a:t>stmt</a:t>
            </a:r>
            <a:endParaRPr lang="en-US" altLang="zh-CN">
              <a:latin typeface="Times New Roman" panose="02020603050405020304" pitchFamily="18" charset="0"/>
              <a:cs typeface="Times New Roman" panose="02020603050405020304" pitchFamily="18" charset="0"/>
              <a:sym typeface="+mn-ea"/>
            </a:endParaRPr>
          </a:p>
          <a:p>
            <a:pPr marL="548640" lvl="2" indent="0">
              <a:buNone/>
            </a:pPr>
            <a:r>
              <a:rPr lang="en-US" altLang="zh-CN">
                <a:latin typeface="Times New Roman" panose="02020603050405020304" pitchFamily="18" charset="0"/>
                <a:cs typeface="Times New Roman" panose="02020603050405020304" pitchFamily="18" charset="0"/>
                <a:sym typeface="+mn-ea"/>
              </a:rPr>
              <a:t>		           | </a:t>
            </a:r>
            <a:r>
              <a:rPr lang="en-US" altLang="zh-CN" b="1">
                <a:latin typeface="Times New Roman" panose="02020603050405020304" pitchFamily="18" charset="0"/>
                <a:cs typeface="Times New Roman" panose="02020603050405020304" pitchFamily="18" charset="0"/>
                <a:sym typeface="+mn-ea"/>
              </a:rPr>
              <a:t>if </a:t>
            </a:r>
            <a:r>
              <a:rPr lang="en-US" altLang="zh-CN" i="1">
                <a:latin typeface="Times New Roman" panose="02020603050405020304" pitchFamily="18" charset="0"/>
                <a:cs typeface="Times New Roman" panose="02020603050405020304" pitchFamily="18" charset="0"/>
                <a:sym typeface="+mn-ea"/>
              </a:rPr>
              <a:t>expr </a:t>
            </a:r>
            <a:r>
              <a:rPr lang="en-US" altLang="zh-CN" b="1">
                <a:latin typeface="Times New Roman" panose="02020603050405020304" pitchFamily="18" charset="0"/>
                <a:cs typeface="Times New Roman" panose="02020603050405020304" pitchFamily="18" charset="0"/>
                <a:sym typeface="+mn-ea"/>
              </a:rPr>
              <a:t>then </a:t>
            </a:r>
            <a:r>
              <a:rPr lang="en-US" altLang="zh-CN" i="1">
                <a:latin typeface="Times New Roman" panose="02020603050405020304" pitchFamily="18" charset="0"/>
                <a:cs typeface="Times New Roman" panose="02020603050405020304" pitchFamily="18" charset="0"/>
                <a:sym typeface="+mn-ea"/>
              </a:rPr>
              <a:t>stmt</a:t>
            </a:r>
          </a:p>
          <a:p>
            <a:pPr marL="548640" lvl="2" indent="0">
              <a:buNone/>
            </a:pPr>
            <a:endParaRPr lang="en-US" altLang="zh-CN" i="1">
              <a:latin typeface="Times New Roman" panose="02020603050405020304" pitchFamily="18" charset="0"/>
              <a:cs typeface="Times New Roman" panose="02020603050405020304" pitchFamily="18" charset="0"/>
              <a:sym typeface="+mn-ea"/>
            </a:endParaRPr>
          </a:p>
          <a:p>
            <a:pPr marL="548640" lvl="2" indent="0">
              <a:buNone/>
            </a:pPr>
            <a:r>
              <a:rPr lang="zh-CN" altLang="en-US">
                <a:latin typeface="Times New Roman" panose="02020603050405020304" pitchFamily="18" charset="0"/>
                <a:cs typeface="Times New Roman" panose="02020603050405020304" pitchFamily="18" charset="0"/>
                <a:sym typeface="+mn-ea"/>
              </a:rPr>
              <a:t>当看见输入记号</a:t>
            </a:r>
            <a:r>
              <a:rPr lang="en-US" altLang="zh-CN">
                <a:latin typeface="Times New Roman" panose="02020603050405020304" pitchFamily="18" charset="0"/>
                <a:cs typeface="Times New Roman" panose="02020603050405020304" pitchFamily="18" charset="0"/>
                <a:sym typeface="+mn-ea"/>
              </a:rPr>
              <a:t>if</a:t>
            </a:r>
            <a:r>
              <a:rPr lang="zh-CN" altLang="en-US">
                <a:latin typeface="Times New Roman" panose="02020603050405020304" pitchFamily="18" charset="0"/>
                <a:cs typeface="Times New Roman" panose="02020603050405020304" pitchFamily="18" charset="0"/>
                <a:sym typeface="+mn-ea"/>
              </a:rPr>
              <a:t>时，不能马上确定用哪个产生式来扩展</a:t>
            </a:r>
            <a:r>
              <a:rPr lang="en-US" altLang="zh-CN" i="1">
                <a:latin typeface="Times New Roman" panose="02020603050405020304" pitchFamily="18" charset="0"/>
                <a:cs typeface="Times New Roman" panose="02020603050405020304" pitchFamily="18" charset="0"/>
                <a:sym typeface="+mn-ea"/>
              </a:rPr>
              <a:t>stmt</a:t>
            </a:r>
            <a:r>
              <a:rPr lang="zh-CN" altLang="en-US">
                <a:latin typeface="Times New Roman" panose="02020603050405020304" pitchFamily="18" charset="0"/>
                <a:cs typeface="Times New Roman" panose="02020603050405020304" pitchFamily="18" charset="0"/>
                <a:sym typeface="+mn-ea"/>
              </a:rPr>
              <a:t>。</a:t>
            </a:r>
            <a:endParaRPr lang="en-US" altLang="zh-CN">
              <a:latin typeface="Times New Roman" panose="02020603050405020304" pitchFamily="18" charset="0"/>
              <a:cs typeface="Times New Roman" panose="02020603050405020304" pitchFamily="18" charset="0"/>
              <a:sym typeface="+mn-ea"/>
            </a:endParaRPr>
          </a:p>
          <a:p>
            <a:pPr marL="548640" lvl="2" indent="0">
              <a:buNone/>
            </a:pPr>
            <a:endParaRPr lang="en-US" altLang="zh-CN">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提左公因子</a:t>
            </a:r>
          </a:p>
        </p:txBody>
      </p:sp>
      <p:sp>
        <p:nvSpPr>
          <p:cNvPr id="3" name="内容占位符 2"/>
          <p:cNvSpPr>
            <a:spLocks noGrp="1"/>
          </p:cNvSpPr>
          <p:nvPr>
            <p:ph idx="1"/>
          </p:nvPr>
        </p:nvSpPr>
        <p:spPr/>
        <p:txBody>
          <a:bodyPr/>
          <a:lstStyle/>
          <a:p>
            <a:r>
              <a:rPr lang="zh-CN" altLang="en-US">
                <a:latin typeface="Times New Roman" panose="02020603050405020304" pitchFamily="18" charset="0"/>
                <a:cs typeface="Times New Roman" panose="02020603050405020304" pitchFamily="18" charset="0"/>
                <a:sym typeface="+mn-ea"/>
              </a:rPr>
              <a:t>提左公因子</a:t>
            </a:r>
          </a:p>
          <a:p>
            <a:pPr marL="274320" lvl="1" indent="0">
              <a:buNone/>
            </a:pPr>
            <a:r>
              <a:rPr lang="en-US" altLang="zh-CN" i="1">
                <a:solidFill>
                  <a:schemeClr val="tx1"/>
                </a:solidFill>
                <a:latin typeface="Times New Roman" panose="02020603050405020304" pitchFamily="18" charset="0"/>
                <a:cs typeface="Times New Roman" panose="02020603050405020304" pitchFamily="18" charset="0"/>
                <a:sym typeface="+mn-ea"/>
              </a:rPr>
              <a:t>A</a:t>
            </a:r>
            <a:r>
              <a:rPr lang="zh-CN" altLang="en-US">
                <a:latin typeface="Times New Roman" panose="02020603050405020304" pitchFamily="18" charset="0"/>
                <a:cs typeface="Times New Roman" panose="02020603050405020304" pitchFamily="18" charset="0"/>
                <a:sym typeface="+mn-ea"/>
              </a:rPr>
              <a:t>的两个产生式：</a:t>
            </a:r>
          </a:p>
          <a:p>
            <a:pPr marL="0" indent="0">
              <a:buNone/>
            </a:pPr>
            <a:r>
              <a:rPr lang="en-US" altLang="zh-CN">
                <a:latin typeface="Times New Roman" panose="02020603050405020304" pitchFamily="18" charset="0"/>
                <a:cs typeface="Times New Roman" panose="02020603050405020304" pitchFamily="18" charset="0"/>
                <a:sym typeface="+mn-ea"/>
              </a:rPr>
              <a:t>			</a:t>
            </a:r>
            <a:r>
              <a:rPr lang="en-US" altLang="zh-CN" i="1">
                <a:latin typeface="Times New Roman" panose="02020603050405020304" pitchFamily="18" charset="0"/>
                <a:cs typeface="Times New Roman" panose="02020603050405020304" pitchFamily="18" charset="0"/>
                <a:sym typeface="+mn-ea"/>
              </a:rPr>
              <a:t>A </a:t>
            </a:r>
            <a:r>
              <a:rPr lang="en-US" altLang="zh-CN">
                <a:latin typeface="Times New Roman" panose="02020603050405020304" pitchFamily="18" charset="0"/>
                <a:cs typeface="Times New Roman" panose="02020603050405020304" pitchFamily="18" charset="0"/>
                <a:sym typeface="+mn-ea"/>
              </a:rPr>
              <a:t>→ </a:t>
            </a:r>
            <a:r>
              <a:rPr lang="en-US" altLang="zh-CN" i="1">
                <a:solidFill>
                  <a:schemeClr val="accent1"/>
                </a:solidFill>
                <a:latin typeface="Times New Roman" panose="02020603050405020304" pitchFamily="18" charset="0"/>
                <a:cs typeface="Times New Roman" panose="02020603050405020304" pitchFamily="18" charset="0"/>
                <a:sym typeface="+mn-ea"/>
              </a:rPr>
              <a:t>α</a:t>
            </a:r>
            <a:r>
              <a:rPr lang="en-US" altLang="zh-CN" i="1">
                <a:solidFill>
                  <a:schemeClr val="tx1"/>
                </a:solidFill>
                <a:latin typeface="Times New Roman" panose="02020603050405020304" pitchFamily="18" charset="0"/>
                <a:cs typeface="Times New Roman" panose="02020603050405020304" pitchFamily="18" charset="0"/>
                <a:sym typeface="+mn-ea"/>
              </a:rPr>
              <a:t>β</a:t>
            </a:r>
            <a:r>
              <a:rPr lang="en-US" altLang="zh-CN" i="1" baseline="-25000">
                <a:latin typeface="Times New Roman" panose="02020603050405020304" pitchFamily="18" charset="0"/>
                <a:cs typeface="Times New Roman" panose="02020603050405020304" pitchFamily="18" charset="0"/>
                <a:sym typeface="+mn-ea"/>
              </a:rPr>
              <a:t>1</a:t>
            </a:r>
            <a:r>
              <a:rPr lang="en-US" altLang="zh-CN" i="1">
                <a:latin typeface="Times New Roman" panose="02020603050405020304" pitchFamily="18" charset="0"/>
                <a:cs typeface="Times New Roman" panose="02020603050405020304" pitchFamily="18" charset="0"/>
                <a:sym typeface="+mn-ea"/>
              </a:rPr>
              <a:t> | </a:t>
            </a:r>
            <a:r>
              <a:rPr lang="en-US" altLang="zh-CN" i="1">
                <a:solidFill>
                  <a:schemeClr val="accent1"/>
                </a:solidFill>
                <a:latin typeface="Times New Roman" panose="02020603050405020304" pitchFamily="18" charset="0"/>
                <a:cs typeface="Times New Roman" panose="02020603050405020304" pitchFamily="18" charset="0"/>
                <a:sym typeface="+mn-ea"/>
              </a:rPr>
              <a:t>α</a:t>
            </a:r>
            <a:r>
              <a:rPr lang="en-US" altLang="zh-CN" i="1">
                <a:latin typeface="Times New Roman" panose="02020603050405020304" pitchFamily="18" charset="0"/>
                <a:cs typeface="Times New Roman" panose="02020603050405020304" pitchFamily="18" charset="0"/>
                <a:sym typeface="+mn-ea"/>
              </a:rPr>
              <a:t>β</a:t>
            </a:r>
            <a:r>
              <a:rPr lang="en-US" altLang="zh-CN" i="1" baseline="-25000">
                <a:latin typeface="Times New Roman" panose="02020603050405020304" pitchFamily="18" charset="0"/>
                <a:cs typeface="Times New Roman" panose="02020603050405020304" pitchFamily="18" charset="0"/>
                <a:sym typeface="+mn-ea"/>
              </a:rPr>
              <a:t>2</a:t>
            </a:r>
          </a:p>
          <a:p>
            <a:pPr marL="0" indent="0">
              <a:buNone/>
            </a:pPr>
            <a:endParaRPr lang="en-US" altLang="zh-CN" i="1" baseline="-25000">
              <a:latin typeface="Times New Roman" panose="02020603050405020304" pitchFamily="18" charset="0"/>
              <a:cs typeface="Times New Roman" panose="02020603050405020304" pitchFamily="18" charset="0"/>
              <a:sym typeface="+mn-ea"/>
            </a:endParaRPr>
          </a:p>
          <a:p>
            <a:pPr marL="0" indent="0">
              <a:buNone/>
            </a:pPr>
            <a:endParaRPr lang="en-US" altLang="zh-CN" i="1" baseline="-25000">
              <a:latin typeface="Times New Roman" panose="02020603050405020304" pitchFamily="18" charset="0"/>
              <a:cs typeface="Times New Roman" panose="02020603050405020304" pitchFamily="18" charset="0"/>
              <a:sym typeface="+mn-ea"/>
            </a:endParaRPr>
          </a:p>
          <a:p>
            <a:pPr marL="0" indent="0">
              <a:buNone/>
            </a:pPr>
            <a:endParaRPr lang="en-US" altLang="zh-CN" i="1" baseline="-25000">
              <a:latin typeface="Times New Roman" panose="02020603050405020304" pitchFamily="18" charset="0"/>
              <a:cs typeface="Times New Roman" panose="02020603050405020304" pitchFamily="18" charset="0"/>
              <a:sym typeface="+mn-ea"/>
            </a:endParaRPr>
          </a:p>
          <a:p>
            <a:pPr marL="0" indent="0">
              <a:buNone/>
            </a:pPr>
            <a:endParaRPr lang="en-US" altLang="zh-CN" i="1" baseline="-25000">
              <a:latin typeface="Times New Roman" panose="02020603050405020304" pitchFamily="18" charset="0"/>
              <a:cs typeface="Times New Roman" panose="02020603050405020304" pitchFamily="18" charset="0"/>
              <a:sym typeface="+mn-ea"/>
            </a:endParaRPr>
          </a:p>
          <a:p>
            <a:pPr marL="0" indent="0">
              <a:buNone/>
            </a:pPr>
            <a:endParaRPr lang="en-US" altLang="zh-CN" i="1" baseline="-25000">
              <a:latin typeface="Times New Roman" panose="02020603050405020304" pitchFamily="18" charset="0"/>
              <a:cs typeface="Times New Roman" panose="02020603050405020304" pitchFamily="18" charset="0"/>
              <a:sym typeface="+mn-ea"/>
            </a:endParaRPr>
          </a:p>
          <a:p>
            <a:pPr marL="274320" lvl="1" indent="0">
              <a:buFont typeface="Arial" panose="020B0604020202020204" pitchFamily="34" charset="0"/>
              <a:buNone/>
            </a:pPr>
            <a:r>
              <a:rPr lang="zh-CN" altLang="en-US">
                <a:solidFill>
                  <a:schemeClr val="tx1"/>
                </a:solidFill>
                <a:latin typeface="Times New Roman" panose="02020603050405020304" pitchFamily="18" charset="0"/>
                <a:cs typeface="Times New Roman" panose="02020603050405020304" pitchFamily="18" charset="0"/>
                <a:sym typeface="+mn-ea"/>
              </a:rPr>
              <a:t>提左公因子</a:t>
            </a:r>
            <a:endParaRPr lang="en-US" altLang="zh-CN" i="1" baseline="-25000">
              <a:solidFill>
                <a:schemeClr val="tx1"/>
              </a:solidFill>
              <a:latin typeface="Times New Roman" panose="02020603050405020304" pitchFamily="18" charset="0"/>
              <a:cs typeface="Times New Roman" panose="02020603050405020304" pitchFamily="18" charset="0"/>
              <a:sym typeface="+mn-ea"/>
            </a:endParaRPr>
          </a:p>
          <a:p>
            <a:pPr marL="0" lvl="0" indent="0">
              <a:buNone/>
            </a:pPr>
            <a:r>
              <a:rPr lang="en-US" altLang="zh-CN" i="1" baseline="-25000">
                <a:solidFill>
                  <a:schemeClr val="tx1"/>
                </a:solidFill>
                <a:latin typeface="Times New Roman" panose="02020603050405020304" pitchFamily="18" charset="0"/>
                <a:cs typeface="Times New Roman" panose="02020603050405020304" pitchFamily="18" charset="0"/>
                <a:sym typeface="+mn-ea"/>
              </a:rPr>
              <a:t>			</a:t>
            </a:r>
            <a:r>
              <a:rPr lang="en-US" altLang="zh-CN" i="1">
                <a:latin typeface="Times New Roman" panose="02020603050405020304" pitchFamily="18" charset="0"/>
                <a:cs typeface="Times New Roman" panose="02020603050405020304" pitchFamily="18" charset="0"/>
                <a:sym typeface="+mn-ea"/>
              </a:rPr>
              <a:t>A  </a:t>
            </a:r>
            <a:r>
              <a:rPr lang="en-US" altLang="zh-CN">
                <a:latin typeface="Times New Roman" panose="02020603050405020304" pitchFamily="18" charset="0"/>
                <a:cs typeface="Times New Roman" panose="02020603050405020304" pitchFamily="18" charset="0"/>
                <a:sym typeface="+mn-ea"/>
              </a:rPr>
              <a:t>→ </a:t>
            </a:r>
            <a:r>
              <a:rPr lang="en-US" altLang="zh-CN" i="1">
                <a:solidFill>
                  <a:schemeClr val="accent1"/>
                </a:solidFill>
                <a:latin typeface="Times New Roman" panose="02020603050405020304" pitchFamily="18" charset="0"/>
                <a:cs typeface="Times New Roman" panose="02020603050405020304" pitchFamily="18" charset="0"/>
                <a:sym typeface="+mn-ea"/>
              </a:rPr>
              <a:t>α</a:t>
            </a:r>
            <a:r>
              <a:rPr lang="en-US" altLang="zh-CN" i="1">
                <a:latin typeface="Times New Roman" panose="02020603050405020304" pitchFamily="18" charset="0"/>
                <a:cs typeface="Times New Roman" panose="02020603050405020304" pitchFamily="18" charset="0"/>
                <a:sym typeface="+mn-ea"/>
              </a:rPr>
              <a:t>A'</a:t>
            </a:r>
          </a:p>
          <a:p>
            <a:pPr marL="0" lvl="0" indent="0">
              <a:buNone/>
            </a:pPr>
            <a:r>
              <a:rPr lang="en-US" altLang="zh-CN" i="1">
                <a:latin typeface="Times New Roman" panose="02020603050405020304" pitchFamily="18" charset="0"/>
                <a:cs typeface="Times New Roman" panose="02020603050405020304" pitchFamily="18" charset="0"/>
                <a:sym typeface="+mn-ea"/>
              </a:rPr>
              <a:t>			A' </a:t>
            </a:r>
            <a:r>
              <a:rPr lang="en-US" altLang="zh-CN">
                <a:latin typeface="Times New Roman" panose="02020603050405020304" pitchFamily="18" charset="0"/>
                <a:cs typeface="Times New Roman" panose="02020603050405020304" pitchFamily="18" charset="0"/>
                <a:sym typeface="+mn-ea"/>
              </a:rPr>
              <a:t>→ </a:t>
            </a:r>
            <a:r>
              <a:rPr lang="en-US" altLang="zh-CN" i="1">
                <a:latin typeface="Times New Roman" panose="02020603050405020304" pitchFamily="18" charset="0"/>
                <a:cs typeface="Times New Roman" panose="02020603050405020304" pitchFamily="18" charset="0"/>
                <a:sym typeface="+mn-ea"/>
              </a:rPr>
              <a:t>β</a:t>
            </a:r>
            <a:r>
              <a:rPr lang="en-US" altLang="zh-CN" i="1" baseline="-25000">
                <a:latin typeface="Times New Roman" panose="02020603050405020304" pitchFamily="18" charset="0"/>
                <a:cs typeface="Times New Roman" panose="02020603050405020304" pitchFamily="18" charset="0"/>
                <a:sym typeface="+mn-ea"/>
              </a:rPr>
              <a:t>1</a:t>
            </a:r>
            <a:r>
              <a:rPr lang="en-US" altLang="zh-CN" i="1">
                <a:latin typeface="Times New Roman" panose="02020603050405020304" pitchFamily="18" charset="0"/>
                <a:cs typeface="Times New Roman" panose="02020603050405020304" pitchFamily="18" charset="0"/>
                <a:sym typeface="+mn-ea"/>
              </a:rPr>
              <a:t> | β</a:t>
            </a:r>
            <a:r>
              <a:rPr lang="en-US" altLang="zh-CN" i="1" baseline="-25000">
                <a:latin typeface="Times New Roman" panose="02020603050405020304" pitchFamily="18" charset="0"/>
                <a:cs typeface="Times New Roman" panose="02020603050405020304" pitchFamily="18" charset="0"/>
                <a:sym typeface="+mn-ea"/>
              </a:rPr>
              <a:t>2</a:t>
            </a:r>
            <a:endParaRPr lang="en-US" altLang="zh-CN" i="1" baseline="-25000">
              <a:solidFill>
                <a:schemeClr val="tx1"/>
              </a:solidFill>
              <a:latin typeface="Times New Roman" panose="02020603050405020304" pitchFamily="18" charset="0"/>
              <a:cs typeface="Times New Roman" panose="02020603050405020304" pitchFamily="18" charset="0"/>
              <a:sym typeface="+mn-ea"/>
            </a:endParaRPr>
          </a:p>
          <a:p>
            <a:pPr marL="0" indent="0">
              <a:buNone/>
            </a:pPr>
            <a:endParaRPr lang="en-US" altLang="zh-CN" i="1" baseline="-25000">
              <a:latin typeface="Times New Roman" panose="02020603050405020304" pitchFamily="18" charset="0"/>
              <a:cs typeface="Times New Roman" panose="02020603050405020304" pitchFamily="18" charset="0"/>
              <a:sym typeface="+mn-ea"/>
            </a:endParaRPr>
          </a:p>
          <a:p>
            <a:pPr marL="0" indent="0">
              <a:buNone/>
            </a:pPr>
            <a:endParaRPr lang="en-US" altLang="zh-CN" i="1" baseline="-25000">
              <a:latin typeface="Times New Roman" panose="02020603050405020304" pitchFamily="18" charset="0"/>
              <a:cs typeface="Times New Roman" panose="02020603050405020304" pitchFamily="18" charset="0"/>
              <a:sym typeface="+mn-ea"/>
            </a:endParaRPr>
          </a:p>
          <a:p>
            <a:pPr marL="0" indent="0">
              <a:buNone/>
            </a:pPr>
            <a:endParaRPr lang="en-US" altLang="zh-CN" i="1" baseline="-25000">
              <a:latin typeface="Times New Roman" panose="02020603050405020304" pitchFamily="18" charset="0"/>
              <a:cs typeface="Times New Roman" panose="02020603050405020304" pitchFamily="18" charset="0"/>
              <a:sym typeface="+mn-ea"/>
            </a:endParaRPr>
          </a:p>
          <a:p>
            <a:pPr marL="0" indent="0">
              <a:buNone/>
            </a:pPr>
            <a:endParaRPr lang="en-US" altLang="zh-CN" i="1" baseline="-25000">
              <a:latin typeface="Times New Roman" panose="02020603050405020304" pitchFamily="18" charset="0"/>
              <a:cs typeface="Times New Roman" panose="02020603050405020304" pitchFamily="18" charset="0"/>
              <a:sym typeface="+mn-ea"/>
            </a:endParaRPr>
          </a:p>
          <a:p>
            <a:pPr marL="0" indent="0">
              <a:buNone/>
            </a:pPr>
            <a:endParaRPr lang="en-US" altLang="zh-CN" i="1" baseline="-25000">
              <a:latin typeface="Times New Roman" panose="02020603050405020304" pitchFamily="18" charset="0"/>
              <a:cs typeface="Times New Roman" panose="02020603050405020304" pitchFamily="18" charset="0"/>
              <a:sym typeface="+mn-ea"/>
            </a:endParaRPr>
          </a:p>
          <a:p>
            <a:pPr marL="0" indent="0">
              <a:buNone/>
            </a:pPr>
            <a:endParaRPr lang="en-US" altLang="zh-CN" i="1" baseline="-25000">
              <a:latin typeface="Times New Roman" panose="02020603050405020304" pitchFamily="18" charset="0"/>
              <a:cs typeface="Times New Roman" panose="02020603050405020304" pitchFamily="18" charset="0"/>
              <a:sym typeface="+mn-ea"/>
            </a:endParaRPr>
          </a:p>
          <a:p>
            <a:pPr marL="0" indent="0">
              <a:buNone/>
            </a:pPr>
            <a:endParaRPr lang="en-US" altLang="zh-CN" i="1" baseline="-25000">
              <a:latin typeface="Times New Roman" panose="02020603050405020304" pitchFamily="18" charset="0"/>
              <a:cs typeface="Times New Roman" panose="02020603050405020304" pitchFamily="18" charset="0"/>
              <a:sym typeface="+mn-ea"/>
            </a:endParaRPr>
          </a:p>
        </p:txBody>
      </p:sp>
      <p:sp>
        <p:nvSpPr>
          <p:cNvPr id="15" name="下箭头 6"/>
          <p:cNvSpPr/>
          <p:nvPr/>
        </p:nvSpPr>
        <p:spPr bwMode="auto">
          <a:xfrm>
            <a:off x="3672840" y="3521710"/>
            <a:ext cx="608330" cy="502602"/>
          </a:xfrm>
          <a:prstGeom prst="downArrow">
            <a:avLst>
              <a:gd name="adj1" fmla="val 50000"/>
              <a:gd name="adj2" fmla="val 50000"/>
            </a:avLst>
          </a:prstGeom>
          <a:solidFill>
            <a:schemeClr val="tx2">
              <a:lumMod val="40000"/>
              <a:lumOff val="60000"/>
            </a:schemeClr>
          </a:solidFill>
          <a:ln w="6350" algn="ctr">
            <a:solidFill>
              <a:schemeClr val="accent1"/>
            </a:solidFill>
            <a:round/>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提左</a:t>
            </a:r>
            <a:r>
              <a:rPr lang="zh-CN" altLang="en-US">
                <a:sym typeface="+mn-ea"/>
              </a:rPr>
              <a:t>公</a:t>
            </a:r>
            <a:r>
              <a:rPr lang="zh-CN" altLang="en-US"/>
              <a:t>因子</a:t>
            </a:r>
          </a:p>
        </p:txBody>
      </p:sp>
      <p:sp>
        <p:nvSpPr>
          <p:cNvPr id="3" name="内容占位符 2"/>
          <p:cNvSpPr>
            <a:spLocks noGrp="1"/>
          </p:cNvSpPr>
          <p:nvPr>
            <p:ph idx="1"/>
          </p:nvPr>
        </p:nvSpPr>
        <p:spPr/>
        <p:txBody>
          <a:bodyPr/>
          <a:lstStyle/>
          <a:p>
            <a:r>
              <a:rPr lang="zh-CN" altLang="en-US">
                <a:latin typeface="Times New Roman" panose="02020603050405020304" pitchFamily="18" charset="0"/>
                <a:cs typeface="Times New Roman" panose="02020603050405020304" pitchFamily="18" charset="0"/>
                <a:sym typeface="+mn-ea"/>
              </a:rPr>
              <a:t>提左公因子</a:t>
            </a:r>
            <a:r>
              <a:rPr lang="en-US" altLang="zh-CN">
                <a:latin typeface="Times New Roman" panose="02020603050405020304" pitchFamily="18" charset="0"/>
                <a:cs typeface="Times New Roman" panose="02020603050405020304" pitchFamily="18" charset="0"/>
                <a:sym typeface="+mn-ea"/>
              </a:rPr>
              <a:t>	</a:t>
            </a:r>
          </a:p>
          <a:p>
            <a:pPr lvl="1"/>
            <a:r>
              <a:rPr lang="zh-CN" altLang="en-US">
                <a:latin typeface="Times New Roman" panose="02020603050405020304" pitchFamily="18" charset="0"/>
                <a:cs typeface="Times New Roman" panose="02020603050405020304" pitchFamily="18" charset="0"/>
                <a:sym typeface="+mn-ea"/>
              </a:rPr>
              <a:t>对于每个非终结符</a:t>
            </a:r>
            <a:r>
              <a:rPr lang="en-US" altLang="zh-CN">
                <a:latin typeface="Times New Roman" panose="02020603050405020304" pitchFamily="18" charset="0"/>
                <a:cs typeface="Times New Roman" panose="02020603050405020304" pitchFamily="18" charset="0"/>
                <a:sym typeface="+mn-ea"/>
              </a:rPr>
              <a:t>A</a:t>
            </a:r>
            <a:r>
              <a:rPr lang="zh-CN" altLang="en-US">
                <a:latin typeface="Times New Roman" panose="02020603050405020304" pitchFamily="18" charset="0"/>
                <a:cs typeface="Times New Roman" panose="02020603050405020304" pitchFamily="18" charset="0"/>
                <a:sym typeface="+mn-ea"/>
              </a:rPr>
              <a:t>，找出它的两个或多个选项之间最长公共前缀α，即存在一个非平凡的公共前缀，那么将所有的产生式</a:t>
            </a:r>
          </a:p>
          <a:p>
            <a:pPr marL="274320" lvl="1" indent="0">
              <a:buNone/>
            </a:pPr>
            <a:r>
              <a:rPr lang="en-US" altLang="zh-CN">
                <a:latin typeface="Times New Roman" panose="02020603050405020304" pitchFamily="18" charset="0"/>
                <a:cs typeface="Times New Roman" panose="02020603050405020304" pitchFamily="18" charset="0"/>
                <a:sym typeface="+mn-ea"/>
              </a:rPr>
              <a:t>		</a:t>
            </a:r>
            <a:r>
              <a:rPr lang="en-US" altLang="zh-CN" i="1">
                <a:latin typeface="Times New Roman" panose="02020603050405020304" pitchFamily="18" charset="0"/>
                <a:cs typeface="Times New Roman" panose="02020603050405020304" pitchFamily="18" charset="0"/>
                <a:sym typeface="+mn-ea"/>
              </a:rPr>
              <a:t>A </a:t>
            </a:r>
            <a:r>
              <a:rPr lang="en-US" altLang="zh-CN">
                <a:latin typeface="Times New Roman" panose="02020603050405020304" pitchFamily="18" charset="0"/>
                <a:cs typeface="Times New Roman" panose="02020603050405020304" pitchFamily="18" charset="0"/>
                <a:sym typeface="+mn-ea"/>
              </a:rPr>
              <a:t>→ </a:t>
            </a:r>
            <a:r>
              <a:rPr lang="en-US" altLang="zh-CN" i="1">
                <a:solidFill>
                  <a:schemeClr val="accent1"/>
                </a:solidFill>
                <a:latin typeface="Times New Roman" panose="02020603050405020304" pitchFamily="18" charset="0"/>
                <a:cs typeface="Times New Roman" panose="02020603050405020304" pitchFamily="18" charset="0"/>
                <a:sym typeface="+mn-ea"/>
              </a:rPr>
              <a:t>α</a:t>
            </a:r>
            <a:r>
              <a:rPr lang="en-US" altLang="zh-CN" i="1">
                <a:latin typeface="Times New Roman" panose="02020603050405020304" pitchFamily="18" charset="0"/>
                <a:cs typeface="Times New Roman" panose="02020603050405020304" pitchFamily="18" charset="0"/>
                <a:sym typeface="+mn-ea"/>
              </a:rPr>
              <a:t>β</a:t>
            </a:r>
            <a:r>
              <a:rPr lang="en-US" altLang="zh-CN" i="1" baseline="-25000">
                <a:latin typeface="Times New Roman" panose="02020603050405020304" pitchFamily="18" charset="0"/>
                <a:cs typeface="Times New Roman" panose="02020603050405020304" pitchFamily="18" charset="0"/>
                <a:sym typeface="+mn-ea"/>
              </a:rPr>
              <a:t>1</a:t>
            </a:r>
            <a:r>
              <a:rPr lang="en-US" altLang="zh-CN" i="1">
                <a:latin typeface="Times New Roman" panose="02020603050405020304" pitchFamily="18" charset="0"/>
                <a:cs typeface="Times New Roman" panose="02020603050405020304" pitchFamily="18" charset="0"/>
                <a:sym typeface="+mn-ea"/>
              </a:rPr>
              <a:t> | </a:t>
            </a:r>
            <a:r>
              <a:rPr lang="en-US" altLang="zh-CN" i="1">
                <a:solidFill>
                  <a:schemeClr val="accent1"/>
                </a:solidFill>
                <a:latin typeface="Times New Roman" panose="02020603050405020304" pitchFamily="18" charset="0"/>
                <a:cs typeface="Times New Roman" panose="02020603050405020304" pitchFamily="18" charset="0"/>
                <a:sym typeface="+mn-ea"/>
              </a:rPr>
              <a:t>α</a:t>
            </a:r>
            <a:r>
              <a:rPr lang="en-US" altLang="zh-CN" i="1">
                <a:latin typeface="Times New Roman" panose="02020603050405020304" pitchFamily="18" charset="0"/>
                <a:cs typeface="Times New Roman" panose="02020603050405020304" pitchFamily="18" charset="0"/>
                <a:sym typeface="+mn-ea"/>
              </a:rPr>
              <a:t>β</a:t>
            </a:r>
            <a:r>
              <a:rPr lang="en-US" altLang="zh-CN" i="1" baseline="-25000">
                <a:latin typeface="Times New Roman" panose="02020603050405020304" pitchFamily="18" charset="0"/>
                <a:cs typeface="Times New Roman" panose="02020603050405020304" pitchFamily="18" charset="0"/>
                <a:sym typeface="+mn-ea"/>
              </a:rPr>
              <a:t>2</a:t>
            </a:r>
            <a:r>
              <a:rPr lang="en-US" altLang="zh-CN" i="1">
                <a:latin typeface="Times New Roman" panose="02020603050405020304" pitchFamily="18" charset="0"/>
                <a:cs typeface="Times New Roman" panose="02020603050405020304" pitchFamily="18" charset="0"/>
                <a:sym typeface="+mn-ea"/>
              </a:rPr>
              <a:t> | ··· | </a:t>
            </a:r>
            <a:r>
              <a:rPr lang="en-US" altLang="zh-CN" i="1">
                <a:solidFill>
                  <a:schemeClr val="accent1"/>
                </a:solidFill>
                <a:latin typeface="Times New Roman" panose="02020603050405020304" pitchFamily="18" charset="0"/>
                <a:cs typeface="Times New Roman" panose="02020603050405020304" pitchFamily="18" charset="0"/>
                <a:sym typeface="+mn-ea"/>
              </a:rPr>
              <a:t>α</a:t>
            </a:r>
            <a:r>
              <a:rPr lang="en-US" altLang="zh-CN" i="1">
                <a:latin typeface="Times New Roman" panose="02020603050405020304" pitchFamily="18" charset="0"/>
                <a:cs typeface="Times New Roman" panose="02020603050405020304" pitchFamily="18" charset="0"/>
                <a:sym typeface="+mn-ea"/>
              </a:rPr>
              <a:t>β</a:t>
            </a:r>
            <a:r>
              <a:rPr lang="en-US" altLang="zh-CN" i="1" baseline="-25000">
                <a:latin typeface="Times New Roman" panose="02020603050405020304" pitchFamily="18" charset="0"/>
                <a:cs typeface="Times New Roman" panose="02020603050405020304" pitchFamily="18" charset="0"/>
                <a:sym typeface="+mn-ea"/>
              </a:rPr>
              <a:t>n</a:t>
            </a:r>
            <a:r>
              <a:rPr lang="en-US" altLang="zh-CN" i="1">
                <a:latin typeface="Times New Roman" panose="02020603050405020304" pitchFamily="18" charset="0"/>
                <a:cs typeface="Times New Roman" panose="02020603050405020304" pitchFamily="18" charset="0"/>
                <a:sym typeface="+mn-ea"/>
              </a:rPr>
              <a:t> | γ</a:t>
            </a:r>
            <a:endParaRPr lang="zh-CN" altLang="en-US">
              <a:latin typeface="Times New Roman" panose="02020603050405020304" pitchFamily="18" charset="0"/>
              <a:cs typeface="Times New Roman" panose="02020603050405020304" pitchFamily="18" charset="0"/>
              <a:sym typeface="+mn-ea"/>
            </a:endParaRPr>
          </a:p>
          <a:p>
            <a:pPr marL="274320" lvl="1" indent="0">
              <a:buNone/>
            </a:pPr>
            <a:r>
              <a:rPr lang="zh-CN" altLang="en-US">
                <a:latin typeface="Times New Roman" panose="02020603050405020304" pitchFamily="18" charset="0"/>
                <a:cs typeface="Times New Roman" panose="02020603050405020304" pitchFamily="18" charset="0"/>
                <a:sym typeface="+mn-ea"/>
              </a:rPr>
              <a:t>  替换为</a:t>
            </a:r>
          </a:p>
          <a:p>
            <a:pPr marL="0" lvl="0" indent="0">
              <a:buNone/>
            </a:pPr>
            <a:r>
              <a:rPr lang="en-US" altLang="zh-CN">
                <a:latin typeface="Times New Roman" panose="02020603050405020304" pitchFamily="18" charset="0"/>
                <a:cs typeface="Times New Roman" panose="02020603050405020304" pitchFamily="18" charset="0"/>
                <a:sym typeface="+mn-ea"/>
              </a:rPr>
              <a:t>		</a:t>
            </a:r>
            <a:r>
              <a:rPr lang="en-US" altLang="zh-CN" sz="2000" i="1">
                <a:latin typeface="Times New Roman" panose="02020603050405020304" pitchFamily="18" charset="0"/>
                <a:cs typeface="Times New Roman" panose="02020603050405020304" pitchFamily="18" charset="0"/>
                <a:sym typeface="+mn-ea"/>
              </a:rPr>
              <a:t>A  </a:t>
            </a:r>
            <a:r>
              <a:rPr lang="en-US" altLang="zh-CN" sz="2000">
                <a:latin typeface="Times New Roman" panose="02020603050405020304" pitchFamily="18" charset="0"/>
                <a:cs typeface="Times New Roman" panose="02020603050405020304" pitchFamily="18" charset="0"/>
                <a:sym typeface="+mn-ea"/>
              </a:rPr>
              <a:t>→ </a:t>
            </a:r>
            <a:r>
              <a:rPr lang="en-US" altLang="zh-CN" sz="2000" i="1">
                <a:solidFill>
                  <a:schemeClr val="accent1"/>
                </a:solidFill>
                <a:latin typeface="Times New Roman" panose="02020603050405020304" pitchFamily="18" charset="0"/>
                <a:cs typeface="Times New Roman" panose="02020603050405020304" pitchFamily="18" charset="0"/>
                <a:sym typeface="+mn-ea"/>
              </a:rPr>
              <a:t>α</a:t>
            </a:r>
            <a:r>
              <a:rPr lang="en-US" altLang="zh-CN" sz="2000" i="1">
                <a:latin typeface="Times New Roman" panose="02020603050405020304" pitchFamily="18" charset="0"/>
                <a:cs typeface="Times New Roman" panose="02020603050405020304" pitchFamily="18" charset="0"/>
                <a:sym typeface="+mn-ea"/>
              </a:rPr>
              <a:t>A' | γ</a:t>
            </a:r>
          </a:p>
          <a:p>
            <a:pPr marL="0" lvl="0" indent="0">
              <a:buNone/>
            </a:pPr>
            <a:r>
              <a:rPr lang="en-US" altLang="zh-CN" sz="2000" i="1">
                <a:latin typeface="Times New Roman" panose="02020603050405020304" pitchFamily="18" charset="0"/>
                <a:cs typeface="Times New Roman" panose="02020603050405020304" pitchFamily="18" charset="0"/>
                <a:sym typeface="+mn-ea"/>
              </a:rPr>
              <a:t>		A' → β</a:t>
            </a:r>
            <a:r>
              <a:rPr lang="en-US" altLang="zh-CN" sz="2000" i="1" baseline="-25000">
                <a:latin typeface="Times New Roman" panose="02020603050405020304" pitchFamily="18" charset="0"/>
                <a:cs typeface="Times New Roman" panose="02020603050405020304" pitchFamily="18" charset="0"/>
                <a:sym typeface="+mn-ea"/>
              </a:rPr>
              <a:t>1</a:t>
            </a:r>
            <a:r>
              <a:rPr lang="en-US" altLang="zh-CN" sz="2000" i="1">
                <a:latin typeface="Times New Roman" panose="02020603050405020304" pitchFamily="18" charset="0"/>
                <a:cs typeface="Times New Roman" panose="02020603050405020304" pitchFamily="18" charset="0"/>
                <a:sym typeface="+mn-ea"/>
              </a:rPr>
              <a:t> | β</a:t>
            </a:r>
            <a:r>
              <a:rPr lang="en-US" altLang="zh-CN" sz="2000" i="1" baseline="-25000">
                <a:latin typeface="Times New Roman" panose="02020603050405020304" pitchFamily="18" charset="0"/>
                <a:cs typeface="Times New Roman" panose="02020603050405020304" pitchFamily="18" charset="0"/>
                <a:sym typeface="+mn-ea"/>
              </a:rPr>
              <a:t>2</a:t>
            </a:r>
            <a:r>
              <a:rPr lang="en-US" altLang="zh-CN" sz="2000" i="1">
                <a:latin typeface="Times New Roman" panose="02020603050405020304" pitchFamily="18" charset="0"/>
                <a:cs typeface="Times New Roman" panose="02020603050405020304" pitchFamily="18" charset="0"/>
                <a:sym typeface="+mn-ea"/>
              </a:rPr>
              <a:t> | ··· | β</a:t>
            </a:r>
            <a:r>
              <a:rPr lang="en-US" altLang="zh-CN" sz="2000" i="1" baseline="-25000">
                <a:latin typeface="Times New Roman" panose="02020603050405020304" pitchFamily="18" charset="0"/>
                <a:cs typeface="Times New Roman" panose="02020603050405020304" pitchFamily="18" charset="0"/>
                <a:sym typeface="+mn-ea"/>
              </a:rPr>
              <a:t>n</a:t>
            </a:r>
            <a:r>
              <a:rPr lang="en-US" altLang="zh-CN" sz="2000" i="1">
                <a:latin typeface="Times New Roman" panose="02020603050405020304" pitchFamily="18" charset="0"/>
                <a:cs typeface="Times New Roman" panose="02020603050405020304" pitchFamily="18" charset="0"/>
                <a:sym typeface="+mn-ea"/>
              </a:rPr>
              <a:t> | є</a:t>
            </a:r>
            <a:endParaRPr lang="zh-CN" altLang="en-US">
              <a:latin typeface="Times New Roman" panose="02020603050405020304" pitchFamily="18" charset="0"/>
              <a:cs typeface="Times New Roman" panose="02020603050405020304" pitchFamily="18" charset="0"/>
              <a:sym typeface="+mn-ea"/>
            </a:endParaRPr>
          </a:p>
          <a:p>
            <a:pPr marL="548640" lvl="2" indent="0">
              <a:buNone/>
            </a:pPr>
            <a:endParaRPr lang="en-US" altLang="zh-CN">
              <a:latin typeface="Times New Roman" panose="02020603050405020304" pitchFamily="18" charset="0"/>
              <a:cs typeface="Times New Roman" panose="02020603050405020304" pitchFamily="18" charset="0"/>
              <a:sym typeface="+mn-ea"/>
            </a:endParaRPr>
          </a:p>
          <a:p>
            <a:pPr marL="0" lvl="0" indent="0" algn="l">
              <a:buFont typeface="Arial" panose="020B0604020202020204" pitchFamily="34" charset="0"/>
              <a:buNone/>
            </a:pPr>
            <a:r>
              <a:rPr lang="en-US" altLang="zh-CN" baseline="-25000">
                <a:solidFill>
                  <a:schemeClr val="tx1"/>
                </a:solidFill>
                <a:latin typeface="Times New Roman" panose="02020603050405020304" pitchFamily="18" charset="0"/>
                <a:cs typeface="Times New Roman" panose="02020603050405020304" pitchFamily="18" charset="0"/>
                <a:sym typeface="+mn-ea"/>
              </a:rPr>
              <a:t>		</a:t>
            </a:r>
            <a:endParaRPr lang="en-US" altLang="zh-CN" i="1" baseline="-25000">
              <a:solidFill>
                <a:schemeClr val="tx1"/>
              </a:solidFill>
              <a:latin typeface="Times New Roman" panose="02020603050405020304" pitchFamily="18" charset="0"/>
              <a:cs typeface="Times New Roman" panose="02020603050405020304" pitchFamily="18" charset="0"/>
              <a:sym typeface="+mn-ea"/>
            </a:endParaRPr>
          </a:p>
          <a:p>
            <a:pPr marL="0" indent="0">
              <a:buNone/>
            </a:pPr>
            <a:endParaRPr lang="en-US" altLang="zh-CN" i="1" baseline="-25000">
              <a:latin typeface="Times New Roman" panose="02020603050405020304" pitchFamily="18" charset="0"/>
              <a:cs typeface="Times New Roman" panose="02020603050405020304" pitchFamily="18" charset="0"/>
              <a:sym typeface="+mn-ea"/>
            </a:endParaRPr>
          </a:p>
          <a:p>
            <a:pPr marL="0" indent="0">
              <a:buNone/>
            </a:pPr>
            <a:endParaRPr lang="en-US" altLang="zh-CN" i="1" baseline="-25000">
              <a:latin typeface="Times New Roman" panose="02020603050405020304" pitchFamily="18" charset="0"/>
              <a:cs typeface="Times New Roman" panose="02020603050405020304" pitchFamily="18" charset="0"/>
              <a:sym typeface="+mn-ea"/>
            </a:endParaRPr>
          </a:p>
          <a:p>
            <a:pPr marL="0" indent="0">
              <a:buNone/>
            </a:pPr>
            <a:endParaRPr lang="en-US" altLang="zh-CN" i="1" baseline="-25000">
              <a:latin typeface="Times New Roman" panose="02020603050405020304" pitchFamily="18" charset="0"/>
              <a:cs typeface="Times New Roman" panose="02020603050405020304" pitchFamily="18" charset="0"/>
              <a:sym typeface="+mn-ea"/>
            </a:endParaRPr>
          </a:p>
          <a:p>
            <a:pPr marL="0" indent="0">
              <a:buNone/>
            </a:pPr>
            <a:endParaRPr lang="en-US" altLang="zh-CN" i="1" baseline="-25000">
              <a:latin typeface="Times New Roman" panose="02020603050405020304" pitchFamily="18" charset="0"/>
              <a:cs typeface="Times New Roman" panose="02020603050405020304" pitchFamily="18" charset="0"/>
              <a:sym typeface="+mn-ea"/>
            </a:endParaRPr>
          </a:p>
          <a:p>
            <a:pPr marL="0" indent="0">
              <a:buNone/>
            </a:pPr>
            <a:endParaRPr lang="en-US" altLang="zh-CN" i="1" baseline="-2500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提左</a:t>
            </a:r>
            <a:r>
              <a:rPr lang="zh-CN" altLang="en-US">
                <a:sym typeface="+mn-ea"/>
              </a:rPr>
              <a:t>公</a:t>
            </a:r>
            <a:r>
              <a:rPr lang="zh-CN" altLang="en-US"/>
              <a:t>因子</a:t>
            </a:r>
          </a:p>
        </p:txBody>
      </p:sp>
      <p:sp>
        <p:nvSpPr>
          <p:cNvPr id="3" name="内容占位符 2"/>
          <p:cNvSpPr>
            <a:spLocks noGrp="1"/>
          </p:cNvSpPr>
          <p:nvPr>
            <p:ph idx="1"/>
          </p:nvPr>
        </p:nvSpPr>
        <p:spPr/>
        <p:txBody>
          <a:bodyPr/>
          <a:lstStyle/>
          <a:p>
            <a:r>
              <a:rPr lang="zh-CN" altLang="en-US">
                <a:latin typeface="Times New Roman" panose="02020603050405020304" pitchFamily="18" charset="0"/>
                <a:cs typeface="Times New Roman" panose="02020603050405020304" pitchFamily="18" charset="0"/>
                <a:sym typeface="+mn-ea"/>
              </a:rPr>
              <a:t>悬空</a:t>
            </a:r>
            <a:r>
              <a:rPr lang="en-US" altLang="zh-CN">
                <a:latin typeface="Times New Roman" panose="02020603050405020304" pitchFamily="18" charset="0"/>
                <a:cs typeface="Times New Roman" panose="02020603050405020304" pitchFamily="18" charset="0"/>
                <a:sym typeface="+mn-ea"/>
              </a:rPr>
              <a:t>else</a:t>
            </a:r>
            <a:r>
              <a:rPr lang="zh-CN" altLang="en-US">
                <a:latin typeface="Times New Roman" panose="02020603050405020304" pitchFamily="18" charset="0"/>
                <a:cs typeface="Times New Roman" panose="02020603050405020304" pitchFamily="18" charset="0"/>
                <a:sym typeface="+mn-ea"/>
              </a:rPr>
              <a:t>文法</a:t>
            </a:r>
            <a:endParaRPr lang="en-US" altLang="zh-CN" i="1" baseline="-25000">
              <a:latin typeface="Times New Roman" panose="02020603050405020304" pitchFamily="18" charset="0"/>
              <a:cs typeface="Times New Roman" panose="02020603050405020304" pitchFamily="18" charset="0"/>
              <a:sym typeface="+mn-ea"/>
            </a:endParaRPr>
          </a:p>
          <a:p>
            <a:pPr marL="0" indent="0" algn="l">
              <a:buFont typeface="Arial" panose="020B0604020202020204" pitchFamily="34" charset="0"/>
              <a:buNone/>
            </a:pPr>
            <a:r>
              <a:rPr lang="en-US" altLang="zh-CN" i="1">
                <a:latin typeface="Times New Roman" panose="02020603050405020304" pitchFamily="18" charset="0"/>
                <a:cs typeface="Times New Roman" panose="02020603050405020304" pitchFamily="18" charset="0"/>
                <a:sym typeface="+mn-ea"/>
              </a:rPr>
              <a:t>	</a:t>
            </a:r>
            <a:r>
              <a:rPr lang="en-US" altLang="zh-CN" sz="2000" i="1">
                <a:latin typeface="Times New Roman" panose="02020603050405020304" pitchFamily="18" charset="0"/>
                <a:cs typeface="Times New Roman" panose="02020603050405020304" pitchFamily="18" charset="0"/>
                <a:sym typeface="+mn-ea"/>
              </a:rPr>
              <a:t>stmt </a:t>
            </a:r>
            <a:r>
              <a:rPr lang="en-US" altLang="zh-CN" sz="2000">
                <a:latin typeface="Times New Roman" panose="02020603050405020304" pitchFamily="18" charset="0"/>
                <a:cs typeface="Times New Roman" panose="02020603050405020304" pitchFamily="18" charset="0"/>
                <a:sym typeface="+mn-ea"/>
              </a:rPr>
              <a:t>→ </a:t>
            </a:r>
            <a:r>
              <a:rPr lang="en-US" altLang="zh-CN" sz="2000" b="1" u="sng">
                <a:latin typeface="Times New Roman" panose="02020603050405020304" pitchFamily="18" charset="0"/>
                <a:cs typeface="Times New Roman" panose="02020603050405020304" pitchFamily="18" charset="0"/>
                <a:sym typeface="+mn-ea"/>
              </a:rPr>
              <a:t>if </a:t>
            </a:r>
            <a:r>
              <a:rPr lang="en-US" altLang="zh-CN" sz="2000" i="1" u="sng">
                <a:latin typeface="Times New Roman" panose="02020603050405020304" pitchFamily="18" charset="0"/>
                <a:cs typeface="Times New Roman" panose="02020603050405020304" pitchFamily="18" charset="0"/>
                <a:sym typeface="+mn-ea"/>
              </a:rPr>
              <a:t>expr </a:t>
            </a:r>
            <a:r>
              <a:rPr lang="en-US" altLang="zh-CN" sz="2000" b="1" u="sng">
                <a:latin typeface="Times New Roman" panose="02020603050405020304" pitchFamily="18" charset="0"/>
                <a:cs typeface="Times New Roman" panose="02020603050405020304" pitchFamily="18" charset="0"/>
                <a:sym typeface="+mn-ea"/>
              </a:rPr>
              <a:t>then </a:t>
            </a:r>
            <a:r>
              <a:rPr lang="en-US" altLang="zh-CN" sz="2000" i="1" u="sng">
                <a:latin typeface="Times New Roman" panose="02020603050405020304" pitchFamily="18" charset="0"/>
                <a:cs typeface="Times New Roman" panose="02020603050405020304" pitchFamily="18" charset="0"/>
                <a:sym typeface="+mn-ea"/>
              </a:rPr>
              <a:t>stmt</a:t>
            </a:r>
            <a:endParaRPr lang="en-US" altLang="zh-CN" sz="2000" i="1" u="sng">
              <a:latin typeface="Times New Roman" panose="02020603050405020304" pitchFamily="18" charset="0"/>
              <a:ea typeface="楷体" panose="02010609060101010101" pitchFamily="49" charset="-122"/>
              <a:cs typeface="Times New Roman" panose="02020603050405020304" pitchFamily="18" charset="0"/>
            </a:endParaRPr>
          </a:p>
          <a:p>
            <a:pPr marL="0" indent="0" algn="l">
              <a:buFont typeface="Arial" panose="020B0604020202020204" pitchFamily="34" charset="0"/>
              <a:buNone/>
            </a:pPr>
            <a:r>
              <a:rPr lang="en-US" altLang="zh-CN" sz="2000">
                <a:latin typeface="Times New Roman" panose="02020603050405020304" pitchFamily="18" charset="0"/>
                <a:cs typeface="Times New Roman" panose="02020603050405020304" pitchFamily="18" charset="0"/>
                <a:sym typeface="+mn-ea"/>
              </a:rPr>
              <a:t>	          |</a:t>
            </a:r>
            <a:r>
              <a:rPr lang="en-US" altLang="zh-CN" sz="2000">
                <a:solidFill>
                  <a:schemeClr val="tx1"/>
                </a:solidFill>
                <a:latin typeface="Times New Roman" panose="02020603050405020304" pitchFamily="18" charset="0"/>
                <a:cs typeface="Times New Roman" panose="02020603050405020304" pitchFamily="18" charset="0"/>
                <a:sym typeface="+mn-ea"/>
              </a:rPr>
              <a:t> </a:t>
            </a:r>
            <a:r>
              <a:rPr lang="en-US" altLang="zh-CN" sz="2000" b="1" u="sng">
                <a:solidFill>
                  <a:schemeClr val="tx1"/>
                </a:solidFill>
                <a:latin typeface="Times New Roman" panose="02020603050405020304" pitchFamily="18" charset="0"/>
                <a:cs typeface="Times New Roman" panose="02020603050405020304" pitchFamily="18" charset="0"/>
                <a:sym typeface="+mn-ea"/>
              </a:rPr>
              <a:t>if </a:t>
            </a:r>
            <a:r>
              <a:rPr lang="en-US" altLang="zh-CN" sz="2000" i="1" u="sng">
                <a:solidFill>
                  <a:schemeClr val="tx1"/>
                </a:solidFill>
                <a:latin typeface="Times New Roman" panose="02020603050405020304" pitchFamily="18" charset="0"/>
                <a:cs typeface="Times New Roman" panose="02020603050405020304" pitchFamily="18" charset="0"/>
                <a:sym typeface="+mn-ea"/>
              </a:rPr>
              <a:t>expr </a:t>
            </a:r>
            <a:r>
              <a:rPr lang="en-US" altLang="zh-CN" sz="2000" b="1" u="sng">
                <a:solidFill>
                  <a:schemeClr val="tx1"/>
                </a:solidFill>
                <a:latin typeface="Times New Roman" panose="02020603050405020304" pitchFamily="18" charset="0"/>
                <a:cs typeface="Times New Roman" panose="02020603050405020304" pitchFamily="18" charset="0"/>
                <a:sym typeface="+mn-ea"/>
              </a:rPr>
              <a:t>then </a:t>
            </a:r>
            <a:r>
              <a:rPr lang="en-US" altLang="zh-CN" sz="2000" i="1" u="sng">
                <a:solidFill>
                  <a:schemeClr val="tx1"/>
                </a:solidFill>
                <a:latin typeface="Times New Roman" panose="02020603050405020304" pitchFamily="18" charset="0"/>
                <a:cs typeface="Times New Roman" panose="02020603050405020304" pitchFamily="18" charset="0"/>
                <a:sym typeface="+mn-ea"/>
              </a:rPr>
              <a:t>stmt</a:t>
            </a:r>
            <a:r>
              <a:rPr lang="en-US" altLang="zh-CN" sz="2000" i="1">
                <a:solidFill>
                  <a:schemeClr val="accent2"/>
                </a:solidFill>
                <a:latin typeface="Times New Roman" panose="02020603050405020304" pitchFamily="18" charset="0"/>
                <a:cs typeface="Times New Roman" panose="02020603050405020304" pitchFamily="18" charset="0"/>
                <a:sym typeface="+mn-ea"/>
              </a:rPr>
              <a:t> </a:t>
            </a:r>
            <a:r>
              <a:rPr lang="en-US" altLang="zh-CN" sz="2000" b="1">
                <a:latin typeface="Times New Roman" panose="02020603050405020304" pitchFamily="18" charset="0"/>
                <a:cs typeface="Times New Roman" panose="02020603050405020304" pitchFamily="18" charset="0"/>
                <a:sym typeface="+mn-ea"/>
              </a:rPr>
              <a:t>else </a:t>
            </a:r>
            <a:r>
              <a:rPr lang="en-US" altLang="zh-CN" sz="2000" i="1">
                <a:latin typeface="Times New Roman" panose="02020603050405020304" pitchFamily="18" charset="0"/>
                <a:cs typeface="Times New Roman" panose="02020603050405020304" pitchFamily="18" charset="0"/>
                <a:sym typeface="+mn-ea"/>
              </a:rPr>
              <a:t>stmt</a:t>
            </a:r>
            <a:endParaRPr lang="en-US" altLang="zh-CN" sz="2000" i="1">
              <a:latin typeface="Times New Roman" panose="02020603050405020304" pitchFamily="18" charset="0"/>
              <a:ea typeface="楷体" panose="02010609060101010101" pitchFamily="49" charset="-122"/>
              <a:cs typeface="Times New Roman" panose="02020603050405020304" pitchFamily="18" charset="0"/>
            </a:endParaRPr>
          </a:p>
          <a:p>
            <a:pPr marL="0" indent="0" algn="l">
              <a:buFont typeface="Arial" panose="020B0604020202020204" pitchFamily="34" charset="0"/>
              <a:buNone/>
            </a:pPr>
            <a:r>
              <a:rPr lang="en-US" altLang="zh-CN" sz="2000" i="1">
                <a:latin typeface="Times New Roman" panose="02020603050405020304" pitchFamily="18" charset="0"/>
                <a:cs typeface="Times New Roman" panose="02020603050405020304" pitchFamily="18" charset="0"/>
                <a:sym typeface="+mn-ea"/>
              </a:rPr>
              <a:t>	          | </a:t>
            </a:r>
            <a:r>
              <a:rPr lang="en-US" altLang="zh-CN" sz="2000" b="1">
                <a:latin typeface="Times New Roman" panose="02020603050405020304" pitchFamily="18" charset="0"/>
                <a:cs typeface="Times New Roman" panose="02020603050405020304" pitchFamily="18" charset="0"/>
                <a:sym typeface="+mn-ea"/>
              </a:rPr>
              <a:t>other</a:t>
            </a:r>
          </a:p>
          <a:p>
            <a:pPr lvl="1" indent="0" algn="l">
              <a:buFont typeface="Arial" panose="020B0604020202020204" pitchFamily="34" charset="0"/>
              <a:buNone/>
            </a:pPr>
            <a:endParaRPr lang="zh-CN" altLang="en-US">
              <a:solidFill>
                <a:schemeClr val="tx1"/>
              </a:solidFill>
              <a:latin typeface="Times New Roman" panose="02020603050405020304" pitchFamily="18" charset="0"/>
              <a:cs typeface="Times New Roman" panose="02020603050405020304" pitchFamily="18" charset="0"/>
              <a:sym typeface="+mn-ea"/>
            </a:endParaRPr>
          </a:p>
          <a:p>
            <a:pPr lvl="1" indent="0" algn="l">
              <a:buFont typeface="Arial" panose="020B0604020202020204" pitchFamily="34" charset="0"/>
              <a:buNone/>
            </a:pPr>
            <a:r>
              <a:rPr lang="zh-CN" altLang="en-US">
                <a:solidFill>
                  <a:schemeClr val="tx1"/>
                </a:solidFill>
                <a:latin typeface="Times New Roman" panose="02020603050405020304" pitchFamily="18" charset="0"/>
                <a:cs typeface="Times New Roman" panose="02020603050405020304" pitchFamily="18" charset="0"/>
                <a:sym typeface="+mn-ea"/>
              </a:rPr>
              <a:t>提左</a:t>
            </a:r>
            <a:r>
              <a:rPr lang="zh-CN" altLang="en-US">
                <a:sym typeface="+mn-ea"/>
              </a:rPr>
              <a:t>公</a:t>
            </a:r>
            <a:r>
              <a:rPr lang="zh-CN" altLang="en-US">
                <a:solidFill>
                  <a:schemeClr val="tx1"/>
                </a:solidFill>
                <a:latin typeface="Times New Roman" panose="02020603050405020304" pitchFamily="18" charset="0"/>
                <a:cs typeface="Times New Roman" panose="02020603050405020304" pitchFamily="18" charset="0"/>
                <a:sym typeface="+mn-ea"/>
              </a:rPr>
              <a:t>因子后</a:t>
            </a:r>
          </a:p>
          <a:p>
            <a:pPr marL="0" lvl="0" indent="0" algn="l">
              <a:buFont typeface="Arial" panose="020B0604020202020204" pitchFamily="34" charset="0"/>
              <a:buNone/>
            </a:pPr>
            <a:r>
              <a:rPr lang="en-US" altLang="zh-CN" i="1" baseline="-25000">
                <a:solidFill>
                  <a:schemeClr val="tx1"/>
                </a:solidFill>
                <a:latin typeface="Times New Roman" panose="02020603050405020304" pitchFamily="18" charset="0"/>
                <a:cs typeface="Times New Roman" panose="02020603050405020304" pitchFamily="18" charset="0"/>
                <a:sym typeface="+mn-ea"/>
              </a:rPr>
              <a:t>	</a:t>
            </a:r>
            <a:r>
              <a:rPr lang="en-US" altLang="zh-CN" sz="2000" i="1">
                <a:latin typeface="Times New Roman" panose="02020603050405020304" pitchFamily="18" charset="0"/>
                <a:cs typeface="Times New Roman" panose="02020603050405020304" pitchFamily="18" charset="0"/>
                <a:sym typeface="+mn-ea"/>
              </a:rPr>
              <a:t>stmt </a:t>
            </a:r>
            <a:r>
              <a:rPr lang="en-US" altLang="zh-CN" sz="2000">
                <a:latin typeface="Times New Roman" panose="02020603050405020304" pitchFamily="18" charset="0"/>
                <a:cs typeface="Times New Roman" panose="02020603050405020304" pitchFamily="18" charset="0"/>
                <a:sym typeface="+mn-ea"/>
              </a:rPr>
              <a:t>→ </a:t>
            </a:r>
            <a:r>
              <a:rPr lang="en-US" altLang="zh-CN" sz="2000" b="1" u="sng">
                <a:latin typeface="Times New Roman" panose="02020603050405020304" pitchFamily="18" charset="0"/>
                <a:cs typeface="Times New Roman" panose="02020603050405020304" pitchFamily="18" charset="0"/>
                <a:sym typeface="+mn-ea"/>
              </a:rPr>
              <a:t>if </a:t>
            </a:r>
            <a:r>
              <a:rPr lang="en-US" altLang="zh-CN" sz="2000" i="1" u="sng">
                <a:latin typeface="Times New Roman" panose="02020603050405020304" pitchFamily="18" charset="0"/>
                <a:cs typeface="Times New Roman" panose="02020603050405020304" pitchFamily="18" charset="0"/>
                <a:sym typeface="+mn-ea"/>
              </a:rPr>
              <a:t>expr </a:t>
            </a:r>
            <a:r>
              <a:rPr lang="en-US" altLang="zh-CN" sz="2000" b="1" u="sng">
                <a:latin typeface="Times New Roman" panose="02020603050405020304" pitchFamily="18" charset="0"/>
                <a:cs typeface="Times New Roman" panose="02020603050405020304" pitchFamily="18" charset="0"/>
                <a:sym typeface="+mn-ea"/>
              </a:rPr>
              <a:t>then </a:t>
            </a:r>
            <a:r>
              <a:rPr lang="en-US" altLang="zh-CN" sz="2000" i="1" u="sng">
                <a:latin typeface="Times New Roman" panose="02020603050405020304" pitchFamily="18" charset="0"/>
                <a:cs typeface="Times New Roman" panose="02020603050405020304" pitchFamily="18" charset="0"/>
                <a:sym typeface="+mn-ea"/>
              </a:rPr>
              <a:t>stmt</a:t>
            </a:r>
            <a:r>
              <a:rPr lang="en-US" altLang="zh-CN" sz="2000" i="1">
                <a:latin typeface="Times New Roman" panose="02020603050405020304" pitchFamily="18" charset="0"/>
                <a:cs typeface="Times New Roman" panose="02020603050405020304" pitchFamily="18" charset="0"/>
                <a:sym typeface="+mn-ea"/>
              </a:rPr>
              <a:t> optional_else_part</a:t>
            </a:r>
          </a:p>
          <a:p>
            <a:pPr marL="0" lvl="0" indent="0" algn="l">
              <a:buFont typeface="Arial" panose="020B0604020202020204" pitchFamily="34" charset="0"/>
              <a:buNone/>
            </a:pPr>
            <a:r>
              <a:rPr lang="en-US" altLang="zh-CN" sz="2000" i="1">
                <a:latin typeface="Times New Roman" panose="02020603050405020304" pitchFamily="18" charset="0"/>
                <a:cs typeface="Times New Roman" panose="02020603050405020304" pitchFamily="18" charset="0"/>
                <a:sym typeface="+mn-ea"/>
              </a:rPr>
              <a:t>	           | </a:t>
            </a:r>
            <a:r>
              <a:rPr lang="en-US" altLang="zh-CN" sz="2000" b="1">
                <a:latin typeface="Times New Roman" panose="02020603050405020304" pitchFamily="18" charset="0"/>
                <a:cs typeface="Times New Roman" panose="02020603050405020304" pitchFamily="18" charset="0"/>
                <a:sym typeface="+mn-ea"/>
              </a:rPr>
              <a:t>other</a:t>
            </a:r>
            <a:endParaRPr lang="en-US" altLang="zh-CN" sz="2000" i="1">
              <a:latin typeface="Times New Roman" panose="02020603050405020304" pitchFamily="18" charset="0"/>
              <a:cs typeface="Times New Roman" panose="02020603050405020304" pitchFamily="18" charset="0"/>
              <a:sym typeface="+mn-ea"/>
            </a:endParaRPr>
          </a:p>
          <a:p>
            <a:pPr marL="0" lvl="0" indent="0" algn="l">
              <a:buFont typeface="Arial" panose="020B0604020202020204" pitchFamily="34" charset="0"/>
              <a:buNone/>
            </a:pPr>
            <a:r>
              <a:rPr lang="en-US" altLang="zh-CN" sz="2000" i="1">
                <a:latin typeface="Times New Roman" panose="02020603050405020304" pitchFamily="18" charset="0"/>
                <a:cs typeface="Times New Roman" panose="02020603050405020304" pitchFamily="18" charset="0"/>
                <a:sym typeface="+mn-ea"/>
              </a:rPr>
              <a:t>	optional_else_part → </a:t>
            </a:r>
            <a:r>
              <a:rPr lang="en-US" altLang="zh-CN" sz="2000" b="1">
                <a:latin typeface="Times New Roman" panose="02020603050405020304" pitchFamily="18" charset="0"/>
                <a:cs typeface="Times New Roman" panose="02020603050405020304" pitchFamily="18" charset="0"/>
                <a:sym typeface="+mn-ea"/>
              </a:rPr>
              <a:t>else </a:t>
            </a:r>
            <a:r>
              <a:rPr lang="en-US" altLang="zh-CN" sz="2000" i="1">
                <a:latin typeface="Times New Roman" panose="02020603050405020304" pitchFamily="18" charset="0"/>
                <a:cs typeface="Times New Roman" panose="02020603050405020304" pitchFamily="18" charset="0"/>
                <a:sym typeface="+mn-ea"/>
              </a:rPr>
              <a:t>stmt</a:t>
            </a:r>
          </a:p>
          <a:p>
            <a:pPr marL="0" lvl="0" indent="0" algn="l">
              <a:buFont typeface="Arial" panose="020B0604020202020204" pitchFamily="34" charset="0"/>
              <a:buNone/>
            </a:pPr>
            <a:r>
              <a:rPr lang="en-US" altLang="zh-CN" sz="2000" i="1">
                <a:latin typeface="Times New Roman" panose="02020603050405020304" pitchFamily="18" charset="0"/>
                <a:cs typeface="Times New Roman" panose="02020603050405020304" pitchFamily="18" charset="0"/>
                <a:sym typeface="+mn-ea"/>
              </a:rPr>
              <a:t>			      |</a:t>
            </a:r>
            <a:r>
              <a:rPr lang="en-US" altLang="zh-CN" sz="2000">
                <a:latin typeface="Times New Roman" panose="02020603050405020304" pitchFamily="18" charset="0"/>
                <a:cs typeface="Times New Roman" panose="02020603050405020304" pitchFamily="18" charset="0"/>
                <a:sym typeface="+mn-ea"/>
              </a:rPr>
              <a:t> </a:t>
            </a:r>
            <a:r>
              <a:rPr lang="el-GR" altLang="zh-CN" sz="2000" i="1"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Wingdings" panose="05000000000000000000" pitchFamily="2" charset="2"/>
              </a:rPr>
              <a:t>ε</a:t>
            </a:r>
            <a:endParaRPr lang="en-US" altLang="zh-CN" i="1" u="sng">
              <a:latin typeface="Times New Roman" panose="02020603050405020304" pitchFamily="18" charset="0"/>
              <a:cs typeface="Times New Roman" panose="02020603050405020304" pitchFamily="18" charset="0"/>
              <a:sym typeface="+mn-ea"/>
            </a:endParaRPr>
          </a:p>
          <a:p>
            <a:pPr marL="0" lvl="0" indent="0" algn="l">
              <a:buFont typeface="Arial" panose="020B0604020202020204" pitchFamily="34" charset="0"/>
              <a:buNone/>
            </a:pPr>
            <a:r>
              <a:rPr lang="en-US" altLang="zh-CN" i="1" baseline="-25000">
                <a:solidFill>
                  <a:schemeClr val="tx1"/>
                </a:solidFill>
                <a:latin typeface="Times New Roman" panose="02020603050405020304" pitchFamily="18" charset="0"/>
                <a:cs typeface="Times New Roman" panose="02020603050405020304" pitchFamily="18" charset="0"/>
                <a:sym typeface="+mn-ea"/>
              </a:rPr>
              <a:t>		</a:t>
            </a:r>
          </a:p>
          <a:p>
            <a:pPr marL="0" indent="0">
              <a:buNone/>
            </a:pPr>
            <a:endParaRPr lang="en-US" altLang="zh-CN" i="1" baseline="-25000">
              <a:latin typeface="Times New Roman" panose="02020603050405020304" pitchFamily="18" charset="0"/>
              <a:cs typeface="Times New Roman" panose="02020603050405020304" pitchFamily="18" charset="0"/>
              <a:sym typeface="+mn-ea"/>
            </a:endParaRPr>
          </a:p>
          <a:p>
            <a:pPr marL="0" indent="0">
              <a:buNone/>
            </a:pPr>
            <a:endParaRPr lang="en-US" altLang="zh-CN" i="1" baseline="-25000">
              <a:latin typeface="Times New Roman" panose="02020603050405020304" pitchFamily="18" charset="0"/>
              <a:cs typeface="Times New Roman" panose="02020603050405020304" pitchFamily="18" charset="0"/>
              <a:sym typeface="+mn-ea"/>
            </a:endParaRPr>
          </a:p>
          <a:p>
            <a:pPr marL="0" indent="0">
              <a:buNone/>
            </a:pPr>
            <a:endParaRPr lang="en-US" altLang="zh-CN" i="1" baseline="-25000">
              <a:latin typeface="Times New Roman" panose="02020603050405020304" pitchFamily="18" charset="0"/>
              <a:cs typeface="Times New Roman" panose="02020603050405020304" pitchFamily="18" charset="0"/>
              <a:sym typeface="+mn-ea"/>
            </a:endParaRPr>
          </a:p>
          <a:p>
            <a:pPr marL="0" indent="0">
              <a:buNone/>
            </a:pPr>
            <a:endParaRPr lang="en-US" altLang="zh-CN" i="1" baseline="-25000">
              <a:latin typeface="Times New Roman" panose="02020603050405020304" pitchFamily="18" charset="0"/>
              <a:cs typeface="Times New Roman" panose="02020603050405020304" pitchFamily="18" charset="0"/>
              <a:sym typeface="+mn-ea"/>
            </a:endParaRPr>
          </a:p>
          <a:p>
            <a:pPr marL="0" indent="0">
              <a:buNone/>
            </a:pPr>
            <a:endParaRPr lang="en-US" altLang="zh-CN" i="1" baseline="-2500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85800" y="1371600"/>
            <a:ext cx="8134672" cy="1927225"/>
          </a:xfrm>
        </p:spPr>
        <p:txBody>
          <a:bodyPr/>
          <a:lstStyle/>
          <a:p>
            <a:pPr algn="ctr"/>
            <a:r>
              <a:rPr lang="zh-CN" altLang="en-US" dirty="0" smtClean="0">
                <a:latin typeface="楷体" panose="02010609060101010101" pitchFamily="49" charset="-122"/>
                <a:ea typeface="楷体" panose="02010609060101010101" pitchFamily="49" charset="-122"/>
              </a:rPr>
              <a:t>谢谢！</a:t>
            </a:r>
            <a:endParaRPr lang="zh-CN" altLang="en-US" dirty="0">
              <a:latin typeface="楷体" panose="02010609060101010101" pitchFamily="49" charset="-122"/>
              <a:ea typeface="楷体" panose="02010609060101010101" pitchFamily="49" charset="-122"/>
            </a:endParaRPr>
          </a:p>
        </p:txBody>
      </p:sp>
      <p:sp>
        <p:nvSpPr>
          <p:cNvPr id="5" name="副标题 4"/>
          <p:cNvSpPr>
            <a:spLocks noGrp="1"/>
          </p:cNvSpPr>
          <p:nvPr>
            <p:ph type="subTitle" idx="1"/>
          </p:nvPr>
        </p:nvSpPr>
        <p:spPr>
          <a:xfrm>
            <a:off x="685800" y="3505200"/>
            <a:ext cx="7846640" cy="1752600"/>
          </a:xfrm>
        </p:spPr>
        <p:txBody>
          <a:bodyPr/>
          <a:lstStyle/>
          <a:p>
            <a:pPr algn="ctr"/>
            <a:r>
              <a:rPr lang="en-US" altLang="zh-CN" dirty="0" smtClean="0">
                <a:latin typeface="Times New Roman" panose="02020603050405020304" pitchFamily="18" charset="0"/>
                <a:cs typeface="Times New Roman" panose="02020603050405020304" pitchFamily="18" charset="0"/>
              </a:rPr>
              <a:t>Thanks</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程序不同层次的错误</a:t>
            </a:r>
          </a:p>
        </p:txBody>
      </p:sp>
      <p:sp>
        <p:nvSpPr>
          <p:cNvPr id="3" name="内容占位符 2"/>
          <p:cNvSpPr>
            <a:spLocks noGrp="1"/>
          </p:cNvSpPr>
          <p:nvPr>
            <p:ph idx="1"/>
          </p:nvPr>
        </p:nvSpPr>
        <p:spPr/>
        <p:txBody>
          <a:bodyPr/>
          <a:lstStyle/>
          <a:p>
            <a:pPr marL="0" lvl="1"/>
            <a:r>
              <a:rPr lang="zh-CN" altLang="en-US" sz="2400" b="1" dirty="0">
                <a:solidFill>
                  <a:schemeClr val="accent1"/>
                </a:solidFill>
                <a:sym typeface="+mn-ea"/>
              </a:rPr>
              <a:t>词法错误</a:t>
            </a:r>
            <a:r>
              <a:rPr lang="zh-CN" altLang="en-US" sz="2400" dirty="0">
                <a:sym typeface="+mn-ea"/>
              </a:rPr>
              <a:t>：包括标识符、关键字或运算符拼写错误和没有在字符串文本上正确地加上引号。</a:t>
            </a:r>
          </a:p>
          <a:p>
            <a:pPr marL="0" lvl="1"/>
            <a:endParaRPr lang="zh-CN" altLang="en-US" sz="2400" dirty="0">
              <a:sym typeface="+mn-ea"/>
            </a:endParaRPr>
          </a:p>
          <a:p>
            <a:pPr marL="0" lvl="1"/>
            <a:r>
              <a:rPr lang="zh-CN" altLang="en-US" sz="2400" b="1" dirty="0">
                <a:solidFill>
                  <a:schemeClr val="accent1"/>
                </a:solidFill>
                <a:sym typeface="+mn-ea"/>
              </a:rPr>
              <a:t>语法错误</a:t>
            </a:r>
            <a:r>
              <a:rPr lang="zh-CN" altLang="en-US" sz="2400" dirty="0">
                <a:sym typeface="+mn-ea"/>
              </a:rPr>
              <a:t>：包括分号放错地方、花括号</a:t>
            </a:r>
            <a:r>
              <a:rPr lang="en-US" altLang="zh-CN" sz="2400" dirty="0">
                <a:sym typeface="+mn-ea"/>
              </a:rPr>
              <a:t>“{”</a:t>
            </a:r>
            <a:r>
              <a:rPr lang="zh-CN" altLang="en-US" sz="2400" dirty="0">
                <a:sym typeface="+mn-ea"/>
              </a:rPr>
              <a:t>，</a:t>
            </a:r>
            <a:r>
              <a:rPr lang="en-US" altLang="zh-CN" sz="2400" dirty="0">
                <a:sym typeface="+mn-ea"/>
              </a:rPr>
              <a:t>“}”</a:t>
            </a:r>
            <a:r>
              <a:rPr lang="zh-CN" altLang="en-US" sz="2400" dirty="0">
                <a:sym typeface="+mn-ea"/>
              </a:rPr>
              <a:t>多余或缺失。</a:t>
            </a:r>
            <a:r>
              <a:rPr lang="en-US" altLang="zh-CN" sz="2400" dirty="0">
                <a:sym typeface="+mn-ea"/>
              </a:rPr>
              <a:t>C</a:t>
            </a:r>
            <a:r>
              <a:rPr lang="zh-CN" altLang="en-US" sz="2400" dirty="0">
                <a:sym typeface="+mn-ea"/>
              </a:rPr>
              <a:t>语言或</a:t>
            </a:r>
            <a:r>
              <a:rPr lang="en-US" altLang="zh-CN" sz="2400" dirty="0">
                <a:sym typeface="+mn-ea"/>
              </a:rPr>
              <a:t>Java</a:t>
            </a:r>
            <a:r>
              <a:rPr lang="zh-CN" altLang="en-US" sz="2400" dirty="0">
                <a:sym typeface="+mn-ea"/>
              </a:rPr>
              <a:t>语言中，一个</a:t>
            </a:r>
            <a:r>
              <a:rPr lang="en-US" altLang="zh-CN" sz="2400" dirty="0">
                <a:sym typeface="+mn-ea"/>
              </a:rPr>
              <a:t>case</a:t>
            </a:r>
            <a:r>
              <a:rPr lang="zh-CN" altLang="en-US" sz="2400" dirty="0">
                <a:sym typeface="+mn-ea"/>
              </a:rPr>
              <a:t>语句的外围没有相应的</a:t>
            </a:r>
            <a:r>
              <a:rPr lang="en-US" altLang="zh-CN" sz="2400" dirty="0">
                <a:sym typeface="+mn-ea"/>
              </a:rPr>
              <a:t>switch</a:t>
            </a:r>
            <a:r>
              <a:rPr lang="zh-CN" altLang="en-US" sz="2400" dirty="0">
                <a:sym typeface="+mn-ea"/>
              </a:rPr>
              <a:t>语句等。</a:t>
            </a:r>
          </a:p>
          <a:p>
            <a:pPr marL="0" lvl="1"/>
            <a:endParaRPr lang="zh-CN" altLang="en-US" sz="2400" dirty="0">
              <a:sym typeface="+mn-ea"/>
            </a:endParaRPr>
          </a:p>
          <a:p>
            <a:pPr marL="0" lvl="1"/>
            <a:r>
              <a:rPr lang="zh-CN" altLang="en-US" sz="2400" b="1" dirty="0">
                <a:solidFill>
                  <a:schemeClr val="accent1"/>
                </a:solidFill>
                <a:sym typeface="+mn-ea"/>
              </a:rPr>
              <a:t>语义错误</a:t>
            </a:r>
            <a:r>
              <a:rPr lang="zh-CN" altLang="en-US" sz="2400" dirty="0">
                <a:sym typeface="+mn-ea"/>
              </a:rPr>
              <a:t>：包括运算符和运算分量之间的类型不匹配。</a:t>
            </a:r>
          </a:p>
          <a:p>
            <a:pPr marL="0" lvl="1"/>
            <a:endParaRPr lang="zh-CN" altLang="en-US" sz="2400" dirty="0">
              <a:sym typeface="+mn-ea"/>
            </a:endParaRPr>
          </a:p>
          <a:p>
            <a:pPr marL="0" lvl="1"/>
            <a:r>
              <a:rPr lang="zh-CN" altLang="en-US" sz="2400" b="1" dirty="0">
                <a:solidFill>
                  <a:schemeClr val="accent1"/>
                </a:solidFill>
                <a:sym typeface="+mn-ea"/>
              </a:rPr>
              <a:t>逻辑错误</a:t>
            </a:r>
            <a:r>
              <a:rPr lang="zh-CN" altLang="en-US" sz="2400" dirty="0">
                <a:sym typeface="+mn-ea"/>
              </a:rPr>
              <a:t>：因程序员的错误推理而引起的任何错误。</a:t>
            </a:r>
          </a:p>
          <a:p>
            <a:pPr marL="0" lvl="1"/>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ym typeface="+mn-ea"/>
              </a:rPr>
              <a:t>语法错误的处理</a:t>
            </a:r>
            <a:endParaRPr lang="zh-CN" altLang="en-US"/>
          </a:p>
        </p:txBody>
      </p:sp>
      <p:sp>
        <p:nvSpPr>
          <p:cNvPr id="3" name="内容占位符 2"/>
          <p:cNvSpPr>
            <a:spLocks noGrp="1"/>
          </p:cNvSpPr>
          <p:nvPr>
            <p:ph idx="1"/>
          </p:nvPr>
        </p:nvSpPr>
        <p:spPr/>
        <p:txBody>
          <a:bodyPr/>
          <a:lstStyle/>
          <a:p>
            <a:pPr marL="0" lvl="1"/>
            <a:r>
              <a:rPr lang="zh-CN" altLang="en-US" sz="2400" dirty="0">
                <a:sym typeface="+mn-ea"/>
              </a:rPr>
              <a:t>不管错误的原因是什么，很多错误都以</a:t>
            </a:r>
            <a:r>
              <a:rPr lang="zh-CN" altLang="en-US" sz="2400" b="1" dirty="0">
                <a:solidFill>
                  <a:schemeClr val="accent6"/>
                </a:solidFill>
                <a:sym typeface="+mn-ea"/>
              </a:rPr>
              <a:t>语法错误</a:t>
            </a:r>
            <a:r>
              <a:rPr lang="zh-CN" altLang="en-US" sz="2400" dirty="0">
                <a:sym typeface="+mn-ea"/>
              </a:rPr>
              <a:t>的方式出现，语法分析方法的精确性可以高效的检测出语法错误。</a:t>
            </a:r>
            <a:endParaRPr lang="zh-CN" altLang="en-US" sz="2400" dirty="0"/>
          </a:p>
          <a:p>
            <a:pPr marL="0" lvl="1"/>
            <a:endParaRPr lang="zh-CN" altLang="en-US" sz="2400" dirty="0">
              <a:sym typeface="+mn-ea"/>
            </a:endParaRPr>
          </a:p>
          <a:p>
            <a:pPr marL="0" lvl="1"/>
            <a:r>
              <a:rPr lang="zh-CN" altLang="en-US" sz="2400" dirty="0">
                <a:sym typeface="+mn-ea"/>
              </a:rPr>
              <a:t>语法错误处理程序目标：</a:t>
            </a:r>
            <a:endParaRPr lang="zh-CN" altLang="en-US" sz="2160" dirty="0"/>
          </a:p>
          <a:p>
            <a:pPr lvl="2"/>
            <a:r>
              <a:rPr lang="zh-CN" altLang="en-US" sz="2400" dirty="0">
                <a:sym typeface="+mn-ea"/>
              </a:rPr>
              <a:t>清晰精确的报告出现的</a:t>
            </a:r>
            <a:r>
              <a:rPr lang="zh-CN" altLang="en-US" sz="2400" dirty="0" smtClean="0">
                <a:sym typeface="+mn-ea"/>
              </a:rPr>
              <a:t>错误，并尽量少出现伪错误；</a:t>
            </a:r>
            <a:endParaRPr lang="zh-CN" altLang="en-US" sz="2400" dirty="0">
              <a:sym typeface="+mn-ea"/>
            </a:endParaRPr>
          </a:p>
          <a:p>
            <a:pPr lvl="2"/>
            <a:r>
              <a:rPr lang="zh-CN" altLang="en-US" sz="2400" dirty="0">
                <a:sym typeface="+mn-ea"/>
              </a:rPr>
              <a:t>能够很快的从各个错误中恢复，并继续检测后面的错误；</a:t>
            </a:r>
          </a:p>
          <a:p>
            <a:pPr lvl="2"/>
            <a:r>
              <a:rPr lang="zh-CN" altLang="en-US" sz="2400" dirty="0">
                <a:sym typeface="+mn-ea"/>
              </a:rPr>
              <a:t>尽可能少的增加处理正确程序时的开销。</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错误恢复策略</a:t>
            </a:r>
          </a:p>
        </p:txBody>
      </p:sp>
      <p:sp>
        <p:nvSpPr>
          <p:cNvPr id="3" name="内容占位符 2"/>
          <p:cNvSpPr>
            <a:spLocks noGrp="1"/>
          </p:cNvSpPr>
          <p:nvPr>
            <p:ph idx="1"/>
          </p:nvPr>
        </p:nvSpPr>
        <p:spPr/>
        <p:txBody>
          <a:bodyPr/>
          <a:lstStyle/>
          <a:p>
            <a:r>
              <a:rPr lang="zh-CN" altLang="en-US" b="1">
                <a:solidFill>
                  <a:schemeClr val="accent1"/>
                </a:solidFill>
              </a:rPr>
              <a:t>恐慌模式的恢复</a:t>
            </a:r>
            <a:endParaRPr lang="zh-CN" altLang="en-US"/>
          </a:p>
          <a:p>
            <a:pPr lvl="1"/>
            <a:r>
              <a:rPr lang="zh-CN" altLang="en-US"/>
              <a:t>一旦发现错误就不断丢弃输入中的符号，一次丢弃你一个符号，直到找到同步词法单元集合中的某个元素为止</a:t>
            </a:r>
          </a:p>
          <a:p>
            <a:pPr lvl="0"/>
            <a:r>
              <a:rPr lang="zh-CN" altLang="en-US" b="1">
                <a:solidFill>
                  <a:schemeClr val="accent1"/>
                </a:solidFill>
              </a:rPr>
              <a:t>短语层次的恢复</a:t>
            </a:r>
            <a:endParaRPr lang="zh-CN" altLang="en-US"/>
          </a:p>
          <a:p>
            <a:pPr lvl="1"/>
            <a:r>
              <a:rPr lang="zh-CN" altLang="en-US" sz="2000"/>
              <a:t>发现错误时在余下的输入上进行局部纠正</a:t>
            </a:r>
            <a:endParaRPr lang="zh-CN" altLang="en-US"/>
          </a:p>
          <a:p>
            <a:r>
              <a:rPr lang="zh-CN" altLang="en-US" b="1">
                <a:solidFill>
                  <a:schemeClr val="accent1"/>
                </a:solidFill>
              </a:rPr>
              <a:t>错误产生式</a:t>
            </a:r>
          </a:p>
          <a:p>
            <a:pPr lvl="1"/>
            <a:r>
              <a:rPr lang="zh-CN" altLang="en-US" sz="2000"/>
              <a:t>通过预测可能遇到的错误，在当前的文法中添加特殊的产生式</a:t>
            </a:r>
            <a:endParaRPr lang="zh-CN" altLang="en-US"/>
          </a:p>
          <a:p>
            <a:r>
              <a:rPr lang="zh-CN" altLang="en-US" b="1">
                <a:solidFill>
                  <a:schemeClr val="accent1"/>
                </a:solidFill>
              </a:rPr>
              <a:t>全局纠正</a:t>
            </a:r>
          </a:p>
          <a:p>
            <a:pPr lvl="1"/>
            <a:r>
              <a:rPr lang="zh-CN" altLang="en-US"/>
              <a:t>在处理一个错误的输入串时通过最少的改动将其转化为语法正确的串</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消除二义性</a:t>
            </a:r>
          </a:p>
        </p:txBody>
      </p:sp>
      <p:sp>
        <p:nvSpPr>
          <p:cNvPr id="3" name="内容占位符 2"/>
          <p:cNvSpPr>
            <a:spLocks noGrp="1"/>
          </p:cNvSpPr>
          <p:nvPr>
            <p:ph idx="1"/>
          </p:nvPr>
        </p:nvSpPr>
        <p:spPr/>
        <p:txBody>
          <a:bodyPr/>
          <a:lstStyle/>
          <a:p>
            <a:r>
              <a:rPr lang="zh-CN" altLang="en-US" dirty="0">
                <a:sym typeface="+mn-ea"/>
              </a:rPr>
              <a:t>一个文法，如果存在某个句子不止一棵分析树，或者说这个句子存在不止一种最左（最右）推导，那么称这个文法是二义的。</a:t>
            </a:r>
            <a:endParaRPr lang="zh-CN" altLang="en-US" dirty="0"/>
          </a:p>
          <a:p>
            <a:endParaRPr lang="zh-CN" altLang="en-US" b="0" dirty="0" smtClean="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t>消除二义性</a:t>
            </a:r>
          </a:p>
        </p:txBody>
      </p:sp>
      <p:sp>
        <p:nvSpPr>
          <p:cNvPr id="8" name="内容占位符 7"/>
          <p:cNvSpPr>
            <a:spLocks noGrp="1"/>
          </p:cNvSpPr>
          <p:nvPr>
            <p:ph idx="1"/>
          </p:nvPr>
        </p:nvSpPr>
        <p:spPr/>
        <p:txBody>
          <a:bodyPr/>
          <a:lstStyle/>
          <a:p>
            <a:pPr>
              <a:buFont typeface="Arial" panose="020B0604020202020204" pitchFamily="34" charset="0"/>
              <a:buChar char="•"/>
            </a:pPr>
            <a:r>
              <a:rPr lang="zh-CN" altLang="en-US">
                <a:latin typeface="+mn-lt"/>
                <a:cs typeface="+mn-lt"/>
              </a:rPr>
              <a:t>运算符的优先级</a:t>
            </a:r>
            <a:endParaRPr lang="zh-CN" altLang="en-US" sz="2800">
              <a:latin typeface="+mn-lt"/>
              <a:cs typeface="+mn-lt"/>
            </a:endParaRPr>
          </a:p>
          <a:p>
            <a:pPr lvl="1"/>
            <a:r>
              <a:rPr lang="zh-CN" altLang="en-US">
                <a:latin typeface="+mn-lt"/>
                <a:cs typeface="+mn-lt"/>
              </a:rPr>
              <a:t>考虑表达式</a:t>
            </a:r>
            <a:r>
              <a:rPr lang="en-US" altLang="zh-CN">
                <a:latin typeface="+mn-lt"/>
                <a:cs typeface="+mn-lt"/>
              </a:rPr>
              <a:t>9-5+2</a:t>
            </a:r>
            <a:r>
              <a:rPr lang="zh-CN" altLang="en-US">
                <a:latin typeface="+mn-lt"/>
                <a:cs typeface="+mn-lt"/>
              </a:rPr>
              <a:t>，该表达式有两种可能的解释，</a:t>
            </a:r>
            <a:r>
              <a:rPr lang="en-US" altLang="zh-CN">
                <a:latin typeface="+mn-lt"/>
                <a:cs typeface="+mn-lt"/>
              </a:rPr>
              <a:t>(9-5)+2</a:t>
            </a:r>
            <a:r>
              <a:rPr lang="zh-CN" altLang="en-US">
                <a:latin typeface="+mn-lt"/>
                <a:cs typeface="+mn-lt"/>
              </a:rPr>
              <a:t>和</a:t>
            </a:r>
            <a:r>
              <a:rPr lang="en-US" altLang="zh-CN">
                <a:latin typeface="+mn-lt"/>
                <a:cs typeface="+mn-lt"/>
              </a:rPr>
              <a:t>9-(5+2)</a:t>
            </a:r>
            <a:r>
              <a:rPr lang="zh-CN" altLang="en-US">
                <a:latin typeface="+mn-lt"/>
                <a:cs typeface="+mn-lt"/>
              </a:rPr>
              <a:t>。</a:t>
            </a:r>
            <a:endParaRPr lang="zh-CN" altLang="en-US" sz="2400">
              <a:latin typeface="+mn-lt"/>
              <a:cs typeface="+mn-lt"/>
            </a:endParaRPr>
          </a:p>
          <a:p>
            <a:pPr lvl="1"/>
            <a:r>
              <a:rPr lang="zh-CN" altLang="en-US">
                <a:latin typeface="+mn-lt"/>
                <a:cs typeface="+mn-lt"/>
              </a:rPr>
              <a:t>需要给定一些</a:t>
            </a:r>
            <a:r>
              <a:rPr lang="zh-CN" altLang="en-US" b="1">
                <a:solidFill>
                  <a:schemeClr val="accent6">
                    <a:lumMod val="75000"/>
                  </a:schemeClr>
                </a:solidFill>
                <a:latin typeface="+mn-lt"/>
                <a:cs typeface="+mn-lt"/>
              </a:rPr>
              <a:t>规则</a:t>
            </a:r>
            <a:r>
              <a:rPr lang="zh-CN" altLang="en-US">
                <a:latin typeface="+mn-lt"/>
                <a:cs typeface="+mn-lt"/>
              </a:rPr>
              <a:t>来定义运算符之间的</a:t>
            </a:r>
            <a:r>
              <a:rPr lang="zh-CN" altLang="en-US" b="1">
                <a:solidFill>
                  <a:schemeClr val="accent6"/>
                </a:solidFill>
                <a:latin typeface="+mn-lt"/>
                <a:cs typeface="+mn-lt"/>
              </a:rPr>
              <a:t>相对优先关系</a:t>
            </a:r>
            <a:r>
              <a:rPr lang="zh-CN" altLang="en-US">
                <a:latin typeface="+mn-lt"/>
                <a:cs typeface="+mn-lt"/>
              </a:rPr>
              <a:t>。</a:t>
            </a:r>
          </a:p>
          <a:p>
            <a:pPr lvl="1"/>
            <a:r>
              <a:rPr lang="zh-CN" altLang="en-US">
                <a:latin typeface="+mn-lt"/>
                <a:cs typeface="+mn-lt"/>
              </a:rPr>
              <a:t>算数表达式的文法可以根据表示运算符结合性和优先级的表格来构建。</a:t>
            </a:r>
          </a:p>
          <a:p>
            <a:pPr marL="274320" lvl="1" indent="0">
              <a:buNone/>
            </a:pPr>
            <a:r>
              <a:rPr lang="en-US" altLang="zh-CN" sz="1935">
                <a:solidFill>
                  <a:schemeClr val="tx1"/>
                </a:solidFill>
                <a:cs typeface="+mn-lt"/>
                <a:sym typeface="+mn-ea"/>
              </a:rPr>
              <a:t>			</a:t>
            </a:r>
            <a:r>
              <a:rPr lang="zh-CN" altLang="en-US" sz="1935">
                <a:solidFill>
                  <a:schemeClr val="tx1"/>
                </a:solidFill>
                <a:cs typeface="+mn-lt"/>
                <a:sym typeface="+mn-ea"/>
              </a:rPr>
              <a:t>左结合：</a:t>
            </a:r>
            <a:r>
              <a:rPr lang="en-US" altLang="zh-CN" sz="1935">
                <a:solidFill>
                  <a:schemeClr val="tx1"/>
                </a:solidFill>
                <a:cs typeface="+mn-lt"/>
                <a:sym typeface="+mn-ea"/>
              </a:rPr>
              <a:t>+ -</a:t>
            </a:r>
          </a:p>
          <a:p>
            <a:pPr marL="274320" lvl="1" indent="0">
              <a:buNone/>
            </a:pPr>
            <a:r>
              <a:rPr lang="en-US" altLang="zh-CN" sz="1935">
                <a:solidFill>
                  <a:schemeClr val="tx1"/>
                </a:solidFill>
                <a:cs typeface="+mn-lt"/>
                <a:sym typeface="+mn-ea"/>
              </a:rPr>
              <a:t>			</a:t>
            </a:r>
            <a:r>
              <a:rPr lang="zh-CN" altLang="en-US" sz="1935">
                <a:solidFill>
                  <a:schemeClr val="tx1"/>
                </a:solidFill>
                <a:cs typeface="+mn-lt"/>
                <a:sym typeface="+mn-ea"/>
              </a:rPr>
              <a:t>左结合：</a:t>
            </a:r>
            <a:r>
              <a:rPr lang="en-US" altLang="zh-CN" sz="1935">
                <a:solidFill>
                  <a:schemeClr val="tx1"/>
                </a:solidFill>
                <a:cs typeface="+mn-lt"/>
                <a:sym typeface="+mn-ea"/>
              </a:rPr>
              <a:t>* /</a:t>
            </a:r>
            <a:endParaRPr lang="zh-CN" altLang="en-US" sz="1935">
              <a:ea typeface="楷体" panose="02010609060101010101" pitchFamily="49" charset="-122"/>
              <a:cs typeface="+mn-lt"/>
            </a:endParaRPr>
          </a:p>
          <a:p>
            <a:pPr lvl="1" algn="ctr"/>
            <a:endParaRPr lang="zh-CN" altLang="en-US" sz="1940">
              <a:latin typeface="+mn-lt"/>
              <a:cs typeface="+mn-lt"/>
            </a:endParaRPr>
          </a:p>
          <a:p>
            <a:pPr lvl="1"/>
            <a:endParaRPr lang="zh-CN" altLang="en-US" sz="2330">
              <a:latin typeface="+mn-lt"/>
              <a:cs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t>消除二义性</a:t>
            </a:r>
          </a:p>
        </p:txBody>
      </p:sp>
      <p:sp>
        <p:nvSpPr>
          <p:cNvPr id="8" name="内容占位符 7"/>
          <p:cNvSpPr>
            <a:spLocks noGrp="1"/>
          </p:cNvSpPr>
          <p:nvPr>
            <p:ph idx="1"/>
          </p:nvPr>
        </p:nvSpPr>
        <p:spPr/>
        <p:txBody>
          <a:bodyPr>
            <a:normAutofit lnSpcReduction="10000"/>
          </a:bodyPr>
          <a:lstStyle/>
          <a:p>
            <a:pPr>
              <a:buFont typeface="Arial" panose="020B0604020202020204" pitchFamily="34" charset="0"/>
              <a:buChar char="•"/>
            </a:pPr>
            <a:r>
              <a:rPr lang="zh-CN" altLang="en-US">
                <a:latin typeface="+mn-lt"/>
                <a:cs typeface="+mn-lt"/>
              </a:rPr>
              <a:t>运算符的优先级</a:t>
            </a:r>
            <a:endParaRPr lang="zh-CN" altLang="en-US" sz="2800">
              <a:latin typeface="+mn-lt"/>
              <a:cs typeface="+mn-lt"/>
            </a:endParaRPr>
          </a:p>
          <a:p>
            <a:pPr lvl="1" indent="0" fontAlgn="auto">
              <a:lnSpc>
                <a:spcPct val="100000"/>
              </a:lnSpc>
              <a:spcBef>
                <a:spcPts val="0"/>
              </a:spcBef>
            </a:pPr>
            <a:endParaRPr lang="zh-CN" altLang="en-US" sz="2000">
              <a:latin typeface="+mn-lt"/>
              <a:cs typeface="+mn-lt"/>
              <a:sym typeface="+mn-ea"/>
            </a:endParaRPr>
          </a:p>
          <a:p>
            <a:pPr lvl="1" indent="0" fontAlgn="auto">
              <a:lnSpc>
                <a:spcPct val="100000"/>
              </a:lnSpc>
              <a:spcBef>
                <a:spcPts val="0"/>
              </a:spcBef>
            </a:pPr>
            <a:r>
              <a:rPr lang="zh-CN" altLang="en-US" sz="2000">
                <a:latin typeface="+mn-lt"/>
                <a:cs typeface="+mn-lt"/>
                <a:sym typeface="+mn-ea"/>
              </a:rPr>
              <a:t>创建非终结符</a:t>
            </a:r>
            <a:r>
              <a:rPr lang="en-US" altLang="zh-CN" sz="2000" i="1">
                <a:latin typeface="+mn-lt"/>
                <a:cs typeface="+mn-lt"/>
                <a:sym typeface="+mn-ea"/>
              </a:rPr>
              <a:t>expr</a:t>
            </a:r>
            <a:r>
              <a:rPr lang="zh-CN" altLang="en-US" sz="2000">
                <a:latin typeface="+mn-lt"/>
                <a:cs typeface="+mn-lt"/>
                <a:sym typeface="+mn-ea"/>
              </a:rPr>
              <a:t>和</a:t>
            </a:r>
            <a:r>
              <a:rPr lang="en-US" altLang="zh-CN" sz="2000" i="1">
                <a:latin typeface="+mn-lt"/>
                <a:cs typeface="+mn-lt"/>
                <a:sym typeface="+mn-ea"/>
              </a:rPr>
              <a:t>term</a:t>
            </a:r>
            <a:r>
              <a:rPr lang="zh-CN" altLang="en-US" sz="2000">
                <a:latin typeface="+mn-lt"/>
                <a:cs typeface="+mn-lt"/>
                <a:sym typeface="+mn-ea"/>
              </a:rPr>
              <a:t>，用以表示不同层次的表达式和子表达式，再用非终结符</a:t>
            </a:r>
            <a:r>
              <a:rPr lang="en-US" altLang="zh-CN" sz="2000" i="1">
                <a:latin typeface="+mn-lt"/>
                <a:cs typeface="+mn-lt"/>
                <a:sym typeface="+mn-ea"/>
              </a:rPr>
              <a:t>factor</a:t>
            </a:r>
            <a:r>
              <a:rPr lang="zh-CN" altLang="en-US" sz="2000">
                <a:latin typeface="+mn-lt"/>
                <a:cs typeface="+mn-lt"/>
                <a:sym typeface="+mn-ea"/>
              </a:rPr>
              <a:t>来产生表达式的基本单位。基本单位：</a:t>
            </a:r>
            <a:r>
              <a:rPr lang="en-US" altLang="zh-CN" sz="2000" b="1">
                <a:latin typeface="+mn-lt"/>
                <a:cs typeface="+mn-lt"/>
                <a:sym typeface="+mn-ea"/>
              </a:rPr>
              <a:t>id</a:t>
            </a:r>
            <a:r>
              <a:rPr lang="zh-CN" altLang="en-US" sz="2000">
                <a:latin typeface="+mn-lt"/>
                <a:cs typeface="+mn-lt"/>
                <a:sym typeface="+mn-ea"/>
              </a:rPr>
              <a:t>和外加括号的表达式。</a:t>
            </a:r>
          </a:p>
          <a:p>
            <a:pPr lvl="1" indent="0" fontAlgn="auto">
              <a:lnSpc>
                <a:spcPct val="100000"/>
              </a:lnSpc>
              <a:spcBef>
                <a:spcPts val="0"/>
              </a:spcBef>
              <a:buNone/>
            </a:pPr>
            <a:r>
              <a:rPr lang="en-US" altLang="zh-CN" sz="2000" i="1">
                <a:solidFill>
                  <a:srgbClr val="0070C0"/>
                </a:solidFill>
                <a:latin typeface="+mn-lt"/>
                <a:cs typeface="+mn-lt"/>
                <a:sym typeface="+mn-ea"/>
              </a:rPr>
              <a:t>			factor </a:t>
            </a:r>
            <a:r>
              <a:rPr lang="en-US" altLang="zh-CN" sz="2000">
                <a:solidFill>
                  <a:srgbClr val="0070C0"/>
                </a:solidFill>
                <a:latin typeface="+mn-lt"/>
                <a:cs typeface="+mn-lt"/>
                <a:sym typeface="+mn-ea"/>
              </a:rPr>
              <a:t>→ </a:t>
            </a:r>
            <a:r>
              <a:rPr lang="en-US" altLang="zh-CN" sz="2000" b="1">
                <a:solidFill>
                  <a:srgbClr val="0070C0"/>
                </a:solidFill>
                <a:latin typeface="+mn-lt"/>
                <a:cs typeface="+mn-lt"/>
                <a:sym typeface="+mn-ea"/>
              </a:rPr>
              <a:t>id </a:t>
            </a:r>
            <a:r>
              <a:rPr lang="en-US" altLang="zh-CN" sz="2000">
                <a:solidFill>
                  <a:srgbClr val="0070C0"/>
                </a:solidFill>
                <a:latin typeface="+mn-lt"/>
                <a:cs typeface="+mn-lt"/>
                <a:sym typeface="+mn-ea"/>
              </a:rPr>
              <a:t>| (</a:t>
            </a:r>
            <a:r>
              <a:rPr lang="en-US" altLang="zh-CN" sz="2000" i="1">
                <a:solidFill>
                  <a:srgbClr val="0070C0"/>
                </a:solidFill>
                <a:latin typeface="+mn-lt"/>
                <a:cs typeface="+mn-lt"/>
                <a:sym typeface="+mn-ea"/>
              </a:rPr>
              <a:t>expr</a:t>
            </a:r>
            <a:r>
              <a:rPr lang="en-US" altLang="zh-CN" sz="2000">
                <a:solidFill>
                  <a:srgbClr val="0070C0"/>
                </a:solidFill>
                <a:latin typeface="+mn-lt"/>
                <a:cs typeface="+mn-lt"/>
                <a:sym typeface="+mn-ea"/>
              </a:rPr>
              <a:t>)</a:t>
            </a:r>
            <a:endParaRPr lang="zh-CN" altLang="en-US" sz="2000">
              <a:latin typeface="+mn-lt"/>
              <a:cs typeface="+mn-lt"/>
            </a:endParaRPr>
          </a:p>
          <a:p>
            <a:pPr lvl="1" indent="0" fontAlgn="auto">
              <a:lnSpc>
                <a:spcPct val="100000"/>
              </a:lnSpc>
            </a:pPr>
            <a:r>
              <a:rPr lang="zh-CN" altLang="en-US" sz="2000">
                <a:latin typeface="+mn-lt"/>
                <a:cs typeface="+mn-lt"/>
                <a:sym typeface="+mn-ea"/>
              </a:rPr>
              <a:t>考虑二元运算符</a:t>
            </a:r>
            <a:r>
              <a:rPr lang="en-US" altLang="zh-CN" sz="2000">
                <a:latin typeface="+mn-lt"/>
                <a:cs typeface="+mn-lt"/>
                <a:sym typeface="+mn-ea"/>
              </a:rPr>
              <a:t>*</a:t>
            </a:r>
            <a:r>
              <a:rPr lang="zh-CN" altLang="en-US" sz="2000">
                <a:latin typeface="+mn-lt"/>
                <a:cs typeface="+mn-lt"/>
                <a:sym typeface="+mn-ea"/>
              </a:rPr>
              <a:t>和</a:t>
            </a:r>
            <a:r>
              <a:rPr lang="en-US" altLang="zh-CN" sz="2000">
                <a:latin typeface="+mn-lt"/>
                <a:cs typeface="+mn-lt"/>
                <a:sym typeface="+mn-ea"/>
              </a:rPr>
              <a:t>/</a:t>
            </a:r>
            <a:r>
              <a:rPr lang="zh-CN" altLang="en-US" sz="2000">
                <a:latin typeface="+mn-lt"/>
                <a:cs typeface="+mn-lt"/>
                <a:sym typeface="+mn-ea"/>
              </a:rPr>
              <a:t>，具有更高的优先级，又是左结合的运算符，因而产生式：</a:t>
            </a:r>
            <a:endParaRPr lang="zh-CN" altLang="en-US" sz="2000">
              <a:latin typeface="+mn-lt"/>
              <a:cs typeface="+mn-lt"/>
            </a:endParaRPr>
          </a:p>
          <a:p>
            <a:pPr marL="0" lvl="0" indent="0" algn="ctr" fontAlgn="auto">
              <a:lnSpc>
                <a:spcPct val="100000"/>
              </a:lnSpc>
              <a:buFont typeface="Arial" panose="020B0604020202020204" pitchFamily="34" charset="0"/>
              <a:buNone/>
            </a:pPr>
            <a:r>
              <a:rPr lang="en-US" altLang="zh-CN" sz="2000" i="1">
                <a:solidFill>
                  <a:srgbClr val="0070C0"/>
                </a:solidFill>
                <a:latin typeface="+mn-lt"/>
                <a:cs typeface="+mn-lt"/>
                <a:sym typeface="+mn-ea"/>
              </a:rPr>
              <a:t>term </a:t>
            </a:r>
            <a:r>
              <a:rPr lang="en-US" altLang="zh-CN" sz="2000">
                <a:solidFill>
                  <a:srgbClr val="0070C0"/>
                </a:solidFill>
                <a:latin typeface="+mn-lt"/>
                <a:cs typeface="+mn-lt"/>
                <a:sym typeface="+mn-ea"/>
              </a:rPr>
              <a:t>→ </a:t>
            </a:r>
            <a:r>
              <a:rPr lang="en-US" altLang="zh-CN" sz="2000" i="1">
                <a:solidFill>
                  <a:srgbClr val="0070C0"/>
                </a:solidFill>
                <a:latin typeface="+mn-lt"/>
                <a:cs typeface="+mn-lt"/>
                <a:sym typeface="+mn-ea"/>
              </a:rPr>
              <a:t>term * factor </a:t>
            </a:r>
          </a:p>
          <a:p>
            <a:pPr marL="0" lvl="0" indent="0" algn="l" fontAlgn="auto">
              <a:lnSpc>
                <a:spcPct val="100000"/>
              </a:lnSpc>
              <a:buFont typeface="Arial" panose="020B0604020202020204" pitchFamily="34" charset="0"/>
              <a:buNone/>
            </a:pPr>
            <a:r>
              <a:rPr lang="en-US" altLang="zh-CN" sz="2000">
                <a:solidFill>
                  <a:srgbClr val="0070C0"/>
                </a:solidFill>
                <a:latin typeface="+mn-lt"/>
                <a:cs typeface="+mn-lt"/>
                <a:sym typeface="+mn-ea"/>
              </a:rPr>
              <a:t>				| </a:t>
            </a:r>
            <a:r>
              <a:rPr lang="en-US" altLang="zh-CN" sz="2000" i="1">
                <a:solidFill>
                  <a:srgbClr val="0070C0"/>
                </a:solidFill>
                <a:latin typeface="+mn-lt"/>
                <a:cs typeface="+mn-lt"/>
                <a:sym typeface="+mn-ea"/>
              </a:rPr>
              <a:t>term /</a:t>
            </a:r>
            <a:r>
              <a:rPr lang="en-US" altLang="zh-CN" sz="2000">
                <a:solidFill>
                  <a:srgbClr val="0070C0"/>
                </a:solidFill>
                <a:latin typeface="+mn-lt"/>
                <a:cs typeface="+mn-lt"/>
                <a:sym typeface="+mn-ea"/>
              </a:rPr>
              <a:t> </a:t>
            </a:r>
            <a:r>
              <a:rPr lang="en-US" altLang="zh-CN" sz="2000" i="1">
                <a:solidFill>
                  <a:srgbClr val="0070C0"/>
                </a:solidFill>
                <a:latin typeface="+mn-lt"/>
                <a:cs typeface="+mn-lt"/>
                <a:sym typeface="+mn-ea"/>
              </a:rPr>
              <a:t>factor</a:t>
            </a:r>
            <a:endParaRPr lang="en-US" altLang="zh-CN" sz="2000" i="1">
              <a:solidFill>
                <a:srgbClr val="0070C0"/>
              </a:solidFill>
              <a:latin typeface="+mn-lt"/>
              <a:cs typeface="+mn-lt"/>
            </a:endParaRPr>
          </a:p>
          <a:p>
            <a:pPr marL="0" lvl="0" indent="0" algn="l" fontAlgn="auto">
              <a:lnSpc>
                <a:spcPct val="100000"/>
              </a:lnSpc>
              <a:buFont typeface="Arial" panose="020B0604020202020204" pitchFamily="34" charset="0"/>
              <a:buNone/>
            </a:pPr>
            <a:r>
              <a:rPr lang="en-US" altLang="zh-CN" sz="2000">
                <a:solidFill>
                  <a:srgbClr val="0070C0"/>
                </a:solidFill>
                <a:latin typeface="+mn-lt"/>
                <a:cs typeface="+mn-lt"/>
                <a:sym typeface="+mn-ea"/>
              </a:rPr>
              <a:t>				| </a:t>
            </a:r>
            <a:r>
              <a:rPr lang="en-US" altLang="zh-CN" sz="2000" i="1">
                <a:solidFill>
                  <a:srgbClr val="0070C0"/>
                </a:solidFill>
                <a:latin typeface="+mn-lt"/>
                <a:cs typeface="+mn-lt"/>
                <a:sym typeface="+mn-ea"/>
              </a:rPr>
              <a:t>factor</a:t>
            </a:r>
            <a:endParaRPr lang="zh-CN" altLang="en-US" sz="2000">
              <a:latin typeface="+mn-lt"/>
              <a:cs typeface="+mn-lt"/>
            </a:endParaRPr>
          </a:p>
          <a:p>
            <a:pPr lvl="1" indent="0" fontAlgn="auto">
              <a:lnSpc>
                <a:spcPct val="100000"/>
              </a:lnSpc>
            </a:pPr>
            <a:r>
              <a:rPr lang="zh-CN" altLang="en-US" sz="2000">
                <a:latin typeface="+mn-lt"/>
                <a:cs typeface="+mn-lt"/>
                <a:sym typeface="+mn-ea"/>
              </a:rPr>
              <a:t>类似的，</a:t>
            </a:r>
            <a:r>
              <a:rPr lang="en-US" altLang="zh-CN" sz="2000" i="1">
                <a:latin typeface="+mn-lt"/>
                <a:cs typeface="+mn-lt"/>
                <a:sym typeface="+mn-ea"/>
              </a:rPr>
              <a:t>expr</a:t>
            </a:r>
            <a:r>
              <a:rPr lang="zh-CN" altLang="en-US" sz="2000">
                <a:latin typeface="+mn-lt"/>
                <a:cs typeface="+mn-lt"/>
                <a:sym typeface="+mn-ea"/>
              </a:rPr>
              <a:t>生成由加减运算符分隔的</a:t>
            </a:r>
            <a:r>
              <a:rPr lang="en-US" altLang="zh-CN" sz="2000" i="1">
                <a:latin typeface="+mn-lt"/>
                <a:cs typeface="+mn-lt"/>
                <a:sym typeface="+mn-ea"/>
              </a:rPr>
              <a:t>term</a:t>
            </a:r>
            <a:r>
              <a:rPr lang="zh-CN" altLang="en-US" sz="2000">
                <a:latin typeface="+mn-lt"/>
                <a:cs typeface="+mn-lt"/>
                <a:sym typeface="+mn-ea"/>
              </a:rPr>
              <a:t>列表：</a:t>
            </a:r>
            <a:endParaRPr lang="zh-CN" altLang="en-US" sz="2000">
              <a:latin typeface="+mn-lt"/>
              <a:cs typeface="+mn-lt"/>
            </a:endParaRPr>
          </a:p>
          <a:p>
            <a:pPr marL="0" lvl="0" indent="0" algn="ctr" fontAlgn="auto">
              <a:lnSpc>
                <a:spcPct val="100000"/>
              </a:lnSpc>
              <a:buFont typeface="Arial" panose="020B0604020202020204" pitchFamily="34" charset="0"/>
              <a:buNone/>
            </a:pPr>
            <a:r>
              <a:rPr lang="en-US" altLang="zh-CN" sz="2000" i="1">
                <a:solidFill>
                  <a:srgbClr val="0070C0"/>
                </a:solidFill>
                <a:latin typeface="+mn-lt"/>
                <a:cs typeface="+mn-lt"/>
                <a:sym typeface="+mn-ea"/>
              </a:rPr>
              <a:t>expr </a:t>
            </a:r>
            <a:r>
              <a:rPr lang="en-US" altLang="zh-CN" sz="2000">
                <a:solidFill>
                  <a:srgbClr val="0070C0"/>
                </a:solidFill>
                <a:latin typeface="Arial" panose="020B0604020202020204" pitchFamily="34" charset="0"/>
                <a:cs typeface="Arial" panose="020B0604020202020204" pitchFamily="34" charset="0"/>
                <a:sym typeface="+mn-ea"/>
              </a:rPr>
              <a:t>→ </a:t>
            </a:r>
            <a:r>
              <a:rPr lang="en-US" altLang="zh-CN" sz="2000" i="1">
                <a:solidFill>
                  <a:srgbClr val="0070C0"/>
                </a:solidFill>
                <a:latin typeface="Arial" panose="020B0604020202020204" pitchFamily="34" charset="0"/>
                <a:cs typeface="Arial" panose="020B0604020202020204" pitchFamily="34" charset="0"/>
                <a:sym typeface="+mn-ea"/>
              </a:rPr>
              <a:t>expr </a:t>
            </a:r>
            <a:r>
              <a:rPr lang="en-US" altLang="zh-CN" sz="2000">
                <a:solidFill>
                  <a:srgbClr val="0070C0"/>
                </a:solidFill>
                <a:latin typeface="Arial" panose="020B0604020202020204" pitchFamily="34" charset="0"/>
                <a:cs typeface="Arial" panose="020B0604020202020204" pitchFamily="34" charset="0"/>
                <a:sym typeface="+mn-ea"/>
              </a:rPr>
              <a:t>+ </a:t>
            </a:r>
            <a:r>
              <a:rPr lang="en-US" altLang="zh-CN" sz="2000" i="1">
                <a:solidFill>
                  <a:srgbClr val="0070C0"/>
                </a:solidFill>
                <a:latin typeface="Arial" panose="020B0604020202020204" pitchFamily="34" charset="0"/>
                <a:cs typeface="Arial" panose="020B0604020202020204" pitchFamily="34" charset="0"/>
                <a:sym typeface="+mn-ea"/>
              </a:rPr>
              <a:t>term</a:t>
            </a:r>
            <a:endParaRPr lang="en-US" altLang="zh-CN" sz="2000">
              <a:solidFill>
                <a:srgbClr val="0070C0"/>
              </a:solidFill>
              <a:latin typeface="Arial" panose="020B0604020202020204" pitchFamily="34" charset="0"/>
              <a:cs typeface="Arial" panose="020B0604020202020204" pitchFamily="34" charset="0"/>
            </a:endParaRPr>
          </a:p>
          <a:p>
            <a:pPr marL="0" lvl="0" indent="0" algn="l" fontAlgn="auto">
              <a:lnSpc>
                <a:spcPct val="100000"/>
              </a:lnSpc>
              <a:buFont typeface="Arial" panose="020B0604020202020204" pitchFamily="34" charset="0"/>
              <a:buNone/>
            </a:pPr>
            <a:r>
              <a:rPr lang="en-US" altLang="zh-CN" sz="2000">
                <a:solidFill>
                  <a:srgbClr val="0070C0"/>
                </a:solidFill>
                <a:latin typeface="Arial" panose="020B0604020202020204" pitchFamily="34" charset="0"/>
                <a:cs typeface="Arial" panose="020B0604020202020204" pitchFamily="34" charset="0"/>
                <a:sym typeface="+mn-ea"/>
              </a:rPr>
              <a:t>				| </a:t>
            </a:r>
            <a:r>
              <a:rPr lang="en-US" altLang="zh-CN" sz="2000" i="1">
                <a:solidFill>
                  <a:srgbClr val="0070C0"/>
                </a:solidFill>
                <a:latin typeface="Arial" panose="020B0604020202020204" pitchFamily="34" charset="0"/>
                <a:cs typeface="Arial" panose="020B0604020202020204" pitchFamily="34" charset="0"/>
                <a:sym typeface="+mn-ea"/>
              </a:rPr>
              <a:t>expr </a:t>
            </a:r>
            <a:r>
              <a:rPr lang="en-US" altLang="zh-CN" sz="2000">
                <a:solidFill>
                  <a:srgbClr val="0070C0"/>
                </a:solidFill>
                <a:latin typeface="Arial" panose="020B0604020202020204" pitchFamily="34" charset="0"/>
                <a:cs typeface="Arial" panose="020B0604020202020204" pitchFamily="34" charset="0"/>
                <a:sym typeface="+mn-ea"/>
              </a:rPr>
              <a:t>- </a:t>
            </a:r>
            <a:r>
              <a:rPr lang="en-US" altLang="zh-CN" sz="2000" i="1">
                <a:solidFill>
                  <a:srgbClr val="0070C0"/>
                </a:solidFill>
                <a:latin typeface="Arial" panose="020B0604020202020204" pitchFamily="34" charset="0"/>
                <a:cs typeface="Arial" panose="020B0604020202020204" pitchFamily="34" charset="0"/>
                <a:sym typeface="+mn-ea"/>
              </a:rPr>
              <a:t>term</a:t>
            </a:r>
            <a:endParaRPr lang="en-US" altLang="zh-CN" sz="2000" i="1">
              <a:solidFill>
                <a:srgbClr val="0070C0"/>
              </a:solidFill>
              <a:latin typeface="Arial" panose="020B0604020202020204" pitchFamily="34" charset="0"/>
              <a:cs typeface="Arial" panose="020B0604020202020204" pitchFamily="34" charset="0"/>
            </a:endParaRPr>
          </a:p>
          <a:p>
            <a:pPr marL="0" lvl="0" indent="0" algn="l" fontAlgn="auto">
              <a:lnSpc>
                <a:spcPct val="100000"/>
              </a:lnSpc>
              <a:buFont typeface="Arial" panose="020B0604020202020204" pitchFamily="34" charset="0"/>
              <a:buNone/>
            </a:pPr>
            <a:r>
              <a:rPr lang="en-US" altLang="zh-CN" sz="2000" i="1">
                <a:solidFill>
                  <a:srgbClr val="0070C0"/>
                </a:solidFill>
                <a:latin typeface="Arial" panose="020B0604020202020204" pitchFamily="34" charset="0"/>
                <a:cs typeface="Arial" panose="020B0604020202020204" pitchFamily="34" charset="0"/>
                <a:sym typeface="+mn-ea"/>
              </a:rPr>
              <a:t>				</a:t>
            </a:r>
            <a:r>
              <a:rPr lang="en-US" altLang="zh-CN" sz="2000">
                <a:solidFill>
                  <a:srgbClr val="0070C0"/>
                </a:solidFill>
                <a:latin typeface="Arial" panose="020B0604020202020204" pitchFamily="34" charset="0"/>
                <a:cs typeface="Arial" panose="020B0604020202020204" pitchFamily="34" charset="0"/>
                <a:sym typeface="+mn-ea"/>
              </a:rPr>
              <a:t>| </a:t>
            </a:r>
            <a:r>
              <a:rPr lang="en-US" altLang="zh-CN" sz="2000" i="1">
                <a:solidFill>
                  <a:srgbClr val="0070C0"/>
                </a:solidFill>
                <a:latin typeface="Arial" panose="020B0604020202020204" pitchFamily="34" charset="0"/>
                <a:cs typeface="Arial" panose="020B0604020202020204" pitchFamily="34" charset="0"/>
                <a:sym typeface="+mn-ea"/>
              </a:rPr>
              <a:t>term</a:t>
            </a:r>
            <a:endParaRPr lang="zh-CN" altLang="en-US" sz="2330">
              <a:latin typeface="+mn-lt"/>
              <a:cs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t>消除二义性</a:t>
            </a:r>
          </a:p>
        </p:txBody>
      </p:sp>
      <p:sp>
        <p:nvSpPr>
          <p:cNvPr id="8" name="内容占位符 7"/>
          <p:cNvSpPr>
            <a:spLocks noGrp="1"/>
          </p:cNvSpPr>
          <p:nvPr>
            <p:ph idx="1"/>
          </p:nvPr>
        </p:nvSpPr>
        <p:spPr/>
        <p:txBody>
          <a:bodyPr/>
          <a:lstStyle/>
          <a:p>
            <a:pPr>
              <a:buFont typeface="Arial" panose="020B0604020202020204" pitchFamily="34" charset="0"/>
              <a:buChar char="•"/>
            </a:pPr>
            <a:r>
              <a:rPr lang="zh-CN" altLang="en-US">
                <a:latin typeface="+mn-lt"/>
                <a:cs typeface="+mn-lt"/>
              </a:rPr>
              <a:t>运算符的优先级</a:t>
            </a:r>
            <a:endParaRPr lang="zh-CN" altLang="en-US" sz="2800">
              <a:latin typeface="+mn-lt"/>
              <a:cs typeface="+mn-lt"/>
            </a:endParaRPr>
          </a:p>
          <a:p>
            <a:pPr marL="274320" lvl="1" indent="0">
              <a:buNone/>
            </a:pPr>
            <a:r>
              <a:rPr lang="zh-CN" altLang="en-US">
                <a:ea typeface="楷体" panose="02010609060101010101" pitchFamily="49" charset="-122"/>
                <a:cs typeface="+mn-lt"/>
              </a:rPr>
              <a:t>最终得到</a:t>
            </a:r>
            <a:r>
              <a:rPr lang="zh-CN" altLang="en-US">
                <a:cs typeface="+mn-lt"/>
                <a:sym typeface="+mn-ea"/>
              </a:rPr>
              <a:t>无二义</a:t>
            </a:r>
            <a:r>
              <a:rPr lang="zh-CN" altLang="en-US">
                <a:ea typeface="楷体" panose="02010609060101010101" pitchFamily="49" charset="-122"/>
                <a:cs typeface="+mn-lt"/>
              </a:rPr>
              <a:t>文法是：</a:t>
            </a:r>
            <a:endParaRPr lang="zh-CN" altLang="en-US" sz="1935">
              <a:ea typeface="楷体" panose="02010609060101010101" pitchFamily="49" charset="-122"/>
              <a:cs typeface="+mn-lt"/>
            </a:endParaRPr>
          </a:p>
          <a:p>
            <a:pPr marL="0" lvl="0" indent="0" algn="l">
              <a:buFont typeface="Arial" panose="020B0604020202020204" pitchFamily="34" charset="0"/>
              <a:buNone/>
            </a:pPr>
            <a:r>
              <a:rPr lang="en-US" altLang="zh-CN" sz="1935" i="1">
                <a:solidFill>
                  <a:schemeClr val="accent1">
                    <a:lumMod val="75000"/>
                  </a:schemeClr>
                </a:solidFill>
                <a:latin typeface="+mn-lt"/>
                <a:cs typeface="+mn-lt"/>
                <a:sym typeface="+mn-ea"/>
              </a:rPr>
              <a:t>		</a:t>
            </a:r>
            <a:r>
              <a:rPr lang="en-US" altLang="zh-CN" sz="1800" i="1">
                <a:solidFill>
                  <a:srgbClr val="0070C0"/>
                </a:solidFill>
                <a:latin typeface="+mn-lt"/>
                <a:cs typeface="+mn-lt"/>
                <a:sym typeface="+mn-ea"/>
              </a:rPr>
              <a:t>expr	</a:t>
            </a:r>
            <a:r>
              <a:rPr lang="en-US" altLang="zh-CN" sz="1800">
                <a:solidFill>
                  <a:srgbClr val="0070C0"/>
                </a:solidFill>
                <a:latin typeface="+mn-lt"/>
                <a:cs typeface="+mn-lt"/>
                <a:sym typeface="+mn-ea"/>
              </a:rPr>
              <a:t>→ </a:t>
            </a:r>
            <a:r>
              <a:rPr lang="en-US" altLang="zh-CN" sz="1800" i="1">
                <a:solidFill>
                  <a:srgbClr val="0070C0"/>
                </a:solidFill>
                <a:latin typeface="+mn-lt"/>
                <a:cs typeface="+mn-lt"/>
                <a:sym typeface="+mn-ea"/>
              </a:rPr>
              <a:t>expr </a:t>
            </a:r>
            <a:r>
              <a:rPr lang="en-US" altLang="zh-CN" sz="1800">
                <a:solidFill>
                  <a:srgbClr val="0070C0"/>
                </a:solidFill>
                <a:latin typeface="+mn-lt"/>
                <a:cs typeface="+mn-lt"/>
                <a:sym typeface="+mn-ea"/>
              </a:rPr>
              <a:t>+ </a:t>
            </a:r>
            <a:r>
              <a:rPr lang="en-US" altLang="zh-CN" sz="1800" i="1">
                <a:solidFill>
                  <a:srgbClr val="0070C0"/>
                </a:solidFill>
                <a:latin typeface="+mn-lt"/>
                <a:cs typeface="+mn-lt"/>
                <a:sym typeface="+mn-ea"/>
              </a:rPr>
              <a:t>term </a:t>
            </a:r>
          </a:p>
          <a:p>
            <a:pPr marL="0" lvl="0" indent="0" algn="l">
              <a:buFont typeface="Arial" panose="020B0604020202020204" pitchFamily="34" charset="0"/>
              <a:buNone/>
            </a:pPr>
            <a:r>
              <a:rPr lang="en-US" altLang="zh-CN" sz="1800" i="1">
                <a:solidFill>
                  <a:srgbClr val="0070C0"/>
                </a:solidFill>
                <a:latin typeface="+mn-lt"/>
                <a:cs typeface="+mn-lt"/>
                <a:sym typeface="+mn-ea"/>
              </a:rPr>
              <a:t>			</a:t>
            </a:r>
            <a:r>
              <a:rPr lang="en-US" altLang="zh-CN" sz="1800">
                <a:solidFill>
                  <a:srgbClr val="0070C0"/>
                </a:solidFill>
                <a:latin typeface="+mn-lt"/>
                <a:cs typeface="+mn-lt"/>
                <a:sym typeface="+mn-ea"/>
              </a:rPr>
              <a:t>| </a:t>
            </a:r>
            <a:r>
              <a:rPr lang="en-US" altLang="zh-CN" sz="1800" i="1">
                <a:solidFill>
                  <a:srgbClr val="0070C0"/>
                </a:solidFill>
                <a:latin typeface="+mn-lt"/>
                <a:cs typeface="+mn-lt"/>
                <a:sym typeface="+mn-ea"/>
              </a:rPr>
              <a:t>expr </a:t>
            </a:r>
            <a:r>
              <a:rPr lang="en-US" altLang="zh-CN" sz="1800">
                <a:solidFill>
                  <a:srgbClr val="0070C0"/>
                </a:solidFill>
                <a:latin typeface="+mn-lt"/>
                <a:cs typeface="+mn-lt"/>
                <a:sym typeface="+mn-ea"/>
              </a:rPr>
              <a:t>-</a:t>
            </a:r>
            <a:r>
              <a:rPr lang="en-US" altLang="zh-CN" sz="1800" i="1">
                <a:solidFill>
                  <a:srgbClr val="0070C0"/>
                </a:solidFill>
                <a:latin typeface="+mn-lt"/>
                <a:cs typeface="+mn-lt"/>
                <a:sym typeface="+mn-ea"/>
              </a:rPr>
              <a:t>term </a:t>
            </a:r>
          </a:p>
          <a:p>
            <a:pPr marL="0" lvl="0" indent="0" algn="l">
              <a:buFont typeface="Arial" panose="020B0604020202020204" pitchFamily="34" charset="0"/>
              <a:buNone/>
            </a:pPr>
            <a:r>
              <a:rPr lang="en-US" altLang="zh-CN" sz="1800" i="1">
                <a:solidFill>
                  <a:srgbClr val="0070C0"/>
                </a:solidFill>
                <a:latin typeface="+mn-lt"/>
                <a:cs typeface="+mn-lt"/>
                <a:sym typeface="+mn-ea"/>
              </a:rPr>
              <a:t>			</a:t>
            </a:r>
            <a:r>
              <a:rPr lang="en-US" altLang="zh-CN" sz="1800">
                <a:solidFill>
                  <a:srgbClr val="0070C0"/>
                </a:solidFill>
                <a:latin typeface="+mn-lt"/>
                <a:cs typeface="+mn-lt"/>
                <a:sym typeface="+mn-ea"/>
              </a:rPr>
              <a:t>| </a:t>
            </a:r>
            <a:r>
              <a:rPr lang="en-US" altLang="zh-CN" sz="1800" i="1">
                <a:solidFill>
                  <a:srgbClr val="0070C0"/>
                </a:solidFill>
                <a:latin typeface="+mn-lt"/>
                <a:cs typeface="+mn-lt"/>
                <a:sym typeface="+mn-ea"/>
              </a:rPr>
              <a:t>term</a:t>
            </a:r>
          </a:p>
          <a:p>
            <a:pPr marL="0" lvl="0" indent="0" algn="l">
              <a:buFont typeface="Arial" panose="020B0604020202020204" pitchFamily="34" charset="0"/>
              <a:buNone/>
            </a:pPr>
            <a:r>
              <a:rPr lang="en-US" altLang="zh-CN" sz="1800" i="1">
                <a:solidFill>
                  <a:srgbClr val="0070C0"/>
                </a:solidFill>
                <a:latin typeface="+mn-lt"/>
                <a:cs typeface="+mn-lt"/>
                <a:sym typeface="+mn-ea"/>
              </a:rPr>
              <a:t>		term	</a:t>
            </a:r>
            <a:r>
              <a:rPr lang="en-US" altLang="zh-CN" sz="1800">
                <a:solidFill>
                  <a:srgbClr val="0070C0"/>
                </a:solidFill>
                <a:latin typeface="+mn-lt"/>
                <a:cs typeface="+mn-lt"/>
                <a:sym typeface="+mn-ea"/>
              </a:rPr>
              <a:t>→ </a:t>
            </a:r>
            <a:r>
              <a:rPr lang="en-US" altLang="zh-CN" sz="1800" i="1">
                <a:solidFill>
                  <a:srgbClr val="0070C0"/>
                </a:solidFill>
                <a:latin typeface="+mn-lt"/>
                <a:cs typeface="+mn-lt"/>
                <a:sym typeface="+mn-ea"/>
              </a:rPr>
              <a:t>term * factor </a:t>
            </a:r>
          </a:p>
          <a:p>
            <a:pPr marL="0" lvl="0" indent="0" algn="l">
              <a:buFont typeface="Arial" panose="020B0604020202020204" pitchFamily="34" charset="0"/>
              <a:buNone/>
            </a:pPr>
            <a:r>
              <a:rPr lang="en-US" altLang="zh-CN" sz="1800" i="1">
                <a:solidFill>
                  <a:srgbClr val="0070C0"/>
                </a:solidFill>
                <a:latin typeface="+mn-lt"/>
                <a:cs typeface="+mn-lt"/>
                <a:sym typeface="+mn-ea"/>
              </a:rPr>
              <a:t>			</a:t>
            </a:r>
            <a:r>
              <a:rPr lang="en-US" altLang="zh-CN" sz="1800">
                <a:solidFill>
                  <a:srgbClr val="0070C0"/>
                </a:solidFill>
                <a:latin typeface="+mn-lt"/>
                <a:cs typeface="+mn-lt"/>
                <a:sym typeface="+mn-ea"/>
              </a:rPr>
              <a:t>| </a:t>
            </a:r>
            <a:r>
              <a:rPr lang="en-US" altLang="zh-CN" sz="1800" i="1">
                <a:solidFill>
                  <a:srgbClr val="0070C0"/>
                </a:solidFill>
                <a:latin typeface="+mn-lt"/>
                <a:cs typeface="+mn-lt"/>
                <a:sym typeface="+mn-ea"/>
              </a:rPr>
              <a:t>term / factor</a:t>
            </a:r>
          </a:p>
          <a:p>
            <a:pPr marL="0" lvl="0" indent="0" algn="l">
              <a:buFont typeface="Arial" panose="020B0604020202020204" pitchFamily="34" charset="0"/>
              <a:buNone/>
            </a:pPr>
            <a:r>
              <a:rPr lang="en-US" altLang="zh-CN" sz="1800" i="1">
                <a:solidFill>
                  <a:srgbClr val="0070C0"/>
                </a:solidFill>
                <a:latin typeface="+mn-lt"/>
                <a:cs typeface="+mn-lt"/>
                <a:sym typeface="+mn-ea"/>
              </a:rPr>
              <a:t>			</a:t>
            </a:r>
            <a:r>
              <a:rPr lang="en-US" altLang="zh-CN" sz="1800">
                <a:solidFill>
                  <a:srgbClr val="0070C0"/>
                </a:solidFill>
                <a:latin typeface="+mn-lt"/>
                <a:cs typeface="+mn-lt"/>
                <a:sym typeface="+mn-ea"/>
              </a:rPr>
              <a:t>| </a:t>
            </a:r>
            <a:r>
              <a:rPr lang="en-US" altLang="zh-CN" sz="1800" i="1">
                <a:solidFill>
                  <a:srgbClr val="0070C0"/>
                </a:solidFill>
                <a:latin typeface="+mn-lt"/>
                <a:cs typeface="+mn-lt"/>
                <a:sym typeface="+mn-ea"/>
              </a:rPr>
              <a:t>factor</a:t>
            </a:r>
          </a:p>
          <a:p>
            <a:pPr marL="0" lvl="0" indent="0" algn="l">
              <a:buFont typeface="Arial" panose="020B0604020202020204" pitchFamily="34" charset="0"/>
              <a:buNone/>
            </a:pPr>
            <a:r>
              <a:rPr lang="en-US" altLang="zh-CN" sz="1800" i="1">
                <a:solidFill>
                  <a:srgbClr val="0070C0"/>
                </a:solidFill>
                <a:latin typeface="+mn-lt"/>
                <a:cs typeface="+mn-lt"/>
                <a:sym typeface="+mn-ea"/>
              </a:rPr>
              <a:t>		factor	</a:t>
            </a:r>
            <a:r>
              <a:rPr lang="en-US" altLang="zh-CN" sz="1800">
                <a:solidFill>
                  <a:srgbClr val="0070C0"/>
                </a:solidFill>
                <a:latin typeface="+mn-lt"/>
                <a:cs typeface="+mn-lt"/>
                <a:sym typeface="+mn-ea"/>
              </a:rPr>
              <a:t>→ </a:t>
            </a:r>
            <a:r>
              <a:rPr lang="en-US" altLang="zh-CN" sz="1800" b="1">
                <a:solidFill>
                  <a:srgbClr val="0070C0"/>
                </a:solidFill>
                <a:latin typeface="+mn-lt"/>
                <a:cs typeface="+mn-lt"/>
                <a:sym typeface="+mn-ea"/>
              </a:rPr>
              <a:t>id</a:t>
            </a:r>
            <a:endParaRPr lang="en-US" altLang="zh-CN" sz="1800">
              <a:solidFill>
                <a:srgbClr val="0070C0"/>
              </a:solidFill>
              <a:latin typeface="+mn-lt"/>
              <a:cs typeface="+mn-lt"/>
              <a:sym typeface="+mn-ea"/>
            </a:endParaRPr>
          </a:p>
          <a:p>
            <a:pPr marL="0" lvl="0" indent="0" algn="l">
              <a:buFont typeface="Arial" panose="020B0604020202020204" pitchFamily="34" charset="0"/>
              <a:buNone/>
            </a:pPr>
            <a:r>
              <a:rPr lang="en-US" altLang="zh-CN" sz="1800">
                <a:solidFill>
                  <a:srgbClr val="0070C0"/>
                </a:solidFill>
                <a:latin typeface="+mn-lt"/>
                <a:cs typeface="+mn-lt"/>
                <a:sym typeface="+mn-ea"/>
              </a:rPr>
              <a:t>			| (</a:t>
            </a:r>
            <a:r>
              <a:rPr lang="en-US" altLang="zh-CN" sz="1800" i="1">
                <a:solidFill>
                  <a:srgbClr val="0070C0"/>
                </a:solidFill>
                <a:latin typeface="+mn-lt"/>
                <a:cs typeface="+mn-lt"/>
                <a:sym typeface="+mn-ea"/>
              </a:rPr>
              <a:t>expr</a:t>
            </a:r>
            <a:r>
              <a:rPr lang="en-US" altLang="zh-CN" sz="1800">
                <a:solidFill>
                  <a:srgbClr val="0070C0"/>
                </a:solidFill>
                <a:latin typeface="+mn-lt"/>
                <a:cs typeface="+mn-lt"/>
                <a:sym typeface="+mn-ea"/>
              </a:rPr>
              <a:t>)</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透明">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经典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透明">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119</TotalTime>
  <Words>1082</Words>
  <Application>Microsoft Office PowerPoint</Application>
  <PresentationFormat>全屏显示(4:3)</PresentationFormat>
  <Paragraphs>303</Paragraphs>
  <Slides>29</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等线</vt:lpstr>
      <vt:lpstr>方正舒体</vt:lpstr>
      <vt:lpstr>楷体</vt:lpstr>
      <vt:lpstr>宋体</vt:lpstr>
      <vt:lpstr>Arial</vt:lpstr>
      <vt:lpstr>Symbol</vt:lpstr>
      <vt:lpstr>Times New Roman</vt:lpstr>
      <vt:lpstr>Wingdings</vt:lpstr>
      <vt:lpstr>透明</vt:lpstr>
      <vt:lpstr>语法错误的处理机制</vt:lpstr>
      <vt:lpstr>目录</vt:lpstr>
      <vt:lpstr>程序不同层次的错误</vt:lpstr>
      <vt:lpstr>语法错误的处理</vt:lpstr>
      <vt:lpstr>错误恢复策略</vt:lpstr>
      <vt:lpstr>消除二义性</vt:lpstr>
      <vt:lpstr>消除二义性</vt:lpstr>
      <vt:lpstr>消除二义性</vt:lpstr>
      <vt:lpstr>消除二义性</vt:lpstr>
      <vt:lpstr>消除二义性</vt:lpstr>
      <vt:lpstr>消除二义性</vt:lpstr>
      <vt:lpstr>消除二义性</vt:lpstr>
      <vt:lpstr>消除二义性</vt:lpstr>
      <vt:lpstr>消除左递归</vt:lpstr>
      <vt:lpstr>消除左递归</vt:lpstr>
      <vt:lpstr>消除左递归</vt:lpstr>
      <vt:lpstr>消除左递归</vt:lpstr>
      <vt:lpstr>消除左递归</vt:lpstr>
      <vt:lpstr>消除左递归</vt:lpstr>
      <vt:lpstr>消除左递归</vt:lpstr>
      <vt:lpstr>消除左递归</vt:lpstr>
      <vt:lpstr>消除左递归</vt:lpstr>
      <vt:lpstr>消除左递归</vt:lpstr>
      <vt:lpstr>消除左递归</vt:lpstr>
      <vt:lpstr>提左公因子</vt:lpstr>
      <vt:lpstr>提左公因子</vt:lpstr>
      <vt:lpstr>提左公因子</vt:lpstr>
      <vt:lpstr>提左公因子</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基于社交网络文本的个人信息发现</dc:title>
  <dc:creator>Wang Zhongqing</dc:creator>
  <cp:lastModifiedBy>USER-</cp:lastModifiedBy>
  <cp:revision>416</cp:revision>
  <dcterms:created xsi:type="dcterms:W3CDTF">2013-06-17T05:43:00Z</dcterms:created>
  <dcterms:modified xsi:type="dcterms:W3CDTF">2020-01-19T08:16:54Z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