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52" r:id="rId2"/>
    <p:sldId id="359" r:id="rId3"/>
    <p:sldId id="353" r:id="rId4"/>
    <p:sldId id="354" r:id="rId5"/>
    <p:sldId id="355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56" r:id="rId26"/>
    <p:sldId id="358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65" d="100"/>
          <a:sy n="65" d="100"/>
        </p:scale>
        <p:origin x="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>
                <a:latin typeface="楷体" panose="02010609060101010101" pitchFamily="49" charset="-122"/>
                <a:ea typeface="楷体" panose="02010609060101010101" pitchFamily="49" charset="-122"/>
              </a:rPr>
              <a:t>自顶向下语法分析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1630045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的预测分析器</a:t>
            </a:r>
            <a:endParaRPr 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表驱动的预测分析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器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98905" y="2675890"/>
            <a:ext cx="6308090" cy="3172460"/>
            <a:chOff x="1638" y="3988"/>
            <a:chExt cx="10152" cy="5478"/>
          </a:xfrm>
        </p:grpSpPr>
        <p:grpSp>
          <p:nvGrpSpPr>
            <p:cNvPr id="6" name="组合 5"/>
            <p:cNvGrpSpPr/>
            <p:nvPr/>
          </p:nvGrpSpPr>
          <p:grpSpPr>
            <a:xfrm>
              <a:off x="1638" y="3988"/>
              <a:ext cx="10153" cy="5479"/>
              <a:chOff x="1638" y="3988"/>
              <a:chExt cx="9868" cy="5238"/>
            </a:xfrm>
          </p:grpSpPr>
          <p:grpSp>
            <p:nvGrpSpPr>
              <p:cNvPr id="52228" name="Group 5"/>
              <p:cNvGrpSpPr/>
              <p:nvPr/>
            </p:nvGrpSpPr>
            <p:grpSpPr>
              <a:xfrm>
                <a:off x="5764" y="3988"/>
                <a:ext cx="2568" cy="726"/>
                <a:chOff x="4484" y="9630"/>
                <a:chExt cx="1460" cy="392"/>
              </a:xfrm>
            </p:grpSpPr>
            <p:sp>
              <p:nvSpPr>
                <p:cNvPr id="52229" name="Rectangle 6"/>
                <p:cNvSpPr/>
                <p:nvPr/>
              </p:nvSpPr>
              <p:spPr>
                <a:xfrm>
                  <a:off x="4770" y="9630"/>
                  <a:ext cx="288" cy="3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0800" rIns="18000" bIns="10800" anchor="t"/>
                <a:lstStyle/>
                <a:p>
                  <a:pPr algn="just" eaLnBrk="0" hangingPunct="0"/>
                  <a:r>
                    <a:rPr lang="en-US" altLang="zh-CN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2230" name="Rectangle 7"/>
                <p:cNvSpPr/>
                <p:nvPr/>
              </p:nvSpPr>
              <p:spPr>
                <a:xfrm>
                  <a:off x="4484" y="9632"/>
                  <a:ext cx="288" cy="3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0800" rIns="18000" bIns="10800" anchor="t"/>
                <a:lstStyle/>
                <a:p>
                  <a:pPr algn="just" eaLnBrk="0" hangingPunct="0"/>
                  <a:endParaRPr lang="zh-CN" altLang="en-US" sz="1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31" name="Rectangle 8"/>
                <p:cNvSpPr/>
                <p:nvPr/>
              </p:nvSpPr>
              <p:spPr>
                <a:xfrm>
                  <a:off x="5070" y="9630"/>
                  <a:ext cx="288" cy="3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0800" rIns="18000" bIns="10800" anchor="t"/>
                <a:lstStyle/>
                <a:p>
                  <a:pPr algn="just" eaLnBrk="0" hangingPunct="0"/>
                  <a:r>
                    <a:rPr lang="zh-CN" altLang="en-US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52232" name="Rectangle 9"/>
                <p:cNvSpPr/>
                <p:nvPr/>
              </p:nvSpPr>
              <p:spPr>
                <a:xfrm>
                  <a:off x="5356" y="9630"/>
                  <a:ext cx="288" cy="3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0800" rIns="18000" bIns="10800" anchor="t"/>
                <a:lstStyle/>
                <a:p>
                  <a:pPr algn="just" eaLnBrk="0" hangingPunct="0"/>
                  <a:r>
                    <a:rPr lang="en-US" altLang="zh-CN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2233" name="Rectangle 10"/>
                <p:cNvSpPr/>
                <p:nvPr/>
              </p:nvSpPr>
              <p:spPr>
                <a:xfrm>
                  <a:off x="5656" y="9630"/>
                  <a:ext cx="288" cy="3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0800" rIns="18000" bIns="10800" anchor="t"/>
                <a:lstStyle/>
                <a:p>
                  <a:pPr algn="just" eaLnBrk="0" hangingPunct="0"/>
                  <a:r>
                    <a:rPr lang="zh-CN" altLang="en-US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$</a:t>
                  </a:r>
                </a:p>
              </p:txBody>
            </p:sp>
          </p:grpSp>
          <p:sp>
            <p:nvSpPr>
              <p:cNvPr id="52234" name="Rectangle 11"/>
              <p:cNvSpPr/>
              <p:nvPr/>
            </p:nvSpPr>
            <p:spPr>
              <a:xfrm>
                <a:off x="3977" y="4085"/>
                <a:ext cx="1384" cy="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just" eaLnBrk="0" hangingPunct="0"/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输入</a:t>
                </a:r>
              </a:p>
            </p:txBody>
          </p:sp>
          <p:sp>
            <p:nvSpPr>
              <p:cNvPr id="52235" name="Rectangle 12"/>
              <p:cNvSpPr/>
              <p:nvPr/>
            </p:nvSpPr>
            <p:spPr>
              <a:xfrm>
                <a:off x="5327" y="5709"/>
                <a:ext cx="3567" cy="1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97200" anchor="t"/>
              <a:lstStyle/>
              <a:p>
                <a:pPr algn="ctr" eaLnBrk="0" hangingPunct="0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预测分析程序</a:t>
                </a:r>
              </a:p>
            </p:txBody>
          </p:sp>
          <p:sp>
            <p:nvSpPr>
              <p:cNvPr id="52236" name="Rectangle 13"/>
              <p:cNvSpPr/>
              <p:nvPr/>
            </p:nvSpPr>
            <p:spPr>
              <a:xfrm>
                <a:off x="5793" y="8006"/>
                <a:ext cx="2637" cy="1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97200" anchor="t"/>
              <a:lstStyle/>
              <a:p>
                <a:pPr algn="ctr" ea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分析表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2240" name="Rectangle 17"/>
              <p:cNvSpPr/>
              <p:nvPr/>
            </p:nvSpPr>
            <p:spPr>
              <a:xfrm>
                <a:off x="10139" y="6003"/>
                <a:ext cx="1367" cy="8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just" eaLnBrk="0" hangingPunct="0"/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3218" y="5981"/>
                <a:ext cx="790" cy="2507"/>
                <a:chOff x="3218" y="5981"/>
                <a:chExt cx="790" cy="2507"/>
              </a:xfrm>
            </p:grpSpPr>
            <p:sp>
              <p:nvSpPr>
                <p:cNvPr id="52242" name="Rectangle 19"/>
                <p:cNvSpPr/>
                <p:nvPr/>
              </p:nvSpPr>
              <p:spPr>
                <a:xfrm>
                  <a:off x="3218" y="5981"/>
                  <a:ext cx="787" cy="64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0800" anchor="t"/>
                <a:lstStyle/>
                <a:p>
                  <a:pPr algn="just" eaLnBrk="0" hangingPunct="0"/>
                  <a:r>
                    <a:rPr lang="en-US" altLang="zh-CN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2243" name="Rectangle 20"/>
                <p:cNvSpPr/>
                <p:nvPr/>
              </p:nvSpPr>
              <p:spPr>
                <a:xfrm>
                  <a:off x="3218" y="6625"/>
                  <a:ext cx="787" cy="64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0800" anchor="t"/>
                <a:lstStyle/>
                <a:p>
                  <a:pPr algn="just" eaLnBrk="0" hangingPunct="0"/>
                  <a:r>
                    <a:rPr lang="en-US" altLang="zh-CN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2244" name="Rectangle 21"/>
                <p:cNvSpPr/>
                <p:nvPr/>
              </p:nvSpPr>
              <p:spPr>
                <a:xfrm>
                  <a:off x="3222" y="7233"/>
                  <a:ext cx="787" cy="64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0800" anchor="t"/>
                <a:lstStyle/>
                <a:p>
                  <a:pPr algn="just" eaLnBrk="0" hangingPunct="0"/>
                  <a:r>
                    <a:rPr lang="en-US" altLang="zh-CN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52245" name="Rectangle 22"/>
                <p:cNvSpPr/>
                <p:nvPr/>
              </p:nvSpPr>
              <p:spPr>
                <a:xfrm>
                  <a:off x="3222" y="7848"/>
                  <a:ext cx="787" cy="64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0800" anchor="t"/>
                <a:lstStyle/>
                <a:p>
                  <a:pPr algn="just" eaLnBrk="0" hangingPunct="0"/>
                  <a:r>
                    <a:rPr lang="zh-CN" altLang="en-US" sz="2800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$</a:t>
                  </a:r>
                </a:p>
              </p:txBody>
            </p:sp>
          </p:grpSp>
          <p:sp>
            <p:nvSpPr>
              <p:cNvPr id="52247" name="Rectangle 24"/>
              <p:cNvSpPr/>
              <p:nvPr/>
            </p:nvSpPr>
            <p:spPr>
              <a:xfrm>
                <a:off x="1638" y="5973"/>
                <a:ext cx="1266" cy="8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just" eaLnBrk="0" hangingPunct="0"/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栈</a:t>
                </a:r>
              </a:p>
            </p:txBody>
          </p:sp>
        </p:grpSp>
        <p:cxnSp>
          <p:nvCxnSpPr>
            <p:cNvPr id="7" name="直接箭头连接符 6"/>
            <p:cNvCxnSpPr>
              <a:stCxn id="52235" idx="1"/>
            </p:cNvCxnSpPr>
            <p:nvPr/>
          </p:nvCxnSpPr>
          <p:spPr>
            <a:xfrm flipH="1" flipV="1">
              <a:off x="4252" y="6420"/>
              <a:ext cx="1182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直接箭头连接符 7"/>
            <p:cNvCxnSpPr>
              <a:stCxn id="52235" idx="3"/>
            </p:cNvCxnSpPr>
            <p:nvPr/>
          </p:nvCxnSpPr>
          <p:spPr>
            <a:xfrm flipV="1">
              <a:off x="9104" y="6420"/>
              <a:ext cx="1044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" name="直接箭头连接符 8"/>
            <p:cNvCxnSpPr>
              <a:stCxn id="52235" idx="0"/>
              <a:endCxn id="10" idx="2"/>
            </p:cNvCxnSpPr>
            <p:nvPr/>
          </p:nvCxnSpPr>
          <p:spPr>
            <a:xfrm flipV="1">
              <a:off x="7269" y="5018"/>
              <a:ext cx="0" cy="7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52235" idx="2"/>
              <a:endCxn id="52236" idx="0"/>
            </p:cNvCxnSpPr>
            <p:nvPr/>
          </p:nvCxnSpPr>
          <p:spPr>
            <a:xfrm>
              <a:off x="7269" y="7064"/>
              <a:ext cx="1" cy="11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534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1630045"/>
            <a:ext cx="8229600" cy="4876800"/>
          </a:xfrm>
        </p:spPr>
        <p:txBody>
          <a:bodyPr>
            <a:normAutofit/>
          </a:bodyPr>
          <a:lstStyle/>
          <a:p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非递归</a:t>
            </a:r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下降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的预测分析器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根据当前的栈顶符号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和输入符号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决定分析器的动作，有四种可能：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，分析器宣布分析完成成功而停机。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≠$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，分析器弹出栈顶符号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，并推进输入指针，使之指向下一个符号。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是非终结符，程序访问分析表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的产生式，例如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，那么分析器用</a:t>
            </a:r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UVM</a:t>
            </a:r>
            <a:r>
              <a:rPr lang="zh-CN" altLang="en-US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代替栈顶的</a:t>
            </a:r>
            <a:r>
              <a:rPr lang="en-US" altLang="zh-CN" sz="162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，并让</a:t>
            </a:r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在栈顶。作为输出，在此假定分析器打印出所用的产生式，当然也可以执行其他代码</a:t>
            </a:r>
            <a:r>
              <a:rPr lang="zh-CN" altLang="en-US" sz="16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。如果</a:t>
            </a:r>
            <a:r>
              <a:rPr lang="en-US" altLang="zh-CN" sz="162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162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2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16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指示错误，则分析器调用错误恢复例程。</a:t>
            </a:r>
            <a:endParaRPr lang="zh-CN" altLang="en-US" sz="16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3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5720"/>
          </a:xfrm>
        </p:spPr>
        <p:txBody>
          <a:bodyPr>
            <a:normAutofit/>
          </a:bodyPr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的预测分析表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514985" y="2729865"/>
          <a:ext cx="8046720" cy="354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490">
                <a:tc rowSpan="2">
                  <a:txBody>
                    <a:bodyPr/>
                    <a:lstStyle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600" b="0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非终结符号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→+T E '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F T '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 F T '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l-GR" altLang="zh-CN" sz="1600" b="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→* FT '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</a:t>
                      </a:r>
                      <a:endParaRPr lang="en-US" altLang="zh-CN" sz="1600" b="1" dirty="0">
                        <a:ln w="12700" cmpd="sng">
                          <a:noFill/>
                          <a:prstDash val="solid"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( </a:t>
                      </a:r>
                      <a:r>
                        <a:rPr lang="en-US" altLang="zh-CN" sz="1600" b="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altLang="zh-CN" sz="1600" b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) </a:t>
                      </a: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81165" y="1083945"/>
            <a:ext cx="1780540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 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 E'</a:t>
            </a:r>
            <a:endParaRPr lang="en-US" altLang="zh-CN" sz="1600" i="1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 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+ T E'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6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l-GR" altLang="zh-CN" sz="1600" i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 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 F T'</a:t>
            </a:r>
            <a:endParaRPr lang="en-US" altLang="zh-CN" sz="16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T' 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* F T'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6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l-GR" altLang="zh-CN" sz="1600" i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(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| 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2592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5105" y="51733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自顶向下</a:t>
            </a:r>
            <a:r>
              <a:rPr lang="zh-CN" altLang="en-US" dirty="0" smtClean="0">
                <a:sym typeface="+mn-ea"/>
              </a:rPr>
              <a:t>语法分析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递归</a:t>
            </a:r>
            <a:r>
              <a:rPr lang="zh-CN" altLang="en-US" dirty="0">
                <a:sym typeface="+mn-ea"/>
              </a:rPr>
              <a:t>下降</a:t>
            </a:r>
            <a:r>
              <a:rPr lang="zh-CN" altLang="en-US" dirty="0" smtClean="0">
                <a:sym typeface="+mn-ea"/>
              </a:rPr>
              <a:t>语法分析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非</a:t>
            </a:r>
            <a:r>
              <a:rPr lang="zh-CN" altLang="en-US" dirty="0">
                <a:sym typeface="+mn-ea"/>
              </a:rPr>
              <a:t>递归的预测</a:t>
            </a:r>
            <a:r>
              <a:rPr lang="zh-CN" altLang="en-US" dirty="0" smtClean="0">
                <a:sym typeface="+mn-ea"/>
              </a:rPr>
              <a:t>语法分析</a:t>
            </a:r>
            <a:endParaRPr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1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5105" y="51733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 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匹配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800" b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5105" y="51733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55105" y="5907405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5815965" cy="408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i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zh-CN" sz="1800" b="0" u="sng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1" u="sng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 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匹配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55105" y="286067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5105" y="33007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5105" y="366903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5105" y="442214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5105" y="51733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55105" y="5907405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FT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7901940" cy="3657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0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FT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id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 id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+ 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 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匹配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非递归的预测分析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74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00075" y="2560955"/>
          <a:ext cx="7901940" cy="365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栈</a:t>
                      </a:r>
                      <a:endParaRPr lang="zh-CN" altLang="en-US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输    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+ 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  <a:sym typeface="+mn-ea"/>
                        </a:rPr>
                        <a:t>→є</a:t>
                      </a:r>
                      <a:endParaRPr lang="en-US" altLang="zh-CN" sz="1800" b="0" i="1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T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E' </a:t>
                      </a:r>
                      <a:r>
                        <a:rPr lang="en-US" altLang="zh-CN" sz="1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+ T E'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T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' F</a:t>
                      </a:r>
                      <a:endParaRPr kumimoji="0" lang="en-US" altLang="zh-CN" sz="1800" b="1" i="0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 </a:t>
                      </a:r>
                      <a:r>
                        <a:rPr lang="en-US" altLang="zh-CN" sz="1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 F T '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T '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endParaRPr kumimoji="0" lang="en-US" altLang="zh-CN" sz="1800" b="1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F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T '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匹配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 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80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80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kumimoji="0" lang="en-US" altLang="zh-CN" sz="1800" b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800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800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自顶向下语法分析</a:t>
            </a:r>
          </a:p>
          <a:p>
            <a:pPr lvl="1"/>
            <a:r>
              <a:rPr lang="zh-CN" altLang="en-US" dirty="0"/>
              <a:t>定义</a:t>
            </a:r>
          </a:p>
          <a:p>
            <a:pPr lvl="1"/>
            <a:r>
              <a:rPr lang="zh-CN" altLang="en-US" dirty="0"/>
              <a:t>不足</a:t>
            </a:r>
          </a:p>
          <a:p>
            <a:pPr lvl="2"/>
            <a:r>
              <a:rPr lang="zh-CN" altLang="en-US" sz="1800" dirty="0"/>
              <a:t>不能处理左递归</a:t>
            </a:r>
          </a:p>
          <a:p>
            <a:pPr lvl="2"/>
            <a:r>
              <a:rPr lang="zh-CN" altLang="en-US" dirty="0">
                <a:sym typeface="+mn-ea"/>
              </a:rPr>
              <a:t>不能处理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复杂的回溯</a:t>
            </a:r>
            <a:r>
              <a:rPr lang="zh-CN" altLang="en-US" dirty="0" smtClean="0">
                <a:latin typeface="Times New Roman" panose="02020603050405020304" pitchFamily="18" charset="0"/>
                <a:sym typeface="+mn-ea"/>
              </a:rPr>
              <a:t>技术</a:t>
            </a:r>
            <a:endParaRPr lang="en-US" altLang="zh-CN" dirty="0" smtClean="0">
              <a:latin typeface="Times New Roman" panose="02020603050405020304" pitchFamily="18" charset="0"/>
              <a:sym typeface="+mn-ea"/>
            </a:endParaRPr>
          </a:p>
          <a:p>
            <a:pPr marL="183515" indent="-183515" fontAlgn="auto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递归下降的预测分析</a:t>
            </a:r>
          </a:p>
          <a:p>
            <a:pPr marL="640715" lvl="1" indent="-183515" fontAlgn="auto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分析程序</a:t>
            </a:r>
            <a:endParaRPr lang="en-US" altLang="zh-CN" dirty="0" smtClean="0">
              <a:latin typeface="Times New Roman" panose="02020603050405020304" pitchFamily="18" charset="0"/>
              <a:sym typeface="+mn-ea"/>
            </a:endParaRPr>
          </a:p>
          <a:p>
            <a:pPr marL="183515" indent="-183515" fontAlgn="auto">
              <a:spcBef>
                <a:spcPts val="0"/>
              </a:spcBef>
            </a:pPr>
            <a:r>
              <a:rPr lang="zh-CN" altLang="en-US" dirty="0"/>
              <a:t>非递归的预测分析</a:t>
            </a:r>
          </a:p>
          <a:p>
            <a:pPr marL="640715" lvl="1" indent="-183515" fontAlgn="auto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表驱动的预测分析器</a:t>
            </a:r>
          </a:p>
          <a:p>
            <a:pPr marL="640715" lvl="1" indent="-183515" fontAlgn="auto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预测分析器接受输入串的动作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1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80" y="537845"/>
            <a:ext cx="8229600" cy="990600"/>
          </a:xfrm>
        </p:spPr>
        <p:txBody>
          <a:bodyPr/>
          <a:lstStyle/>
          <a:p>
            <a:r>
              <a:rPr lang="zh-CN">
                <a:sym typeface="+mn-ea"/>
              </a:rPr>
              <a:t>自顶向下语法分析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自顶向下语法分析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对于任何输入串，从文法开始符号（根结点）出发，自上而下，从左到右地为输入串建立语法分析树。</a:t>
            </a:r>
          </a:p>
          <a:p>
            <a:pPr lvl="1"/>
            <a:r>
              <a:rPr lang="zh-CN" altLang="en-US" sz="2000"/>
              <a:t>自顶向下分析可以被看做是寻找输入串的最左推导的过程。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自顶向下语法分析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自顶向下语法分析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对于文法：</a:t>
            </a:r>
          </a:p>
          <a:p>
            <a:pPr marL="548640" lvl="2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 C d</a:t>
            </a:r>
          </a:p>
          <a:p>
            <a:pPr marL="548640" lvl="2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c d | c</a:t>
            </a:r>
          </a:p>
          <a:p>
            <a:pPr marL="548640" lvl="2" indent="0">
              <a:buNone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为输入串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建立分析树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548640" lvl="2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23340" y="3912870"/>
            <a:ext cx="1645920" cy="2492375"/>
            <a:chOff x="2084" y="6162"/>
            <a:chExt cx="2592" cy="39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084" y="6162"/>
              <a:ext cx="2592" cy="1949"/>
              <a:chOff x="2084" y="5958"/>
              <a:chExt cx="2592" cy="194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059" y="5958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084" y="7327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059" y="7327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00" y="7327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8" name="直接连接符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422" y="6538"/>
                <a:ext cx="965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6" idx="0"/>
                <a:endCxn id="4" idx="2"/>
              </p:cNvCxnSpPr>
              <p:nvPr/>
            </p:nvCxnSpPr>
            <p:spPr>
              <a:xfrm flipV="1">
                <a:off x="3387" y="6538"/>
                <a:ext cx="0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" idx="0"/>
                <a:endCxn id="4" idx="2"/>
              </p:cNvCxnSpPr>
              <p:nvPr/>
            </p:nvCxnSpPr>
            <p:spPr>
              <a:xfrm flipH="1" flipV="1">
                <a:off x="3387" y="6538"/>
                <a:ext cx="951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/>
            <p:cNvSpPr txBox="1"/>
            <p:nvPr/>
          </p:nvSpPr>
          <p:spPr>
            <a:xfrm>
              <a:off x="2891" y="9507"/>
              <a:ext cx="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49040" y="3963670"/>
            <a:ext cx="1645920" cy="2441575"/>
            <a:chOff x="5904" y="6242"/>
            <a:chExt cx="2592" cy="3845"/>
          </a:xfrm>
        </p:grpSpPr>
        <p:grpSp>
          <p:nvGrpSpPr>
            <p:cNvPr id="31" name="组合 30"/>
            <p:cNvGrpSpPr/>
            <p:nvPr/>
          </p:nvGrpSpPr>
          <p:grpSpPr>
            <a:xfrm>
              <a:off x="5904" y="6242"/>
              <a:ext cx="2592" cy="3157"/>
              <a:chOff x="5263" y="6245"/>
              <a:chExt cx="2592" cy="315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238" y="6245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263" y="7614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38" y="7614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79" y="7614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24" name="直接连接符 23"/>
              <p:cNvCxnSpPr>
                <a:stCxn id="20" idx="2"/>
                <a:endCxn id="21" idx="0"/>
              </p:cNvCxnSpPr>
              <p:nvPr/>
            </p:nvCxnSpPr>
            <p:spPr>
              <a:xfrm flipH="1">
                <a:off x="5601" y="6825"/>
                <a:ext cx="965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0"/>
                <a:endCxn id="20" idx="2"/>
              </p:cNvCxnSpPr>
              <p:nvPr/>
            </p:nvCxnSpPr>
            <p:spPr>
              <a:xfrm flipV="1">
                <a:off x="6566" y="6825"/>
                <a:ext cx="0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3" idx="0"/>
                <a:endCxn id="20" idx="2"/>
              </p:cNvCxnSpPr>
              <p:nvPr/>
            </p:nvCxnSpPr>
            <p:spPr>
              <a:xfrm flipH="1" flipV="1">
                <a:off x="6566" y="6825"/>
                <a:ext cx="951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449" y="8822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975" y="8822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29" name="直接连接符 28"/>
              <p:cNvCxnSpPr>
                <a:stCxn id="22" idx="2"/>
                <a:endCxn id="27" idx="0"/>
              </p:cNvCxnSpPr>
              <p:nvPr/>
            </p:nvCxnSpPr>
            <p:spPr>
              <a:xfrm flipH="1">
                <a:off x="5787" y="8194"/>
                <a:ext cx="779" cy="628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2" idx="2"/>
                <a:endCxn id="28" idx="0"/>
              </p:cNvCxnSpPr>
              <p:nvPr/>
            </p:nvCxnSpPr>
            <p:spPr>
              <a:xfrm>
                <a:off x="6566" y="8194"/>
                <a:ext cx="747" cy="628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/>
            <p:cNvSpPr txBox="1"/>
            <p:nvPr/>
          </p:nvSpPr>
          <p:spPr>
            <a:xfrm>
              <a:off x="6879" y="9507"/>
              <a:ext cx="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37910" y="3912870"/>
            <a:ext cx="1645920" cy="2492375"/>
            <a:chOff x="9666" y="6162"/>
            <a:chExt cx="2592" cy="3925"/>
          </a:xfrm>
        </p:grpSpPr>
        <p:grpSp>
          <p:nvGrpSpPr>
            <p:cNvPr id="42" name="组合 41"/>
            <p:cNvGrpSpPr/>
            <p:nvPr/>
          </p:nvGrpSpPr>
          <p:grpSpPr>
            <a:xfrm>
              <a:off x="9666" y="6162"/>
              <a:ext cx="2592" cy="3044"/>
              <a:chOff x="9272" y="5665"/>
              <a:chExt cx="2592" cy="304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0247" y="5665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9272" y="7034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247" y="7034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188" y="7034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37" name="直接连接符 36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9610" y="6245"/>
                <a:ext cx="965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5" idx="0"/>
                <a:endCxn id="33" idx="2"/>
              </p:cNvCxnSpPr>
              <p:nvPr/>
            </p:nvCxnSpPr>
            <p:spPr>
              <a:xfrm flipV="1">
                <a:off x="10575" y="6245"/>
                <a:ext cx="0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6" idx="0"/>
                <a:endCxn id="33" idx="2"/>
              </p:cNvCxnSpPr>
              <p:nvPr/>
            </p:nvCxnSpPr>
            <p:spPr>
              <a:xfrm flipH="1" flipV="1">
                <a:off x="10575" y="6245"/>
                <a:ext cx="951" cy="78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0247" y="8129"/>
                <a:ext cx="6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41" name="直接连接符 40"/>
              <p:cNvCxnSpPr>
                <a:stCxn id="35" idx="2"/>
                <a:endCxn id="40" idx="0"/>
              </p:cNvCxnSpPr>
              <p:nvPr/>
            </p:nvCxnSpPr>
            <p:spPr>
              <a:xfrm>
                <a:off x="10575" y="7614"/>
                <a:ext cx="10" cy="515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10641" y="9507"/>
              <a:ext cx="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自顶向下语法分析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自顶向下语法分析无法处理左递归情况</a:t>
            </a:r>
          </a:p>
          <a:p>
            <a:pPr lvl="1"/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例，下列文法：</a:t>
            </a:r>
          </a:p>
          <a:p>
            <a:pPr marL="27432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|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</a:t>
            </a:r>
            <a:endParaRPr lang="en-US" altLang="zh-CN" sz="1300" b="1" dirty="0"/>
          </a:p>
          <a:p>
            <a:pPr marL="274320" lvl="1" indent="0">
              <a:buNone/>
            </a:pPr>
            <a:endParaRPr lang="en-US" altLang="zh-CN" sz="1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02280" y="2186940"/>
            <a:ext cx="4929505" cy="3850005"/>
            <a:chOff x="4841" y="3331"/>
            <a:chExt cx="7763" cy="6063"/>
          </a:xfrm>
        </p:grpSpPr>
        <p:sp>
          <p:nvSpPr>
            <p:cNvPr id="11290" name="Rectangle 53"/>
            <p:cNvSpPr/>
            <p:nvPr/>
          </p:nvSpPr>
          <p:spPr>
            <a:xfrm>
              <a:off x="4841" y="8878"/>
              <a:ext cx="2846" cy="51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… …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0524" y="3331"/>
              <a:ext cx="2080" cy="1331"/>
              <a:chOff x="9950" y="3399"/>
              <a:chExt cx="2937" cy="1974"/>
            </a:xfrm>
          </p:grpSpPr>
          <p:sp>
            <p:nvSpPr>
              <p:cNvPr id="1264645" name="Rectangle 5"/>
              <p:cNvSpPr/>
              <p:nvPr/>
            </p:nvSpPr>
            <p:spPr>
              <a:xfrm>
                <a:off x="11173" y="3399"/>
                <a:ext cx="490" cy="6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1272" name="Rectangle 20"/>
              <p:cNvSpPr/>
              <p:nvPr/>
            </p:nvSpPr>
            <p:spPr>
              <a:xfrm>
                <a:off x="9950" y="4857"/>
                <a:ext cx="641" cy="5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1273" name="Rectangle 21"/>
              <p:cNvSpPr/>
              <p:nvPr/>
            </p:nvSpPr>
            <p:spPr>
              <a:xfrm>
                <a:off x="11173" y="4854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1274" name="Rectangle 22"/>
              <p:cNvSpPr/>
              <p:nvPr/>
            </p:nvSpPr>
            <p:spPr>
              <a:xfrm>
                <a:off x="12394" y="4855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cxnSp>
            <p:nvCxnSpPr>
              <p:cNvPr id="16" name="直接连接符 15"/>
              <p:cNvCxnSpPr>
                <a:stCxn id="1264645" idx="2"/>
                <a:endCxn id="11272" idx="0"/>
              </p:cNvCxnSpPr>
              <p:nvPr/>
            </p:nvCxnSpPr>
            <p:spPr>
              <a:xfrm flipH="1">
                <a:off x="10270" y="4020"/>
                <a:ext cx="1148" cy="836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64645" idx="2"/>
                <a:endCxn id="11273" idx="0"/>
              </p:cNvCxnSpPr>
              <p:nvPr/>
            </p:nvCxnSpPr>
            <p:spPr>
              <a:xfrm>
                <a:off x="11419" y="4020"/>
                <a:ext cx="1" cy="833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264645" idx="2"/>
                <a:endCxn id="11274" idx="0"/>
              </p:cNvCxnSpPr>
              <p:nvPr/>
            </p:nvCxnSpPr>
            <p:spPr>
              <a:xfrm>
                <a:off x="11418" y="4020"/>
                <a:ext cx="1223" cy="835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829" y="7033"/>
              <a:ext cx="2343" cy="1405"/>
              <a:chOff x="5499" y="7583"/>
              <a:chExt cx="2616" cy="1806"/>
            </a:xfrm>
          </p:grpSpPr>
          <p:sp>
            <p:nvSpPr>
              <p:cNvPr id="58" name="Rectangle 5"/>
              <p:cNvSpPr/>
              <p:nvPr/>
            </p:nvSpPr>
            <p:spPr>
              <a:xfrm>
                <a:off x="6562" y="7583"/>
                <a:ext cx="490" cy="6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9" name="Rectangle 20"/>
              <p:cNvSpPr/>
              <p:nvPr/>
            </p:nvSpPr>
            <p:spPr>
              <a:xfrm>
                <a:off x="5499" y="8872"/>
                <a:ext cx="493" cy="5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60" name="Rectangle 21"/>
              <p:cNvSpPr/>
              <p:nvPr/>
            </p:nvSpPr>
            <p:spPr>
              <a:xfrm>
                <a:off x="6562" y="8870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1" name="Rectangle 22"/>
              <p:cNvSpPr/>
              <p:nvPr/>
            </p:nvSpPr>
            <p:spPr>
              <a:xfrm>
                <a:off x="7623" y="8871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cxnSp>
            <p:nvCxnSpPr>
              <p:cNvPr id="62" name="直接连接符 61"/>
              <p:cNvCxnSpPr>
                <a:stCxn id="58" idx="2"/>
                <a:endCxn id="59" idx="0"/>
              </p:cNvCxnSpPr>
              <p:nvPr/>
            </p:nvCxnSpPr>
            <p:spPr>
              <a:xfrm flipH="1">
                <a:off x="5746" y="8204"/>
                <a:ext cx="1061" cy="668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2"/>
                <a:endCxn id="60" idx="0"/>
              </p:cNvCxnSpPr>
              <p:nvPr/>
            </p:nvCxnSpPr>
            <p:spPr>
              <a:xfrm>
                <a:off x="6807" y="8204"/>
                <a:ext cx="2" cy="666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8" idx="2"/>
                <a:endCxn id="61" idx="0"/>
              </p:cNvCxnSpPr>
              <p:nvPr/>
            </p:nvCxnSpPr>
            <p:spPr>
              <a:xfrm>
                <a:off x="6807" y="8204"/>
                <a:ext cx="1063" cy="667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接连接符 64"/>
            <p:cNvCxnSpPr>
              <a:stCxn id="11272" idx="2"/>
              <a:endCxn id="50" idx="0"/>
            </p:cNvCxnSpPr>
            <p:nvPr/>
          </p:nvCxnSpPr>
          <p:spPr>
            <a:xfrm flipH="1">
              <a:off x="9807" y="4662"/>
              <a:ext cx="944" cy="541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8001" y="5203"/>
              <a:ext cx="2978" cy="1830"/>
              <a:chOff x="7047" y="5683"/>
              <a:chExt cx="3325" cy="2352"/>
            </a:xfrm>
          </p:grpSpPr>
          <p:sp>
            <p:nvSpPr>
              <p:cNvPr id="50" name="Rectangle 5"/>
              <p:cNvSpPr/>
              <p:nvPr/>
            </p:nvSpPr>
            <p:spPr>
              <a:xfrm>
                <a:off x="8818" y="5683"/>
                <a:ext cx="490" cy="6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1" name="Rectangle 20"/>
              <p:cNvSpPr/>
              <p:nvPr/>
            </p:nvSpPr>
            <p:spPr>
              <a:xfrm>
                <a:off x="7755" y="6972"/>
                <a:ext cx="493" cy="5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2" name="Rectangle 21"/>
              <p:cNvSpPr/>
              <p:nvPr/>
            </p:nvSpPr>
            <p:spPr>
              <a:xfrm>
                <a:off x="8818" y="6970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3" name="Rectangle 22"/>
              <p:cNvSpPr/>
              <p:nvPr/>
            </p:nvSpPr>
            <p:spPr>
              <a:xfrm>
                <a:off x="9879" y="6971"/>
                <a:ext cx="493" cy="51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cxnSp>
            <p:nvCxnSpPr>
              <p:cNvPr id="54" name="直接连接符 53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8002" y="6304"/>
                <a:ext cx="1061" cy="668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50" idx="2"/>
                <a:endCxn id="52" idx="0"/>
              </p:cNvCxnSpPr>
              <p:nvPr/>
            </p:nvCxnSpPr>
            <p:spPr>
              <a:xfrm>
                <a:off x="9063" y="6304"/>
                <a:ext cx="2" cy="666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0" idx="2"/>
                <a:endCxn id="53" idx="0"/>
              </p:cNvCxnSpPr>
              <p:nvPr/>
            </p:nvCxnSpPr>
            <p:spPr>
              <a:xfrm>
                <a:off x="9063" y="6304"/>
                <a:ext cx="1063" cy="667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1" idx="2"/>
                <a:endCxn id="58" idx="0"/>
              </p:cNvCxnSpPr>
              <p:nvPr/>
            </p:nvCxnSpPr>
            <p:spPr>
              <a:xfrm flipH="1">
                <a:off x="7047" y="7489"/>
                <a:ext cx="955" cy="546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/>
            <p:cNvCxnSpPr>
              <a:stCxn id="59" idx="2"/>
              <a:endCxn id="11290" idx="0"/>
            </p:cNvCxnSpPr>
            <p:nvPr/>
          </p:nvCxnSpPr>
          <p:spPr>
            <a:xfrm flipH="1">
              <a:off x="6264" y="8438"/>
              <a:ext cx="786" cy="44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528955" y="4156075"/>
            <a:ext cx="2951480" cy="1198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同样也不能处理复杂的回溯技术，回溯导致语义工作推倒重来、难以报告出错的确切位置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预测分析</a:t>
            </a:r>
          </a:p>
          <a:p>
            <a:pPr lvl="1"/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能够根据当前的输入符号为非终结符确定采用哪一个选择。</a:t>
            </a:r>
          </a:p>
          <a:p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递归下降的预测分析</a:t>
            </a:r>
          </a:p>
          <a:p>
            <a:pPr lvl="1"/>
            <a:r>
              <a:rPr 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为每一个非终结符写一个分析过程</a:t>
            </a:r>
          </a:p>
          <a:p>
            <a:pPr lvl="1"/>
            <a:r>
              <a:rPr 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这个过程可能是递归的</a:t>
            </a:r>
          </a:p>
          <a:p>
            <a:pPr marL="182880" lvl="0" indent="-182880">
              <a:buFont typeface="Arial" panose="020B0604020202020204" pitchFamily="34" charset="0"/>
              <a:buChar char="•"/>
            </a:pPr>
            <a:endParaRPr 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例，有下列产生式：</a:t>
            </a:r>
          </a:p>
          <a:p>
            <a:pPr marL="274320" lvl="1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   		|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	   		|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simple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integer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			|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|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 dotdot num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2" indent="-183515" fontAlgn="auto"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构造递归下降的预测分析程序：</a:t>
            </a:r>
          </a:p>
          <a:p>
            <a:pPr marL="1097915" lvl="3" indent="-183515" fontAlgn="auto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match</a:t>
            </a:r>
          </a:p>
          <a:p>
            <a:pPr marL="1097915" lvl="3" indent="-183515" fontAlgn="auto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type</a:t>
            </a:r>
          </a:p>
          <a:p>
            <a:pPr marL="1097915" lvl="3" indent="-183515" fontAlgn="auto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6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定义文法的递归下降预测分析器</a:t>
            </a:r>
          </a:p>
          <a:p>
            <a:pPr lvl="1"/>
            <a:endParaRPr lang="zh-CN" altLang="en-US" sz="16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7530" y="2074545"/>
            <a:ext cx="8138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void match (terminal 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{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(lookahead == 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lookahead = nextToken( );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error( );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}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void type( ) {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( (lookahead == 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integer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|| (lookahead == 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|| (lookahead == num) )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	simple( );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 ( lookahead ==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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{ match(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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); match(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);}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 (lookahead == 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array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 {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	match(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array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); match(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 ); simple( ); match(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 ); match(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of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); type( );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}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error( );</a:t>
            </a:r>
            <a:endParaRPr lang="en-US" altLang="zh-CN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Yu Gothic UI" panose="020B0500000000000000" charset="-128"/>
                <a:cs typeface="Times New Roman" panose="02020603050405020304" pitchFamily="18" charset="0"/>
                <a:sym typeface="+mn-ea"/>
              </a:rPr>
              <a:t>} </a:t>
            </a:r>
            <a:endParaRPr lang="zh-CN" altLang="en-US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8620" y="5554345"/>
            <a:ext cx="361378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</a:t>
            </a:r>
          </a:p>
          <a:p>
            <a:pPr marL="274320" lvl="1" indent="0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|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		|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5863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递归下降的预测分析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6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定义文法的递归下降预测分析器</a:t>
            </a:r>
          </a:p>
          <a:p>
            <a:pPr lvl="1"/>
            <a:endParaRPr lang="zh-CN" altLang="en-US" sz="16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7530" y="2074545"/>
            <a:ext cx="81381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simple( )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lookahead ==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match(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(lookahead ==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match(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(lookahead ==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match(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 match(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dotdot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 match(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error( 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</a:t>
            </a:r>
            <a:endParaRPr lang="zh-CN" altLang="en-US" dirty="0">
              <a:latin typeface="Times New Roman" panose="02020603050405020304" pitchFamily="18" charset="0"/>
              <a:ea typeface="Yu Gothic UI" panose="020B0500000000000000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2435" y="4904740"/>
            <a:ext cx="361378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integer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|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|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 dotdot num</a:t>
            </a:r>
            <a:endParaRPr lang="en-US" altLang="zh-CN" b="1" i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3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</TotalTime>
  <Words>2161</Words>
  <Application>Microsoft Office PowerPoint</Application>
  <PresentationFormat>全屏显示(4:3)</PresentationFormat>
  <Paragraphs>497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Yu Gothic UI</vt:lpstr>
      <vt:lpstr>等线</vt:lpstr>
      <vt:lpstr>方正舒体</vt:lpstr>
      <vt:lpstr>楷体</vt:lpstr>
      <vt:lpstr>宋体</vt:lpstr>
      <vt:lpstr>Arial</vt:lpstr>
      <vt:lpstr>Symbol</vt:lpstr>
      <vt:lpstr>Times New Roman</vt:lpstr>
      <vt:lpstr>Wingdings</vt:lpstr>
      <vt:lpstr>透明</vt:lpstr>
      <vt:lpstr>WPS 公式 3.0</vt:lpstr>
      <vt:lpstr>自顶向下语法分析</vt:lpstr>
      <vt:lpstr>目录</vt:lpstr>
      <vt:lpstr>自顶向下语法分析</vt:lpstr>
      <vt:lpstr>自顶向下语法分析</vt:lpstr>
      <vt:lpstr>自顶向下语法分析</vt:lpstr>
      <vt:lpstr>递归下降的预测分析</vt:lpstr>
      <vt:lpstr>递归下降的预测分析</vt:lpstr>
      <vt:lpstr>递归下降的预测分析</vt:lpstr>
      <vt:lpstr>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非递归下降的预测分析</vt:lpstr>
      <vt:lpstr>非递归的预测分析</vt:lpstr>
      <vt:lpstr>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396</cp:revision>
  <dcterms:created xsi:type="dcterms:W3CDTF">2013-06-17T05:43:00Z</dcterms:created>
  <dcterms:modified xsi:type="dcterms:W3CDTF">2020-01-19T08:19:44Z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