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36" r:id="rId2"/>
    <p:sldId id="365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64" r:id="rId11"/>
    <p:sldId id="360" r:id="rId12"/>
    <p:sldId id="366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65" d="100"/>
          <a:sy n="65" d="100"/>
        </p:scale>
        <p:origin x="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LL(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任何两个产生式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都满足下列条件：</a:t>
            </a:r>
            <a:endParaRPr lang="zh-CN" altLang="en-US" sz="1665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Ո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，那么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Ո 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文法有一些明显的性质</a:t>
            </a:r>
          </a:p>
          <a:p>
            <a:pPr marL="731520" lvl="2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没有公共左因子</a:t>
            </a:r>
          </a:p>
          <a:p>
            <a:pPr marL="731520" lvl="2" indent="-18288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不是二义的</a:t>
            </a:r>
          </a:p>
          <a:p>
            <a:pPr marL="731520" lvl="2" indent="-18288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不含左递归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例，考虑下列文法：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 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 E'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E' 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+ T E'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20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  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 F T'</a:t>
            </a:r>
            <a:endParaRPr lang="en-US" altLang="zh-C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T' 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* F T'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l-GR" altLang="zh-CN" sz="20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(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|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( 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), $}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FOLLOW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{+,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), $}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5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"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indent="-183515" fontAlgn="auto"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为构造不带回溯的自顶向下分析算法，首先要消除文法的左递归，并找出避免回溯的充分必要条件。</a:t>
            </a:r>
          </a:p>
          <a:p>
            <a:pPr marL="183515" indent="-183515" fontAlgn="auto">
              <a:spcBef>
                <a:spcPts val="0"/>
              </a:spcBef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3515" indent="-183515" fontAlgn="auto">
              <a:spcBef>
                <a:spcPts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对文法加什么样的限制可以保证没有回溯？</a:t>
            </a:r>
          </a:p>
          <a:p>
            <a:pPr marL="640715" lvl="1" indent="-183515" fontAlgn="auto">
              <a:spcBef>
                <a:spcPts val="0"/>
              </a:spcBef>
            </a:pPr>
            <a:r>
              <a:rPr lang="zh-CN" altLang="en-US" dirty="0">
                <a:sym typeface="+mn-ea"/>
              </a:rPr>
              <a:t>先定义两个和文法有关的函数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1097915" lvl="2" indent="-183515" fontAlgn="auto"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endParaRPr lang="en-US" altLang="zh-CN" sz="162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 fontAlgn="auto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3515" indent="-183515" algn="l">
              <a:spcBef>
                <a:spcPts val="0"/>
              </a:spcBef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endParaRPr lang="en-US" altLang="zh-CN" sz="288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algn="l">
              <a:spcBef>
                <a:spcPts val="0"/>
              </a:spcBef>
            </a:pP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FIRST(α)</a:t>
            </a:r>
            <a:r>
              <a:rPr lang="zh-CN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被定义为可从α推导得到的串的首符号的集合，其中α是任意的文法符号串</a:t>
            </a:r>
            <a:r>
              <a:rPr lang="zh-CN" alt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algn="l">
              <a:spcBef>
                <a:spcPts val="0"/>
              </a:spcBef>
            </a:pPr>
            <a:endParaRPr lang="en-US" altLang="zh-CN" sz="2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FIRST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…,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="1" i="1" baseline="-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</a:t>
            </a:r>
            <a:endParaRPr lang="en-US" altLang="zh-CN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indent="0"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特别是，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时，规定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</a:p>
          <a:p>
            <a:pPr marL="1074420" lvl="2" indent="-342900">
              <a:spcBef>
                <a:spcPts val="0"/>
              </a:spcBef>
            </a:pP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indent="-183515" algn="l">
              <a:spcBef>
                <a:spcPts val="0"/>
              </a:spcBef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algn="l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时，不断运用以下规则，直到没有新的终结符或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可以被加入到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640715" lvl="1" indent="-183515" algn="l">
              <a:spcBef>
                <a:spcPts val="0"/>
              </a:spcBef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 algn="l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终结符，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</a:p>
          <a:p>
            <a:pPr marL="640715" lvl="1" indent="-183515" algn="l">
              <a:spcBef>
                <a:spcPts val="0"/>
              </a:spcBef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且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集合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中，并且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插入到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FIRST(X)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640715" lvl="1" indent="-183515" algn="l">
              <a:spcBef>
                <a:spcPts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 algn="l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是一个产生式，则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将 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插入到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715" lvl="1" indent="-183515" algn="l">
              <a:spcBef>
                <a:spcPts val="0"/>
              </a:spcBef>
            </a:pPr>
            <a:endParaRPr lang="zh-CN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algn="l"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indent="-183515" algn="l">
              <a:spcBef>
                <a:spcPts val="0"/>
              </a:spcBef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</a:t>
            </a: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algn="l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例，对于下列文法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→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el-G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A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bAA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a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B →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aBB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b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，且存在推导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→ </a:t>
            </a:r>
            <a:r>
              <a:rPr lang="el-GR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zh-CN" altLang="el-GR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l-GR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l-GR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同理，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algn="l">
              <a:spcBef>
                <a:spcPts val="0"/>
              </a:spcBef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lvl="0" indent="-183515" fontAlgn="auto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endParaRPr lang="en-US" altLang="zh-CN" sz="288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fontAlgn="auto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被定义为可能在某些举行中紧跟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右边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的终结符号的集合。</a:t>
            </a:r>
          </a:p>
          <a:p>
            <a:pPr marL="640715" lvl="1" indent="-183515" fontAlgn="auto">
              <a:lnSpc>
                <a:spcPct val="11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 algn="just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…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…，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="1" i="1" baseline="-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marL="274320" lvl="1" indent="0"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pPr marL="274320" lvl="1" indent="0"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某个句型的最右符号，那么$属于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515" lvl="0" indent="-183515" fontAlgn="auto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endParaRPr lang="en-US" altLang="zh-CN" sz="288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fontAlgn="auto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非终结符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，不断运用以下规则，直到没有新的终结符可以被加入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640715" lvl="1" indent="-183515" fontAlgn="auto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 $ 放到 FOLLOW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(S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中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是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开始符，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是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输入右端的结束标记。</a:t>
            </a: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存在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那么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中非 </a:t>
            </a:r>
            <a:r>
              <a:rPr lang="el-GR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所有符号都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中。</a:t>
            </a: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存在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l-GR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且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FIRST(</a:t>
            </a:r>
            <a:r>
              <a:rPr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包含 </a:t>
            </a:r>
            <a:r>
              <a:rPr lang="el-GR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则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的所有符号都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915" lvl="2" indent="-183515" fontAlgn="auto"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LL(1)</a:t>
            </a:r>
            <a:r>
              <a:rPr lang="zh-CN" altLang="en-US">
                <a:cs typeface="Times New Roman" panose="02020603050405020304" pitchFamily="18" charset="0"/>
                <a:sym typeface="+mn-ea"/>
              </a:rPr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40345" cy="4876800"/>
          </a:xfrm>
        </p:spPr>
        <p:txBody>
          <a:bodyPr/>
          <a:lstStyle/>
          <a:p>
            <a:pPr marL="183515" indent="-183515" algn="l">
              <a:spcBef>
                <a:spcPts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endParaRPr lang="en-US" altLang="zh-CN" b="1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715" lvl="1" indent="-183515" algn="l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例，对于下列文法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→ aBS | bAS |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el-G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A</a:t>
            </a:r>
            <a:r>
              <a:rPr lang="en-US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bAA | a</a:t>
            </a:r>
          </a:p>
          <a:p>
            <a:pPr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B → aBB | b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2" indent="0" fontAlgn="auto">
              <a:spcBef>
                <a:spcPts val="0"/>
              </a:spcBef>
              <a:buClr>
                <a:srgbClr val="4F81BD"/>
              </a:buClr>
              <a:buSzPct val="85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S是开始符，所以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FOLLOW(S)={$}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57200" lvl="2" indent="0" fontAlgn="auto">
              <a:spcBef>
                <a:spcPts val="0"/>
              </a:spcBef>
              <a:buClr>
                <a:srgbClr val="4F81BD"/>
              </a:buClr>
              <a:buSzPct val="8500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S→ bAS 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以及</a:t>
            </a:r>
            <a:r>
              <a:rPr lang="en-US" altLang="el-GR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b</a:t>
            </a:r>
            <a:r>
              <a:rPr lang="en-US" i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zh-CN" altLang="en-US" i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按照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规则，可得，</a:t>
            </a:r>
          </a:p>
          <a:p>
            <a:pPr marL="457200" lvl="2" indent="0" fontAlgn="auto">
              <a:spcBef>
                <a:spcPts val="0"/>
              </a:spcBef>
              <a:buClr>
                <a:srgbClr val="4F81BD"/>
              </a:buClr>
              <a:buSzPct val="8500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FOLLOW(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$}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2" indent="0" fontAlgn="auto">
              <a:spcBef>
                <a:spcPts val="0"/>
              </a:spcBef>
              <a:buClr>
                <a:srgbClr val="4F81BD"/>
              </a:buClr>
              <a:buSzPct val="8500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同理，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FOLLOW(B)={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,$}</a:t>
            </a: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fontAlgn="auto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algn="l">
              <a:spcBef>
                <a:spcPts val="0"/>
              </a:spcBef>
              <a:buNone/>
            </a:pP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</TotalTime>
  <Words>425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方正舒体</vt:lpstr>
      <vt:lpstr>楷体</vt:lpstr>
      <vt:lpstr>Arial</vt:lpstr>
      <vt:lpstr>Symbol</vt:lpstr>
      <vt:lpstr>Times New Roman</vt:lpstr>
      <vt:lpstr>Wingdings</vt:lpstr>
      <vt:lpstr>透明</vt:lpstr>
      <vt:lpstr>LL(1)文法</vt:lpstr>
      <vt:lpstr>目录</vt:lpstr>
      <vt:lpstr>LL(1)文法</vt:lpstr>
      <vt:lpstr>LL(1)文法</vt:lpstr>
      <vt:lpstr>LL(1)文法</vt:lpstr>
      <vt:lpstr>LL(1)文法</vt:lpstr>
      <vt:lpstr>LL(1)文法</vt:lpstr>
      <vt:lpstr>LL(1)文法</vt:lpstr>
      <vt:lpstr>LL(1)文法</vt:lpstr>
      <vt:lpstr>LL(1)文法</vt:lpstr>
      <vt:lpstr>LL(1)文法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417</cp:revision>
  <dcterms:created xsi:type="dcterms:W3CDTF">2013-06-17T05:43:00Z</dcterms:created>
  <dcterms:modified xsi:type="dcterms:W3CDTF">2020-02-14T04:22:50Z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