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36" r:id="rId2"/>
    <p:sldId id="352" r:id="rId3"/>
    <p:sldId id="353" r:id="rId4"/>
    <p:sldId id="359" r:id="rId5"/>
    <p:sldId id="360" r:id="rId6"/>
    <p:sldId id="361" r:id="rId7"/>
    <p:sldId id="362" r:id="rId8"/>
    <p:sldId id="354" r:id="rId9"/>
    <p:sldId id="355" r:id="rId10"/>
    <p:sldId id="356" r:id="rId11"/>
    <p:sldId id="363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65" d="100"/>
          <a:sy n="65" d="100"/>
        </p:scale>
        <p:origin x="186" y="72"/>
      </p:cViewPr>
      <p:guideLst>
        <p:guide orient="horz" pos="21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LL(1)</a:t>
            </a:r>
            <a:r>
              <a:rPr 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预测分析表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+mn-ea"/>
              </a:rPr>
              <a:t>多重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+mn-ea"/>
              </a:rPr>
              <a:t>定义的条目</a:t>
            </a:r>
          </a:p>
          <a:p>
            <a:pPr marL="274320" lvl="1" indent="0">
              <a:buNone/>
            </a:pP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Wingdings" panose="05000000000000000000" pitchFamily="2" charset="2"/>
              </a:rPr>
              <a:t>FOLLOW(</a:t>
            </a:r>
            <a:r>
              <a:rPr lang="zh-CN" altLang="en-US" i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Wingdings" panose="05000000000000000000" pitchFamily="2" charset="2"/>
              </a:rPr>
              <a:t>e_part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Wingdings" panose="05000000000000000000" pitchFamily="2" charset="2"/>
              </a:rPr>
              <a:t>) = (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Wingdings" panose="05000000000000000000" pitchFamily="2" charset="2"/>
              </a:rPr>
              <a:t>else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Wingdings" panose="05000000000000000000" pitchFamily="2" charset="2"/>
              </a:rPr>
              <a:t>, 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+mn-ea"/>
              </a:rPr>
              <a:t>$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Wingdings" panose="05000000000000000000" pitchFamily="2" charset="2"/>
              </a:rPr>
              <a:t>)</a:t>
            </a:r>
          </a:p>
          <a:p>
            <a:pPr marL="274320" lvl="1" indent="0">
              <a:buNone/>
            </a:pPr>
            <a:r>
              <a:rPr lang="zh-CN" altLang="en-US" i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M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[</a:t>
            </a:r>
            <a:r>
              <a:rPr lang="zh-CN" altLang="en-US" i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e_part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, 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else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]包括</a:t>
            </a:r>
            <a:r>
              <a:rPr lang="zh-CN" altLang="en-US" i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e_part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 → 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else </a:t>
            </a:r>
            <a:r>
              <a:rPr lang="zh-CN" altLang="en-US" i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stmt 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和</a:t>
            </a:r>
            <a:r>
              <a:rPr lang="zh-CN" altLang="en-US" i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 e_part 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→ </a:t>
            </a:r>
            <a:endParaRPr lang="zh-CN" altLang="en-US" kern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ea"/>
              <a:sym typeface="+mn-ea"/>
            </a:endParaRPr>
          </a:p>
          <a:p>
            <a:pPr marL="548640" lvl="2" indent="0">
              <a:buNone/>
            </a:pPr>
            <a:endParaRPr lang="en-US" altLang="zh-C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61035" y="3577590"/>
          <a:ext cx="7729855" cy="2359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8150">
                <a:tc rowSpan="2">
                  <a:txBody>
                    <a:bodyPr/>
                    <a:lstStyle/>
                    <a:p>
                      <a:pPr algn="ctr">
                        <a:lnSpc>
                          <a:spcPct val="260000"/>
                        </a:lnSpc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非终结符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stmt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other</a:t>
                      </a: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stmt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→ 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if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algn="ctr">
                        <a:lnSpc>
                          <a:spcPct val="210000"/>
                        </a:lnSpc>
                        <a:buNone/>
                      </a:pPr>
                      <a:r>
                        <a:rPr lang="en-US" altLang="zh-CN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e_part</a:t>
                      </a: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e_part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→ 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else </a:t>
                      </a:r>
                      <a:r>
                        <a:rPr lang="zh-CN" altLang="en-US" sz="16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stmt</a:t>
                      </a: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e_part</a:t>
                      </a:r>
                      <a:r>
                        <a:rPr lang="zh-CN" altLang="en-US" sz="16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→ </a:t>
                      </a:r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endParaRPr lang="en-US" altLang="zh-CN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e_part</a:t>
                      </a:r>
                      <a:r>
                        <a:rPr lang="zh-CN" altLang="en-US" sz="16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→ </a:t>
                      </a:r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endParaRPr lang="en-US" altLang="zh-CN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expr </a:t>
                      </a: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→ </a:t>
                      </a:r>
                      <a:r>
                        <a:rPr lang="zh-CN" altLang="en-US" sz="16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0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对于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一个文法</a:t>
            </a:r>
            <a:r>
              <a:rPr lang="en-US" altLang="zh-CN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的每个产生式</a:t>
            </a:r>
            <a:r>
              <a:rPr lang="en-US" altLang="zh-CN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→α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，进行如下处理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对于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中的每个终结符号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，将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→α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加入到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,α]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l-GR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lang="zh-CN" altLang="el-G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FIRST(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中，那么对于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FOLLOW(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中的每个终结符号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，将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→α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加入到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,α]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中。如果</a:t>
            </a:r>
            <a:r>
              <a:rPr lang="el-GR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lang="zh-CN" altLang="el-G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FIRST(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中，且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$在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中，也将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→α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加入到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lvl="2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例：用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集和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集构造文法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的预测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</a:p>
          <a:p>
            <a:pPr marL="274320" lvl="1" indent="0">
              <a:buNone/>
            </a:pPr>
            <a:endParaRPr lang="en-US" altLang="zh-CN" sz="1665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T E'</a:t>
            </a: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E'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+ T E'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18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 F T'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T'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* F T'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18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(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) |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898" y="4920615"/>
            <a:ext cx="7255510" cy="3683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183515" lvl="0" indent="-183515" fontAlgn="auto">
              <a:buClr>
                <a:srgbClr val="4F81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→TE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‘ 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加入到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 err="1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 err="1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→FT '</a:t>
            </a:r>
            <a:r>
              <a:rPr lang="zh-CN" altLang="en-US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→(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)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同理。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4300" y="2715895"/>
            <a:ext cx="4547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( 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{+,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), $}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FOLLOW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), $}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{+,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), $}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57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例：用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集构造文法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的预测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3145144165"/>
              </p:ext>
            </p:extLst>
          </p:nvPr>
        </p:nvGraphicFramePr>
        <p:xfrm>
          <a:off x="514985" y="2729865"/>
          <a:ext cx="8046720" cy="354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1490">
                <a:tc rowSpan="2">
                  <a:txBody>
                    <a:bodyPr/>
                    <a:lstStyle/>
                    <a:p>
                      <a:pPr algn="ctr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非终结符号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T E '</a:t>
                      </a:r>
                      <a:endParaRPr lang="en-US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T E '</a:t>
                      </a:r>
                      <a:endParaRPr lang="en-US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F T '</a:t>
                      </a:r>
                      <a:endParaRPr lang="en-US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 F T '</a:t>
                      </a:r>
                      <a:endParaRPr lang="en-US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 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id</a:t>
                      </a:r>
                      <a:endParaRPr lang="en-US" altLang="zh-CN" sz="1600" b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 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(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) </a:t>
                      </a:r>
                      <a:endParaRPr lang="en-US" altLang="zh-CN" sz="1600" b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例：用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集构造文法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的预测分析表</a:t>
            </a:r>
          </a:p>
          <a:p>
            <a:pPr marL="274320" lvl="1" indent="0">
              <a:buNone/>
            </a:pPr>
            <a:endParaRPr lang="en-US" altLang="zh-CN" sz="1665" dirty="0" smtClean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sz="1665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T E'</a:t>
            </a:r>
            <a:endParaRPr lang="en-US" altLang="zh-CN" sz="1800" i="1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E'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+ T E'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18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l-GR" altLang="zh-CN" sz="1800" i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 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 F T'</a:t>
            </a:r>
            <a:endParaRPr lang="en-US" altLang="zh-CN" sz="1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T'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* F T'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18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l-GR" altLang="zh-CN" sz="1800" i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(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) |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4300" y="2715895"/>
            <a:ext cx="4547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( 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{+,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), $}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FOLLOW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), $}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{+,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), $}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1720" y="4679950"/>
            <a:ext cx="7255510" cy="9220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183515" lvl="0" indent="-183515" fontAlgn="auto">
              <a:buClr>
                <a:srgbClr val="4F81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→TE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‘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加入到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 err="1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 err="1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→FT'</a:t>
            </a:r>
            <a:r>
              <a:rPr lang="zh-CN" altLang="en-US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→(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)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同理。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83515" lvl="0" indent="-183515" fontAlgn="auto">
              <a:buClr>
                <a:srgbClr val="4F81BD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‘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→+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TE’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加入到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 ‘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$在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FOLLOW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’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将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 ‘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加入到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57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例：用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集构造文法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的预测分析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3570550300"/>
              </p:ext>
            </p:extLst>
          </p:nvPr>
        </p:nvGraphicFramePr>
        <p:xfrm>
          <a:off x="514985" y="2729865"/>
          <a:ext cx="8046720" cy="354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1490">
                <a:tc rowSpan="2">
                  <a:txBody>
                    <a:bodyPr/>
                    <a:lstStyle/>
                    <a:p>
                      <a:pPr algn="ctr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非终结符号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T E '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T E '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E'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→+T E '</a:t>
                      </a:r>
                      <a:endParaRPr lang="en-US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'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1" i="1" dirty="0"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el-GR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'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1" i="1" dirty="0"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el-GR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F T '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 F T '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id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(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) 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例：用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集构造文法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的预测分析表</a:t>
            </a:r>
          </a:p>
          <a:p>
            <a:pPr marL="274320" lvl="1" indent="0">
              <a:buNone/>
            </a:pPr>
            <a:endParaRPr lang="en-US" altLang="zh-CN" sz="16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sz="16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Clr>
                <a:srgbClr val="4F81BD"/>
              </a:buClr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T E'</a:t>
            </a: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E'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+ T E'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18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 F T'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T'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* F T'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18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</a:p>
          <a:p>
            <a:pPr indent="0">
              <a:buClr>
                <a:srgbClr val="4F81BD"/>
              </a:buClr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(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) |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4300" y="2715895"/>
            <a:ext cx="4547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( 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{+,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), $}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FOLLOW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), $}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{+,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), $}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1720" y="4679950"/>
            <a:ext cx="7255510" cy="147637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183515" lvl="0" indent="-183515" fontAlgn="auto">
              <a:buClr>
                <a:srgbClr val="4F81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TE‘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加入到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 err="1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 err="1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→FT '</a:t>
            </a:r>
            <a:r>
              <a:rPr lang="zh-CN" altLang="en-US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→(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)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同理。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83515" lvl="0" indent="-183515" fontAlgn="auto">
              <a:buClr>
                <a:srgbClr val="4F81BD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i="1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‘ 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→+TE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’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加入到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 ‘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$在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FOLLOW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’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‘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加入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183515" lvl="0" indent="-183515" fontAlgn="auto">
              <a:buClr>
                <a:srgbClr val="4F81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‘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*FT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’ 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加入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到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T‘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$在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FOLLOW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‘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加入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'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 '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57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例：用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集构造文法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的预测分析表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1019809606"/>
              </p:ext>
            </p:extLst>
          </p:nvPr>
        </p:nvGraphicFramePr>
        <p:xfrm>
          <a:off x="514985" y="2729865"/>
          <a:ext cx="8046720" cy="354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1490">
                <a:tc rowSpan="2">
                  <a:txBody>
                    <a:bodyPr/>
                    <a:lstStyle/>
                    <a:p>
                      <a:pPr algn="ctr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非终结符号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T E '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T E '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E'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→+T E '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'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1" i="1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 '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1" i="1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F T '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 F T '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'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l-GR" altLang="zh-CN" sz="1600" b="1" i="1" dirty="0"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el-GR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'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→* FT '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zh-CN" sz="1600" b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'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1" i="1" dirty="0"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el-GR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' </a:t>
                      </a:r>
                      <a:r>
                        <a:rPr lang="en-US" altLang="zh-CN" sz="1600" b="1" i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zh-CN" sz="1600" b="1" i="1" dirty="0"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</a:t>
                      </a:r>
                      <a:endParaRPr lang="el-GR" altLang="zh-CN" sz="1600" b="1" i="1" dirty="0">
                        <a:ln w="12700" cmpd="sng">
                          <a:noFill/>
                          <a:prstDash val="solid"/>
                        </a:ln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>
                          <a:ln w="12700" cmpd="sng">
                            <a:noFill/>
                            <a:prstDash val="solid"/>
                          </a:ln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id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→ ( </a:t>
                      </a:r>
                      <a:r>
                        <a:rPr lang="en-US" altLang="zh-CN" sz="1600" b="1" i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) 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ln w="12700" cmpd="sng">
                          <a:noFill/>
                          <a:prstDash val="solid"/>
                        </a:ln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</a:t>
            </a:r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个文法的预测分析表没有多重定义的条目，当且仅当该文法是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的。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ea"/>
                <a:sym typeface="+mn-ea"/>
              </a:rPr>
              <a:t>多重定义的条目</a:t>
            </a:r>
          </a:p>
          <a:p>
            <a:pPr marL="274320" lvl="1" indent="0">
              <a:buNone/>
            </a:pP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左递归的或二义的，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 </a:t>
            </a:r>
            <a:r>
              <a:rPr lang="en-US" altLang="zh-CN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 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至少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含一个多重定义的条目。</a:t>
            </a:r>
          </a:p>
          <a:p>
            <a:pPr marL="274320" lvl="1" indent="0"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例如，</a:t>
            </a:r>
          </a:p>
          <a:p>
            <a:pPr marL="274320" lvl="1" indent="0">
              <a:buNone/>
            </a:pP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stmt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→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</a:t>
            </a:r>
            <a:r>
              <a:rPr lang="en-US" altLang="zh-CN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stmt e_part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other</a:t>
            </a:r>
            <a:endParaRPr lang="en-US" altLang="zh-C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e_part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stmt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marL="274320" lvl="1" indent="0">
              <a:buNone/>
            </a:pP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 	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495a2ed-0341-4b4c-8186-f07f316f5c8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</TotalTime>
  <Words>938</Words>
  <Application>Microsoft Office PowerPoint</Application>
  <PresentationFormat>全屏显示(4:3)</PresentationFormat>
  <Paragraphs>175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方正舒体</vt:lpstr>
      <vt:lpstr>楷体</vt:lpstr>
      <vt:lpstr>Arial</vt:lpstr>
      <vt:lpstr>Symbol</vt:lpstr>
      <vt:lpstr>Times New Roman</vt:lpstr>
      <vt:lpstr>Wingdings</vt:lpstr>
      <vt:lpstr>透明</vt:lpstr>
      <vt:lpstr>构造LL(1)预测分析表</vt:lpstr>
      <vt:lpstr>构造LL(1)预测分析表</vt:lpstr>
      <vt:lpstr>构造LL(1)预测分析表</vt:lpstr>
      <vt:lpstr>构造LL(1)预测分析表</vt:lpstr>
      <vt:lpstr>构造LL(1)预测分析表</vt:lpstr>
      <vt:lpstr>构造LL(1)预测分析表</vt:lpstr>
      <vt:lpstr>构造LL(1)预测分析表</vt:lpstr>
      <vt:lpstr>构造LL(1)预测分析表</vt:lpstr>
      <vt:lpstr>构造LL(1)预测分析表</vt:lpstr>
      <vt:lpstr>构造LL(1)预测分析表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USER-</cp:lastModifiedBy>
  <cp:revision>438</cp:revision>
  <dcterms:created xsi:type="dcterms:W3CDTF">2013-06-17T05:43:00Z</dcterms:created>
  <dcterms:modified xsi:type="dcterms:W3CDTF">2020-02-14T05:01:15Z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