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336" r:id="rId2"/>
    <p:sldId id="346" r:id="rId3"/>
    <p:sldId id="355" r:id="rId4"/>
    <p:sldId id="348" r:id="rId5"/>
    <p:sldId id="363" r:id="rId6"/>
    <p:sldId id="349" r:id="rId7"/>
    <p:sldId id="350" r:id="rId8"/>
    <p:sldId id="351" r:id="rId9"/>
    <p:sldId id="352" r:id="rId10"/>
    <p:sldId id="353" r:id="rId11"/>
    <p:sldId id="354" r:id="rId12"/>
    <p:sldId id="356" r:id="rId13"/>
    <p:sldId id="357" r:id="rId14"/>
    <p:sldId id="358" r:id="rId15"/>
    <p:sldId id="359" r:id="rId16"/>
    <p:sldId id="360" r:id="rId17"/>
    <p:sldId id="361" r:id="rId18"/>
    <p:sldId id="362" r:id="rId19"/>
    <p:sldId id="345"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3" autoAdjust="0"/>
    <p:restoredTop sz="94660"/>
  </p:normalViewPr>
  <p:slideViewPr>
    <p:cSldViewPr>
      <p:cViewPr>
        <p:scale>
          <a:sx n="75" d="100"/>
          <a:sy n="75" d="100"/>
        </p:scale>
        <p:origin x="366" y="-36"/>
      </p:cViewPr>
      <p:guideLst>
        <p:guide orient="horz" pos="212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0DD38-AE94-4B7B-A953-ACA59DFD7810}" type="datetimeFigureOut">
              <a:rPr lang="zh-CN" altLang="en-US" smtClean="0"/>
              <a:t>2020/2/14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48130-A5BE-4DDA-88A7-6357F31C0CC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06124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图片 8"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3851920" y="836712"/>
            <a:ext cx="1214431" cy="121443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a:latin typeface="楷体" panose="02010609060101010101" pitchFamily="49" charset="-122"/>
                <a:ea typeface="楷体" panose="02010609060101010101" pitchFamily="49" charset="-122"/>
              </a:defRPr>
            </a:lvl1pPr>
            <a:lvl2pPr>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pic>
        <p:nvPicPr>
          <p:cNvPr id="7" name="图片 6"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8507095" y="6234430"/>
            <a:ext cx="623570" cy="62357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5E12716-0500-4096-AEEF-85116185CC49}" type="datetimeFigureOut">
              <a:rPr lang="zh-CN" altLang="en-US" smtClean="0"/>
              <a:t>2020/2/14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5E12716-0500-4096-AEEF-85116185CC49}" type="datetimeFigureOut">
              <a:rPr lang="zh-CN" altLang="en-US" smtClean="0"/>
              <a:t>2020/2/14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5E12716-0500-4096-AEEF-85116185CC49}" type="datetimeFigureOut">
              <a:rPr lang="zh-CN" altLang="en-US" smtClean="0"/>
              <a:t>2020/2/14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12716-0500-4096-AEEF-85116185CC49}" type="datetimeFigureOut">
              <a:rPr lang="zh-CN" altLang="en-US" smtClean="0"/>
              <a:t>2020/2/14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5E12716-0500-4096-AEEF-85116185CC49}" type="datetimeFigureOut">
              <a:rPr lang="zh-CN" altLang="en-US" smtClean="0"/>
              <a:t>2020/2/14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5E12716-0500-4096-AEEF-85116185CC49}" type="datetimeFigureOut">
              <a:rPr lang="zh-CN" altLang="en-US" smtClean="0"/>
              <a:t>2020/2/14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E12716-0500-4096-AEEF-85116185CC49}" type="datetimeFigureOut">
              <a:rPr lang="zh-CN" altLang="en-US" smtClean="0"/>
              <a:t>2020/2/14</a:t>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2AB760F-3769-446A-8FE0-1DCB5BBCC5A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43355"/>
            <a:ext cx="7848600" cy="1927225"/>
          </a:xfrm>
        </p:spPr>
        <p:txBody>
          <a:bodyPr/>
          <a:lstStyle/>
          <a:p>
            <a:pPr algn="ctr"/>
            <a:r>
              <a:rPr lang="zh-CN" altLang="en-US">
                <a:latin typeface="楷体" panose="02010609060101010101" pitchFamily="49" charset="-122"/>
                <a:ea typeface="楷体" panose="02010609060101010101" pitchFamily="49" charset="-122"/>
              </a:rPr>
              <a:t>自底向上语法分析</a:t>
            </a:r>
          </a:p>
        </p:txBody>
      </p:sp>
      <p:sp>
        <p:nvSpPr>
          <p:cNvPr id="3" name="副标题 2"/>
          <p:cNvSpPr>
            <a:spLocks noGrp="1"/>
          </p:cNvSpPr>
          <p:nvPr>
            <p:ph type="subTitle" idx="1"/>
          </p:nvPr>
        </p:nvSpPr>
        <p:spPr>
          <a:xfrm>
            <a:off x="1409700" y="3463925"/>
            <a:ext cx="6400800" cy="1752600"/>
          </a:xfrm>
        </p:spPr>
        <p:txBody>
          <a:bodyPr/>
          <a:lstStyle/>
          <a:p>
            <a:pPr algn="ctr"/>
            <a:r>
              <a:rPr lang="zh-CN" altLang="en-US">
                <a:latin typeface="楷体" panose="02010609060101010101" pitchFamily="49" charset="-122"/>
                <a:ea typeface="楷体" panose="02010609060101010101" pitchFamily="49" charset="-122"/>
                <a:cs typeface="楷体" panose="02010609060101010101" pitchFamily="49" charset="-122"/>
              </a:rPr>
              <a:t>计算机科学与技术学院 王中卿</a:t>
            </a:r>
          </a:p>
        </p:txBody>
      </p:sp>
      <p:sp>
        <p:nvSpPr>
          <p:cNvPr id="4" name="副标题 2"/>
          <p:cNvSpPr>
            <a:spLocks noGrp="1"/>
          </p:cNvSpPr>
          <p:nvPr/>
        </p:nvSpPr>
        <p:spPr>
          <a:xfrm>
            <a:off x="3805555" y="1995805"/>
            <a:ext cx="1532255"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anose="020B0604020202020204"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9pPr>
          </a:lstStyle>
          <a:p>
            <a:r>
              <a:rPr lang="zh-CN" altLang="en-US">
                <a:solidFill>
                  <a:schemeClr val="bg1">
                    <a:lumMod val="50000"/>
                  </a:schemeClr>
                </a:solidFill>
                <a:latin typeface="楷体" panose="02010609060101010101" pitchFamily="49" charset="-122"/>
                <a:ea typeface="楷体" panose="02010609060101010101" pitchFamily="49" charset="-122"/>
                <a:cs typeface="楷体" panose="02010609060101010101" pitchFamily="49" charset="-122"/>
              </a:rPr>
              <a:t>编译原理</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句柄</a:t>
            </a:r>
          </a:p>
        </p:txBody>
      </p:sp>
      <p:sp>
        <p:nvSpPr>
          <p:cNvPr id="3" name="内容占位符 2"/>
          <p:cNvSpPr>
            <a:spLocks noGrp="1"/>
          </p:cNvSpPr>
          <p:nvPr>
            <p:ph idx="1"/>
          </p:nvPr>
        </p:nvSpPr>
        <p:spPr/>
        <p:txBody>
          <a:bodyPr/>
          <a:lstStyle/>
          <a:p>
            <a:r>
              <a:rPr lang="zh-CN" altLang="en-US" dirty="0">
                <a:latin typeface="宋体" panose="02010600030101010101" pitchFamily="2" charset="-122"/>
                <a:sym typeface="+mn-ea"/>
              </a:rPr>
              <a:t>句型的</a:t>
            </a:r>
            <a:r>
              <a:rPr lang="zh-CN" altLang="en-US" dirty="0">
                <a:sym typeface="+mn-ea"/>
              </a:rPr>
              <a:t>句柄</a:t>
            </a:r>
            <a:r>
              <a:rPr lang="zh-CN" altLang="en-US" dirty="0">
                <a:latin typeface="宋体" panose="02010600030101010101" pitchFamily="2" charset="-122"/>
                <a:sym typeface="+mn-ea"/>
              </a:rPr>
              <a:t>是和某产生式右部匹配的子串，并且，把它归约成该产生式左部的非终结符代表了最右推导过程的逆过程的一步。</a:t>
            </a:r>
          </a:p>
          <a:p>
            <a:pPr marL="0" indent="0">
              <a:spcBef>
                <a:spcPct val="0"/>
              </a:spcBef>
              <a:buNone/>
            </a:pPr>
            <a:r>
              <a:rPr lang="en-US" altLang="zh-CN" sz="2000" dirty="0">
                <a:latin typeface="Times New Roman" panose="02020603050405020304" pitchFamily="18" charset="0"/>
                <a:cs typeface="Times New Roman" panose="02020603050405020304" pitchFamily="18" charset="0"/>
                <a:sym typeface="+mn-ea"/>
              </a:rPr>
              <a:t>	</a:t>
            </a:r>
            <a:r>
              <a:rPr lang="en-US" altLang="zh-CN" sz="2000" dirty="0">
                <a:solidFill>
                  <a:schemeClr val="tx1"/>
                </a:solidFill>
                <a:latin typeface="Times New Roman" panose="02020603050405020304" pitchFamily="18" charset="0"/>
                <a:cs typeface="Times New Roman" panose="02020603050405020304" pitchFamily="18" charset="0"/>
                <a:sym typeface="+mn-ea"/>
              </a:rPr>
              <a:t>S </a:t>
            </a:r>
            <a:r>
              <a:rPr lang="en-US" altLang="zh-CN"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solidFill>
                  <a:schemeClr val="tx1"/>
                </a:solidFill>
                <a:latin typeface="Times New Roman" panose="02020603050405020304" pitchFamily="18" charset="0"/>
                <a:cs typeface="Times New Roman" panose="02020603050405020304" pitchFamily="18" charset="0"/>
                <a:sym typeface="+mn-ea"/>
              </a:rPr>
              <a:t> aABe  </a:t>
            </a:r>
          </a:p>
          <a:p>
            <a:pPr marL="0" indent="0">
              <a:spcBef>
                <a:spcPct val="0"/>
              </a:spcBef>
              <a:buNone/>
            </a:pPr>
            <a:r>
              <a:rPr lang="en-US" altLang="zh-CN" sz="2000" dirty="0">
                <a:solidFill>
                  <a:schemeClr val="tx1"/>
                </a:solidFill>
                <a:latin typeface="Times New Roman" panose="02020603050405020304" pitchFamily="18" charset="0"/>
                <a:cs typeface="Times New Roman" panose="02020603050405020304" pitchFamily="18" charset="0"/>
                <a:sym typeface="+mn-ea"/>
              </a:rPr>
              <a:t>  	A </a:t>
            </a:r>
            <a:r>
              <a:rPr lang="en-US" altLang="zh-CN"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solidFill>
                  <a:schemeClr val="tx1"/>
                </a:solidFill>
                <a:latin typeface="Times New Roman" panose="02020603050405020304" pitchFamily="18" charset="0"/>
                <a:cs typeface="Times New Roman" panose="02020603050405020304" pitchFamily="18" charset="0"/>
                <a:sym typeface="+mn-ea"/>
              </a:rPr>
              <a:t> Abc | b</a:t>
            </a: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lgn="just">
              <a:spcBef>
                <a:spcPct val="0"/>
              </a:spcBef>
              <a:buNone/>
            </a:pPr>
            <a:r>
              <a:rPr lang="en-US" altLang="zh-CN" sz="2000" dirty="0">
                <a:solidFill>
                  <a:schemeClr val="tx1"/>
                </a:solidFill>
                <a:latin typeface="Times New Roman" panose="02020603050405020304" pitchFamily="18" charset="0"/>
                <a:cs typeface="Times New Roman" panose="02020603050405020304" pitchFamily="18" charset="0"/>
                <a:sym typeface="+mn-ea"/>
              </a:rPr>
              <a:t>  	B </a:t>
            </a:r>
            <a:r>
              <a:rPr lang="en-US" altLang="zh-CN"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solidFill>
                  <a:schemeClr val="tx1"/>
                </a:solidFill>
                <a:latin typeface="Times New Roman" panose="02020603050405020304" pitchFamily="18" charset="0"/>
                <a:cs typeface="Times New Roman" panose="02020603050405020304" pitchFamily="18" charset="0"/>
                <a:sym typeface="+mn-ea"/>
              </a:rPr>
              <a:t> d</a:t>
            </a:r>
            <a:endParaRPr lang="en-US" altLang="zh-CN" sz="2000" dirty="0">
              <a:latin typeface="Times New Roman" panose="02020603050405020304" pitchFamily="18" charset="0"/>
              <a:cs typeface="Times New Roman" panose="02020603050405020304" pitchFamily="18" charset="0"/>
              <a:sym typeface="+mn-ea"/>
            </a:endParaRPr>
          </a:p>
          <a:p>
            <a:pPr marL="0" indent="0" algn="just">
              <a:spcBef>
                <a:spcPct val="0"/>
              </a:spcBef>
              <a:buNone/>
            </a:pPr>
            <a:r>
              <a:rPr lang="en-US" altLang="zh-CN" dirty="0">
                <a:latin typeface="宋体" panose="02010600030101010101" pitchFamily="2" charset="-122"/>
                <a:sym typeface="+mn-ea"/>
              </a:rPr>
              <a:t>	</a:t>
            </a:r>
            <a:r>
              <a:rPr lang="en-US" altLang="zh-CN" sz="2000" dirty="0">
                <a:latin typeface="Times New Roman" panose="02020603050405020304" pitchFamily="18" charset="0"/>
                <a:cs typeface="Times New Roman" panose="02020603050405020304" pitchFamily="18" charset="0"/>
                <a:sym typeface="+mn-ea"/>
              </a:rPr>
              <a:t>S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aseline="-30000" dirty="0">
                <a:latin typeface="Times New Roman" panose="02020603050405020304" pitchFamily="18" charset="0"/>
                <a:cs typeface="Times New Roman" panose="02020603050405020304" pitchFamily="18" charset="0"/>
                <a:sym typeface="+mn-ea"/>
              </a:rPr>
              <a:t>rm</a:t>
            </a:r>
            <a:r>
              <a:rPr lang="en-US" altLang="zh-CN" sz="2000" b="1" baseline="-30000" dirty="0">
                <a:solidFill>
                  <a:schemeClr val="accent1"/>
                </a:solidFill>
                <a:latin typeface="Times New Roman" panose="02020603050405020304" pitchFamily="18" charset="0"/>
                <a:cs typeface="Times New Roman" panose="02020603050405020304" pitchFamily="18" charset="0"/>
                <a:sym typeface="+mn-ea"/>
              </a:rPr>
              <a:t> </a:t>
            </a:r>
            <a:r>
              <a:rPr lang="en-US" altLang="zh-CN" sz="2000" b="1" dirty="0">
                <a:solidFill>
                  <a:schemeClr val="accent1"/>
                </a:solidFill>
                <a:latin typeface="Times New Roman" panose="02020603050405020304" pitchFamily="18" charset="0"/>
                <a:cs typeface="Times New Roman" panose="02020603050405020304" pitchFamily="18" charset="0"/>
                <a:sym typeface="+mn-ea"/>
              </a:rPr>
              <a:t>aABe</a:t>
            </a:r>
            <a:r>
              <a:rPr lang="en-US" altLang="zh-CN" sz="2000" dirty="0">
                <a:latin typeface="Times New Roman" panose="02020603050405020304" pitchFamily="18" charset="0"/>
                <a:cs typeface="Times New Roman" panose="02020603050405020304" pitchFamily="18" charset="0"/>
                <a:sym typeface="+mn-ea"/>
              </a:rPr>
              <a:t>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aseline="-30000" dirty="0">
                <a:latin typeface="Times New Roman" panose="02020603050405020304" pitchFamily="18" charset="0"/>
                <a:cs typeface="Times New Roman" panose="02020603050405020304" pitchFamily="18" charset="0"/>
                <a:sym typeface="+mn-ea"/>
              </a:rPr>
              <a:t>rm</a:t>
            </a:r>
            <a:r>
              <a:rPr lang="en-US" altLang="zh-CN" sz="2000" dirty="0">
                <a:latin typeface="Times New Roman" panose="02020603050405020304" pitchFamily="18" charset="0"/>
                <a:cs typeface="Times New Roman" panose="02020603050405020304" pitchFamily="18" charset="0"/>
                <a:sym typeface="+mn-ea"/>
              </a:rPr>
              <a:t> aA</a:t>
            </a:r>
            <a:r>
              <a:rPr lang="en-US" altLang="zh-CN" sz="2000" b="1" dirty="0">
                <a:solidFill>
                  <a:schemeClr val="accent1"/>
                </a:solidFill>
                <a:latin typeface="Times New Roman" panose="02020603050405020304" pitchFamily="18" charset="0"/>
                <a:cs typeface="Times New Roman" panose="02020603050405020304" pitchFamily="18" charset="0"/>
                <a:sym typeface="+mn-ea"/>
              </a:rPr>
              <a:t>d</a:t>
            </a:r>
            <a:r>
              <a:rPr lang="en-US" altLang="zh-CN" sz="2000" dirty="0">
                <a:latin typeface="Times New Roman" panose="02020603050405020304" pitchFamily="18" charset="0"/>
                <a:cs typeface="Times New Roman" panose="02020603050405020304" pitchFamily="18" charset="0"/>
                <a:sym typeface="+mn-ea"/>
              </a:rPr>
              <a:t>e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aseline="-30000" dirty="0">
                <a:latin typeface="Times New Roman" panose="02020603050405020304" pitchFamily="18" charset="0"/>
                <a:cs typeface="Times New Roman" panose="02020603050405020304" pitchFamily="18" charset="0"/>
                <a:sym typeface="+mn-ea"/>
              </a:rPr>
              <a:t>rm</a:t>
            </a:r>
            <a:r>
              <a:rPr lang="en-US" altLang="zh-CN" sz="2000" dirty="0">
                <a:latin typeface="Times New Roman" panose="02020603050405020304" pitchFamily="18" charset="0"/>
                <a:cs typeface="Times New Roman" panose="02020603050405020304" pitchFamily="18" charset="0"/>
                <a:sym typeface="+mn-ea"/>
              </a:rPr>
              <a:t> a</a:t>
            </a:r>
            <a:r>
              <a:rPr lang="en-US" altLang="zh-CN" sz="2000" b="1" dirty="0">
                <a:solidFill>
                  <a:schemeClr val="accent1"/>
                </a:solidFill>
                <a:latin typeface="Times New Roman" panose="02020603050405020304" pitchFamily="18" charset="0"/>
                <a:cs typeface="Times New Roman" panose="02020603050405020304" pitchFamily="18" charset="0"/>
                <a:sym typeface="+mn-ea"/>
              </a:rPr>
              <a:t>Abc</a:t>
            </a:r>
            <a:r>
              <a:rPr lang="en-US" altLang="zh-CN" sz="2000" dirty="0">
                <a:latin typeface="Times New Roman" panose="02020603050405020304" pitchFamily="18" charset="0"/>
                <a:cs typeface="Times New Roman" panose="02020603050405020304" pitchFamily="18" charset="0"/>
                <a:sym typeface="+mn-ea"/>
              </a:rPr>
              <a:t>de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aseline="-30000" dirty="0">
                <a:latin typeface="Times New Roman" panose="02020603050405020304" pitchFamily="18" charset="0"/>
                <a:cs typeface="Times New Roman" panose="02020603050405020304" pitchFamily="18" charset="0"/>
                <a:sym typeface="+mn-ea"/>
              </a:rPr>
              <a:t>rm</a:t>
            </a:r>
            <a:r>
              <a:rPr lang="en-US" altLang="zh-CN" sz="2000" dirty="0">
                <a:latin typeface="Times New Roman" panose="02020603050405020304" pitchFamily="18" charset="0"/>
                <a:cs typeface="Times New Roman" panose="02020603050405020304" pitchFamily="18" charset="0"/>
                <a:sym typeface="+mn-ea"/>
              </a:rPr>
              <a:t> a</a:t>
            </a:r>
            <a:r>
              <a:rPr lang="en-US" altLang="zh-CN" sz="2000" b="1" dirty="0">
                <a:solidFill>
                  <a:schemeClr val="accent1"/>
                </a:solidFill>
                <a:latin typeface="Times New Roman" panose="02020603050405020304" pitchFamily="18" charset="0"/>
                <a:cs typeface="Times New Roman" panose="02020603050405020304" pitchFamily="18" charset="0"/>
                <a:sym typeface="+mn-ea"/>
              </a:rPr>
              <a:t>b</a:t>
            </a:r>
            <a:r>
              <a:rPr lang="en-US" altLang="zh-CN" sz="2000" dirty="0">
                <a:latin typeface="Times New Roman" panose="02020603050405020304" pitchFamily="18" charset="0"/>
                <a:cs typeface="Times New Roman" panose="02020603050405020304" pitchFamily="18" charset="0"/>
                <a:sym typeface="+mn-ea"/>
              </a:rPr>
              <a:t>bcde</a:t>
            </a:r>
          </a:p>
          <a:p>
            <a:pPr marL="0" indent="0" algn="just">
              <a:spcBef>
                <a:spcPct val="0"/>
              </a:spcBef>
              <a:buNone/>
            </a:pPr>
            <a:endParaRPr lang="zh-CN" altLang="en-US" sz="2000" dirty="0">
              <a:latin typeface="Times New Roman" panose="02020603050405020304" pitchFamily="18" charset="0"/>
              <a:cs typeface="Times New Roman" panose="02020603050405020304" pitchFamily="18" charset="0"/>
              <a:sym typeface="+mn-ea"/>
            </a:endParaRPr>
          </a:p>
          <a:p>
            <a:r>
              <a:rPr lang="zh-CN" altLang="en-US" sz="2000" dirty="0">
                <a:latin typeface="Times New Roman" panose="02020603050405020304" pitchFamily="18" charset="0"/>
                <a:cs typeface="Times New Roman" panose="02020603050405020304" pitchFamily="18" charset="0"/>
              </a:rPr>
              <a:t>句柄的</a:t>
            </a:r>
            <a:r>
              <a:rPr lang="zh-CN" altLang="en-US" sz="2000" b="1" dirty="0">
                <a:solidFill>
                  <a:schemeClr val="accent1"/>
                </a:solidFill>
                <a:latin typeface="Times New Roman" panose="02020603050405020304" pitchFamily="18" charset="0"/>
                <a:cs typeface="Times New Roman" panose="02020603050405020304" pitchFamily="18" charset="0"/>
              </a:rPr>
              <a:t>右边仅含终结符</a:t>
            </a:r>
            <a:endParaRPr lang="zh-CN" altLang="en-US"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如果文法二义，那么句柄可能不唯一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句柄</a:t>
            </a:r>
          </a:p>
        </p:txBody>
      </p:sp>
      <p:sp>
        <p:nvSpPr>
          <p:cNvPr id="3" name="内容占位符 2"/>
          <p:cNvSpPr>
            <a:spLocks noGrp="1"/>
          </p:cNvSpPr>
          <p:nvPr>
            <p:ph idx="1"/>
          </p:nvPr>
        </p:nvSpPr>
        <p:spPr/>
        <p:txBody>
          <a:bodyPr>
            <a:normAutofit lnSpcReduction="10000"/>
          </a:bodyPr>
          <a:lstStyle/>
          <a:p>
            <a:r>
              <a:rPr lang="zh-CN" altLang="en-US" dirty="0"/>
              <a:t>例 句柄不唯一</a:t>
            </a:r>
          </a:p>
          <a:p>
            <a:pPr marL="0" indent="0">
              <a:buNone/>
            </a:pPr>
            <a:r>
              <a:rPr lang="en-US" altLang="zh-CN" dirty="0">
                <a:latin typeface="Times New Roman" panose="02020603050405020304" pitchFamily="18" charset="0"/>
                <a:cs typeface="Times New Roman" panose="02020603050405020304" pitchFamily="18" charset="0"/>
                <a:sym typeface="+mn-ea"/>
              </a:rPr>
              <a:t>	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mn-ea"/>
              </a:rPr>
              <a:t> E + E | 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mn-ea"/>
              </a:rPr>
              <a:t> E | (E ) | id</a:t>
            </a:r>
          </a:p>
          <a:p>
            <a:pPr>
              <a:spcBef>
                <a:spcPct val="0"/>
              </a:spcBef>
              <a:buNone/>
            </a:pPr>
            <a:endParaRPr lang="en-US" altLang="zh-CN" b="1" i="1" dirty="0"/>
          </a:p>
          <a:p>
            <a:pPr>
              <a:spcBef>
                <a:spcPct val="0"/>
              </a:spcBef>
              <a:buNone/>
            </a:pPr>
            <a:endParaRPr lang="en-US" altLang="zh-CN" i="1" dirty="0"/>
          </a:p>
          <a:p>
            <a:pPr>
              <a:spcBef>
                <a:spcPct val="0"/>
              </a:spcBef>
              <a:buNone/>
            </a:pPr>
            <a:endParaRPr lang="en-US" altLang="zh-CN" i="1" dirty="0"/>
          </a:p>
          <a:p>
            <a:pPr>
              <a:spcBef>
                <a:spcPct val="0"/>
              </a:spcBef>
              <a:buNone/>
            </a:pPr>
            <a:endParaRPr lang="en-US" altLang="zh-CN" i="1" dirty="0"/>
          </a:p>
          <a:p>
            <a:pPr>
              <a:spcBef>
                <a:spcPct val="0"/>
              </a:spcBef>
              <a:buNone/>
            </a:pPr>
            <a:endParaRPr lang="en-US" altLang="zh-CN" i="1" dirty="0"/>
          </a:p>
          <a:p>
            <a:pPr>
              <a:spcBef>
                <a:spcPct val="0"/>
              </a:spcBef>
              <a:buNone/>
            </a:pPr>
            <a:endParaRPr lang="en-US" altLang="zh-CN" i="1" dirty="0"/>
          </a:p>
          <a:p>
            <a:pPr>
              <a:spcBef>
                <a:spcPct val="0"/>
              </a:spcBef>
              <a:buNone/>
            </a:pPr>
            <a:endParaRPr lang="en-US" altLang="zh-CN" i="1" dirty="0"/>
          </a:p>
          <a:p>
            <a:pPr>
              <a:spcBef>
                <a:spcPct val="0"/>
              </a:spcBef>
              <a:buNone/>
            </a:pPr>
            <a:endParaRPr lang="en-US" altLang="zh-CN" i="1" dirty="0"/>
          </a:p>
          <a:p>
            <a:pPr>
              <a:spcBef>
                <a:spcPct val="0"/>
              </a:spcBef>
              <a:buNone/>
            </a:pPr>
            <a:endParaRPr lang="en-US" altLang="zh-CN" i="1" dirty="0"/>
          </a:p>
          <a:p>
            <a:pPr>
              <a:spcBef>
                <a:spcPct val="0"/>
              </a:spcBef>
              <a:buNone/>
            </a:pPr>
            <a:r>
              <a:rPr lang="en-US" altLang="zh-CN" dirty="0">
                <a:sym typeface="+mn-ea"/>
              </a:rPr>
              <a:t>		</a:t>
            </a:r>
            <a:r>
              <a:rPr lang="zh-CN" altLang="en-US" dirty="0">
                <a:sym typeface="+mn-ea"/>
              </a:rPr>
              <a:t>在句型 </a:t>
            </a:r>
            <a:r>
              <a:rPr lang="en-US" altLang="zh-CN" dirty="0">
                <a:latin typeface="Times New Roman" panose="02020603050405020304" pitchFamily="18" charset="0"/>
                <a:cs typeface="Times New Roman" panose="02020603050405020304" pitchFamily="18" charset="0"/>
                <a:sym typeface="+mn-ea"/>
              </a:rPr>
              <a:t>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mn-ea"/>
              </a:rPr>
              <a:t> E + id</a:t>
            </a:r>
            <a:r>
              <a:rPr lang="en-US" altLang="zh-CN" baseline="-30000" dirty="0">
                <a:latin typeface="Times New Roman" panose="02020603050405020304" pitchFamily="18" charset="0"/>
                <a:cs typeface="Times New Roman" panose="02020603050405020304" pitchFamily="18" charset="0"/>
                <a:sym typeface="+mn-ea"/>
              </a:rPr>
              <a:t>3 </a:t>
            </a:r>
            <a:r>
              <a:rPr lang="zh-CN" altLang="en-US" dirty="0">
                <a:sym typeface="+mn-ea"/>
              </a:rPr>
              <a:t>中，句柄不唯一</a:t>
            </a:r>
            <a:endParaRPr lang="en-US" altLang="zh-CN" b="1" i="1" dirty="0"/>
          </a:p>
          <a:p>
            <a:pPr algn="just">
              <a:spcBef>
                <a:spcPct val="0"/>
              </a:spcBef>
              <a:buNone/>
            </a:pPr>
            <a:endParaRPr lang="en-US" altLang="zh-CN" b="1" i="1" dirty="0"/>
          </a:p>
          <a:p>
            <a:pPr>
              <a:spcBef>
                <a:spcPct val="0"/>
              </a:spcBef>
              <a:buNone/>
            </a:pPr>
            <a:r>
              <a:rPr lang="zh-CN" altLang="en-US" b="1" dirty="0">
                <a:sym typeface="+mn-ea"/>
              </a:rPr>
              <a:t>		</a:t>
            </a:r>
            <a:endParaRPr lang="zh-CN" altLang="en-US" b="1" dirty="0"/>
          </a:p>
          <a:p>
            <a:pPr marL="0" indent="0">
              <a:buNone/>
            </a:pP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4990465" y="2762250"/>
            <a:ext cx="2954655" cy="2769989"/>
          </a:xfrm>
          <a:prstGeom prst="rect">
            <a:avLst/>
          </a:prstGeom>
          <a:noFill/>
        </p:spPr>
        <p:txBody>
          <a:bodyPr wrap="none" rtlCol="0">
            <a:spAutoFit/>
          </a:bodyPr>
          <a:lstStyle/>
          <a:p>
            <a:pPr algn="l">
              <a:spcBef>
                <a:spcPct val="0"/>
              </a:spcBef>
              <a:buNone/>
            </a:pPr>
            <a:endParaRPr lang="en-US" altLang="zh-CN" b="1" i="1" dirty="0"/>
          </a:p>
          <a:p>
            <a:pPr algn="l">
              <a:spcBef>
                <a:spcPct val="0"/>
              </a:spcBef>
              <a:buNone/>
            </a:pPr>
            <a:r>
              <a:rPr lang="en-US" altLang="zh-CN" sz="2400" dirty="0">
                <a:latin typeface="Times New Roman" panose="02020603050405020304" pitchFamily="18" charset="0"/>
                <a:cs typeface="Times New Roman" panose="02020603050405020304" pitchFamily="18" charset="0"/>
                <a:sym typeface="+mn-ea"/>
              </a:rPr>
              <a:t>E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aseline="-30000" dirty="0">
                <a:latin typeface="Times New Roman" panose="02020603050405020304" pitchFamily="18" charset="0"/>
                <a:cs typeface="Times New Roman" panose="02020603050405020304" pitchFamily="18" charset="0"/>
                <a:sym typeface="+mn-ea"/>
              </a:rPr>
              <a:t>rm </a:t>
            </a:r>
            <a:r>
              <a:rPr lang="en-US" altLang="zh-CN" sz="2400" baseline="-30000" dirty="0">
                <a:solidFill>
                  <a:schemeClr val="accent1"/>
                </a:solidFill>
                <a:latin typeface="Times New Roman" panose="02020603050405020304" pitchFamily="18" charset="0"/>
                <a:cs typeface="Times New Roman" panose="02020603050405020304" pitchFamily="18" charset="0"/>
                <a:sym typeface="+mn-ea"/>
              </a:rPr>
              <a:t> </a:t>
            </a:r>
            <a:r>
              <a:rPr lang="en-US" altLang="zh-CN" sz="2400" dirty="0">
                <a:solidFill>
                  <a:schemeClr val="accent1"/>
                </a:solidFill>
                <a:latin typeface="Times New Roman" panose="02020603050405020304" pitchFamily="18" charset="0"/>
                <a:cs typeface="Times New Roman" panose="02020603050405020304" pitchFamily="18" charset="0"/>
                <a:sym typeface="+mn-ea"/>
              </a:rPr>
              <a:t>E </a:t>
            </a:r>
            <a:r>
              <a:rPr lang="en-US" altLang="zh-CN" sz="24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solidFill>
                  <a:schemeClr val="accent1"/>
                </a:solidFill>
                <a:latin typeface="Times New Roman" panose="02020603050405020304" pitchFamily="18" charset="0"/>
                <a:cs typeface="Times New Roman" panose="02020603050405020304" pitchFamily="18" charset="0"/>
                <a:sym typeface="+mn-ea"/>
              </a:rPr>
              <a:t> E</a:t>
            </a:r>
            <a:endParaRPr lang="en-US" altLang="zh-CN" sz="2400" dirty="0">
              <a:solidFill>
                <a:srgbClr val="00FF00"/>
              </a:solidFill>
              <a:latin typeface="Times New Roman" panose="02020603050405020304" pitchFamily="18" charset="0"/>
              <a:cs typeface="Times New Roman" panose="02020603050405020304" pitchFamily="18" charset="0"/>
            </a:endParaRPr>
          </a:p>
          <a:p>
            <a:pPr>
              <a:spcBef>
                <a:spcPct val="0"/>
              </a:spcBef>
            </a:pP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30000" dirty="0">
                <a:latin typeface="Times New Roman" panose="02020603050405020304" pitchFamily="18" charset="0"/>
                <a:cs typeface="Times New Roman" panose="02020603050405020304" pitchFamily="18" charset="0"/>
                <a:sym typeface="+mn-ea"/>
              </a:rPr>
              <a:t>rm</a:t>
            </a:r>
            <a:r>
              <a:rPr lang="en-US" altLang="zh-CN" sz="2400" dirty="0">
                <a:latin typeface="Times New Roman" panose="02020603050405020304" pitchFamily="18" charset="0"/>
                <a:cs typeface="Times New Roman" panose="02020603050405020304" pitchFamily="18" charset="0"/>
                <a:sym typeface="+mn-ea"/>
              </a:rPr>
              <a:t> E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mn-ea"/>
              </a:rPr>
              <a:t> </a:t>
            </a:r>
            <a:r>
              <a:rPr lang="en-US" altLang="zh-CN" sz="2400" dirty="0">
                <a:solidFill>
                  <a:schemeClr val="accent1"/>
                </a:solidFill>
                <a:latin typeface="Times New Roman" panose="02020603050405020304" pitchFamily="18" charset="0"/>
                <a:cs typeface="Times New Roman" panose="02020603050405020304" pitchFamily="18" charset="0"/>
                <a:sym typeface="+mn-ea"/>
              </a:rPr>
              <a:t> </a:t>
            </a:r>
            <a:r>
              <a:rPr lang="en-US" altLang="zh-CN" sz="2400" dirty="0" smtClean="0">
                <a:solidFill>
                  <a:schemeClr val="accent1"/>
                </a:solidFill>
                <a:latin typeface="Times New Roman" panose="02020603050405020304" pitchFamily="18" charset="0"/>
                <a:cs typeface="Times New Roman" panose="02020603050405020304" pitchFamily="18" charset="0"/>
                <a:sym typeface="+mn-ea"/>
              </a:rPr>
              <a:t>id</a:t>
            </a:r>
            <a:r>
              <a:rPr lang="en-US" altLang="zh-CN" sz="2400" baseline="-30000" dirty="0" smtClean="0">
                <a:solidFill>
                  <a:schemeClr val="accent1"/>
                </a:solidFill>
                <a:latin typeface="Times New Roman" panose="02020603050405020304" pitchFamily="18" charset="0"/>
                <a:cs typeface="Times New Roman" panose="02020603050405020304" pitchFamily="18" charset="0"/>
                <a:sym typeface="+mn-ea"/>
              </a:rPr>
              <a:t>3</a:t>
            </a:r>
          </a:p>
          <a:p>
            <a:pPr>
              <a:spcBef>
                <a:spcPct val="0"/>
              </a:spcBef>
            </a:pP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aseline="-30000" dirty="0">
                <a:latin typeface="Times New Roman" panose="02020603050405020304" pitchFamily="18" charset="0"/>
                <a:cs typeface="Times New Roman" panose="02020603050405020304" pitchFamily="18" charset="0"/>
                <a:sym typeface="+mn-ea"/>
              </a:rPr>
              <a:t>rm</a:t>
            </a:r>
            <a:r>
              <a:rPr lang="en-US" altLang="zh-CN" sz="2400" dirty="0">
                <a:latin typeface="Times New Roman" panose="02020603050405020304" pitchFamily="18" charset="0"/>
                <a:cs typeface="Times New Roman" panose="02020603050405020304" pitchFamily="18" charset="0"/>
                <a:sym typeface="+mn-ea"/>
              </a:rPr>
              <a:t> </a:t>
            </a:r>
            <a:r>
              <a:rPr lang="en-US" altLang="zh-CN" sz="2400" dirty="0">
                <a:solidFill>
                  <a:schemeClr val="accent1"/>
                </a:solidFill>
                <a:latin typeface="Times New Roman" panose="02020603050405020304" pitchFamily="18" charset="0"/>
                <a:cs typeface="Times New Roman" panose="02020603050405020304" pitchFamily="18" charset="0"/>
                <a:sym typeface="+mn-ea"/>
              </a:rPr>
              <a:t>E </a:t>
            </a:r>
            <a:r>
              <a:rPr lang="en-US" altLang="zh-CN" sz="24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solidFill>
                  <a:schemeClr val="accent1"/>
                </a:solidFill>
                <a:latin typeface="Times New Roman" panose="02020603050405020304" pitchFamily="18" charset="0"/>
                <a:cs typeface="Times New Roman" panose="02020603050405020304" pitchFamily="18" charset="0"/>
                <a:sym typeface="+mn-ea"/>
              </a:rPr>
              <a:t> E </a:t>
            </a:r>
            <a:r>
              <a:rPr lang="en-US" altLang="zh-CN" sz="2400" dirty="0">
                <a:latin typeface="Times New Roman" panose="02020603050405020304" pitchFamily="18" charset="0"/>
                <a:cs typeface="Times New Roman" panose="02020603050405020304" pitchFamily="18" charset="0"/>
                <a:sym typeface="+mn-ea"/>
              </a:rPr>
              <a:t>+</a:t>
            </a:r>
            <a:r>
              <a:rPr lang="en-US" altLang="zh-CN" sz="2400" dirty="0">
                <a:solidFill>
                  <a:schemeClr val="accent1"/>
                </a:solidFill>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sym typeface="+mn-ea"/>
              </a:rPr>
              <a:t>id</a:t>
            </a:r>
            <a:r>
              <a:rPr lang="en-US" altLang="zh-CN" sz="2400" baseline="-30000" dirty="0">
                <a:latin typeface="Times New Roman" panose="02020603050405020304" pitchFamily="18" charset="0"/>
                <a:cs typeface="Times New Roman" panose="02020603050405020304" pitchFamily="18" charset="0"/>
                <a:sym typeface="+mn-ea"/>
              </a:rPr>
              <a:t>3</a:t>
            </a:r>
            <a:r>
              <a:rPr lang="en-US" altLang="zh-CN" sz="2400" baseline="-30000" dirty="0">
                <a:solidFill>
                  <a:srgbClr val="00FF00"/>
                </a:solidFill>
                <a:latin typeface="Times New Roman" panose="02020603050405020304" pitchFamily="18" charset="0"/>
                <a:cs typeface="Times New Roman" panose="02020603050405020304" pitchFamily="18" charset="0"/>
                <a:sym typeface="+mn-ea"/>
              </a:rPr>
              <a:t>	</a:t>
            </a:r>
            <a:endParaRPr lang="zh-CN" altLang="en-US" sz="2400" dirty="0">
              <a:latin typeface="Times New Roman" panose="02020603050405020304" pitchFamily="18" charset="0"/>
              <a:cs typeface="Times New Roman" panose="02020603050405020304" pitchFamily="18" charset="0"/>
            </a:endParaRPr>
          </a:p>
          <a:p>
            <a:pPr algn="l">
              <a:spcBef>
                <a:spcPct val="0"/>
              </a:spcBef>
              <a:buNone/>
            </a:pP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30000" dirty="0">
                <a:latin typeface="Times New Roman" panose="02020603050405020304" pitchFamily="18" charset="0"/>
                <a:cs typeface="Times New Roman" panose="02020603050405020304" pitchFamily="18" charset="0"/>
                <a:sym typeface="+mn-ea"/>
              </a:rPr>
              <a:t>rm</a:t>
            </a:r>
            <a:r>
              <a:rPr lang="en-US" altLang="zh-CN" sz="2400" dirty="0">
                <a:latin typeface="Times New Roman" panose="02020603050405020304" pitchFamily="18" charset="0"/>
                <a:cs typeface="Times New Roman" panose="02020603050405020304" pitchFamily="18" charset="0"/>
                <a:sym typeface="+mn-ea"/>
              </a:rPr>
              <a:t> E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mn-ea"/>
              </a:rPr>
              <a:t> </a:t>
            </a:r>
            <a:r>
              <a:rPr lang="en-US" altLang="zh-CN" sz="2400" dirty="0">
                <a:solidFill>
                  <a:schemeClr val="accent1"/>
                </a:solidFill>
                <a:latin typeface="Times New Roman" panose="02020603050405020304" pitchFamily="18" charset="0"/>
                <a:cs typeface="Times New Roman" panose="02020603050405020304" pitchFamily="18" charset="0"/>
                <a:sym typeface="+mn-ea"/>
              </a:rPr>
              <a:t>id</a:t>
            </a:r>
            <a:r>
              <a:rPr lang="en-US" altLang="zh-CN" sz="2400" baseline="-30000" dirty="0">
                <a:solidFill>
                  <a:schemeClr val="accent1"/>
                </a:solidFill>
                <a:latin typeface="Times New Roman" panose="02020603050405020304" pitchFamily="18" charset="0"/>
                <a:cs typeface="Times New Roman" panose="02020603050405020304" pitchFamily="18" charset="0"/>
                <a:sym typeface="+mn-ea"/>
              </a:rPr>
              <a:t>2</a:t>
            </a:r>
            <a:r>
              <a:rPr lang="en-US" altLang="zh-CN" sz="2400" dirty="0">
                <a:latin typeface="Times New Roman" panose="02020603050405020304" pitchFamily="18" charset="0"/>
                <a:cs typeface="Times New Roman" panose="02020603050405020304" pitchFamily="18" charset="0"/>
                <a:sym typeface="+mn-ea"/>
              </a:rPr>
              <a:t> + id</a:t>
            </a:r>
            <a:r>
              <a:rPr lang="en-US" altLang="zh-CN" sz="2400" baseline="-30000" dirty="0">
                <a:latin typeface="Times New Roman" panose="02020603050405020304" pitchFamily="18" charset="0"/>
                <a:cs typeface="Times New Roman" panose="02020603050405020304" pitchFamily="18" charset="0"/>
                <a:sym typeface="+mn-ea"/>
              </a:rPr>
              <a:t>3</a:t>
            </a:r>
            <a:r>
              <a:rPr lang="en-US" altLang="zh-CN" sz="2400" dirty="0">
                <a:latin typeface="Times New Roman" panose="02020603050405020304" pitchFamily="18" charset="0"/>
                <a:cs typeface="Times New Roman" panose="02020603050405020304" pitchFamily="18" charset="0"/>
                <a:sym typeface="+mn-ea"/>
              </a:rPr>
              <a:t> </a:t>
            </a:r>
            <a:endParaRPr lang="en-US" altLang="zh-CN" sz="2400" dirty="0">
              <a:latin typeface="Times New Roman" panose="02020603050405020304" pitchFamily="18" charset="0"/>
              <a:cs typeface="Times New Roman" panose="02020603050405020304" pitchFamily="18" charset="0"/>
            </a:endParaRPr>
          </a:p>
          <a:p>
            <a:pPr algn="l">
              <a:spcBef>
                <a:spcPct val="0"/>
              </a:spcBef>
              <a:buNone/>
            </a:pPr>
            <a:r>
              <a:rPr lang="en-US" altLang="zh-CN" sz="2400" dirty="0">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aseline="-30000" dirty="0">
                <a:latin typeface="Times New Roman" panose="02020603050405020304" pitchFamily="18" charset="0"/>
                <a:cs typeface="Times New Roman" panose="02020603050405020304" pitchFamily="18" charset="0"/>
                <a:sym typeface="+mn-ea"/>
              </a:rPr>
              <a:t>rm</a:t>
            </a:r>
            <a:r>
              <a:rPr lang="en-US" altLang="zh-CN" sz="2400" dirty="0">
                <a:latin typeface="Times New Roman" panose="02020603050405020304" pitchFamily="18" charset="0"/>
                <a:cs typeface="Times New Roman" panose="02020603050405020304" pitchFamily="18" charset="0"/>
                <a:sym typeface="+mn-ea"/>
              </a:rPr>
              <a:t> </a:t>
            </a:r>
            <a:r>
              <a:rPr lang="en-US" altLang="zh-CN" sz="2400" dirty="0">
                <a:solidFill>
                  <a:schemeClr val="accent1"/>
                </a:solidFill>
                <a:latin typeface="Times New Roman" panose="02020603050405020304" pitchFamily="18" charset="0"/>
                <a:cs typeface="Times New Roman" panose="02020603050405020304" pitchFamily="18" charset="0"/>
                <a:sym typeface="+mn-ea"/>
              </a:rPr>
              <a:t>id</a:t>
            </a:r>
            <a:r>
              <a:rPr lang="en-US" altLang="zh-CN" sz="2400" baseline="-30000" dirty="0">
                <a:solidFill>
                  <a:schemeClr val="accent1"/>
                </a:solidFill>
                <a:latin typeface="Times New Roman" panose="02020603050405020304" pitchFamily="18" charset="0"/>
                <a:cs typeface="Times New Roman" panose="02020603050405020304" pitchFamily="18" charset="0"/>
                <a:sym typeface="+mn-ea"/>
              </a:rPr>
              <a:t>1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mn-ea"/>
              </a:rPr>
              <a:t> id</a:t>
            </a:r>
            <a:r>
              <a:rPr lang="en-US" altLang="zh-CN" sz="2400" baseline="-30000" dirty="0">
                <a:latin typeface="Times New Roman" panose="02020603050405020304" pitchFamily="18" charset="0"/>
                <a:cs typeface="Times New Roman" panose="02020603050405020304" pitchFamily="18" charset="0"/>
                <a:sym typeface="+mn-ea"/>
              </a:rPr>
              <a:t>2</a:t>
            </a:r>
            <a:r>
              <a:rPr lang="en-US" altLang="zh-CN" sz="2400" dirty="0">
                <a:latin typeface="Times New Roman" panose="02020603050405020304" pitchFamily="18" charset="0"/>
                <a:cs typeface="Times New Roman" panose="02020603050405020304" pitchFamily="18" charset="0"/>
                <a:sym typeface="+mn-ea"/>
              </a:rPr>
              <a:t> + id</a:t>
            </a:r>
            <a:r>
              <a:rPr lang="en-US" altLang="zh-CN" sz="2400" baseline="-30000" dirty="0">
                <a:latin typeface="Times New Roman" panose="02020603050405020304" pitchFamily="18" charset="0"/>
                <a:cs typeface="Times New Roman" panose="02020603050405020304" pitchFamily="18" charset="0"/>
                <a:sym typeface="+mn-ea"/>
              </a:rPr>
              <a:t>3</a:t>
            </a:r>
            <a:r>
              <a:rPr lang="en-US" altLang="zh-CN" sz="2400" dirty="0">
                <a:latin typeface="Times New Roman" panose="02020603050405020304" pitchFamily="18" charset="0"/>
                <a:cs typeface="Times New Roman" panose="02020603050405020304" pitchFamily="18" charset="0"/>
                <a:sym typeface="+mn-ea"/>
              </a:rPr>
              <a:t> </a:t>
            </a:r>
            <a:endParaRPr lang="en-US" altLang="zh-CN" b="1" i="1" dirty="0"/>
          </a:p>
          <a:p>
            <a:pPr algn="l">
              <a:spcBef>
                <a:spcPct val="0"/>
              </a:spcBef>
              <a:buNone/>
            </a:pPr>
            <a:r>
              <a:rPr lang="zh-CN" altLang="en-US" b="1" dirty="0">
                <a:sym typeface="+mn-ea"/>
              </a:rPr>
              <a:t>		</a:t>
            </a:r>
            <a:endParaRPr lang="zh-CN" altLang="en-US" b="1" dirty="0"/>
          </a:p>
          <a:p>
            <a:endParaRPr lang="zh-CN" altLang="en-US" dirty="0"/>
          </a:p>
        </p:txBody>
      </p:sp>
      <p:sp>
        <p:nvSpPr>
          <p:cNvPr id="5" name="文本框 4"/>
          <p:cNvSpPr txBox="1"/>
          <p:nvPr/>
        </p:nvSpPr>
        <p:spPr>
          <a:xfrm>
            <a:off x="1061085" y="3040380"/>
            <a:ext cx="3436620" cy="1938020"/>
          </a:xfrm>
          <a:prstGeom prst="rect">
            <a:avLst/>
          </a:prstGeom>
          <a:noFill/>
        </p:spPr>
        <p:txBody>
          <a:bodyPr wrap="square" rtlCol="0">
            <a:spAutoFit/>
          </a:bodyPr>
          <a:lstStyle/>
          <a:p>
            <a:pPr algn="just">
              <a:spcBef>
                <a:spcPct val="0"/>
              </a:spcBef>
              <a:buNone/>
            </a:pPr>
            <a:r>
              <a:rPr lang="en-US" altLang="zh-CN" sz="2400" dirty="0">
                <a:latin typeface="Times New Roman" panose="02020603050405020304" pitchFamily="18" charset="0"/>
                <a:cs typeface="Times New Roman" panose="02020603050405020304" pitchFamily="18" charset="0"/>
                <a:sym typeface="+mn-ea"/>
              </a:rPr>
              <a:t>E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aseline="-30000" dirty="0">
                <a:latin typeface="Times New Roman" panose="02020603050405020304" pitchFamily="18" charset="0"/>
                <a:cs typeface="Times New Roman" panose="02020603050405020304" pitchFamily="18" charset="0"/>
                <a:sym typeface="+mn-ea"/>
              </a:rPr>
              <a:t>rm  </a:t>
            </a:r>
            <a:r>
              <a:rPr lang="en-US" altLang="zh-CN" sz="2400" dirty="0">
                <a:solidFill>
                  <a:schemeClr val="accent1"/>
                </a:solidFill>
                <a:latin typeface="Times New Roman" panose="02020603050405020304" pitchFamily="18" charset="0"/>
                <a:cs typeface="Times New Roman" panose="02020603050405020304" pitchFamily="18" charset="0"/>
                <a:sym typeface="+mn-ea"/>
              </a:rPr>
              <a:t>E </a:t>
            </a:r>
            <a:r>
              <a:rPr lang="en-US" altLang="zh-CN" sz="24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solidFill>
                  <a:schemeClr val="accent1"/>
                </a:solidFill>
                <a:latin typeface="Times New Roman" panose="02020603050405020304" pitchFamily="18" charset="0"/>
                <a:cs typeface="Times New Roman" panose="02020603050405020304" pitchFamily="18" charset="0"/>
                <a:sym typeface="+mn-ea"/>
              </a:rPr>
              <a:t> E</a:t>
            </a:r>
            <a:r>
              <a:rPr lang="en-US" altLang="zh-CN" sz="2400" dirty="0">
                <a:solidFill>
                  <a:srgbClr val="00FF00"/>
                </a:solidFill>
                <a:latin typeface="Times New Roman" panose="02020603050405020304" pitchFamily="18" charset="0"/>
                <a:cs typeface="Times New Roman" panose="02020603050405020304" pitchFamily="18" charset="0"/>
                <a:sym typeface="+mn-ea"/>
              </a:rPr>
              <a:t>		</a:t>
            </a:r>
            <a:endParaRPr lang="en-US" altLang="zh-CN" sz="2400" dirty="0">
              <a:solidFill>
                <a:srgbClr val="00FF00"/>
              </a:solidFill>
              <a:latin typeface="Times New Roman" panose="02020603050405020304" pitchFamily="18" charset="0"/>
              <a:cs typeface="Times New Roman" panose="02020603050405020304" pitchFamily="18" charset="0"/>
            </a:endParaRPr>
          </a:p>
          <a:p>
            <a:pPr algn="just">
              <a:spcBef>
                <a:spcPct val="0"/>
              </a:spcBef>
              <a:buNone/>
            </a:pP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30000" dirty="0">
                <a:latin typeface="Times New Roman" panose="02020603050405020304" pitchFamily="18" charset="0"/>
                <a:cs typeface="Times New Roman" panose="02020603050405020304" pitchFamily="18" charset="0"/>
                <a:sym typeface="+mn-ea"/>
              </a:rPr>
              <a:t>rm</a:t>
            </a:r>
            <a:r>
              <a:rPr lang="en-US" altLang="zh-CN" sz="2400" dirty="0">
                <a:latin typeface="Times New Roman" panose="02020603050405020304" pitchFamily="18" charset="0"/>
                <a:cs typeface="Times New Roman" panose="02020603050405020304" pitchFamily="18" charset="0"/>
                <a:sym typeface="+mn-ea"/>
              </a:rPr>
              <a:t> E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solidFill>
                  <a:schemeClr val="accent1"/>
                </a:solidFill>
                <a:latin typeface="Times New Roman" panose="02020603050405020304" pitchFamily="18" charset="0"/>
                <a:cs typeface="Times New Roman" panose="02020603050405020304" pitchFamily="18" charset="0"/>
                <a:sym typeface="+mn-ea"/>
              </a:rPr>
              <a:t> E + E</a:t>
            </a:r>
            <a:endParaRPr lang="en-US" altLang="zh-CN" sz="2400" dirty="0">
              <a:solidFill>
                <a:srgbClr val="00FF00"/>
              </a:solidFill>
              <a:latin typeface="Times New Roman" panose="02020603050405020304" pitchFamily="18" charset="0"/>
              <a:cs typeface="Times New Roman" panose="02020603050405020304" pitchFamily="18" charset="0"/>
            </a:endParaRPr>
          </a:p>
          <a:p>
            <a:pPr algn="just">
              <a:spcBef>
                <a:spcPct val="0"/>
              </a:spcBef>
              <a:buNone/>
            </a:pP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30000" dirty="0">
                <a:latin typeface="Times New Roman" panose="02020603050405020304" pitchFamily="18" charset="0"/>
                <a:cs typeface="Times New Roman" panose="02020603050405020304" pitchFamily="18" charset="0"/>
                <a:sym typeface="+mn-ea"/>
              </a:rPr>
              <a:t>rm</a:t>
            </a:r>
            <a:r>
              <a:rPr lang="en-US" altLang="zh-CN" sz="2400" dirty="0">
                <a:latin typeface="Times New Roman" panose="02020603050405020304" pitchFamily="18" charset="0"/>
                <a:cs typeface="Times New Roman" panose="02020603050405020304" pitchFamily="18" charset="0"/>
                <a:sym typeface="+mn-ea"/>
              </a:rPr>
              <a:t> E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mn-ea"/>
              </a:rPr>
              <a:t> E + </a:t>
            </a:r>
            <a:r>
              <a:rPr lang="en-US" altLang="zh-CN" sz="2400" dirty="0">
                <a:solidFill>
                  <a:schemeClr val="accent1"/>
                </a:solidFill>
                <a:latin typeface="Times New Roman" panose="02020603050405020304" pitchFamily="18" charset="0"/>
                <a:cs typeface="Times New Roman" panose="02020603050405020304" pitchFamily="18" charset="0"/>
                <a:sym typeface="+mn-ea"/>
              </a:rPr>
              <a:t>id</a:t>
            </a:r>
            <a:r>
              <a:rPr lang="en-US" altLang="zh-CN" sz="2400" baseline="-30000" dirty="0">
                <a:solidFill>
                  <a:schemeClr val="accent1"/>
                </a:solidFill>
                <a:latin typeface="Times New Roman" panose="02020603050405020304" pitchFamily="18" charset="0"/>
                <a:cs typeface="Times New Roman" panose="02020603050405020304" pitchFamily="18" charset="0"/>
                <a:sym typeface="+mn-ea"/>
              </a:rPr>
              <a:t>3</a:t>
            </a:r>
            <a:r>
              <a:rPr lang="en-US" altLang="zh-CN" sz="2400" baseline="-30000" dirty="0">
                <a:solidFill>
                  <a:srgbClr val="00FF00"/>
                </a:solidFill>
                <a:latin typeface="Times New Roman" panose="02020603050405020304" pitchFamily="18" charset="0"/>
                <a:cs typeface="Times New Roman" panose="02020603050405020304" pitchFamily="18" charset="0"/>
                <a:sym typeface="+mn-ea"/>
              </a:rPr>
              <a:t>	</a:t>
            </a:r>
            <a:endParaRPr lang="zh-CN" altLang="en-US" sz="2400" dirty="0">
              <a:latin typeface="Times New Roman" panose="02020603050405020304" pitchFamily="18" charset="0"/>
              <a:cs typeface="Times New Roman" panose="02020603050405020304" pitchFamily="18" charset="0"/>
            </a:endParaRPr>
          </a:p>
          <a:p>
            <a:pPr algn="just">
              <a:spcBef>
                <a:spcPct val="0"/>
              </a:spcBef>
              <a:buNone/>
            </a:pP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30000" dirty="0">
                <a:latin typeface="Times New Roman" panose="02020603050405020304" pitchFamily="18" charset="0"/>
                <a:cs typeface="Times New Roman" panose="02020603050405020304" pitchFamily="18" charset="0"/>
                <a:sym typeface="+mn-ea"/>
              </a:rPr>
              <a:t>rm</a:t>
            </a:r>
            <a:r>
              <a:rPr lang="en-US" altLang="zh-CN" sz="2400" dirty="0">
                <a:latin typeface="Times New Roman" panose="02020603050405020304" pitchFamily="18" charset="0"/>
                <a:cs typeface="Times New Roman" panose="02020603050405020304" pitchFamily="18" charset="0"/>
                <a:sym typeface="+mn-ea"/>
              </a:rPr>
              <a:t> E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solidFill>
                  <a:schemeClr val="accent1"/>
                </a:solidFill>
                <a:latin typeface="Times New Roman" panose="02020603050405020304" pitchFamily="18" charset="0"/>
                <a:cs typeface="Times New Roman" panose="02020603050405020304" pitchFamily="18" charset="0"/>
                <a:sym typeface="+mn-ea"/>
              </a:rPr>
              <a:t> id</a:t>
            </a:r>
            <a:r>
              <a:rPr lang="en-US" altLang="zh-CN" sz="2400" baseline="-30000" dirty="0">
                <a:solidFill>
                  <a:schemeClr val="accent1"/>
                </a:solidFill>
                <a:latin typeface="Times New Roman" panose="02020603050405020304" pitchFamily="18" charset="0"/>
                <a:cs typeface="Times New Roman" panose="02020603050405020304" pitchFamily="18" charset="0"/>
                <a:sym typeface="+mn-ea"/>
              </a:rPr>
              <a:t>2</a:t>
            </a:r>
            <a:r>
              <a:rPr lang="en-US" altLang="zh-CN" sz="2400" dirty="0">
                <a:latin typeface="Times New Roman" panose="02020603050405020304" pitchFamily="18" charset="0"/>
                <a:cs typeface="Times New Roman" panose="02020603050405020304" pitchFamily="18" charset="0"/>
                <a:sym typeface="+mn-ea"/>
              </a:rPr>
              <a:t> + id</a:t>
            </a:r>
            <a:r>
              <a:rPr lang="en-US" altLang="zh-CN" sz="2400" baseline="-30000" dirty="0">
                <a:latin typeface="Times New Roman" panose="02020603050405020304" pitchFamily="18" charset="0"/>
                <a:cs typeface="Times New Roman" panose="02020603050405020304" pitchFamily="18" charset="0"/>
                <a:sym typeface="+mn-ea"/>
              </a:rPr>
              <a:t>3</a:t>
            </a:r>
            <a:r>
              <a:rPr lang="en-US" altLang="zh-CN" sz="2400" dirty="0">
                <a:latin typeface="Times New Roman" panose="02020603050405020304" pitchFamily="18" charset="0"/>
                <a:cs typeface="Times New Roman" panose="02020603050405020304" pitchFamily="18" charset="0"/>
                <a:sym typeface="+mn-ea"/>
              </a:rPr>
              <a:t> </a:t>
            </a:r>
            <a:endParaRPr lang="en-US" altLang="zh-CN" sz="2400" dirty="0">
              <a:latin typeface="Times New Roman" panose="02020603050405020304" pitchFamily="18" charset="0"/>
              <a:cs typeface="Times New Roman" panose="02020603050405020304" pitchFamily="18" charset="0"/>
            </a:endParaRPr>
          </a:p>
          <a:p>
            <a:pPr algn="just">
              <a:spcBef>
                <a:spcPct val="0"/>
              </a:spcBef>
              <a:buNone/>
            </a:pPr>
            <a:r>
              <a:rPr lang="en-US" altLang="zh-CN" sz="2400" dirty="0">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aseline="-30000" dirty="0">
                <a:latin typeface="Times New Roman" panose="02020603050405020304" pitchFamily="18" charset="0"/>
                <a:cs typeface="Times New Roman" panose="02020603050405020304" pitchFamily="18" charset="0"/>
                <a:sym typeface="+mn-ea"/>
              </a:rPr>
              <a:t>rm</a:t>
            </a:r>
            <a:r>
              <a:rPr lang="en-US" altLang="zh-CN" sz="2400" dirty="0">
                <a:solidFill>
                  <a:schemeClr val="accent1"/>
                </a:solidFill>
                <a:latin typeface="Times New Roman" panose="02020603050405020304" pitchFamily="18" charset="0"/>
                <a:cs typeface="Times New Roman" panose="02020603050405020304" pitchFamily="18" charset="0"/>
                <a:sym typeface="+mn-ea"/>
              </a:rPr>
              <a:t> id</a:t>
            </a:r>
            <a:r>
              <a:rPr lang="en-US" altLang="zh-CN" sz="2400" baseline="-30000" dirty="0">
                <a:solidFill>
                  <a:schemeClr val="accent1"/>
                </a:solidFill>
                <a:latin typeface="Times New Roman" panose="02020603050405020304" pitchFamily="18" charset="0"/>
                <a:cs typeface="Times New Roman" panose="02020603050405020304" pitchFamily="18" charset="0"/>
                <a:sym typeface="+mn-ea"/>
              </a:rPr>
              <a:t>1</a:t>
            </a:r>
            <a:r>
              <a:rPr lang="en-US" altLang="zh-CN" sz="2400" baseline="-30000" dirty="0">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mn-ea"/>
              </a:rPr>
              <a:t> id</a:t>
            </a:r>
            <a:r>
              <a:rPr lang="en-US" altLang="zh-CN" sz="2400" baseline="-30000" dirty="0">
                <a:latin typeface="Times New Roman" panose="02020603050405020304" pitchFamily="18" charset="0"/>
                <a:cs typeface="Times New Roman" panose="02020603050405020304" pitchFamily="18" charset="0"/>
                <a:sym typeface="+mn-ea"/>
              </a:rPr>
              <a:t>2</a:t>
            </a:r>
            <a:r>
              <a:rPr lang="en-US" altLang="zh-CN" sz="2400" dirty="0">
                <a:latin typeface="Times New Roman" panose="02020603050405020304" pitchFamily="18" charset="0"/>
                <a:cs typeface="Times New Roman" panose="02020603050405020304" pitchFamily="18" charset="0"/>
                <a:sym typeface="+mn-ea"/>
              </a:rPr>
              <a:t> + id</a:t>
            </a:r>
            <a:r>
              <a:rPr lang="en-US" altLang="zh-CN" sz="2400" baseline="-30000" dirty="0">
                <a:latin typeface="Times New Roman" panose="02020603050405020304" pitchFamily="18" charset="0"/>
                <a:cs typeface="Times New Roman" panose="02020603050405020304" pitchFamily="18" charset="0"/>
                <a:sym typeface="+mn-ea"/>
              </a:rPr>
              <a:t>3</a:t>
            </a:r>
            <a:r>
              <a:rPr lang="en-US" altLang="zh-CN" sz="2400" i="1" dirty="0">
                <a:latin typeface="Times New Roman" panose="02020603050405020304" pitchFamily="18" charset="0"/>
                <a:cs typeface="Times New Roman" panose="02020603050405020304" pitchFamily="18" charset="0"/>
                <a:sym typeface="+mn-ea"/>
              </a:rPr>
              <a:t> </a:t>
            </a:r>
            <a:endParaRPr lang="zh-CN" altLang="en-US" sz="2400">
              <a:latin typeface="Times New Roman" panose="02020603050405020304" pitchFamily="18" charset="0"/>
              <a:cs typeface="Times New Roman" panose="02020603050405020304" pitchFamily="18" charset="0"/>
            </a:endParaRPr>
          </a:p>
        </p:txBody>
      </p:sp>
      <p:cxnSp>
        <p:nvCxnSpPr>
          <p:cNvPr id="6" name="直接连接符 5"/>
          <p:cNvCxnSpPr/>
          <p:nvPr/>
        </p:nvCxnSpPr>
        <p:spPr>
          <a:xfrm>
            <a:off x="827405" y="4220845"/>
            <a:ext cx="684085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宋体" panose="02010600030101010101" pitchFamily="2" charset="-122"/>
                <a:sym typeface="+mn-ea"/>
              </a:rPr>
              <a:t>用栈实现移进</a:t>
            </a:r>
            <a:r>
              <a:rPr lang="zh-CN" altLang="en-US" dirty="0">
                <a:latin typeface="宋体" panose="02010600030101010101" pitchFamily="2" charset="-122"/>
                <a:sym typeface="Symbol" panose="05050102010706020507" pitchFamily="18" charset="2"/>
              </a:rPr>
              <a:t></a:t>
            </a:r>
            <a:r>
              <a:rPr lang="zh-CN" altLang="en-US" dirty="0">
                <a:latin typeface="宋体" panose="02010600030101010101" pitchFamily="2" charset="-122"/>
                <a:sym typeface="+mn-ea"/>
              </a:rPr>
              <a:t>归约语法分析</a:t>
            </a:r>
            <a:endParaRPr lang="zh-CN" altLang="en-US"/>
          </a:p>
        </p:txBody>
      </p:sp>
      <p:sp>
        <p:nvSpPr>
          <p:cNvPr id="3" name="内容占位符 2"/>
          <p:cNvSpPr>
            <a:spLocks noGrp="1"/>
          </p:cNvSpPr>
          <p:nvPr>
            <p:ph idx="1"/>
          </p:nvPr>
        </p:nvSpPr>
        <p:spPr/>
        <p:txBody>
          <a:bodyPr/>
          <a:lstStyle/>
          <a:p>
            <a:r>
              <a:rPr lang="zh-CN" altLang="en-US" dirty="0">
                <a:latin typeface="宋体" panose="02010600030101010101" pitchFamily="2" charset="-122"/>
                <a:sym typeface="+mn-ea"/>
              </a:rPr>
              <a:t>移进</a:t>
            </a:r>
            <a:r>
              <a:rPr lang="zh-CN" altLang="en-US" dirty="0">
                <a:latin typeface="宋体" panose="02010600030101010101" pitchFamily="2" charset="-122"/>
                <a:sym typeface="Symbol" panose="05050102010706020507" pitchFamily="18" charset="2"/>
              </a:rPr>
              <a:t></a:t>
            </a:r>
            <a:r>
              <a:rPr lang="zh-CN" altLang="en-US" dirty="0">
                <a:latin typeface="宋体" panose="02010600030101010101" pitchFamily="2" charset="-122"/>
                <a:sym typeface="+mn-ea"/>
              </a:rPr>
              <a:t>归约语法分析是自底向上语法分析的一种形式。</a:t>
            </a:r>
          </a:p>
          <a:p>
            <a:endParaRPr lang="zh-CN" altLang="en-US" dirty="0">
              <a:latin typeface="宋体" panose="02010600030101010101" pitchFamily="2" charset="-122"/>
              <a:sym typeface="+mn-ea"/>
            </a:endParaRPr>
          </a:p>
          <a:p>
            <a:r>
              <a:rPr lang="zh-CN" altLang="en-US" dirty="0">
                <a:latin typeface="宋体" panose="02010600030101010101" pitchFamily="2" charset="-122"/>
                <a:sym typeface="+mn-ea"/>
              </a:rPr>
              <a:t>使用栈来保存文法符号，并用一个输入缓冲区来存放将要进行语法分析的其余符号。</a:t>
            </a:r>
          </a:p>
          <a:p>
            <a:endParaRPr lang="zh-CN" altLang="en-US" dirty="0"/>
          </a:p>
          <a:p>
            <a:r>
              <a:rPr lang="zh-CN" altLang="en-US" dirty="0">
                <a:latin typeface="宋体" panose="02010600030101010101" pitchFamily="2" charset="-122"/>
                <a:sym typeface="+mn-ea"/>
              </a:rPr>
              <a:t>移进</a:t>
            </a:r>
            <a:r>
              <a:rPr lang="zh-CN" altLang="en-US" dirty="0">
                <a:latin typeface="宋体" panose="02010600030101010101" pitchFamily="2" charset="-122"/>
                <a:sym typeface="Symbol" panose="05050102010706020507" pitchFamily="18" charset="2"/>
              </a:rPr>
              <a:t></a:t>
            </a:r>
            <a:r>
              <a:rPr lang="zh-CN" altLang="en-US" dirty="0">
                <a:latin typeface="宋体" panose="02010600030101010101" pitchFamily="2" charset="-122"/>
                <a:sym typeface="+mn-ea"/>
              </a:rPr>
              <a:t>归约语法分析的</a:t>
            </a:r>
            <a:r>
              <a:rPr lang="zh-CN" altLang="en-US" dirty="0"/>
              <a:t>四种动作：</a:t>
            </a:r>
          </a:p>
          <a:p>
            <a:pPr lvl="1"/>
            <a:r>
              <a:rPr lang="zh-CN" altLang="en-US" dirty="0"/>
              <a:t>移</a:t>
            </a:r>
            <a:r>
              <a:rPr lang="zh-CN" altLang="en-US" dirty="0" smtClean="0"/>
              <a:t>进：把下一个输入符号移进栈</a:t>
            </a:r>
            <a:endParaRPr lang="en-US" altLang="zh-CN" dirty="0" smtClean="0"/>
          </a:p>
          <a:p>
            <a:pPr lvl="1"/>
            <a:r>
              <a:rPr lang="zh-CN" altLang="en-US" dirty="0" smtClean="0"/>
              <a:t>归约：分析器知道句柄的右端已在栈顶，然后确定句柄的左端在栈中的位置，再决定用什么样的非终结符代替句柄</a:t>
            </a:r>
            <a:endParaRPr lang="en-US" altLang="zh-CN" dirty="0" smtClean="0"/>
          </a:p>
          <a:p>
            <a:pPr lvl="1"/>
            <a:r>
              <a:rPr lang="zh-CN" altLang="en-US" dirty="0" smtClean="0"/>
              <a:t>接受：分析器宣告分析成功</a:t>
            </a:r>
            <a:endParaRPr lang="en-US" altLang="zh-CN" dirty="0" smtClean="0"/>
          </a:p>
          <a:p>
            <a:pPr lvl="1"/>
            <a:r>
              <a:rPr lang="zh-CN" altLang="en-US" dirty="0" smtClean="0"/>
              <a:t>报错：分析器发现语法错误，调用错误恢复例程</a:t>
            </a:r>
            <a:endParaRPr lang="zh-CN" altLang="en-US" dirty="0"/>
          </a:p>
        </p:txBody>
      </p:sp>
    </p:spTree>
    <p:extLst>
      <p:ext uri="{BB962C8B-B14F-4D97-AF65-F5344CB8AC3E}">
        <p14:creationId xmlns:p14="http://schemas.microsoft.com/office/powerpoint/2010/main" val="158878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sym typeface="+mn-ea"/>
              </a:rPr>
              <a:t>例 </a:t>
            </a:r>
            <a:r>
              <a:rPr lang="en-US" altLang="zh-CN" dirty="0">
                <a:latin typeface="Times New Roman" panose="02020603050405020304" pitchFamily="18" charset="0"/>
                <a:cs typeface="Times New Roman" panose="02020603050405020304" pitchFamily="18" charset="0"/>
                <a:sym typeface="+mn-ea"/>
              </a:rPr>
              <a:t>id</a:t>
            </a:r>
            <a:r>
              <a:rPr lang="en-US" altLang="zh-CN" baseline="-30000" dirty="0">
                <a:latin typeface="Times New Roman" panose="02020603050405020304" pitchFamily="18" charset="0"/>
                <a:cs typeface="Times New Roman" panose="02020603050405020304" pitchFamily="18" charset="0"/>
                <a:sym typeface="+mn-ea"/>
              </a:rPr>
              <a:t>1</a:t>
            </a:r>
            <a:r>
              <a:rPr lang="en-US" altLang="zh-CN"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mn-ea"/>
              </a:rPr>
              <a:t> id</a:t>
            </a:r>
            <a:r>
              <a:rPr lang="en-US" altLang="zh-CN" baseline="-30000" dirty="0">
                <a:latin typeface="Times New Roman" panose="02020603050405020304" pitchFamily="18" charset="0"/>
                <a:cs typeface="Times New Roman" panose="02020603050405020304" pitchFamily="18" charset="0"/>
                <a:sym typeface="+mn-ea"/>
              </a:rPr>
              <a:t>2 </a:t>
            </a:r>
            <a:r>
              <a:rPr lang="en-US" altLang="zh-CN" dirty="0">
                <a:latin typeface="Times New Roman" panose="02020603050405020304" pitchFamily="18" charset="0"/>
                <a:cs typeface="Times New Roman" panose="02020603050405020304" pitchFamily="18" charset="0"/>
                <a:sym typeface="+mn-ea"/>
              </a:rPr>
              <a:t>+ id</a:t>
            </a:r>
            <a:r>
              <a:rPr lang="en-US" altLang="zh-CN" baseline="-30000" dirty="0">
                <a:latin typeface="Times New Roman" panose="02020603050405020304" pitchFamily="18" charset="0"/>
                <a:cs typeface="Times New Roman" panose="02020603050405020304" pitchFamily="18" charset="0"/>
                <a:sym typeface="+mn-ea"/>
              </a:rPr>
              <a:t>3</a:t>
            </a:r>
            <a:r>
              <a:rPr lang="zh-CN" altLang="en-US" dirty="0">
                <a:latin typeface="Times New Roman" panose="02020603050405020304" pitchFamily="18" charset="0"/>
                <a:cs typeface="Times New Roman" panose="02020603050405020304" pitchFamily="18" charset="0"/>
                <a:sym typeface="+mn-ea"/>
              </a:rPr>
              <a:t>的</a:t>
            </a:r>
            <a:r>
              <a:rPr lang="zh-CN" altLang="en-US" dirty="0">
                <a:latin typeface="宋体" panose="02010600030101010101" pitchFamily="2" charset="-122"/>
                <a:sym typeface="+mn-ea"/>
              </a:rPr>
              <a:t>移进</a:t>
            </a:r>
            <a:r>
              <a:rPr lang="zh-CN" altLang="en-US" dirty="0">
                <a:latin typeface="宋体" panose="02010600030101010101" pitchFamily="2" charset="-122"/>
                <a:sym typeface="Symbol" panose="05050102010706020507" pitchFamily="18" charset="2"/>
              </a:rPr>
              <a:t></a:t>
            </a:r>
            <a:r>
              <a:rPr lang="zh-CN" altLang="en-US" dirty="0">
                <a:latin typeface="宋体" panose="02010600030101010101" pitchFamily="2" charset="-122"/>
                <a:sym typeface="+mn-ea"/>
              </a:rPr>
              <a:t>归约语法分析</a:t>
            </a:r>
            <a:endParaRPr lang="en-US" altLang="zh-CN" dirty="0">
              <a:latin typeface="宋体" panose="02010600030101010101" pitchFamily="2" charset="-122"/>
              <a:sym typeface="+mn-ea"/>
            </a:endParaRPr>
          </a:p>
        </p:txBody>
      </p:sp>
      <p:graphicFrame>
        <p:nvGraphicFramePr>
          <p:cNvPr id="4" name="表格 3"/>
          <p:cNvGraphicFramePr/>
          <p:nvPr/>
        </p:nvGraphicFramePr>
        <p:xfrm>
          <a:off x="1372235" y="1859280"/>
          <a:ext cx="6398895" cy="4389120"/>
        </p:xfrm>
        <a:graphic>
          <a:graphicData uri="http://schemas.openxmlformats.org/drawingml/2006/table">
            <a:tbl>
              <a:tblPr firstRow="1" bandRow="1">
                <a:tableStyleId>{5C22544A-7EE6-4342-B048-85BDC9FD1C3A}</a:tableStyleId>
              </a:tblPr>
              <a:tblGrid>
                <a:gridCol w="2132965">
                  <a:extLst>
                    <a:ext uri="{9D8B030D-6E8A-4147-A177-3AD203B41FA5}">
                      <a16:colId xmlns:a16="http://schemas.microsoft.com/office/drawing/2014/main" val="20000"/>
                    </a:ext>
                  </a:extLst>
                </a:gridCol>
                <a:gridCol w="2132965">
                  <a:extLst>
                    <a:ext uri="{9D8B030D-6E8A-4147-A177-3AD203B41FA5}">
                      <a16:colId xmlns:a16="http://schemas.microsoft.com/office/drawing/2014/main" val="20001"/>
                    </a:ext>
                  </a:extLst>
                </a:gridCol>
                <a:gridCol w="2132965">
                  <a:extLst>
                    <a:ext uri="{9D8B030D-6E8A-4147-A177-3AD203B41FA5}">
                      <a16:colId xmlns:a16="http://schemas.microsoft.com/office/drawing/2014/main" val="20002"/>
                    </a:ext>
                  </a:extLst>
                </a:gridCol>
              </a:tblGrid>
              <a:tr h="365760">
                <a:tc>
                  <a:txBody>
                    <a:bodyPr/>
                    <a:lstStyle/>
                    <a:p>
                      <a:pPr>
                        <a:buNone/>
                      </a:pPr>
                      <a:r>
                        <a:rPr lang="zh-CN" altLang="en-US">
                          <a:latin typeface="楷体" charset="0"/>
                          <a:ea typeface="楷体" charset="0"/>
                        </a:rPr>
                        <a:t>栈</a:t>
                      </a:r>
                    </a:p>
                  </a:txBody>
                  <a:tcPr/>
                </a:tc>
                <a:tc>
                  <a:txBody>
                    <a:bodyPr/>
                    <a:lstStyle/>
                    <a:p>
                      <a:pPr>
                        <a:buNone/>
                      </a:pPr>
                      <a:r>
                        <a:rPr lang="zh-CN" altLang="en-US">
                          <a:latin typeface="楷体" charset="0"/>
                          <a:ea typeface="楷体" charset="0"/>
                        </a:rPr>
                        <a:t>输入</a:t>
                      </a:r>
                    </a:p>
                  </a:txBody>
                  <a:tcPr/>
                </a:tc>
                <a:tc>
                  <a:txBody>
                    <a:bodyPr/>
                    <a:lstStyle/>
                    <a:p>
                      <a:pPr>
                        <a:buNone/>
                      </a:pPr>
                      <a:r>
                        <a:rPr lang="zh-CN" altLang="en-US">
                          <a:latin typeface="楷体" charset="0"/>
                          <a:ea typeface="楷体" charset="0"/>
                        </a:rPr>
                        <a:t>动作</a:t>
                      </a:r>
                    </a:p>
                  </a:txBody>
                  <a:tcPr/>
                </a:tc>
                <a:extLst>
                  <a:ext uri="{0D108BD9-81ED-4DB2-BD59-A6C34878D82A}">
                    <a16:rowId xmlns:a16="http://schemas.microsoft.com/office/drawing/2014/main" val="10000"/>
                  </a:ext>
                </a:extLst>
              </a:tr>
              <a:tr h="365760">
                <a:tc>
                  <a:txBody>
                    <a:bodyPr/>
                    <a:lstStyle/>
                    <a:p>
                      <a:pPr>
                        <a:buNone/>
                      </a:pPr>
                      <a:endParaRPr lang="en-US" altLang="zh-CN">
                        <a:latin typeface="Times New Roman" panose="02020603050405020304" pitchFamily="18" charset="0"/>
                        <a:cs typeface="Times New Roman" panose="02020603050405020304" pitchFamily="18" charset="0"/>
                      </a:endParaRPr>
                    </a:p>
                  </a:txBody>
                  <a:tcPr/>
                </a:tc>
                <a:tc>
                  <a:txBody>
                    <a:bodyPr/>
                    <a:lstStyle/>
                    <a:p>
                      <a:pPr>
                        <a:buNone/>
                      </a:pPr>
                      <a:endParaRPr lang="zh-CN" altLang="en-US" b="0">
                        <a:cs typeface="Times New Roman" panose="02020603050405020304" pitchFamily="18" charset="0"/>
                      </a:endParaRPr>
                    </a:p>
                  </a:txBody>
                  <a:tcPr/>
                </a:tc>
                <a:tc>
                  <a:txBody>
                    <a:bodyPr/>
                    <a:lstStyle/>
                    <a:p>
                      <a:pPr>
                        <a:buNone/>
                      </a:pPr>
                      <a:endParaRPr lang="zh-CN" altLang="en-US"/>
                    </a:p>
                  </a:txBody>
                  <a:tcPr/>
                </a:tc>
                <a:extLst>
                  <a:ext uri="{0D108BD9-81ED-4DB2-BD59-A6C34878D82A}">
                    <a16:rowId xmlns:a16="http://schemas.microsoft.com/office/drawing/2014/main" val="10001"/>
                  </a:ext>
                </a:extLst>
              </a:tr>
              <a:tr h="36576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6576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6576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r h="36576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5"/>
                  </a:ext>
                </a:extLst>
              </a:tr>
              <a:tr h="36576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6"/>
                  </a:ext>
                </a:extLst>
              </a:tr>
              <a:tr h="36576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7"/>
                  </a:ext>
                </a:extLst>
              </a:tr>
              <a:tr h="36576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8"/>
                  </a:ext>
                </a:extLst>
              </a:tr>
              <a:tr h="36576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9"/>
                  </a:ext>
                </a:extLst>
              </a:tr>
              <a:tr h="36576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10"/>
                  </a:ext>
                </a:extLst>
              </a:tr>
              <a:tr h="36576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11"/>
                  </a:ext>
                </a:extLst>
              </a:tr>
            </a:tbl>
          </a:graphicData>
        </a:graphic>
      </p:graphicFrame>
      <p:sp>
        <p:nvSpPr>
          <p:cNvPr id="5" name="文本框 4"/>
          <p:cNvSpPr txBox="1"/>
          <p:nvPr/>
        </p:nvSpPr>
        <p:spPr>
          <a:xfrm>
            <a:off x="5649595" y="2246630"/>
            <a:ext cx="640080" cy="368300"/>
          </a:xfrm>
          <a:prstGeom prst="rect">
            <a:avLst/>
          </a:prstGeom>
          <a:noFill/>
        </p:spPr>
        <p:txBody>
          <a:bodyPr wrap="none" rtlCol="0">
            <a:spAutoFit/>
          </a:bodyPr>
          <a:lstStyle/>
          <a:p>
            <a:r>
              <a:rPr lang="zh-CN" altLang="en-US">
                <a:latin typeface="楷体" charset="0"/>
                <a:ea typeface="楷体" charset="0"/>
              </a:rPr>
              <a:t>移进</a:t>
            </a:r>
          </a:p>
        </p:txBody>
      </p:sp>
      <p:sp>
        <p:nvSpPr>
          <p:cNvPr id="6" name="文本框 5"/>
          <p:cNvSpPr txBox="1"/>
          <p:nvPr/>
        </p:nvSpPr>
        <p:spPr>
          <a:xfrm>
            <a:off x="1372235" y="2634615"/>
            <a:ext cx="606425" cy="368300"/>
          </a:xfrm>
          <a:prstGeom prst="rect">
            <a:avLst/>
          </a:prstGeom>
          <a:noFill/>
        </p:spPr>
        <p:txBody>
          <a:bodyPr wrap="none" rtlCol="0">
            <a:spAutoFit/>
          </a:bodyPr>
          <a:lstStyle/>
          <a:p>
            <a:pPr algn="l">
              <a:buNone/>
            </a:pPr>
            <a:r>
              <a:rPr lang="en-US" altLang="zh-CN">
                <a:latin typeface="Times New Roman" panose="02020603050405020304" pitchFamily="18" charset="0"/>
                <a:cs typeface="Times New Roman" panose="02020603050405020304" pitchFamily="18" charset="0"/>
                <a:sym typeface="+mn-ea"/>
              </a:rPr>
              <a:t>$ id</a:t>
            </a:r>
            <a:r>
              <a:rPr lang="en-US" altLang="zh-CN" baseline="-25000">
                <a:latin typeface="Times New Roman" panose="02020603050405020304" pitchFamily="18" charset="0"/>
                <a:cs typeface="Times New Roman" panose="02020603050405020304" pitchFamily="18" charset="0"/>
                <a:sym typeface="+mn-ea"/>
              </a:rPr>
              <a:t>1</a:t>
            </a:r>
            <a:endParaRPr lang="en-US" altLang="zh-CN" baseline="-25000">
              <a:latin typeface="Times New Roman" panose="02020603050405020304" pitchFamily="18" charset="0"/>
              <a:ea typeface="楷体" charset="0"/>
              <a:cs typeface="Times New Roman" panose="02020603050405020304" pitchFamily="18" charset="0"/>
              <a:sym typeface="+mn-ea"/>
            </a:endParaRPr>
          </a:p>
        </p:txBody>
      </p:sp>
      <p:sp>
        <p:nvSpPr>
          <p:cNvPr id="7" name="文本框 6"/>
          <p:cNvSpPr txBox="1"/>
          <p:nvPr/>
        </p:nvSpPr>
        <p:spPr>
          <a:xfrm>
            <a:off x="1372235" y="2246630"/>
            <a:ext cx="354330" cy="368300"/>
          </a:xfrm>
          <a:prstGeom prst="rect">
            <a:avLst/>
          </a:prstGeom>
          <a:noFill/>
        </p:spPr>
        <p:txBody>
          <a:bodyPr wrap="none" rtlCol="0">
            <a:spAutoFit/>
          </a:bodyPr>
          <a:lstStyle/>
          <a:p>
            <a:pPr algn="l">
              <a:buNone/>
            </a:pPr>
            <a:r>
              <a:rPr lang="en-US" altLang="zh-CN">
                <a:latin typeface="Times New Roman" panose="02020603050405020304" pitchFamily="18" charset="0"/>
                <a:cs typeface="Times New Roman" panose="02020603050405020304" pitchFamily="18" charset="0"/>
                <a:sym typeface="+mn-ea"/>
              </a:rPr>
              <a:t>$ </a:t>
            </a:r>
            <a:endParaRPr lang="en-US" altLang="zh-CN" baseline="-25000">
              <a:latin typeface="Times New Roman" panose="02020603050405020304" pitchFamily="18" charset="0"/>
              <a:ea typeface="楷体" charset="0"/>
              <a:cs typeface="Times New Roman" panose="02020603050405020304" pitchFamily="18" charset="0"/>
              <a:sym typeface="+mn-ea"/>
            </a:endParaRPr>
          </a:p>
        </p:txBody>
      </p:sp>
      <p:sp>
        <p:nvSpPr>
          <p:cNvPr id="8" name="文本框 7"/>
          <p:cNvSpPr txBox="1"/>
          <p:nvPr/>
        </p:nvSpPr>
        <p:spPr>
          <a:xfrm>
            <a:off x="3510915" y="2246630"/>
            <a:ext cx="1562735" cy="368300"/>
          </a:xfrm>
          <a:prstGeom prst="rect">
            <a:avLst/>
          </a:prstGeom>
          <a:noFill/>
        </p:spPr>
        <p:txBody>
          <a:bodyPr wrap="none" rtlCol="0">
            <a:spAutoFit/>
          </a:bodyPr>
          <a:lstStyle/>
          <a:p>
            <a:pPr algn="l"/>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id</a:t>
            </a:r>
            <a:r>
              <a:rPr lang="en-US" altLang="zh-CN" baseline="-300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1</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id</a:t>
            </a:r>
            <a:r>
              <a:rPr lang="en-US" altLang="zh-CN" baseline="-300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 id</a:t>
            </a:r>
            <a:r>
              <a:rPr lang="en-US" altLang="zh-CN" baseline="-300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3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a:p>
        </p:txBody>
      </p:sp>
      <p:sp>
        <p:nvSpPr>
          <p:cNvPr id="9" name="文本框 8"/>
          <p:cNvSpPr txBox="1"/>
          <p:nvPr/>
        </p:nvSpPr>
        <p:spPr>
          <a:xfrm>
            <a:off x="3820160" y="2634615"/>
            <a:ext cx="1253490" cy="368300"/>
          </a:xfrm>
          <a:prstGeom prst="rect">
            <a:avLst/>
          </a:prstGeom>
          <a:noFill/>
        </p:spPr>
        <p:txBody>
          <a:bodyPr wrap="none" rtlCol="0">
            <a:spAutoFit/>
          </a:bodyPr>
          <a:lstStyle/>
          <a:p>
            <a:pPr algn="l"/>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id</a:t>
            </a:r>
            <a:r>
              <a:rPr lang="en-US" altLang="zh-CN" baseline="-300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 id</a:t>
            </a:r>
            <a:r>
              <a:rPr lang="en-US" altLang="zh-CN" baseline="-300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3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a:p>
        </p:txBody>
      </p:sp>
      <p:sp>
        <p:nvSpPr>
          <p:cNvPr id="10" name="文本框 9"/>
          <p:cNvSpPr txBox="1"/>
          <p:nvPr/>
        </p:nvSpPr>
        <p:spPr>
          <a:xfrm>
            <a:off x="5649595" y="2614930"/>
            <a:ext cx="1697355" cy="368300"/>
          </a:xfrm>
          <a:prstGeom prst="rect">
            <a:avLst/>
          </a:prstGeom>
          <a:noFill/>
        </p:spPr>
        <p:txBody>
          <a:bodyPr wrap="none" rtlCol="0">
            <a:spAutoFit/>
          </a:bodyPr>
          <a:lstStyle/>
          <a:p>
            <a:pPr algn="l"/>
            <a:r>
              <a:rPr lang="zh-CN" altLang="en-US" smtClean="0">
                <a:ln>
                  <a:noFill/>
                </a:ln>
                <a:effectLst/>
                <a:latin typeface="楷体" charset="0"/>
                <a:ea typeface="宋体" panose="02010600030101010101" pitchFamily="2" charset="-122"/>
                <a:cs typeface="楷体" charset="0"/>
                <a:sym typeface="+mn-ea"/>
              </a:rPr>
              <a:t>按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E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id </a:t>
            </a:r>
            <a:r>
              <a:rPr lang="zh-CN" altLang="en-US" smtClean="0">
                <a:ln>
                  <a:noFill/>
                </a:ln>
                <a:effectLst/>
                <a:latin typeface="楷体" charset="0"/>
                <a:ea typeface="宋体" panose="02010600030101010101" pitchFamily="2" charset="-122"/>
                <a:cs typeface="楷体" charset="0"/>
                <a:sym typeface="+mn-ea"/>
              </a:rPr>
              <a:t>归约</a:t>
            </a:r>
            <a:endParaRPr lang="zh-CN" altLang="en-US">
              <a:latin typeface="楷体" charset="0"/>
              <a:ea typeface="楷体" charset="0"/>
            </a:endParaRPr>
          </a:p>
        </p:txBody>
      </p:sp>
      <p:sp>
        <p:nvSpPr>
          <p:cNvPr id="11" name="文本框 10"/>
          <p:cNvSpPr txBox="1"/>
          <p:nvPr/>
        </p:nvSpPr>
        <p:spPr>
          <a:xfrm>
            <a:off x="1372235" y="3002915"/>
            <a:ext cx="551180" cy="368300"/>
          </a:xfrm>
          <a:prstGeom prst="rect">
            <a:avLst/>
          </a:prstGeom>
          <a:noFill/>
        </p:spPr>
        <p:txBody>
          <a:bodyPr wrap="none" rtlCol="0">
            <a:spAutoFit/>
          </a:bodyPr>
          <a:lstStyle/>
          <a:p>
            <a:pPr algn="l">
              <a:buNone/>
            </a:pPr>
            <a:r>
              <a:rPr lang="en-US" altLang="zh-CN">
                <a:latin typeface="Times New Roman" panose="02020603050405020304" pitchFamily="18" charset="0"/>
                <a:cs typeface="Times New Roman" panose="02020603050405020304" pitchFamily="18" charset="0"/>
                <a:sym typeface="+mn-ea"/>
              </a:rPr>
              <a:t>$ E </a:t>
            </a:r>
            <a:endParaRPr lang="en-US" altLang="zh-CN" baseline="-25000">
              <a:latin typeface="Times New Roman" panose="02020603050405020304" pitchFamily="18" charset="0"/>
              <a:ea typeface="楷体" charset="0"/>
              <a:cs typeface="Times New Roman" panose="02020603050405020304" pitchFamily="18" charset="0"/>
              <a:sym typeface="+mn-ea"/>
            </a:endParaRPr>
          </a:p>
        </p:txBody>
      </p:sp>
      <p:sp>
        <p:nvSpPr>
          <p:cNvPr id="12" name="文本框 11"/>
          <p:cNvSpPr txBox="1"/>
          <p:nvPr/>
        </p:nvSpPr>
        <p:spPr>
          <a:xfrm>
            <a:off x="3820160" y="3002915"/>
            <a:ext cx="1253490" cy="368300"/>
          </a:xfrm>
          <a:prstGeom prst="rect">
            <a:avLst/>
          </a:prstGeom>
          <a:noFill/>
        </p:spPr>
        <p:txBody>
          <a:bodyPr wrap="none" rtlCol="0">
            <a:spAutoFit/>
          </a:bodyPr>
          <a:lstStyle/>
          <a:p>
            <a:pPr algn="l"/>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id</a:t>
            </a:r>
            <a:r>
              <a:rPr lang="en-US" altLang="zh-CN" baseline="-300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 id</a:t>
            </a:r>
            <a:r>
              <a:rPr lang="en-US" altLang="zh-CN" baseline="-300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3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a:p>
        </p:txBody>
      </p:sp>
      <p:sp>
        <p:nvSpPr>
          <p:cNvPr id="13" name="文本框 12"/>
          <p:cNvSpPr txBox="1"/>
          <p:nvPr/>
        </p:nvSpPr>
        <p:spPr>
          <a:xfrm>
            <a:off x="5649595" y="3002915"/>
            <a:ext cx="640080" cy="368300"/>
          </a:xfrm>
          <a:prstGeom prst="rect">
            <a:avLst/>
          </a:prstGeom>
          <a:noFill/>
        </p:spPr>
        <p:txBody>
          <a:bodyPr wrap="none" rtlCol="0">
            <a:spAutoFit/>
          </a:bodyPr>
          <a:lstStyle/>
          <a:p>
            <a:r>
              <a:rPr lang="zh-CN" altLang="en-US">
                <a:latin typeface="楷体" charset="0"/>
                <a:ea typeface="楷体" charset="0"/>
              </a:rPr>
              <a:t>移进</a:t>
            </a:r>
          </a:p>
        </p:txBody>
      </p:sp>
      <p:sp>
        <p:nvSpPr>
          <p:cNvPr id="15" name="文本框 14"/>
          <p:cNvSpPr txBox="1"/>
          <p:nvPr/>
        </p:nvSpPr>
        <p:spPr>
          <a:xfrm>
            <a:off x="1372235" y="3371215"/>
            <a:ext cx="722630" cy="368300"/>
          </a:xfrm>
          <a:prstGeom prst="rect">
            <a:avLst/>
          </a:prstGeom>
          <a:noFill/>
        </p:spPr>
        <p:txBody>
          <a:bodyPr wrap="none" rtlCol="0">
            <a:spAutoFit/>
          </a:bodyPr>
          <a:lstStyle/>
          <a:p>
            <a:pPr algn="l">
              <a:buNone/>
            </a:pPr>
            <a:r>
              <a:rPr lang="en-US" altLang="zh-CN">
                <a:latin typeface="Times New Roman" panose="02020603050405020304" pitchFamily="18" charset="0"/>
                <a:cs typeface="Times New Roman" panose="02020603050405020304" pitchFamily="18" charset="0"/>
                <a:sym typeface="+mn-ea"/>
              </a:rPr>
              <a:t>$ E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sym typeface="+mn-ea"/>
              </a:rPr>
              <a:t> </a:t>
            </a:r>
            <a:endParaRPr lang="en-US" altLang="zh-CN" baseline="-25000">
              <a:latin typeface="Times New Roman" panose="02020603050405020304" pitchFamily="18" charset="0"/>
              <a:ea typeface="楷体" charset="0"/>
              <a:cs typeface="Times New Roman" panose="02020603050405020304" pitchFamily="18" charset="0"/>
              <a:sym typeface="+mn-ea"/>
            </a:endParaRPr>
          </a:p>
        </p:txBody>
      </p:sp>
      <p:sp>
        <p:nvSpPr>
          <p:cNvPr id="16" name="文本框 15"/>
          <p:cNvSpPr txBox="1"/>
          <p:nvPr/>
        </p:nvSpPr>
        <p:spPr>
          <a:xfrm>
            <a:off x="3820160" y="3371215"/>
            <a:ext cx="1253490" cy="368300"/>
          </a:xfrm>
          <a:prstGeom prst="rect">
            <a:avLst/>
          </a:prstGeom>
          <a:noFill/>
        </p:spPr>
        <p:txBody>
          <a:bodyPr wrap="none" rtlCol="0">
            <a:spAutoFit/>
          </a:bodyPr>
          <a:lstStyle/>
          <a:p>
            <a:pPr algn="l"/>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id</a:t>
            </a:r>
            <a:r>
              <a:rPr lang="en-US" altLang="zh-CN" baseline="-300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 id</a:t>
            </a:r>
            <a:r>
              <a:rPr lang="en-US" altLang="zh-CN" baseline="-300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3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a:p>
        </p:txBody>
      </p:sp>
      <p:sp>
        <p:nvSpPr>
          <p:cNvPr id="17" name="文本框 16"/>
          <p:cNvSpPr txBox="1"/>
          <p:nvPr/>
        </p:nvSpPr>
        <p:spPr>
          <a:xfrm>
            <a:off x="5649595" y="3371215"/>
            <a:ext cx="640080" cy="368300"/>
          </a:xfrm>
          <a:prstGeom prst="rect">
            <a:avLst/>
          </a:prstGeom>
          <a:noFill/>
        </p:spPr>
        <p:txBody>
          <a:bodyPr wrap="none" rtlCol="0">
            <a:spAutoFit/>
          </a:bodyPr>
          <a:lstStyle/>
          <a:p>
            <a:r>
              <a:rPr lang="zh-CN" altLang="en-US">
                <a:latin typeface="楷体" charset="0"/>
                <a:ea typeface="楷体" charset="0"/>
              </a:rPr>
              <a:t>移进</a:t>
            </a:r>
          </a:p>
        </p:txBody>
      </p:sp>
      <p:sp>
        <p:nvSpPr>
          <p:cNvPr id="18" name="文本框 17"/>
          <p:cNvSpPr txBox="1"/>
          <p:nvPr/>
        </p:nvSpPr>
        <p:spPr>
          <a:xfrm>
            <a:off x="1372235" y="3739515"/>
            <a:ext cx="1031875" cy="368300"/>
          </a:xfrm>
          <a:prstGeom prst="rect">
            <a:avLst/>
          </a:prstGeom>
          <a:noFill/>
        </p:spPr>
        <p:txBody>
          <a:bodyPr wrap="none" rtlCol="0">
            <a:spAutoFit/>
          </a:bodyPr>
          <a:lstStyle/>
          <a:p>
            <a:pPr algn="l">
              <a:buNone/>
            </a:pPr>
            <a:r>
              <a:rPr lang="en-US" altLang="zh-CN">
                <a:latin typeface="Times New Roman" panose="02020603050405020304" pitchFamily="18" charset="0"/>
                <a:cs typeface="Times New Roman" panose="02020603050405020304" pitchFamily="18" charset="0"/>
                <a:sym typeface="+mn-ea"/>
              </a:rPr>
              <a:t>$ E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id</a:t>
            </a:r>
            <a:r>
              <a:rPr lang="en-US" altLang="zh-CN" baseline="-250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en-US" altLang="zh-CN">
                <a:latin typeface="Times New Roman" panose="02020603050405020304" pitchFamily="18" charset="0"/>
                <a:cs typeface="Times New Roman" panose="02020603050405020304" pitchFamily="18" charset="0"/>
                <a:sym typeface="+mn-ea"/>
              </a:rPr>
              <a:t> </a:t>
            </a:r>
            <a:endParaRPr lang="en-US" altLang="zh-CN" baseline="-25000">
              <a:latin typeface="Times New Roman" panose="02020603050405020304" pitchFamily="18" charset="0"/>
              <a:ea typeface="楷体" charset="0"/>
              <a:cs typeface="Times New Roman" panose="02020603050405020304" pitchFamily="18" charset="0"/>
              <a:sym typeface="+mn-ea"/>
            </a:endParaRPr>
          </a:p>
        </p:txBody>
      </p:sp>
      <p:sp>
        <p:nvSpPr>
          <p:cNvPr id="19" name="文本框 18"/>
          <p:cNvSpPr txBox="1"/>
          <p:nvPr/>
        </p:nvSpPr>
        <p:spPr>
          <a:xfrm>
            <a:off x="4258310" y="3739515"/>
            <a:ext cx="829945" cy="368300"/>
          </a:xfrm>
          <a:prstGeom prst="rect">
            <a:avLst/>
          </a:prstGeom>
          <a:noFill/>
        </p:spPr>
        <p:txBody>
          <a:bodyPr wrap="none" rtlCol="0">
            <a:spAutoFit/>
          </a:bodyPr>
          <a:lstStyle/>
          <a:p>
            <a:pPr algn="l"/>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 id</a:t>
            </a:r>
            <a:r>
              <a:rPr lang="en-US" altLang="zh-CN" baseline="-300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3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a:p>
        </p:txBody>
      </p:sp>
      <p:sp>
        <p:nvSpPr>
          <p:cNvPr id="20" name="文本框 19"/>
          <p:cNvSpPr txBox="1"/>
          <p:nvPr/>
        </p:nvSpPr>
        <p:spPr>
          <a:xfrm>
            <a:off x="5649595" y="3739515"/>
            <a:ext cx="1697355" cy="368300"/>
          </a:xfrm>
          <a:prstGeom prst="rect">
            <a:avLst/>
          </a:prstGeom>
          <a:noFill/>
        </p:spPr>
        <p:txBody>
          <a:bodyPr wrap="none" rtlCol="0">
            <a:spAutoFit/>
          </a:bodyPr>
          <a:lstStyle/>
          <a:p>
            <a:pPr algn="l"/>
            <a:r>
              <a:rPr lang="zh-CN" altLang="en-US" smtClean="0">
                <a:ln>
                  <a:noFill/>
                </a:ln>
                <a:effectLst/>
                <a:latin typeface="楷体" charset="0"/>
                <a:ea typeface="宋体" panose="02010600030101010101" pitchFamily="2" charset="-122"/>
                <a:cs typeface="楷体" charset="0"/>
                <a:sym typeface="+mn-ea"/>
              </a:rPr>
              <a:t>按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E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id </a:t>
            </a:r>
            <a:r>
              <a:rPr lang="zh-CN" altLang="en-US" smtClean="0">
                <a:ln>
                  <a:noFill/>
                </a:ln>
                <a:effectLst/>
                <a:latin typeface="楷体" charset="0"/>
                <a:ea typeface="宋体" panose="02010600030101010101" pitchFamily="2" charset="-122"/>
                <a:cs typeface="楷体" charset="0"/>
                <a:sym typeface="+mn-ea"/>
              </a:rPr>
              <a:t>归约</a:t>
            </a:r>
            <a:endParaRPr lang="zh-CN" altLang="en-US">
              <a:latin typeface="楷体" charset="0"/>
              <a:ea typeface="楷体" charset="0"/>
            </a:endParaRPr>
          </a:p>
        </p:txBody>
      </p:sp>
      <p:sp>
        <p:nvSpPr>
          <p:cNvPr id="21" name="文本框 20"/>
          <p:cNvSpPr txBox="1"/>
          <p:nvPr/>
        </p:nvSpPr>
        <p:spPr>
          <a:xfrm>
            <a:off x="1372235" y="4107815"/>
            <a:ext cx="919480" cy="368300"/>
          </a:xfrm>
          <a:prstGeom prst="rect">
            <a:avLst/>
          </a:prstGeom>
          <a:noFill/>
        </p:spPr>
        <p:txBody>
          <a:bodyPr wrap="none" rtlCol="0">
            <a:spAutoFit/>
          </a:bodyPr>
          <a:lstStyle/>
          <a:p>
            <a:pPr algn="l">
              <a:buNone/>
            </a:pPr>
            <a:r>
              <a:rPr lang="en-US" altLang="zh-CN">
                <a:latin typeface="Times New Roman" panose="02020603050405020304" pitchFamily="18" charset="0"/>
                <a:cs typeface="Times New Roman" panose="02020603050405020304" pitchFamily="18" charset="0"/>
                <a:sym typeface="+mn-ea"/>
              </a:rPr>
              <a:t>$ E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E</a:t>
            </a:r>
            <a:r>
              <a:rPr lang="en-US" altLang="zh-CN">
                <a:latin typeface="Times New Roman" panose="02020603050405020304" pitchFamily="18" charset="0"/>
                <a:cs typeface="Times New Roman" panose="02020603050405020304" pitchFamily="18" charset="0"/>
                <a:sym typeface="+mn-ea"/>
              </a:rPr>
              <a:t> </a:t>
            </a:r>
            <a:endParaRPr lang="en-US" altLang="zh-CN" baseline="-25000">
              <a:latin typeface="Times New Roman" panose="02020603050405020304" pitchFamily="18" charset="0"/>
              <a:ea typeface="楷体" charset="0"/>
              <a:cs typeface="Times New Roman" panose="02020603050405020304" pitchFamily="18" charset="0"/>
              <a:sym typeface="+mn-ea"/>
            </a:endParaRPr>
          </a:p>
        </p:txBody>
      </p:sp>
      <p:sp>
        <p:nvSpPr>
          <p:cNvPr id="22" name="文本框 21"/>
          <p:cNvSpPr txBox="1"/>
          <p:nvPr/>
        </p:nvSpPr>
        <p:spPr>
          <a:xfrm>
            <a:off x="4258310" y="4107815"/>
            <a:ext cx="829945" cy="368300"/>
          </a:xfrm>
          <a:prstGeom prst="rect">
            <a:avLst/>
          </a:prstGeom>
          <a:noFill/>
        </p:spPr>
        <p:txBody>
          <a:bodyPr wrap="none" rtlCol="0">
            <a:spAutoFit/>
          </a:bodyPr>
          <a:lstStyle/>
          <a:p>
            <a:pPr algn="l"/>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 id</a:t>
            </a:r>
            <a:r>
              <a:rPr lang="en-US" altLang="zh-CN" baseline="-300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3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a:p>
        </p:txBody>
      </p:sp>
      <p:sp>
        <p:nvSpPr>
          <p:cNvPr id="23" name="文本框 22"/>
          <p:cNvSpPr txBox="1"/>
          <p:nvPr/>
        </p:nvSpPr>
        <p:spPr>
          <a:xfrm>
            <a:off x="5649595" y="4107815"/>
            <a:ext cx="640080" cy="368300"/>
          </a:xfrm>
          <a:prstGeom prst="rect">
            <a:avLst/>
          </a:prstGeom>
          <a:noFill/>
        </p:spPr>
        <p:txBody>
          <a:bodyPr wrap="none" rtlCol="0">
            <a:spAutoFit/>
          </a:bodyPr>
          <a:lstStyle/>
          <a:p>
            <a:r>
              <a:rPr lang="zh-CN" altLang="en-US">
                <a:latin typeface="楷体" charset="0"/>
                <a:ea typeface="楷体" charset="0"/>
              </a:rPr>
              <a:t>移进</a:t>
            </a:r>
          </a:p>
        </p:txBody>
      </p:sp>
      <p:sp>
        <p:nvSpPr>
          <p:cNvPr id="24" name="文本框 23"/>
          <p:cNvSpPr txBox="1"/>
          <p:nvPr/>
        </p:nvSpPr>
        <p:spPr>
          <a:xfrm>
            <a:off x="1372235" y="4476115"/>
            <a:ext cx="1105535" cy="368300"/>
          </a:xfrm>
          <a:prstGeom prst="rect">
            <a:avLst/>
          </a:prstGeom>
          <a:noFill/>
        </p:spPr>
        <p:txBody>
          <a:bodyPr wrap="none" rtlCol="0">
            <a:spAutoFit/>
          </a:bodyPr>
          <a:lstStyle/>
          <a:p>
            <a:pPr algn="l">
              <a:buNone/>
            </a:pPr>
            <a:r>
              <a:rPr lang="en-US" altLang="zh-CN">
                <a:latin typeface="Times New Roman" panose="02020603050405020304" pitchFamily="18" charset="0"/>
                <a:cs typeface="Times New Roman" panose="02020603050405020304" pitchFamily="18" charset="0"/>
                <a:sym typeface="+mn-ea"/>
              </a:rPr>
              <a:t>$ E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E +</a:t>
            </a:r>
            <a:r>
              <a:rPr lang="en-US" altLang="zh-CN">
                <a:latin typeface="Times New Roman" panose="02020603050405020304" pitchFamily="18" charset="0"/>
                <a:cs typeface="Times New Roman" panose="02020603050405020304" pitchFamily="18" charset="0"/>
                <a:sym typeface="+mn-ea"/>
              </a:rPr>
              <a:t> </a:t>
            </a:r>
            <a:endParaRPr lang="en-US" altLang="zh-CN" baseline="-25000">
              <a:latin typeface="Times New Roman" panose="02020603050405020304" pitchFamily="18" charset="0"/>
              <a:ea typeface="楷体" charset="0"/>
              <a:cs typeface="Times New Roman" panose="02020603050405020304" pitchFamily="18" charset="0"/>
              <a:sym typeface="+mn-ea"/>
            </a:endParaRPr>
          </a:p>
        </p:txBody>
      </p:sp>
      <p:sp>
        <p:nvSpPr>
          <p:cNvPr id="25" name="文本框 24"/>
          <p:cNvSpPr txBox="1"/>
          <p:nvPr/>
        </p:nvSpPr>
        <p:spPr>
          <a:xfrm>
            <a:off x="4258310" y="4476115"/>
            <a:ext cx="815340" cy="368300"/>
          </a:xfrm>
          <a:prstGeom prst="rect">
            <a:avLst/>
          </a:prstGeom>
          <a:noFill/>
        </p:spPr>
        <p:txBody>
          <a:bodyPr wrap="none" rtlCol="0">
            <a:spAutoFit/>
          </a:bodyPr>
          <a:lstStyle/>
          <a:p>
            <a:pPr algn="l"/>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id</a:t>
            </a:r>
            <a:r>
              <a:rPr lang="en-US" altLang="zh-CN" baseline="-300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3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a:p>
        </p:txBody>
      </p:sp>
      <p:sp>
        <p:nvSpPr>
          <p:cNvPr id="26" name="文本框 25"/>
          <p:cNvSpPr txBox="1"/>
          <p:nvPr/>
        </p:nvSpPr>
        <p:spPr>
          <a:xfrm>
            <a:off x="5649595" y="4476115"/>
            <a:ext cx="640080" cy="368300"/>
          </a:xfrm>
          <a:prstGeom prst="rect">
            <a:avLst/>
          </a:prstGeom>
          <a:noFill/>
        </p:spPr>
        <p:txBody>
          <a:bodyPr wrap="none" rtlCol="0">
            <a:spAutoFit/>
          </a:bodyPr>
          <a:lstStyle/>
          <a:p>
            <a:r>
              <a:rPr lang="zh-CN" altLang="en-US">
                <a:latin typeface="楷体" charset="0"/>
                <a:ea typeface="楷体" charset="0"/>
              </a:rPr>
              <a:t>移进</a:t>
            </a:r>
          </a:p>
        </p:txBody>
      </p:sp>
      <p:sp>
        <p:nvSpPr>
          <p:cNvPr id="27" name="文本框 26"/>
          <p:cNvSpPr txBox="1"/>
          <p:nvPr/>
        </p:nvSpPr>
        <p:spPr>
          <a:xfrm>
            <a:off x="1372235" y="4844415"/>
            <a:ext cx="1414780" cy="368300"/>
          </a:xfrm>
          <a:prstGeom prst="rect">
            <a:avLst/>
          </a:prstGeom>
          <a:noFill/>
        </p:spPr>
        <p:txBody>
          <a:bodyPr wrap="none" rtlCol="0">
            <a:spAutoFit/>
          </a:bodyPr>
          <a:lstStyle/>
          <a:p>
            <a:pPr algn="l">
              <a:buNone/>
            </a:pPr>
            <a:r>
              <a:rPr lang="en-US" altLang="zh-CN">
                <a:latin typeface="Times New Roman" panose="02020603050405020304" pitchFamily="18" charset="0"/>
                <a:cs typeface="Times New Roman" panose="02020603050405020304" pitchFamily="18" charset="0"/>
                <a:sym typeface="+mn-ea"/>
              </a:rPr>
              <a:t>$ E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E + id</a:t>
            </a:r>
            <a:r>
              <a:rPr lang="en-US" altLang="zh-CN" baseline="-250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lang="en-US" altLang="zh-CN">
                <a:latin typeface="Times New Roman" panose="02020603050405020304" pitchFamily="18" charset="0"/>
                <a:cs typeface="Times New Roman" panose="02020603050405020304" pitchFamily="18" charset="0"/>
                <a:sym typeface="+mn-ea"/>
              </a:rPr>
              <a:t> </a:t>
            </a:r>
            <a:endParaRPr lang="en-US" altLang="zh-CN" baseline="-25000">
              <a:latin typeface="Times New Roman" panose="02020603050405020304" pitchFamily="18" charset="0"/>
              <a:ea typeface="楷体" charset="0"/>
              <a:cs typeface="Times New Roman" panose="02020603050405020304" pitchFamily="18" charset="0"/>
              <a:sym typeface="+mn-ea"/>
            </a:endParaRPr>
          </a:p>
        </p:txBody>
      </p:sp>
      <p:sp>
        <p:nvSpPr>
          <p:cNvPr id="28" name="文本框 27"/>
          <p:cNvSpPr txBox="1"/>
          <p:nvPr/>
        </p:nvSpPr>
        <p:spPr>
          <a:xfrm>
            <a:off x="4739005" y="4844415"/>
            <a:ext cx="334645" cy="368300"/>
          </a:xfrm>
          <a:prstGeom prst="rect">
            <a:avLst/>
          </a:prstGeom>
          <a:noFill/>
        </p:spPr>
        <p:txBody>
          <a:bodyPr wrap="none" rtlCol="0">
            <a:spAutoFit/>
          </a:bodyPr>
          <a:lstStyle/>
          <a:p>
            <a:pPr algn="l"/>
            <a:r>
              <a:rPr lang="en-US" altLang="zh-CN" baseline="-300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a:p>
        </p:txBody>
      </p:sp>
      <p:sp>
        <p:nvSpPr>
          <p:cNvPr id="29" name="文本框 28"/>
          <p:cNvSpPr txBox="1"/>
          <p:nvPr/>
        </p:nvSpPr>
        <p:spPr>
          <a:xfrm>
            <a:off x="5649595" y="4844415"/>
            <a:ext cx="1697355" cy="368300"/>
          </a:xfrm>
          <a:prstGeom prst="rect">
            <a:avLst/>
          </a:prstGeom>
          <a:noFill/>
        </p:spPr>
        <p:txBody>
          <a:bodyPr wrap="none" rtlCol="0">
            <a:spAutoFit/>
          </a:bodyPr>
          <a:lstStyle/>
          <a:p>
            <a:pPr algn="l"/>
            <a:r>
              <a:rPr lang="zh-CN" altLang="en-US" smtClean="0">
                <a:ln>
                  <a:noFill/>
                </a:ln>
                <a:effectLst/>
                <a:latin typeface="楷体" charset="0"/>
                <a:ea typeface="宋体" panose="02010600030101010101" pitchFamily="2" charset="-122"/>
                <a:cs typeface="楷体" charset="0"/>
                <a:sym typeface="+mn-ea"/>
              </a:rPr>
              <a:t>按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E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id </a:t>
            </a:r>
            <a:r>
              <a:rPr lang="zh-CN" altLang="en-US" smtClean="0">
                <a:ln>
                  <a:noFill/>
                </a:ln>
                <a:effectLst/>
                <a:latin typeface="楷体" charset="0"/>
                <a:ea typeface="宋体" panose="02010600030101010101" pitchFamily="2" charset="-122"/>
                <a:cs typeface="楷体" charset="0"/>
                <a:sym typeface="+mn-ea"/>
              </a:rPr>
              <a:t>归约</a:t>
            </a:r>
            <a:endParaRPr lang="zh-CN" altLang="en-US">
              <a:latin typeface="楷体" charset="0"/>
              <a:ea typeface="楷体" charset="0"/>
            </a:endParaRPr>
          </a:p>
        </p:txBody>
      </p:sp>
      <p:sp>
        <p:nvSpPr>
          <p:cNvPr id="30" name="文本框 29"/>
          <p:cNvSpPr txBox="1"/>
          <p:nvPr/>
        </p:nvSpPr>
        <p:spPr>
          <a:xfrm>
            <a:off x="1372235" y="5212715"/>
            <a:ext cx="1302385" cy="368300"/>
          </a:xfrm>
          <a:prstGeom prst="rect">
            <a:avLst/>
          </a:prstGeom>
          <a:noFill/>
        </p:spPr>
        <p:txBody>
          <a:bodyPr wrap="none" rtlCol="0">
            <a:spAutoFit/>
          </a:bodyPr>
          <a:lstStyle/>
          <a:p>
            <a:pPr algn="l">
              <a:buNone/>
            </a:pPr>
            <a:r>
              <a:rPr lang="en-US" altLang="zh-CN">
                <a:latin typeface="Times New Roman" panose="02020603050405020304" pitchFamily="18" charset="0"/>
                <a:cs typeface="Times New Roman" panose="02020603050405020304" pitchFamily="18" charset="0"/>
                <a:sym typeface="+mn-ea"/>
              </a:rPr>
              <a:t>$ E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E + E</a:t>
            </a:r>
            <a:r>
              <a:rPr lang="en-US" altLang="zh-CN">
                <a:latin typeface="Times New Roman" panose="02020603050405020304" pitchFamily="18" charset="0"/>
                <a:cs typeface="Times New Roman" panose="02020603050405020304" pitchFamily="18" charset="0"/>
                <a:sym typeface="+mn-ea"/>
              </a:rPr>
              <a:t> </a:t>
            </a:r>
            <a:endParaRPr lang="en-US" altLang="zh-CN" baseline="-25000">
              <a:latin typeface="Times New Roman" panose="02020603050405020304" pitchFamily="18" charset="0"/>
              <a:ea typeface="楷体" charset="0"/>
              <a:cs typeface="Times New Roman" panose="02020603050405020304" pitchFamily="18" charset="0"/>
              <a:sym typeface="+mn-ea"/>
            </a:endParaRPr>
          </a:p>
        </p:txBody>
      </p:sp>
      <p:sp>
        <p:nvSpPr>
          <p:cNvPr id="31" name="文本框 30"/>
          <p:cNvSpPr txBox="1"/>
          <p:nvPr/>
        </p:nvSpPr>
        <p:spPr>
          <a:xfrm>
            <a:off x="4739005" y="5212715"/>
            <a:ext cx="334645" cy="368300"/>
          </a:xfrm>
          <a:prstGeom prst="rect">
            <a:avLst/>
          </a:prstGeom>
          <a:noFill/>
        </p:spPr>
        <p:txBody>
          <a:bodyPr wrap="none" rtlCol="0">
            <a:spAutoFit/>
          </a:bodyPr>
          <a:lstStyle/>
          <a:p>
            <a:pPr algn="l"/>
            <a:r>
              <a:rPr lang="en-US" altLang="zh-CN" baseline="-300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a:p>
        </p:txBody>
      </p:sp>
      <p:sp>
        <p:nvSpPr>
          <p:cNvPr id="32" name="文本框 31"/>
          <p:cNvSpPr txBox="1"/>
          <p:nvPr/>
        </p:nvSpPr>
        <p:spPr>
          <a:xfrm>
            <a:off x="5649595" y="5212715"/>
            <a:ext cx="2042160" cy="368300"/>
          </a:xfrm>
          <a:prstGeom prst="rect">
            <a:avLst/>
          </a:prstGeom>
          <a:noFill/>
        </p:spPr>
        <p:txBody>
          <a:bodyPr wrap="none" rtlCol="0">
            <a:spAutoFit/>
          </a:bodyPr>
          <a:lstStyle/>
          <a:p>
            <a:pPr algn="l"/>
            <a:r>
              <a:rPr lang="zh-CN" altLang="en-US" smtClean="0">
                <a:ln>
                  <a:noFill/>
                </a:ln>
                <a:effectLst/>
                <a:latin typeface="楷体" charset="0"/>
                <a:ea typeface="宋体" panose="02010600030101010101" pitchFamily="2" charset="-122"/>
                <a:cs typeface="楷体" charset="0"/>
                <a:sym typeface="+mn-ea"/>
              </a:rPr>
              <a:t>按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E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E + E </a:t>
            </a:r>
            <a:r>
              <a:rPr lang="zh-CN" altLang="en-US" smtClean="0">
                <a:ln>
                  <a:noFill/>
                </a:ln>
                <a:effectLst/>
                <a:latin typeface="楷体" charset="0"/>
                <a:ea typeface="宋体" panose="02010600030101010101" pitchFamily="2" charset="-122"/>
                <a:cs typeface="楷体" charset="0"/>
                <a:sym typeface="+mn-ea"/>
              </a:rPr>
              <a:t>归约</a:t>
            </a:r>
            <a:endParaRPr lang="zh-CN" altLang="en-US">
              <a:latin typeface="楷体" charset="0"/>
              <a:ea typeface="楷体" charset="0"/>
            </a:endParaRPr>
          </a:p>
        </p:txBody>
      </p:sp>
      <p:sp>
        <p:nvSpPr>
          <p:cNvPr id="33" name="文本框 32"/>
          <p:cNvSpPr txBox="1"/>
          <p:nvPr/>
        </p:nvSpPr>
        <p:spPr>
          <a:xfrm>
            <a:off x="1372235" y="5581015"/>
            <a:ext cx="976630" cy="368300"/>
          </a:xfrm>
          <a:prstGeom prst="rect">
            <a:avLst/>
          </a:prstGeom>
          <a:noFill/>
        </p:spPr>
        <p:txBody>
          <a:bodyPr wrap="none" rtlCol="0">
            <a:spAutoFit/>
          </a:bodyPr>
          <a:lstStyle/>
          <a:p>
            <a:pPr algn="l">
              <a:buNone/>
            </a:pPr>
            <a:r>
              <a:rPr lang="en-US" altLang="zh-CN">
                <a:latin typeface="Times New Roman" panose="02020603050405020304" pitchFamily="18" charset="0"/>
                <a:cs typeface="Times New Roman" panose="02020603050405020304" pitchFamily="18" charset="0"/>
                <a:sym typeface="+mn-ea"/>
              </a:rPr>
              <a:t>$ E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E </a:t>
            </a:r>
            <a:r>
              <a:rPr lang="en-US" altLang="zh-CN">
                <a:latin typeface="Times New Roman" panose="02020603050405020304" pitchFamily="18" charset="0"/>
                <a:cs typeface="Times New Roman" panose="02020603050405020304" pitchFamily="18" charset="0"/>
                <a:sym typeface="+mn-ea"/>
              </a:rPr>
              <a:t> </a:t>
            </a:r>
            <a:endParaRPr lang="en-US" altLang="zh-CN" baseline="-25000">
              <a:latin typeface="Times New Roman" panose="02020603050405020304" pitchFamily="18" charset="0"/>
              <a:ea typeface="楷体" charset="0"/>
              <a:cs typeface="Times New Roman" panose="02020603050405020304" pitchFamily="18" charset="0"/>
              <a:sym typeface="+mn-ea"/>
            </a:endParaRPr>
          </a:p>
        </p:txBody>
      </p:sp>
      <p:sp>
        <p:nvSpPr>
          <p:cNvPr id="34" name="文本框 33"/>
          <p:cNvSpPr txBox="1"/>
          <p:nvPr/>
        </p:nvSpPr>
        <p:spPr>
          <a:xfrm>
            <a:off x="4739005" y="5581015"/>
            <a:ext cx="334645" cy="368300"/>
          </a:xfrm>
          <a:prstGeom prst="rect">
            <a:avLst/>
          </a:prstGeom>
          <a:noFill/>
        </p:spPr>
        <p:txBody>
          <a:bodyPr wrap="none" rtlCol="0">
            <a:spAutoFit/>
          </a:bodyPr>
          <a:lstStyle/>
          <a:p>
            <a:pPr algn="l"/>
            <a:r>
              <a:rPr lang="en-US" altLang="zh-CN" baseline="-300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a:p>
        </p:txBody>
      </p:sp>
      <p:sp>
        <p:nvSpPr>
          <p:cNvPr id="35" name="文本框 34"/>
          <p:cNvSpPr txBox="1"/>
          <p:nvPr/>
        </p:nvSpPr>
        <p:spPr>
          <a:xfrm>
            <a:off x="5649595" y="5581015"/>
            <a:ext cx="2027555" cy="368300"/>
          </a:xfrm>
          <a:prstGeom prst="rect">
            <a:avLst/>
          </a:prstGeom>
          <a:noFill/>
        </p:spPr>
        <p:txBody>
          <a:bodyPr wrap="none" rtlCol="0">
            <a:spAutoFit/>
          </a:bodyPr>
          <a:lstStyle/>
          <a:p>
            <a:pPr algn="l"/>
            <a:r>
              <a:rPr lang="zh-CN" altLang="en-US" smtClean="0">
                <a:ln>
                  <a:noFill/>
                </a:ln>
                <a:effectLst/>
                <a:latin typeface="楷体" charset="0"/>
                <a:ea typeface="宋体" panose="02010600030101010101" pitchFamily="2" charset="-122"/>
                <a:cs typeface="楷体" charset="0"/>
                <a:sym typeface="+mn-ea"/>
              </a:rPr>
              <a:t>按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E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E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E </a:t>
            </a:r>
            <a:r>
              <a:rPr lang="zh-CN" altLang="en-US" smtClean="0">
                <a:ln>
                  <a:noFill/>
                </a:ln>
                <a:effectLst/>
                <a:latin typeface="楷体" charset="0"/>
                <a:ea typeface="宋体" panose="02010600030101010101" pitchFamily="2" charset="-122"/>
                <a:cs typeface="楷体" charset="0"/>
                <a:sym typeface="+mn-ea"/>
              </a:rPr>
              <a:t>归约</a:t>
            </a:r>
            <a:endParaRPr lang="zh-CN" altLang="en-US">
              <a:latin typeface="楷体" charset="0"/>
              <a:ea typeface="楷体" charset="0"/>
            </a:endParaRPr>
          </a:p>
        </p:txBody>
      </p:sp>
      <p:sp>
        <p:nvSpPr>
          <p:cNvPr id="36" name="文本框 35"/>
          <p:cNvSpPr txBox="1"/>
          <p:nvPr/>
        </p:nvSpPr>
        <p:spPr>
          <a:xfrm>
            <a:off x="1372235" y="5915025"/>
            <a:ext cx="551180" cy="368300"/>
          </a:xfrm>
          <a:prstGeom prst="rect">
            <a:avLst/>
          </a:prstGeom>
          <a:noFill/>
        </p:spPr>
        <p:txBody>
          <a:bodyPr wrap="none" rtlCol="0">
            <a:spAutoFit/>
          </a:bodyPr>
          <a:lstStyle/>
          <a:p>
            <a:pPr algn="l">
              <a:buNone/>
            </a:pPr>
            <a:r>
              <a:rPr lang="en-US" altLang="zh-CN">
                <a:latin typeface="Times New Roman" panose="02020603050405020304" pitchFamily="18" charset="0"/>
                <a:cs typeface="Times New Roman" panose="02020603050405020304" pitchFamily="18" charset="0"/>
                <a:sym typeface="+mn-ea"/>
              </a:rPr>
              <a:t>$ E </a:t>
            </a:r>
            <a:endParaRPr lang="en-US" altLang="zh-CN" baseline="-25000">
              <a:latin typeface="Times New Roman" panose="02020603050405020304" pitchFamily="18" charset="0"/>
              <a:ea typeface="楷体" charset="0"/>
              <a:cs typeface="Times New Roman" panose="02020603050405020304" pitchFamily="18" charset="0"/>
              <a:sym typeface="+mn-ea"/>
            </a:endParaRPr>
          </a:p>
        </p:txBody>
      </p:sp>
      <p:sp>
        <p:nvSpPr>
          <p:cNvPr id="37" name="文本框 36"/>
          <p:cNvSpPr txBox="1"/>
          <p:nvPr/>
        </p:nvSpPr>
        <p:spPr>
          <a:xfrm>
            <a:off x="4739005" y="5915025"/>
            <a:ext cx="334645" cy="368300"/>
          </a:xfrm>
          <a:prstGeom prst="rect">
            <a:avLst/>
          </a:prstGeom>
          <a:noFill/>
        </p:spPr>
        <p:txBody>
          <a:bodyPr wrap="none" rtlCol="0">
            <a:spAutoFit/>
          </a:bodyPr>
          <a:lstStyle/>
          <a:p>
            <a:pPr algn="l"/>
            <a:r>
              <a:rPr lang="en-US" altLang="zh-CN" baseline="-300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a:p>
        </p:txBody>
      </p:sp>
      <p:sp>
        <p:nvSpPr>
          <p:cNvPr id="38" name="文本框 37"/>
          <p:cNvSpPr txBox="1"/>
          <p:nvPr/>
        </p:nvSpPr>
        <p:spPr>
          <a:xfrm>
            <a:off x="5649595" y="5915025"/>
            <a:ext cx="640080" cy="368300"/>
          </a:xfrm>
          <a:prstGeom prst="rect">
            <a:avLst/>
          </a:prstGeom>
          <a:noFill/>
        </p:spPr>
        <p:txBody>
          <a:bodyPr wrap="none" rtlCol="0">
            <a:spAutoFit/>
          </a:bodyPr>
          <a:lstStyle/>
          <a:p>
            <a:r>
              <a:rPr lang="zh-CN" altLang="en-US">
                <a:latin typeface="楷体" charset="0"/>
                <a:ea typeface="楷体" charset="0"/>
              </a:rPr>
              <a:t>接受</a:t>
            </a:r>
          </a:p>
        </p:txBody>
      </p:sp>
    </p:spTree>
    <p:extLst>
      <p:ext uri="{BB962C8B-B14F-4D97-AF65-F5344CB8AC3E}">
        <p14:creationId xmlns:p14="http://schemas.microsoft.com/office/powerpoint/2010/main" val="409711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sym typeface="+mn-ea"/>
              </a:rPr>
              <a:t>移进</a:t>
            </a:r>
            <a:r>
              <a:rPr lang="zh-CN" altLang="en-US" dirty="0">
                <a:latin typeface="宋体" panose="02010600030101010101" pitchFamily="2" charset="-122"/>
                <a:sym typeface="Symbol" panose="05050102010706020507" pitchFamily="18" charset="2"/>
              </a:rPr>
              <a:t></a:t>
            </a:r>
            <a:r>
              <a:rPr lang="zh-CN" altLang="en-US" dirty="0">
                <a:latin typeface="宋体" panose="02010600030101010101" pitchFamily="2" charset="-122"/>
                <a:sym typeface="+mn-ea"/>
              </a:rPr>
              <a:t>归约分析的冲突</a:t>
            </a:r>
            <a:endParaRPr lang="zh-CN" altLang="en-US"/>
          </a:p>
        </p:txBody>
      </p:sp>
      <p:sp>
        <p:nvSpPr>
          <p:cNvPr id="3" name="内容占位符 2"/>
          <p:cNvSpPr>
            <a:spLocks noGrp="1"/>
          </p:cNvSpPr>
          <p:nvPr>
            <p:ph idx="1"/>
          </p:nvPr>
        </p:nvSpPr>
        <p:spPr/>
        <p:txBody>
          <a:bodyPr/>
          <a:lstStyle/>
          <a:p>
            <a:r>
              <a:rPr lang="zh-CN" altLang="en-US" dirty="0">
                <a:solidFill>
                  <a:schemeClr val="tx1"/>
                </a:solidFill>
                <a:latin typeface="宋体" panose="02010600030101010101" pitchFamily="2" charset="-122"/>
                <a:sym typeface="+mn-ea"/>
              </a:rPr>
              <a:t>要想很好地使用移进</a:t>
            </a:r>
            <a:r>
              <a:rPr lang="zh-CN" altLang="en-US" dirty="0">
                <a:solidFill>
                  <a:schemeClr val="tx1"/>
                </a:solidFill>
                <a:sym typeface="Symbol" panose="05050102010706020507" pitchFamily="18" charset="2"/>
              </a:rPr>
              <a:t></a:t>
            </a:r>
            <a:r>
              <a:rPr lang="zh-CN" altLang="en-US" dirty="0">
                <a:solidFill>
                  <a:schemeClr val="tx1"/>
                </a:solidFill>
                <a:latin typeface="宋体" panose="02010600030101010101" pitchFamily="2" charset="-122"/>
                <a:sym typeface="+mn-ea"/>
              </a:rPr>
              <a:t>归约方式，尚需解决一些问题</a:t>
            </a:r>
            <a:r>
              <a:rPr lang="en-US" altLang="zh-CN" dirty="0">
                <a:solidFill>
                  <a:schemeClr val="tx1"/>
                </a:solidFill>
                <a:latin typeface="宋体" panose="02010600030101010101" pitchFamily="2" charset="-122"/>
                <a:sym typeface="+mn-ea"/>
              </a:rPr>
              <a:t>:</a:t>
            </a:r>
          </a:p>
          <a:p>
            <a:pPr lvl="1"/>
            <a:endParaRPr lang="en-US" altLang="zh-CN" sz="2000" b="1" dirty="0">
              <a:solidFill>
                <a:schemeClr val="tx1"/>
              </a:solidFill>
              <a:latin typeface="宋体" panose="02010600030101010101" pitchFamily="2" charset="-122"/>
              <a:sym typeface="+mn-ea"/>
            </a:endParaRPr>
          </a:p>
          <a:p>
            <a:pPr lvl="1"/>
            <a:r>
              <a:rPr lang="zh-CN" altLang="en-US" sz="2400" dirty="0">
                <a:sym typeface="+mn-ea"/>
              </a:rPr>
              <a:t>如何决策选择移进</a:t>
            </a:r>
            <a:r>
              <a:rPr lang="zh-CN" altLang="en-US" sz="2400" dirty="0">
                <a:sym typeface="Symbol" panose="05050102010706020507" pitchFamily="18" charset="2"/>
              </a:rPr>
              <a:t>还是</a:t>
            </a:r>
            <a:r>
              <a:rPr lang="zh-CN" altLang="en-US" sz="2400" dirty="0">
                <a:sym typeface="+mn-ea"/>
              </a:rPr>
              <a:t>归约</a:t>
            </a:r>
            <a:endParaRPr lang="zh-CN" altLang="en-US" sz="2400" dirty="0">
              <a:latin typeface="宋体" panose="02010600030101010101" pitchFamily="2" charset="-122"/>
            </a:endParaRPr>
          </a:p>
          <a:p>
            <a:pPr lvl="1"/>
            <a:r>
              <a:rPr lang="zh-CN" altLang="en-US" sz="2400" dirty="0">
                <a:latin typeface="宋体" panose="02010600030101010101" pitchFamily="2" charset="-122"/>
                <a:sym typeface="+mn-ea"/>
              </a:rPr>
              <a:t>进行归约时，确定右句型中将要归约的子串</a:t>
            </a:r>
            <a:endParaRPr lang="zh-CN" altLang="en-US" sz="2400" dirty="0">
              <a:latin typeface="宋体" panose="02010600030101010101" pitchFamily="2" charset="-122"/>
            </a:endParaRPr>
          </a:p>
          <a:p>
            <a:pPr lvl="1"/>
            <a:r>
              <a:rPr lang="zh-CN" altLang="en-US" sz="2400" dirty="0">
                <a:latin typeface="宋体" panose="02010600030101010101" pitchFamily="2" charset="-122"/>
                <a:sym typeface="+mn-ea"/>
              </a:rPr>
              <a:t>进行归约时，如何确定选择哪一个产生式</a:t>
            </a:r>
            <a:endParaRPr lang="zh-CN" altLang="en-US" b="1" dirty="0">
              <a:latin typeface="宋体" panose="02010600030101010101" pitchFamily="2" charset="-122"/>
            </a:endParaRPr>
          </a:p>
          <a:p>
            <a:pPr lvl="1"/>
            <a:endParaRPr lang="zh-CN" altLang="en-US" b="1" dirty="0">
              <a:latin typeface="宋体" panose="02010600030101010101" pitchFamily="2" charset="-122"/>
            </a:endParaRPr>
          </a:p>
          <a:p>
            <a:endParaRPr lang="zh-CN" altLang="en-US"/>
          </a:p>
        </p:txBody>
      </p:sp>
    </p:spTree>
    <p:extLst>
      <p:ext uri="{BB962C8B-B14F-4D97-AF65-F5344CB8AC3E}">
        <p14:creationId xmlns:p14="http://schemas.microsoft.com/office/powerpoint/2010/main" val="317819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sym typeface="+mn-ea"/>
              </a:rPr>
              <a:t>移进</a:t>
            </a:r>
            <a:r>
              <a:rPr lang="zh-CN" altLang="en-US" dirty="0">
                <a:latin typeface="宋体" panose="02010600030101010101" pitchFamily="2" charset="-122"/>
                <a:sym typeface="Symbol" panose="05050102010706020507" pitchFamily="18" charset="2"/>
              </a:rPr>
              <a:t></a:t>
            </a:r>
            <a:r>
              <a:rPr lang="zh-CN" altLang="en-US" dirty="0">
                <a:latin typeface="宋体" panose="02010600030101010101" pitchFamily="2" charset="-122"/>
                <a:sym typeface="+mn-ea"/>
              </a:rPr>
              <a:t>归约分析的冲突</a:t>
            </a:r>
            <a:endParaRPr lang="zh-CN" altLang="en-US"/>
          </a:p>
        </p:txBody>
      </p:sp>
      <p:sp>
        <p:nvSpPr>
          <p:cNvPr id="3" name="内容占位符 2"/>
          <p:cNvSpPr>
            <a:spLocks noGrp="1"/>
          </p:cNvSpPr>
          <p:nvPr>
            <p:ph idx="1"/>
          </p:nvPr>
        </p:nvSpPr>
        <p:spPr/>
        <p:txBody>
          <a:bodyPr/>
          <a:lstStyle/>
          <a:p>
            <a:r>
              <a:rPr lang="zh-CN" altLang="en-US" dirty="0">
                <a:latin typeface="宋体" panose="02010600030101010101" pitchFamily="2" charset="-122"/>
                <a:sym typeface="+mn-ea"/>
              </a:rPr>
              <a:t>移进</a:t>
            </a:r>
            <a:r>
              <a:rPr lang="zh-CN" altLang="en-US" dirty="0">
                <a:latin typeface="宋体" panose="02010600030101010101" pitchFamily="2" charset="-122"/>
                <a:sym typeface="Symbol" panose="05050102010706020507" pitchFamily="18" charset="2"/>
              </a:rPr>
              <a:t></a:t>
            </a:r>
            <a:r>
              <a:rPr lang="zh-CN" altLang="en-US" dirty="0">
                <a:latin typeface="宋体" panose="02010600030101010101" pitchFamily="2" charset="-122"/>
                <a:sym typeface="+mn-ea"/>
              </a:rPr>
              <a:t>归约冲突</a:t>
            </a:r>
          </a:p>
          <a:p>
            <a:endParaRPr lang="zh-CN" altLang="en-US" dirty="0">
              <a:latin typeface="宋体" panose="02010600030101010101" pitchFamily="2" charset="-122"/>
              <a:sym typeface="+mn-ea"/>
            </a:endParaRPr>
          </a:p>
          <a:p>
            <a:pPr marL="0" indent="0">
              <a:buNone/>
            </a:pPr>
            <a:endParaRPr lang="en-US" altLang="zh-CN" sz="2400" dirty="0">
              <a:latin typeface="Times New Roman" panose="02020603050405020304" pitchFamily="18" charset="0"/>
              <a:cs typeface="Times New Roman" panose="02020603050405020304" pitchFamily="18" charset="0"/>
              <a:sym typeface="+mn-ea"/>
            </a:endParaRPr>
          </a:p>
          <a:p>
            <a:endParaRPr lang="en-US" altLang="zh-CN" b="1" dirty="0"/>
          </a:p>
          <a:p>
            <a:r>
              <a:rPr lang="zh-CN" altLang="en-US" dirty="0">
                <a:sym typeface="+mn-ea"/>
              </a:rPr>
              <a:t>如果移进</a:t>
            </a:r>
            <a:r>
              <a:rPr lang="zh-CN" altLang="en-US" dirty="0">
                <a:sym typeface="Symbol" panose="05050102010706020507" pitchFamily="18" charset="2"/>
              </a:rPr>
              <a:t></a:t>
            </a:r>
            <a:r>
              <a:rPr lang="zh-CN" altLang="en-US" dirty="0">
                <a:sym typeface="+mn-ea"/>
              </a:rPr>
              <a:t>归约分析器处于格局</a:t>
            </a:r>
            <a:endParaRPr lang="zh-CN" altLang="en-US" b="1" dirty="0">
              <a:latin typeface="宋体" panose="02010600030101010101" pitchFamily="2" charset="-122"/>
            </a:endParaRPr>
          </a:p>
          <a:p>
            <a:pPr marL="0" lvl="0" indent="0">
              <a:buNone/>
            </a:pPr>
            <a:r>
              <a:rPr lang="en-US" altLang="zh-CN" dirty="0">
                <a:latin typeface="宋体" panose="02010600030101010101" pitchFamily="2" charset="-122"/>
                <a:sym typeface="+mn-ea"/>
              </a:rPr>
              <a:t>	栈				输入</a:t>
            </a:r>
          </a:p>
          <a:p>
            <a:pPr marL="0" lvl="0" indent="0">
              <a:buNone/>
            </a:pPr>
            <a:r>
              <a:rPr lang="en-US" altLang="zh-CN" dirty="0">
                <a:latin typeface="Times New Roman" panose="02020603050405020304" pitchFamily="18" charset="0"/>
                <a:cs typeface="Times New Roman" panose="02020603050405020304" pitchFamily="18" charset="0"/>
                <a:sym typeface="+mn-ea"/>
              </a:rPr>
              <a:t>	… if expr then stmt		else … $</a:t>
            </a:r>
          </a:p>
        </p:txBody>
      </p:sp>
      <p:sp>
        <p:nvSpPr>
          <p:cNvPr id="5" name="文本框 4"/>
          <p:cNvSpPr txBox="1"/>
          <p:nvPr/>
        </p:nvSpPr>
        <p:spPr>
          <a:xfrm>
            <a:off x="1275715" y="2068195"/>
            <a:ext cx="4466590" cy="1198880"/>
          </a:xfrm>
          <a:prstGeom prst="rect">
            <a:avLst/>
          </a:prstGeom>
          <a:noFill/>
        </p:spPr>
        <p:txBody>
          <a:bodyPr wrap="none" rtlCol="0">
            <a:spAutoFit/>
          </a:bodyPr>
          <a:lstStyle/>
          <a:p>
            <a:pPr marL="0" indent="0" algn="l">
              <a:buNone/>
            </a:pPr>
            <a:r>
              <a:rPr lang="en-US" altLang="zh-CN" dirty="0">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sym typeface="+mn-ea"/>
              </a:rPr>
              <a:t>stmt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mn-ea"/>
              </a:rPr>
              <a:t> if expr then stmt </a:t>
            </a:r>
          </a:p>
          <a:p>
            <a:pPr marL="0" indent="0" algn="l">
              <a:buNone/>
            </a:pPr>
            <a:r>
              <a:rPr lang="en-US" altLang="zh-CN" sz="2400" dirty="0">
                <a:latin typeface="Times New Roman" panose="02020603050405020304" pitchFamily="18" charset="0"/>
                <a:cs typeface="Times New Roman" panose="02020603050405020304" pitchFamily="18" charset="0"/>
                <a:sym typeface="+mn-ea"/>
              </a:rPr>
              <a:t>	 | if expr then stmt else stmt</a:t>
            </a:r>
          </a:p>
          <a:p>
            <a:pPr marL="0" indent="0" algn="l">
              <a:buNone/>
            </a:pPr>
            <a:r>
              <a:rPr lang="en-US" altLang="zh-CN" sz="2400" dirty="0">
                <a:latin typeface="Times New Roman" panose="02020603050405020304" pitchFamily="18" charset="0"/>
                <a:cs typeface="Times New Roman" panose="02020603050405020304" pitchFamily="18" charset="0"/>
                <a:sym typeface="+mn-ea"/>
              </a:rPr>
              <a:t>	 | other</a:t>
            </a:r>
            <a:endParaRPr lang="zh-CN" altLang="en-US" sz="2400"/>
          </a:p>
        </p:txBody>
      </p:sp>
    </p:spTree>
    <p:extLst>
      <p:ext uri="{BB962C8B-B14F-4D97-AF65-F5344CB8AC3E}">
        <p14:creationId xmlns:p14="http://schemas.microsoft.com/office/powerpoint/2010/main" val="2976256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sym typeface="+mn-ea"/>
              </a:rPr>
              <a:t>移进</a:t>
            </a:r>
            <a:r>
              <a:rPr lang="zh-CN" altLang="en-US" dirty="0">
                <a:latin typeface="宋体" panose="02010600030101010101" pitchFamily="2" charset="-122"/>
                <a:sym typeface="Symbol" panose="05050102010706020507" pitchFamily="18" charset="2"/>
              </a:rPr>
              <a:t></a:t>
            </a:r>
            <a:r>
              <a:rPr lang="zh-CN" altLang="en-US" dirty="0">
                <a:latin typeface="宋体" panose="02010600030101010101" pitchFamily="2" charset="-122"/>
                <a:sym typeface="+mn-ea"/>
              </a:rPr>
              <a:t>归约分析的冲突</a:t>
            </a:r>
            <a:endParaRPr lang="zh-CN" altLang="en-US"/>
          </a:p>
        </p:txBody>
      </p:sp>
      <p:sp>
        <p:nvSpPr>
          <p:cNvPr id="3" name="内容占位符 2"/>
          <p:cNvSpPr>
            <a:spLocks noGrp="1"/>
          </p:cNvSpPr>
          <p:nvPr>
            <p:ph idx="1"/>
          </p:nvPr>
        </p:nvSpPr>
        <p:spPr/>
        <p:txBody>
          <a:bodyPr/>
          <a:lstStyle/>
          <a:p>
            <a:pPr algn="just">
              <a:spcBef>
                <a:spcPct val="0"/>
              </a:spcBef>
              <a:buFont typeface="Arial" panose="020B0604020202020204" pitchFamily="34" charset="0"/>
              <a:buChar char="•"/>
            </a:pPr>
            <a:r>
              <a:rPr lang="zh-CN" altLang="en-US" dirty="0">
                <a:latin typeface="宋体" panose="02010600030101010101" pitchFamily="2" charset="-122"/>
                <a:sym typeface="Symbol" panose="05050102010706020507" pitchFamily="18" charset="2"/>
              </a:rPr>
              <a:t>归约</a:t>
            </a:r>
            <a:r>
              <a:rPr lang="zh-CN" altLang="en-US" dirty="0">
                <a:latin typeface="宋体" panose="02010600030101010101" pitchFamily="2" charset="-122"/>
                <a:sym typeface="+mn-ea"/>
              </a:rPr>
              <a:t>归约冲突</a:t>
            </a:r>
          </a:p>
          <a:p>
            <a:pPr lvl="1" algn="just">
              <a:spcBef>
                <a:spcPct val="0"/>
              </a:spcBef>
              <a:buNone/>
            </a:pPr>
            <a:r>
              <a:rPr lang="en-US" altLang="zh-CN" sz="2400" dirty="0">
                <a:latin typeface="Times New Roman" panose="02020603050405020304" pitchFamily="18" charset="0"/>
                <a:cs typeface="Times New Roman" panose="02020603050405020304" pitchFamily="18" charset="0"/>
                <a:sym typeface="+mn-ea"/>
              </a:rPr>
              <a:t>stmt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mn-ea"/>
              </a:rPr>
              <a:t> </a:t>
            </a:r>
            <a:r>
              <a:rPr lang="en-US" altLang="zh-CN" sz="2400" b="1" dirty="0">
                <a:latin typeface="Times New Roman" panose="02020603050405020304" pitchFamily="18" charset="0"/>
                <a:cs typeface="Times New Roman" panose="02020603050405020304" pitchFamily="18" charset="0"/>
                <a:sym typeface="+mn-ea"/>
              </a:rPr>
              <a:t>id </a:t>
            </a:r>
            <a:r>
              <a:rPr lang="en-US" altLang="zh-CN" sz="2400" dirty="0">
                <a:latin typeface="Times New Roman" panose="02020603050405020304" pitchFamily="18" charset="0"/>
                <a:cs typeface="Times New Roman" panose="02020603050405020304" pitchFamily="18" charset="0"/>
                <a:sym typeface="+mn-ea"/>
              </a:rPr>
              <a:t>(parameter_list) | expr = expr</a:t>
            </a:r>
            <a:endParaRPr lang="en-US" altLang="zh-CN" sz="2400" dirty="0">
              <a:latin typeface="Times New Roman" panose="02020603050405020304" pitchFamily="18" charset="0"/>
              <a:cs typeface="Times New Roman" panose="02020603050405020304" pitchFamily="18" charset="0"/>
            </a:endParaRPr>
          </a:p>
          <a:p>
            <a:pPr lvl="1" algn="just">
              <a:spcBef>
                <a:spcPct val="0"/>
              </a:spcBef>
              <a:buNone/>
            </a:pPr>
            <a:r>
              <a:rPr lang="en-US" altLang="zh-CN" sz="2400" dirty="0">
                <a:latin typeface="Times New Roman" panose="02020603050405020304" pitchFamily="18" charset="0"/>
                <a:cs typeface="Times New Roman" panose="02020603050405020304" pitchFamily="18" charset="0"/>
                <a:sym typeface="+mn-ea"/>
              </a:rPr>
              <a:t>parameter_list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cs typeface="Times New Roman" panose="02020603050405020304" pitchFamily="18" charset="0"/>
                <a:sym typeface="+mn-ea"/>
              </a:rPr>
              <a:t>parameter_list, parameter | parameter</a:t>
            </a:r>
            <a:endParaRPr lang="en-US" altLang="zh-CN" sz="2400" dirty="0">
              <a:latin typeface="Times New Roman" panose="02020603050405020304" pitchFamily="18" charset="0"/>
              <a:cs typeface="Times New Roman" panose="02020603050405020304" pitchFamily="18" charset="0"/>
            </a:endParaRPr>
          </a:p>
          <a:p>
            <a:pPr lvl="1" algn="just">
              <a:spcBef>
                <a:spcPct val="0"/>
              </a:spcBef>
              <a:buNone/>
            </a:pPr>
            <a:r>
              <a:rPr lang="en-US" altLang="zh-CN" sz="2400" dirty="0">
                <a:latin typeface="Times New Roman" panose="02020603050405020304" pitchFamily="18" charset="0"/>
                <a:cs typeface="Times New Roman" panose="02020603050405020304" pitchFamily="18" charset="0"/>
                <a:sym typeface="+mn-ea"/>
              </a:rPr>
              <a:t>parameter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mn-ea"/>
              </a:rPr>
              <a:t> </a:t>
            </a:r>
            <a:r>
              <a:rPr lang="en-US" altLang="zh-CN" sz="2400" b="1" dirty="0">
                <a:latin typeface="Times New Roman" panose="02020603050405020304" pitchFamily="18" charset="0"/>
                <a:cs typeface="Times New Roman" panose="02020603050405020304" pitchFamily="18" charset="0"/>
                <a:sym typeface="+mn-ea"/>
              </a:rPr>
              <a:t>id</a:t>
            </a:r>
            <a:endParaRPr lang="en-US" altLang="zh-CN" sz="2400" dirty="0">
              <a:latin typeface="Times New Roman" panose="02020603050405020304" pitchFamily="18" charset="0"/>
              <a:cs typeface="Times New Roman" panose="02020603050405020304" pitchFamily="18" charset="0"/>
            </a:endParaRPr>
          </a:p>
          <a:p>
            <a:pPr lvl="1" algn="just">
              <a:spcBef>
                <a:spcPct val="0"/>
              </a:spcBef>
              <a:buNone/>
            </a:pPr>
            <a:r>
              <a:rPr lang="en-US" altLang="zh-CN" sz="2400" dirty="0">
                <a:latin typeface="Times New Roman" panose="02020603050405020304" pitchFamily="18" charset="0"/>
                <a:cs typeface="Times New Roman" panose="02020603050405020304" pitchFamily="18" charset="0"/>
                <a:sym typeface="+mn-ea"/>
              </a:rPr>
              <a:t>expr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mn-ea"/>
              </a:rPr>
              <a:t> </a:t>
            </a:r>
            <a:r>
              <a:rPr lang="en-US" altLang="zh-CN" sz="2400" b="1" dirty="0">
                <a:latin typeface="Times New Roman" panose="02020603050405020304" pitchFamily="18" charset="0"/>
                <a:cs typeface="Times New Roman" panose="02020603050405020304" pitchFamily="18" charset="0"/>
                <a:sym typeface="+mn-ea"/>
              </a:rPr>
              <a:t>id</a:t>
            </a:r>
            <a:r>
              <a:rPr lang="en-US" altLang="zh-CN" sz="2400" dirty="0">
                <a:latin typeface="Times New Roman" panose="02020603050405020304" pitchFamily="18" charset="0"/>
                <a:cs typeface="Times New Roman" panose="02020603050405020304" pitchFamily="18" charset="0"/>
                <a:sym typeface="+mn-ea"/>
              </a:rPr>
              <a:t> (expr_list) | </a:t>
            </a:r>
            <a:r>
              <a:rPr lang="en-US" altLang="zh-CN" sz="2400" b="1" dirty="0">
                <a:latin typeface="Times New Roman" panose="02020603050405020304" pitchFamily="18" charset="0"/>
                <a:cs typeface="Times New Roman" panose="02020603050405020304" pitchFamily="18" charset="0"/>
                <a:sym typeface="+mn-ea"/>
              </a:rPr>
              <a:t>id</a:t>
            </a:r>
            <a:endParaRPr lang="en-US" altLang="zh-CN" sz="2400" dirty="0">
              <a:latin typeface="Times New Roman" panose="02020603050405020304" pitchFamily="18" charset="0"/>
              <a:cs typeface="Times New Roman" panose="02020603050405020304" pitchFamily="18" charset="0"/>
            </a:endParaRPr>
          </a:p>
          <a:p>
            <a:pPr lvl="1" algn="just">
              <a:spcBef>
                <a:spcPct val="0"/>
              </a:spcBef>
              <a:buNone/>
            </a:pPr>
            <a:r>
              <a:rPr lang="en-US" altLang="zh-CN" sz="2400" dirty="0">
                <a:latin typeface="Times New Roman" panose="02020603050405020304" pitchFamily="18" charset="0"/>
                <a:cs typeface="Times New Roman" panose="02020603050405020304" pitchFamily="18" charset="0"/>
                <a:sym typeface="+mn-ea"/>
              </a:rPr>
              <a:t>expr_list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mn-ea"/>
              </a:rPr>
              <a:t> expr_list, expr | expr</a:t>
            </a:r>
          </a:p>
          <a:p>
            <a:pPr lvl="1" algn="just">
              <a:spcBef>
                <a:spcPct val="0"/>
              </a:spcBef>
              <a:buNone/>
            </a:pPr>
            <a:endParaRPr lang="en-US" altLang="zh-CN" sz="2400" dirty="0">
              <a:latin typeface="Times New Roman" panose="02020603050405020304" pitchFamily="18" charset="0"/>
              <a:cs typeface="Times New Roman" panose="02020603050405020304" pitchFamily="18" charset="0"/>
              <a:sym typeface="+mn-ea"/>
            </a:endParaRPr>
          </a:p>
          <a:p>
            <a:pPr lvl="0" algn="just">
              <a:spcBef>
                <a:spcPct val="0"/>
              </a:spcBef>
            </a:pPr>
            <a:r>
              <a:rPr lang="zh-CN" altLang="en-US" dirty="0">
                <a:latin typeface="宋体" panose="02010600030101010101" pitchFamily="2" charset="-122"/>
                <a:sym typeface="+mn-ea"/>
              </a:rPr>
              <a:t>由 </a:t>
            </a:r>
            <a:r>
              <a:rPr lang="en-US" altLang="zh-CN" dirty="0">
                <a:latin typeface="Times New Roman" panose="02020603050405020304" pitchFamily="18" charset="0"/>
                <a:cs typeface="Times New Roman" panose="02020603050405020304" pitchFamily="18" charset="0"/>
                <a:sym typeface="+mn-ea"/>
              </a:rPr>
              <a:t>A(I, J) </a:t>
            </a:r>
            <a:r>
              <a:rPr lang="zh-CN" altLang="en-US" dirty="0">
                <a:latin typeface="宋体" panose="02010600030101010101" pitchFamily="2" charset="-122"/>
                <a:sym typeface="+mn-ea"/>
              </a:rPr>
              <a:t>开始的语句</a:t>
            </a:r>
          </a:p>
          <a:p>
            <a:pPr marL="0" lvl="0" indent="0" algn="just">
              <a:spcBef>
                <a:spcPct val="0"/>
              </a:spcBef>
              <a:buNone/>
            </a:pPr>
            <a:r>
              <a:rPr lang="en-US" altLang="zh-CN" dirty="0">
                <a:latin typeface="宋体" panose="02010600030101010101" pitchFamily="2" charset="-122"/>
                <a:sym typeface="+mn-ea"/>
              </a:rPr>
              <a:t>	栈				输入</a:t>
            </a:r>
          </a:p>
          <a:p>
            <a:pPr marL="0" lvl="0" indent="0" algn="just">
              <a:spcBef>
                <a:spcPct val="0"/>
              </a:spcBef>
              <a:buNone/>
            </a:pPr>
            <a:r>
              <a:rPr lang="en-US" altLang="zh-CN" b="1" dirty="0">
                <a:sym typeface="+mn-ea"/>
              </a:rPr>
              <a:t>	</a:t>
            </a:r>
            <a:r>
              <a:rPr lang="zh-CN" altLang="en-US" dirty="0">
                <a:latin typeface="Times New Roman" panose="02020603050405020304" pitchFamily="18" charset="0"/>
                <a:cs typeface="Times New Roman" panose="02020603050405020304" pitchFamily="18" charset="0"/>
                <a:sym typeface="+mn-ea"/>
              </a:rPr>
              <a:t>… </a:t>
            </a:r>
            <a:r>
              <a:rPr lang="en-US" altLang="zh-CN" b="1" dirty="0">
                <a:latin typeface="Times New Roman" panose="02020603050405020304" pitchFamily="18" charset="0"/>
                <a:cs typeface="Times New Roman" panose="02020603050405020304" pitchFamily="18" charset="0"/>
                <a:sym typeface="+mn-ea"/>
              </a:rPr>
              <a:t>id</a:t>
            </a:r>
            <a:r>
              <a:rPr lang="en-US" altLang="zh-CN" dirty="0">
                <a:latin typeface="Times New Roman" panose="02020603050405020304" pitchFamily="18" charset="0"/>
                <a:cs typeface="Times New Roman" panose="02020603050405020304" pitchFamily="18" charset="0"/>
                <a:sym typeface="+mn-ea"/>
              </a:rPr>
              <a:t> (</a:t>
            </a:r>
            <a:r>
              <a:rPr lang="en-US" altLang="zh-CN" b="1" dirty="0">
                <a:latin typeface="Times New Roman" panose="02020603050405020304" pitchFamily="18" charset="0"/>
                <a:cs typeface="Times New Roman" panose="02020603050405020304" pitchFamily="18" charset="0"/>
                <a:sym typeface="+mn-ea"/>
              </a:rPr>
              <a:t> id</a:t>
            </a:r>
            <a:r>
              <a:rPr lang="en-US" altLang="zh-CN" dirty="0">
                <a:latin typeface="Times New Roman" panose="02020603050405020304" pitchFamily="18" charset="0"/>
                <a:cs typeface="Times New Roman" panose="02020603050405020304" pitchFamily="18" charset="0"/>
                <a:sym typeface="+mn-ea"/>
              </a:rPr>
              <a:t>			, </a:t>
            </a:r>
            <a:r>
              <a:rPr lang="en-US" altLang="zh-CN" b="1" dirty="0">
                <a:latin typeface="Times New Roman" panose="02020603050405020304" pitchFamily="18" charset="0"/>
                <a:cs typeface="Times New Roman" panose="02020603050405020304" pitchFamily="18" charset="0"/>
                <a:sym typeface="+mn-ea"/>
              </a:rPr>
              <a:t>id</a:t>
            </a:r>
            <a:r>
              <a:rPr lang="en-US" altLang="zh-CN" dirty="0">
                <a:latin typeface="Times New Roman" panose="02020603050405020304" pitchFamily="18" charset="0"/>
                <a:cs typeface="Times New Roman" panose="02020603050405020304" pitchFamily="18" charset="0"/>
                <a:sym typeface="+mn-ea"/>
              </a:rPr>
              <a:t> )… </a:t>
            </a:r>
            <a:endParaRPr lang="zh-CN" altLang="en-US" b="1" dirty="0"/>
          </a:p>
          <a:p>
            <a:pPr lvl="0" algn="just">
              <a:spcBef>
                <a:spcPct val="0"/>
              </a:spcBef>
            </a:pPr>
            <a:endParaRPr lang="en-US" altLang="zh-CN" dirty="0">
              <a:latin typeface="宋体" panose="02010600030101010101" pitchFamily="2" charset="-122"/>
              <a:sym typeface="+mn-ea"/>
            </a:endParaRPr>
          </a:p>
          <a:p>
            <a:pPr lvl="0" algn="just">
              <a:spcBef>
                <a:spcPct val="0"/>
              </a:spcBef>
            </a:pPr>
            <a:endParaRPr lang="zh-CN" altLang="en-US" dirty="0">
              <a:latin typeface="宋体" panose="02010600030101010101" pitchFamily="2" charset="-122"/>
              <a:sym typeface="+mn-ea"/>
            </a:endParaRPr>
          </a:p>
          <a:p>
            <a:pPr lvl="0" algn="just">
              <a:spcBef>
                <a:spcPct val="0"/>
              </a:spcBef>
            </a:pPr>
            <a:endParaRPr lang="zh-CN" altLang="en-US" dirty="0">
              <a:latin typeface="宋体" panose="02010600030101010101" pitchFamily="2" charset="-122"/>
              <a:sym typeface="+mn-ea"/>
            </a:endParaRPr>
          </a:p>
          <a:p>
            <a:endParaRPr lang="zh-CN" altLang="en-US" dirty="0">
              <a:latin typeface="宋体" panose="02010600030101010101" pitchFamily="2" charset="-122"/>
              <a:sym typeface="+mn-ea"/>
            </a:endParaRPr>
          </a:p>
          <a:p>
            <a:endParaRPr lang="en-US" altLang="zh-CN" dirty="0">
              <a:latin typeface="Times New Roman" panose="02020603050405020304" pitchFamily="18" charset="0"/>
              <a:cs typeface="Times New Roman" panose="02020603050405020304" pitchFamily="18" charset="0"/>
              <a:sym typeface="+mn-ea"/>
            </a:endParaRPr>
          </a:p>
        </p:txBody>
      </p:sp>
      <p:sp>
        <p:nvSpPr>
          <p:cNvPr id="1213444" name="AutoShape 4"/>
          <p:cNvSpPr/>
          <p:nvPr/>
        </p:nvSpPr>
        <p:spPr>
          <a:xfrm>
            <a:off x="2420620" y="5613400"/>
            <a:ext cx="3735705" cy="561340"/>
          </a:xfrm>
          <a:prstGeom prst="wedgeRoundRectCallout">
            <a:avLst>
              <a:gd name="adj1" fmla="val -36275"/>
              <a:gd name="adj2" fmla="val -103619"/>
              <a:gd name="adj3" fmla="val 16667"/>
            </a:avLst>
          </a:prstGeom>
          <a:noFill/>
          <a:ln w="12700" cap="flat" cmpd="sng">
            <a:solidFill>
              <a:schemeClr val="accent1"/>
            </a:solidFill>
            <a:prstDash val="solid"/>
            <a:miter/>
            <a:headEnd type="none" w="sm" len="sm"/>
            <a:tailEnd type="none" w="sm" len="sm"/>
          </a:ln>
        </p:spPr>
        <p:txBody>
          <a:bodyPr lIns="18000" rIns="18000" anchor="t"/>
          <a:lstStyle/>
          <a:p>
            <a:pPr>
              <a:lnSpc>
                <a:spcPct val="90000"/>
              </a:lnSpc>
            </a:pPr>
            <a:r>
              <a:rPr lang="zh-CN" altLang="en-US" sz="2400" dirty="0">
                <a:latin typeface="Arial" panose="020B0604020202020204" pitchFamily="34" charset="0"/>
                <a:ea typeface="宋体" panose="02010600030101010101" pitchFamily="2" charset="-122"/>
              </a:rPr>
              <a:t>归约成</a:t>
            </a:r>
            <a:r>
              <a:rPr lang="en-US" altLang="zh-CN" sz="2400" dirty="0">
                <a:latin typeface="Times New Roman" panose="02020603050405020304" pitchFamily="18" charset="0"/>
                <a:ea typeface="宋体" panose="02010600030101010101" pitchFamily="2" charset="-122"/>
              </a:rPr>
              <a:t>expr</a:t>
            </a:r>
            <a:r>
              <a:rPr lang="zh-CN" altLang="en-US" sz="2400" dirty="0">
                <a:latin typeface="Times New Roman" panose="02020603050405020304" pitchFamily="18" charset="0"/>
                <a:ea typeface="宋体" panose="02010600030101010101" pitchFamily="2" charset="-122"/>
              </a:rPr>
              <a:t>还</a:t>
            </a:r>
            <a:r>
              <a:rPr lang="zh-CN" altLang="en-US" sz="2400" dirty="0">
                <a:latin typeface="Arial" panose="020B0604020202020204" pitchFamily="34" charset="0"/>
                <a:ea typeface="宋体" panose="02010600030101010101" pitchFamily="2" charset="-122"/>
              </a:rPr>
              <a:t>是</a:t>
            </a:r>
            <a:r>
              <a:rPr lang="en-US" altLang="zh-CN" sz="2400" dirty="0">
                <a:latin typeface="Times New Roman" panose="02020603050405020304" pitchFamily="18" charset="0"/>
                <a:ea typeface="宋体" panose="02010600030101010101" pitchFamily="2" charset="-122"/>
              </a:rPr>
              <a:t>parameter ?</a:t>
            </a:r>
            <a:endParaRPr lang="zh-CN" altLang="en-US"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2868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3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344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sym typeface="+mn-ea"/>
              </a:rPr>
              <a:t>移进</a:t>
            </a:r>
            <a:r>
              <a:rPr lang="zh-CN" altLang="en-US" dirty="0">
                <a:latin typeface="宋体" panose="02010600030101010101" pitchFamily="2" charset="-122"/>
                <a:sym typeface="Symbol" panose="05050102010706020507" pitchFamily="18" charset="2"/>
              </a:rPr>
              <a:t></a:t>
            </a:r>
            <a:r>
              <a:rPr lang="zh-CN" altLang="en-US" dirty="0">
                <a:latin typeface="宋体" panose="02010600030101010101" pitchFamily="2" charset="-122"/>
                <a:sym typeface="+mn-ea"/>
              </a:rPr>
              <a:t>归约分析的冲突</a:t>
            </a:r>
            <a:endParaRPr lang="zh-CN" altLang="en-US"/>
          </a:p>
        </p:txBody>
      </p:sp>
      <p:sp>
        <p:nvSpPr>
          <p:cNvPr id="3" name="内容占位符 2"/>
          <p:cNvSpPr>
            <a:spLocks noGrp="1"/>
          </p:cNvSpPr>
          <p:nvPr>
            <p:ph idx="1"/>
          </p:nvPr>
        </p:nvSpPr>
        <p:spPr/>
        <p:txBody>
          <a:bodyPr/>
          <a:lstStyle/>
          <a:p>
            <a:pPr algn="just">
              <a:spcBef>
                <a:spcPct val="0"/>
              </a:spcBef>
              <a:buFont typeface="Arial" panose="020B0604020202020204" pitchFamily="34" charset="0"/>
              <a:buChar char="•"/>
            </a:pPr>
            <a:r>
              <a:rPr lang="zh-CN" altLang="en-US" dirty="0">
                <a:latin typeface="宋体" panose="02010600030101010101" pitchFamily="2" charset="-122"/>
                <a:sym typeface="Symbol" panose="05050102010706020507" pitchFamily="18" charset="2"/>
              </a:rPr>
              <a:t>归约</a:t>
            </a:r>
            <a:r>
              <a:rPr lang="zh-CN" altLang="en-US" dirty="0">
                <a:latin typeface="宋体" panose="02010600030101010101" pitchFamily="2" charset="-122"/>
                <a:sym typeface="+mn-ea"/>
              </a:rPr>
              <a:t>归约冲突</a:t>
            </a:r>
          </a:p>
          <a:p>
            <a:pPr lvl="1" algn="just">
              <a:spcBef>
                <a:spcPct val="0"/>
              </a:spcBef>
              <a:buNone/>
            </a:pPr>
            <a:r>
              <a:rPr lang="en-US" altLang="zh-CN" sz="2400" dirty="0">
                <a:latin typeface="Times New Roman" panose="02020603050405020304" pitchFamily="18" charset="0"/>
                <a:cs typeface="Times New Roman" panose="02020603050405020304" pitchFamily="18" charset="0"/>
                <a:sym typeface="+mn-ea"/>
              </a:rPr>
              <a:t>stmt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mn-ea"/>
              </a:rPr>
              <a:t> </a:t>
            </a:r>
            <a:r>
              <a:rPr lang="en-US" altLang="zh-CN" sz="2400" b="1" dirty="0">
                <a:latin typeface="Times New Roman" panose="02020603050405020304" pitchFamily="18" charset="0"/>
                <a:cs typeface="Times New Roman" panose="02020603050405020304" pitchFamily="18" charset="0"/>
                <a:sym typeface="+mn-ea"/>
              </a:rPr>
              <a:t>id </a:t>
            </a:r>
            <a:r>
              <a:rPr lang="en-US" altLang="zh-CN" sz="2400" dirty="0">
                <a:latin typeface="Times New Roman" panose="02020603050405020304" pitchFamily="18" charset="0"/>
                <a:cs typeface="Times New Roman" panose="02020603050405020304" pitchFamily="18" charset="0"/>
                <a:sym typeface="+mn-ea"/>
              </a:rPr>
              <a:t>(parameter_list) | expr = expr</a:t>
            </a:r>
            <a:endParaRPr lang="en-US" altLang="zh-CN" sz="2400" dirty="0">
              <a:latin typeface="Times New Roman" panose="02020603050405020304" pitchFamily="18" charset="0"/>
              <a:cs typeface="Times New Roman" panose="02020603050405020304" pitchFamily="18" charset="0"/>
            </a:endParaRPr>
          </a:p>
          <a:p>
            <a:pPr lvl="1" algn="just">
              <a:spcBef>
                <a:spcPct val="0"/>
              </a:spcBef>
              <a:buNone/>
            </a:pPr>
            <a:r>
              <a:rPr lang="en-US" altLang="zh-CN" sz="2400" dirty="0">
                <a:latin typeface="Times New Roman" panose="02020603050405020304" pitchFamily="18" charset="0"/>
                <a:cs typeface="Times New Roman" panose="02020603050405020304" pitchFamily="18" charset="0"/>
                <a:sym typeface="+mn-ea"/>
              </a:rPr>
              <a:t>parameter_list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cs typeface="Times New Roman" panose="02020603050405020304" pitchFamily="18" charset="0"/>
                <a:sym typeface="+mn-ea"/>
              </a:rPr>
              <a:t>parameter_list, parameter | parameter</a:t>
            </a:r>
            <a:endParaRPr lang="en-US" altLang="zh-CN" sz="2400" dirty="0">
              <a:latin typeface="Times New Roman" panose="02020603050405020304" pitchFamily="18" charset="0"/>
              <a:cs typeface="Times New Roman" panose="02020603050405020304" pitchFamily="18" charset="0"/>
            </a:endParaRPr>
          </a:p>
          <a:p>
            <a:pPr lvl="1" algn="just">
              <a:spcBef>
                <a:spcPct val="0"/>
              </a:spcBef>
              <a:buNone/>
            </a:pPr>
            <a:r>
              <a:rPr lang="en-US" altLang="zh-CN" sz="2400" dirty="0">
                <a:latin typeface="Times New Roman" panose="02020603050405020304" pitchFamily="18" charset="0"/>
                <a:cs typeface="Times New Roman" panose="02020603050405020304" pitchFamily="18" charset="0"/>
                <a:sym typeface="+mn-ea"/>
              </a:rPr>
              <a:t>parameter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mn-ea"/>
              </a:rPr>
              <a:t> </a:t>
            </a:r>
            <a:r>
              <a:rPr lang="en-US" altLang="zh-CN" sz="2400" b="1" dirty="0">
                <a:latin typeface="Times New Roman" panose="02020603050405020304" pitchFamily="18" charset="0"/>
                <a:cs typeface="Times New Roman" panose="02020603050405020304" pitchFamily="18" charset="0"/>
                <a:sym typeface="+mn-ea"/>
              </a:rPr>
              <a:t>id</a:t>
            </a:r>
            <a:endParaRPr lang="en-US" altLang="zh-CN" sz="2400" dirty="0">
              <a:latin typeface="Times New Roman" panose="02020603050405020304" pitchFamily="18" charset="0"/>
              <a:cs typeface="Times New Roman" panose="02020603050405020304" pitchFamily="18" charset="0"/>
            </a:endParaRPr>
          </a:p>
          <a:p>
            <a:pPr lvl="1" algn="just">
              <a:spcBef>
                <a:spcPct val="0"/>
              </a:spcBef>
              <a:buNone/>
            </a:pPr>
            <a:r>
              <a:rPr lang="en-US" altLang="zh-CN" sz="2400" dirty="0">
                <a:latin typeface="Times New Roman" panose="02020603050405020304" pitchFamily="18" charset="0"/>
                <a:cs typeface="Times New Roman" panose="02020603050405020304" pitchFamily="18" charset="0"/>
                <a:sym typeface="+mn-ea"/>
              </a:rPr>
              <a:t>expr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mn-ea"/>
              </a:rPr>
              <a:t> </a:t>
            </a:r>
            <a:r>
              <a:rPr lang="en-US" altLang="zh-CN" sz="2400" b="1" dirty="0">
                <a:latin typeface="Times New Roman" panose="02020603050405020304" pitchFamily="18" charset="0"/>
                <a:cs typeface="Times New Roman" panose="02020603050405020304" pitchFamily="18" charset="0"/>
                <a:sym typeface="+mn-ea"/>
              </a:rPr>
              <a:t>id</a:t>
            </a:r>
            <a:r>
              <a:rPr lang="en-US" altLang="zh-CN" sz="2400" dirty="0">
                <a:latin typeface="Times New Roman" panose="02020603050405020304" pitchFamily="18" charset="0"/>
                <a:cs typeface="Times New Roman" panose="02020603050405020304" pitchFamily="18" charset="0"/>
                <a:sym typeface="+mn-ea"/>
              </a:rPr>
              <a:t> (expr_list) | </a:t>
            </a:r>
            <a:r>
              <a:rPr lang="en-US" altLang="zh-CN" sz="2400" b="1" dirty="0">
                <a:latin typeface="Times New Roman" panose="02020603050405020304" pitchFamily="18" charset="0"/>
                <a:cs typeface="Times New Roman" panose="02020603050405020304" pitchFamily="18" charset="0"/>
                <a:sym typeface="+mn-ea"/>
              </a:rPr>
              <a:t>id</a:t>
            </a:r>
            <a:endParaRPr lang="en-US" altLang="zh-CN" sz="2400" dirty="0">
              <a:latin typeface="Times New Roman" panose="02020603050405020304" pitchFamily="18" charset="0"/>
              <a:cs typeface="Times New Roman" panose="02020603050405020304" pitchFamily="18" charset="0"/>
            </a:endParaRPr>
          </a:p>
          <a:p>
            <a:pPr lvl="1" algn="just">
              <a:spcBef>
                <a:spcPct val="0"/>
              </a:spcBef>
              <a:buNone/>
            </a:pPr>
            <a:r>
              <a:rPr lang="en-US" altLang="zh-CN" sz="2400" dirty="0">
                <a:latin typeface="Times New Roman" panose="02020603050405020304" pitchFamily="18" charset="0"/>
                <a:cs typeface="Times New Roman" panose="02020603050405020304" pitchFamily="18" charset="0"/>
                <a:sym typeface="+mn-ea"/>
              </a:rPr>
              <a:t>expr_list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mn-ea"/>
              </a:rPr>
              <a:t> expr_list, expr | expr</a:t>
            </a:r>
          </a:p>
          <a:p>
            <a:pPr lvl="1" algn="just">
              <a:spcBef>
                <a:spcPct val="0"/>
              </a:spcBef>
              <a:buNone/>
            </a:pPr>
            <a:endParaRPr lang="en-US" altLang="zh-CN" sz="2400" dirty="0">
              <a:latin typeface="Times New Roman" panose="02020603050405020304" pitchFamily="18" charset="0"/>
              <a:cs typeface="Times New Roman" panose="02020603050405020304" pitchFamily="18" charset="0"/>
              <a:sym typeface="+mn-ea"/>
            </a:endParaRPr>
          </a:p>
          <a:p>
            <a:pPr lvl="0" algn="just">
              <a:spcBef>
                <a:spcPct val="0"/>
              </a:spcBef>
            </a:pPr>
            <a:r>
              <a:rPr lang="zh-CN" altLang="en-US" dirty="0">
                <a:latin typeface="宋体" panose="02010600030101010101" pitchFamily="2" charset="-122"/>
                <a:sym typeface="+mn-ea"/>
              </a:rPr>
              <a:t>由 </a:t>
            </a:r>
            <a:r>
              <a:rPr lang="en-US" altLang="zh-CN" dirty="0">
                <a:latin typeface="Times New Roman" panose="02020603050405020304" pitchFamily="18" charset="0"/>
                <a:cs typeface="Times New Roman" panose="02020603050405020304" pitchFamily="18" charset="0"/>
                <a:sym typeface="+mn-ea"/>
              </a:rPr>
              <a:t>A(I, J) </a:t>
            </a:r>
            <a:r>
              <a:rPr lang="zh-CN" altLang="en-US" dirty="0">
                <a:latin typeface="宋体" panose="02010600030101010101" pitchFamily="2" charset="-122"/>
                <a:sym typeface="+mn-ea"/>
              </a:rPr>
              <a:t>开始的语句（词法分析查符号表，区分第一个</a:t>
            </a:r>
            <a:r>
              <a:rPr lang="en-US" altLang="zh-CN" dirty="0">
                <a:latin typeface="宋体" panose="02010600030101010101" pitchFamily="2" charset="-122"/>
                <a:sym typeface="+mn-ea"/>
              </a:rPr>
              <a:t>id</a:t>
            </a:r>
            <a:r>
              <a:rPr lang="zh-CN" altLang="en-US" dirty="0">
                <a:latin typeface="宋体" panose="02010600030101010101" pitchFamily="2" charset="-122"/>
                <a:sym typeface="+mn-ea"/>
              </a:rPr>
              <a:t>）</a:t>
            </a:r>
          </a:p>
          <a:p>
            <a:pPr marL="0" lvl="0" indent="0" algn="just">
              <a:spcBef>
                <a:spcPct val="0"/>
              </a:spcBef>
              <a:buNone/>
            </a:pPr>
            <a:r>
              <a:rPr lang="en-US" altLang="zh-CN" dirty="0">
                <a:latin typeface="宋体" panose="02010600030101010101" pitchFamily="2" charset="-122"/>
                <a:sym typeface="+mn-ea"/>
              </a:rPr>
              <a:t>	栈				输入</a:t>
            </a:r>
          </a:p>
          <a:p>
            <a:pPr marL="0" lvl="0" indent="0" algn="just">
              <a:spcBef>
                <a:spcPct val="0"/>
              </a:spcBef>
              <a:buNone/>
            </a:pPr>
            <a:r>
              <a:rPr lang="en-US" altLang="zh-CN" b="1" dirty="0">
                <a:sym typeface="+mn-ea"/>
              </a:rPr>
              <a:t>	</a:t>
            </a:r>
            <a:r>
              <a:rPr lang="zh-CN" altLang="en-US"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mn-ea"/>
              </a:rPr>
              <a:t>procid( </a:t>
            </a:r>
            <a:r>
              <a:rPr lang="en-US" altLang="zh-CN" b="1" dirty="0">
                <a:latin typeface="Times New Roman" panose="02020603050405020304" pitchFamily="18" charset="0"/>
                <a:cs typeface="Times New Roman" panose="02020603050405020304" pitchFamily="18" charset="0"/>
                <a:sym typeface="+mn-ea"/>
              </a:rPr>
              <a:t>id	</a:t>
            </a:r>
            <a:r>
              <a:rPr lang="en-US" altLang="zh-CN" dirty="0">
                <a:latin typeface="Times New Roman" panose="02020603050405020304" pitchFamily="18" charset="0"/>
                <a:cs typeface="Times New Roman" panose="02020603050405020304" pitchFamily="18" charset="0"/>
                <a:sym typeface="+mn-ea"/>
              </a:rPr>
              <a:t>		, </a:t>
            </a:r>
            <a:r>
              <a:rPr lang="en-US" altLang="zh-CN" b="1" dirty="0">
                <a:latin typeface="Times New Roman" panose="02020603050405020304" pitchFamily="18" charset="0"/>
                <a:cs typeface="Times New Roman" panose="02020603050405020304" pitchFamily="18" charset="0"/>
                <a:sym typeface="+mn-ea"/>
              </a:rPr>
              <a:t>id </a:t>
            </a:r>
            <a:r>
              <a:rPr lang="en-US" altLang="zh-CN" dirty="0">
                <a:latin typeface="Times New Roman" panose="02020603050405020304" pitchFamily="18" charset="0"/>
                <a:cs typeface="Times New Roman" panose="02020603050405020304" pitchFamily="18" charset="0"/>
                <a:sym typeface="+mn-ea"/>
              </a:rPr>
              <a:t>)… </a:t>
            </a:r>
          </a:p>
          <a:p>
            <a:pPr marL="0" lvl="0" indent="0" algn="just">
              <a:spcBef>
                <a:spcPct val="0"/>
              </a:spcBef>
              <a:buNone/>
            </a:pPr>
            <a:endParaRPr lang="zh-CN" altLang="en-US" b="1" dirty="0"/>
          </a:p>
          <a:p>
            <a:pPr lvl="0" algn="just">
              <a:spcBef>
                <a:spcPct val="0"/>
              </a:spcBef>
            </a:pPr>
            <a:r>
              <a:rPr lang="zh-CN" altLang="en-US" dirty="0">
                <a:latin typeface="宋体" panose="02010600030101010101" pitchFamily="2" charset="-122"/>
                <a:sym typeface="+mn-ea"/>
              </a:rPr>
              <a:t>需要修改上面的文法</a:t>
            </a:r>
            <a:endParaRPr lang="en-US" altLang="zh-CN" dirty="0">
              <a:latin typeface="宋体" panose="02010600030101010101" pitchFamily="2" charset="-122"/>
              <a:sym typeface="+mn-ea"/>
            </a:endParaRPr>
          </a:p>
          <a:p>
            <a:pPr lvl="0" algn="just">
              <a:spcBef>
                <a:spcPct val="0"/>
              </a:spcBef>
            </a:pPr>
            <a:endParaRPr lang="zh-CN" altLang="en-US" dirty="0">
              <a:latin typeface="宋体" panose="02010600030101010101" pitchFamily="2" charset="-122"/>
              <a:sym typeface="+mn-ea"/>
            </a:endParaRPr>
          </a:p>
          <a:p>
            <a:pPr lvl="0" algn="just">
              <a:spcBef>
                <a:spcPct val="0"/>
              </a:spcBef>
            </a:pPr>
            <a:endParaRPr lang="zh-CN" altLang="en-US" dirty="0">
              <a:latin typeface="宋体" panose="02010600030101010101" pitchFamily="2" charset="-122"/>
              <a:sym typeface="+mn-ea"/>
            </a:endParaRPr>
          </a:p>
          <a:p>
            <a:endParaRPr lang="zh-CN" altLang="en-US" dirty="0">
              <a:latin typeface="宋体" panose="02010600030101010101" pitchFamily="2" charset="-122"/>
              <a:sym typeface="+mn-ea"/>
            </a:endParaRPr>
          </a:p>
          <a:p>
            <a:endParaRPr lang="en-US" altLang="zh-CN" dirty="0">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95962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sym typeface="+mn-ea"/>
              </a:rPr>
              <a:t>移进</a:t>
            </a:r>
            <a:r>
              <a:rPr lang="zh-CN" altLang="en-US" dirty="0">
                <a:latin typeface="宋体" panose="02010600030101010101" pitchFamily="2" charset="-122"/>
                <a:sym typeface="Symbol" panose="05050102010706020507" pitchFamily="18" charset="2"/>
              </a:rPr>
              <a:t></a:t>
            </a:r>
            <a:r>
              <a:rPr lang="zh-CN" altLang="en-US" dirty="0">
                <a:latin typeface="宋体" panose="02010600030101010101" pitchFamily="2" charset="-122"/>
                <a:sym typeface="+mn-ea"/>
              </a:rPr>
              <a:t>归约分析的冲突</a:t>
            </a:r>
            <a:endParaRPr lang="zh-CN" altLang="en-US"/>
          </a:p>
        </p:txBody>
      </p:sp>
      <p:sp>
        <p:nvSpPr>
          <p:cNvPr id="3" name="内容占位符 2"/>
          <p:cNvSpPr>
            <a:spLocks noGrp="1"/>
          </p:cNvSpPr>
          <p:nvPr>
            <p:ph idx="1"/>
          </p:nvPr>
        </p:nvSpPr>
        <p:spPr/>
        <p:txBody>
          <a:bodyPr/>
          <a:lstStyle/>
          <a:p>
            <a:pPr algn="just">
              <a:spcBef>
                <a:spcPct val="0"/>
              </a:spcBef>
              <a:buFont typeface="Arial" panose="020B0604020202020204" pitchFamily="34" charset="0"/>
              <a:buChar char="•"/>
            </a:pPr>
            <a:r>
              <a:rPr lang="zh-CN" altLang="en-US" dirty="0">
                <a:latin typeface="宋体" panose="02010600030101010101" pitchFamily="2" charset="-122"/>
                <a:sym typeface="Symbol" panose="05050102010706020507" pitchFamily="18" charset="2"/>
              </a:rPr>
              <a:t>归约</a:t>
            </a:r>
            <a:r>
              <a:rPr lang="zh-CN" altLang="en-US" dirty="0">
                <a:latin typeface="宋体" panose="02010600030101010101" pitchFamily="2" charset="-122"/>
                <a:sym typeface="+mn-ea"/>
              </a:rPr>
              <a:t>归约冲突</a:t>
            </a:r>
          </a:p>
          <a:p>
            <a:pPr lvl="1" algn="just">
              <a:spcBef>
                <a:spcPct val="0"/>
              </a:spcBef>
              <a:buNone/>
            </a:pPr>
            <a:r>
              <a:rPr lang="en-US" altLang="zh-CN" sz="2400" dirty="0">
                <a:latin typeface="Times New Roman" panose="02020603050405020304" pitchFamily="18" charset="0"/>
                <a:cs typeface="Times New Roman" panose="02020603050405020304" pitchFamily="18" charset="0"/>
                <a:sym typeface="+mn-ea"/>
              </a:rPr>
              <a:t>stmt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mn-ea"/>
              </a:rPr>
              <a:t> </a:t>
            </a:r>
            <a:r>
              <a:rPr lang="zh-CN" altLang="en-US" sz="2400" dirty="0">
                <a:latin typeface="Times New Roman" panose="02020603050405020304" pitchFamily="18" charset="0"/>
                <a:cs typeface="Times New Roman" panose="02020603050405020304" pitchFamily="18" charset="0"/>
                <a:sym typeface="+mn-ea"/>
              </a:rPr>
              <a:t> </a:t>
            </a:r>
            <a:r>
              <a:rPr lang="en-US" altLang="zh-CN" sz="2400" b="1" dirty="0">
                <a:solidFill>
                  <a:schemeClr val="accent1"/>
                </a:solidFill>
                <a:latin typeface="Times New Roman" panose="02020603050405020304" pitchFamily="18" charset="0"/>
                <a:cs typeface="Times New Roman" panose="02020603050405020304" pitchFamily="18" charset="0"/>
                <a:sym typeface="+mn-ea"/>
              </a:rPr>
              <a:t>procid</a:t>
            </a:r>
            <a:r>
              <a:rPr lang="en-US" altLang="zh-CN" sz="2400" dirty="0">
                <a:latin typeface="Times New Roman" panose="02020603050405020304" pitchFamily="18" charset="0"/>
                <a:cs typeface="Times New Roman" panose="02020603050405020304" pitchFamily="18" charset="0"/>
                <a:sym typeface="+mn-ea"/>
              </a:rPr>
              <a:t> (parameter_list) | expr = expr</a:t>
            </a:r>
            <a:endParaRPr lang="en-US" altLang="zh-CN" sz="2400" dirty="0">
              <a:latin typeface="Times New Roman" panose="02020603050405020304" pitchFamily="18" charset="0"/>
              <a:cs typeface="Times New Roman" panose="02020603050405020304" pitchFamily="18" charset="0"/>
            </a:endParaRPr>
          </a:p>
          <a:p>
            <a:pPr lvl="1" algn="just">
              <a:spcBef>
                <a:spcPct val="0"/>
              </a:spcBef>
              <a:buNone/>
            </a:pPr>
            <a:r>
              <a:rPr lang="en-US" altLang="zh-CN" sz="2400" dirty="0">
                <a:latin typeface="Times New Roman" panose="02020603050405020304" pitchFamily="18" charset="0"/>
                <a:cs typeface="Times New Roman" panose="02020603050405020304" pitchFamily="18" charset="0"/>
                <a:sym typeface="+mn-ea"/>
              </a:rPr>
              <a:t>parameter_list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cs typeface="Times New Roman" panose="02020603050405020304" pitchFamily="18" charset="0"/>
                <a:sym typeface="+mn-ea"/>
              </a:rPr>
              <a:t>parameter_list, parameter | parameter</a:t>
            </a:r>
            <a:endParaRPr lang="en-US" altLang="zh-CN" sz="2400" dirty="0">
              <a:latin typeface="Times New Roman" panose="02020603050405020304" pitchFamily="18" charset="0"/>
              <a:cs typeface="Times New Roman" panose="02020603050405020304" pitchFamily="18" charset="0"/>
            </a:endParaRPr>
          </a:p>
          <a:p>
            <a:pPr lvl="1" algn="just">
              <a:spcBef>
                <a:spcPct val="0"/>
              </a:spcBef>
              <a:buNone/>
            </a:pPr>
            <a:r>
              <a:rPr lang="en-US" altLang="zh-CN" sz="2400" dirty="0">
                <a:latin typeface="Times New Roman" panose="02020603050405020304" pitchFamily="18" charset="0"/>
                <a:cs typeface="Times New Roman" panose="02020603050405020304" pitchFamily="18" charset="0"/>
                <a:sym typeface="+mn-ea"/>
              </a:rPr>
              <a:t>parameter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mn-ea"/>
              </a:rPr>
              <a:t> </a:t>
            </a:r>
            <a:r>
              <a:rPr lang="en-US" altLang="zh-CN" sz="2400" b="1" dirty="0">
                <a:latin typeface="Times New Roman" panose="02020603050405020304" pitchFamily="18" charset="0"/>
                <a:cs typeface="Times New Roman" panose="02020603050405020304" pitchFamily="18" charset="0"/>
                <a:sym typeface="+mn-ea"/>
              </a:rPr>
              <a:t>id</a:t>
            </a:r>
            <a:endParaRPr lang="en-US" altLang="zh-CN" sz="2400" dirty="0">
              <a:latin typeface="Times New Roman" panose="02020603050405020304" pitchFamily="18" charset="0"/>
              <a:cs typeface="Times New Roman" panose="02020603050405020304" pitchFamily="18" charset="0"/>
            </a:endParaRPr>
          </a:p>
          <a:p>
            <a:pPr lvl="1" algn="just">
              <a:spcBef>
                <a:spcPct val="0"/>
              </a:spcBef>
              <a:buNone/>
            </a:pPr>
            <a:r>
              <a:rPr lang="en-US" altLang="zh-CN" sz="2400" dirty="0">
                <a:latin typeface="Times New Roman" panose="02020603050405020304" pitchFamily="18" charset="0"/>
                <a:cs typeface="Times New Roman" panose="02020603050405020304" pitchFamily="18" charset="0"/>
                <a:sym typeface="+mn-ea"/>
              </a:rPr>
              <a:t>expr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mn-ea"/>
              </a:rPr>
              <a:t> </a:t>
            </a:r>
            <a:r>
              <a:rPr lang="en-US" altLang="zh-CN" sz="2400" b="1" dirty="0">
                <a:latin typeface="Times New Roman" panose="02020603050405020304" pitchFamily="18" charset="0"/>
                <a:cs typeface="Times New Roman" panose="02020603050405020304" pitchFamily="18" charset="0"/>
                <a:sym typeface="+mn-ea"/>
              </a:rPr>
              <a:t>id</a:t>
            </a:r>
            <a:r>
              <a:rPr lang="en-US" altLang="zh-CN" sz="2400" dirty="0">
                <a:latin typeface="Times New Roman" panose="02020603050405020304" pitchFamily="18" charset="0"/>
                <a:cs typeface="Times New Roman" panose="02020603050405020304" pitchFamily="18" charset="0"/>
                <a:sym typeface="+mn-ea"/>
              </a:rPr>
              <a:t> (expr_list) | </a:t>
            </a:r>
            <a:r>
              <a:rPr lang="en-US" altLang="zh-CN" sz="2400" b="1" dirty="0">
                <a:latin typeface="Times New Roman" panose="02020603050405020304" pitchFamily="18" charset="0"/>
                <a:cs typeface="Times New Roman" panose="02020603050405020304" pitchFamily="18" charset="0"/>
                <a:sym typeface="+mn-ea"/>
              </a:rPr>
              <a:t>id</a:t>
            </a:r>
            <a:endParaRPr lang="en-US" altLang="zh-CN" sz="2400" dirty="0">
              <a:latin typeface="Times New Roman" panose="02020603050405020304" pitchFamily="18" charset="0"/>
              <a:cs typeface="Times New Roman" panose="02020603050405020304" pitchFamily="18" charset="0"/>
            </a:endParaRPr>
          </a:p>
          <a:p>
            <a:pPr lvl="1" algn="just">
              <a:spcBef>
                <a:spcPct val="0"/>
              </a:spcBef>
              <a:buNone/>
            </a:pPr>
            <a:r>
              <a:rPr lang="en-US" altLang="zh-CN" sz="2400" dirty="0">
                <a:latin typeface="Times New Roman" panose="02020603050405020304" pitchFamily="18" charset="0"/>
                <a:cs typeface="Times New Roman" panose="02020603050405020304" pitchFamily="18" charset="0"/>
                <a:sym typeface="+mn-ea"/>
              </a:rPr>
              <a:t>expr_list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mn-ea"/>
              </a:rPr>
              <a:t> expr_list, expr | expr</a:t>
            </a:r>
          </a:p>
          <a:p>
            <a:pPr lvl="1" algn="just">
              <a:spcBef>
                <a:spcPct val="0"/>
              </a:spcBef>
              <a:buNone/>
            </a:pPr>
            <a:endParaRPr lang="en-US" altLang="zh-CN" sz="2400" dirty="0">
              <a:latin typeface="Times New Roman" panose="02020603050405020304" pitchFamily="18" charset="0"/>
              <a:cs typeface="Times New Roman" panose="02020603050405020304" pitchFamily="18" charset="0"/>
              <a:sym typeface="+mn-ea"/>
            </a:endParaRPr>
          </a:p>
          <a:p>
            <a:pPr lvl="0" algn="just">
              <a:spcBef>
                <a:spcPct val="0"/>
              </a:spcBef>
            </a:pPr>
            <a:r>
              <a:rPr lang="zh-CN" altLang="en-US" dirty="0">
                <a:latin typeface="宋体" panose="02010600030101010101" pitchFamily="2" charset="-122"/>
                <a:sym typeface="+mn-ea"/>
              </a:rPr>
              <a:t>由 </a:t>
            </a:r>
            <a:r>
              <a:rPr lang="en-US" altLang="zh-CN" dirty="0">
                <a:latin typeface="Times New Roman" panose="02020603050405020304" pitchFamily="18" charset="0"/>
                <a:cs typeface="Times New Roman" panose="02020603050405020304" pitchFamily="18" charset="0"/>
                <a:sym typeface="+mn-ea"/>
              </a:rPr>
              <a:t>A(I, J) </a:t>
            </a:r>
            <a:r>
              <a:rPr lang="zh-CN" altLang="en-US" dirty="0">
                <a:latin typeface="宋体" panose="02010600030101010101" pitchFamily="2" charset="-122"/>
                <a:sym typeface="+mn-ea"/>
              </a:rPr>
              <a:t>开始的语句（词法分析查符号表，区分第一个</a:t>
            </a:r>
            <a:r>
              <a:rPr lang="en-US" altLang="zh-CN" dirty="0">
                <a:latin typeface="宋体" panose="02010600030101010101" pitchFamily="2" charset="-122"/>
                <a:sym typeface="+mn-ea"/>
              </a:rPr>
              <a:t>id</a:t>
            </a:r>
            <a:r>
              <a:rPr lang="zh-CN" altLang="en-US" dirty="0">
                <a:latin typeface="宋体" panose="02010600030101010101" pitchFamily="2" charset="-122"/>
                <a:sym typeface="+mn-ea"/>
              </a:rPr>
              <a:t>）</a:t>
            </a:r>
          </a:p>
          <a:p>
            <a:pPr marL="0" lvl="0" indent="0" algn="just">
              <a:spcBef>
                <a:spcPct val="0"/>
              </a:spcBef>
              <a:buNone/>
            </a:pPr>
            <a:r>
              <a:rPr lang="en-US" altLang="zh-CN" dirty="0">
                <a:latin typeface="宋体" panose="02010600030101010101" pitchFamily="2" charset="-122"/>
                <a:sym typeface="+mn-ea"/>
              </a:rPr>
              <a:t>	栈				输入</a:t>
            </a:r>
          </a:p>
          <a:p>
            <a:pPr marL="0" lvl="0" indent="0" algn="just">
              <a:spcBef>
                <a:spcPct val="0"/>
              </a:spcBef>
              <a:buNone/>
            </a:pPr>
            <a:r>
              <a:rPr lang="en-US" altLang="zh-CN" b="1" dirty="0">
                <a:sym typeface="+mn-ea"/>
              </a:rPr>
              <a:t>	</a:t>
            </a:r>
            <a:r>
              <a:rPr lang="zh-CN" altLang="en-US"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mn-ea"/>
              </a:rPr>
              <a:t>procid(</a:t>
            </a:r>
            <a:r>
              <a:rPr lang="en-US" altLang="zh-CN" b="1" dirty="0">
                <a:latin typeface="Times New Roman" panose="02020603050405020304" pitchFamily="18" charset="0"/>
                <a:cs typeface="Times New Roman" panose="02020603050405020304" pitchFamily="18" charset="0"/>
                <a:sym typeface="+mn-ea"/>
              </a:rPr>
              <a:t> id</a:t>
            </a:r>
            <a:r>
              <a:rPr lang="en-US" altLang="zh-CN" dirty="0">
                <a:latin typeface="Times New Roman" panose="02020603050405020304" pitchFamily="18" charset="0"/>
                <a:cs typeface="Times New Roman" panose="02020603050405020304" pitchFamily="18" charset="0"/>
                <a:sym typeface="+mn-ea"/>
              </a:rPr>
              <a:t>			,</a:t>
            </a:r>
            <a:r>
              <a:rPr lang="en-US" altLang="zh-CN" b="1" dirty="0">
                <a:latin typeface="Times New Roman" panose="02020603050405020304" pitchFamily="18" charset="0"/>
                <a:cs typeface="Times New Roman" panose="02020603050405020304" pitchFamily="18" charset="0"/>
                <a:sym typeface="+mn-ea"/>
              </a:rPr>
              <a:t> id </a:t>
            </a:r>
            <a:r>
              <a:rPr lang="en-US" altLang="zh-CN" dirty="0">
                <a:latin typeface="Times New Roman" panose="02020603050405020304" pitchFamily="18" charset="0"/>
                <a:cs typeface="Times New Roman" panose="02020603050405020304" pitchFamily="18" charset="0"/>
                <a:sym typeface="+mn-ea"/>
              </a:rPr>
              <a:t>)… </a:t>
            </a:r>
            <a:endParaRPr lang="en-US" altLang="zh-CN" dirty="0">
              <a:latin typeface="宋体" panose="02010600030101010101" pitchFamily="2" charset="-122"/>
              <a:sym typeface="+mn-ea"/>
            </a:endParaRPr>
          </a:p>
          <a:p>
            <a:pPr lvl="0" algn="just">
              <a:spcBef>
                <a:spcPct val="0"/>
              </a:spcBef>
            </a:pPr>
            <a:endParaRPr lang="zh-CN" altLang="en-US" dirty="0">
              <a:latin typeface="宋体" panose="02010600030101010101" pitchFamily="2" charset="-122"/>
              <a:sym typeface="+mn-ea"/>
            </a:endParaRPr>
          </a:p>
          <a:p>
            <a:pPr lvl="0" algn="just">
              <a:spcBef>
                <a:spcPct val="0"/>
              </a:spcBef>
            </a:pPr>
            <a:endParaRPr lang="zh-CN" altLang="en-US" dirty="0">
              <a:latin typeface="宋体" panose="02010600030101010101" pitchFamily="2" charset="-122"/>
              <a:sym typeface="+mn-ea"/>
            </a:endParaRPr>
          </a:p>
          <a:p>
            <a:endParaRPr lang="zh-CN" altLang="en-US" dirty="0">
              <a:latin typeface="宋体" panose="02010600030101010101" pitchFamily="2" charset="-122"/>
              <a:sym typeface="+mn-ea"/>
            </a:endParaRPr>
          </a:p>
          <a:p>
            <a:endParaRPr lang="en-US" altLang="zh-CN" dirty="0">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2669029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1371600"/>
            <a:ext cx="8134672" cy="1927225"/>
          </a:xfrm>
        </p:spPr>
        <p:txBody>
          <a:bodyPr/>
          <a:lstStyle/>
          <a:p>
            <a:pPr algn="ctr"/>
            <a:r>
              <a:rPr lang="zh-CN" altLang="en-US" dirty="0" smtClean="0">
                <a:latin typeface="楷体" panose="02010609060101010101" pitchFamily="49" charset="-122"/>
                <a:ea typeface="楷体" panose="02010609060101010101" pitchFamily="49" charset="-122"/>
              </a:rPr>
              <a:t>谢谢！</a:t>
            </a:r>
            <a:endParaRPr lang="zh-CN" altLang="en-US" dirty="0">
              <a:latin typeface="楷体" panose="02010609060101010101" pitchFamily="49" charset="-122"/>
              <a:ea typeface="楷体" panose="02010609060101010101" pitchFamily="49" charset="-122"/>
            </a:endParaRPr>
          </a:p>
        </p:txBody>
      </p:sp>
      <p:sp>
        <p:nvSpPr>
          <p:cNvPr id="5" name="副标题 4"/>
          <p:cNvSpPr>
            <a:spLocks noGrp="1"/>
          </p:cNvSpPr>
          <p:nvPr>
            <p:ph type="subTitle" idx="1"/>
          </p:nvPr>
        </p:nvSpPr>
        <p:spPr>
          <a:xfrm>
            <a:off x="685800" y="3505200"/>
            <a:ext cx="7846640" cy="1752600"/>
          </a:xfrm>
        </p:spPr>
        <p:txBody>
          <a:bodyPr/>
          <a:lstStyle/>
          <a:p>
            <a:pPr algn="ctr"/>
            <a:r>
              <a:rPr lang="en-US" altLang="zh-CN" dirty="0" smtClean="0">
                <a:latin typeface="Times New Roman" panose="02020603050405020304" pitchFamily="18" charset="0"/>
                <a:cs typeface="Times New Roman" panose="02020603050405020304" pitchFamily="18" charset="0"/>
              </a:rPr>
              <a:t>Thanks</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目录</a:t>
            </a:r>
          </a:p>
        </p:txBody>
      </p:sp>
      <p:sp>
        <p:nvSpPr>
          <p:cNvPr id="3" name="内容占位符 2"/>
          <p:cNvSpPr>
            <a:spLocks noGrp="1"/>
          </p:cNvSpPr>
          <p:nvPr>
            <p:ph idx="1"/>
          </p:nvPr>
        </p:nvSpPr>
        <p:spPr/>
        <p:txBody>
          <a:bodyPr/>
          <a:lstStyle/>
          <a:p>
            <a:r>
              <a:rPr lang="zh-CN" altLang="en-US" dirty="0">
                <a:sym typeface="+mn-ea"/>
              </a:rPr>
              <a:t>自底向上语法分析</a:t>
            </a:r>
            <a:endParaRPr lang="zh-CN" altLang="en-US" dirty="0"/>
          </a:p>
          <a:p>
            <a:r>
              <a:rPr lang="zh-CN" altLang="en-US" dirty="0"/>
              <a:t>归约</a:t>
            </a:r>
          </a:p>
          <a:p>
            <a:r>
              <a:rPr lang="zh-CN" altLang="en-US" dirty="0" smtClean="0"/>
              <a:t>句柄</a:t>
            </a:r>
            <a:endParaRPr lang="en-US" altLang="zh-CN" dirty="0" smtClean="0"/>
          </a:p>
          <a:p>
            <a:r>
              <a:rPr lang="zh-CN" altLang="en-US" dirty="0">
                <a:latin typeface="宋体" panose="02010600030101010101" pitchFamily="2" charset="-122"/>
                <a:sym typeface="+mn-ea"/>
              </a:rPr>
              <a:t>用栈实现移进</a:t>
            </a:r>
            <a:r>
              <a:rPr lang="zh-CN" altLang="en-US" dirty="0">
                <a:latin typeface="宋体" panose="02010600030101010101" pitchFamily="2" charset="-122"/>
                <a:sym typeface="Symbol" panose="05050102010706020507" pitchFamily="18" charset="2"/>
              </a:rPr>
              <a:t></a:t>
            </a:r>
            <a:r>
              <a:rPr lang="zh-CN" altLang="en-US" dirty="0">
                <a:latin typeface="宋体" panose="02010600030101010101" pitchFamily="2" charset="-122"/>
                <a:sym typeface="+mn-ea"/>
              </a:rPr>
              <a:t>归约语法分析</a:t>
            </a:r>
            <a:endParaRPr lang="zh-CN" altLang="en-US" dirty="0">
              <a:latin typeface="Times New Roman" panose="02020603050405020304" pitchFamily="18" charset="0"/>
              <a:cs typeface="Times New Roman" panose="02020603050405020304" pitchFamily="18" charset="0"/>
              <a:sym typeface="+mn-ea"/>
            </a:endParaRPr>
          </a:p>
          <a:p>
            <a:r>
              <a:rPr lang="zh-CN" altLang="en-US" dirty="0">
                <a:latin typeface="Times New Roman" panose="02020603050405020304" pitchFamily="18" charset="0"/>
                <a:cs typeface="Times New Roman" panose="02020603050405020304" pitchFamily="18" charset="0"/>
                <a:sym typeface="+mn-ea"/>
              </a:rPr>
              <a:t>例 </a:t>
            </a:r>
            <a:r>
              <a:rPr lang="en-US" altLang="zh-CN" dirty="0">
                <a:latin typeface="Times New Roman" panose="02020603050405020304" pitchFamily="18" charset="0"/>
                <a:cs typeface="Times New Roman" panose="02020603050405020304" pitchFamily="18" charset="0"/>
                <a:sym typeface="+mn-ea"/>
              </a:rPr>
              <a:t>id</a:t>
            </a:r>
            <a:r>
              <a:rPr lang="en-US" altLang="zh-CN" baseline="-30000" dirty="0">
                <a:latin typeface="Times New Roman" panose="02020603050405020304" pitchFamily="18" charset="0"/>
                <a:cs typeface="Times New Roman" panose="02020603050405020304" pitchFamily="18" charset="0"/>
                <a:sym typeface="+mn-ea"/>
              </a:rPr>
              <a:t>1</a:t>
            </a:r>
            <a:r>
              <a:rPr lang="en-US" altLang="zh-CN"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mn-ea"/>
              </a:rPr>
              <a:t> id</a:t>
            </a:r>
            <a:r>
              <a:rPr lang="en-US" altLang="zh-CN" baseline="-30000" dirty="0">
                <a:latin typeface="Times New Roman" panose="02020603050405020304" pitchFamily="18" charset="0"/>
                <a:cs typeface="Times New Roman" panose="02020603050405020304" pitchFamily="18" charset="0"/>
                <a:sym typeface="+mn-ea"/>
              </a:rPr>
              <a:t>2 </a:t>
            </a:r>
            <a:r>
              <a:rPr lang="en-US" altLang="zh-CN" dirty="0">
                <a:latin typeface="Times New Roman" panose="02020603050405020304" pitchFamily="18" charset="0"/>
                <a:cs typeface="Times New Roman" panose="02020603050405020304" pitchFamily="18" charset="0"/>
                <a:sym typeface="+mn-ea"/>
              </a:rPr>
              <a:t>+ id</a:t>
            </a:r>
            <a:r>
              <a:rPr lang="en-US" altLang="zh-CN" baseline="-30000" dirty="0">
                <a:latin typeface="Times New Roman" panose="02020603050405020304" pitchFamily="18" charset="0"/>
                <a:cs typeface="Times New Roman" panose="02020603050405020304" pitchFamily="18" charset="0"/>
                <a:sym typeface="+mn-ea"/>
              </a:rPr>
              <a:t>3</a:t>
            </a:r>
            <a:r>
              <a:rPr lang="zh-CN" altLang="en-US" dirty="0">
                <a:latin typeface="Times New Roman" panose="02020603050405020304" pitchFamily="18" charset="0"/>
                <a:cs typeface="Times New Roman" panose="02020603050405020304" pitchFamily="18" charset="0"/>
                <a:sym typeface="+mn-ea"/>
              </a:rPr>
              <a:t>的</a:t>
            </a:r>
            <a:r>
              <a:rPr lang="zh-CN" altLang="en-US" dirty="0">
                <a:latin typeface="宋体" panose="02010600030101010101" pitchFamily="2" charset="-122"/>
                <a:sym typeface="+mn-ea"/>
              </a:rPr>
              <a:t>移进</a:t>
            </a:r>
            <a:r>
              <a:rPr lang="zh-CN" altLang="en-US" dirty="0">
                <a:latin typeface="宋体" panose="02010600030101010101" pitchFamily="2" charset="-122"/>
                <a:sym typeface="Symbol" panose="05050102010706020507" pitchFamily="18" charset="2"/>
              </a:rPr>
              <a:t></a:t>
            </a:r>
            <a:r>
              <a:rPr lang="zh-CN" altLang="en-US" dirty="0">
                <a:latin typeface="宋体" panose="02010600030101010101" pitchFamily="2" charset="-122"/>
                <a:sym typeface="+mn-ea"/>
              </a:rPr>
              <a:t>归约语法分析</a:t>
            </a:r>
            <a:endParaRPr lang="en-US" altLang="zh-CN" baseline="-30000" dirty="0">
              <a:latin typeface="Times New Roman" panose="02020603050405020304" pitchFamily="18" charset="0"/>
              <a:cs typeface="Times New Roman" panose="02020603050405020304" pitchFamily="18" charset="0"/>
              <a:sym typeface="+mn-ea"/>
            </a:endParaRPr>
          </a:p>
          <a:p>
            <a:r>
              <a:rPr lang="zh-CN" altLang="en-US" dirty="0">
                <a:latin typeface="宋体" panose="02010600030101010101" pitchFamily="2" charset="-122"/>
                <a:sym typeface="+mn-ea"/>
              </a:rPr>
              <a:t>移进</a:t>
            </a:r>
            <a:r>
              <a:rPr lang="zh-CN" altLang="en-US" dirty="0">
                <a:latin typeface="宋体" panose="02010600030101010101" pitchFamily="2" charset="-122"/>
                <a:sym typeface="Symbol" panose="05050102010706020507" pitchFamily="18" charset="2"/>
              </a:rPr>
              <a:t></a:t>
            </a:r>
            <a:r>
              <a:rPr lang="zh-CN" altLang="en-US" dirty="0">
                <a:latin typeface="宋体" panose="02010600030101010101" pitchFamily="2" charset="-122"/>
                <a:sym typeface="+mn-ea"/>
              </a:rPr>
              <a:t>归约分析的冲突</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自底向上</a:t>
            </a:r>
            <a:r>
              <a:rPr lang="zh-CN" altLang="en-US">
                <a:sym typeface="+mn-ea"/>
              </a:rPr>
              <a:t>语法分析</a:t>
            </a:r>
            <a:endParaRPr lang="zh-CN" altLang="en-US"/>
          </a:p>
        </p:txBody>
      </p:sp>
      <p:sp>
        <p:nvSpPr>
          <p:cNvPr id="3" name="内容占位符 2"/>
          <p:cNvSpPr>
            <a:spLocks noGrp="1"/>
          </p:cNvSpPr>
          <p:nvPr>
            <p:ph idx="1"/>
          </p:nvPr>
        </p:nvSpPr>
        <p:spPr/>
        <p:txBody>
          <a:bodyPr/>
          <a:lstStyle/>
          <a:p>
            <a:endParaRPr lang="zh-CN" altLang="en-US" dirty="0"/>
          </a:p>
          <a:p>
            <a:r>
              <a:rPr lang="zh-CN" altLang="en-US" dirty="0"/>
              <a:t>一个自底向上语法分析过程对应于为一个输入串构造语法分析树的过程，它从叶子节点开始，逐步向上到达根节点。即把输入串</a:t>
            </a:r>
            <a:r>
              <a:rPr lang="zh-CN" altLang="en-US" b="1" dirty="0">
                <a:solidFill>
                  <a:schemeClr val="accent1"/>
                </a:solidFill>
              </a:rPr>
              <a:t>归约</a:t>
            </a:r>
            <a:r>
              <a:rPr lang="zh-CN" altLang="en-US" dirty="0"/>
              <a:t>成文法的开始符号。</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归约</a:t>
            </a:r>
          </a:p>
        </p:txBody>
      </p:sp>
      <p:sp>
        <p:nvSpPr>
          <p:cNvPr id="3" name="内容占位符 2"/>
          <p:cNvSpPr>
            <a:spLocks noGrp="1"/>
          </p:cNvSpPr>
          <p:nvPr>
            <p:ph idx="1"/>
          </p:nvPr>
        </p:nvSpPr>
        <p:spPr/>
        <p:txBody>
          <a:bodyPr/>
          <a:lstStyle/>
          <a:p>
            <a:pPr marL="0" indent="0">
              <a:spcBef>
                <a:spcPct val="0"/>
              </a:spcBef>
              <a:buNone/>
            </a:pPr>
            <a:endParaRPr lang="en-US" altLang="zh-CN" dirty="0" smtClean="0">
              <a:latin typeface="Times New Roman" panose="02020603050405020304" pitchFamily="18" charset="0"/>
              <a:cs typeface="Times New Roman" panose="02020603050405020304" pitchFamily="18" charset="0"/>
              <a:sym typeface="+mn-ea"/>
            </a:endParaRPr>
          </a:p>
          <a:p>
            <a:pPr>
              <a:spcBef>
                <a:spcPct val="0"/>
              </a:spcBef>
            </a:pPr>
            <a:r>
              <a:rPr lang="zh-CN" altLang="en-US" dirty="0" smtClean="0">
                <a:latin typeface="Times New Roman" panose="02020603050405020304" pitchFamily="18" charset="0"/>
                <a:cs typeface="Times New Roman" panose="02020603050405020304" pitchFamily="18" charset="0"/>
                <a:sym typeface="+mn-ea"/>
              </a:rPr>
              <a:t>若</a:t>
            </a:r>
            <a:r>
              <a:rPr lang="zh-CN" altLang="en-US" dirty="0">
                <a:latin typeface="Times New Roman" panose="02020603050405020304" pitchFamily="18" charset="0"/>
                <a:cs typeface="Times New Roman" panose="02020603050405020304" pitchFamily="18" charset="0"/>
                <a:sym typeface="+mn-ea"/>
              </a:rPr>
              <a:t>一个子串和某个产生式的右部匹配，则用该产生式的左部符号代替这个子串</a:t>
            </a:r>
            <a:r>
              <a:rPr lang="zh-CN" altLang="en-US" dirty="0" smtClean="0">
                <a:latin typeface="Times New Roman" panose="02020603050405020304" pitchFamily="18" charset="0"/>
                <a:cs typeface="Times New Roman" panose="02020603050405020304" pitchFamily="18" charset="0"/>
                <a:sym typeface="+mn-ea"/>
              </a:rPr>
              <a:t>。</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归约</a:t>
            </a:r>
          </a:p>
        </p:txBody>
      </p:sp>
      <p:sp>
        <p:nvSpPr>
          <p:cNvPr id="3" name="内容占位符 2"/>
          <p:cNvSpPr>
            <a:spLocks noGrp="1"/>
          </p:cNvSpPr>
          <p:nvPr>
            <p:ph idx="1"/>
          </p:nvPr>
        </p:nvSpPr>
        <p:spPr/>
        <p:txBody>
          <a:bodyPr/>
          <a:lstStyle/>
          <a:p>
            <a:pPr>
              <a:spcBef>
                <a:spcPct val="0"/>
              </a:spcBef>
            </a:pPr>
            <a:r>
              <a:rPr lang="en-US" altLang="zh-CN" i="1" dirty="0" smtClean="0">
                <a:latin typeface="Times New Roman" panose="02020603050405020304" pitchFamily="18" charset="0"/>
                <a:cs typeface="Times New Roman" panose="02020603050405020304" pitchFamily="18" charset="0"/>
                <a:sym typeface="+mn-ea"/>
              </a:rPr>
              <a:t>S </a:t>
            </a:r>
            <a:r>
              <a:rPr lang="en-US" altLang="zh-CN"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cs typeface="Times New Roman" panose="02020603050405020304" pitchFamily="18" charset="0"/>
                <a:sym typeface="+mn-ea"/>
              </a:rPr>
              <a:t> </a:t>
            </a:r>
            <a:r>
              <a:rPr lang="en-US" altLang="zh-CN" i="1" dirty="0" err="1" smtClean="0">
                <a:latin typeface="Times New Roman" panose="02020603050405020304" pitchFamily="18" charset="0"/>
                <a:cs typeface="Times New Roman" panose="02020603050405020304" pitchFamily="18" charset="0"/>
                <a:sym typeface="+mn-ea"/>
              </a:rPr>
              <a:t>aABe</a:t>
            </a:r>
            <a:r>
              <a:rPr lang="en-US" altLang="zh-CN" i="1" dirty="0" smtClean="0">
                <a:latin typeface="Times New Roman" panose="02020603050405020304" pitchFamily="18" charset="0"/>
                <a:cs typeface="Times New Roman" panose="02020603050405020304" pitchFamily="18" charset="0"/>
                <a:sym typeface="+mn-ea"/>
              </a:rPr>
              <a:t>  </a:t>
            </a:r>
            <a:endParaRPr lang="en-US" altLang="zh-CN" i="1" dirty="0">
              <a:latin typeface="Times New Roman" panose="02020603050405020304" pitchFamily="18" charset="0"/>
              <a:cs typeface="Times New Roman" panose="02020603050405020304" pitchFamily="18" charset="0"/>
              <a:sym typeface="+mn-ea"/>
            </a:endParaRPr>
          </a:p>
          <a:p>
            <a:pPr marL="0" indent="0">
              <a:spcBef>
                <a:spcPct val="0"/>
              </a:spcBef>
              <a:buNone/>
            </a:pPr>
            <a:r>
              <a:rPr lang="en-US" altLang="zh-CN" i="1" dirty="0">
                <a:latin typeface="Times New Roman" panose="02020603050405020304" pitchFamily="18" charset="0"/>
                <a:cs typeface="Times New Roman" panose="02020603050405020304" pitchFamily="18" charset="0"/>
                <a:sym typeface="+mn-ea"/>
              </a:rPr>
              <a:t> </a:t>
            </a:r>
            <a:r>
              <a:rPr lang="en-US" altLang="zh-CN" i="1" dirty="0" smtClean="0">
                <a:latin typeface="Times New Roman" panose="02020603050405020304" pitchFamily="18" charset="0"/>
                <a:cs typeface="Times New Roman" panose="02020603050405020304" pitchFamily="18" charset="0"/>
                <a:sym typeface="+mn-ea"/>
              </a:rPr>
              <a:t> </a:t>
            </a:r>
            <a:r>
              <a:rPr lang="en-US" altLang="zh-CN" i="1" dirty="0" smtClean="0">
                <a:latin typeface="Times New Roman" panose="02020603050405020304" pitchFamily="18" charset="0"/>
                <a:cs typeface="Times New Roman" panose="02020603050405020304" pitchFamily="18" charset="0"/>
                <a:sym typeface="+mn-ea"/>
              </a:rPr>
              <a:t>A </a:t>
            </a:r>
            <a:r>
              <a:rPr lang="en-US" altLang="zh-CN"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cs typeface="Times New Roman" panose="02020603050405020304" pitchFamily="18" charset="0"/>
                <a:sym typeface="+mn-ea"/>
              </a:rPr>
              <a:t> </a:t>
            </a:r>
            <a:r>
              <a:rPr lang="en-US" altLang="zh-CN" i="1" dirty="0" err="1" smtClean="0">
                <a:latin typeface="Times New Roman" panose="02020603050405020304" pitchFamily="18" charset="0"/>
                <a:cs typeface="Times New Roman" panose="02020603050405020304" pitchFamily="18" charset="0"/>
                <a:sym typeface="+mn-ea"/>
              </a:rPr>
              <a:t>Abc</a:t>
            </a:r>
            <a:r>
              <a:rPr lang="en-US" altLang="zh-CN" i="1" dirty="0" smtClean="0">
                <a:latin typeface="Times New Roman" panose="02020603050405020304" pitchFamily="18" charset="0"/>
                <a:cs typeface="Times New Roman" panose="02020603050405020304" pitchFamily="18" charset="0"/>
                <a:sym typeface="+mn-ea"/>
              </a:rPr>
              <a:t> | </a:t>
            </a:r>
            <a:r>
              <a:rPr lang="en-US" altLang="zh-CN" i="1" dirty="0" smtClean="0">
                <a:latin typeface="Times New Roman" panose="02020603050405020304" pitchFamily="18" charset="0"/>
                <a:cs typeface="Times New Roman" panose="02020603050405020304" pitchFamily="18" charset="0"/>
                <a:sym typeface="+mn-ea"/>
              </a:rPr>
              <a:t>b</a:t>
            </a:r>
            <a:endParaRPr lang="en-US" altLang="zh-CN" i="1" dirty="0">
              <a:latin typeface="Times New Roman" panose="02020603050405020304" pitchFamily="18" charset="0"/>
              <a:cs typeface="Times New Roman" panose="02020603050405020304" pitchFamily="18" charset="0"/>
              <a:sym typeface="+mn-ea"/>
            </a:endParaRPr>
          </a:p>
          <a:p>
            <a:pPr marL="0" indent="0">
              <a:spcBef>
                <a:spcPct val="0"/>
              </a:spcBef>
              <a:buNone/>
            </a:pPr>
            <a:r>
              <a:rPr lang="en-US" altLang="zh-CN" i="1" dirty="0" smtClean="0">
                <a:latin typeface="Times New Roman" panose="02020603050405020304" pitchFamily="18" charset="0"/>
                <a:cs typeface="Times New Roman" panose="02020603050405020304" pitchFamily="18" charset="0"/>
                <a:sym typeface="+mn-ea"/>
              </a:rPr>
              <a:t> </a:t>
            </a:r>
            <a:r>
              <a:rPr lang="en-US" altLang="zh-CN" i="1" dirty="0" smtClean="0">
                <a:latin typeface="Times New Roman" panose="02020603050405020304" pitchFamily="18" charset="0"/>
                <a:cs typeface="Times New Roman" panose="02020603050405020304" pitchFamily="18" charset="0"/>
                <a:sym typeface="+mn-ea"/>
              </a:rPr>
              <a:t> B </a:t>
            </a:r>
            <a:r>
              <a:rPr lang="en-US" altLang="zh-CN"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smtClean="0">
                <a:latin typeface="Times New Roman" panose="02020603050405020304" pitchFamily="18" charset="0"/>
                <a:cs typeface="Times New Roman" panose="02020603050405020304" pitchFamily="18" charset="0"/>
                <a:sym typeface="+mn-ea"/>
              </a:rPr>
              <a:t>d</a:t>
            </a:r>
          </a:p>
        </p:txBody>
      </p:sp>
    </p:spTree>
    <p:extLst>
      <p:ext uri="{BB962C8B-B14F-4D97-AF65-F5344CB8AC3E}">
        <p14:creationId xmlns:p14="http://schemas.microsoft.com/office/powerpoint/2010/main" val="2483053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归约</a:t>
            </a:r>
          </a:p>
        </p:txBody>
      </p:sp>
      <p:sp>
        <p:nvSpPr>
          <p:cNvPr id="3" name="内容占位符 2"/>
          <p:cNvSpPr>
            <a:spLocks noGrp="1"/>
          </p:cNvSpPr>
          <p:nvPr>
            <p:ph idx="1"/>
          </p:nvPr>
        </p:nvSpPr>
        <p:spPr/>
        <p:txBody>
          <a:bodyPr/>
          <a:lstStyle/>
          <a:p>
            <a:pPr>
              <a:spcBef>
                <a:spcPct val="0"/>
              </a:spcBef>
            </a:pPr>
            <a:r>
              <a:rPr lang="en-US" altLang="zh-CN" i="1" dirty="0" smtClean="0">
                <a:latin typeface="Times New Roman" panose="02020603050405020304" pitchFamily="18" charset="0"/>
                <a:cs typeface="Times New Roman" panose="02020603050405020304" pitchFamily="18" charset="0"/>
                <a:sym typeface="+mn-ea"/>
              </a:rPr>
              <a:t>S </a:t>
            </a:r>
            <a:r>
              <a:rPr lang="en-US" altLang="zh-CN"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cs typeface="Times New Roman" panose="02020603050405020304" pitchFamily="18" charset="0"/>
                <a:sym typeface="+mn-ea"/>
              </a:rPr>
              <a:t> </a:t>
            </a:r>
            <a:r>
              <a:rPr lang="en-US" altLang="zh-CN" i="1" dirty="0" err="1" smtClean="0">
                <a:latin typeface="Times New Roman" panose="02020603050405020304" pitchFamily="18" charset="0"/>
                <a:cs typeface="Times New Roman" panose="02020603050405020304" pitchFamily="18" charset="0"/>
                <a:sym typeface="+mn-ea"/>
              </a:rPr>
              <a:t>aABe</a:t>
            </a:r>
            <a:r>
              <a:rPr lang="en-US" altLang="zh-CN" i="1" dirty="0" smtClean="0">
                <a:latin typeface="Times New Roman" panose="02020603050405020304" pitchFamily="18" charset="0"/>
                <a:cs typeface="Times New Roman" panose="02020603050405020304" pitchFamily="18" charset="0"/>
                <a:sym typeface="+mn-ea"/>
              </a:rPr>
              <a:t>  </a:t>
            </a:r>
            <a:endParaRPr lang="en-US" altLang="zh-CN" i="1" dirty="0">
              <a:latin typeface="Times New Roman" panose="02020603050405020304" pitchFamily="18" charset="0"/>
              <a:cs typeface="Times New Roman" panose="02020603050405020304" pitchFamily="18" charset="0"/>
              <a:sym typeface="+mn-ea"/>
            </a:endParaRPr>
          </a:p>
          <a:p>
            <a:pPr marL="0" indent="0">
              <a:spcBef>
                <a:spcPct val="0"/>
              </a:spcBef>
              <a:buNone/>
            </a:pPr>
            <a:r>
              <a:rPr lang="en-US" altLang="zh-CN" i="1" dirty="0">
                <a:latin typeface="Times New Roman" panose="02020603050405020304" pitchFamily="18" charset="0"/>
                <a:cs typeface="Times New Roman" panose="02020603050405020304" pitchFamily="18" charset="0"/>
                <a:sym typeface="+mn-ea"/>
              </a:rPr>
              <a:t> </a:t>
            </a:r>
            <a:r>
              <a:rPr lang="en-US" altLang="zh-CN" i="1" dirty="0" smtClean="0">
                <a:latin typeface="Times New Roman" panose="02020603050405020304" pitchFamily="18" charset="0"/>
                <a:cs typeface="Times New Roman" panose="02020603050405020304" pitchFamily="18" charset="0"/>
                <a:sym typeface="+mn-ea"/>
              </a:rPr>
              <a:t> </a:t>
            </a:r>
            <a:r>
              <a:rPr lang="en-US" altLang="zh-CN" i="1" dirty="0" smtClean="0">
                <a:latin typeface="Times New Roman" panose="02020603050405020304" pitchFamily="18" charset="0"/>
                <a:cs typeface="Times New Roman" panose="02020603050405020304" pitchFamily="18" charset="0"/>
                <a:sym typeface="+mn-ea"/>
              </a:rPr>
              <a:t>A </a:t>
            </a:r>
            <a:r>
              <a:rPr lang="en-US" altLang="zh-CN"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cs typeface="Times New Roman" panose="02020603050405020304" pitchFamily="18" charset="0"/>
                <a:sym typeface="+mn-ea"/>
              </a:rPr>
              <a:t> </a:t>
            </a:r>
            <a:r>
              <a:rPr lang="en-US" altLang="zh-CN" i="1" dirty="0" err="1" smtClean="0">
                <a:latin typeface="Times New Roman" panose="02020603050405020304" pitchFamily="18" charset="0"/>
                <a:cs typeface="Times New Roman" panose="02020603050405020304" pitchFamily="18" charset="0"/>
                <a:sym typeface="+mn-ea"/>
              </a:rPr>
              <a:t>Abc</a:t>
            </a:r>
            <a:r>
              <a:rPr lang="en-US" altLang="zh-CN" i="1" dirty="0" smtClean="0">
                <a:latin typeface="Times New Roman" panose="02020603050405020304" pitchFamily="18" charset="0"/>
                <a:cs typeface="Times New Roman" panose="02020603050405020304" pitchFamily="18" charset="0"/>
                <a:sym typeface="+mn-ea"/>
              </a:rPr>
              <a:t> | </a:t>
            </a:r>
            <a:r>
              <a:rPr lang="en-US" altLang="zh-CN" i="1" dirty="0" smtClean="0">
                <a:solidFill>
                  <a:srgbClr val="FF0000"/>
                </a:solidFill>
                <a:latin typeface="Times New Roman" panose="02020603050405020304" pitchFamily="18" charset="0"/>
                <a:cs typeface="Times New Roman" panose="02020603050405020304" pitchFamily="18" charset="0"/>
                <a:sym typeface="+mn-ea"/>
              </a:rPr>
              <a:t>b</a:t>
            </a:r>
            <a:endParaRPr lang="en-US" altLang="zh-CN" i="1" dirty="0">
              <a:latin typeface="Times New Roman" panose="02020603050405020304" pitchFamily="18" charset="0"/>
              <a:cs typeface="Times New Roman" panose="02020603050405020304" pitchFamily="18" charset="0"/>
              <a:sym typeface="+mn-ea"/>
            </a:endParaRPr>
          </a:p>
          <a:p>
            <a:pPr marL="0" indent="0">
              <a:spcBef>
                <a:spcPct val="0"/>
              </a:spcBef>
              <a:buNone/>
            </a:pPr>
            <a:r>
              <a:rPr lang="en-US" altLang="zh-CN" i="1" dirty="0" smtClean="0">
                <a:latin typeface="Times New Roman" panose="02020603050405020304" pitchFamily="18" charset="0"/>
                <a:cs typeface="Times New Roman" panose="02020603050405020304" pitchFamily="18" charset="0"/>
                <a:sym typeface="+mn-ea"/>
              </a:rPr>
              <a:t> </a:t>
            </a:r>
            <a:r>
              <a:rPr lang="en-US" altLang="zh-CN" i="1" dirty="0" smtClean="0">
                <a:latin typeface="Times New Roman" panose="02020603050405020304" pitchFamily="18" charset="0"/>
                <a:cs typeface="Times New Roman" panose="02020603050405020304" pitchFamily="18" charset="0"/>
                <a:sym typeface="+mn-ea"/>
              </a:rPr>
              <a:t> B </a:t>
            </a:r>
            <a:r>
              <a:rPr lang="en-US" altLang="zh-CN"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smtClean="0">
                <a:latin typeface="Times New Roman" panose="02020603050405020304" pitchFamily="18" charset="0"/>
                <a:cs typeface="Times New Roman" panose="02020603050405020304" pitchFamily="18" charset="0"/>
                <a:sym typeface="+mn-ea"/>
              </a:rPr>
              <a:t>d</a:t>
            </a:r>
            <a:endParaRPr lang="en-US" altLang="zh-CN" i="1" dirty="0" smtClean="0">
              <a:latin typeface="Times New Roman" panose="02020603050405020304" pitchFamily="18" charset="0"/>
              <a:cs typeface="Times New Roman" panose="02020603050405020304" pitchFamily="18" charset="0"/>
            </a:endParaRPr>
          </a:p>
          <a:p>
            <a:r>
              <a:rPr lang="en-US" altLang="zh-CN" dirty="0" err="1" smtClean="0">
                <a:latin typeface="Times New Roman" panose="02020603050405020304" pitchFamily="18" charset="0"/>
                <a:cs typeface="Times New Roman" panose="02020603050405020304" pitchFamily="18" charset="0"/>
                <a:sym typeface="+mn-ea"/>
              </a:rPr>
              <a:t>a</a:t>
            </a:r>
            <a:r>
              <a:rPr lang="en-US" altLang="zh-CN" dirty="0" err="1" smtClean="0">
                <a:solidFill>
                  <a:srgbClr val="FF0000"/>
                </a:solidFill>
                <a:latin typeface="Times New Roman" panose="02020603050405020304" pitchFamily="18" charset="0"/>
                <a:cs typeface="Times New Roman" panose="02020603050405020304" pitchFamily="18" charset="0"/>
                <a:sym typeface="+mn-ea"/>
              </a:rPr>
              <a:t>b</a:t>
            </a:r>
            <a:r>
              <a:rPr lang="en-US" altLang="zh-CN" dirty="0" err="1" smtClean="0">
                <a:latin typeface="Times New Roman" panose="02020603050405020304" pitchFamily="18" charset="0"/>
                <a:cs typeface="Times New Roman" panose="02020603050405020304" pitchFamily="18" charset="0"/>
                <a:sym typeface="+mn-ea"/>
              </a:rPr>
              <a:t>bcde</a:t>
            </a:r>
            <a:endParaRPr lang="zh-CN" altLang="en-US" dirty="0">
              <a:sym typeface="+mn-ea"/>
            </a:endParaRPr>
          </a:p>
          <a:p>
            <a:r>
              <a:rPr lang="en-US" altLang="zh-CN" dirty="0">
                <a:latin typeface="Times New Roman" panose="02020603050405020304" pitchFamily="18" charset="0"/>
                <a:cs typeface="Times New Roman" panose="02020603050405020304" pitchFamily="18" charset="0"/>
                <a:sym typeface="+mn-ea"/>
              </a:rPr>
              <a:t>aAbcde</a:t>
            </a:r>
            <a:r>
              <a:rPr lang="zh-CN" altLang="en-US" dirty="0">
                <a:sym typeface="+mn-ea"/>
              </a:rPr>
              <a:t>（归约）</a:t>
            </a:r>
            <a:endParaRPr lang="zh-CN" altLang="en-US" dirty="0">
              <a:latin typeface="Times New Roman" panose="02020603050405020304" pitchFamily="18" charset="0"/>
              <a:cs typeface="Times New Roman" panose="02020603050405020304" pitchFamily="18" charset="0"/>
            </a:endParaRPr>
          </a:p>
        </p:txBody>
      </p:sp>
      <p:sp>
        <p:nvSpPr>
          <p:cNvPr id="91142" name="Rectangle 27"/>
          <p:cNvSpPr/>
          <p:nvPr/>
        </p:nvSpPr>
        <p:spPr>
          <a:xfrm>
            <a:off x="5247640" y="4699635"/>
            <a:ext cx="431800" cy="500380"/>
          </a:xfrm>
          <a:prstGeom prst="rect">
            <a:avLst/>
          </a:prstGeom>
          <a:noFill/>
          <a:ln w="25400">
            <a:noFill/>
          </a:ln>
        </p:spPr>
        <p:txBody>
          <a:bodyPr lIns="18000" tIns="10800" rIns="18000" bIns="10800" anchor="t"/>
          <a:lstStyle/>
          <a:p>
            <a:pPr algn="just"/>
            <a:r>
              <a:rPr lang="en-US" altLang="zh-CN" sz="2400" dirty="0">
                <a:solidFill>
                  <a:srgbClr val="FF0000"/>
                </a:solidFill>
                <a:latin typeface="Times New Roman" panose="02020603050405020304" pitchFamily="18" charset="0"/>
                <a:ea typeface="宋体" panose="02010600030101010101" pitchFamily="2" charset="-122"/>
              </a:rPr>
              <a:t>b</a:t>
            </a:r>
          </a:p>
        </p:txBody>
      </p:sp>
      <p:sp>
        <p:nvSpPr>
          <p:cNvPr id="93191" name="Rectangle 8"/>
          <p:cNvSpPr/>
          <p:nvPr/>
        </p:nvSpPr>
        <p:spPr>
          <a:xfrm>
            <a:off x="5558790" y="3787775"/>
            <a:ext cx="500380" cy="501650"/>
          </a:xfrm>
          <a:prstGeom prst="rect">
            <a:avLst/>
          </a:prstGeom>
          <a:noFill/>
          <a:ln w="25400">
            <a:noFill/>
          </a:ln>
        </p:spPr>
        <p:txBody>
          <a:bodyPr lIns="18000" tIns="10800" rIns="18000" bIns="10800" anchor="t"/>
          <a:lstStyle/>
          <a:p>
            <a:pPr algn="just"/>
            <a:r>
              <a:rPr lang="en-US" altLang="zh-CN" sz="2400" dirty="0">
                <a:solidFill>
                  <a:schemeClr val="accent1"/>
                </a:solidFill>
                <a:latin typeface="Times New Roman" panose="02020603050405020304" pitchFamily="18" charset="0"/>
                <a:ea typeface="宋体" panose="02010600030101010101" pitchFamily="2" charset="-122"/>
              </a:rPr>
              <a:t>A</a:t>
            </a:r>
          </a:p>
        </p:txBody>
      </p:sp>
      <p:sp>
        <p:nvSpPr>
          <p:cNvPr id="93195" name="Line 13"/>
          <p:cNvSpPr/>
          <p:nvPr/>
        </p:nvSpPr>
        <p:spPr>
          <a:xfrm flipV="1">
            <a:off x="5342890" y="4219575"/>
            <a:ext cx="287655" cy="504825"/>
          </a:xfrm>
          <a:prstGeom prst="line">
            <a:avLst/>
          </a:prstGeom>
          <a:ln w="31750" cap="flat" cmpd="sng">
            <a:solidFill>
              <a:schemeClr val="accent1"/>
            </a:solidFill>
            <a:prstDash val="solid"/>
            <a:round/>
            <a:headEnd type="none" w="sm" len="sm"/>
            <a:tailEnd type="none" w="sm" len="sm"/>
          </a:ln>
        </p:spPr>
      </p:sp>
      <p:sp>
        <p:nvSpPr>
          <p:cNvPr id="5" name="文本框 4"/>
          <p:cNvSpPr txBox="1"/>
          <p:nvPr/>
        </p:nvSpPr>
        <p:spPr>
          <a:xfrm>
            <a:off x="1555750" y="2783840"/>
            <a:ext cx="1706880" cy="460375"/>
          </a:xfrm>
          <a:prstGeom prst="rect">
            <a:avLst/>
          </a:prstGeom>
          <a:noFill/>
        </p:spPr>
        <p:txBody>
          <a:bodyPr wrap="none" rtlCol="0">
            <a:spAutoFit/>
          </a:bodyPr>
          <a:lstStyle/>
          <a:p>
            <a:pPr algn="l"/>
            <a:r>
              <a:rPr lang="zh-CN" altLang="en-US" sz="2400" dirty="0">
                <a:latin typeface="楷体" charset="0"/>
                <a:ea typeface="楷体" charset="0"/>
                <a:cs typeface="楷体" charset="0"/>
                <a:sym typeface="+mn-ea"/>
              </a:rPr>
              <a:t>（读入</a:t>
            </a:r>
            <a:r>
              <a:rPr lang="en-US" altLang="zh-CN" sz="2400" dirty="0">
                <a:latin typeface="楷体" charset="0"/>
                <a:cs typeface="楷体" charset="0"/>
                <a:sym typeface="+mn-ea"/>
              </a:rPr>
              <a:t>ab</a:t>
            </a:r>
            <a:r>
              <a:rPr lang="zh-CN" altLang="en-US" sz="2400" dirty="0">
                <a:latin typeface="楷体" charset="0"/>
                <a:ea typeface="楷体" charset="0"/>
                <a:cs typeface="楷体" charset="0"/>
                <a:sym typeface="+mn-ea"/>
              </a:rPr>
              <a:t>）</a:t>
            </a:r>
          </a:p>
        </p:txBody>
      </p:sp>
      <p:sp>
        <p:nvSpPr>
          <p:cNvPr id="6" name="Rectangle 26"/>
          <p:cNvSpPr/>
          <p:nvPr/>
        </p:nvSpPr>
        <p:spPr>
          <a:xfrm>
            <a:off x="4555485" y="4725144"/>
            <a:ext cx="376555" cy="481330"/>
          </a:xfrm>
          <a:prstGeom prst="rect">
            <a:avLst/>
          </a:prstGeom>
          <a:noFill/>
          <a:ln w="25400">
            <a:noFill/>
          </a:ln>
        </p:spPr>
        <p:txBody>
          <a:bodyPr lIns="18000" tIns="10800" rIns="18000" bIns="10800" anchor="t"/>
          <a:lstStyle/>
          <a:p>
            <a:pPr algn="just"/>
            <a:r>
              <a:rPr lang="en-US" altLang="zh-CN" sz="2400" dirty="0">
                <a:solidFill>
                  <a:schemeClr val="accent1"/>
                </a:solidFill>
                <a:latin typeface="Times New Roman" panose="02020603050405020304" pitchFamily="18" charset="0"/>
                <a:ea typeface="宋体" panose="02010600030101010101" pitchFamily="2" charset="-122"/>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3" presetClass="emph" presetSubtype="2" fill="hold" nodeType="withEffect">
                                  <p:stCondLst>
                                    <p:cond delay="0"/>
                                  </p:stCondLst>
                                  <p:childTnLst>
                                    <p:animClr clrSpc="rgb" dir="cw">
                                      <p:cBhvr override="childStyle">
                                        <p:cTn id="8" dur="500" fill="hold"/>
                                        <p:tgtEl>
                                          <p:spTgt spid="91142">
                                            <p:txEl>
                                              <p:pRg st="0" end="0"/>
                                            </p:txEl>
                                          </p:spTgt>
                                        </p:tgtEl>
                                        <p:attrNameLst>
                                          <p:attrName>style.color</p:attrName>
                                        </p:attrNameLst>
                                      </p:cBhvr>
                                      <p:to>
                                        <a:schemeClr val="accent1"/>
                                      </p:to>
                                    </p:animClr>
                                  </p:childTnLst>
                                </p:cTn>
                              </p:par>
                              <p:par>
                                <p:cTn id="9" presetID="1" presetClass="entr" presetSubtype="0" fill="hold" nodeType="withEffect">
                                  <p:stCondLst>
                                    <p:cond delay="0"/>
                                  </p:stCondLst>
                                  <p:childTnLst>
                                    <p:set>
                                      <p:cBhvr>
                                        <p:cTn id="10" dur="1" fill="hold">
                                          <p:stCondLst>
                                            <p:cond delay="0"/>
                                          </p:stCondLst>
                                        </p:cTn>
                                        <p:tgtEl>
                                          <p:spTgt spid="931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3191"/>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归约</a:t>
            </a:r>
          </a:p>
        </p:txBody>
      </p:sp>
      <p:sp>
        <p:nvSpPr>
          <p:cNvPr id="3" name="内容占位符 2"/>
          <p:cNvSpPr>
            <a:spLocks noGrp="1"/>
          </p:cNvSpPr>
          <p:nvPr>
            <p:ph idx="1"/>
          </p:nvPr>
        </p:nvSpPr>
        <p:spPr/>
        <p:txBody>
          <a:bodyPr/>
          <a:lstStyle/>
          <a:p>
            <a:pPr>
              <a:spcBef>
                <a:spcPct val="0"/>
              </a:spcBef>
              <a:buChar char="•"/>
            </a:pPr>
            <a:r>
              <a:rPr lang="en-US" altLang="zh-CN" i="1" dirty="0">
                <a:latin typeface="Times New Roman" panose="02020603050405020304" pitchFamily="18" charset="0"/>
                <a:cs typeface="Times New Roman" panose="02020603050405020304" pitchFamily="18" charset="0"/>
                <a:sym typeface="+mn-ea"/>
              </a:rPr>
              <a:t>S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dirty="0" err="1" smtClean="0">
                <a:latin typeface="Times New Roman" panose="02020603050405020304" pitchFamily="18" charset="0"/>
                <a:cs typeface="Times New Roman" panose="02020603050405020304" pitchFamily="18" charset="0"/>
                <a:sym typeface="+mn-ea"/>
              </a:rPr>
              <a:t>aABe</a:t>
            </a:r>
            <a:endParaRPr lang="en-US" altLang="zh-CN" i="1" dirty="0">
              <a:latin typeface="Times New Roman" panose="02020603050405020304" pitchFamily="18" charset="0"/>
              <a:cs typeface="Times New Roman" panose="02020603050405020304" pitchFamily="18" charset="0"/>
              <a:sym typeface="+mn-ea"/>
            </a:endParaRPr>
          </a:p>
          <a:p>
            <a:pPr marL="0" indent="0">
              <a:spcBef>
                <a:spcPct val="0"/>
              </a:spcBef>
              <a:buNone/>
            </a:pPr>
            <a:r>
              <a:rPr lang="en-US" altLang="zh-CN" i="1" dirty="0">
                <a:latin typeface="Times New Roman" panose="02020603050405020304" pitchFamily="18" charset="0"/>
                <a:cs typeface="Times New Roman" panose="02020603050405020304" pitchFamily="18" charset="0"/>
                <a:sym typeface="+mn-ea"/>
              </a:rPr>
              <a:t> </a:t>
            </a:r>
            <a:r>
              <a:rPr lang="en-US" altLang="zh-CN" i="1" dirty="0" smtClean="0">
                <a:latin typeface="Times New Roman" panose="02020603050405020304" pitchFamily="18" charset="0"/>
                <a:cs typeface="Times New Roman" panose="02020603050405020304" pitchFamily="18" charset="0"/>
                <a:sym typeface="+mn-ea"/>
              </a:rPr>
              <a:t> A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dirty="0">
                <a:solidFill>
                  <a:srgbClr val="FF0000"/>
                </a:solidFill>
                <a:latin typeface="Times New Roman" panose="02020603050405020304" pitchFamily="18" charset="0"/>
                <a:cs typeface="Times New Roman" panose="02020603050405020304" pitchFamily="18" charset="0"/>
                <a:sym typeface="+mn-ea"/>
              </a:rPr>
              <a:t>Abc </a:t>
            </a:r>
            <a:r>
              <a:rPr lang="en-US" altLang="zh-CN" i="1" dirty="0">
                <a:latin typeface="Times New Roman" panose="02020603050405020304" pitchFamily="18" charset="0"/>
                <a:cs typeface="Times New Roman" panose="02020603050405020304" pitchFamily="18" charset="0"/>
                <a:sym typeface="+mn-ea"/>
              </a:rPr>
              <a:t>| </a:t>
            </a:r>
            <a:r>
              <a:rPr lang="en-US" altLang="zh-CN" i="1" dirty="0" smtClean="0">
                <a:solidFill>
                  <a:schemeClr val="tx1"/>
                </a:solidFill>
                <a:latin typeface="Times New Roman" panose="02020603050405020304" pitchFamily="18" charset="0"/>
                <a:cs typeface="Times New Roman" panose="02020603050405020304" pitchFamily="18" charset="0"/>
                <a:sym typeface="+mn-ea"/>
              </a:rPr>
              <a:t>b</a:t>
            </a:r>
            <a:endParaRPr lang="en-US" altLang="zh-CN" i="1" dirty="0">
              <a:latin typeface="Times New Roman" panose="02020603050405020304" pitchFamily="18" charset="0"/>
              <a:cs typeface="Times New Roman" panose="02020603050405020304" pitchFamily="18" charset="0"/>
              <a:sym typeface="+mn-ea"/>
            </a:endParaRPr>
          </a:p>
          <a:p>
            <a:pPr marL="0" indent="0">
              <a:spcBef>
                <a:spcPct val="0"/>
              </a:spcBef>
              <a:buNone/>
            </a:pPr>
            <a:r>
              <a:rPr lang="en-US" altLang="zh-CN" i="1" dirty="0">
                <a:latin typeface="Times New Roman" panose="02020603050405020304" pitchFamily="18" charset="0"/>
                <a:cs typeface="Times New Roman" panose="02020603050405020304" pitchFamily="18" charset="0"/>
                <a:sym typeface="+mn-ea"/>
              </a:rPr>
              <a:t> </a:t>
            </a:r>
            <a:r>
              <a:rPr lang="en-US" altLang="zh-CN" i="1" dirty="0" smtClean="0">
                <a:latin typeface="Times New Roman" panose="02020603050405020304" pitchFamily="18" charset="0"/>
                <a:cs typeface="Times New Roman" panose="02020603050405020304" pitchFamily="18" charset="0"/>
                <a:sym typeface="+mn-ea"/>
              </a:rPr>
              <a:t> B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d</a:t>
            </a:r>
            <a:endParaRPr lang="en-US" altLang="zh-CN" i="1"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sym typeface="+mn-ea"/>
              </a:rPr>
              <a:t>a</a:t>
            </a:r>
            <a:r>
              <a:rPr lang="en-US" altLang="zh-CN" dirty="0">
                <a:solidFill>
                  <a:srgbClr val="FF0000"/>
                </a:solidFill>
                <a:latin typeface="Times New Roman" panose="02020603050405020304" pitchFamily="18" charset="0"/>
                <a:cs typeface="Times New Roman" panose="02020603050405020304" pitchFamily="18" charset="0"/>
                <a:sym typeface="+mn-ea"/>
              </a:rPr>
              <a:t>b</a:t>
            </a:r>
            <a:r>
              <a:rPr lang="en-US" altLang="zh-CN" dirty="0">
                <a:latin typeface="Times New Roman" panose="02020603050405020304" pitchFamily="18" charset="0"/>
                <a:cs typeface="Times New Roman" panose="02020603050405020304" pitchFamily="18" charset="0"/>
                <a:sym typeface="+mn-ea"/>
              </a:rPr>
              <a:t>bcde</a:t>
            </a:r>
            <a:endParaRPr lang="zh-CN" altLang="en-US" dirty="0">
              <a:sym typeface="+mn-ea"/>
            </a:endParaRPr>
          </a:p>
          <a:p>
            <a:r>
              <a:rPr lang="en-US" altLang="zh-CN" dirty="0">
                <a:latin typeface="Times New Roman" panose="02020603050405020304" pitchFamily="18" charset="0"/>
                <a:cs typeface="Times New Roman" panose="02020603050405020304" pitchFamily="18" charset="0"/>
                <a:sym typeface="+mn-ea"/>
              </a:rPr>
              <a:t>a</a:t>
            </a:r>
            <a:r>
              <a:rPr lang="en-US" altLang="zh-CN" dirty="0">
                <a:solidFill>
                  <a:srgbClr val="FF0000"/>
                </a:solidFill>
                <a:latin typeface="Times New Roman" panose="02020603050405020304" pitchFamily="18" charset="0"/>
                <a:cs typeface="Times New Roman" panose="02020603050405020304" pitchFamily="18" charset="0"/>
                <a:sym typeface="+mn-ea"/>
              </a:rPr>
              <a:t>Abc</a:t>
            </a:r>
            <a:r>
              <a:rPr lang="en-US" altLang="zh-CN" dirty="0">
                <a:latin typeface="Times New Roman" panose="02020603050405020304" pitchFamily="18" charset="0"/>
                <a:cs typeface="Times New Roman" panose="02020603050405020304" pitchFamily="18" charset="0"/>
                <a:sym typeface="+mn-ea"/>
              </a:rPr>
              <a:t>de</a:t>
            </a:r>
            <a:endParaRPr lang="zh-CN" altLang="en-US" dirty="0">
              <a:sym typeface="+mn-ea"/>
            </a:endParaRPr>
          </a:p>
          <a:p>
            <a:r>
              <a:rPr lang="en-US" altLang="zh-CN" dirty="0">
                <a:latin typeface="Times New Roman" panose="02020603050405020304" pitchFamily="18" charset="0"/>
                <a:cs typeface="Times New Roman" panose="02020603050405020304" pitchFamily="18" charset="0"/>
                <a:sym typeface="+mn-ea"/>
              </a:rPr>
              <a:t>a</a:t>
            </a:r>
            <a:r>
              <a:rPr lang="en-US" altLang="zh-CN" dirty="0">
                <a:solidFill>
                  <a:schemeClr val="tx1"/>
                </a:solidFill>
                <a:latin typeface="Times New Roman" panose="02020603050405020304" pitchFamily="18" charset="0"/>
                <a:cs typeface="Times New Roman" panose="02020603050405020304" pitchFamily="18" charset="0"/>
                <a:sym typeface="+mn-ea"/>
              </a:rPr>
              <a:t>Ade</a:t>
            </a:r>
          </a:p>
        </p:txBody>
      </p:sp>
      <p:sp>
        <p:nvSpPr>
          <p:cNvPr id="6" name="Rectangle 27"/>
          <p:cNvSpPr/>
          <p:nvPr/>
        </p:nvSpPr>
        <p:spPr>
          <a:xfrm>
            <a:off x="5247640" y="4699635"/>
            <a:ext cx="431800" cy="500380"/>
          </a:xfrm>
          <a:prstGeom prst="rect">
            <a:avLst/>
          </a:prstGeom>
          <a:noFill/>
          <a:ln w="25400">
            <a:noFill/>
          </a:ln>
        </p:spPr>
        <p:txBody>
          <a:bodyPr lIns="18000" tIns="10800" rIns="18000" bIns="10800" anchor="t"/>
          <a:lstStyle/>
          <a:p>
            <a:pPr algn="just"/>
            <a:r>
              <a:rPr lang="en-US" altLang="zh-CN" sz="2400" dirty="0">
                <a:solidFill>
                  <a:schemeClr val="accent1"/>
                </a:solidFill>
                <a:latin typeface="Times New Roman" panose="02020603050405020304" pitchFamily="18" charset="0"/>
                <a:ea typeface="宋体" panose="02010600030101010101" pitchFamily="2" charset="-122"/>
              </a:rPr>
              <a:t>b</a:t>
            </a:r>
          </a:p>
        </p:txBody>
      </p:sp>
      <p:sp>
        <p:nvSpPr>
          <p:cNvPr id="7" name="Rectangle 8"/>
          <p:cNvSpPr/>
          <p:nvPr/>
        </p:nvSpPr>
        <p:spPr>
          <a:xfrm>
            <a:off x="5558790" y="3787775"/>
            <a:ext cx="500380" cy="501650"/>
          </a:xfrm>
          <a:prstGeom prst="rect">
            <a:avLst/>
          </a:prstGeom>
          <a:noFill/>
          <a:ln w="25400">
            <a:noFill/>
          </a:ln>
        </p:spPr>
        <p:txBody>
          <a:bodyPr lIns="18000" tIns="10800" rIns="18000" bIns="10800" anchor="t"/>
          <a:lstStyle/>
          <a:p>
            <a:pPr algn="just"/>
            <a:r>
              <a:rPr lang="en-US" altLang="zh-CN" sz="2400" dirty="0">
                <a:solidFill>
                  <a:srgbClr val="FF0000"/>
                </a:solidFill>
                <a:latin typeface="Times New Roman" panose="02020603050405020304" pitchFamily="18" charset="0"/>
                <a:ea typeface="宋体" panose="02010600030101010101" pitchFamily="2" charset="-122"/>
              </a:rPr>
              <a:t>A</a:t>
            </a:r>
          </a:p>
        </p:txBody>
      </p:sp>
      <p:sp>
        <p:nvSpPr>
          <p:cNvPr id="8" name="Line 13"/>
          <p:cNvSpPr/>
          <p:nvPr/>
        </p:nvSpPr>
        <p:spPr>
          <a:xfrm flipV="1">
            <a:off x="5342890" y="4219575"/>
            <a:ext cx="287655" cy="504825"/>
          </a:xfrm>
          <a:prstGeom prst="line">
            <a:avLst/>
          </a:prstGeom>
          <a:ln w="31750" cap="flat" cmpd="sng">
            <a:solidFill>
              <a:schemeClr val="accent1"/>
            </a:solidFill>
            <a:prstDash val="solid"/>
            <a:round/>
            <a:headEnd type="none" w="sm" len="sm"/>
            <a:tailEnd type="none" w="sm" len="sm"/>
          </a:ln>
        </p:spPr>
      </p:sp>
      <p:sp>
        <p:nvSpPr>
          <p:cNvPr id="9" name="Rectangle 27"/>
          <p:cNvSpPr/>
          <p:nvPr/>
        </p:nvSpPr>
        <p:spPr>
          <a:xfrm>
            <a:off x="6343015" y="4699635"/>
            <a:ext cx="431800" cy="500380"/>
          </a:xfrm>
          <a:prstGeom prst="rect">
            <a:avLst/>
          </a:prstGeom>
          <a:noFill/>
          <a:ln w="25400">
            <a:noFill/>
          </a:ln>
        </p:spPr>
        <p:txBody>
          <a:bodyPr lIns="18000" tIns="10800" rIns="18000" bIns="10800" anchor="t"/>
          <a:lstStyle/>
          <a:p>
            <a:pPr algn="just"/>
            <a:r>
              <a:rPr lang="en-US" altLang="zh-CN" sz="2400" dirty="0">
                <a:solidFill>
                  <a:srgbClr val="FF0000"/>
                </a:solidFill>
                <a:latin typeface="Times New Roman" panose="02020603050405020304" pitchFamily="18" charset="0"/>
                <a:ea typeface="宋体" panose="02010600030101010101" pitchFamily="2" charset="-122"/>
              </a:rPr>
              <a:t>b</a:t>
            </a:r>
          </a:p>
        </p:txBody>
      </p:sp>
      <p:sp>
        <p:nvSpPr>
          <p:cNvPr id="10" name="Rectangle 27"/>
          <p:cNvSpPr/>
          <p:nvPr/>
        </p:nvSpPr>
        <p:spPr>
          <a:xfrm>
            <a:off x="7409180" y="4676140"/>
            <a:ext cx="431800" cy="500380"/>
          </a:xfrm>
          <a:prstGeom prst="rect">
            <a:avLst/>
          </a:prstGeom>
          <a:noFill/>
          <a:ln w="25400">
            <a:noFill/>
          </a:ln>
        </p:spPr>
        <p:txBody>
          <a:bodyPr lIns="18000" tIns="10800" rIns="18000" bIns="10800" anchor="t"/>
          <a:lstStyle/>
          <a:p>
            <a:pPr algn="just"/>
            <a:r>
              <a:rPr lang="en-US" altLang="zh-CN" sz="2400" dirty="0">
                <a:solidFill>
                  <a:srgbClr val="FF0000"/>
                </a:solidFill>
                <a:latin typeface="Times New Roman" panose="02020603050405020304" pitchFamily="18" charset="0"/>
                <a:ea typeface="宋体" panose="02010600030101010101" pitchFamily="2" charset="-122"/>
              </a:rPr>
              <a:t>c</a:t>
            </a:r>
          </a:p>
        </p:txBody>
      </p:sp>
      <p:sp>
        <p:nvSpPr>
          <p:cNvPr id="12" name="文本框 11"/>
          <p:cNvSpPr txBox="1"/>
          <p:nvPr/>
        </p:nvSpPr>
        <p:spPr>
          <a:xfrm>
            <a:off x="1685925" y="3198495"/>
            <a:ext cx="2011680" cy="460375"/>
          </a:xfrm>
          <a:prstGeom prst="rect">
            <a:avLst/>
          </a:prstGeom>
          <a:noFill/>
        </p:spPr>
        <p:txBody>
          <a:bodyPr wrap="none" rtlCol="0">
            <a:spAutoFit/>
          </a:bodyPr>
          <a:lstStyle/>
          <a:p>
            <a:pPr algn="l"/>
            <a:r>
              <a:rPr lang="zh-CN" altLang="en-US" sz="2400" dirty="0">
                <a:latin typeface="楷体" charset="0"/>
                <a:ea typeface="楷体" charset="0"/>
                <a:cs typeface="楷体" charset="0"/>
                <a:sym typeface="+mn-ea"/>
              </a:rPr>
              <a:t>（再读入</a:t>
            </a:r>
            <a:r>
              <a:rPr lang="en-US" altLang="zh-CN" sz="2400" dirty="0">
                <a:latin typeface="楷体" charset="0"/>
                <a:cs typeface="楷体" charset="0"/>
                <a:sym typeface="+mn-ea"/>
              </a:rPr>
              <a:t>bc</a:t>
            </a:r>
            <a:r>
              <a:rPr lang="zh-CN" altLang="en-US" sz="2400" dirty="0">
                <a:latin typeface="楷体" charset="0"/>
                <a:ea typeface="楷体" charset="0"/>
                <a:cs typeface="楷体" charset="0"/>
                <a:sym typeface="+mn-ea"/>
              </a:rPr>
              <a:t>）</a:t>
            </a:r>
          </a:p>
        </p:txBody>
      </p:sp>
      <p:sp>
        <p:nvSpPr>
          <p:cNvPr id="13" name="文本框 12"/>
          <p:cNvSpPr txBox="1"/>
          <p:nvPr/>
        </p:nvSpPr>
        <p:spPr>
          <a:xfrm>
            <a:off x="1466850" y="3658870"/>
            <a:ext cx="1402080" cy="460375"/>
          </a:xfrm>
          <a:prstGeom prst="rect">
            <a:avLst/>
          </a:prstGeom>
          <a:noFill/>
        </p:spPr>
        <p:txBody>
          <a:bodyPr wrap="none" rtlCol="0">
            <a:spAutoFit/>
          </a:bodyPr>
          <a:lstStyle/>
          <a:p>
            <a:pPr algn="l"/>
            <a:r>
              <a:rPr lang="zh-CN" altLang="en-US" sz="2400" dirty="0">
                <a:latin typeface="楷体" charset="0"/>
                <a:ea typeface="楷体" charset="0"/>
                <a:cs typeface="楷体" charset="0"/>
                <a:sym typeface="+mn-ea"/>
              </a:rPr>
              <a:t>（归约）</a:t>
            </a:r>
          </a:p>
        </p:txBody>
      </p:sp>
      <p:grpSp>
        <p:nvGrpSpPr>
          <p:cNvPr id="15" name="组合 14"/>
          <p:cNvGrpSpPr/>
          <p:nvPr/>
        </p:nvGrpSpPr>
        <p:grpSpPr>
          <a:xfrm>
            <a:off x="5869305" y="2998470"/>
            <a:ext cx="1539240" cy="1653540"/>
            <a:chOff x="9243" y="4722"/>
            <a:chExt cx="2424" cy="2604"/>
          </a:xfrm>
        </p:grpSpPr>
        <p:sp>
          <p:nvSpPr>
            <p:cNvPr id="97295" name="Line 17"/>
            <p:cNvSpPr/>
            <p:nvPr/>
          </p:nvSpPr>
          <p:spPr>
            <a:xfrm>
              <a:off x="10535" y="5512"/>
              <a:ext cx="1132" cy="1814"/>
            </a:xfrm>
            <a:prstGeom prst="line">
              <a:avLst/>
            </a:prstGeom>
            <a:ln w="31750" cap="flat" cmpd="sng">
              <a:solidFill>
                <a:schemeClr val="accent1"/>
              </a:solidFill>
              <a:prstDash val="solid"/>
              <a:round/>
              <a:headEnd type="none" w="sm" len="sm"/>
              <a:tailEnd type="none" w="sm" len="sm"/>
            </a:ln>
          </p:spPr>
        </p:sp>
        <p:sp>
          <p:nvSpPr>
            <p:cNvPr id="97294" name="Line 16"/>
            <p:cNvSpPr/>
            <p:nvPr/>
          </p:nvSpPr>
          <p:spPr>
            <a:xfrm flipV="1">
              <a:off x="10168" y="5465"/>
              <a:ext cx="1" cy="1793"/>
            </a:xfrm>
            <a:prstGeom prst="line">
              <a:avLst/>
            </a:prstGeom>
            <a:ln w="31750" cap="flat" cmpd="sng">
              <a:solidFill>
                <a:schemeClr val="accent1"/>
              </a:solidFill>
              <a:prstDash val="solid"/>
              <a:round/>
              <a:headEnd type="none" w="sm" len="sm"/>
              <a:tailEnd type="none" w="sm" len="sm"/>
            </a:ln>
          </p:spPr>
        </p:sp>
        <p:sp>
          <p:nvSpPr>
            <p:cNvPr id="97293" name="Line 15"/>
            <p:cNvSpPr/>
            <p:nvPr/>
          </p:nvSpPr>
          <p:spPr>
            <a:xfrm flipV="1">
              <a:off x="9243" y="5466"/>
              <a:ext cx="568" cy="680"/>
            </a:xfrm>
            <a:prstGeom prst="line">
              <a:avLst/>
            </a:prstGeom>
            <a:ln w="31750" cap="flat" cmpd="sng">
              <a:solidFill>
                <a:schemeClr val="accent1"/>
              </a:solidFill>
              <a:prstDash val="solid"/>
              <a:round/>
              <a:headEnd type="none" w="sm" len="sm"/>
              <a:tailEnd type="none" w="sm" len="sm"/>
            </a:ln>
          </p:spPr>
        </p:sp>
        <p:sp>
          <p:nvSpPr>
            <p:cNvPr id="14" name="Rectangle 8"/>
            <p:cNvSpPr/>
            <p:nvPr/>
          </p:nvSpPr>
          <p:spPr>
            <a:xfrm>
              <a:off x="9989" y="4722"/>
              <a:ext cx="357" cy="586"/>
            </a:xfrm>
            <a:prstGeom prst="rect">
              <a:avLst/>
            </a:prstGeom>
            <a:noFill/>
            <a:ln w="25400">
              <a:noFill/>
            </a:ln>
          </p:spPr>
          <p:txBody>
            <a:bodyPr lIns="18000" tIns="10800" rIns="18000" bIns="10800" anchor="t"/>
            <a:lstStyle/>
            <a:p>
              <a:pPr algn="just"/>
              <a:r>
                <a:rPr lang="en-US" altLang="zh-CN" sz="2400" dirty="0">
                  <a:solidFill>
                    <a:schemeClr val="accent1"/>
                  </a:solidFill>
                  <a:latin typeface="Times New Roman" panose="02020603050405020304" pitchFamily="18" charset="0"/>
                  <a:ea typeface="宋体" panose="02010600030101010101" pitchFamily="2" charset="-122"/>
                </a:rPr>
                <a:t>A</a:t>
              </a:r>
            </a:p>
          </p:txBody>
        </p:sp>
      </p:grpSp>
      <p:sp>
        <p:nvSpPr>
          <p:cNvPr id="16" name="Rectangle 26"/>
          <p:cNvSpPr/>
          <p:nvPr/>
        </p:nvSpPr>
        <p:spPr>
          <a:xfrm>
            <a:off x="4537075" y="4671060"/>
            <a:ext cx="376555" cy="481330"/>
          </a:xfrm>
          <a:prstGeom prst="rect">
            <a:avLst/>
          </a:prstGeom>
          <a:noFill/>
          <a:ln w="25400">
            <a:noFill/>
          </a:ln>
        </p:spPr>
        <p:txBody>
          <a:bodyPr lIns="18000" tIns="10800" rIns="18000" bIns="10800" anchor="t"/>
          <a:lstStyle/>
          <a:p>
            <a:pPr algn="just"/>
            <a:r>
              <a:rPr lang="en-US" altLang="zh-CN" sz="2400" dirty="0">
                <a:solidFill>
                  <a:schemeClr val="accent1"/>
                </a:solidFill>
                <a:latin typeface="Times New Roman" panose="02020603050405020304" pitchFamily="18" charset="0"/>
                <a:ea typeface="宋体" panose="02010600030101010101" pitchFamily="2" charset="-122"/>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3" presetClass="emph" presetSubtype="2" fill="hold" nodeType="withEffect">
                                  <p:stCondLst>
                                    <p:cond delay="0"/>
                                  </p:stCondLst>
                                  <p:childTnLst>
                                    <p:animClr clrSpc="rgb" dir="cw">
                                      <p:cBhvr override="childStyle">
                                        <p:cTn id="10" dur="500" fill="hold"/>
                                        <p:tgtEl>
                                          <p:spTgt spid="7">
                                            <p:txEl>
                                              <p:pRg st="0" end="0"/>
                                            </p:txEl>
                                          </p:spTgt>
                                        </p:tgtEl>
                                        <p:attrNameLst>
                                          <p:attrName>style.color</p:attrName>
                                        </p:attrNameLst>
                                      </p:cBhvr>
                                      <p:to>
                                        <a:schemeClr val="accent1"/>
                                      </p:to>
                                    </p:animClr>
                                  </p:childTnLst>
                                </p:cTn>
                              </p:par>
                              <p:par>
                                <p:cTn id="11" presetID="3" presetClass="emph" presetSubtype="2" fill="hold" nodeType="withEffect">
                                  <p:stCondLst>
                                    <p:cond delay="0"/>
                                  </p:stCondLst>
                                  <p:childTnLst>
                                    <p:animClr clrSpc="rgb" dir="cw">
                                      <p:cBhvr override="childStyle">
                                        <p:cTn id="12" dur="500" fill="hold"/>
                                        <p:tgtEl>
                                          <p:spTgt spid="9">
                                            <p:txEl>
                                              <p:pRg st="0" end="0"/>
                                            </p:txEl>
                                          </p:spTgt>
                                        </p:tgtEl>
                                        <p:attrNameLst>
                                          <p:attrName>style.color</p:attrName>
                                        </p:attrNameLst>
                                      </p:cBhvr>
                                      <p:to>
                                        <a:schemeClr val="accent1"/>
                                      </p:to>
                                    </p:animClr>
                                  </p:childTnLst>
                                </p:cTn>
                              </p:par>
                              <p:par>
                                <p:cTn id="13" presetID="3" presetClass="emph" presetSubtype="2" fill="hold" nodeType="withEffect">
                                  <p:stCondLst>
                                    <p:cond delay="0"/>
                                  </p:stCondLst>
                                  <p:childTnLst>
                                    <p:animClr clrSpc="rgb" dir="cw">
                                      <p:cBhvr override="childStyle">
                                        <p:cTn id="14" dur="500" fill="hold"/>
                                        <p:tgtEl>
                                          <p:spTgt spid="10">
                                            <p:txEl>
                                              <p:pRg st="0" end="0"/>
                                            </p:txEl>
                                          </p:spTgt>
                                        </p:tgtEl>
                                        <p:attrNameLst>
                                          <p:attrName>style.color</p:attrName>
                                        </p:attrNameLst>
                                      </p:cBhvr>
                                      <p:to>
                                        <a:schemeClr val="accent1"/>
                                      </p:to>
                                    </p:animClr>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归约</a:t>
            </a:r>
          </a:p>
        </p:txBody>
      </p:sp>
      <p:sp>
        <p:nvSpPr>
          <p:cNvPr id="3" name="内容占位符 2"/>
          <p:cNvSpPr>
            <a:spLocks noGrp="1"/>
          </p:cNvSpPr>
          <p:nvPr>
            <p:ph idx="1"/>
          </p:nvPr>
        </p:nvSpPr>
        <p:spPr/>
        <p:txBody>
          <a:bodyPr/>
          <a:lstStyle/>
          <a:p>
            <a:pPr>
              <a:spcBef>
                <a:spcPct val="0"/>
              </a:spcBef>
            </a:pPr>
            <a:r>
              <a:rPr lang="en-US" altLang="zh-CN" i="1" dirty="0" smtClean="0">
                <a:latin typeface="Times New Roman" panose="02020603050405020304" pitchFamily="18" charset="0"/>
                <a:cs typeface="Times New Roman" panose="02020603050405020304" pitchFamily="18" charset="0"/>
                <a:sym typeface="+mn-ea"/>
              </a:rPr>
              <a:t>S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aABe  </a:t>
            </a:r>
            <a:endParaRPr lang="en-US" altLang="zh-CN" i="1" dirty="0">
              <a:latin typeface="Times New Roman" panose="02020603050405020304" pitchFamily="18" charset="0"/>
              <a:cs typeface="Times New Roman" panose="02020603050405020304" pitchFamily="18" charset="0"/>
            </a:endParaRPr>
          </a:p>
          <a:p>
            <a:pPr marL="0" indent="0" algn="just">
              <a:spcBef>
                <a:spcPct val="0"/>
              </a:spcBef>
              <a:buNone/>
            </a:pPr>
            <a:r>
              <a:rPr lang="en-US" altLang="zh-CN" i="1" dirty="0">
                <a:latin typeface="Times New Roman" panose="02020603050405020304" pitchFamily="18" charset="0"/>
                <a:cs typeface="Times New Roman" panose="02020603050405020304" pitchFamily="18" charset="0"/>
                <a:sym typeface="+mn-ea"/>
              </a:rPr>
              <a:t>  A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dirty="0">
                <a:solidFill>
                  <a:schemeClr val="tx1"/>
                </a:solidFill>
                <a:latin typeface="Times New Roman" panose="02020603050405020304" pitchFamily="18" charset="0"/>
                <a:cs typeface="Times New Roman" panose="02020603050405020304" pitchFamily="18" charset="0"/>
                <a:sym typeface="+mn-ea"/>
              </a:rPr>
              <a:t>Abc </a:t>
            </a:r>
            <a:r>
              <a:rPr lang="en-US" altLang="zh-CN" i="1" dirty="0">
                <a:latin typeface="Times New Roman" panose="02020603050405020304" pitchFamily="18" charset="0"/>
                <a:cs typeface="Times New Roman" panose="02020603050405020304" pitchFamily="18" charset="0"/>
                <a:sym typeface="+mn-ea"/>
              </a:rPr>
              <a:t>| </a:t>
            </a:r>
            <a:r>
              <a:rPr lang="en-US" altLang="zh-CN" i="1" dirty="0">
                <a:solidFill>
                  <a:schemeClr val="tx1"/>
                </a:solidFill>
                <a:latin typeface="Times New Roman" panose="02020603050405020304" pitchFamily="18" charset="0"/>
                <a:cs typeface="Times New Roman" panose="02020603050405020304" pitchFamily="18" charset="0"/>
                <a:sym typeface="+mn-ea"/>
              </a:rPr>
              <a:t>b</a:t>
            </a:r>
            <a:endParaRPr lang="en-US" altLang="zh-CN" i="1" dirty="0">
              <a:latin typeface="Times New Roman" panose="02020603050405020304" pitchFamily="18" charset="0"/>
              <a:cs typeface="Times New Roman" panose="02020603050405020304" pitchFamily="18" charset="0"/>
            </a:endParaRPr>
          </a:p>
          <a:p>
            <a:pPr marL="0" indent="0" algn="just">
              <a:spcBef>
                <a:spcPct val="0"/>
              </a:spcBef>
              <a:buNone/>
            </a:pPr>
            <a:r>
              <a:rPr lang="en-US" altLang="zh-CN" i="1" dirty="0">
                <a:latin typeface="Times New Roman" panose="02020603050405020304" pitchFamily="18" charset="0"/>
                <a:cs typeface="Times New Roman" panose="02020603050405020304" pitchFamily="18" charset="0"/>
                <a:sym typeface="+mn-ea"/>
              </a:rPr>
              <a:t>  B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dirty="0">
                <a:solidFill>
                  <a:srgbClr val="FF0000"/>
                </a:solidFill>
                <a:latin typeface="Times New Roman" panose="02020603050405020304" pitchFamily="18" charset="0"/>
                <a:cs typeface="Times New Roman" panose="02020603050405020304" pitchFamily="18" charset="0"/>
                <a:sym typeface="+mn-ea"/>
              </a:rPr>
              <a:t>d</a:t>
            </a:r>
            <a:endParaRPr lang="en-US" altLang="zh-CN" i="1"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sym typeface="+mn-ea"/>
              </a:rPr>
              <a:t>a</a:t>
            </a:r>
            <a:r>
              <a:rPr lang="en-US" altLang="zh-CN" dirty="0">
                <a:solidFill>
                  <a:srgbClr val="FF0000"/>
                </a:solidFill>
                <a:latin typeface="Times New Roman" panose="02020603050405020304" pitchFamily="18" charset="0"/>
                <a:cs typeface="Times New Roman" panose="02020603050405020304" pitchFamily="18" charset="0"/>
                <a:sym typeface="+mn-ea"/>
              </a:rPr>
              <a:t>b</a:t>
            </a:r>
            <a:r>
              <a:rPr lang="en-US" altLang="zh-CN" dirty="0">
                <a:latin typeface="Times New Roman" panose="02020603050405020304" pitchFamily="18" charset="0"/>
                <a:cs typeface="Times New Roman" panose="02020603050405020304" pitchFamily="18" charset="0"/>
                <a:sym typeface="+mn-ea"/>
              </a:rPr>
              <a:t>bcde</a:t>
            </a:r>
            <a:endParaRPr lang="zh-CN" altLang="en-US" dirty="0">
              <a:sym typeface="+mn-ea"/>
            </a:endParaRPr>
          </a:p>
          <a:p>
            <a:r>
              <a:rPr lang="en-US" altLang="zh-CN" dirty="0">
                <a:latin typeface="Times New Roman" panose="02020603050405020304" pitchFamily="18" charset="0"/>
                <a:cs typeface="Times New Roman" panose="02020603050405020304" pitchFamily="18" charset="0"/>
                <a:sym typeface="+mn-ea"/>
              </a:rPr>
              <a:t>a</a:t>
            </a:r>
            <a:r>
              <a:rPr lang="en-US" altLang="zh-CN" dirty="0">
                <a:solidFill>
                  <a:srgbClr val="FF0000"/>
                </a:solidFill>
                <a:latin typeface="Times New Roman" panose="02020603050405020304" pitchFamily="18" charset="0"/>
                <a:cs typeface="Times New Roman" panose="02020603050405020304" pitchFamily="18" charset="0"/>
                <a:sym typeface="+mn-ea"/>
              </a:rPr>
              <a:t>Abc</a:t>
            </a:r>
            <a:r>
              <a:rPr lang="en-US" altLang="zh-CN" dirty="0">
                <a:latin typeface="Times New Roman" panose="02020603050405020304" pitchFamily="18" charset="0"/>
                <a:cs typeface="Times New Roman" panose="02020603050405020304" pitchFamily="18" charset="0"/>
                <a:sym typeface="+mn-ea"/>
              </a:rPr>
              <a:t>de</a:t>
            </a:r>
            <a:endParaRPr lang="zh-CN" altLang="en-US" dirty="0">
              <a:sym typeface="+mn-ea"/>
            </a:endParaRPr>
          </a:p>
          <a:p>
            <a:r>
              <a:rPr lang="en-US" altLang="zh-CN" dirty="0">
                <a:latin typeface="Times New Roman" panose="02020603050405020304" pitchFamily="18" charset="0"/>
                <a:cs typeface="Times New Roman" panose="02020603050405020304" pitchFamily="18" charset="0"/>
                <a:sym typeface="+mn-ea"/>
              </a:rPr>
              <a:t>a</a:t>
            </a:r>
            <a:r>
              <a:rPr lang="en-US" altLang="zh-CN" dirty="0">
                <a:solidFill>
                  <a:schemeClr val="tx1"/>
                </a:solidFill>
                <a:latin typeface="Times New Roman" panose="02020603050405020304" pitchFamily="18" charset="0"/>
                <a:cs typeface="Times New Roman" panose="02020603050405020304" pitchFamily="18" charset="0"/>
                <a:sym typeface="+mn-ea"/>
              </a:rPr>
              <a:t>A</a:t>
            </a:r>
            <a:r>
              <a:rPr lang="en-US" altLang="zh-CN" dirty="0">
                <a:solidFill>
                  <a:srgbClr val="FF0000"/>
                </a:solidFill>
                <a:latin typeface="Times New Roman" panose="02020603050405020304" pitchFamily="18" charset="0"/>
                <a:cs typeface="Times New Roman" panose="02020603050405020304" pitchFamily="18" charset="0"/>
                <a:sym typeface="+mn-ea"/>
              </a:rPr>
              <a:t>d</a:t>
            </a:r>
            <a:r>
              <a:rPr lang="en-US" altLang="zh-CN" dirty="0">
                <a:solidFill>
                  <a:schemeClr val="tx1"/>
                </a:solidFill>
                <a:latin typeface="Times New Roman" panose="02020603050405020304" pitchFamily="18" charset="0"/>
                <a:cs typeface="Times New Roman" panose="02020603050405020304" pitchFamily="18" charset="0"/>
                <a:sym typeface="+mn-ea"/>
              </a:rPr>
              <a:t>e</a:t>
            </a:r>
          </a:p>
          <a:p>
            <a:r>
              <a:rPr lang="en-US" altLang="zh-CN" dirty="0">
                <a:solidFill>
                  <a:schemeClr val="tx1"/>
                </a:solidFill>
                <a:latin typeface="Times New Roman" panose="02020603050405020304" pitchFamily="18" charset="0"/>
                <a:cs typeface="Times New Roman" panose="02020603050405020304" pitchFamily="18" charset="0"/>
                <a:sym typeface="+mn-ea"/>
              </a:rPr>
              <a:t>aABe</a:t>
            </a:r>
          </a:p>
        </p:txBody>
      </p:sp>
      <p:sp>
        <p:nvSpPr>
          <p:cNvPr id="6" name="Rectangle 27"/>
          <p:cNvSpPr/>
          <p:nvPr/>
        </p:nvSpPr>
        <p:spPr>
          <a:xfrm>
            <a:off x="5247640" y="4699635"/>
            <a:ext cx="431800" cy="500380"/>
          </a:xfrm>
          <a:prstGeom prst="rect">
            <a:avLst/>
          </a:prstGeom>
          <a:noFill/>
          <a:ln w="25400">
            <a:noFill/>
          </a:ln>
        </p:spPr>
        <p:txBody>
          <a:bodyPr lIns="18000" tIns="10800" rIns="18000" bIns="10800" anchor="t"/>
          <a:lstStyle/>
          <a:p>
            <a:pPr algn="just"/>
            <a:r>
              <a:rPr lang="en-US" altLang="zh-CN" sz="2400" dirty="0">
                <a:solidFill>
                  <a:schemeClr val="accent1"/>
                </a:solidFill>
                <a:latin typeface="Times New Roman" panose="02020603050405020304" pitchFamily="18" charset="0"/>
                <a:ea typeface="宋体" panose="02010600030101010101" pitchFamily="2" charset="-122"/>
              </a:rPr>
              <a:t>b</a:t>
            </a:r>
          </a:p>
        </p:txBody>
      </p:sp>
      <p:sp>
        <p:nvSpPr>
          <p:cNvPr id="7" name="Rectangle 8"/>
          <p:cNvSpPr/>
          <p:nvPr/>
        </p:nvSpPr>
        <p:spPr>
          <a:xfrm>
            <a:off x="5558790" y="3787775"/>
            <a:ext cx="500380" cy="501650"/>
          </a:xfrm>
          <a:prstGeom prst="rect">
            <a:avLst/>
          </a:prstGeom>
          <a:noFill/>
          <a:ln w="25400">
            <a:noFill/>
          </a:ln>
        </p:spPr>
        <p:txBody>
          <a:bodyPr lIns="18000" tIns="10800" rIns="18000" bIns="10800" anchor="t"/>
          <a:lstStyle/>
          <a:p>
            <a:pPr algn="just"/>
            <a:r>
              <a:rPr lang="en-US" altLang="zh-CN" sz="2400" dirty="0">
                <a:solidFill>
                  <a:schemeClr val="accent1"/>
                </a:solidFill>
                <a:latin typeface="Times New Roman" panose="02020603050405020304" pitchFamily="18" charset="0"/>
                <a:ea typeface="宋体" panose="02010600030101010101" pitchFamily="2" charset="-122"/>
              </a:rPr>
              <a:t>A</a:t>
            </a:r>
          </a:p>
        </p:txBody>
      </p:sp>
      <p:sp>
        <p:nvSpPr>
          <p:cNvPr id="8" name="Line 13"/>
          <p:cNvSpPr/>
          <p:nvPr/>
        </p:nvSpPr>
        <p:spPr>
          <a:xfrm flipV="1">
            <a:off x="5342890" y="4219575"/>
            <a:ext cx="287655" cy="504825"/>
          </a:xfrm>
          <a:prstGeom prst="line">
            <a:avLst/>
          </a:prstGeom>
          <a:ln w="31750" cap="flat" cmpd="sng">
            <a:solidFill>
              <a:schemeClr val="accent1"/>
            </a:solidFill>
            <a:prstDash val="solid"/>
            <a:round/>
            <a:headEnd type="none" w="sm" len="sm"/>
            <a:tailEnd type="none" w="sm" len="sm"/>
          </a:ln>
        </p:spPr>
      </p:sp>
      <p:sp>
        <p:nvSpPr>
          <p:cNvPr id="9" name="Rectangle 27"/>
          <p:cNvSpPr/>
          <p:nvPr/>
        </p:nvSpPr>
        <p:spPr>
          <a:xfrm>
            <a:off x="6343015" y="4699635"/>
            <a:ext cx="431800" cy="500380"/>
          </a:xfrm>
          <a:prstGeom prst="rect">
            <a:avLst/>
          </a:prstGeom>
          <a:noFill/>
          <a:ln w="25400">
            <a:noFill/>
          </a:ln>
        </p:spPr>
        <p:txBody>
          <a:bodyPr lIns="18000" tIns="10800" rIns="18000" bIns="10800" anchor="t"/>
          <a:lstStyle/>
          <a:p>
            <a:pPr algn="just"/>
            <a:r>
              <a:rPr lang="en-US" altLang="zh-CN" sz="2400" dirty="0">
                <a:solidFill>
                  <a:schemeClr val="accent1"/>
                </a:solidFill>
                <a:latin typeface="Times New Roman" panose="02020603050405020304" pitchFamily="18" charset="0"/>
                <a:ea typeface="宋体" panose="02010600030101010101" pitchFamily="2" charset="-122"/>
              </a:rPr>
              <a:t>b</a:t>
            </a:r>
          </a:p>
        </p:txBody>
      </p:sp>
      <p:sp>
        <p:nvSpPr>
          <p:cNvPr id="10" name="Rectangle 27"/>
          <p:cNvSpPr/>
          <p:nvPr/>
        </p:nvSpPr>
        <p:spPr>
          <a:xfrm>
            <a:off x="7409180" y="4676140"/>
            <a:ext cx="431800" cy="500380"/>
          </a:xfrm>
          <a:prstGeom prst="rect">
            <a:avLst/>
          </a:prstGeom>
          <a:noFill/>
          <a:ln w="25400">
            <a:noFill/>
          </a:ln>
        </p:spPr>
        <p:txBody>
          <a:bodyPr lIns="18000" tIns="10800" rIns="18000" bIns="10800" anchor="t"/>
          <a:lstStyle/>
          <a:p>
            <a:pPr algn="just"/>
            <a:r>
              <a:rPr lang="en-US" altLang="zh-CN" sz="2400" dirty="0">
                <a:solidFill>
                  <a:schemeClr val="accent1"/>
                </a:solidFill>
                <a:latin typeface="Times New Roman" panose="02020603050405020304" pitchFamily="18" charset="0"/>
                <a:ea typeface="宋体" panose="02010600030101010101" pitchFamily="2" charset="-122"/>
              </a:rPr>
              <a:t>c</a:t>
            </a:r>
          </a:p>
        </p:txBody>
      </p:sp>
      <p:sp>
        <p:nvSpPr>
          <p:cNvPr id="13" name="文本框 12"/>
          <p:cNvSpPr txBox="1"/>
          <p:nvPr/>
        </p:nvSpPr>
        <p:spPr>
          <a:xfrm>
            <a:off x="1466850" y="3658870"/>
            <a:ext cx="1859280" cy="460375"/>
          </a:xfrm>
          <a:prstGeom prst="rect">
            <a:avLst/>
          </a:prstGeom>
          <a:noFill/>
        </p:spPr>
        <p:txBody>
          <a:bodyPr wrap="none" rtlCol="0">
            <a:spAutoFit/>
          </a:bodyPr>
          <a:lstStyle/>
          <a:p>
            <a:pPr algn="l"/>
            <a:r>
              <a:rPr lang="zh-CN" altLang="en-US" sz="2400" dirty="0">
                <a:latin typeface="楷体" charset="0"/>
                <a:ea typeface="楷体" charset="0"/>
                <a:cs typeface="楷体" charset="0"/>
                <a:sym typeface="+mn-ea"/>
              </a:rPr>
              <a:t>（再读入</a:t>
            </a:r>
            <a:r>
              <a:rPr lang="en-US" altLang="zh-CN" sz="2400" dirty="0">
                <a:latin typeface="楷体" charset="0"/>
                <a:ea typeface="楷体" charset="0"/>
                <a:cs typeface="楷体" charset="0"/>
                <a:sym typeface="+mn-ea"/>
              </a:rPr>
              <a:t>d</a:t>
            </a:r>
            <a:r>
              <a:rPr lang="zh-CN" altLang="en-US" sz="2400" dirty="0">
                <a:latin typeface="楷体" charset="0"/>
                <a:ea typeface="楷体" charset="0"/>
                <a:cs typeface="楷体" charset="0"/>
                <a:sym typeface="+mn-ea"/>
              </a:rPr>
              <a:t>）</a:t>
            </a:r>
          </a:p>
        </p:txBody>
      </p:sp>
      <p:grpSp>
        <p:nvGrpSpPr>
          <p:cNvPr id="15" name="组合 14"/>
          <p:cNvGrpSpPr/>
          <p:nvPr/>
        </p:nvGrpSpPr>
        <p:grpSpPr>
          <a:xfrm>
            <a:off x="5869305" y="2998470"/>
            <a:ext cx="1539240" cy="1653540"/>
            <a:chOff x="9243" y="4722"/>
            <a:chExt cx="2424" cy="2604"/>
          </a:xfrm>
        </p:grpSpPr>
        <p:sp>
          <p:nvSpPr>
            <p:cNvPr id="97295" name="Line 17"/>
            <p:cNvSpPr/>
            <p:nvPr/>
          </p:nvSpPr>
          <p:spPr>
            <a:xfrm>
              <a:off x="10535" y="5512"/>
              <a:ext cx="1132" cy="1814"/>
            </a:xfrm>
            <a:prstGeom prst="line">
              <a:avLst/>
            </a:prstGeom>
            <a:ln w="31750" cap="flat" cmpd="sng">
              <a:solidFill>
                <a:schemeClr val="accent1"/>
              </a:solidFill>
              <a:prstDash val="solid"/>
              <a:round/>
              <a:headEnd type="none" w="sm" len="sm"/>
              <a:tailEnd type="none" w="sm" len="sm"/>
            </a:ln>
          </p:spPr>
        </p:sp>
        <p:sp>
          <p:nvSpPr>
            <p:cNvPr id="97294" name="Line 16"/>
            <p:cNvSpPr/>
            <p:nvPr/>
          </p:nvSpPr>
          <p:spPr>
            <a:xfrm flipV="1">
              <a:off x="10168" y="5465"/>
              <a:ext cx="1" cy="1793"/>
            </a:xfrm>
            <a:prstGeom prst="line">
              <a:avLst/>
            </a:prstGeom>
            <a:ln w="31750" cap="flat" cmpd="sng">
              <a:solidFill>
                <a:schemeClr val="accent1"/>
              </a:solidFill>
              <a:prstDash val="solid"/>
              <a:round/>
              <a:headEnd type="none" w="sm" len="sm"/>
              <a:tailEnd type="none" w="sm" len="sm"/>
            </a:ln>
          </p:spPr>
        </p:sp>
        <p:sp>
          <p:nvSpPr>
            <p:cNvPr id="97293" name="Line 15"/>
            <p:cNvSpPr/>
            <p:nvPr/>
          </p:nvSpPr>
          <p:spPr>
            <a:xfrm flipV="1">
              <a:off x="9243" y="5466"/>
              <a:ext cx="568" cy="680"/>
            </a:xfrm>
            <a:prstGeom prst="line">
              <a:avLst/>
            </a:prstGeom>
            <a:ln w="31750" cap="flat" cmpd="sng">
              <a:solidFill>
                <a:schemeClr val="accent1"/>
              </a:solidFill>
              <a:prstDash val="solid"/>
              <a:round/>
              <a:headEnd type="none" w="sm" len="sm"/>
              <a:tailEnd type="none" w="sm" len="sm"/>
            </a:ln>
          </p:spPr>
        </p:sp>
        <p:sp>
          <p:nvSpPr>
            <p:cNvPr id="14" name="Rectangle 8"/>
            <p:cNvSpPr/>
            <p:nvPr/>
          </p:nvSpPr>
          <p:spPr>
            <a:xfrm>
              <a:off x="9989" y="4722"/>
              <a:ext cx="357" cy="586"/>
            </a:xfrm>
            <a:prstGeom prst="rect">
              <a:avLst/>
            </a:prstGeom>
            <a:noFill/>
            <a:ln w="25400">
              <a:noFill/>
            </a:ln>
          </p:spPr>
          <p:txBody>
            <a:bodyPr lIns="18000" tIns="10800" rIns="18000" bIns="10800" anchor="t"/>
            <a:lstStyle/>
            <a:p>
              <a:pPr algn="just"/>
              <a:r>
                <a:rPr lang="en-US" altLang="zh-CN" sz="2400" dirty="0">
                  <a:solidFill>
                    <a:schemeClr val="accent1"/>
                  </a:solidFill>
                  <a:latin typeface="Times New Roman" panose="02020603050405020304" pitchFamily="18" charset="0"/>
                  <a:ea typeface="宋体" panose="02010600030101010101" pitchFamily="2" charset="-122"/>
                </a:rPr>
                <a:t>A</a:t>
              </a:r>
            </a:p>
          </p:txBody>
        </p:sp>
      </p:grpSp>
      <p:sp>
        <p:nvSpPr>
          <p:cNvPr id="4" name="Rectangle 27"/>
          <p:cNvSpPr/>
          <p:nvPr/>
        </p:nvSpPr>
        <p:spPr>
          <a:xfrm>
            <a:off x="7993380" y="4652010"/>
            <a:ext cx="431800" cy="500380"/>
          </a:xfrm>
          <a:prstGeom prst="rect">
            <a:avLst/>
          </a:prstGeom>
          <a:noFill/>
          <a:ln w="25400">
            <a:noFill/>
          </a:ln>
        </p:spPr>
        <p:txBody>
          <a:bodyPr lIns="18000" tIns="10800" rIns="18000" bIns="10800" anchor="t"/>
          <a:lstStyle/>
          <a:p>
            <a:pPr algn="just"/>
            <a:r>
              <a:rPr lang="en-US" altLang="zh-CN" sz="2400" dirty="0">
                <a:solidFill>
                  <a:srgbClr val="FF0000"/>
                </a:solidFill>
                <a:latin typeface="Times New Roman" panose="02020603050405020304" pitchFamily="18" charset="0"/>
                <a:ea typeface="宋体" panose="02010600030101010101" pitchFamily="2" charset="-122"/>
              </a:rPr>
              <a:t>d</a:t>
            </a:r>
          </a:p>
        </p:txBody>
      </p:sp>
      <p:sp>
        <p:nvSpPr>
          <p:cNvPr id="11" name="文本框 10"/>
          <p:cNvSpPr txBox="1"/>
          <p:nvPr/>
        </p:nvSpPr>
        <p:spPr>
          <a:xfrm>
            <a:off x="1466850" y="4119245"/>
            <a:ext cx="1402080" cy="460375"/>
          </a:xfrm>
          <a:prstGeom prst="rect">
            <a:avLst/>
          </a:prstGeom>
          <a:noFill/>
        </p:spPr>
        <p:txBody>
          <a:bodyPr wrap="none" rtlCol="0">
            <a:spAutoFit/>
          </a:bodyPr>
          <a:lstStyle/>
          <a:p>
            <a:pPr algn="l"/>
            <a:r>
              <a:rPr lang="zh-CN" altLang="en-US" sz="2400" dirty="0">
                <a:latin typeface="楷体" charset="0"/>
                <a:ea typeface="楷体" charset="0"/>
                <a:cs typeface="楷体" charset="0"/>
                <a:sym typeface="+mn-ea"/>
              </a:rPr>
              <a:t>（归约）</a:t>
            </a:r>
          </a:p>
        </p:txBody>
      </p:sp>
      <p:sp>
        <p:nvSpPr>
          <p:cNvPr id="101393" name="Line 21"/>
          <p:cNvSpPr/>
          <p:nvPr/>
        </p:nvSpPr>
        <p:spPr>
          <a:xfrm>
            <a:off x="7157403" y="3380741"/>
            <a:ext cx="935038" cy="1295400"/>
          </a:xfrm>
          <a:prstGeom prst="line">
            <a:avLst/>
          </a:prstGeom>
          <a:ln w="31750" cap="flat" cmpd="sng">
            <a:solidFill>
              <a:schemeClr val="accent1"/>
            </a:solidFill>
            <a:prstDash val="solid"/>
            <a:round/>
            <a:headEnd type="none" w="sm" len="sm"/>
            <a:tailEnd type="none" w="sm" len="sm"/>
          </a:ln>
        </p:spPr>
      </p:sp>
      <p:sp>
        <p:nvSpPr>
          <p:cNvPr id="16" name="Rectangle 8"/>
          <p:cNvSpPr/>
          <p:nvPr/>
        </p:nvSpPr>
        <p:spPr>
          <a:xfrm>
            <a:off x="7012940" y="2998470"/>
            <a:ext cx="248920" cy="371475"/>
          </a:xfrm>
          <a:prstGeom prst="rect">
            <a:avLst/>
          </a:prstGeom>
          <a:noFill/>
          <a:ln w="25400">
            <a:noFill/>
          </a:ln>
        </p:spPr>
        <p:txBody>
          <a:bodyPr lIns="18000" tIns="10800" rIns="18000" bIns="10800" anchor="t"/>
          <a:lstStyle/>
          <a:p>
            <a:pPr algn="just"/>
            <a:r>
              <a:rPr lang="en-US" altLang="zh-CN" sz="2400" dirty="0">
                <a:solidFill>
                  <a:schemeClr val="accent1"/>
                </a:solidFill>
                <a:latin typeface="Times New Roman" panose="02020603050405020304" pitchFamily="18" charset="0"/>
                <a:ea typeface="宋体" panose="02010600030101010101" pitchFamily="2" charset="-122"/>
              </a:rPr>
              <a:t>B</a:t>
            </a:r>
          </a:p>
        </p:txBody>
      </p:sp>
      <p:sp>
        <p:nvSpPr>
          <p:cNvPr id="17" name="Rectangle 26"/>
          <p:cNvSpPr/>
          <p:nvPr/>
        </p:nvSpPr>
        <p:spPr>
          <a:xfrm>
            <a:off x="4537075" y="4671060"/>
            <a:ext cx="376555" cy="481330"/>
          </a:xfrm>
          <a:prstGeom prst="rect">
            <a:avLst/>
          </a:prstGeom>
          <a:noFill/>
          <a:ln w="25400">
            <a:noFill/>
          </a:ln>
        </p:spPr>
        <p:txBody>
          <a:bodyPr lIns="18000" tIns="10800" rIns="18000" bIns="10800" anchor="t"/>
          <a:lstStyle/>
          <a:p>
            <a:pPr algn="just"/>
            <a:r>
              <a:rPr lang="en-US" altLang="zh-CN" sz="2400" dirty="0">
                <a:solidFill>
                  <a:schemeClr val="accent1"/>
                </a:solidFill>
                <a:latin typeface="Times New Roman" panose="02020603050405020304" pitchFamily="18" charset="0"/>
                <a:ea typeface="宋体" panose="02010600030101010101" pitchFamily="2" charset="-122"/>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3" presetClass="emph" presetSubtype="2" fill="hold" nodeType="withEffect">
                                  <p:stCondLst>
                                    <p:cond delay="0"/>
                                  </p:stCondLst>
                                  <p:childTnLst>
                                    <p:animClr clrSpc="rgb" dir="cw">
                                      <p:cBhvr override="childStyle">
                                        <p:cTn id="10" dur="500" fill="hold"/>
                                        <p:tgtEl>
                                          <p:spTgt spid="4">
                                            <p:txEl>
                                              <p:pRg st="0" end="0"/>
                                            </p:txEl>
                                          </p:spTgt>
                                        </p:tgtEl>
                                        <p:attrNameLst>
                                          <p:attrName>style.color</p:attrName>
                                        </p:attrNameLst>
                                      </p:cBhvr>
                                      <p:to>
                                        <a:schemeClr val="accent1"/>
                                      </p:to>
                                    </p:animClr>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3" presetClass="emph" presetSubtype="2" fill="hold" nodeType="withEffect">
                                  <p:stCondLst>
                                    <p:cond delay="0"/>
                                  </p:stCondLst>
                                  <p:childTnLst>
                                    <p:animClr clrSpc="rgb" dir="cw">
                                      <p:cBhvr override="childStyle">
                                        <p:cTn id="18" dur="500" fill="hold"/>
                                        <p:tgtEl>
                                          <p:spTgt spid="3">
                                            <p:txEl>
                                              <p:pRg st="2" end="2"/>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归约</a:t>
            </a:r>
          </a:p>
        </p:txBody>
      </p:sp>
      <p:sp>
        <p:nvSpPr>
          <p:cNvPr id="3" name="内容占位符 2"/>
          <p:cNvSpPr>
            <a:spLocks noGrp="1"/>
          </p:cNvSpPr>
          <p:nvPr>
            <p:ph idx="1"/>
          </p:nvPr>
        </p:nvSpPr>
        <p:spPr/>
        <p:txBody>
          <a:bodyPr/>
          <a:lstStyle/>
          <a:p>
            <a:pPr>
              <a:spcBef>
                <a:spcPct val="0"/>
              </a:spcBef>
            </a:pPr>
            <a:r>
              <a:rPr lang="en-US" altLang="zh-CN" i="1" dirty="0" smtClean="0">
                <a:latin typeface="Times New Roman" panose="02020603050405020304" pitchFamily="18" charset="0"/>
                <a:cs typeface="Times New Roman" panose="02020603050405020304" pitchFamily="18" charset="0"/>
                <a:sym typeface="+mn-ea"/>
              </a:rPr>
              <a:t>S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dirty="0" err="1">
                <a:solidFill>
                  <a:srgbClr val="FF0000"/>
                </a:solidFill>
                <a:latin typeface="Times New Roman" panose="02020603050405020304" pitchFamily="18" charset="0"/>
                <a:cs typeface="Times New Roman" panose="02020603050405020304" pitchFamily="18" charset="0"/>
                <a:sym typeface="+mn-ea"/>
              </a:rPr>
              <a:t>aABe</a:t>
            </a:r>
            <a:r>
              <a:rPr lang="en-US" altLang="zh-CN" i="1" dirty="0">
                <a:latin typeface="Times New Roman" panose="02020603050405020304" pitchFamily="18" charset="0"/>
                <a:cs typeface="Times New Roman" panose="02020603050405020304" pitchFamily="18" charset="0"/>
                <a:sym typeface="+mn-ea"/>
              </a:rPr>
              <a:t> </a:t>
            </a:r>
            <a:endParaRPr lang="en-US" altLang="zh-CN" i="1" dirty="0" smtClean="0">
              <a:latin typeface="Times New Roman" panose="02020603050405020304" pitchFamily="18" charset="0"/>
              <a:cs typeface="Times New Roman" panose="02020603050405020304" pitchFamily="18" charset="0"/>
              <a:sym typeface="+mn-ea"/>
            </a:endParaRPr>
          </a:p>
          <a:p>
            <a:pPr marL="0" indent="0">
              <a:spcBef>
                <a:spcPct val="0"/>
              </a:spcBef>
              <a:buNone/>
            </a:pPr>
            <a:r>
              <a:rPr lang="en-US" altLang="zh-CN" i="1" dirty="0">
                <a:latin typeface="Times New Roman" panose="02020603050405020304" pitchFamily="18" charset="0"/>
                <a:cs typeface="Times New Roman" panose="02020603050405020304" pitchFamily="18" charset="0"/>
                <a:sym typeface="+mn-ea"/>
              </a:rPr>
              <a:t> </a:t>
            </a:r>
            <a:r>
              <a:rPr lang="en-US" altLang="zh-CN" i="1" dirty="0" smtClean="0">
                <a:latin typeface="Times New Roman" panose="02020603050405020304" pitchFamily="18" charset="0"/>
                <a:cs typeface="Times New Roman" panose="02020603050405020304" pitchFamily="18" charset="0"/>
                <a:sym typeface="+mn-ea"/>
              </a:rPr>
              <a:t> </a:t>
            </a:r>
            <a:r>
              <a:rPr lang="en-US" altLang="zh-CN" i="1" dirty="0" smtClean="0">
                <a:latin typeface="Times New Roman" panose="02020603050405020304" pitchFamily="18" charset="0"/>
                <a:cs typeface="Times New Roman" panose="02020603050405020304" pitchFamily="18" charset="0"/>
                <a:sym typeface="+mn-ea"/>
              </a:rPr>
              <a:t>A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dirty="0">
                <a:solidFill>
                  <a:schemeClr val="tx1"/>
                </a:solidFill>
                <a:latin typeface="Times New Roman" panose="02020603050405020304" pitchFamily="18" charset="0"/>
                <a:cs typeface="Times New Roman" panose="02020603050405020304" pitchFamily="18" charset="0"/>
                <a:sym typeface="+mn-ea"/>
              </a:rPr>
              <a:t>Abc </a:t>
            </a:r>
            <a:r>
              <a:rPr lang="en-US" altLang="zh-CN" i="1" dirty="0">
                <a:latin typeface="Times New Roman" panose="02020603050405020304" pitchFamily="18" charset="0"/>
                <a:cs typeface="Times New Roman" panose="02020603050405020304" pitchFamily="18" charset="0"/>
                <a:sym typeface="+mn-ea"/>
              </a:rPr>
              <a:t>| </a:t>
            </a:r>
            <a:r>
              <a:rPr lang="en-US" altLang="zh-CN" i="1" dirty="0" smtClean="0">
                <a:solidFill>
                  <a:schemeClr val="tx1"/>
                </a:solidFill>
                <a:latin typeface="Times New Roman" panose="02020603050405020304" pitchFamily="18" charset="0"/>
                <a:cs typeface="Times New Roman" panose="02020603050405020304" pitchFamily="18" charset="0"/>
                <a:sym typeface="+mn-ea"/>
              </a:rPr>
              <a:t>b</a:t>
            </a:r>
            <a:endParaRPr lang="en-US" altLang="zh-CN" i="1" dirty="0">
              <a:latin typeface="Times New Roman" panose="02020603050405020304" pitchFamily="18" charset="0"/>
              <a:cs typeface="Times New Roman" panose="02020603050405020304" pitchFamily="18" charset="0"/>
              <a:sym typeface="+mn-ea"/>
            </a:endParaRPr>
          </a:p>
          <a:p>
            <a:pPr marL="0" indent="0">
              <a:spcBef>
                <a:spcPct val="0"/>
              </a:spcBef>
              <a:buNone/>
            </a:pPr>
            <a:r>
              <a:rPr lang="en-US" altLang="zh-CN" i="1" dirty="0">
                <a:latin typeface="Times New Roman" panose="02020603050405020304" pitchFamily="18" charset="0"/>
                <a:cs typeface="Times New Roman" panose="02020603050405020304" pitchFamily="18" charset="0"/>
                <a:sym typeface="+mn-ea"/>
              </a:rPr>
              <a:t> </a:t>
            </a:r>
            <a:r>
              <a:rPr lang="en-US" altLang="zh-CN" i="1" dirty="0" smtClean="0">
                <a:latin typeface="Times New Roman" panose="02020603050405020304" pitchFamily="18" charset="0"/>
                <a:cs typeface="Times New Roman" panose="02020603050405020304" pitchFamily="18" charset="0"/>
                <a:sym typeface="+mn-ea"/>
              </a:rPr>
              <a:t> B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i="1" dirty="0">
                <a:solidFill>
                  <a:schemeClr val="tx1"/>
                </a:solidFill>
                <a:latin typeface="Times New Roman" panose="02020603050405020304" pitchFamily="18" charset="0"/>
                <a:cs typeface="Times New Roman" panose="02020603050405020304" pitchFamily="18" charset="0"/>
                <a:sym typeface="+mn-ea"/>
              </a:rPr>
              <a:t>d</a:t>
            </a:r>
            <a:endParaRPr lang="en-US" altLang="zh-CN" i="1"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sym typeface="+mn-ea"/>
              </a:rPr>
              <a:t>a</a:t>
            </a:r>
            <a:r>
              <a:rPr lang="en-US" altLang="zh-CN" dirty="0">
                <a:solidFill>
                  <a:srgbClr val="FF0000"/>
                </a:solidFill>
                <a:latin typeface="Times New Roman" panose="02020603050405020304" pitchFamily="18" charset="0"/>
                <a:cs typeface="Times New Roman" panose="02020603050405020304" pitchFamily="18" charset="0"/>
                <a:sym typeface="+mn-ea"/>
              </a:rPr>
              <a:t>b</a:t>
            </a:r>
            <a:r>
              <a:rPr lang="en-US" altLang="zh-CN" dirty="0">
                <a:latin typeface="Times New Roman" panose="02020603050405020304" pitchFamily="18" charset="0"/>
                <a:cs typeface="Times New Roman" panose="02020603050405020304" pitchFamily="18" charset="0"/>
                <a:sym typeface="+mn-ea"/>
              </a:rPr>
              <a:t>bcde</a:t>
            </a:r>
            <a:endParaRPr lang="zh-CN" altLang="en-US" dirty="0">
              <a:sym typeface="+mn-ea"/>
            </a:endParaRPr>
          </a:p>
          <a:p>
            <a:r>
              <a:rPr lang="en-US" altLang="zh-CN" dirty="0">
                <a:latin typeface="Times New Roman" panose="02020603050405020304" pitchFamily="18" charset="0"/>
                <a:cs typeface="Times New Roman" panose="02020603050405020304" pitchFamily="18" charset="0"/>
                <a:sym typeface="+mn-ea"/>
              </a:rPr>
              <a:t>a</a:t>
            </a:r>
            <a:r>
              <a:rPr lang="en-US" altLang="zh-CN" dirty="0">
                <a:solidFill>
                  <a:srgbClr val="FF0000"/>
                </a:solidFill>
                <a:latin typeface="Times New Roman" panose="02020603050405020304" pitchFamily="18" charset="0"/>
                <a:cs typeface="Times New Roman" panose="02020603050405020304" pitchFamily="18" charset="0"/>
                <a:sym typeface="+mn-ea"/>
              </a:rPr>
              <a:t>Abc</a:t>
            </a:r>
            <a:r>
              <a:rPr lang="en-US" altLang="zh-CN" dirty="0">
                <a:latin typeface="Times New Roman" panose="02020603050405020304" pitchFamily="18" charset="0"/>
                <a:cs typeface="Times New Roman" panose="02020603050405020304" pitchFamily="18" charset="0"/>
                <a:sym typeface="+mn-ea"/>
              </a:rPr>
              <a:t>de</a:t>
            </a:r>
            <a:endParaRPr lang="zh-CN" altLang="en-US" dirty="0">
              <a:sym typeface="+mn-ea"/>
            </a:endParaRPr>
          </a:p>
          <a:p>
            <a:r>
              <a:rPr lang="en-US" altLang="zh-CN" dirty="0">
                <a:latin typeface="Times New Roman" panose="02020603050405020304" pitchFamily="18" charset="0"/>
                <a:cs typeface="Times New Roman" panose="02020603050405020304" pitchFamily="18" charset="0"/>
                <a:sym typeface="+mn-ea"/>
              </a:rPr>
              <a:t>a</a:t>
            </a:r>
            <a:r>
              <a:rPr lang="en-US" altLang="zh-CN" dirty="0">
                <a:solidFill>
                  <a:schemeClr val="tx1"/>
                </a:solidFill>
                <a:latin typeface="Times New Roman" panose="02020603050405020304" pitchFamily="18" charset="0"/>
                <a:cs typeface="Times New Roman" panose="02020603050405020304" pitchFamily="18" charset="0"/>
                <a:sym typeface="+mn-ea"/>
              </a:rPr>
              <a:t>A</a:t>
            </a:r>
            <a:r>
              <a:rPr lang="en-US" altLang="zh-CN" dirty="0">
                <a:solidFill>
                  <a:srgbClr val="FF0000"/>
                </a:solidFill>
                <a:latin typeface="Times New Roman" panose="02020603050405020304" pitchFamily="18" charset="0"/>
                <a:cs typeface="Times New Roman" panose="02020603050405020304" pitchFamily="18" charset="0"/>
                <a:sym typeface="+mn-ea"/>
              </a:rPr>
              <a:t>d</a:t>
            </a:r>
            <a:r>
              <a:rPr lang="en-US" altLang="zh-CN" dirty="0">
                <a:solidFill>
                  <a:schemeClr val="tx1"/>
                </a:solidFill>
                <a:latin typeface="Times New Roman" panose="02020603050405020304" pitchFamily="18" charset="0"/>
                <a:cs typeface="Times New Roman" panose="02020603050405020304" pitchFamily="18" charset="0"/>
                <a:sym typeface="+mn-ea"/>
              </a:rPr>
              <a:t>e</a:t>
            </a:r>
          </a:p>
          <a:p>
            <a:r>
              <a:rPr lang="en-US" altLang="zh-CN" dirty="0">
                <a:solidFill>
                  <a:srgbClr val="FF0000"/>
                </a:solidFill>
                <a:latin typeface="Times New Roman" panose="02020603050405020304" pitchFamily="18" charset="0"/>
                <a:cs typeface="Times New Roman" panose="02020603050405020304" pitchFamily="18" charset="0"/>
                <a:sym typeface="+mn-ea"/>
              </a:rPr>
              <a:t>aABe</a:t>
            </a:r>
          </a:p>
          <a:p>
            <a:r>
              <a:rPr lang="en-US" altLang="zh-CN" dirty="0">
                <a:solidFill>
                  <a:schemeClr val="tx1"/>
                </a:solidFill>
                <a:latin typeface="Times New Roman" panose="02020603050405020304" pitchFamily="18" charset="0"/>
                <a:cs typeface="Times New Roman" panose="02020603050405020304" pitchFamily="18" charset="0"/>
                <a:sym typeface="+mn-ea"/>
              </a:rPr>
              <a:t>S</a:t>
            </a:r>
          </a:p>
          <a:p>
            <a:endParaRPr lang="en-US" altLang="zh-CN" b="1" i="1" dirty="0">
              <a:sym typeface="+mn-ea"/>
            </a:endParaRPr>
          </a:p>
          <a:p>
            <a:r>
              <a:rPr lang="en-US" altLang="zh-CN" dirty="0">
                <a:latin typeface="Times New Roman" panose="02020603050405020304" pitchFamily="18" charset="0"/>
                <a:cs typeface="Times New Roman" panose="02020603050405020304" pitchFamily="18" charset="0"/>
                <a:sym typeface="+mn-ea"/>
              </a:rPr>
              <a:t>S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cs typeface="Times New Roman" panose="02020603050405020304" pitchFamily="18" charset="0"/>
                <a:sym typeface="+mn-ea"/>
              </a:rPr>
              <a:t>rm </a:t>
            </a:r>
            <a:r>
              <a:rPr lang="en-US" altLang="zh-CN" dirty="0">
                <a:latin typeface="Times New Roman" panose="02020603050405020304" pitchFamily="18" charset="0"/>
                <a:cs typeface="Times New Roman" panose="02020603050405020304" pitchFamily="18" charset="0"/>
                <a:sym typeface="+mn-ea"/>
              </a:rPr>
              <a:t>aABe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cs typeface="Times New Roman" panose="02020603050405020304" pitchFamily="18" charset="0"/>
                <a:sym typeface="+mn-ea"/>
              </a:rPr>
              <a:t>rm</a:t>
            </a:r>
            <a:r>
              <a:rPr lang="en-US" altLang="zh-CN" dirty="0">
                <a:latin typeface="Times New Roman" panose="02020603050405020304" pitchFamily="18" charset="0"/>
                <a:cs typeface="Times New Roman" panose="02020603050405020304" pitchFamily="18" charset="0"/>
                <a:sym typeface="+mn-ea"/>
              </a:rPr>
              <a:t> aAde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cs typeface="Times New Roman" panose="02020603050405020304" pitchFamily="18" charset="0"/>
                <a:sym typeface="+mn-ea"/>
              </a:rPr>
              <a:t>rm</a:t>
            </a:r>
            <a:r>
              <a:rPr lang="en-US" altLang="zh-CN" dirty="0">
                <a:latin typeface="Times New Roman" panose="02020603050405020304" pitchFamily="18" charset="0"/>
                <a:cs typeface="Times New Roman" panose="02020603050405020304" pitchFamily="18" charset="0"/>
                <a:sym typeface="+mn-ea"/>
              </a:rPr>
              <a:t> aAbcde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cs typeface="Times New Roman" panose="02020603050405020304" pitchFamily="18" charset="0"/>
                <a:sym typeface="+mn-ea"/>
              </a:rPr>
              <a:t>rm</a:t>
            </a:r>
            <a:r>
              <a:rPr lang="en-US" altLang="zh-CN" dirty="0">
                <a:latin typeface="Times New Roman" panose="02020603050405020304" pitchFamily="18" charset="0"/>
                <a:cs typeface="Times New Roman" panose="02020603050405020304" pitchFamily="18" charset="0"/>
                <a:sym typeface="+mn-ea"/>
              </a:rPr>
              <a:t> abbcde</a:t>
            </a:r>
            <a:endParaRPr lang="zh-CN" altLang="en-US" b="1" dirty="0"/>
          </a:p>
          <a:p>
            <a:endParaRPr lang="en-US" altLang="zh-CN" dirty="0">
              <a:solidFill>
                <a:schemeClr val="tx1"/>
              </a:solidFill>
              <a:latin typeface="Times New Roman" panose="02020603050405020304" pitchFamily="18" charset="0"/>
              <a:cs typeface="Times New Roman" panose="02020603050405020304" pitchFamily="18" charset="0"/>
              <a:sym typeface="+mn-ea"/>
            </a:endParaRPr>
          </a:p>
        </p:txBody>
      </p:sp>
      <p:sp>
        <p:nvSpPr>
          <p:cNvPr id="5" name="Rectangle 26"/>
          <p:cNvSpPr/>
          <p:nvPr/>
        </p:nvSpPr>
        <p:spPr>
          <a:xfrm>
            <a:off x="4537075" y="4671060"/>
            <a:ext cx="376555" cy="481330"/>
          </a:xfrm>
          <a:prstGeom prst="rect">
            <a:avLst/>
          </a:prstGeom>
          <a:noFill/>
          <a:ln w="25400">
            <a:noFill/>
          </a:ln>
        </p:spPr>
        <p:txBody>
          <a:bodyPr lIns="18000" tIns="10800" rIns="18000" bIns="10800" anchor="t"/>
          <a:lstStyle/>
          <a:p>
            <a:pPr algn="just"/>
            <a:r>
              <a:rPr lang="en-US" altLang="zh-CN" sz="2400" dirty="0">
                <a:solidFill>
                  <a:srgbClr val="FF0000"/>
                </a:solidFill>
                <a:latin typeface="Times New Roman" panose="02020603050405020304" pitchFamily="18" charset="0"/>
                <a:ea typeface="宋体" panose="02010600030101010101" pitchFamily="2" charset="-122"/>
              </a:rPr>
              <a:t>a</a:t>
            </a:r>
          </a:p>
        </p:txBody>
      </p:sp>
      <p:sp>
        <p:nvSpPr>
          <p:cNvPr id="6" name="Rectangle 27"/>
          <p:cNvSpPr/>
          <p:nvPr/>
        </p:nvSpPr>
        <p:spPr>
          <a:xfrm>
            <a:off x="5247640" y="4699635"/>
            <a:ext cx="431800" cy="500380"/>
          </a:xfrm>
          <a:prstGeom prst="rect">
            <a:avLst/>
          </a:prstGeom>
          <a:noFill/>
          <a:ln w="25400">
            <a:noFill/>
          </a:ln>
        </p:spPr>
        <p:txBody>
          <a:bodyPr lIns="18000" tIns="10800" rIns="18000" bIns="10800" anchor="t"/>
          <a:lstStyle/>
          <a:p>
            <a:pPr algn="just"/>
            <a:r>
              <a:rPr lang="en-US" altLang="zh-CN" sz="2400" dirty="0">
                <a:solidFill>
                  <a:schemeClr val="accent1"/>
                </a:solidFill>
                <a:latin typeface="Times New Roman" panose="02020603050405020304" pitchFamily="18" charset="0"/>
                <a:ea typeface="宋体" panose="02010600030101010101" pitchFamily="2" charset="-122"/>
              </a:rPr>
              <a:t>b</a:t>
            </a:r>
          </a:p>
        </p:txBody>
      </p:sp>
      <p:sp>
        <p:nvSpPr>
          <p:cNvPr id="7" name="Rectangle 8"/>
          <p:cNvSpPr/>
          <p:nvPr/>
        </p:nvSpPr>
        <p:spPr>
          <a:xfrm>
            <a:off x="5558790" y="3787775"/>
            <a:ext cx="500380" cy="501650"/>
          </a:xfrm>
          <a:prstGeom prst="rect">
            <a:avLst/>
          </a:prstGeom>
          <a:noFill/>
          <a:ln w="25400">
            <a:noFill/>
          </a:ln>
        </p:spPr>
        <p:txBody>
          <a:bodyPr lIns="18000" tIns="10800" rIns="18000" bIns="10800" anchor="t"/>
          <a:lstStyle/>
          <a:p>
            <a:pPr algn="just"/>
            <a:r>
              <a:rPr lang="en-US" altLang="zh-CN" sz="2400" dirty="0">
                <a:solidFill>
                  <a:schemeClr val="accent1"/>
                </a:solidFill>
                <a:latin typeface="Times New Roman" panose="02020603050405020304" pitchFamily="18" charset="0"/>
                <a:ea typeface="宋体" panose="02010600030101010101" pitchFamily="2" charset="-122"/>
              </a:rPr>
              <a:t>A</a:t>
            </a:r>
          </a:p>
        </p:txBody>
      </p:sp>
      <p:sp>
        <p:nvSpPr>
          <p:cNvPr id="8" name="Line 13"/>
          <p:cNvSpPr/>
          <p:nvPr/>
        </p:nvSpPr>
        <p:spPr>
          <a:xfrm flipV="1">
            <a:off x="5342890" y="4219575"/>
            <a:ext cx="287655" cy="504825"/>
          </a:xfrm>
          <a:prstGeom prst="line">
            <a:avLst/>
          </a:prstGeom>
          <a:ln w="31750" cap="flat" cmpd="sng">
            <a:solidFill>
              <a:schemeClr val="accent1"/>
            </a:solidFill>
            <a:prstDash val="solid"/>
            <a:round/>
            <a:headEnd type="none" w="sm" len="sm"/>
            <a:tailEnd type="none" w="sm" len="sm"/>
          </a:ln>
        </p:spPr>
      </p:sp>
      <p:sp>
        <p:nvSpPr>
          <p:cNvPr id="9" name="Rectangle 27"/>
          <p:cNvSpPr/>
          <p:nvPr/>
        </p:nvSpPr>
        <p:spPr>
          <a:xfrm>
            <a:off x="6343015" y="4699635"/>
            <a:ext cx="431800" cy="500380"/>
          </a:xfrm>
          <a:prstGeom prst="rect">
            <a:avLst/>
          </a:prstGeom>
          <a:noFill/>
          <a:ln w="25400">
            <a:noFill/>
          </a:ln>
        </p:spPr>
        <p:txBody>
          <a:bodyPr lIns="18000" tIns="10800" rIns="18000" bIns="10800" anchor="t"/>
          <a:lstStyle/>
          <a:p>
            <a:pPr algn="just"/>
            <a:r>
              <a:rPr lang="en-US" altLang="zh-CN" sz="2400" dirty="0">
                <a:solidFill>
                  <a:schemeClr val="accent1"/>
                </a:solidFill>
                <a:latin typeface="Times New Roman" panose="02020603050405020304" pitchFamily="18" charset="0"/>
                <a:ea typeface="宋体" panose="02010600030101010101" pitchFamily="2" charset="-122"/>
              </a:rPr>
              <a:t>b</a:t>
            </a:r>
          </a:p>
        </p:txBody>
      </p:sp>
      <p:sp>
        <p:nvSpPr>
          <p:cNvPr id="10" name="Rectangle 27"/>
          <p:cNvSpPr/>
          <p:nvPr/>
        </p:nvSpPr>
        <p:spPr>
          <a:xfrm>
            <a:off x="7409180" y="4676140"/>
            <a:ext cx="431800" cy="500380"/>
          </a:xfrm>
          <a:prstGeom prst="rect">
            <a:avLst/>
          </a:prstGeom>
          <a:noFill/>
          <a:ln w="25400">
            <a:noFill/>
          </a:ln>
        </p:spPr>
        <p:txBody>
          <a:bodyPr lIns="18000" tIns="10800" rIns="18000" bIns="10800" anchor="t"/>
          <a:lstStyle/>
          <a:p>
            <a:pPr algn="just"/>
            <a:r>
              <a:rPr lang="en-US" altLang="zh-CN" sz="2400" dirty="0">
                <a:solidFill>
                  <a:schemeClr val="accent1"/>
                </a:solidFill>
                <a:latin typeface="Times New Roman" panose="02020603050405020304" pitchFamily="18" charset="0"/>
                <a:ea typeface="宋体" panose="02010600030101010101" pitchFamily="2" charset="-122"/>
              </a:rPr>
              <a:t>c</a:t>
            </a:r>
          </a:p>
        </p:txBody>
      </p:sp>
      <p:sp>
        <p:nvSpPr>
          <p:cNvPr id="97295" name="Line 17"/>
          <p:cNvSpPr/>
          <p:nvPr/>
        </p:nvSpPr>
        <p:spPr>
          <a:xfrm>
            <a:off x="6689725" y="3500120"/>
            <a:ext cx="718820" cy="1151890"/>
          </a:xfrm>
          <a:prstGeom prst="line">
            <a:avLst/>
          </a:prstGeom>
          <a:ln w="31750" cap="flat" cmpd="sng">
            <a:solidFill>
              <a:schemeClr val="accent1"/>
            </a:solidFill>
            <a:prstDash val="solid"/>
            <a:round/>
            <a:headEnd type="none" w="sm" len="sm"/>
            <a:tailEnd type="none" w="sm" len="sm"/>
          </a:ln>
        </p:spPr>
      </p:sp>
      <p:sp>
        <p:nvSpPr>
          <p:cNvPr id="97294" name="Line 16"/>
          <p:cNvSpPr/>
          <p:nvPr/>
        </p:nvSpPr>
        <p:spPr>
          <a:xfrm flipV="1">
            <a:off x="6456680" y="3470275"/>
            <a:ext cx="635" cy="1138555"/>
          </a:xfrm>
          <a:prstGeom prst="line">
            <a:avLst/>
          </a:prstGeom>
          <a:ln w="31750" cap="flat" cmpd="sng">
            <a:solidFill>
              <a:schemeClr val="accent1"/>
            </a:solidFill>
            <a:prstDash val="solid"/>
            <a:round/>
            <a:headEnd type="none" w="sm" len="sm"/>
            <a:tailEnd type="none" w="sm" len="sm"/>
          </a:ln>
        </p:spPr>
      </p:sp>
      <p:sp>
        <p:nvSpPr>
          <p:cNvPr id="97293" name="Line 15"/>
          <p:cNvSpPr/>
          <p:nvPr/>
        </p:nvSpPr>
        <p:spPr>
          <a:xfrm flipV="1">
            <a:off x="5869305" y="3470910"/>
            <a:ext cx="360680" cy="431800"/>
          </a:xfrm>
          <a:prstGeom prst="line">
            <a:avLst/>
          </a:prstGeom>
          <a:ln w="31750" cap="flat" cmpd="sng">
            <a:solidFill>
              <a:schemeClr val="accent1"/>
            </a:solidFill>
            <a:prstDash val="solid"/>
            <a:round/>
            <a:headEnd type="none" w="sm" len="sm"/>
            <a:tailEnd type="none" w="sm" len="sm"/>
          </a:ln>
        </p:spPr>
      </p:sp>
      <p:sp>
        <p:nvSpPr>
          <p:cNvPr id="14" name="Rectangle 8"/>
          <p:cNvSpPr/>
          <p:nvPr/>
        </p:nvSpPr>
        <p:spPr>
          <a:xfrm>
            <a:off x="6343015" y="2998470"/>
            <a:ext cx="226695" cy="372110"/>
          </a:xfrm>
          <a:prstGeom prst="rect">
            <a:avLst/>
          </a:prstGeom>
          <a:noFill/>
          <a:ln w="25400">
            <a:noFill/>
          </a:ln>
        </p:spPr>
        <p:txBody>
          <a:bodyPr lIns="18000" tIns="10800" rIns="18000" bIns="10800" anchor="t"/>
          <a:lstStyle/>
          <a:p>
            <a:pPr algn="just"/>
            <a:r>
              <a:rPr lang="en-US" altLang="zh-CN" sz="2400" dirty="0">
                <a:solidFill>
                  <a:srgbClr val="FF0000"/>
                </a:solidFill>
                <a:latin typeface="Times New Roman" panose="02020603050405020304" pitchFamily="18" charset="0"/>
                <a:ea typeface="宋体" panose="02010600030101010101" pitchFamily="2" charset="-122"/>
              </a:rPr>
              <a:t>A</a:t>
            </a:r>
          </a:p>
        </p:txBody>
      </p:sp>
      <p:sp>
        <p:nvSpPr>
          <p:cNvPr id="4" name="Rectangle 27"/>
          <p:cNvSpPr/>
          <p:nvPr/>
        </p:nvSpPr>
        <p:spPr>
          <a:xfrm>
            <a:off x="7992745" y="4699635"/>
            <a:ext cx="431800" cy="500380"/>
          </a:xfrm>
          <a:prstGeom prst="rect">
            <a:avLst/>
          </a:prstGeom>
          <a:noFill/>
          <a:ln w="25400">
            <a:noFill/>
          </a:ln>
        </p:spPr>
        <p:txBody>
          <a:bodyPr lIns="18000" tIns="10800" rIns="18000" bIns="10800" anchor="t"/>
          <a:lstStyle/>
          <a:p>
            <a:pPr algn="just"/>
            <a:r>
              <a:rPr lang="en-US" altLang="zh-CN" sz="2400" dirty="0">
                <a:solidFill>
                  <a:schemeClr val="accent1"/>
                </a:solidFill>
                <a:latin typeface="Times New Roman" panose="02020603050405020304" pitchFamily="18" charset="0"/>
                <a:ea typeface="宋体" panose="02010600030101010101" pitchFamily="2" charset="-122"/>
              </a:rPr>
              <a:t>d</a:t>
            </a:r>
          </a:p>
        </p:txBody>
      </p:sp>
      <p:sp>
        <p:nvSpPr>
          <p:cNvPr id="11" name="文本框 10"/>
          <p:cNvSpPr txBox="1"/>
          <p:nvPr/>
        </p:nvSpPr>
        <p:spPr>
          <a:xfrm>
            <a:off x="1466850" y="4119245"/>
            <a:ext cx="1859280" cy="460375"/>
          </a:xfrm>
          <a:prstGeom prst="rect">
            <a:avLst/>
          </a:prstGeom>
          <a:noFill/>
        </p:spPr>
        <p:txBody>
          <a:bodyPr wrap="none" rtlCol="0">
            <a:spAutoFit/>
          </a:bodyPr>
          <a:lstStyle/>
          <a:p>
            <a:pPr algn="l"/>
            <a:r>
              <a:rPr lang="zh-CN" altLang="en-US" sz="2400" dirty="0">
                <a:latin typeface="楷体" charset="0"/>
                <a:ea typeface="楷体" charset="0"/>
                <a:cs typeface="楷体" charset="0"/>
                <a:sym typeface="+mn-ea"/>
              </a:rPr>
              <a:t>（再读入</a:t>
            </a:r>
            <a:r>
              <a:rPr lang="en-US" altLang="zh-CN" sz="2400" dirty="0">
                <a:latin typeface="楷体" charset="0"/>
                <a:ea typeface="楷体" charset="0"/>
                <a:cs typeface="楷体" charset="0"/>
                <a:sym typeface="+mn-ea"/>
              </a:rPr>
              <a:t>e</a:t>
            </a:r>
            <a:r>
              <a:rPr lang="zh-CN" altLang="en-US" sz="2400" dirty="0">
                <a:latin typeface="楷体" charset="0"/>
                <a:ea typeface="楷体" charset="0"/>
                <a:cs typeface="楷体" charset="0"/>
                <a:sym typeface="+mn-ea"/>
              </a:rPr>
              <a:t>）</a:t>
            </a:r>
          </a:p>
        </p:txBody>
      </p:sp>
      <p:sp>
        <p:nvSpPr>
          <p:cNvPr id="101393" name="Line 21"/>
          <p:cNvSpPr/>
          <p:nvPr/>
        </p:nvSpPr>
        <p:spPr>
          <a:xfrm>
            <a:off x="7157403" y="3380741"/>
            <a:ext cx="935038" cy="1295400"/>
          </a:xfrm>
          <a:prstGeom prst="line">
            <a:avLst/>
          </a:prstGeom>
          <a:ln w="31750" cap="flat" cmpd="sng">
            <a:solidFill>
              <a:schemeClr val="accent1"/>
            </a:solidFill>
            <a:prstDash val="solid"/>
            <a:round/>
            <a:headEnd type="none" w="sm" len="sm"/>
            <a:tailEnd type="none" w="sm" len="sm"/>
          </a:ln>
        </p:spPr>
      </p:sp>
      <p:sp>
        <p:nvSpPr>
          <p:cNvPr id="16" name="Rectangle 8"/>
          <p:cNvSpPr/>
          <p:nvPr/>
        </p:nvSpPr>
        <p:spPr>
          <a:xfrm>
            <a:off x="7012940" y="2998470"/>
            <a:ext cx="248920" cy="371475"/>
          </a:xfrm>
          <a:prstGeom prst="rect">
            <a:avLst/>
          </a:prstGeom>
          <a:noFill/>
          <a:ln w="25400">
            <a:noFill/>
          </a:ln>
        </p:spPr>
        <p:txBody>
          <a:bodyPr lIns="18000" tIns="10800" rIns="18000" bIns="10800" anchor="t"/>
          <a:lstStyle/>
          <a:p>
            <a:pPr algn="just"/>
            <a:r>
              <a:rPr lang="en-US" altLang="zh-CN" sz="2400" dirty="0">
                <a:solidFill>
                  <a:srgbClr val="FF0000"/>
                </a:solidFill>
                <a:latin typeface="Times New Roman" panose="02020603050405020304" pitchFamily="18" charset="0"/>
                <a:ea typeface="宋体" panose="02010600030101010101" pitchFamily="2" charset="-122"/>
              </a:rPr>
              <a:t>B</a:t>
            </a:r>
          </a:p>
        </p:txBody>
      </p:sp>
      <p:sp>
        <p:nvSpPr>
          <p:cNvPr id="12" name="Rectangle 26"/>
          <p:cNvSpPr/>
          <p:nvPr/>
        </p:nvSpPr>
        <p:spPr>
          <a:xfrm>
            <a:off x="8575675" y="4661535"/>
            <a:ext cx="376555" cy="481330"/>
          </a:xfrm>
          <a:prstGeom prst="rect">
            <a:avLst/>
          </a:prstGeom>
          <a:noFill/>
          <a:ln w="25400">
            <a:noFill/>
          </a:ln>
        </p:spPr>
        <p:txBody>
          <a:bodyPr lIns="18000" tIns="10800" rIns="18000" bIns="10800" anchor="t"/>
          <a:lstStyle/>
          <a:p>
            <a:pPr algn="just"/>
            <a:r>
              <a:rPr lang="en-US" altLang="zh-CN" sz="2400" dirty="0">
                <a:solidFill>
                  <a:srgbClr val="FF0000"/>
                </a:solidFill>
                <a:latin typeface="Times New Roman" panose="02020603050405020304" pitchFamily="18" charset="0"/>
                <a:ea typeface="宋体" panose="02010600030101010101" pitchFamily="2" charset="-122"/>
              </a:rPr>
              <a:t>e</a:t>
            </a:r>
          </a:p>
        </p:txBody>
      </p:sp>
      <p:sp>
        <p:nvSpPr>
          <p:cNvPr id="17" name="文本框 16"/>
          <p:cNvSpPr txBox="1"/>
          <p:nvPr/>
        </p:nvSpPr>
        <p:spPr>
          <a:xfrm>
            <a:off x="844550" y="4579620"/>
            <a:ext cx="1402080" cy="460375"/>
          </a:xfrm>
          <a:prstGeom prst="rect">
            <a:avLst/>
          </a:prstGeom>
          <a:noFill/>
        </p:spPr>
        <p:txBody>
          <a:bodyPr wrap="square" rtlCol="0">
            <a:spAutoFit/>
          </a:bodyPr>
          <a:lstStyle/>
          <a:p>
            <a:pPr algn="l"/>
            <a:r>
              <a:rPr lang="zh-CN" altLang="en-US" sz="2400" dirty="0">
                <a:latin typeface="楷体" charset="0"/>
                <a:ea typeface="楷体" charset="0"/>
                <a:cs typeface="楷体" charset="0"/>
                <a:sym typeface="+mn-ea"/>
              </a:rPr>
              <a:t>（归约）</a:t>
            </a:r>
          </a:p>
        </p:txBody>
      </p:sp>
      <p:sp>
        <p:nvSpPr>
          <p:cNvPr id="105486" name="Line 15"/>
          <p:cNvSpPr/>
          <p:nvPr/>
        </p:nvSpPr>
        <p:spPr>
          <a:xfrm flipV="1">
            <a:off x="4657090" y="2444750"/>
            <a:ext cx="1913255" cy="2226310"/>
          </a:xfrm>
          <a:prstGeom prst="line">
            <a:avLst/>
          </a:prstGeom>
          <a:ln w="31750" cap="flat" cmpd="sng">
            <a:solidFill>
              <a:schemeClr val="accent1"/>
            </a:solidFill>
            <a:prstDash val="solid"/>
            <a:round/>
            <a:headEnd type="none" w="sm" len="sm"/>
            <a:tailEnd type="none" w="sm" len="sm"/>
          </a:ln>
        </p:spPr>
      </p:sp>
      <p:sp>
        <p:nvSpPr>
          <p:cNvPr id="105487" name="Line 16"/>
          <p:cNvSpPr/>
          <p:nvPr/>
        </p:nvSpPr>
        <p:spPr>
          <a:xfrm flipH="1" flipV="1">
            <a:off x="6927215" y="2444750"/>
            <a:ext cx="1718945" cy="2279650"/>
          </a:xfrm>
          <a:prstGeom prst="line">
            <a:avLst/>
          </a:prstGeom>
          <a:ln w="31750" cap="flat" cmpd="sng">
            <a:solidFill>
              <a:schemeClr val="accent1"/>
            </a:solidFill>
            <a:prstDash val="solid"/>
            <a:round/>
            <a:headEnd type="none" w="sm" len="sm"/>
            <a:tailEnd type="none" w="sm" len="sm"/>
          </a:ln>
        </p:spPr>
      </p:sp>
      <p:sp>
        <p:nvSpPr>
          <p:cNvPr id="18" name="Rectangle 8"/>
          <p:cNvSpPr/>
          <p:nvPr/>
        </p:nvSpPr>
        <p:spPr>
          <a:xfrm>
            <a:off x="6657340" y="2067560"/>
            <a:ext cx="500380" cy="501650"/>
          </a:xfrm>
          <a:prstGeom prst="rect">
            <a:avLst/>
          </a:prstGeom>
          <a:noFill/>
          <a:ln w="25400">
            <a:noFill/>
          </a:ln>
        </p:spPr>
        <p:txBody>
          <a:bodyPr lIns="18000" tIns="10800" rIns="18000" bIns="10800" anchor="t"/>
          <a:lstStyle/>
          <a:p>
            <a:pPr algn="just"/>
            <a:r>
              <a:rPr lang="en-US" altLang="zh-CN" sz="2400" dirty="0">
                <a:solidFill>
                  <a:schemeClr val="accent1"/>
                </a:solidFill>
                <a:latin typeface="Times New Roman" panose="02020603050405020304" pitchFamily="18" charset="0"/>
                <a:ea typeface="宋体" panose="02010600030101010101" pitchFamily="2" charset="-122"/>
              </a:rPr>
              <a:t>S</a:t>
            </a:r>
          </a:p>
        </p:txBody>
      </p:sp>
      <p:sp>
        <p:nvSpPr>
          <p:cNvPr id="19" name="Line 15"/>
          <p:cNvSpPr/>
          <p:nvPr/>
        </p:nvSpPr>
        <p:spPr>
          <a:xfrm flipV="1">
            <a:off x="6457315" y="2444750"/>
            <a:ext cx="231775" cy="553720"/>
          </a:xfrm>
          <a:prstGeom prst="line">
            <a:avLst/>
          </a:prstGeom>
          <a:ln w="31750" cap="flat" cmpd="sng">
            <a:solidFill>
              <a:schemeClr val="accent1"/>
            </a:solidFill>
            <a:prstDash val="solid"/>
            <a:round/>
            <a:headEnd type="none" w="sm" len="sm"/>
            <a:tailEnd type="none" w="sm" len="sm"/>
          </a:ln>
        </p:spPr>
      </p:sp>
      <p:sp>
        <p:nvSpPr>
          <p:cNvPr id="20" name="Line 15"/>
          <p:cNvSpPr/>
          <p:nvPr/>
        </p:nvSpPr>
        <p:spPr>
          <a:xfrm flipH="1" flipV="1">
            <a:off x="6775450" y="2445385"/>
            <a:ext cx="294640" cy="553085"/>
          </a:xfrm>
          <a:prstGeom prst="line">
            <a:avLst/>
          </a:prstGeom>
          <a:ln w="31750" cap="flat" cmpd="sng">
            <a:solidFill>
              <a:schemeClr val="accent1"/>
            </a:solidFill>
            <a:prstDash val="solid"/>
            <a:round/>
            <a:headEnd type="none" w="sm" len="sm"/>
            <a:tailEnd type="none"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3" presetClass="emph" presetSubtype="2" fill="hold" nodeType="withEffect">
                                  <p:stCondLst>
                                    <p:cond delay="0"/>
                                  </p:stCondLst>
                                  <p:childTnLst>
                                    <p:animClr clrSpc="rgb" dir="cw">
                                      <p:cBhvr override="childStyle">
                                        <p:cTn id="12" dur="500" fill="hold"/>
                                        <p:tgtEl>
                                          <p:spTgt spid="5">
                                            <p:txEl>
                                              <p:pRg st="0" end="0"/>
                                            </p:txEl>
                                          </p:spTgt>
                                        </p:tgtEl>
                                        <p:attrNameLst>
                                          <p:attrName>style.color</p:attrName>
                                        </p:attrNameLst>
                                      </p:cBhvr>
                                      <p:to>
                                        <a:schemeClr val="accent1"/>
                                      </p:to>
                                    </p:animClr>
                                  </p:childTnLst>
                                </p:cTn>
                              </p:par>
                              <p:par>
                                <p:cTn id="13" presetID="3" presetClass="emph" presetSubtype="2" fill="hold" nodeType="withEffect">
                                  <p:stCondLst>
                                    <p:cond delay="0"/>
                                  </p:stCondLst>
                                  <p:childTnLst>
                                    <p:animClr clrSpc="rgb" dir="cw">
                                      <p:cBhvr override="childStyle">
                                        <p:cTn id="14" dur="500" fill="hold"/>
                                        <p:tgtEl>
                                          <p:spTgt spid="14">
                                            <p:txEl>
                                              <p:pRg st="0" end="0"/>
                                            </p:txEl>
                                          </p:spTgt>
                                        </p:tgtEl>
                                        <p:attrNameLst>
                                          <p:attrName>style.color</p:attrName>
                                        </p:attrNameLst>
                                      </p:cBhvr>
                                      <p:to>
                                        <a:schemeClr val="accent1"/>
                                      </p:to>
                                    </p:animClr>
                                  </p:childTnLst>
                                </p:cTn>
                              </p:par>
                              <p:par>
                                <p:cTn id="15" presetID="3" presetClass="emph" presetSubtype="2" fill="hold" nodeType="withEffect">
                                  <p:stCondLst>
                                    <p:cond delay="0"/>
                                  </p:stCondLst>
                                  <p:childTnLst>
                                    <p:animClr clrSpc="rgb" dir="cw">
                                      <p:cBhvr override="childStyle">
                                        <p:cTn id="16" dur="500" fill="hold"/>
                                        <p:tgtEl>
                                          <p:spTgt spid="16">
                                            <p:txEl>
                                              <p:pRg st="0" end="0"/>
                                            </p:txEl>
                                          </p:spTgt>
                                        </p:tgtEl>
                                        <p:attrNameLst>
                                          <p:attrName>style.color</p:attrName>
                                        </p:attrNameLst>
                                      </p:cBhvr>
                                      <p:to>
                                        <a:schemeClr val="accent1"/>
                                      </p:to>
                                    </p:animClr>
                                  </p:childTnLst>
                                </p:cTn>
                              </p:par>
                              <p:par>
                                <p:cTn id="17" presetID="3" presetClass="emph" presetSubtype="2" fill="hold" nodeType="withEffect">
                                  <p:stCondLst>
                                    <p:cond delay="0"/>
                                  </p:stCondLst>
                                  <p:childTnLst>
                                    <p:animClr clrSpc="rgb" dir="cw">
                                      <p:cBhvr override="childStyle">
                                        <p:cTn id="18" dur="500" fill="hold"/>
                                        <p:tgtEl>
                                          <p:spTgt spid="12">
                                            <p:txEl>
                                              <p:pRg st="0" end="0"/>
                                            </p:txEl>
                                          </p:spTgt>
                                        </p:tgtEl>
                                        <p:attrNameLst>
                                          <p:attrName>style.color</p:attrName>
                                        </p:attrNameLst>
                                      </p:cBhvr>
                                      <p:to>
                                        <a:schemeClr val="accent1"/>
                                      </p:to>
                                    </p:animClr>
                                  </p:childTnLst>
                                </p:cTn>
                              </p:par>
                              <p:par>
                                <p:cTn id="19" presetID="1" presetClass="entr" presetSubtype="0" fill="hold" nodeType="withEffect">
                                  <p:stCondLst>
                                    <p:cond delay="0"/>
                                  </p:stCondLst>
                                  <p:childTnLst>
                                    <p:set>
                                      <p:cBhvr>
                                        <p:cTn id="20" dur="1" fill="hold">
                                          <p:stCondLst>
                                            <p:cond delay="0"/>
                                          </p:stCondLst>
                                        </p:cTn>
                                        <p:tgtEl>
                                          <p:spTgt spid="1054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5486"/>
                                        </p:tgtEl>
                                        <p:attrNameLst>
                                          <p:attrName>style.visibility</p:attrName>
                                        </p:attrNameLst>
                                      </p:cBhvr>
                                      <p:to>
                                        <p:strVal val="visible"/>
                                      </p:to>
                                    </p:set>
                                  </p:childTnLst>
                                </p:cTn>
                              </p:par>
                              <p:par>
                                <p:cTn id="29" presetID="3" presetClass="emph" presetSubtype="2" fill="hold" nodeType="withEffect">
                                  <p:stCondLst>
                                    <p:cond delay="0"/>
                                  </p:stCondLst>
                                  <p:childTnLst>
                                    <p:animClr clrSpc="rgb" dir="cw">
                                      <p:cBhvr override="childStyle">
                                        <p:cTn id="30" dur="500" fill="hold"/>
                                        <p:tgtEl>
                                          <p:spTgt spid="3">
                                            <p:txEl>
                                              <p:pRg st="0" end="0"/>
                                            </p:txEl>
                                          </p:spTgt>
                                        </p:tgtEl>
                                        <p:attrNameLst>
                                          <p:attrName>style.color</p:attrName>
                                        </p:attrNameLst>
                                      </p:cBhvr>
                                      <p:to>
                                        <a:schemeClr val="tx1"/>
                                      </p:to>
                                    </p:animClr>
                                  </p:childTnLst>
                                </p:cTn>
                              </p:par>
                              <p:par>
                                <p:cTn id="31" presetID="3" presetClass="emph" presetSubtype="2" fill="hold" nodeType="withEffect">
                                  <p:stCondLst>
                                    <p:cond delay="0"/>
                                  </p:stCondLst>
                                  <p:childTnLst>
                                    <p:animClr clrSpc="rgb" dir="cw">
                                      <p:cBhvr override="childStyle">
                                        <p:cTn id="32" dur="500" fill="hold"/>
                                        <p:tgtEl>
                                          <p:spTgt spid="3">
                                            <p:txEl>
                                              <p:pRg st="1" end="1"/>
                                            </p:txEl>
                                          </p:spTgt>
                                        </p:tgtEl>
                                        <p:attrNameLst>
                                          <p:attrName>style.color</p:attrName>
                                        </p:attrNameLst>
                                      </p:cBhvr>
                                      <p:to>
                                        <a:schemeClr val="tx1"/>
                                      </p:to>
                                    </p:animClr>
                                  </p:childTnLst>
                                </p:cTn>
                              </p:par>
                              <p:par>
                                <p:cTn id="33" presetID="3" presetClass="emph" presetSubtype="2" fill="hold" nodeType="withEffect">
                                  <p:stCondLst>
                                    <p:cond delay="0"/>
                                  </p:stCondLst>
                                  <p:childTnLst>
                                    <p:animClr clrSpc="rgb" dir="cw">
                                      <p:cBhvr override="childStyle">
                                        <p:cTn id="34" dur="500" fill="hold"/>
                                        <p:tgtEl>
                                          <p:spTgt spid="3">
                                            <p:txEl>
                                              <p:pRg st="2" end="2"/>
                                            </p:txEl>
                                          </p:spTgt>
                                        </p:tgtEl>
                                        <p:attrNameLst>
                                          <p:attrName>style.color</p:attrName>
                                        </p:attrNameLst>
                                      </p:cBhvr>
                                      <p:to>
                                        <a:schemeClr val="tx1"/>
                                      </p:to>
                                    </p:animClr>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125</TotalTime>
  <Words>863</Words>
  <Application>Microsoft Office PowerPoint</Application>
  <PresentationFormat>全屏显示(4:3)</PresentationFormat>
  <Paragraphs>276</Paragraphs>
  <Slides>19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方正舒体</vt:lpstr>
      <vt:lpstr>楷体</vt:lpstr>
      <vt:lpstr>宋体</vt:lpstr>
      <vt:lpstr>Arial</vt:lpstr>
      <vt:lpstr>Symbol</vt:lpstr>
      <vt:lpstr>Times New Roman</vt:lpstr>
      <vt:lpstr>透明</vt:lpstr>
      <vt:lpstr>自底向上语法分析</vt:lpstr>
      <vt:lpstr>目录</vt:lpstr>
      <vt:lpstr>自底向上语法分析</vt:lpstr>
      <vt:lpstr>归约</vt:lpstr>
      <vt:lpstr>归约</vt:lpstr>
      <vt:lpstr>归约</vt:lpstr>
      <vt:lpstr>归约</vt:lpstr>
      <vt:lpstr>归约</vt:lpstr>
      <vt:lpstr>归约</vt:lpstr>
      <vt:lpstr>句柄</vt:lpstr>
      <vt:lpstr>句柄</vt:lpstr>
      <vt:lpstr>用栈实现移进归约语法分析</vt:lpstr>
      <vt:lpstr>例 id1  id2 + id3的移进归约语法分析</vt:lpstr>
      <vt:lpstr>移进归约分析的冲突</vt:lpstr>
      <vt:lpstr>移进归约分析的冲突</vt:lpstr>
      <vt:lpstr>移进归约分析的冲突</vt:lpstr>
      <vt:lpstr>移进归约分析的冲突</vt:lpstr>
      <vt:lpstr>移进归约分析的冲突</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基于社交网络文本的个人信息发现</dc:title>
  <dc:creator>Wang Zhongqing</dc:creator>
  <cp:lastModifiedBy>USER-</cp:lastModifiedBy>
  <cp:revision>403</cp:revision>
  <dcterms:created xsi:type="dcterms:W3CDTF">2013-06-17T05:43:00Z</dcterms:created>
  <dcterms:modified xsi:type="dcterms:W3CDTF">2020-02-14T07:17:46Z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