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36" r:id="rId3"/>
    <p:sldId id="389" r:id="rId4"/>
    <p:sldId id="390" r:id="rId5"/>
    <p:sldId id="391" r:id="rId6"/>
    <p:sldId id="392" r:id="rId7"/>
    <p:sldId id="393" r:id="rId8"/>
    <p:sldId id="394" r:id="rId9"/>
    <p:sldId id="395" r:id="rId10"/>
    <p:sldId id="361" r:id="rId11"/>
    <p:sldId id="349" r:id="rId12"/>
    <p:sldId id="375" r:id="rId13"/>
    <p:sldId id="399" r:id="rId14"/>
    <p:sldId id="396" r:id="rId15"/>
    <p:sldId id="397" r:id="rId17"/>
    <p:sldId id="398" r:id="rId18"/>
    <p:sldId id="400" r:id="rId19"/>
    <p:sldId id="350" r:id="rId20"/>
    <p:sldId id="351" r:id="rId21"/>
    <p:sldId id="352" r:id="rId22"/>
    <p:sldId id="353" r:id="rId23"/>
    <p:sldId id="354" r:id="rId24"/>
    <p:sldId id="355" r:id="rId25"/>
    <p:sldId id="356" r:id="rId26"/>
    <p:sldId id="357" r:id="rId27"/>
    <p:sldId id="358" r:id="rId28"/>
    <p:sldId id="359" r:id="rId29"/>
    <p:sldId id="360" r:id="rId30"/>
    <p:sldId id="401" r:id="rId31"/>
    <p:sldId id="376" r:id="rId32"/>
    <p:sldId id="345"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D8090F"/>
    <a:srgbClr val="F7963C"/>
    <a:srgbClr val="171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3" autoAdjust="0"/>
    <p:restoredTop sz="94660"/>
  </p:normalViewPr>
  <p:slideViewPr>
    <p:cSldViewPr>
      <p:cViewPr varScale="1">
        <p:scale>
          <a:sx n="90" d="100"/>
          <a:sy n="90" d="100"/>
        </p:scale>
        <p:origin x="1002" y="90"/>
      </p:cViewPr>
      <p:guideLst>
        <p:guide orient="horz" pos="2160"/>
        <p:guide pos="2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85800" y="1443355"/>
            <a:ext cx="7848600" cy="1927225"/>
          </a:xfrm>
        </p:spPr>
        <p:txBody>
          <a:bodyPr/>
          <a:p>
            <a:pPr algn="ctr"/>
            <a:r>
              <a:rPr lang="zh-CN" altLang="en-US">
                <a:latin typeface="楷体" panose="02010609060101010101" pitchFamily="49" charset="-122"/>
                <a:ea typeface="楷体" panose="02010609060101010101" pitchFamily="49" charset="-122"/>
              </a:rPr>
              <a:t>语法制导翻译概述</a:t>
            </a:r>
            <a:endParaRPr lang="zh-CN" altLang="en-US">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a:xfrm>
            <a:off x="1409700" y="3463925"/>
            <a:ext cx="6400800" cy="1752600"/>
          </a:xfrm>
        </p:spPr>
        <p:txBody>
          <a:bodyPr/>
          <a:p>
            <a:pPr algn="ctr"/>
            <a:r>
              <a:rPr lang="zh-CN" altLang="en-US">
                <a:latin typeface="楷体" panose="02010609060101010101" pitchFamily="49" charset="-122"/>
                <a:ea typeface="楷体" panose="02010609060101010101" pitchFamily="49" charset="-122"/>
                <a:cs typeface="楷体" panose="02010609060101010101" pitchFamily="49" charset="-122"/>
              </a:rPr>
              <a:t>计算机科学与技术学院 王中卿</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rPr>
              <a:t>编译原理</a:t>
            </a:r>
            <a:endPar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latin typeface="Times New Roman" panose="02020603050405020304" pitchFamily="18" charset="0"/>
                <a:cs typeface="Times New Roman" panose="02020603050405020304" pitchFamily="18" charset="0"/>
                <a:sym typeface="+mn-ea"/>
              </a:rPr>
              <a:t>语法制导定义</a:t>
            </a:r>
            <a:r>
              <a:rPr lang="zh-CN" altLang="en-US">
                <a:latin typeface="Times New Roman" panose="02020603050405020304" pitchFamily="18" charset="0"/>
                <a:cs typeface="Times New Roman" panose="02020603050405020304" pitchFamily="18" charset="0"/>
                <a:sym typeface="+mn-ea"/>
              </a:rPr>
              <a:t>（SDD）</a:t>
            </a:r>
            <a:endParaRPr lang="en-US" altLang="zh-CN" dirty="0">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p>
            <a:pPr>
              <a:spcBef>
                <a:spcPct val="10000"/>
              </a:spcBef>
            </a:pPr>
            <a:r>
              <a:rPr lang="zh-CN" altLang="en-US" sz="2400" dirty="0">
                <a:latin typeface="Times New Roman" panose="02020603050405020304" pitchFamily="18" charset="0"/>
                <a:cs typeface="Times New Roman" panose="02020603050405020304" pitchFamily="18" charset="0"/>
                <a:sym typeface="+mn-ea"/>
              </a:rPr>
              <a:t>每个文法产生式</a:t>
            </a:r>
            <a:r>
              <a:rPr lang="en-US" altLang="zh-CN" sz="2400" dirty="0">
                <a:latin typeface="Times New Roman" panose="02020603050405020304" pitchFamily="18" charset="0"/>
                <a:cs typeface="Times New Roman" panose="02020603050405020304" pitchFamily="18" charset="0"/>
                <a:sym typeface="+mn-ea"/>
              </a:rPr>
              <a:t>A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sym typeface="+mn-ea"/>
              </a:rPr>
              <a:t>有一组形式为 </a:t>
            </a:r>
            <a:r>
              <a:rPr lang="en-US" altLang="zh-CN" sz="2400" dirty="0">
                <a:latin typeface="Times New Roman" panose="02020603050405020304" pitchFamily="18" charset="0"/>
                <a:cs typeface="Times New Roman" panose="02020603050405020304" pitchFamily="18" charset="0"/>
                <a:sym typeface="+mn-ea"/>
              </a:rPr>
              <a:t>b = f(c</a:t>
            </a:r>
            <a:r>
              <a:rPr lang="en-US" altLang="zh-CN" sz="2400" baseline="-30000" dirty="0">
                <a:latin typeface="Times New Roman" panose="02020603050405020304" pitchFamily="18" charset="0"/>
                <a:cs typeface="Times New Roman" panose="02020603050405020304" pitchFamily="18" charset="0"/>
                <a:sym typeface="+mn-ea"/>
              </a:rPr>
              <a:t>1</a:t>
            </a:r>
            <a:r>
              <a:rPr lang="en-US" altLang="zh-CN" sz="2400" dirty="0">
                <a:latin typeface="Times New Roman" panose="02020603050405020304" pitchFamily="18" charset="0"/>
                <a:cs typeface="Times New Roman" panose="02020603050405020304" pitchFamily="18" charset="0"/>
                <a:sym typeface="+mn-ea"/>
              </a:rPr>
              <a:t>, c</a:t>
            </a:r>
            <a:r>
              <a:rPr lang="en-US" altLang="zh-CN" sz="2400" baseline="-30000" dirty="0">
                <a:latin typeface="Times New Roman" panose="02020603050405020304" pitchFamily="18" charset="0"/>
                <a:cs typeface="Times New Roman" panose="02020603050405020304" pitchFamily="18" charset="0"/>
                <a:sym typeface="+mn-ea"/>
              </a:rPr>
              <a:t>2</a:t>
            </a:r>
            <a:r>
              <a:rPr lang="en-US" altLang="zh-CN" sz="2400" dirty="0">
                <a:latin typeface="Times New Roman" panose="02020603050405020304" pitchFamily="18" charset="0"/>
                <a:cs typeface="Times New Roman" panose="02020603050405020304" pitchFamily="18" charset="0"/>
                <a:sym typeface="+mn-ea"/>
              </a:rPr>
              <a:t>, …, c</a:t>
            </a:r>
            <a:r>
              <a:rPr lang="en-US" altLang="zh-CN" sz="2400" baseline="-30000" dirty="0">
                <a:latin typeface="Times New Roman" panose="02020603050405020304" pitchFamily="18" charset="0"/>
                <a:cs typeface="Times New Roman" panose="02020603050405020304" pitchFamily="18" charset="0"/>
                <a:sym typeface="+mn-ea"/>
              </a:rPr>
              <a:t>k</a:t>
            </a:r>
            <a:r>
              <a:rPr lang="en-US" altLang="zh-CN" sz="2400" dirty="0">
                <a:latin typeface="Times New Roman" panose="02020603050405020304" pitchFamily="18" charset="0"/>
                <a:cs typeface="Times New Roman" panose="02020603050405020304" pitchFamily="18" charset="0"/>
                <a:sym typeface="+mn-ea"/>
              </a:rPr>
              <a:t> ) </a:t>
            </a:r>
            <a:r>
              <a:rPr lang="zh-CN" altLang="en-US" sz="2400" dirty="0">
                <a:latin typeface="Times New Roman" panose="02020603050405020304" pitchFamily="18" charset="0"/>
                <a:cs typeface="Times New Roman" panose="02020603050405020304" pitchFamily="18" charset="0"/>
                <a:sym typeface="+mn-ea"/>
              </a:rPr>
              <a:t>的语义规则，其中</a:t>
            </a:r>
            <a:r>
              <a:rPr lang="en-US" altLang="zh-CN" sz="2400" dirty="0">
                <a:latin typeface="Times New Roman" panose="02020603050405020304" pitchFamily="18" charset="0"/>
                <a:cs typeface="Times New Roman" panose="02020603050405020304" pitchFamily="18" charset="0"/>
                <a:sym typeface="+mn-ea"/>
              </a:rPr>
              <a:t>b</a:t>
            </a:r>
            <a:r>
              <a:rPr lang="zh-CN" altLang="en-US" sz="2400" dirty="0">
                <a:latin typeface="Times New Roman" panose="02020603050405020304" pitchFamily="18" charset="0"/>
                <a:cs typeface="Times New Roman" panose="02020603050405020304" pitchFamily="18" charset="0"/>
                <a:sym typeface="+mn-ea"/>
              </a:rPr>
              <a:t>和</a:t>
            </a:r>
            <a:r>
              <a:rPr lang="en-US" altLang="zh-CN" sz="2400" dirty="0">
                <a:latin typeface="Times New Roman" panose="02020603050405020304" pitchFamily="18" charset="0"/>
                <a:cs typeface="Times New Roman" panose="02020603050405020304" pitchFamily="18" charset="0"/>
                <a:sym typeface="+mn-ea"/>
              </a:rPr>
              <a:t>c</a:t>
            </a:r>
            <a:r>
              <a:rPr lang="en-US" altLang="zh-CN" sz="2400" baseline="-30000" dirty="0">
                <a:latin typeface="Times New Roman" panose="02020603050405020304" pitchFamily="18" charset="0"/>
                <a:cs typeface="Times New Roman" panose="02020603050405020304" pitchFamily="18" charset="0"/>
                <a:sym typeface="+mn-ea"/>
              </a:rPr>
              <a:t>1</a:t>
            </a:r>
            <a:r>
              <a:rPr lang="en-US" altLang="zh-CN" sz="2400" dirty="0">
                <a:latin typeface="Times New Roman" panose="02020603050405020304" pitchFamily="18" charset="0"/>
                <a:cs typeface="Times New Roman" panose="02020603050405020304" pitchFamily="18" charset="0"/>
                <a:sym typeface="+mn-ea"/>
              </a:rPr>
              <a:t>, c</a:t>
            </a:r>
            <a:r>
              <a:rPr lang="en-US" altLang="zh-CN" sz="2400" baseline="-30000" dirty="0">
                <a:latin typeface="Times New Roman" panose="02020603050405020304" pitchFamily="18" charset="0"/>
                <a:cs typeface="Times New Roman" panose="02020603050405020304" pitchFamily="18" charset="0"/>
                <a:sym typeface="+mn-ea"/>
              </a:rPr>
              <a:t>2</a:t>
            </a:r>
            <a:r>
              <a:rPr lang="en-US" altLang="zh-CN" sz="2400" dirty="0">
                <a:latin typeface="Times New Roman" panose="02020603050405020304" pitchFamily="18" charset="0"/>
                <a:cs typeface="Times New Roman" panose="02020603050405020304" pitchFamily="18" charset="0"/>
                <a:sym typeface="+mn-ea"/>
              </a:rPr>
              <a:t>, …, c</a:t>
            </a:r>
            <a:r>
              <a:rPr lang="en-US" altLang="zh-CN" sz="2400" baseline="-30000" dirty="0">
                <a:latin typeface="Times New Roman" panose="02020603050405020304" pitchFamily="18" charset="0"/>
                <a:cs typeface="Times New Roman" panose="02020603050405020304" pitchFamily="18" charset="0"/>
                <a:sym typeface="+mn-ea"/>
              </a:rPr>
              <a:t>k</a:t>
            </a:r>
            <a:r>
              <a:rPr lang="en-US" altLang="zh-CN" sz="2400" dirty="0">
                <a:latin typeface="Times New Roman" panose="02020603050405020304" pitchFamily="18" charset="0"/>
                <a:cs typeface="Times New Roman" panose="02020603050405020304" pitchFamily="18" charset="0"/>
                <a:sym typeface="+mn-ea"/>
              </a:rPr>
              <a:t> </a:t>
            </a:r>
            <a:r>
              <a:rPr lang="zh-CN" altLang="en-US" sz="2400" dirty="0">
                <a:latin typeface="Times New Roman" panose="02020603050405020304" pitchFamily="18" charset="0"/>
                <a:cs typeface="Times New Roman" panose="02020603050405020304" pitchFamily="18" charset="0"/>
                <a:sym typeface="+mn-ea"/>
              </a:rPr>
              <a:t>是该产生式文法符号的属性，</a:t>
            </a:r>
            <a:r>
              <a:rPr lang="en-US" altLang="zh-CN" sz="2400" dirty="0">
                <a:latin typeface="Times New Roman" panose="02020603050405020304" pitchFamily="18" charset="0"/>
                <a:cs typeface="Times New Roman" panose="02020603050405020304" pitchFamily="18" charset="0"/>
                <a:sym typeface="+mn-ea"/>
              </a:rPr>
              <a:t>f </a:t>
            </a:r>
            <a:r>
              <a:rPr lang="zh-CN" altLang="en-US" sz="2400" dirty="0">
                <a:latin typeface="Times New Roman" panose="02020603050405020304" pitchFamily="18" charset="0"/>
                <a:cs typeface="Times New Roman" panose="02020603050405020304" pitchFamily="18" charset="0"/>
                <a:sym typeface="+mn-ea"/>
              </a:rPr>
              <a:t>是语义规则的函数</a:t>
            </a:r>
            <a:endParaRPr lang="zh-CN" altLang="en-US" sz="2400" dirty="0">
              <a:latin typeface="Times New Roman" panose="02020603050405020304" pitchFamily="18" charset="0"/>
              <a:cs typeface="Times New Roman" panose="02020603050405020304" pitchFamily="18" charset="0"/>
              <a:sym typeface="+mn-ea"/>
            </a:endParaRPr>
          </a:p>
          <a:p>
            <a:pPr>
              <a:spcBef>
                <a:spcPct val="10000"/>
              </a:spcBef>
            </a:pPr>
            <a:endParaRPr lang="zh-CN" altLang="en-US" sz="2400" dirty="0">
              <a:latin typeface="Times New Roman" panose="02020603050405020304" pitchFamily="18" charset="0"/>
              <a:cs typeface="Times New Roman" panose="02020603050405020304" pitchFamily="18" charset="0"/>
            </a:endParaRPr>
          </a:p>
          <a:p>
            <a:pPr>
              <a:spcBef>
                <a:spcPct val="10000"/>
              </a:spcBef>
            </a:pPr>
            <a:r>
              <a:rPr lang="zh-CN" altLang="en-US" sz="2400" dirty="0">
                <a:latin typeface="Times New Roman" panose="02020603050405020304" pitchFamily="18" charset="0"/>
                <a:cs typeface="Times New Roman" panose="02020603050405020304" pitchFamily="18" charset="0"/>
                <a:sym typeface="+mn-ea"/>
              </a:rPr>
              <a:t>综合属性：如果</a:t>
            </a:r>
            <a:r>
              <a:rPr lang="en-US" altLang="zh-CN" dirty="0">
                <a:latin typeface="Times New Roman" panose="02020603050405020304" pitchFamily="18" charset="0"/>
                <a:cs typeface="Times New Roman" panose="02020603050405020304" pitchFamily="18" charset="0"/>
                <a:sym typeface="+mn-ea"/>
              </a:rPr>
              <a:t>b</a:t>
            </a:r>
            <a:r>
              <a:rPr lang="zh-CN" altLang="en-US" sz="2400" dirty="0">
                <a:latin typeface="Times New Roman" panose="02020603050405020304" pitchFamily="18" charset="0"/>
                <a:cs typeface="Times New Roman" panose="02020603050405020304" pitchFamily="18" charset="0"/>
                <a:sym typeface="+mn-ea"/>
              </a:rPr>
              <a:t>是</a:t>
            </a:r>
            <a:r>
              <a:rPr lang="en-US" altLang="zh-CN" sz="2400" dirty="0">
                <a:latin typeface="Times New Roman" panose="02020603050405020304" pitchFamily="18" charset="0"/>
                <a:cs typeface="Times New Roman" panose="02020603050405020304" pitchFamily="18" charset="0"/>
                <a:sym typeface="+mn-ea"/>
              </a:rPr>
              <a:t>A</a:t>
            </a:r>
            <a:r>
              <a:rPr lang="zh-CN" altLang="en-US" sz="2400" dirty="0">
                <a:latin typeface="Times New Roman" panose="02020603050405020304" pitchFamily="18" charset="0"/>
                <a:cs typeface="Times New Roman" panose="02020603050405020304" pitchFamily="18" charset="0"/>
                <a:sym typeface="+mn-ea"/>
              </a:rPr>
              <a:t>的属性，</a:t>
            </a:r>
            <a:r>
              <a:rPr lang="en-US" altLang="zh-CN" sz="2400" dirty="0">
                <a:latin typeface="Times New Roman" panose="02020603050405020304" pitchFamily="18" charset="0"/>
                <a:cs typeface="Times New Roman" panose="02020603050405020304" pitchFamily="18" charset="0"/>
                <a:sym typeface="+mn-ea"/>
              </a:rPr>
              <a:t>c</a:t>
            </a:r>
            <a:r>
              <a:rPr lang="en-US" altLang="zh-CN" sz="2400" baseline="-30000" dirty="0">
                <a:latin typeface="Times New Roman" panose="02020603050405020304" pitchFamily="18" charset="0"/>
                <a:cs typeface="Times New Roman" panose="02020603050405020304" pitchFamily="18" charset="0"/>
                <a:sym typeface="+mn-ea"/>
              </a:rPr>
              <a:t>1</a:t>
            </a:r>
            <a:r>
              <a:rPr lang="en-US" altLang="zh-CN" sz="2400" dirty="0">
                <a:latin typeface="Times New Roman" panose="02020603050405020304" pitchFamily="18" charset="0"/>
                <a:cs typeface="Times New Roman" panose="02020603050405020304" pitchFamily="18" charset="0"/>
                <a:sym typeface="+mn-ea"/>
              </a:rPr>
              <a:t> , c</a:t>
            </a:r>
            <a:r>
              <a:rPr lang="en-US" altLang="zh-CN" sz="2400" baseline="-30000" dirty="0">
                <a:latin typeface="Times New Roman" panose="02020603050405020304" pitchFamily="18" charset="0"/>
                <a:cs typeface="Times New Roman" panose="02020603050405020304" pitchFamily="18" charset="0"/>
                <a:sym typeface="+mn-ea"/>
              </a:rPr>
              <a:t>2</a:t>
            </a:r>
            <a:r>
              <a:rPr lang="en-US" altLang="zh-CN" sz="2400" dirty="0">
                <a:latin typeface="Times New Roman" panose="02020603050405020304" pitchFamily="18" charset="0"/>
                <a:cs typeface="Times New Roman" panose="02020603050405020304" pitchFamily="18" charset="0"/>
                <a:sym typeface="+mn-ea"/>
              </a:rPr>
              <a:t> , …, c</a:t>
            </a:r>
            <a:r>
              <a:rPr lang="en-US" altLang="zh-CN" sz="2400" baseline="-30000" dirty="0">
                <a:latin typeface="Times New Roman" panose="02020603050405020304" pitchFamily="18" charset="0"/>
                <a:cs typeface="Times New Roman" panose="02020603050405020304" pitchFamily="18" charset="0"/>
                <a:sym typeface="+mn-ea"/>
              </a:rPr>
              <a:t>k</a:t>
            </a:r>
            <a:r>
              <a:rPr lang="en-US" altLang="zh-CN" sz="2400" dirty="0">
                <a:latin typeface="Times New Roman" panose="02020603050405020304" pitchFamily="18" charset="0"/>
                <a:cs typeface="Times New Roman" panose="02020603050405020304" pitchFamily="18" charset="0"/>
                <a:sym typeface="+mn-ea"/>
              </a:rPr>
              <a:t> </a:t>
            </a:r>
            <a:r>
              <a:rPr lang="zh-CN" altLang="en-US" sz="2400" dirty="0">
                <a:latin typeface="Times New Roman" panose="02020603050405020304" pitchFamily="18" charset="0"/>
                <a:cs typeface="Times New Roman" panose="02020603050405020304" pitchFamily="18" charset="0"/>
                <a:sym typeface="+mn-ea"/>
              </a:rPr>
              <a:t>是产生式右部文法符号的属性或</a:t>
            </a:r>
            <a:r>
              <a:rPr lang="en-US" altLang="zh-CN" dirty="0">
                <a:latin typeface="Times New Roman" panose="02020603050405020304" pitchFamily="18" charset="0"/>
                <a:cs typeface="Times New Roman" panose="02020603050405020304" pitchFamily="18" charset="0"/>
                <a:sym typeface="+mn-ea"/>
              </a:rPr>
              <a:t>A</a:t>
            </a:r>
            <a:r>
              <a:rPr lang="zh-CN" altLang="en-US" sz="2400" dirty="0">
                <a:latin typeface="Times New Roman" panose="02020603050405020304" pitchFamily="18" charset="0"/>
                <a:cs typeface="Times New Roman" panose="02020603050405020304" pitchFamily="18" charset="0"/>
                <a:sym typeface="+mn-ea"/>
              </a:rPr>
              <a:t>的其它属性</a:t>
            </a:r>
            <a:endParaRPr lang="zh-CN" altLang="en-US" sz="2400" dirty="0">
              <a:latin typeface="Times New Roman" panose="02020603050405020304" pitchFamily="18" charset="0"/>
              <a:cs typeface="Times New Roman" panose="02020603050405020304" pitchFamily="18" charset="0"/>
              <a:sym typeface="+mn-ea"/>
            </a:endParaRPr>
          </a:p>
          <a:p>
            <a:pPr>
              <a:spcBef>
                <a:spcPct val="10000"/>
              </a:spcBef>
            </a:pPr>
            <a:endParaRPr lang="zh-CN" altLang="en-US" sz="2400" dirty="0">
              <a:latin typeface="Times New Roman" panose="02020603050405020304" pitchFamily="18" charset="0"/>
              <a:cs typeface="Times New Roman" panose="02020603050405020304" pitchFamily="18" charset="0"/>
            </a:endParaRPr>
          </a:p>
          <a:p>
            <a:pPr>
              <a:spcBef>
                <a:spcPct val="10000"/>
              </a:spcBef>
            </a:pPr>
            <a:r>
              <a:rPr lang="zh-CN" altLang="en-US" sz="2400" dirty="0">
                <a:latin typeface="Times New Roman" panose="02020603050405020304" pitchFamily="18" charset="0"/>
                <a:cs typeface="Times New Roman" panose="02020603050405020304" pitchFamily="18" charset="0"/>
                <a:sym typeface="+mn-ea"/>
              </a:rPr>
              <a:t>继承属性：如果</a:t>
            </a:r>
            <a:r>
              <a:rPr lang="en-US" altLang="zh-CN" dirty="0">
                <a:latin typeface="Times New Roman" panose="02020603050405020304" pitchFamily="18" charset="0"/>
                <a:cs typeface="Times New Roman" panose="02020603050405020304" pitchFamily="18" charset="0"/>
                <a:sym typeface="+mn-ea"/>
              </a:rPr>
              <a:t>b</a:t>
            </a:r>
            <a:r>
              <a:rPr lang="zh-CN" altLang="en-US" sz="2400" dirty="0">
                <a:latin typeface="Times New Roman" panose="02020603050405020304" pitchFamily="18" charset="0"/>
                <a:cs typeface="Times New Roman" panose="02020603050405020304" pitchFamily="18" charset="0"/>
                <a:sym typeface="+mn-ea"/>
              </a:rPr>
              <a:t>是右部某文法符号</a:t>
            </a:r>
            <a:r>
              <a:rPr lang="en-US" altLang="zh-CN" sz="2400" dirty="0">
                <a:latin typeface="Times New Roman" panose="02020603050405020304" pitchFamily="18" charset="0"/>
                <a:cs typeface="Times New Roman" panose="02020603050405020304" pitchFamily="18" charset="0"/>
                <a:sym typeface="+mn-ea"/>
              </a:rPr>
              <a:t>X</a:t>
            </a:r>
            <a:r>
              <a:rPr lang="zh-CN" altLang="en-US" sz="2400" dirty="0">
                <a:latin typeface="Times New Roman" panose="02020603050405020304" pitchFamily="18" charset="0"/>
                <a:cs typeface="Times New Roman" panose="02020603050405020304" pitchFamily="18" charset="0"/>
                <a:sym typeface="+mn-ea"/>
              </a:rPr>
              <a:t>的属性</a:t>
            </a:r>
            <a:endParaRPr lang="zh-CN" altLang="en-US" sz="2400" dirty="0">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latin typeface="Times New Roman" panose="02020603050405020304" pitchFamily="18" charset="0"/>
                <a:cs typeface="Times New Roman" panose="02020603050405020304" pitchFamily="18" charset="0"/>
                <a:sym typeface="+mn-ea"/>
              </a:rPr>
              <a:t>语法制导定义</a:t>
            </a:r>
            <a:r>
              <a:rPr lang="zh-CN" altLang="en-US">
                <a:latin typeface="Times New Roman" panose="02020603050405020304" pitchFamily="18" charset="0"/>
                <a:cs typeface="Times New Roman" panose="02020603050405020304" pitchFamily="18" charset="0"/>
                <a:sym typeface="+mn-ea"/>
              </a:rPr>
              <a:t>（SDD）</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p>
            <a:r>
              <a:rPr lang="zh-CN" altLang="en-US">
                <a:latin typeface="Times New Roman" panose="02020603050405020304" pitchFamily="18" charset="0"/>
                <a:cs typeface="Times New Roman" panose="02020603050405020304" pitchFamily="18" charset="0"/>
              </a:rPr>
              <a:t>终结符号只有综合属性，它们由词法分析器提供，在语法制导定义中没有计算终结符的属性值的语义规则</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非终结符既可有综合属性也可有继承属性；</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不允许结点 </a:t>
            </a:r>
            <a:r>
              <a:rPr lang="en-US" altLang="zh-CN">
                <a:latin typeface="Times New Roman" panose="02020603050405020304" pitchFamily="18" charset="0"/>
                <a:cs typeface="Times New Roman" panose="02020603050405020304" pitchFamily="18" charset="0"/>
              </a:rPr>
              <a:t>A </a:t>
            </a:r>
            <a:r>
              <a:rPr lang="zh-CN" altLang="en-US">
                <a:latin typeface="Times New Roman" panose="02020603050405020304" pitchFamily="18" charset="0"/>
                <a:cs typeface="Times New Roman" panose="02020603050405020304" pitchFamily="18" charset="0"/>
              </a:rPr>
              <a:t>上的继承属性通过 </a:t>
            </a:r>
            <a:r>
              <a:rPr lang="en-US" altLang="zh-CN">
                <a:latin typeface="Times New Roman" panose="02020603050405020304" pitchFamily="18" charset="0"/>
                <a:cs typeface="Times New Roman" panose="02020603050405020304" pitchFamily="18" charset="0"/>
              </a:rPr>
              <a:t>A </a:t>
            </a:r>
            <a:r>
              <a:rPr lang="zh-CN" altLang="en-US">
                <a:latin typeface="Times New Roman" panose="02020603050405020304" pitchFamily="18" charset="0"/>
                <a:cs typeface="Times New Roman" panose="02020603050405020304" pitchFamily="18" charset="0"/>
              </a:rPr>
              <a:t>的子结点上的属性值定义</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允许 </a:t>
            </a:r>
            <a:r>
              <a:rPr lang="en-US" altLang="zh-CN">
                <a:latin typeface="Times New Roman" panose="02020603050405020304" pitchFamily="18" charset="0"/>
                <a:cs typeface="Times New Roman" panose="02020603050405020304" pitchFamily="18" charset="0"/>
              </a:rPr>
              <a:t>A </a:t>
            </a:r>
            <a:r>
              <a:rPr lang="zh-CN" altLang="en-US">
                <a:latin typeface="Times New Roman" panose="02020603050405020304" pitchFamily="18" charset="0"/>
                <a:cs typeface="Times New Roman" panose="02020603050405020304" pitchFamily="18" charset="0"/>
              </a:rPr>
              <a:t>的综合属性通过结点N的继承属性来定义</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总可以用综合属性来改写语法制导定义，但使用带有继承属性的语法制导定义更为自然。</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举例：使用继承属性跟踪一个标识符，看它是出现在赋值号的左边还是右边来确定它的地址还是它的值—上下文有关</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文法开始符号的所有继承属性作为属性计算前的初始值</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rPr>
              <a:t>课程内容</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r>
              <a:rPr lang="zh-CN" altLang="en-US">
                <a:latin typeface="Times New Roman" panose="02020603050405020304" pitchFamily="18" charset="0"/>
                <a:cs typeface="Times New Roman" panose="02020603050405020304" pitchFamily="18" charset="0"/>
                <a:sym typeface="+mn-ea"/>
              </a:rPr>
              <a:t>语法制导翻译的一般原理</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语法制导定义的基本概念</a:t>
            </a:r>
            <a:endParaRPr lang="zh-CN" altLang="en-US">
              <a:latin typeface="Times New Roman" panose="02020603050405020304" pitchFamily="18" charset="0"/>
              <a:cs typeface="Times New Roman" panose="02020603050405020304" pitchFamily="18" charset="0"/>
              <a:sym typeface="+mn-ea"/>
            </a:endParaRPr>
          </a:p>
          <a:p>
            <a:r>
              <a:rPr lang="zh-CN" altLang="en-US" u="sng">
                <a:latin typeface="Times New Roman" panose="02020603050405020304" pitchFamily="18" charset="0"/>
                <a:cs typeface="Times New Roman" panose="02020603050405020304" pitchFamily="18" charset="0"/>
              </a:rPr>
              <a:t>语法制导翻译方案的基本概念</a:t>
            </a:r>
            <a:endParaRPr lang="zh-CN" altLang="en-US">
              <a:latin typeface="Times New Roman" panose="02020603050405020304" pitchFamily="18" charset="0"/>
              <a:cs typeface="Times New Roman" panose="02020603050405020304" pitchFamily="18" charset="0"/>
            </a:endParaRPr>
          </a:p>
          <a:p>
            <a:pPr marL="0" indent="0">
              <a:buNone/>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95325" y="1374775"/>
            <a:ext cx="8122285" cy="3876675"/>
          </a:xfrm>
          <a:prstGeom prst="rect">
            <a:avLst/>
          </a:prstGeom>
          <a:noFill/>
        </p:spPr>
        <p:txBody>
          <a:bodyPr wrap="square" rtlCol="0">
            <a:spAutoFit/>
          </a:bodyPr>
          <a:p>
            <a:pPr marL="118745" lvl="0" indent="-183515" fontAlgn="auto">
              <a:buClr>
                <a:srgbClr val="4F80BD"/>
              </a:buClr>
              <a:buSzPct val="85000"/>
              <a:buFont typeface="Arial" panose="020B0604020202020204" pitchFamily="34" charset="0"/>
              <a:buChar char="•"/>
            </a:pP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将</a:t>
            </a:r>
            <a:r>
              <a:rPr lang="zh-CN" altLang="en-US" sz="24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程序片段</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附加到一个文法的各个产生式上的表示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118745" lvl="0" indent="-183515" fontAlgn="auto">
              <a:buClr>
                <a:srgbClr val="4F80BD"/>
              </a:buClr>
              <a:buSzPct val="85000"/>
              <a:buFont typeface="Arial" panose="020B0604020202020204" pitchFamily="34" charset="0"/>
              <a:buChar char="•"/>
            </a:pP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118745" lvl="0" indent="-183515" fontAlgn="auto">
              <a:buClr>
                <a:srgbClr val="4F80BD"/>
              </a:buClr>
              <a:buSzPct val="85000"/>
              <a:buFont typeface="Arial" panose="020B0604020202020204" pitchFamily="34" charset="0"/>
              <a:buChar char="•"/>
            </a:pP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118745" lvl="0" indent="-183515" fontAlgn="auto">
              <a:buClr>
                <a:srgbClr val="4F80BD"/>
              </a:buClr>
              <a:buSzPct val="85000"/>
              <a:buFont typeface="Arial" panose="020B0604020202020204" pitchFamily="34" charset="0"/>
              <a:buChar char="•"/>
            </a:pP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118745" lvl="0" indent="-183515" fontAlgn="auto">
              <a:buClr>
                <a:srgbClr val="4F80BD"/>
              </a:buClr>
              <a:buSzPct val="85000"/>
              <a:buFont typeface="Arial" panose="020B0604020202020204" pitchFamily="34" charset="0"/>
              <a:buChar char="•"/>
            </a:pP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118745" lvl="0" indent="-183515" fontAlgn="auto">
              <a:buClr>
                <a:srgbClr val="4F80BD"/>
              </a:buClr>
              <a:buSzPct val="85000"/>
              <a:buFont typeface="Arial" panose="020B0604020202020204" pitchFamily="34" charset="0"/>
              <a:buChar char="•"/>
            </a:pP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118745" lvl="0" indent="-183515" fontAlgn="auto">
              <a:buClr>
                <a:srgbClr val="4F80BD"/>
              </a:buClr>
              <a:buSzPct val="85000"/>
              <a:buFont typeface="Arial" panose="020B0604020202020204" pitchFamily="34" charset="0"/>
              <a:buChar char="•"/>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被嵌入到产生式体中的程序片段成为</a:t>
            </a:r>
            <a:r>
              <a:rPr lang="zh-CN" altLang="en-US" sz="24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语义动作</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（semantic  action）。语义动作用花括号括起来。</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fontAlgn="auto">
              <a:buClr>
                <a:srgbClr val="4F80BD"/>
              </a:buClr>
              <a:buSzPct val="85000"/>
              <a:buFont typeface="Wingdings" panose="05000000000000000000" charset="0"/>
              <a:buChar char="w"/>
            </a:pPr>
            <a:endParaRPr lang="zh-CN" altLang="en-US"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indent="0" fontAlgn="auto">
              <a:buClr>
                <a:srgbClr val="4F80BD"/>
              </a:buClr>
              <a:buSzPct val="85000"/>
              <a:buFont typeface="Wingdings" panose="05000000000000000000" charset="0"/>
              <a:buNone/>
            </a:pP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indent="0" fontAlgn="auto">
              <a:buClr>
                <a:srgbClr val="4F80BD"/>
              </a:buClr>
              <a:buSzPct val="85000"/>
              <a:buFont typeface="Wingdings" panose="05000000000000000000" charset="0"/>
              <a:buNone/>
            </a:pP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p:txBody>
      </p:sp>
      <p:sp>
        <p:nvSpPr>
          <p:cNvPr id="41" name="标题 40"/>
          <p:cNvSpPr/>
          <p:nvPr>
            <p:ph type="title"/>
          </p:nvPr>
        </p:nvSpPr>
        <p:spPr/>
        <p:txBody>
          <a:bodyPr/>
          <a:p>
            <a:r>
              <a:rPr lang="zh-CN" altLang="en-US">
                <a:latin typeface="Times New Roman" panose="02020603050405020304" pitchFamily="18" charset="0"/>
              </a:rPr>
              <a:t>语法制导翻译</a:t>
            </a:r>
            <a:r>
              <a:rPr lang="zh-CN" altLang="en-US">
                <a:latin typeface="Times New Roman" panose="02020603050405020304" pitchFamily="18" charset="0"/>
                <a:cs typeface="+mn-lt"/>
                <a:sym typeface="Wingdings" panose="05000000000000000000" pitchFamily="2" charset="2"/>
              </a:rPr>
              <a:t>方案（</a:t>
            </a:r>
            <a:r>
              <a:rPr lang="en-US" altLang="zh-CN">
                <a:latin typeface="Times New Roman" panose="02020603050405020304" pitchFamily="18" charset="0"/>
                <a:cs typeface="+mn-lt"/>
                <a:sym typeface="Wingdings" panose="05000000000000000000" pitchFamily="2" charset="2"/>
              </a:rPr>
              <a:t>SDT</a:t>
            </a:r>
            <a:r>
              <a:rPr lang="zh-CN" altLang="en-US">
                <a:latin typeface="Times New Roman" panose="02020603050405020304" pitchFamily="18" charset="0"/>
                <a:cs typeface="+mn-lt"/>
                <a:sym typeface="Wingdings" panose="05000000000000000000" pitchFamily="2" charset="2"/>
              </a:rPr>
              <a:t>）</a:t>
            </a:r>
            <a:endParaRPr lang="zh-CN" altLang="en-US">
              <a:latin typeface="Times New Roman" panose="02020603050405020304" pitchFamily="18" charset="0"/>
            </a:endParaRPr>
          </a:p>
        </p:txBody>
      </p:sp>
      <p:sp>
        <p:nvSpPr>
          <p:cNvPr id="70661" name="TextBox 6"/>
          <p:cNvSpPr txBox="1">
            <a:spLocks noChangeArrowheads="1"/>
          </p:cNvSpPr>
          <p:nvPr/>
        </p:nvSpPr>
        <p:spPr bwMode="auto">
          <a:xfrm>
            <a:off x="2548890" y="2679383"/>
            <a:ext cx="3985895" cy="39878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rest </a:t>
            </a:r>
            <a:r>
              <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 term { print ( ‘ + ‘ ) } rest</a:t>
            </a:r>
            <a:r>
              <a:rPr lang="en-US" altLang="zh-CN" sz="2000" b="1" baseline="-25000">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endParaRPr lang="en-US" altLang="zh-CN" sz="2000" b="1" baseline="-25000">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p:txBody>
      </p:sp>
      <p:sp>
        <p:nvSpPr>
          <p:cNvPr id="3" name="椭圆 2"/>
          <p:cNvSpPr/>
          <p:nvPr/>
        </p:nvSpPr>
        <p:spPr>
          <a:xfrm>
            <a:off x="4067810" y="2467610"/>
            <a:ext cx="2305685" cy="857885"/>
          </a:xfrm>
          <a:prstGeom prst="ellipse">
            <a:avLst/>
          </a:prstGeom>
          <a:noFill/>
          <a:ln w="31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0" name="组合 39"/>
          <p:cNvGrpSpPr/>
          <p:nvPr/>
        </p:nvGrpSpPr>
        <p:grpSpPr>
          <a:xfrm>
            <a:off x="2352040" y="4551359"/>
            <a:ext cx="4615180" cy="1510271"/>
            <a:chOff x="4014" y="7399"/>
            <a:chExt cx="6393" cy="2262"/>
          </a:xfrm>
        </p:grpSpPr>
        <p:sp>
          <p:nvSpPr>
            <p:cNvPr id="4" name="文本框 3"/>
            <p:cNvSpPr txBox="1"/>
            <p:nvPr/>
          </p:nvSpPr>
          <p:spPr>
            <a:xfrm>
              <a:off x="6468" y="7399"/>
              <a:ext cx="1132" cy="597"/>
            </a:xfrm>
            <a:prstGeom prst="rect">
              <a:avLst/>
            </a:prstGeom>
            <a:noFill/>
          </p:spPr>
          <p:txBody>
            <a:bodyPr wrap="square" rtlCol="0">
              <a:spAutoFit/>
            </a:bodyPr>
            <a:p>
              <a:pPr algn="ctr"/>
              <a:r>
                <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rest</a:t>
              </a:r>
              <a:endPar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p:cNvSpPr txBox="1"/>
            <p:nvPr/>
          </p:nvSpPr>
          <p:spPr>
            <a:xfrm>
              <a:off x="4014" y="9064"/>
              <a:ext cx="1132" cy="597"/>
            </a:xfrm>
            <a:prstGeom prst="rect">
              <a:avLst/>
            </a:prstGeom>
            <a:noFill/>
          </p:spPr>
          <p:txBody>
            <a:bodyPr wrap="square" rtlCol="0">
              <a:spAutoFit/>
            </a:bodyPr>
            <a:p>
              <a:pPr algn="ctr"/>
              <a:r>
                <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7" name="文本框 16"/>
            <p:cNvSpPr txBox="1"/>
            <p:nvPr/>
          </p:nvSpPr>
          <p:spPr>
            <a:xfrm>
              <a:off x="5336" y="9064"/>
              <a:ext cx="1132" cy="597"/>
            </a:xfrm>
            <a:prstGeom prst="rect">
              <a:avLst/>
            </a:prstGeom>
            <a:noFill/>
          </p:spPr>
          <p:txBody>
            <a:bodyPr wrap="square" rtlCol="0">
              <a:spAutoFit/>
            </a:bodyPr>
            <a:p>
              <a:pPr algn="ctr"/>
              <a:r>
                <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mn-ea"/>
                </a:rPr>
                <a:t>term</a:t>
              </a:r>
              <a:endPar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0" name="文本框 19"/>
            <p:cNvSpPr txBox="1"/>
            <p:nvPr/>
          </p:nvSpPr>
          <p:spPr>
            <a:xfrm>
              <a:off x="6811" y="9064"/>
              <a:ext cx="1925" cy="597"/>
            </a:xfrm>
            <a:prstGeom prst="rect">
              <a:avLst/>
            </a:prstGeom>
            <a:noFill/>
          </p:spPr>
          <p:txBody>
            <a:bodyPr wrap="square" rtlCol="0">
              <a:spAutoFit/>
            </a:bodyPr>
            <a:p>
              <a:pPr algn="ctr"/>
              <a:r>
                <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mn-ea"/>
                </a:rPr>
                <a:t>{print(‘+’)}</a:t>
              </a:r>
              <a:endPar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1" name="文本框 20"/>
            <p:cNvSpPr txBox="1"/>
            <p:nvPr/>
          </p:nvSpPr>
          <p:spPr>
            <a:xfrm>
              <a:off x="9275" y="9064"/>
              <a:ext cx="1132" cy="597"/>
            </a:xfrm>
            <a:prstGeom prst="rect">
              <a:avLst/>
            </a:prstGeom>
            <a:noFill/>
          </p:spPr>
          <p:txBody>
            <a:bodyPr wrap="square" rtlCol="0">
              <a:spAutoFit/>
            </a:bodyPr>
            <a:p>
              <a:pPr algn="ctr"/>
              <a:r>
                <a:rPr lang="en-US" altLang="zh-CN" sz="2000" b="1">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mn-ea"/>
                </a:rPr>
                <a:t>rest</a:t>
              </a:r>
              <a:r>
                <a:rPr lang="en-US" altLang="zh-CN" sz="2000" b="1" baseline="-25000">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mn-ea"/>
                </a:rPr>
                <a:t>1</a:t>
              </a:r>
              <a:endParaRPr lang="en-US" altLang="zh-CN" sz="2000" b="1" baseline="-25000">
                <a:solidFill>
                  <a:schemeClr val="accent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28" name="直接连接符 27"/>
            <p:cNvCxnSpPr>
              <a:stCxn id="4" idx="2"/>
              <a:endCxn id="6" idx="0"/>
            </p:cNvCxnSpPr>
            <p:nvPr/>
          </p:nvCxnSpPr>
          <p:spPr>
            <a:xfrm flipH="1">
              <a:off x="4581" y="7996"/>
              <a:ext cx="2454" cy="1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 idx="2"/>
              <a:endCxn id="17" idx="0"/>
            </p:cNvCxnSpPr>
            <p:nvPr/>
          </p:nvCxnSpPr>
          <p:spPr>
            <a:xfrm flipH="1">
              <a:off x="5903" y="7996"/>
              <a:ext cx="1132" cy="1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 idx="2"/>
              <a:endCxn id="20" idx="0"/>
            </p:cNvCxnSpPr>
            <p:nvPr/>
          </p:nvCxnSpPr>
          <p:spPr>
            <a:xfrm>
              <a:off x="7035" y="7996"/>
              <a:ext cx="739" cy="1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 idx="2"/>
              <a:endCxn id="21" idx="0"/>
            </p:cNvCxnSpPr>
            <p:nvPr/>
          </p:nvCxnSpPr>
          <p:spPr>
            <a:xfrm>
              <a:off x="7035" y="7996"/>
              <a:ext cx="2807" cy="106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标题 40"/>
          <p:cNvSpPr/>
          <p:nvPr>
            <p:ph type="title"/>
          </p:nvPr>
        </p:nvSpPr>
        <p:spPr/>
        <p:txBody>
          <a:bodyPr>
            <a:normAutofit/>
          </a:bodyPr>
          <a:p>
            <a:r>
              <a:rPr lang="zh-CN" altLang="en-US">
                <a:latin typeface="Times New Roman" panose="02020603050405020304" pitchFamily="18" charset="0"/>
              </a:rPr>
              <a:t>语法制导翻译</a:t>
            </a:r>
            <a:r>
              <a:rPr lang="zh-CN" altLang="en-US">
                <a:latin typeface="Times New Roman" panose="02020603050405020304" pitchFamily="18" charset="0"/>
                <a:cs typeface="+mn-lt"/>
                <a:sym typeface="Wingdings" panose="05000000000000000000" pitchFamily="2" charset="2"/>
              </a:rPr>
              <a:t>方案</a:t>
            </a:r>
            <a:r>
              <a:rPr lang="zh-CN" altLang="en-US">
                <a:latin typeface="Times New Roman" panose="02020603050405020304" pitchFamily="18" charset="0"/>
                <a:cs typeface="+mn-lt"/>
                <a:sym typeface="Wingdings" panose="05000000000000000000" pitchFamily="2" charset="2"/>
              </a:rPr>
              <a:t>（</a:t>
            </a:r>
            <a:r>
              <a:rPr lang="en-US" altLang="zh-CN">
                <a:latin typeface="Times New Roman" panose="02020603050405020304" pitchFamily="18" charset="0"/>
                <a:cs typeface="+mn-lt"/>
                <a:sym typeface="Wingdings" panose="05000000000000000000" pitchFamily="2" charset="2"/>
              </a:rPr>
              <a:t>SDT</a:t>
            </a:r>
            <a:r>
              <a:rPr lang="zh-CN" altLang="en-US">
                <a:latin typeface="Times New Roman" panose="02020603050405020304" pitchFamily="18" charset="0"/>
                <a:cs typeface="+mn-lt"/>
                <a:sym typeface="Wingdings" panose="05000000000000000000" pitchFamily="2" charset="2"/>
              </a:rPr>
              <a:t>）</a:t>
            </a:r>
            <a:endParaRPr lang="zh-CN" altLang="en-US">
              <a:latin typeface="Times New Roman" panose="02020603050405020304" pitchFamily="18" charset="0"/>
            </a:endParaRPr>
          </a:p>
        </p:txBody>
      </p:sp>
      <p:sp>
        <p:nvSpPr>
          <p:cNvPr id="6" name="文本框 5"/>
          <p:cNvSpPr txBox="1"/>
          <p:nvPr/>
        </p:nvSpPr>
        <p:spPr>
          <a:xfrm>
            <a:off x="695325" y="1374775"/>
            <a:ext cx="7741920" cy="2922905"/>
          </a:xfrm>
          <a:prstGeom prst="rect">
            <a:avLst/>
          </a:prstGeom>
          <a:noFill/>
        </p:spPr>
        <p:txBody>
          <a:bodyPr wrap="square" rtlCol="0">
            <a:spAutoFit/>
          </a:bodyPr>
          <a:p>
            <a:pPr marL="118745" indent="-183515" fontAlgn="auto">
              <a:buClr>
                <a:srgbClr val="4F80BD"/>
              </a:buClr>
              <a:buSzPct val="85000"/>
              <a:buFont typeface="Arial" panose="020B0604020202020204" pitchFamily="34" charset="0"/>
              <a:buChar char="•"/>
            </a:pP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后缀表示</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575945" lvl="1" indent="-183515" fontAlgn="auto">
              <a:buClr>
                <a:srgbClr val="4F80BD"/>
              </a:buClr>
              <a:buSzPct val="85000"/>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如果</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是一个变量或常量，则</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的后缀是本身</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575945" lvl="1" indent="-183515" fontAlgn="auto">
              <a:buClr>
                <a:srgbClr val="4F80BD"/>
              </a:buClr>
              <a:buSzPct val="85000"/>
              <a:buFont typeface="Arial" panose="020B0604020202020204" pitchFamily="34" charset="0"/>
              <a:buChar char="•"/>
            </a:pP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575945" lvl="1" indent="-183515" fontAlgn="auto">
              <a:buClr>
                <a:srgbClr val="4F80BD"/>
              </a:buClr>
              <a:buSzPct val="85000"/>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如果</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是一个形如</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op  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的表达式，</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op</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是二目运算符，那么</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的后缀表示是：</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op</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，这里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分别是</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的后缀表示</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575945" lvl="1" indent="-183515" fontAlgn="auto">
              <a:buClr>
                <a:srgbClr val="4F80BD"/>
              </a:buClr>
              <a:buSzPct val="85000"/>
              <a:buFont typeface="Arial" panose="020B0604020202020204" pitchFamily="34" charset="0"/>
              <a:buChar char="•"/>
            </a:pP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575945" lvl="1" indent="-183515" fontAlgn="auto">
              <a:buClr>
                <a:srgbClr val="4F80BD"/>
              </a:buClr>
              <a:buSzPct val="85000"/>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如果</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是一个形如（</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）的表达式，则</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的后缀表示就是</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的后缀表示</a:t>
            </a:r>
            <a:endPar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95325" y="1374775"/>
            <a:ext cx="4686935" cy="460375"/>
          </a:xfrm>
          <a:prstGeom prst="rect">
            <a:avLst/>
          </a:prstGeom>
          <a:noFill/>
        </p:spPr>
        <p:txBody>
          <a:bodyPr wrap="square" rtlCol="0">
            <a:spAutoFit/>
          </a:bodyPr>
          <a:p>
            <a:pPr marL="183515" indent="-183515" fontAlgn="auto">
              <a:buClr>
                <a:srgbClr val="4F80BD"/>
              </a:buClr>
              <a:buSzPct val="85000"/>
              <a:buFont typeface="Arial" panose="020B0604020202020204" pitchFamily="34" charset="0"/>
              <a:buChar char="•"/>
            </a:pPr>
            <a:r>
              <a:rPr lang="zh-CN" altLang="en-US" sz="2400">
                <a:latin typeface="Times New Roman" panose="02020603050405020304" pitchFamily="18" charset="0"/>
                <a:ea typeface="楷体" panose="02010609060101010101" pitchFamily="49" charset="-122"/>
                <a:cs typeface="Times New Roman" panose="02020603050405020304" pitchFamily="18" charset="0"/>
                <a:sym typeface="+mn-ea"/>
              </a:rPr>
              <a:t>例子：</a:t>
            </a:r>
            <a:r>
              <a:rPr lang="en-US" altLang="zh-CN"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ea"/>
              </a:rPr>
              <a:t>9-5+2</a:t>
            </a:r>
            <a:endParaRPr lang="zh-CN" altLang="en-US" sz="2400">
              <a:solidFill>
                <a:srgbClr val="FF0000"/>
              </a:solidFill>
              <a:latin typeface="Times New Roman" panose="02020603050405020304" pitchFamily="18" charset="0"/>
              <a:ea typeface="楷体" panose="02010609060101010101" pitchFamily="49" charset="-122"/>
              <a:cs typeface="楷体" panose="02010609060101010101" pitchFamily="49" charset="-122"/>
              <a:sym typeface="Wingdings" panose="05000000000000000000" pitchFamily="2" charset="2"/>
            </a:endParaRPr>
          </a:p>
        </p:txBody>
      </p:sp>
      <p:sp>
        <p:nvSpPr>
          <p:cNvPr id="41" name="标题 40"/>
          <p:cNvSpPr/>
          <p:nvPr>
            <p:ph type="title"/>
          </p:nvPr>
        </p:nvSpPr>
        <p:spPr/>
        <p:txBody>
          <a:bodyPr>
            <a:normAutofit/>
          </a:bodyPr>
          <a:p>
            <a:r>
              <a:rPr lang="zh-CN" altLang="en-US">
                <a:latin typeface="Times New Roman" panose="02020603050405020304" pitchFamily="18" charset="0"/>
              </a:rPr>
              <a:t>语法制导翻译</a:t>
            </a:r>
            <a:r>
              <a:rPr lang="zh-CN" altLang="en-US">
                <a:latin typeface="Times New Roman" panose="02020603050405020304" pitchFamily="18" charset="0"/>
                <a:cs typeface="+mn-lt"/>
                <a:sym typeface="Wingdings" panose="05000000000000000000" pitchFamily="2" charset="2"/>
              </a:rPr>
              <a:t>方案</a:t>
            </a:r>
            <a:r>
              <a:rPr lang="zh-CN" altLang="en-US">
                <a:latin typeface="Times New Roman" panose="02020603050405020304" pitchFamily="18" charset="0"/>
                <a:cs typeface="+mn-lt"/>
                <a:sym typeface="Wingdings" panose="05000000000000000000" pitchFamily="2" charset="2"/>
              </a:rPr>
              <a:t>（</a:t>
            </a:r>
            <a:r>
              <a:rPr lang="en-US" altLang="zh-CN">
                <a:latin typeface="Times New Roman" panose="02020603050405020304" pitchFamily="18" charset="0"/>
                <a:cs typeface="+mn-lt"/>
                <a:sym typeface="Wingdings" panose="05000000000000000000" pitchFamily="2" charset="2"/>
              </a:rPr>
              <a:t>SDT</a:t>
            </a:r>
            <a:r>
              <a:rPr lang="zh-CN" altLang="en-US">
                <a:latin typeface="Times New Roman" panose="02020603050405020304" pitchFamily="18" charset="0"/>
                <a:cs typeface="+mn-lt"/>
                <a:sym typeface="Wingdings" panose="05000000000000000000" pitchFamily="2" charset="2"/>
              </a:rPr>
              <a:t>）</a:t>
            </a:r>
            <a:endParaRPr lang="zh-CN" altLang="en-US">
              <a:latin typeface="Times New Roman" panose="02020603050405020304" pitchFamily="18" charset="0"/>
            </a:endParaRPr>
          </a:p>
        </p:txBody>
      </p:sp>
      <p:grpSp>
        <p:nvGrpSpPr>
          <p:cNvPr id="3" name="组合 2"/>
          <p:cNvGrpSpPr/>
          <p:nvPr/>
        </p:nvGrpSpPr>
        <p:grpSpPr>
          <a:xfrm>
            <a:off x="216535" y="2173605"/>
            <a:ext cx="4575175" cy="4030980"/>
            <a:chOff x="6188" y="2363"/>
            <a:chExt cx="6682" cy="3834"/>
          </a:xfrm>
        </p:grpSpPr>
        <p:sp>
          <p:nvSpPr>
            <p:cNvPr id="72708" name="TextBox 6"/>
            <p:cNvSpPr txBox="1">
              <a:spLocks noChangeArrowheads="1"/>
            </p:cNvSpPr>
            <p:nvPr/>
          </p:nvSpPr>
          <p:spPr bwMode="auto">
            <a:xfrm>
              <a:off x="9788" y="2363"/>
              <a:ext cx="916" cy="234"/>
            </a:xfrm>
            <a:prstGeom prst="rect">
              <a:avLst/>
            </a:prstGeom>
            <a:noFill/>
            <a:ln w="12700">
              <a:solidFill>
                <a:srgbClr val="000000">
                  <a:alpha val="0"/>
                </a:srgbClr>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expr</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09" name="TextBox 7"/>
            <p:cNvSpPr txBox="1">
              <a:spLocks noChangeArrowheads="1"/>
            </p:cNvSpPr>
            <p:nvPr/>
          </p:nvSpPr>
          <p:spPr bwMode="auto">
            <a:xfrm>
              <a:off x="7642" y="3150"/>
              <a:ext cx="709" cy="234"/>
            </a:xfrm>
            <a:prstGeom prst="rect">
              <a:avLst/>
            </a:prstGeom>
            <a:noFill/>
            <a:ln w="9525">
              <a:solidFill>
                <a:srgbClr val="000000">
                  <a:alpha val="0"/>
                </a:srgbClr>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expr</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10" name="TextBox 8"/>
            <p:cNvSpPr txBox="1">
              <a:spLocks noChangeArrowheads="1"/>
            </p:cNvSpPr>
            <p:nvPr/>
          </p:nvSpPr>
          <p:spPr bwMode="auto">
            <a:xfrm>
              <a:off x="9096" y="3150"/>
              <a:ext cx="142"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11" name="TextBox 9"/>
            <p:cNvSpPr txBox="1">
              <a:spLocks noChangeArrowheads="1"/>
            </p:cNvSpPr>
            <p:nvPr/>
          </p:nvSpPr>
          <p:spPr bwMode="auto">
            <a:xfrm>
              <a:off x="10463" y="3150"/>
              <a:ext cx="787"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term</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12" name="TextBox 10"/>
            <p:cNvSpPr txBox="1">
              <a:spLocks noChangeArrowheads="1"/>
            </p:cNvSpPr>
            <p:nvPr/>
          </p:nvSpPr>
          <p:spPr bwMode="auto">
            <a:xfrm>
              <a:off x="11488" y="3150"/>
              <a:ext cx="1382"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{print(‘+’)}</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13" name="TextBox 11"/>
            <p:cNvSpPr txBox="1">
              <a:spLocks noChangeArrowheads="1"/>
            </p:cNvSpPr>
            <p:nvPr/>
          </p:nvSpPr>
          <p:spPr bwMode="auto">
            <a:xfrm>
              <a:off x="6525" y="4163"/>
              <a:ext cx="727" cy="234"/>
            </a:xfrm>
            <a:prstGeom prst="rect">
              <a:avLst/>
            </a:prstGeom>
            <a:noFill/>
            <a:ln w="12700">
              <a:solidFill>
                <a:srgbClr val="000000">
                  <a:alpha val="0"/>
                </a:srgbClr>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expr</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14" name="TextBox 12"/>
            <p:cNvSpPr txBox="1">
              <a:spLocks noChangeArrowheads="1"/>
            </p:cNvSpPr>
            <p:nvPr/>
          </p:nvSpPr>
          <p:spPr bwMode="auto">
            <a:xfrm>
              <a:off x="7425" y="4163"/>
              <a:ext cx="80"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15" name="TextBox 13"/>
            <p:cNvSpPr txBox="1">
              <a:spLocks noChangeArrowheads="1"/>
            </p:cNvSpPr>
            <p:nvPr/>
          </p:nvSpPr>
          <p:spPr bwMode="auto">
            <a:xfrm>
              <a:off x="7875" y="4163"/>
              <a:ext cx="624"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term</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16" name="TextBox 14"/>
            <p:cNvSpPr txBox="1">
              <a:spLocks noChangeArrowheads="1"/>
            </p:cNvSpPr>
            <p:nvPr/>
          </p:nvSpPr>
          <p:spPr bwMode="auto">
            <a:xfrm>
              <a:off x="8663" y="4163"/>
              <a:ext cx="1360" cy="234"/>
            </a:xfrm>
            <a:prstGeom prst="rect">
              <a:avLst/>
            </a:prstGeom>
            <a:noFill/>
            <a:ln w="12700">
              <a:solidFill>
                <a:srgbClr val="000000">
                  <a:alpha val="0"/>
                </a:srgbClr>
              </a:solid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{print(‘-’)}</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17" name="TextBox 15"/>
            <p:cNvSpPr txBox="1">
              <a:spLocks noChangeArrowheads="1"/>
            </p:cNvSpPr>
            <p:nvPr/>
          </p:nvSpPr>
          <p:spPr bwMode="auto">
            <a:xfrm>
              <a:off x="6525" y="5063"/>
              <a:ext cx="726"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term</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18" name="TextBox 16"/>
            <p:cNvSpPr txBox="1">
              <a:spLocks noChangeArrowheads="1"/>
            </p:cNvSpPr>
            <p:nvPr/>
          </p:nvSpPr>
          <p:spPr bwMode="auto">
            <a:xfrm>
              <a:off x="6188" y="5963"/>
              <a:ext cx="135"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9</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19" name="TextBox 17"/>
            <p:cNvSpPr txBox="1">
              <a:spLocks noChangeArrowheads="1"/>
            </p:cNvSpPr>
            <p:nvPr/>
          </p:nvSpPr>
          <p:spPr bwMode="auto">
            <a:xfrm>
              <a:off x="6663" y="5963"/>
              <a:ext cx="1688"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{print(‘9’)}</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20" name="TextBox 18"/>
            <p:cNvSpPr txBox="1">
              <a:spLocks noChangeArrowheads="1"/>
            </p:cNvSpPr>
            <p:nvPr/>
          </p:nvSpPr>
          <p:spPr bwMode="auto">
            <a:xfrm>
              <a:off x="7763" y="5063"/>
              <a:ext cx="135"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5</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21" name="TextBox 19"/>
            <p:cNvSpPr txBox="1">
              <a:spLocks noChangeArrowheads="1"/>
            </p:cNvSpPr>
            <p:nvPr/>
          </p:nvSpPr>
          <p:spPr bwMode="auto">
            <a:xfrm>
              <a:off x="8230" y="5063"/>
              <a:ext cx="1558"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{print(‘5’)}</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22" name="TextBox 20"/>
            <p:cNvSpPr txBox="1">
              <a:spLocks noChangeArrowheads="1"/>
            </p:cNvSpPr>
            <p:nvPr/>
          </p:nvSpPr>
          <p:spPr bwMode="auto">
            <a:xfrm>
              <a:off x="10232" y="4163"/>
              <a:ext cx="135"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2</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sp>
          <p:nvSpPr>
            <p:cNvPr id="72723" name="TextBox 21"/>
            <p:cNvSpPr txBox="1">
              <a:spLocks noChangeArrowheads="1"/>
            </p:cNvSpPr>
            <p:nvPr/>
          </p:nvSpPr>
          <p:spPr bwMode="auto">
            <a:xfrm>
              <a:off x="10811" y="4163"/>
              <a:ext cx="1533" cy="23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rgbClr val="0033CC"/>
                  </a:solidFill>
                  <a:latin typeface="Arial" panose="020B0604020202020204" pitchFamily="34" charset="0"/>
                  <a:ea typeface="宋体" panose="02010600030101010101" pitchFamily="2" charset="-122"/>
                </a:defRPr>
              </a:lvl1pPr>
              <a:lvl2pPr marL="742950" indent="-285750">
                <a:defRPr>
                  <a:solidFill>
                    <a:srgbClr val="0033CC"/>
                  </a:solidFill>
                  <a:latin typeface="Arial" panose="020B0604020202020204" pitchFamily="34" charset="0"/>
                  <a:ea typeface="宋体" panose="02010600030101010101" pitchFamily="2" charset="-122"/>
                </a:defRPr>
              </a:lvl2pPr>
              <a:lvl3pPr marL="1143000" indent="-228600">
                <a:defRPr>
                  <a:solidFill>
                    <a:srgbClr val="0033CC"/>
                  </a:solidFill>
                  <a:latin typeface="Arial" panose="020B0604020202020204" pitchFamily="34" charset="0"/>
                  <a:ea typeface="宋体" panose="02010600030101010101" pitchFamily="2" charset="-122"/>
                </a:defRPr>
              </a:lvl3pPr>
              <a:lvl4pPr marL="1600200" indent="-228600">
                <a:defRPr>
                  <a:solidFill>
                    <a:srgbClr val="0033CC"/>
                  </a:solidFill>
                  <a:latin typeface="Arial" panose="020B0604020202020204" pitchFamily="34" charset="0"/>
                  <a:ea typeface="宋体" panose="02010600030101010101" pitchFamily="2" charset="-122"/>
                </a:defRPr>
              </a:lvl4pPr>
              <a:lvl5pPr marL="2057400" indent="-228600">
                <a:defRPr>
                  <a:solidFill>
                    <a:srgbClr val="0033CC"/>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33CC"/>
                  </a:solidFill>
                  <a:latin typeface="Arial" panose="020B0604020202020204" pitchFamily="34" charset="0"/>
                  <a:ea typeface="宋体" panose="02010600030101010101" pitchFamily="2" charset="-122"/>
                </a:defRPr>
              </a:lvl9pPr>
            </a:lstStyle>
            <a:p>
              <a:pPr algn="ctr"/>
              <a:r>
                <a:rPr lang="en-US" altLang="zh-CN" sz="1600" b="1">
                  <a:ln>
                    <a:noFill/>
                  </a:ln>
                  <a:solidFill>
                    <a:schemeClr val="accent1"/>
                  </a:solidFill>
                  <a:latin typeface="Times New Roman" panose="02020603050405020304" pitchFamily="18" charset="0"/>
                  <a:cs typeface="Times New Roman" panose="02020603050405020304" pitchFamily="18" charset="0"/>
                </a:rPr>
                <a:t>{print(‘2’)}</a:t>
              </a:r>
              <a:endParaRPr lang="en-US" altLang="zh-CN" sz="1600" b="1">
                <a:ln>
                  <a:noFill/>
                </a:ln>
                <a:solidFill>
                  <a:schemeClr val="accent1"/>
                </a:solidFill>
                <a:latin typeface="Times New Roman" panose="02020603050405020304" pitchFamily="18" charset="0"/>
                <a:cs typeface="Times New Roman" panose="02020603050405020304" pitchFamily="18" charset="0"/>
              </a:endParaRPr>
            </a:p>
          </p:txBody>
        </p:sp>
        <p:cxnSp>
          <p:nvCxnSpPr>
            <p:cNvPr id="72724" name="Straight Connector 23"/>
            <p:cNvCxnSpPr>
              <a:cxnSpLocks noChangeShapeType="1"/>
              <a:stCxn id="72708" idx="2"/>
              <a:endCxn id="72709" idx="0"/>
            </p:cNvCxnSpPr>
            <p:nvPr/>
          </p:nvCxnSpPr>
          <p:spPr bwMode="auto">
            <a:xfrm flipH="1">
              <a:off x="7996" y="2597"/>
              <a:ext cx="2250" cy="553"/>
            </a:xfrm>
            <a:prstGeom prst="line">
              <a:avLst/>
            </a:prstGeom>
            <a:noFill/>
            <a:ln w="12700" algn="ctr">
              <a:solidFill>
                <a:schemeClr val="accent1"/>
              </a:solidFill>
              <a:round/>
            </a:ln>
            <a:extLst>
              <a:ext uri="{909E8E84-426E-40DD-AFC4-6F175D3DCCD1}">
                <a14:hiddenFill xmlns:a14="http://schemas.microsoft.com/office/drawing/2010/main">
                  <a:noFill/>
                </a14:hiddenFill>
              </a:ext>
            </a:extLst>
          </p:spPr>
        </p:cxnSp>
        <p:cxnSp>
          <p:nvCxnSpPr>
            <p:cNvPr id="72725" name="Straight Connector 25"/>
            <p:cNvCxnSpPr>
              <a:cxnSpLocks noChangeShapeType="1"/>
              <a:stCxn id="72708" idx="2"/>
              <a:endCxn id="72710" idx="0"/>
            </p:cNvCxnSpPr>
            <p:nvPr/>
          </p:nvCxnSpPr>
          <p:spPr bwMode="auto">
            <a:xfrm flipH="1">
              <a:off x="9167" y="2597"/>
              <a:ext cx="1079" cy="553"/>
            </a:xfrm>
            <a:prstGeom prst="line">
              <a:avLst/>
            </a:prstGeom>
            <a:noFill/>
            <a:ln w="12700" algn="ctr">
              <a:solidFill>
                <a:schemeClr val="accent1"/>
              </a:solidFill>
              <a:round/>
            </a:ln>
            <a:extLst>
              <a:ext uri="{909E8E84-426E-40DD-AFC4-6F175D3DCCD1}">
                <a14:hiddenFill xmlns:a14="http://schemas.microsoft.com/office/drawing/2010/main">
                  <a:noFill/>
                </a14:hiddenFill>
              </a:ext>
            </a:extLst>
          </p:spPr>
        </p:cxnSp>
        <p:cxnSp>
          <p:nvCxnSpPr>
            <p:cNvPr id="72726" name="Straight Connector 27"/>
            <p:cNvCxnSpPr>
              <a:cxnSpLocks noChangeShapeType="1"/>
              <a:stCxn id="72708" idx="2"/>
              <a:endCxn id="72711" idx="0"/>
            </p:cNvCxnSpPr>
            <p:nvPr/>
          </p:nvCxnSpPr>
          <p:spPr bwMode="auto">
            <a:xfrm>
              <a:off x="10246" y="2597"/>
              <a:ext cx="611" cy="553"/>
            </a:xfrm>
            <a:prstGeom prst="line">
              <a:avLst/>
            </a:prstGeom>
            <a:noFill/>
            <a:ln w="12700" algn="ctr">
              <a:solidFill>
                <a:schemeClr val="accent1"/>
              </a:solidFill>
              <a:round/>
            </a:ln>
            <a:extLst>
              <a:ext uri="{909E8E84-426E-40DD-AFC4-6F175D3DCCD1}">
                <a14:hiddenFill xmlns:a14="http://schemas.microsoft.com/office/drawing/2010/main">
                  <a:noFill/>
                </a14:hiddenFill>
              </a:ext>
            </a:extLst>
          </p:spPr>
        </p:cxnSp>
        <p:cxnSp>
          <p:nvCxnSpPr>
            <p:cNvPr id="4" name="Straight Connector 29"/>
            <p:cNvCxnSpPr>
              <a:cxnSpLocks noChangeShapeType="1"/>
              <a:stCxn id="72708" idx="2"/>
              <a:endCxn id="72712" idx="0"/>
            </p:cNvCxnSpPr>
            <p:nvPr/>
          </p:nvCxnSpPr>
          <p:spPr bwMode="auto">
            <a:xfrm>
              <a:off x="10246" y="2597"/>
              <a:ext cx="1933" cy="553"/>
            </a:xfrm>
            <a:prstGeom prst="line">
              <a:avLst/>
            </a:prstGeom>
            <a:noFill/>
            <a:ln w="12700" algn="ctr">
              <a:solidFill>
                <a:schemeClr val="accent1"/>
              </a:solidFill>
              <a:prstDash val="dash"/>
              <a:round/>
            </a:ln>
            <a:extLst>
              <a:ext uri="{909E8E84-426E-40DD-AFC4-6F175D3DCCD1}">
                <a14:hiddenFill xmlns:a14="http://schemas.microsoft.com/office/drawing/2010/main">
                  <a:noFill/>
                </a14:hiddenFill>
              </a:ext>
            </a:extLst>
          </p:spPr>
        </p:cxnSp>
        <p:cxnSp>
          <p:nvCxnSpPr>
            <p:cNvPr id="72728" name="Straight Connector 31"/>
            <p:cNvCxnSpPr>
              <a:cxnSpLocks noChangeShapeType="1"/>
              <a:stCxn id="72709" idx="2"/>
              <a:endCxn id="72713" idx="0"/>
            </p:cNvCxnSpPr>
            <p:nvPr/>
          </p:nvCxnSpPr>
          <p:spPr bwMode="auto">
            <a:xfrm flipH="1">
              <a:off x="6888" y="3384"/>
              <a:ext cx="1108" cy="779"/>
            </a:xfrm>
            <a:prstGeom prst="line">
              <a:avLst/>
            </a:prstGeom>
            <a:noFill/>
            <a:ln w="12700" algn="ctr">
              <a:solidFill>
                <a:schemeClr val="accent1"/>
              </a:solidFill>
              <a:round/>
            </a:ln>
            <a:extLst>
              <a:ext uri="{909E8E84-426E-40DD-AFC4-6F175D3DCCD1}">
                <a14:hiddenFill xmlns:a14="http://schemas.microsoft.com/office/drawing/2010/main">
                  <a:noFill/>
                </a14:hiddenFill>
              </a:ext>
            </a:extLst>
          </p:spPr>
        </p:cxnSp>
        <p:cxnSp>
          <p:nvCxnSpPr>
            <p:cNvPr id="72729" name="Straight Connector 33"/>
            <p:cNvCxnSpPr>
              <a:cxnSpLocks noChangeShapeType="1"/>
              <a:stCxn id="72709" idx="2"/>
              <a:endCxn id="72714" idx="0"/>
            </p:cNvCxnSpPr>
            <p:nvPr/>
          </p:nvCxnSpPr>
          <p:spPr bwMode="auto">
            <a:xfrm flipH="1">
              <a:off x="7465" y="3384"/>
              <a:ext cx="531" cy="779"/>
            </a:xfrm>
            <a:prstGeom prst="line">
              <a:avLst/>
            </a:prstGeom>
            <a:noFill/>
            <a:ln w="12700" algn="ctr">
              <a:solidFill>
                <a:schemeClr val="accent1"/>
              </a:solidFill>
              <a:round/>
            </a:ln>
            <a:extLst>
              <a:ext uri="{909E8E84-426E-40DD-AFC4-6F175D3DCCD1}">
                <a14:hiddenFill xmlns:a14="http://schemas.microsoft.com/office/drawing/2010/main">
                  <a:noFill/>
                </a14:hiddenFill>
              </a:ext>
            </a:extLst>
          </p:spPr>
        </p:cxnSp>
        <p:cxnSp>
          <p:nvCxnSpPr>
            <p:cNvPr id="72730" name="Straight Connector 35"/>
            <p:cNvCxnSpPr>
              <a:cxnSpLocks noChangeShapeType="1"/>
              <a:stCxn id="72709" idx="2"/>
              <a:endCxn id="72715" idx="0"/>
            </p:cNvCxnSpPr>
            <p:nvPr/>
          </p:nvCxnSpPr>
          <p:spPr bwMode="auto">
            <a:xfrm>
              <a:off x="7996" y="3384"/>
              <a:ext cx="191" cy="779"/>
            </a:xfrm>
            <a:prstGeom prst="line">
              <a:avLst/>
            </a:prstGeom>
            <a:noFill/>
            <a:ln w="12700" algn="ctr">
              <a:solidFill>
                <a:schemeClr val="accent1"/>
              </a:solidFill>
              <a:round/>
            </a:ln>
            <a:extLst>
              <a:ext uri="{909E8E84-426E-40DD-AFC4-6F175D3DCCD1}">
                <a14:hiddenFill xmlns:a14="http://schemas.microsoft.com/office/drawing/2010/main">
                  <a:noFill/>
                </a14:hiddenFill>
              </a:ext>
            </a:extLst>
          </p:spPr>
        </p:cxnSp>
        <p:cxnSp>
          <p:nvCxnSpPr>
            <p:cNvPr id="72731" name="Straight Connector 37"/>
            <p:cNvCxnSpPr>
              <a:cxnSpLocks noChangeShapeType="1"/>
              <a:stCxn id="72709" idx="2"/>
              <a:endCxn id="72716" idx="0"/>
            </p:cNvCxnSpPr>
            <p:nvPr/>
          </p:nvCxnSpPr>
          <p:spPr bwMode="auto">
            <a:xfrm>
              <a:off x="7996" y="3384"/>
              <a:ext cx="1347" cy="779"/>
            </a:xfrm>
            <a:prstGeom prst="line">
              <a:avLst/>
            </a:prstGeom>
            <a:noFill/>
            <a:ln w="12700" algn="ctr">
              <a:solidFill>
                <a:schemeClr val="accent1"/>
              </a:solidFill>
              <a:prstDash val="dash"/>
              <a:round/>
            </a:ln>
            <a:extLst>
              <a:ext uri="{909E8E84-426E-40DD-AFC4-6F175D3DCCD1}">
                <a14:hiddenFill xmlns:a14="http://schemas.microsoft.com/office/drawing/2010/main">
                  <a:noFill/>
                </a14:hiddenFill>
              </a:ext>
            </a:extLst>
          </p:spPr>
        </p:cxnSp>
        <p:cxnSp>
          <p:nvCxnSpPr>
            <p:cNvPr id="72732" name="Straight Connector 39"/>
            <p:cNvCxnSpPr>
              <a:cxnSpLocks noChangeShapeType="1"/>
              <a:stCxn id="72713" idx="2"/>
              <a:endCxn id="72717" idx="0"/>
            </p:cNvCxnSpPr>
            <p:nvPr/>
          </p:nvCxnSpPr>
          <p:spPr bwMode="auto">
            <a:xfrm>
              <a:off x="6888" y="4397"/>
              <a:ext cx="0" cy="666"/>
            </a:xfrm>
            <a:prstGeom prst="line">
              <a:avLst/>
            </a:prstGeom>
            <a:noFill/>
            <a:ln w="12700" algn="ctr">
              <a:solidFill>
                <a:schemeClr val="accent1"/>
              </a:solidFill>
              <a:round/>
            </a:ln>
            <a:extLst>
              <a:ext uri="{909E8E84-426E-40DD-AFC4-6F175D3DCCD1}">
                <a14:hiddenFill xmlns:a14="http://schemas.microsoft.com/office/drawing/2010/main">
                  <a:noFill/>
                </a14:hiddenFill>
              </a:ext>
            </a:extLst>
          </p:spPr>
        </p:cxnSp>
        <p:cxnSp>
          <p:nvCxnSpPr>
            <p:cNvPr id="72733" name="Straight Connector 41"/>
            <p:cNvCxnSpPr>
              <a:cxnSpLocks noChangeShapeType="1"/>
              <a:stCxn id="72717" idx="2"/>
              <a:endCxn id="72718" idx="0"/>
            </p:cNvCxnSpPr>
            <p:nvPr/>
          </p:nvCxnSpPr>
          <p:spPr bwMode="auto">
            <a:xfrm flipH="1">
              <a:off x="6256" y="5297"/>
              <a:ext cx="632" cy="667"/>
            </a:xfrm>
            <a:prstGeom prst="line">
              <a:avLst/>
            </a:prstGeom>
            <a:noFill/>
            <a:ln w="12700" algn="ctr">
              <a:solidFill>
                <a:schemeClr val="accent1"/>
              </a:solidFill>
              <a:round/>
            </a:ln>
            <a:extLst>
              <a:ext uri="{909E8E84-426E-40DD-AFC4-6F175D3DCCD1}">
                <a14:hiddenFill xmlns:a14="http://schemas.microsoft.com/office/drawing/2010/main">
                  <a:noFill/>
                </a14:hiddenFill>
              </a:ext>
            </a:extLst>
          </p:spPr>
        </p:cxnSp>
        <p:cxnSp>
          <p:nvCxnSpPr>
            <p:cNvPr id="72734" name="Straight Connector 43"/>
            <p:cNvCxnSpPr>
              <a:cxnSpLocks noChangeShapeType="1"/>
              <a:stCxn id="72717" idx="2"/>
              <a:endCxn id="72719" idx="0"/>
            </p:cNvCxnSpPr>
            <p:nvPr/>
          </p:nvCxnSpPr>
          <p:spPr bwMode="auto">
            <a:xfrm>
              <a:off x="6888" y="5297"/>
              <a:ext cx="619" cy="667"/>
            </a:xfrm>
            <a:prstGeom prst="line">
              <a:avLst/>
            </a:prstGeom>
            <a:noFill/>
            <a:ln w="12700" algn="ctr">
              <a:solidFill>
                <a:schemeClr val="accent1"/>
              </a:solidFill>
              <a:prstDash val="dash"/>
              <a:round/>
            </a:ln>
            <a:extLst>
              <a:ext uri="{909E8E84-426E-40DD-AFC4-6F175D3DCCD1}">
                <a14:hiddenFill xmlns:a14="http://schemas.microsoft.com/office/drawing/2010/main">
                  <a:noFill/>
                </a14:hiddenFill>
              </a:ext>
            </a:extLst>
          </p:spPr>
        </p:cxnSp>
        <p:cxnSp>
          <p:nvCxnSpPr>
            <p:cNvPr id="72735" name="Straight Connector 45"/>
            <p:cNvCxnSpPr>
              <a:cxnSpLocks noChangeShapeType="1"/>
              <a:stCxn id="72715" idx="2"/>
              <a:endCxn id="72720" idx="0"/>
            </p:cNvCxnSpPr>
            <p:nvPr/>
          </p:nvCxnSpPr>
          <p:spPr bwMode="auto">
            <a:xfrm flipH="1">
              <a:off x="7830" y="4397"/>
              <a:ext cx="357" cy="666"/>
            </a:xfrm>
            <a:prstGeom prst="line">
              <a:avLst/>
            </a:prstGeom>
            <a:noFill/>
            <a:ln w="12700" algn="ctr">
              <a:solidFill>
                <a:schemeClr val="accent1"/>
              </a:solidFill>
              <a:round/>
            </a:ln>
            <a:extLst>
              <a:ext uri="{909E8E84-426E-40DD-AFC4-6F175D3DCCD1}">
                <a14:hiddenFill xmlns:a14="http://schemas.microsoft.com/office/drawing/2010/main">
                  <a:noFill/>
                </a14:hiddenFill>
              </a:ext>
            </a:extLst>
          </p:spPr>
        </p:cxnSp>
        <p:cxnSp>
          <p:nvCxnSpPr>
            <p:cNvPr id="72736" name="Straight Connector 47"/>
            <p:cNvCxnSpPr>
              <a:cxnSpLocks noChangeShapeType="1"/>
              <a:stCxn id="72715" idx="2"/>
              <a:endCxn id="72721" idx="0"/>
            </p:cNvCxnSpPr>
            <p:nvPr/>
          </p:nvCxnSpPr>
          <p:spPr bwMode="auto">
            <a:xfrm>
              <a:off x="8187" y="4397"/>
              <a:ext cx="822" cy="666"/>
            </a:xfrm>
            <a:prstGeom prst="line">
              <a:avLst/>
            </a:prstGeom>
            <a:noFill/>
            <a:ln w="12700" algn="ctr">
              <a:solidFill>
                <a:schemeClr val="accent1"/>
              </a:solidFill>
              <a:prstDash val="dash"/>
              <a:round/>
            </a:ln>
            <a:extLst>
              <a:ext uri="{909E8E84-426E-40DD-AFC4-6F175D3DCCD1}">
                <a14:hiddenFill xmlns:a14="http://schemas.microsoft.com/office/drawing/2010/main">
                  <a:noFill/>
                </a14:hiddenFill>
              </a:ext>
            </a:extLst>
          </p:spPr>
        </p:cxnSp>
        <p:cxnSp>
          <p:nvCxnSpPr>
            <p:cNvPr id="72737" name="Straight Connector 49"/>
            <p:cNvCxnSpPr>
              <a:cxnSpLocks noChangeShapeType="1"/>
              <a:stCxn id="72711" idx="2"/>
              <a:endCxn id="72722" idx="0"/>
            </p:cNvCxnSpPr>
            <p:nvPr/>
          </p:nvCxnSpPr>
          <p:spPr bwMode="auto">
            <a:xfrm flipH="1">
              <a:off x="10300" y="3384"/>
              <a:ext cx="557" cy="779"/>
            </a:xfrm>
            <a:prstGeom prst="line">
              <a:avLst/>
            </a:prstGeom>
            <a:noFill/>
            <a:ln w="12700" algn="ctr">
              <a:solidFill>
                <a:schemeClr val="accent1"/>
              </a:solidFill>
              <a:round/>
            </a:ln>
            <a:extLst>
              <a:ext uri="{909E8E84-426E-40DD-AFC4-6F175D3DCCD1}">
                <a14:hiddenFill xmlns:a14="http://schemas.microsoft.com/office/drawing/2010/main">
                  <a:noFill/>
                </a14:hiddenFill>
              </a:ext>
            </a:extLst>
          </p:spPr>
        </p:cxnSp>
        <p:cxnSp>
          <p:nvCxnSpPr>
            <p:cNvPr id="72738" name="Straight Connector 51"/>
            <p:cNvCxnSpPr>
              <a:cxnSpLocks noChangeShapeType="1"/>
              <a:stCxn id="72711" idx="2"/>
            </p:cNvCxnSpPr>
            <p:nvPr/>
          </p:nvCxnSpPr>
          <p:spPr bwMode="auto">
            <a:xfrm rot="16200000" flipH="1">
              <a:off x="10769" y="3473"/>
              <a:ext cx="723" cy="545"/>
            </a:xfrm>
            <a:prstGeom prst="line">
              <a:avLst/>
            </a:prstGeom>
            <a:noFill/>
            <a:ln w="12700" algn="ctr">
              <a:solidFill>
                <a:schemeClr val="accent1"/>
              </a:solidFill>
              <a:prstDash val="dash"/>
              <a:round/>
            </a:ln>
            <a:extLst>
              <a:ext uri="{909E8E84-426E-40DD-AFC4-6F175D3DCCD1}">
                <a14:hiddenFill xmlns:a14="http://schemas.microsoft.com/office/drawing/2010/main">
                  <a:noFill/>
                </a14:hiddenFill>
              </a:ext>
            </a:extLst>
          </p:spPr>
        </p:cxnSp>
      </p:grpSp>
      <p:graphicFrame>
        <p:nvGraphicFramePr>
          <p:cNvPr id="2" name="表格 1"/>
          <p:cNvGraphicFramePr/>
          <p:nvPr/>
        </p:nvGraphicFramePr>
        <p:xfrm>
          <a:off x="4791710" y="2286635"/>
          <a:ext cx="4062730" cy="4346575"/>
        </p:xfrm>
        <a:graphic>
          <a:graphicData uri="http://schemas.openxmlformats.org/drawingml/2006/table">
            <a:tbl>
              <a:tblPr firstRow="1" bandRow="1">
                <a:tableStyleId>{5C22544A-7EE6-4342-B048-85BDC9FD1C3A}</a:tableStyleId>
              </a:tblPr>
              <a:tblGrid>
                <a:gridCol w="2404745"/>
                <a:gridCol w="1657985"/>
              </a:tblGrid>
              <a:tr h="511175">
                <a:tc>
                  <a:txBody>
                    <a:bodyPr/>
                    <a:p>
                      <a:pPr marL="0" marR="0" algn="l" defTabSz="914400" rtl="0" eaLnBrk="1" fontAlgn="auto" latinLnBrk="0" hangingPunct="1">
                        <a:lnSpc>
                          <a:spcPct val="100000"/>
                        </a:lnSpc>
                        <a:spcBef>
                          <a:spcPts val="0"/>
                        </a:spcBef>
                        <a:buClrTx/>
                        <a:buSzTx/>
                        <a:buFontTx/>
                        <a:buNone/>
                      </a:pPr>
                      <a:r>
                        <a:rPr lang="en-US" altLang="zh-CN" sz="2000" dirty="0">
                          <a:latin typeface="楷体" panose="02010609060101010101" pitchFamily="49" charset="-122"/>
                          <a:ea typeface="楷体" panose="02010609060101010101" pitchFamily="49" charset="-122"/>
                        </a:rPr>
                        <a:t>翻译方案</a:t>
                      </a:r>
                      <a:endParaRPr lang="en-US" altLang="zh-CN" sz="2000" dirty="0">
                        <a:latin typeface="楷体" panose="02010609060101010101" pitchFamily="49" charset="-122"/>
                        <a:ea typeface="楷体" panose="02010609060101010101" pitchFamily="49" charset="-122"/>
                      </a:endParaRPr>
                    </a:p>
                  </a:txBody>
                  <a:tcPr marL="91439" marR="91439">
                    <a:lnR>
                      <a:noFill/>
                    </a:lnR>
                  </a:tcPr>
                </a:tc>
                <a:tc>
                  <a:txBody>
                    <a:bodyPr/>
                    <a:p>
                      <a:pPr marL="0" marR="0" algn="l" defTabSz="914400" rtl="0" eaLnBrk="1" fontAlgn="auto" latinLnBrk="0" hangingPunct="1">
                        <a:lnSpc>
                          <a:spcPct val="100000"/>
                        </a:lnSpc>
                        <a:spcBef>
                          <a:spcPts val="0"/>
                        </a:spcBef>
                        <a:buClrTx/>
                        <a:buSzTx/>
                        <a:buFontTx/>
                        <a:buNone/>
                      </a:pPr>
                      <a:endParaRPr lang="en-US" altLang="zh-CN" sz="1800" dirty="0">
                        <a:latin typeface="Times New Roman" panose="02020603050405020304" pitchFamily="18" charset="0"/>
                        <a:ea typeface="楷体" panose="02010609060101010101" pitchFamily="49" charset="-122"/>
                      </a:endParaRPr>
                    </a:p>
                  </a:txBody>
                  <a:tcPr marL="91439" marR="91439">
                    <a:lnL>
                      <a:noFill/>
                    </a:lnL>
                  </a:tcPr>
                </a:tc>
              </a:tr>
              <a:tr h="592455">
                <a:tc>
                  <a:txBody>
                    <a:bodyPr/>
                    <a:p>
                      <a:pPr marL="0" marR="0" indent="0" algn="l" defTabSz="914400" rtl="0" eaLnBrk="1" fontAlgn="auto" latinLnBrk="0" hangingPunct="1">
                        <a:lnSpc>
                          <a:spcPct val="140000"/>
                        </a:lnSpc>
                        <a:spcBef>
                          <a:spcPts val="0"/>
                        </a:spcBef>
                        <a:spcAft>
                          <a:spcPts val="0"/>
                        </a:spcAft>
                        <a:buClrTx/>
                        <a:buSzTx/>
                        <a:buFontTx/>
                        <a:buNone/>
                        <a:defRPr/>
                      </a:pP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expr </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 expr1</a:t>
                      </a:r>
                      <a:r>
                        <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rPr>
                        <a:t> + term</a:t>
                      </a:r>
                      <a:endPar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R>
                      <a:noFill/>
                    </a:lnR>
                  </a:tcPr>
                </a:tc>
                <a:tc>
                  <a:txBody>
                    <a:bodyPr/>
                    <a:p>
                      <a:pPr marL="0" marR="0" indent="0" algn="ctr" defTabSz="914400" rtl="0" eaLnBrk="1" fontAlgn="auto" latinLnBrk="0" hangingPunct="1">
                        <a:lnSpc>
                          <a:spcPct val="140000"/>
                        </a:lnSpc>
                        <a:spcBef>
                          <a:spcPts val="0"/>
                        </a:spcBef>
                        <a:spcAft>
                          <a:spcPts val="0"/>
                        </a:spcAft>
                        <a:buClrTx/>
                        <a:buSzTx/>
                        <a:buFontTx/>
                        <a:buNone/>
                        <a:defRPr/>
                      </a:pPr>
                      <a:r>
                        <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rPr>
                        <a:t>{print(‘+’)}</a:t>
                      </a:r>
                      <a:endPar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L>
                      <a:noFill/>
                    </a:lnL>
                  </a:tcPr>
                </a:tc>
              </a:tr>
              <a:tr h="543560">
                <a:tc>
                  <a:txBody>
                    <a:bodyPr/>
                    <a:p>
                      <a:pPr marL="0" marR="0" indent="0" algn="l" defTabSz="914400" rtl="0" eaLnBrk="1" fontAlgn="auto" latinLnBrk="0" hangingPunct="1">
                        <a:lnSpc>
                          <a:spcPct val="140000"/>
                        </a:lnSpc>
                        <a:spcBef>
                          <a:spcPts val="0"/>
                        </a:spcBef>
                        <a:spcAft>
                          <a:spcPts val="0"/>
                        </a:spcAft>
                        <a:buClrTx/>
                        <a:buSzTx/>
                        <a:buFontTx/>
                        <a:buNone/>
                        <a:defRPr/>
                      </a:pP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expr </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expr1</a:t>
                      </a:r>
                      <a:r>
                        <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rPr>
                        <a:t> – term             </a:t>
                      </a:r>
                      <a:endPar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R>
                      <a:noFill/>
                    </a:lnR>
                  </a:tcPr>
                </a:tc>
                <a:tc>
                  <a:txBody>
                    <a:bodyPr/>
                    <a:p>
                      <a:pPr marL="0" marR="0" indent="0" algn="ctr" defTabSz="914400" rtl="0" eaLnBrk="1" fontAlgn="auto" latinLnBrk="0" hangingPunct="1">
                        <a:lnSpc>
                          <a:spcPct val="140000"/>
                        </a:lnSpc>
                        <a:spcBef>
                          <a:spcPts val="0"/>
                        </a:spcBef>
                        <a:spcAft>
                          <a:spcPts val="0"/>
                        </a:spcAft>
                        <a:buClrTx/>
                        <a:buSzTx/>
                        <a:buFontTx/>
                        <a:buNone/>
                        <a:defRPr/>
                      </a:pPr>
                      <a:r>
                        <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rPr>
                        <a:t>{print(‘-’)}</a:t>
                      </a:r>
                      <a:endPar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L>
                      <a:noFill/>
                    </a:lnL>
                  </a:tcPr>
                </a:tc>
              </a:tr>
              <a:tr h="561340">
                <a:tc>
                  <a:txBody>
                    <a:bodyPr/>
                    <a:p>
                      <a:pPr marL="0" marR="0" indent="0" algn="l" defTabSz="914400" rtl="0" eaLnBrk="1" fontAlgn="auto" latinLnBrk="0" hangingPunct="1">
                        <a:lnSpc>
                          <a:spcPct val="140000"/>
                        </a:lnSpc>
                        <a:spcBef>
                          <a:spcPts val="0"/>
                        </a:spcBef>
                        <a:spcAft>
                          <a:spcPts val="0"/>
                        </a:spcAft>
                        <a:buClrTx/>
                        <a:buSzTx/>
                        <a:buFontTx/>
                        <a:buNone/>
                        <a:defRPr/>
                      </a:pP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expr </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 term</a:t>
                      </a:r>
                      <a:endParaRPr lang="en-US" altLang="zh-CN" sz="1800" b="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R>
                      <a:noFill/>
                    </a:lnR>
                  </a:tcPr>
                </a:tc>
                <a:tc>
                  <a:txBody>
                    <a:bodyPr/>
                    <a:p>
                      <a:pPr marL="0" marR="0" indent="0" algn="ctr" defTabSz="914400" rtl="0" eaLnBrk="1" fontAlgn="auto" latinLnBrk="0" hangingPunct="1">
                        <a:lnSpc>
                          <a:spcPct val="140000"/>
                        </a:lnSpc>
                        <a:spcBef>
                          <a:spcPts val="0"/>
                        </a:spcBef>
                        <a:spcAft>
                          <a:spcPts val="0"/>
                        </a:spcAft>
                        <a:buClrTx/>
                        <a:buSzTx/>
                        <a:buFontTx/>
                        <a:buNone/>
                        <a:defRPr/>
                      </a:pPr>
                      <a:endParaRPr lang="en-US" altLang="zh-CN" sz="1800" b="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L>
                      <a:noFill/>
                    </a:lnL>
                  </a:tcPr>
                </a:tc>
              </a:tr>
              <a:tr h="531495">
                <a:tc>
                  <a:txBody>
                    <a:bodyPr/>
                    <a:p>
                      <a:pPr marL="0" marR="0" indent="0" algn="l" defTabSz="914400" rtl="0" eaLnBrk="1" fontAlgn="auto" latinLnBrk="0" hangingPunct="1">
                        <a:lnSpc>
                          <a:spcPct val="140000"/>
                        </a:lnSpc>
                        <a:spcBef>
                          <a:spcPts val="0"/>
                        </a:spcBef>
                        <a:spcAft>
                          <a:spcPts val="0"/>
                        </a:spcAft>
                        <a:buClrTx/>
                        <a:buSzTx/>
                        <a:buFontTx/>
                        <a:buNone/>
                        <a:defRPr/>
                      </a:pP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term </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 0                              </a:t>
                      </a:r>
                      <a:endPar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R>
                      <a:noFill/>
                    </a:lnR>
                  </a:tcPr>
                </a:tc>
                <a:tc>
                  <a:txBody>
                    <a:bodyPr/>
                    <a:p>
                      <a:pPr marL="0" marR="0" indent="0" algn="ctr" defTabSz="914400" rtl="0" eaLnBrk="1" fontAlgn="auto" latinLnBrk="0" hangingPunct="1">
                        <a:lnSpc>
                          <a:spcPct val="140000"/>
                        </a:lnSpc>
                        <a:spcBef>
                          <a:spcPts val="0"/>
                        </a:spcBef>
                        <a:spcAft>
                          <a:spcPts val="0"/>
                        </a:spcAft>
                        <a:buClrTx/>
                        <a:buSzTx/>
                        <a:buFontTx/>
                        <a:buNone/>
                        <a:defRPr/>
                      </a:pPr>
                      <a:r>
                        <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rPr>
                        <a:t>{print(‘0’)}</a:t>
                      </a:r>
                      <a:endPar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L>
                      <a:noFill/>
                    </a:lnL>
                  </a:tcPr>
                </a:tc>
              </a:tr>
              <a:tr h="604520">
                <a:tc>
                  <a:txBody>
                    <a:bodyPr/>
                    <a:p>
                      <a:pPr marL="0" marR="0" indent="0" algn="l" defTabSz="914400" rtl="0" eaLnBrk="1" fontAlgn="auto" latinLnBrk="0" hangingPunct="1">
                        <a:lnSpc>
                          <a:spcPct val="140000"/>
                        </a:lnSpc>
                        <a:spcBef>
                          <a:spcPts val="0"/>
                        </a:spcBef>
                        <a:spcAft>
                          <a:spcPts val="0"/>
                        </a:spcAft>
                        <a:buClrTx/>
                        <a:buSzTx/>
                        <a:buFontTx/>
                        <a:buNone/>
                        <a:defRPr/>
                      </a:pP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term </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 1   </a:t>
                      </a:r>
                      <a:endPar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R>
                      <a:noFill/>
                    </a:lnR>
                  </a:tcPr>
                </a:tc>
                <a:tc>
                  <a:txBody>
                    <a:bodyPr/>
                    <a:p>
                      <a:pPr marL="0" marR="0" indent="0" algn="ctr" defTabSz="914400" rtl="0" eaLnBrk="1" fontAlgn="auto" latinLnBrk="0" hangingPunct="1">
                        <a:lnSpc>
                          <a:spcPct val="140000"/>
                        </a:lnSpc>
                        <a:spcBef>
                          <a:spcPts val="0"/>
                        </a:spcBef>
                        <a:spcAft>
                          <a:spcPts val="0"/>
                        </a:spcAft>
                        <a:buClrTx/>
                        <a:buSzTx/>
                        <a:buFontTx/>
                        <a:buNone/>
                        <a:defRPr/>
                      </a:pPr>
                      <a:r>
                        <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rPr>
                        <a:t>{print(‘1’)}</a:t>
                      </a:r>
                      <a:endPar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L>
                      <a:noFill/>
                    </a:lnL>
                  </a:tcPr>
                </a:tc>
              </a:tr>
              <a:tr h="501650">
                <a:tc>
                  <a:txBody>
                    <a:bodyPr/>
                    <a:p>
                      <a:pPr algn="r">
                        <a:lnSpc>
                          <a:spcPct val="140000"/>
                        </a:lnSpc>
                      </a:pP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b="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R>
                      <a:noFill/>
                    </a:lnR>
                  </a:tcPr>
                </a:tc>
                <a:tc>
                  <a:txBody>
                    <a:bodyPr/>
                    <a:p>
                      <a:pPr algn="ctr">
                        <a:lnSpc>
                          <a:spcPct val="140000"/>
                        </a:lnSpc>
                      </a:pPr>
                      <a:endParaRPr lang="en-US" altLang="zh-CN" sz="1800" b="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L>
                      <a:noFill/>
                    </a:lnL>
                  </a:tcPr>
                </a:tc>
              </a:tr>
              <a:tr h="500380">
                <a:tc>
                  <a:txBody>
                    <a:bodyPr/>
                    <a:p>
                      <a:pPr>
                        <a:lnSpc>
                          <a:spcPct val="140000"/>
                        </a:lnSpc>
                      </a:pP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term </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 9</a:t>
                      </a:r>
                      <a:endPar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R>
                      <a:noFill/>
                    </a:lnR>
                  </a:tcPr>
                </a:tc>
                <a:tc>
                  <a:txBody>
                    <a:bodyPr/>
                    <a:p>
                      <a:pPr algn="ctr">
                        <a:lnSpc>
                          <a:spcPct val="140000"/>
                        </a:lnSpc>
                      </a:pPr>
                      <a:r>
                        <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rPr>
                        <a:t>{print(‘9’)}</a:t>
                      </a:r>
                      <a:endParaRPr lang="en-US" altLang="zh-CN" sz="1800" b="0" baseline="0" dirty="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lnL>
                      <a:noFill/>
                    </a:ln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rPr>
              <a:t>课程内容</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r>
              <a:rPr lang="zh-CN" altLang="en-US">
                <a:latin typeface="Times New Roman" panose="02020603050405020304" pitchFamily="18" charset="0"/>
                <a:cs typeface="Times New Roman" panose="02020603050405020304" pitchFamily="18" charset="0"/>
                <a:sym typeface="+mn-ea"/>
              </a:rPr>
              <a:t>语法制导翻译的一般原理</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语法制导定义的基本概念</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rPr>
              <a:t>语法制导翻译方案的基本概念</a:t>
            </a:r>
            <a:endParaRPr lang="zh-CN" altLang="en-US">
              <a:latin typeface="Times New Roman" panose="02020603050405020304" pitchFamily="18" charset="0"/>
              <a:cs typeface="Times New Roman" panose="02020603050405020304" pitchFamily="18" charset="0"/>
            </a:endParaRPr>
          </a:p>
          <a:p>
            <a:r>
              <a:rPr lang="zh-CN" altLang="en-US" u="sng">
                <a:latin typeface="Times New Roman" panose="02020603050405020304" pitchFamily="18" charset="0"/>
                <a:cs typeface="Times New Roman" panose="02020603050405020304" pitchFamily="18" charset="0"/>
              </a:rPr>
              <a:t>综合属性和继承属性的概念</a:t>
            </a:r>
            <a:endParaRPr lang="zh-CN" altLang="en-US" u="sng">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rPr>
              <a:t>综合属性</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r>
              <a:rPr lang="en-US" altLang="zh-CN" i="1" dirty="0">
                <a:latin typeface="Times New Roman" panose="02020603050405020304" pitchFamily="18" charset="0"/>
                <a:cs typeface="Times New Roman" panose="02020603050405020304" pitchFamily="18" charset="0"/>
                <a:sym typeface="+mn-ea"/>
              </a:rPr>
              <a:t>S</a:t>
            </a:r>
            <a:r>
              <a:rPr lang="zh-CN" altLang="en-US" dirty="0">
                <a:latin typeface="Times New Roman" panose="02020603050405020304" pitchFamily="18" charset="0"/>
                <a:cs typeface="Times New Roman" panose="02020603050405020304" pitchFamily="18" charset="0"/>
                <a:sym typeface="+mn-ea"/>
              </a:rPr>
              <a:t>属性定义</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仅使用综合属性的语法制导定义</a:t>
            </a:r>
            <a:endParaRPr lang="zh-CN" altLang="en-US">
              <a:latin typeface="Times New Roman" panose="02020603050405020304" pitchFamily="18" charset="0"/>
              <a:cs typeface="Times New Roman" panose="02020603050405020304" pitchFamily="18" charset="0"/>
            </a:endParaRPr>
          </a:p>
        </p:txBody>
      </p:sp>
      <p:graphicFrame>
        <p:nvGraphicFramePr>
          <p:cNvPr id="4" name="表格 3"/>
          <p:cNvGraphicFramePr/>
          <p:nvPr/>
        </p:nvGraphicFramePr>
        <p:xfrm>
          <a:off x="1242060" y="2527300"/>
          <a:ext cx="6271260" cy="3713480"/>
        </p:xfrm>
        <a:graphic>
          <a:graphicData uri="http://schemas.openxmlformats.org/drawingml/2006/table">
            <a:tbl>
              <a:tblPr firstRow="1" bandRow="1">
                <a:tableStyleId>{5C22544A-7EE6-4342-B048-85BDC9FD1C3A}</a:tableStyleId>
              </a:tblPr>
              <a:tblGrid>
                <a:gridCol w="2771140"/>
                <a:gridCol w="3500120"/>
              </a:tblGrid>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产  生  式 </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  义  规  则 </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 n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print (E.val)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a:t>
                      </a:r>
                      <a:r>
                        <a:rPr kumimoji="0" lang="en-US" altLang="zh-CN" sz="2000" b="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E.val = E</a:t>
                      </a:r>
                      <a:r>
                        <a:rPr kumimoji="0" lang="en-US" altLang="zh-CN" sz="2000" b="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.val + T.val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E.val = T.val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a:t>
                      </a:r>
                      <a:r>
                        <a:rPr kumimoji="0" lang="en-US" altLang="zh-CN" sz="2000" b="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T.val = T</a:t>
                      </a:r>
                      <a:r>
                        <a:rPr kumimoji="0" lang="en-US" altLang="zh-CN" sz="2000" b="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.val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F.val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T.val = F.val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F.val = E.val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digit </a:t>
                      </a:r>
                      <a:endPar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F.val = </a:t>
                      </a:r>
                      <a:r>
                        <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digit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.lexval</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Times New Roman" panose="02020603050405020304" pitchFamily="18" charset="0"/>
                <a:sym typeface="+mn-ea"/>
              </a:rPr>
              <a:t>综合属性</a:t>
            </a:r>
            <a:endParaRPr lang="zh-CN" altLang="en-US">
              <a:latin typeface="Times New Roman" panose="02020603050405020304" pitchFamily="18" charset="0"/>
              <a:sym typeface="+mn-ea"/>
            </a:endParaRPr>
          </a:p>
        </p:txBody>
      </p:sp>
      <p:sp>
        <p:nvSpPr>
          <p:cNvPr id="3" name="内容占位符 2"/>
          <p:cNvSpPr>
            <a:spLocks noGrp="1"/>
          </p:cNvSpPr>
          <p:nvPr>
            <p:ph idx="1"/>
          </p:nvPr>
        </p:nvSpPr>
        <p:spPr/>
        <p:txBody>
          <a:bodyPr/>
          <a:p>
            <a:r>
              <a:rPr lang="zh-CN" altLang="en-US" dirty="0">
                <a:latin typeface="Times New Roman" panose="02020603050405020304" pitchFamily="18" charset="0"/>
                <a:cs typeface="Times New Roman" panose="02020603050405020304" pitchFamily="18" charset="0"/>
                <a:sym typeface="+mn-ea"/>
              </a:rPr>
              <a:t>注释分析树:结点的属性值都标注出来的分析树</a:t>
            </a:r>
            <a:endParaRPr lang="zh-CN" altLang="en-US" dirty="0">
              <a:latin typeface="Times New Roman" panose="02020603050405020304" pitchFamily="18" charset="0"/>
              <a:cs typeface="Times New Roman" panose="02020603050405020304" pitchFamily="18" charset="0"/>
              <a:sym typeface="+mn-ea"/>
            </a:endParaRPr>
          </a:p>
          <a:p>
            <a:pPr marL="0" lvl="1"/>
            <a:r>
              <a:rPr lang="en-US" altLang="zh-CN" sz="2400" dirty="0">
                <a:latin typeface="Times New Roman" panose="02020603050405020304" pitchFamily="18" charset="0"/>
                <a:cs typeface="Times New Roman" panose="02020603050405020304" pitchFamily="18" charset="0"/>
                <a:sym typeface="+mn-ea"/>
              </a:rPr>
              <a:t>8+5*2n</a:t>
            </a:r>
            <a:r>
              <a:rPr lang="zh-CN" altLang="en-US" sz="2400" dirty="0">
                <a:latin typeface="Times New Roman" panose="02020603050405020304" pitchFamily="18" charset="0"/>
                <a:cs typeface="Times New Roman" panose="02020603050405020304" pitchFamily="18" charset="0"/>
                <a:sym typeface="+mn-ea"/>
              </a:rPr>
              <a:t>的注释分析树</a:t>
            </a:r>
            <a:endParaRPr lang="zh-CN" altLang="en-US" sz="2400" b="1" dirty="0">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grpSp>
        <p:nvGrpSpPr>
          <p:cNvPr id="35" name="组合 34"/>
          <p:cNvGrpSpPr/>
          <p:nvPr/>
        </p:nvGrpSpPr>
        <p:grpSpPr>
          <a:xfrm>
            <a:off x="564515" y="2521585"/>
            <a:ext cx="8122285" cy="3499485"/>
            <a:chOff x="1104" y="4272"/>
            <a:chExt cx="12791" cy="5511"/>
          </a:xfrm>
        </p:grpSpPr>
        <p:sp>
          <p:nvSpPr>
            <p:cNvPr id="6" name="Rectangle 60"/>
            <p:cNvSpPr/>
            <p:nvPr/>
          </p:nvSpPr>
          <p:spPr>
            <a:xfrm>
              <a:off x="10499" y="8063"/>
              <a:ext cx="3396" cy="616"/>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digit.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lexval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2</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34"/>
            <p:cNvSpPr/>
            <p:nvPr/>
          </p:nvSpPr>
          <p:spPr>
            <a:xfrm>
              <a:off x="5814" y="4272"/>
              <a:ext cx="582" cy="590"/>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35"/>
            <p:cNvSpPr/>
            <p:nvPr/>
          </p:nvSpPr>
          <p:spPr>
            <a:xfrm>
              <a:off x="4976" y="5315"/>
              <a:ext cx="2295" cy="58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18</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Rectangle 36"/>
            <p:cNvSpPr/>
            <p:nvPr/>
          </p:nvSpPr>
          <p:spPr>
            <a:xfrm>
              <a:off x="8260" y="4947"/>
              <a:ext cx="582" cy="590"/>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37"/>
            <p:cNvSpPr/>
            <p:nvPr/>
          </p:nvSpPr>
          <p:spPr>
            <a:xfrm>
              <a:off x="8108" y="6108"/>
              <a:ext cx="2295" cy="61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10</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Rectangle 38"/>
            <p:cNvSpPr/>
            <p:nvPr/>
          </p:nvSpPr>
          <p:spPr>
            <a:xfrm>
              <a:off x="1979" y="6108"/>
              <a:ext cx="2151" cy="58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8</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39"/>
            <p:cNvSpPr/>
            <p:nvPr/>
          </p:nvSpPr>
          <p:spPr>
            <a:xfrm>
              <a:off x="1946" y="7154"/>
              <a:ext cx="2148" cy="58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8</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40"/>
            <p:cNvSpPr/>
            <p:nvPr/>
          </p:nvSpPr>
          <p:spPr>
            <a:xfrm>
              <a:off x="1984" y="8186"/>
              <a:ext cx="2151" cy="58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8</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41"/>
            <p:cNvSpPr/>
            <p:nvPr/>
          </p:nvSpPr>
          <p:spPr>
            <a:xfrm>
              <a:off x="1104" y="9167"/>
              <a:ext cx="3535" cy="616"/>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digit.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lexval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8</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Line 42"/>
            <p:cNvSpPr/>
            <p:nvPr/>
          </p:nvSpPr>
          <p:spPr>
            <a:xfrm>
              <a:off x="7271" y="5749"/>
              <a:ext cx="1566" cy="422"/>
            </a:xfrm>
            <a:prstGeom prst="line">
              <a:avLst/>
            </a:prstGeom>
            <a:ln w="25400" cap="flat" cmpd="sng">
              <a:solidFill>
                <a:schemeClr val="accent1"/>
              </a:solidFill>
              <a:prstDash val="solid"/>
              <a:round/>
              <a:headEnd type="none" w="med" len="med"/>
              <a:tailEnd type="none" w="med" len="med"/>
            </a:ln>
          </p:spPr>
        </p:sp>
        <p:sp>
          <p:nvSpPr>
            <p:cNvPr id="16" name="Line 43"/>
            <p:cNvSpPr/>
            <p:nvPr/>
          </p:nvSpPr>
          <p:spPr>
            <a:xfrm>
              <a:off x="6505" y="4805"/>
              <a:ext cx="1566" cy="422"/>
            </a:xfrm>
            <a:prstGeom prst="line">
              <a:avLst/>
            </a:prstGeom>
            <a:ln w="25400" cap="flat" cmpd="sng">
              <a:solidFill>
                <a:schemeClr val="accent1"/>
              </a:solidFill>
              <a:prstDash val="solid"/>
              <a:round/>
              <a:headEnd type="none" w="med" len="med"/>
              <a:tailEnd type="none" w="med" len="med"/>
            </a:ln>
          </p:spPr>
        </p:sp>
        <p:sp>
          <p:nvSpPr>
            <p:cNvPr id="17" name="Line 44"/>
            <p:cNvSpPr/>
            <p:nvPr/>
          </p:nvSpPr>
          <p:spPr>
            <a:xfrm flipH="1">
              <a:off x="3036" y="5827"/>
              <a:ext cx="1789" cy="370"/>
            </a:xfrm>
            <a:prstGeom prst="line">
              <a:avLst/>
            </a:prstGeom>
            <a:ln w="25400" cap="flat" cmpd="sng">
              <a:solidFill>
                <a:schemeClr val="accent1"/>
              </a:solidFill>
              <a:prstDash val="solid"/>
              <a:round/>
              <a:headEnd type="none" w="med" len="med"/>
              <a:tailEnd type="none" w="med" len="med"/>
            </a:ln>
          </p:spPr>
        </p:sp>
        <p:sp>
          <p:nvSpPr>
            <p:cNvPr id="18" name="Line 45"/>
            <p:cNvSpPr/>
            <p:nvPr/>
          </p:nvSpPr>
          <p:spPr>
            <a:xfrm>
              <a:off x="5997" y="4862"/>
              <a:ext cx="0" cy="369"/>
            </a:xfrm>
            <a:prstGeom prst="line">
              <a:avLst/>
            </a:prstGeom>
            <a:ln w="25400" cap="flat" cmpd="sng">
              <a:solidFill>
                <a:schemeClr val="accent1"/>
              </a:solidFill>
              <a:prstDash val="solid"/>
              <a:round/>
              <a:headEnd type="none" w="med" len="med"/>
              <a:tailEnd type="none" w="med" len="med"/>
            </a:ln>
          </p:spPr>
        </p:sp>
        <p:sp>
          <p:nvSpPr>
            <p:cNvPr id="19" name="Rectangle 46"/>
            <p:cNvSpPr/>
            <p:nvPr/>
          </p:nvSpPr>
          <p:spPr>
            <a:xfrm>
              <a:off x="5375" y="7130"/>
              <a:ext cx="2295" cy="590"/>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47"/>
            <p:cNvSpPr/>
            <p:nvPr/>
          </p:nvSpPr>
          <p:spPr>
            <a:xfrm>
              <a:off x="5997" y="5828"/>
              <a:ext cx="0" cy="369"/>
            </a:xfrm>
            <a:prstGeom prst="line">
              <a:avLst/>
            </a:prstGeom>
            <a:ln w="25400" cap="flat" cmpd="sng">
              <a:solidFill>
                <a:schemeClr val="accent1"/>
              </a:solidFill>
              <a:prstDash val="solid"/>
              <a:round/>
              <a:headEnd type="none" w="med" len="med"/>
              <a:tailEnd type="none" w="med" len="med"/>
            </a:ln>
          </p:spPr>
        </p:sp>
        <p:sp>
          <p:nvSpPr>
            <p:cNvPr id="21" name="Rectangle 48"/>
            <p:cNvSpPr/>
            <p:nvPr/>
          </p:nvSpPr>
          <p:spPr>
            <a:xfrm>
              <a:off x="5816" y="6171"/>
              <a:ext cx="585" cy="590"/>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Rectangle 49"/>
            <p:cNvSpPr/>
            <p:nvPr/>
          </p:nvSpPr>
          <p:spPr>
            <a:xfrm>
              <a:off x="9240" y="7139"/>
              <a:ext cx="585" cy="588"/>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23" name="Line 50"/>
            <p:cNvSpPr/>
            <p:nvPr/>
          </p:nvSpPr>
          <p:spPr>
            <a:xfrm>
              <a:off x="2788" y="6844"/>
              <a:ext cx="0" cy="369"/>
            </a:xfrm>
            <a:prstGeom prst="line">
              <a:avLst/>
            </a:prstGeom>
            <a:ln w="25400" cap="flat" cmpd="sng">
              <a:solidFill>
                <a:schemeClr val="accent1"/>
              </a:solidFill>
              <a:prstDash val="solid"/>
              <a:round/>
              <a:headEnd type="none" w="med" len="med"/>
              <a:tailEnd type="none" w="med" len="med"/>
            </a:ln>
          </p:spPr>
        </p:sp>
        <p:sp>
          <p:nvSpPr>
            <p:cNvPr id="24" name="Line 51"/>
            <p:cNvSpPr/>
            <p:nvPr/>
          </p:nvSpPr>
          <p:spPr>
            <a:xfrm>
              <a:off x="2788" y="7865"/>
              <a:ext cx="0" cy="369"/>
            </a:xfrm>
            <a:prstGeom prst="line">
              <a:avLst/>
            </a:prstGeom>
            <a:ln w="25400" cap="flat" cmpd="sng">
              <a:solidFill>
                <a:schemeClr val="accent1"/>
              </a:solidFill>
              <a:prstDash val="solid"/>
              <a:round/>
              <a:headEnd type="none" w="med" len="med"/>
              <a:tailEnd type="none" w="med" len="med"/>
            </a:ln>
          </p:spPr>
        </p:sp>
        <p:sp>
          <p:nvSpPr>
            <p:cNvPr id="25" name="Line 52"/>
            <p:cNvSpPr/>
            <p:nvPr/>
          </p:nvSpPr>
          <p:spPr>
            <a:xfrm>
              <a:off x="2788" y="8795"/>
              <a:ext cx="0" cy="371"/>
            </a:xfrm>
            <a:prstGeom prst="line">
              <a:avLst/>
            </a:prstGeom>
            <a:ln w="25400" cap="flat" cmpd="sng">
              <a:solidFill>
                <a:schemeClr val="accent1"/>
              </a:solidFill>
              <a:prstDash val="solid"/>
              <a:round/>
              <a:headEnd type="none" w="med" len="med"/>
              <a:tailEnd type="none" w="med" len="med"/>
            </a:ln>
          </p:spPr>
        </p:sp>
        <p:sp>
          <p:nvSpPr>
            <p:cNvPr id="26" name="Line 53"/>
            <p:cNvSpPr/>
            <p:nvPr/>
          </p:nvSpPr>
          <p:spPr>
            <a:xfrm>
              <a:off x="10225" y="6654"/>
              <a:ext cx="1566" cy="424"/>
            </a:xfrm>
            <a:prstGeom prst="line">
              <a:avLst/>
            </a:prstGeom>
            <a:ln w="25400" cap="flat" cmpd="sng">
              <a:solidFill>
                <a:schemeClr val="accent1"/>
              </a:solidFill>
              <a:prstDash val="solid"/>
              <a:round/>
              <a:headEnd type="none" w="med" len="med"/>
              <a:tailEnd type="none" w="med" len="med"/>
            </a:ln>
          </p:spPr>
        </p:sp>
        <p:sp>
          <p:nvSpPr>
            <p:cNvPr id="27" name="Line 54"/>
            <p:cNvSpPr/>
            <p:nvPr/>
          </p:nvSpPr>
          <p:spPr>
            <a:xfrm flipH="1">
              <a:off x="6396" y="6735"/>
              <a:ext cx="1566" cy="422"/>
            </a:xfrm>
            <a:prstGeom prst="line">
              <a:avLst/>
            </a:prstGeom>
            <a:ln w="25400" cap="flat" cmpd="sng">
              <a:solidFill>
                <a:schemeClr val="accent1"/>
              </a:solidFill>
              <a:prstDash val="solid"/>
              <a:round/>
              <a:headEnd type="none" w="med" len="med"/>
              <a:tailEnd type="none" w="med" len="med"/>
            </a:ln>
          </p:spPr>
        </p:sp>
        <p:sp>
          <p:nvSpPr>
            <p:cNvPr id="28" name="Line 55"/>
            <p:cNvSpPr/>
            <p:nvPr/>
          </p:nvSpPr>
          <p:spPr>
            <a:xfrm>
              <a:off x="9424" y="6814"/>
              <a:ext cx="0" cy="369"/>
            </a:xfrm>
            <a:prstGeom prst="line">
              <a:avLst/>
            </a:prstGeom>
            <a:ln w="25400" cap="flat" cmpd="sng">
              <a:solidFill>
                <a:schemeClr val="accent1"/>
              </a:solidFill>
              <a:prstDash val="solid"/>
              <a:round/>
              <a:headEnd type="none" w="med" len="med"/>
              <a:tailEnd type="none" w="med" len="med"/>
            </a:ln>
          </p:spPr>
        </p:sp>
        <p:sp>
          <p:nvSpPr>
            <p:cNvPr id="29" name="Line 56"/>
            <p:cNvSpPr/>
            <p:nvPr/>
          </p:nvSpPr>
          <p:spPr>
            <a:xfrm>
              <a:off x="6254" y="7865"/>
              <a:ext cx="0" cy="369"/>
            </a:xfrm>
            <a:prstGeom prst="line">
              <a:avLst/>
            </a:prstGeom>
            <a:ln w="25400" cap="flat" cmpd="sng">
              <a:solidFill>
                <a:schemeClr val="accent1"/>
              </a:solidFill>
              <a:prstDash val="solid"/>
              <a:round/>
              <a:headEnd type="none" w="med" len="med"/>
              <a:tailEnd type="none" w="med" len="med"/>
            </a:ln>
          </p:spPr>
        </p:sp>
        <p:sp>
          <p:nvSpPr>
            <p:cNvPr id="30" name="Line 57"/>
            <p:cNvSpPr/>
            <p:nvPr/>
          </p:nvSpPr>
          <p:spPr>
            <a:xfrm>
              <a:off x="12197" y="7742"/>
              <a:ext cx="0" cy="369"/>
            </a:xfrm>
            <a:prstGeom prst="line">
              <a:avLst/>
            </a:prstGeom>
            <a:ln w="25400" cap="flat" cmpd="sng">
              <a:solidFill>
                <a:schemeClr val="accent1"/>
              </a:solidFill>
              <a:prstDash val="solid"/>
              <a:round/>
              <a:headEnd type="none" w="med" len="med"/>
              <a:tailEnd type="none" w="med" len="med"/>
            </a:ln>
          </p:spPr>
        </p:sp>
        <p:sp>
          <p:nvSpPr>
            <p:cNvPr id="31" name="Rectangle 58"/>
            <p:cNvSpPr/>
            <p:nvPr/>
          </p:nvSpPr>
          <p:spPr>
            <a:xfrm>
              <a:off x="5375" y="8234"/>
              <a:ext cx="2295" cy="590"/>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Rectangle 59"/>
            <p:cNvSpPr/>
            <p:nvPr/>
          </p:nvSpPr>
          <p:spPr>
            <a:xfrm>
              <a:off x="11282" y="7078"/>
              <a:ext cx="2297" cy="590"/>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2</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Rectangle 61"/>
            <p:cNvSpPr/>
            <p:nvPr/>
          </p:nvSpPr>
          <p:spPr>
            <a:xfrm>
              <a:off x="5082" y="9167"/>
              <a:ext cx="3535" cy="616"/>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digit.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lexval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62"/>
            <p:cNvSpPr/>
            <p:nvPr/>
          </p:nvSpPr>
          <p:spPr>
            <a:xfrm>
              <a:off x="6254" y="8795"/>
              <a:ext cx="0" cy="371"/>
            </a:xfrm>
            <a:prstGeom prst="line">
              <a:avLst/>
            </a:prstGeom>
            <a:ln w="25400" cap="flat" cmpd="sng">
              <a:solidFill>
                <a:schemeClr val="accent1"/>
              </a:solidFill>
              <a:prstDash val="solid"/>
              <a:round/>
              <a:headEnd type="none" w="med" len="med"/>
              <a:tailEnd type="none" w="med" len="med"/>
            </a:ln>
          </p:spPr>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综合属性</a:t>
            </a:r>
            <a:endParaRPr lang="zh-CN" altLang="en-US"/>
          </a:p>
        </p:txBody>
      </p:sp>
      <p:sp>
        <p:nvSpPr>
          <p:cNvPr id="3" name="内容占位符 2"/>
          <p:cNvSpPr>
            <a:spLocks noGrp="1"/>
          </p:cNvSpPr>
          <p:nvPr>
            <p:ph idx="1"/>
          </p:nvPr>
        </p:nvSpPr>
        <p:spPr/>
        <p:txBody>
          <a:bodyPr/>
          <a:p>
            <a:r>
              <a:rPr lang="zh-CN" altLang="en-US" dirty="0">
                <a:latin typeface="宋体" panose="02010600030101010101" pitchFamily="2" charset="-122"/>
                <a:sym typeface="+mn-ea"/>
              </a:rPr>
              <a:t>分析树各结点属性的计算可以自下而上地完成</a:t>
            </a:r>
            <a:endParaRPr lang="zh-CN" altLang="en-US"/>
          </a:p>
        </p:txBody>
      </p:sp>
      <p:grpSp>
        <p:nvGrpSpPr>
          <p:cNvPr id="35" name="组合 34"/>
          <p:cNvGrpSpPr/>
          <p:nvPr/>
        </p:nvGrpSpPr>
        <p:grpSpPr>
          <a:xfrm>
            <a:off x="564515" y="2521585"/>
            <a:ext cx="8122285" cy="3499485"/>
            <a:chOff x="1104" y="4272"/>
            <a:chExt cx="12791" cy="5511"/>
          </a:xfrm>
        </p:grpSpPr>
        <p:sp>
          <p:nvSpPr>
            <p:cNvPr id="6" name="Rectangle 60"/>
            <p:cNvSpPr/>
            <p:nvPr/>
          </p:nvSpPr>
          <p:spPr>
            <a:xfrm>
              <a:off x="10499" y="8063"/>
              <a:ext cx="3396" cy="616"/>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digit.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lexval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2</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34"/>
            <p:cNvSpPr/>
            <p:nvPr/>
          </p:nvSpPr>
          <p:spPr>
            <a:xfrm>
              <a:off x="5814" y="4272"/>
              <a:ext cx="582" cy="590"/>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35"/>
            <p:cNvSpPr/>
            <p:nvPr/>
          </p:nvSpPr>
          <p:spPr>
            <a:xfrm>
              <a:off x="4976" y="5315"/>
              <a:ext cx="2295" cy="58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18</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Rectangle 36"/>
            <p:cNvSpPr/>
            <p:nvPr/>
          </p:nvSpPr>
          <p:spPr>
            <a:xfrm>
              <a:off x="8260" y="4947"/>
              <a:ext cx="582" cy="590"/>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37"/>
            <p:cNvSpPr/>
            <p:nvPr/>
          </p:nvSpPr>
          <p:spPr>
            <a:xfrm>
              <a:off x="8108" y="6108"/>
              <a:ext cx="2295" cy="61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10</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Rectangle 38"/>
            <p:cNvSpPr/>
            <p:nvPr/>
          </p:nvSpPr>
          <p:spPr>
            <a:xfrm>
              <a:off x="1979" y="6108"/>
              <a:ext cx="2151" cy="58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8</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39"/>
            <p:cNvSpPr/>
            <p:nvPr/>
          </p:nvSpPr>
          <p:spPr>
            <a:xfrm>
              <a:off x="1946" y="7154"/>
              <a:ext cx="2148" cy="58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8</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40"/>
            <p:cNvSpPr/>
            <p:nvPr/>
          </p:nvSpPr>
          <p:spPr>
            <a:xfrm>
              <a:off x="1984" y="8186"/>
              <a:ext cx="2151" cy="58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8</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41"/>
            <p:cNvSpPr/>
            <p:nvPr/>
          </p:nvSpPr>
          <p:spPr>
            <a:xfrm>
              <a:off x="1104" y="9167"/>
              <a:ext cx="3535" cy="616"/>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digit.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lexval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8</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Line 42"/>
            <p:cNvSpPr/>
            <p:nvPr/>
          </p:nvSpPr>
          <p:spPr>
            <a:xfrm>
              <a:off x="7271" y="5749"/>
              <a:ext cx="1566" cy="422"/>
            </a:xfrm>
            <a:prstGeom prst="line">
              <a:avLst/>
            </a:prstGeom>
            <a:ln w="25400" cap="flat" cmpd="sng">
              <a:solidFill>
                <a:schemeClr val="accent1"/>
              </a:solidFill>
              <a:prstDash val="solid"/>
              <a:round/>
              <a:headEnd type="none" w="med" len="med"/>
              <a:tailEnd type="none" w="med" len="med"/>
            </a:ln>
          </p:spPr>
        </p:sp>
        <p:sp>
          <p:nvSpPr>
            <p:cNvPr id="16" name="Line 43"/>
            <p:cNvSpPr/>
            <p:nvPr/>
          </p:nvSpPr>
          <p:spPr>
            <a:xfrm>
              <a:off x="6505" y="4805"/>
              <a:ext cx="1566" cy="422"/>
            </a:xfrm>
            <a:prstGeom prst="line">
              <a:avLst/>
            </a:prstGeom>
            <a:ln w="25400" cap="flat" cmpd="sng">
              <a:solidFill>
                <a:schemeClr val="accent1"/>
              </a:solidFill>
              <a:prstDash val="solid"/>
              <a:round/>
              <a:headEnd type="none" w="med" len="med"/>
              <a:tailEnd type="none" w="med" len="med"/>
            </a:ln>
          </p:spPr>
        </p:sp>
        <p:sp>
          <p:nvSpPr>
            <p:cNvPr id="17" name="Line 44"/>
            <p:cNvSpPr/>
            <p:nvPr/>
          </p:nvSpPr>
          <p:spPr>
            <a:xfrm flipH="1">
              <a:off x="3036" y="5827"/>
              <a:ext cx="1789" cy="370"/>
            </a:xfrm>
            <a:prstGeom prst="line">
              <a:avLst/>
            </a:prstGeom>
            <a:ln w="25400" cap="flat" cmpd="sng">
              <a:solidFill>
                <a:schemeClr val="accent1"/>
              </a:solidFill>
              <a:prstDash val="solid"/>
              <a:round/>
              <a:headEnd type="none" w="med" len="med"/>
              <a:tailEnd type="none" w="med" len="med"/>
            </a:ln>
          </p:spPr>
        </p:sp>
        <p:sp>
          <p:nvSpPr>
            <p:cNvPr id="18" name="Line 45"/>
            <p:cNvSpPr/>
            <p:nvPr/>
          </p:nvSpPr>
          <p:spPr>
            <a:xfrm>
              <a:off x="5997" y="4862"/>
              <a:ext cx="0" cy="369"/>
            </a:xfrm>
            <a:prstGeom prst="line">
              <a:avLst/>
            </a:prstGeom>
            <a:ln w="25400" cap="flat" cmpd="sng">
              <a:solidFill>
                <a:schemeClr val="accent1"/>
              </a:solidFill>
              <a:prstDash val="solid"/>
              <a:round/>
              <a:headEnd type="none" w="med" len="med"/>
              <a:tailEnd type="none" w="med" len="med"/>
            </a:ln>
          </p:spPr>
        </p:sp>
        <p:sp>
          <p:nvSpPr>
            <p:cNvPr id="19" name="Rectangle 46"/>
            <p:cNvSpPr/>
            <p:nvPr/>
          </p:nvSpPr>
          <p:spPr>
            <a:xfrm>
              <a:off x="5375" y="7130"/>
              <a:ext cx="2295" cy="590"/>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47"/>
            <p:cNvSpPr/>
            <p:nvPr/>
          </p:nvSpPr>
          <p:spPr>
            <a:xfrm>
              <a:off x="5997" y="5828"/>
              <a:ext cx="0" cy="369"/>
            </a:xfrm>
            <a:prstGeom prst="line">
              <a:avLst/>
            </a:prstGeom>
            <a:ln w="25400" cap="flat" cmpd="sng">
              <a:solidFill>
                <a:schemeClr val="accent1"/>
              </a:solidFill>
              <a:prstDash val="solid"/>
              <a:round/>
              <a:headEnd type="none" w="med" len="med"/>
              <a:tailEnd type="none" w="med" len="med"/>
            </a:ln>
          </p:spPr>
        </p:sp>
        <p:sp>
          <p:nvSpPr>
            <p:cNvPr id="21" name="Rectangle 48"/>
            <p:cNvSpPr/>
            <p:nvPr/>
          </p:nvSpPr>
          <p:spPr>
            <a:xfrm>
              <a:off x="5816" y="6171"/>
              <a:ext cx="585" cy="590"/>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Rectangle 49"/>
            <p:cNvSpPr/>
            <p:nvPr/>
          </p:nvSpPr>
          <p:spPr>
            <a:xfrm>
              <a:off x="9240" y="7139"/>
              <a:ext cx="585" cy="588"/>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23" name="Line 50"/>
            <p:cNvSpPr/>
            <p:nvPr/>
          </p:nvSpPr>
          <p:spPr>
            <a:xfrm>
              <a:off x="2788" y="6844"/>
              <a:ext cx="0" cy="369"/>
            </a:xfrm>
            <a:prstGeom prst="line">
              <a:avLst/>
            </a:prstGeom>
            <a:ln w="25400" cap="flat" cmpd="sng">
              <a:solidFill>
                <a:schemeClr val="accent1"/>
              </a:solidFill>
              <a:prstDash val="solid"/>
              <a:round/>
              <a:headEnd type="none" w="med" len="med"/>
              <a:tailEnd type="none" w="med" len="med"/>
            </a:ln>
          </p:spPr>
        </p:sp>
        <p:sp>
          <p:nvSpPr>
            <p:cNvPr id="24" name="Line 51"/>
            <p:cNvSpPr/>
            <p:nvPr/>
          </p:nvSpPr>
          <p:spPr>
            <a:xfrm>
              <a:off x="2788" y="7865"/>
              <a:ext cx="0" cy="369"/>
            </a:xfrm>
            <a:prstGeom prst="line">
              <a:avLst/>
            </a:prstGeom>
            <a:ln w="25400" cap="flat" cmpd="sng">
              <a:solidFill>
                <a:schemeClr val="accent1"/>
              </a:solidFill>
              <a:prstDash val="solid"/>
              <a:round/>
              <a:headEnd type="none" w="med" len="med"/>
              <a:tailEnd type="none" w="med" len="med"/>
            </a:ln>
          </p:spPr>
        </p:sp>
        <p:sp>
          <p:nvSpPr>
            <p:cNvPr id="25" name="Line 52"/>
            <p:cNvSpPr/>
            <p:nvPr/>
          </p:nvSpPr>
          <p:spPr>
            <a:xfrm>
              <a:off x="2788" y="8795"/>
              <a:ext cx="0" cy="371"/>
            </a:xfrm>
            <a:prstGeom prst="line">
              <a:avLst/>
            </a:prstGeom>
            <a:ln w="25400" cap="flat" cmpd="sng">
              <a:solidFill>
                <a:schemeClr val="accent1"/>
              </a:solidFill>
              <a:prstDash val="solid"/>
              <a:round/>
              <a:headEnd type="none" w="med" len="med"/>
              <a:tailEnd type="none" w="med" len="med"/>
            </a:ln>
          </p:spPr>
        </p:sp>
        <p:sp>
          <p:nvSpPr>
            <p:cNvPr id="26" name="Line 53"/>
            <p:cNvSpPr/>
            <p:nvPr/>
          </p:nvSpPr>
          <p:spPr>
            <a:xfrm>
              <a:off x="10225" y="6654"/>
              <a:ext cx="1566" cy="424"/>
            </a:xfrm>
            <a:prstGeom prst="line">
              <a:avLst/>
            </a:prstGeom>
            <a:ln w="25400" cap="flat" cmpd="sng">
              <a:solidFill>
                <a:schemeClr val="accent1"/>
              </a:solidFill>
              <a:prstDash val="solid"/>
              <a:round/>
              <a:headEnd type="none" w="med" len="med"/>
              <a:tailEnd type="none" w="med" len="med"/>
            </a:ln>
          </p:spPr>
        </p:sp>
        <p:sp>
          <p:nvSpPr>
            <p:cNvPr id="27" name="Line 54"/>
            <p:cNvSpPr/>
            <p:nvPr/>
          </p:nvSpPr>
          <p:spPr>
            <a:xfrm flipH="1">
              <a:off x="6396" y="6735"/>
              <a:ext cx="1566" cy="422"/>
            </a:xfrm>
            <a:prstGeom prst="line">
              <a:avLst/>
            </a:prstGeom>
            <a:ln w="25400" cap="flat" cmpd="sng">
              <a:solidFill>
                <a:schemeClr val="accent1"/>
              </a:solidFill>
              <a:prstDash val="solid"/>
              <a:round/>
              <a:headEnd type="none" w="med" len="med"/>
              <a:tailEnd type="none" w="med" len="med"/>
            </a:ln>
          </p:spPr>
        </p:sp>
        <p:sp>
          <p:nvSpPr>
            <p:cNvPr id="28" name="Line 55"/>
            <p:cNvSpPr/>
            <p:nvPr/>
          </p:nvSpPr>
          <p:spPr>
            <a:xfrm>
              <a:off x="9424" y="6814"/>
              <a:ext cx="0" cy="369"/>
            </a:xfrm>
            <a:prstGeom prst="line">
              <a:avLst/>
            </a:prstGeom>
            <a:ln w="25400" cap="flat" cmpd="sng">
              <a:solidFill>
                <a:schemeClr val="accent1"/>
              </a:solidFill>
              <a:prstDash val="solid"/>
              <a:round/>
              <a:headEnd type="none" w="med" len="med"/>
              <a:tailEnd type="none" w="med" len="med"/>
            </a:ln>
          </p:spPr>
        </p:sp>
        <p:sp>
          <p:nvSpPr>
            <p:cNvPr id="29" name="Line 56"/>
            <p:cNvSpPr/>
            <p:nvPr/>
          </p:nvSpPr>
          <p:spPr>
            <a:xfrm>
              <a:off x="6254" y="7865"/>
              <a:ext cx="0" cy="369"/>
            </a:xfrm>
            <a:prstGeom prst="line">
              <a:avLst/>
            </a:prstGeom>
            <a:ln w="25400" cap="flat" cmpd="sng">
              <a:solidFill>
                <a:schemeClr val="accent1"/>
              </a:solidFill>
              <a:prstDash val="solid"/>
              <a:round/>
              <a:headEnd type="none" w="med" len="med"/>
              <a:tailEnd type="none" w="med" len="med"/>
            </a:ln>
          </p:spPr>
        </p:sp>
        <p:sp>
          <p:nvSpPr>
            <p:cNvPr id="30" name="Line 57"/>
            <p:cNvSpPr/>
            <p:nvPr/>
          </p:nvSpPr>
          <p:spPr>
            <a:xfrm>
              <a:off x="12197" y="7742"/>
              <a:ext cx="0" cy="369"/>
            </a:xfrm>
            <a:prstGeom prst="line">
              <a:avLst/>
            </a:prstGeom>
            <a:ln w="25400" cap="flat" cmpd="sng">
              <a:solidFill>
                <a:schemeClr val="accent1"/>
              </a:solidFill>
              <a:prstDash val="solid"/>
              <a:round/>
              <a:headEnd type="none" w="med" len="med"/>
              <a:tailEnd type="none" w="med" len="med"/>
            </a:ln>
          </p:spPr>
        </p:sp>
        <p:sp>
          <p:nvSpPr>
            <p:cNvPr id="31" name="Rectangle 58"/>
            <p:cNvSpPr/>
            <p:nvPr/>
          </p:nvSpPr>
          <p:spPr>
            <a:xfrm>
              <a:off x="5375" y="8234"/>
              <a:ext cx="2295" cy="590"/>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Rectangle 59"/>
            <p:cNvSpPr/>
            <p:nvPr/>
          </p:nvSpPr>
          <p:spPr>
            <a:xfrm>
              <a:off x="11282" y="7078"/>
              <a:ext cx="2297" cy="590"/>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2</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Rectangle 61"/>
            <p:cNvSpPr/>
            <p:nvPr/>
          </p:nvSpPr>
          <p:spPr>
            <a:xfrm>
              <a:off x="5082" y="9167"/>
              <a:ext cx="3535" cy="616"/>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digit.</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lexval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62"/>
            <p:cNvSpPr/>
            <p:nvPr/>
          </p:nvSpPr>
          <p:spPr>
            <a:xfrm>
              <a:off x="6254" y="8795"/>
              <a:ext cx="0" cy="371"/>
            </a:xfrm>
            <a:prstGeom prst="line">
              <a:avLst/>
            </a:prstGeom>
            <a:ln w="25400" cap="flat" cmpd="sng">
              <a:solidFill>
                <a:schemeClr val="accent1"/>
              </a:solidFill>
              <a:prstDash val="solid"/>
              <a:round/>
              <a:headEnd type="none" w="med" len="med"/>
              <a:tailEnd type="none" w="med" len="med"/>
            </a:ln>
          </p:spPr>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rPr>
              <a:t>课程内容</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r>
              <a:rPr lang="zh-CN" altLang="en-US">
                <a:latin typeface="Times New Roman" panose="02020603050405020304" pitchFamily="18" charset="0"/>
                <a:cs typeface="Times New Roman" panose="02020603050405020304" pitchFamily="18" charset="0"/>
                <a:sym typeface="+mn-ea"/>
              </a:rPr>
              <a:t>语法制导翻译的一般原理</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语法制导定义的基本概念</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rPr>
              <a:t>语法制导翻译方案的基本概念</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综合属性和继承属性的概念</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Times New Roman" panose="02020603050405020304" pitchFamily="18" charset="0"/>
                <a:sym typeface="+mn-ea"/>
              </a:rPr>
              <a:t>继承属性</a:t>
            </a:r>
            <a:endParaRPr lang="zh-CN" altLang="en-US" dirty="0">
              <a:latin typeface="Times New Roman" panose="02020603050405020304" pitchFamily="18" charset="0"/>
              <a:sym typeface="+mn-ea"/>
            </a:endParaRPr>
          </a:p>
        </p:txBody>
      </p:sp>
      <p:sp>
        <p:nvSpPr>
          <p:cNvPr id="3" name="内容占位符 2"/>
          <p:cNvSpPr>
            <a:spLocks noGrp="1"/>
          </p:cNvSpPr>
          <p:nvPr>
            <p:ph idx="1"/>
          </p:nvPr>
        </p:nvSpPr>
        <p:spPr/>
        <p:txBody>
          <a:bodyPr/>
          <a:p>
            <a:r>
              <a:rPr lang="zh-CN" altLang="en-US" dirty="0">
                <a:latin typeface="Times New Roman" panose="02020603050405020304" pitchFamily="18" charset="0"/>
                <a:cs typeface="Times New Roman" panose="02020603050405020304" pitchFamily="18" charset="0"/>
                <a:sym typeface="+mn-ea"/>
              </a:rPr>
              <a:t>一个</a:t>
            </a:r>
            <a:r>
              <a:rPr lang="zh-CN" altLang="en-US">
                <a:latin typeface="Times New Roman" panose="02020603050405020304" pitchFamily="18" charset="0"/>
                <a:sym typeface="+mn-ea"/>
              </a:rPr>
              <a:t>结点</a:t>
            </a:r>
            <a:r>
              <a:rPr lang="zh-CN" altLang="en-US" dirty="0">
                <a:latin typeface="Times New Roman" panose="02020603050405020304" pitchFamily="18" charset="0"/>
                <a:cs typeface="Times New Roman" panose="02020603050405020304" pitchFamily="18" charset="0"/>
                <a:sym typeface="+mn-ea"/>
              </a:rPr>
              <a:t>的继承属性由它的兄弟</a:t>
            </a:r>
            <a:r>
              <a:rPr lang="zh-CN" altLang="en-US">
                <a:latin typeface="Times New Roman" panose="02020603050405020304" pitchFamily="18" charset="0"/>
                <a:sym typeface="+mn-ea"/>
              </a:rPr>
              <a:t>结点</a:t>
            </a:r>
            <a:r>
              <a:rPr lang="zh-CN" altLang="en-US" dirty="0">
                <a:latin typeface="Times New Roman" panose="02020603050405020304" pitchFamily="18" charset="0"/>
                <a:cs typeface="Times New Roman" panose="02020603050405020304" pitchFamily="18" charset="0"/>
                <a:sym typeface="+mn-ea"/>
              </a:rPr>
              <a:t>、父</a:t>
            </a:r>
            <a:r>
              <a:rPr lang="zh-CN" altLang="en-US">
                <a:latin typeface="Times New Roman" panose="02020603050405020304" pitchFamily="18" charset="0"/>
                <a:sym typeface="+mn-ea"/>
              </a:rPr>
              <a:t>结点</a:t>
            </a:r>
            <a:r>
              <a:rPr lang="zh-CN" altLang="en-US" dirty="0">
                <a:latin typeface="Times New Roman" panose="02020603050405020304" pitchFamily="18" charset="0"/>
                <a:cs typeface="Times New Roman" panose="02020603050405020304" pitchFamily="18" charset="0"/>
                <a:sym typeface="+mn-ea"/>
              </a:rPr>
              <a:t>、和自己的属性来定义的。</a:t>
            </a:r>
            <a:endParaRPr lang="zh-CN" altLang="en-US">
              <a:latin typeface="Times New Roman" panose="02020603050405020304" pitchFamily="18" charset="0"/>
            </a:endParaRPr>
          </a:p>
        </p:txBody>
      </p:sp>
      <p:graphicFrame>
        <p:nvGraphicFramePr>
          <p:cNvPr id="4" name="表格 3"/>
          <p:cNvGraphicFramePr/>
          <p:nvPr/>
        </p:nvGraphicFramePr>
        <p:xfrm>
          <a:off x="972185" y="2943860"/>
          <a:ext cx="7200265" cy="2785110"/>
        </p:xfrm>
        <a:graphic>
          <a:graphicData uri="http://schemas.openxmlformats.org/drawingml/2006/table">
            <a:tbl>
              <a:tblPr firstRow="1" bandRow="1">
                <a:tableStyleId>{5C22544A-7EE6-4342-B048-85BDC9FD1C3A}</a:tableStyleId>
              </a:tblPr>
              <a:tblGrid>
                <a:gridCol w="2070735"/>
                <a:gridCol w="5129530"/>
              </a:tblGrid>
              <a:tr h="464185">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产  生  式 </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c>
                  <a:txBody>
                    <a:bodyPr/>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  义  规  则 </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799" marB="28799"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TL</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804" marB="28804"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 = T.type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804" marB="28804"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 </a:t>
                      </a:r>
                      <a:endPar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804" marB="28804"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 type = integer </a:t>
                      </a:r>
                      <a:endParaRPr kumimoji="0" lang="en-US" altLang="zh-CN" sz="2000" b="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804" marB="28804"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real </a:t>
                      </a:r>
                      <a:endPar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804" marB="28804"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 type = real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804" marB="28804"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a:t>
                      </a:r>
                      <a:r>
                        <a:rPr kumimoji="0" lang="en-US" altLang="zh-CN" sz="2000" b="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 </a:t>
                      </a:r>
                      <a:endPar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804" marB="28804"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r>
                        <a:rPr kumimoji="0" lang="en-US" altLang="zh-CN" sz="2000" b="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 = L.in     addType(</a:t>
                      </a:r>
                      <a:r>
                        <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.entry, L.in) </a:t>
                      </a:r>
                      <a:endPar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804" marB="28804" horzOverflow="overflow"/>
                </a:tc>
              </a:tr>
              <a:tr h="464185">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 </a:t>
                      </a:r>
                      <a:endParaRPr kumimoji="0" lang="en-US" altLang="zh-CN" sz="2000" b="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804" marB="28804" horzOverflow="overflow"/>
                </a:tc>
                <a:tc>
                  <a:txBody>
                    <a:bodyPr/>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addType</a:t>
                      </a:r>
                      <a:r>
                        <a:rPr kumimoji="0" lang="en-US" altLang="zh-CN" sz="2000" b="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r>
                        <a:rPr kumimoji="0" lang="en-US" altLang="zh-CN" sz="2000" b="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.entry</a:t>
                      </a:r>
                      <a:r>
                        <a:rPr kumimoji="0" lang="en-US" altLang="zh-CN" sz="2000" b="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L.in) </a:t>
                      </a:r>
                      <a:endParaRPr kumimoji="0" lang="en-US" altLang="zh-CN" sz="2000" b="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000" marR="54000" marT="28804" marB="28804" horzOverflow="overflow"/>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latin typeface="Times New Roman" panose="02020603050405020304" pitchFamily="18" charset="0"/>
                <a:sym typeface="+mn-ea"/>
              </a:rPr>
              <a:t>继承属性</a:t>
            </a:r>
            <a:endParaRPr lang="zh-CN" altLang="en-US" dirty="0">
              <a:latin typeface="Times New Roman" panose="02020603050405020304" pitchFamily="18" charset="0"/>
              <a:sym typeface="+mn-ea"/>
            </a:endParaRPr>
          </a:p>
        </p:txBody>
      </p:sp>
      <p:sp>
        <p:nvSpPr>
          <p:cNvPr id="3" name="内容占位符 2"/>
          <p:cNvSpPr>
            <a:spLocks noGrp="1"/>
          </p:cNvSpPr>
          <p:nvPr>
            <p:ph idx="1"/>
          </p:nvPr>
        </p:nvSpPr>
        <p:spPr/>
        <p:txBody>
          <a:bodyPr/>
          <a:p>
            <a:r>
              <a:rPr lang="zh-CN" altLang="en-US" dirty="0">
                <a:latin typeface="Times New Roman" panose="02020603050405020304" pitchFamily="18" charset="0"/>
                <a:cs typeface="Times New Roman" panose="02020603050405020304" pitchFamily="18" charset="0"/>
                <a:sym typeface="+mn-ea"/>
              </a:rPr>
              <a:t>例	</a:t>
            </a:r>
            <a:r>
              <a:rPr lang="en-US" altLang="zh-CN" dirty="0">
                <a:latin typeface="Times New Roman" panose="02020603050405020304" pitchFamily="18" charset="0"/>
                <a:cs typeface="Times New Roman" panose="02020603050405020304" pitchFamily="18" charset="0"/>
                <a:sym typeface="+mn-ea"/>
              </a:rPr>
              <a:t>int id</a:t>
            </a:r>
            <a:r>
              <a:rPr lang="en-US" altLang="zh-CN" baseline="-25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 id</a:t>
            </a:r>
            <a:r>
              <a:rPr lang="en-US" altLang="zh-CN" baseline="-25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id</a:t>
            </a:r>
            <a:r>
              <a:rPr lang="en-US" altLang="zh-CN" baseline="-25000" dirty="0">
                <a:latin typeface="Times New Roman" panose="02020603050405020304" pitchFamily="18" charset="0"/>
                <a:cs typeface="Times New Roman" panose="02020603050405020304" pitchFamily="18" charset="0"/>
                <a:sym typeface="+mn-ea"/>
              </a:rPr>
              <a:t>3</a:t>
            </a:r>
            <a:r>
              <a:rPr lang="zh-CN" altLang="en-US" dirty="0">
                <a:latin typeface="Times New Roman" panose="02020603050405020304" pitchFamily="18" charset="0"/>
                <a:cs typeface="Times New Roman" panose="02020603050405020304" pitchFamily="18" charset="0"/>
                <a:sym typeface="+mn-ea"/>
              </a:rPr>
              <a:t>的标注了部分属性的分析树</a:t>
            </a:r>
            <a:endParaRPr lang="zh-CN" altLang="en-US" dirty="0">
              <a:latin typeface="Times New Roman" panose="02020603050405020304" pitchFamily="18" charset="0"/>
              <a:cs typeface="Times New Roman" panose="02020603050405020304" pitchFamily="18" charset="0"/>
              <a:sym typeface="+mn-ea"/>
            </a:endParaRPr>
          </a:p>
          <a:p>
            <a:pPr marL="0" lvl="1"/>
            <a:r>
              <a:rPr lang="zh-CN" altLang="en-US" sz="2400" dirty="0">
                <a:latin typeface="Times New Roman" panose="02020603050405020304" pitchFamily="18" charset="0"/>
                <a:cs typeface="Times New Roman" panose="02020603050405020304" pitchFamily="18" charset="0"/>
                <a:sym typeface="+mn-ea"/>
              </a:rPr>
              <a:t>不可能像综合属性那样自下而上标注属性</a:t>
            </a:r>
            <a:endParaRPr lang="zh-CN" altLang="en-US" sz="2400" b="1" dirty="0">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grpSp>
        <p:nvGrpSpPr>
          <p:cNvPr id="44035" name="Group 51"/>
          <p:cNvGrpSpPr/>
          <p:nvPr/>
        </p:nvGrpSpPr>
        <p:grpSpPr>
          <a:xfrm>
            <a:off x="1030605" y="2790190"/>
            <a:ext cx="7466330" cy="3172460"/>
            <a:chOff x="240" y="1488"/>
            <a:chExt cx="5184" cy="2164"/>
          </a:xfrm>
        </p:grpSpPr>
        <p:sp>
          <p:nvSpPr>
            <p:cNvPr id="44036" name="Rectangle 28"/>
            <p:cNvSpPr/>
            <p:nvPr/>
          </p:nvSpPr>
          <p:spPr>
            <a:xfrm>
              <a:off x="2305" y="1488"/>
              <a:ext cx="249" cy="240"/>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37" name="Rectangle 29"/>
            <p:cNvSpPr/>
            <p:nvPr/>
          </p:nvSpPr>
          <p:spPr>
            <a:xfrm>
              <a:off x="565" y="2496"/>
              <a:ext cx="779" cy="240"/>
            </a:xfrm>
            <a:prstGeom prst="rect">
              <a:avLst/>
            </a:prstGeom>
            <a:noFill/>
            <a:ln w="9525">
              <a:noFill/>
            </a:ln>
          </p:spPr>
          <p:txBody>
            <a:bodyPr lIns="18000" tIns="10800" rIns="18000" bIns="10800" anchor="t"/>
            <a:p>
              <a:pPr algn="ctr"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int</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38" name="Rectangle 30"/>
            <p:cNvSpPr/>
            <p:nvPr/>
          </p:nvSpPr>
          <p:spPr>
            <a:xfrm>
              <a:off x="240" y="1992"/>
              <a:ext cx="1504" cy="251"/>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T.type = integer</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39" name="Line 31"/>
            <p:cNvSpPr/>
            <p:nvPr/>
          </p:nvSpPr>
          <p:spPr>
            <a:xfrm flipH="1">
              <a:off x="1002" y="1705"/>
              <a:ext cx="1179" cy="299"/>
            </a:xfrm>
            <a:prstGeom prst="line">
              <a:avLst/>
            </a:prstGeom>
            <a:ln w="25400" cap="flat" cmpd="sng">
              <a:solidFill>
                <a:schemeClr val="accent1"/>
              </a:solidFill>
              <a:prstDash val="solid"/>
              <a:round/>
              <a:headEnd type="none" w="med" len="med"/>
              <a:tailEnd type="none" w="med" len="med"/>
            </a:ln>
          </p:spPr>
        </p:sp>
        <p:sp>
          <p:nvSpPr>
            <p:cNvPr id="44040" name="Rectangle 32"/>
            <p:cNvSpPr/>
            <p:nvPr/>
          </p:nvSpPr>
          <p:spPr>
            <a:xfrm>
              <a:off x="3841" y="2455"/>
              <a:ext cx="248" cy="239"/>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41" name="Line 33"/>
            <p:cNvSpPr/>
            <p:nvPr/>
          </p:nvSpPr>
          <p:spPr>
            <a:xfrm>
              <a:off x="925" y="2292"/>
              <a:ext cx="0" cy="264"/>
            </a:xfrm>
            <a:prstGeom prst="line">
              <a:avLst/>
            </a:prstGeom>
            <a:ln w="25400" cap="flat" cmpd="sng">
              <a:solidFill>
                <a:schemeClr val="accent1"/>
              </a:solidFill>
              <a:prstDash val="solid"/>
              <a:round/>
              <a:headEnd type="none" w="med" len="med"/>
              <a:tailEnd type="none" w="med" len="med"/>
            </a:ln>
          </p:spPr>
        </p:sp>
        <p:sp>
          <p:nvSpPr>
            <p:cNvPr id="44042" name="Line 34"/>
            <p:cNvSpPr/>
            <p:nvPr/>
          </p:nvSpPr>
          <p:spPr>
            <a:xfrm>
              <a:off x="4153" y="2304"/>
              <a:ext cx="667" cy="172"/>
            </a:xfrm>
            <a:prstGeom prst="line">
              <a:avLst/>
            </a:prstGeom>
            <a:ln w="25400" cap="flat" cmpd="sng">
              <a:solidFill>
                <a:schemeClr val="accent1"/>
              </a:solidFill>
              <a:prstDash val="solid"/>
              <a:round/>
              <a:headEnd type="none" w="med" len="med"/>
              <a:tailEnd type="none" w="med" len="med"/>
            </a:ln>
          </p:spPr>
        </p:sp>
        <p:sp>
          <p:nvSpPr>
            <p:cNvPr id="44043" name="Line 35"/>
            <p:cNvSpPr/>
            <p:nvPr/>
          </p:nvSpPr>
          <p:spPr>
            <a:xfrm flipH="1">
              <a:off x="2953" y="2302"/>
              <a:ext cx="666" cy="173"/>
            </a:xfrm>
            <a:prstGeom prst="line">
              <a:avLst/>
            </a:prstGeom>
            <a:ln w="25400" cap="flat" cmpd="sng">
              <a:solidFill>
                <a:schemeClr val="accent1"/>
              </a:solidFill>
              <a:prstDash val="solid"/>
              <a:round/>
              <a:headEnd type="none" w="med" len="med"/>
              <a:tailEnd type="none" w="med" len="med"/>
            </a:ln>
          </p:spPr>
        </p:sp>
        <p:sp>
          <p:nvSpPr>
            <p:cNvPr id="44044" name="Rectangle 36"/>
            <p:cNvSpPr/>
            <p:nvPr/>
          </p:nvSpPr>
          <p:spPr>
            <a:xfrm>
              <a:off x="4851" y="2478"/>
              <a:ext cx="573" cy="252"/>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45" name="Rectangle 37"/>
            <p:cNvSpPr/>
            <p:nvPr/>
          </p:nvSpPr>
          <p:spPr>
            <a:xfrm>
              <a:off x="3263" y="1978"/>
              <a:ext cx="1505" cy="251"/>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L.in = integer</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46" name="Line 39"/>
            <p:cNvSpPr/>
            <p:nvPr/>
          </p:nvSpPr>
          <p:spPr>
            <a:xfrm>
              <a:off x="2616" y="1705"/>
              <a:ext cx="1179" cy="299"/>
            </a:xfrm>
            <a:prstGeom prst="line">
              <a:avLst/>
            </a:prstGeom>
            <a:ln w="25400" cap="flat" cmpd="sng">
              <a:solidFill>
                <a:schemeClr val="accent1"/>
              </a:solidFill>
              <a:prstDash val="solid"/>
              <a:round/>
              <a:headEnd type="none" w="med" len="med"/>
              <a:tailEnd type="none" w="med" len="med"/>
            </a:ln>
          </p:spPr>
        </p:sp>
        <p:sp>
          <p:nvSpPr>
            <p:cNvPr id="44047" name="Line 40"/>
            <p:cNvSpPr/>
            <p:nvPr/>
          </p:nvSpPr>
          <p:spPr>
            <a:xfrm>
              <a:off x="1732" y="3168"/>
              <a:ext cx="0" cy="264"/>
            </a:xfrm>
            <a:prstGeom prst="line">
              <a:avLst/>
            </a:prstGeom>
            <a:ln w="25400" cap="flat" cmpd="sng">
              <a:solidFill>
                <a:schemeClr val="accent1"/>
              </a:solidFill>
              <a:prstDash val="solid"/>
              <a:round/>
              <a:headEnd type="none" w="med" len="med"/>
              <a:tailEnd type="none" w="med" len="med"/>
            </a:ln>
          </p:spPr>
        </p:sp>
        <p:sp>
          <p:nvSpPr>
            <p:cNvPr id="44048" name="Line 41"/>
            <p:cNvSpPr/>
            <p:nvPr/>
          </p:nvSpPr>
          <p:spPr>
            <a:xfrm>
              <a:off x="2740" y="2740"/>
              <a:ext cx="0" cy="265"/>
            </a:xfrm>
            <a:prstGeom prst="line">
              <a:avLst/>
            </a:prstGeom>
            <a:ln w="25400" cap="flat" cmpd="sng">
              <a:solidFill>
                <a:schemeClr val="accent1"/>
              </a:solidFill>
              <a:prstDash val="solid"/>
              <a:round/>
              <a:headEnd type="none" w="med" len="med"/>
              <a:tailEnd type="none" w="med" len="med"/>
            </a:ln>
          </p:spPr>
        </p:sp>
        <p:sp>
          <p:nvSpPr>
            <p:cNvPr id="44049" name="Line 42"/>
            <p:cNvSpPr/>
            <p:nvPr/>
          </p:nvSpPr>
          <p:spPr>
            <a:xfrm>
              <a:off x="3905" y="2304"/>
              <a:ext cx="0" cy="264"/>
            </a:xfrm>
            <a:prstGeom prst="line">
              <a:avLst/>
            </a:prstGeom>
            <a:ln w="25400" cap="flat" cmpd="sng">
              <a:solidFill>
                <a:schemeClr val="accent1"/>
              </a:solidFill>
              <a:prstDash val="solid"/>
              <a:round/>
              <a:headEnd type="none" w="med" len="med"/>
              <a:tailEnd type="none" w="med" len="med"/>
            </a:ln>
          </p:spPr>
        </p:sp>
        <p:sp>
          <p:nvSpPr>
            <p:cNvPr id="44050" name="Rectangle 43"/>
            <p:cNvSpPr/>
            <p:nvPr/>
          </p:nvSpPr>
          <p:spPr>
            <a:xfrm>
              <a:off x="2131" y="2475"/>
              <a:ext cx="1505" cy="250"/>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L.in = integer</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51" name="Rectangle 44"/>
            <p:cNvSpPr/>
            <p:nvPr/>
          </p:nvSpPr>
          <p:spPr>
            <a:xfrm>
              <a:off x="1169" y="2916"/>
              <a:ext cx="1505" cy="250"/>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L.in = integer</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52" name="Line 45"/>
            <p:cNvSpPr/>
            <p:nvPr/>
          </p:nvSpPr>
          <p:spPr>
            <a:xfrm flipH="1">
              <a:off x="1836" y="2774"/>
              <a:ext cx="666" cy="172"/>
            </a:xfrm>
            <a:prstGeom prst="line">
              <a:avLst/>
            </a:prstGeom>
            <a:ln w="25400" cap="flat" cmpd="sng">
              <a:solidFill>
                <a:schemeClr val="accent1"/>
              </a:solidFill>
              <a:prstDash val="solid"/>
              <a:round/>
              <a:headEnd type="none" w="med" len="med"/>
              <a:tailEnd type="none" w="med" len="med"/>
            </a:ln>
          </p:spPr>
        </p:sp>
        <p:sp>
          <p:nvSpPr>
            <p:cNvPr id="44053" name="Line 46"/>
            <p:cNvSpPr/>
            <p:nvPr/>
          </p:nvSpPr>
          <p:spPr>
            <a:xfrm>
              <a:off x="2988" y="2777"/>
              <a:ext cx="667" cy="172"/>
            </a:xfrm>
            <a:prstGeom prst="line">
              <a:avLst/>
            </a:prstGeom>
            <a:ln w="25400" cap="flat" cmpd="sng">
              <a:solidFill>
                <a:schemeClr val="accent1"/>
              </a:solidFill>
              <a:prstDash val="solid"/>
              <a:round/>
              <a:headEnd type="none" w="med" len="med"/>
              <a:tailEnd type="none" w="med" len="med"/>
            </a:ln>
          </p:spPr>
        </p:sp>
        <p:sp>
          <p:nvSpPr>
            <p:cNvPr id="44054" name="Rectangle 47"/>
            <p:cNvSpPr/>
            <p:nvPr/>
          </p:nvSpPr>
          <p:spPr>
            <a:xfrm>
              <a:off x="3578" y="2937"/>
              <a:ext cx="573" cy="252"/>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55" name="Rectangle 48"/>
            <p:cNvSpPr/>
            <p:nvPr/>
          </p:nvSpPr>
          <p:spPr>
            <a:xfrm>
              <a:off x="1606" y="3400"/>
              <a:ext cx="573" cy="252"/>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056" name="Rectangle 49"/>
            <p:cNvSpPr/>
            <p:nvPr/>
          </p:nvSpPr>
          <p:spPr>
            <a:xfrm>
              <a:off x="2661" y="2891"/>
              <a:ext cx="249" cy="240"/>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rPr>
              <a:t>属性依赖图</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r>
              <a:rPr lang="zh-CN" altLang="en-US" dirty="0">
                <a:latin typeface="Times New Roman" panose="02020603050405020304" pitchFamily="18" charset="0"/>
                <a:cs typeface="Times New Roman" panose="02020603050405020304" pitchFamily="18" charset="0"/>
                <a:sym typeface="+mn-ea"/>
              </a:rPr>
              <a:t>例	</a:t>
            </a:r>
            <a:r>
              <a:rPr lang="en-US" altLang="zh-CN" dirty="0">
                <a:latin typeface="Times New Roman" panose="02020603050405020304" pitchFamily="18" charset="0"/>
                <a:cs typeface="Times New Roman" panose="02020603050405020304" pitchFamily="18" charset="0"/>
                <a:sym typeface="+mn-ea"/>
              </a:rPr>
              <a:t>int id</a:t>
            </a:r>
            <a:r>
              <a:rPr lang="en-US" altLang="zh-CN" baseline="-25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 id</a:t>
            </a:r>
            <a:r>
              <a:rPr lang="en-US" altLang="zh-CN" baseline="-25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id</a:t>
            </a:r>
            <a:r>
              <a:rPr lang="en-US" altLang="zh-CN" baseline="-25000" dirty="0">
                <a:latin typeface="Times New Roman" panose="02020603050405020304" pitchFamily="18" charset="0"/>
                <a:cs typeface="Times New Roman" panose="02020603050405020304" pitchFamily="18" charset="0"/>
                <a:sym typeface="+mn-ea"/>
              </a:rPr>
              <a:t>3</a:t>
            </a:r>
            <a:r>
              <a:rPr lang="zh-CN" altLang="en-US" dirty="0">
                <a:latin typeface="Times New Roman" panose="02020603050405020304" pitchFamily="18" charset="0"/>
                <a:cs typeface="Times New Roman" panose="02020603050405020304" pitchFamily="18" charset="0"/>
                <a:sym typeface="+mn-ea"/>
              </a:rPr>
              <a:t>的分析树（虚线）的依赖图（实线）</a:t>
            </a:r>
            <a:endParaRPr lang="zh-CN" altLang="en-US" dirty="0">
              <a:latin typeface="Times New Roman" panose="02020603050405020304" pitchFamily="18" charset="0"/>
              <a:cs typeface="Times New Roman" panose="02020603050405020304" pitchFamily="18" charset="0"/>
              <a:sym typeface="+mn-ea"/>
            </a:endParaRPr>
          </a:p>
          <a:p>
            <a:pPr lvl="1"/>
            <a:r>
              <a:rPr lang="en-US" altLang="zh-CN" b="1" dirty="0">
                <a:solidFill>
                  <a:schemeClr val="accent2"/>
                </a:solidFill>
                <a:latin typeface="Times New Roman" panose="02020603050405020304" pitchFamily="18" charset="0"/>
                <a:cs typeface="Times New Roman" panose="02020603050405020304" pitchFamily="18" charset="0"/>
                <a:sym typeface="+mn-ea"/>
              </a:rPr>
              <a:t>D </a:t>
            </a: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chemeClr val="accent2"/>
                </a:solidFill>
                <a:latin typeface="Times New Roman" panose="02020603050405020304" pitchFamily="18" charset="0"/>
                <a:cs typeface="Times New Roman" panose="02020603050405020304" pitchFamily="18" charset="0"/>
                <a:sym typeface="+mn-ea"/>
              </a:rPr>
              <a:t> TL	L.in = T.type</a:t>
            </a:r>
            <a:endParaRPr lang="zh-CN" altLang="en-US" b="1" i="1" dirty="0">
              <a:solidFill>
                <a:srgbClr val="00FF00"/>
              </a:solidFill>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grpSp>
        <p:nvGrpSpPr>
          <p:cNvPr id="46083" name="Group 68"/>
          <p:cNvGrpSpPr/>
          <p:nvPr/>
        </p:nvGrpSpPr>
        <p:grpSpPr>
          <a:xfrm>
            <a:off x="1139190" y="2880021"/>
            <a:ext cx="7181850" cy="3153410"/>
            <a:chOff x="288" y="1392"/>
            <a:chExt cx="5328" cy="2443"/>
          </a:xfrm>
        </p:grpSpPr>
        <p:sp>
          <p:nvSpPr>
            <p:cNvPr id="46084" name="Rectangle 27"/>
            <p:cNvSpPr/>
            <p:nvPr/>
          </p:nvSpPr>
          <p:spPr>
            <a:xfrm>
              <a:off x="2012" y="1392"/>
              <a:ext cx="246" cy="265"/>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5" name="Rectangle 28"/>
            <p:cNvSpPr/>
            <p:nvPr/>
          </p:nvSpPr>
          <p:spPr>
            <a:xfrm>
              <a:off x="288" y="2483"/>
              <a:ext cx="906" cy="291"/>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int</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6" name="Rectangle 29"/>
            <p:cNvSpPr/>
            <p:nvPr/>
          </p:nvSpPr>
          <p:spPr>
            <a:xfrm>
              <a:off x="550" y="1964"/>
              <a:ext cx="369"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7" name="Line 30"/>
            <p:cNvSpPr/>
            <p:nvPr/>
          </p:nvSpPr>
          <p:spPr>
            <a:xfrm flipH="1">
              <a:off x="721" y="1632"/>
              <a:ext cx="1168" cy="332"/>
            </a:xfrm>
            <a:prstGeom prst="line">
              <a:avLst/>
            </a:prstGeom>
            <a:ln w="25400" cap="flat" cmpd="sng">
              <a:solidFill>
                <a:srgbClr val="0033CC"/>
              </a:solidFill>
              <a:prstDash val="dash"/>
              <a:round/>
              <a:headEnd type="none" w="med" len="med"/>
              <a:tailEnd type="none" w="med" len="med"/>
            </a:ln>
          </p:spPr>
        </p:sp>
        <p:sp>
          <p:nvSpPr>
            <p:cNvPr id="46088" name="Rectangle 31"/>
            <p:cNvSpPr/>
            <p:nvPr/>
          </p:nvSpPr>
          <p:spPr>
            <a:xfrm>
              <a:off x="3533" y="2462"/>
              <a:ext cx="246" cy="26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9" name="Line 32"/>
            <p:cNvSpPr/>
            <p:nvPr/>
          </p:nvSpPr>
          <p:spPr>
            <a:xfrm>
              <a:off x="645" y="2282"/>
              <a:ext cx="0" cy="293"/>
            </a:xfrm>
            <a:prstGeom prst="line">
              <a:avLst/>
            </a:prstGeom>
            <a:ln w="25400" cap="flat" cmpd="sng">
              <a:solidFill>
                <a:srgbClr val="0033CC"/>
              </a:solidFill>
              <a:prstDash val="dash"/>
              <a:round/>
              <a:headEnd type="none" w="med" len="med"/>
              <a:tailEnd type="none" w="med" len="med"/>
            </a:ln>
          </p:spPr>
        </p:sp>
        <p:sp>
          <p:nvSpPr>
            <p:cNvPr id="46090" name="Line 33"/>
            <p:cNvSpPr/>
            <p:nvPr/>
          </p:nvSpPr>
          <p:spPr>
            <a:xfrm>
              <a:off x="3840" y="2304"/>
              <a:ext cx="660" cy="191"/>
            </a:xfrm>
            <a:prstGeom prst="line">
              <a:avLst/>
            </a:prstGeom>
            <a:ln w="25400" cap="flat" cmpd="sng">
              <a:solidFill>
                <a:srgbClr val="0033CC"/>
              </a:solidFill>
              <a:prstDash val="dash"/>
              <a:round/>
              <a:headEnd type="none" w="med" len="med"/>
              <a:tailEnd type="none" w="med" len="med"/>
            </a:ln>
          </p:spPr>
        </p:sp>
        <p:sp>
          <p:nvSpPr>
            <p:cNvPr id="46091" name="Line 34"/>
            <p:cNvSpPr/>
            <p:nvPr/>
          </p:nvSpPr>
          <p:spPr>
            <a:xfrm flipH="1">
              <a:off x="2654" y="2294"/>
              <a:ext cx="660" cy="190"/>
            </a:xfrm>
            <a:prstGeom prst="line">
              <a:avLst/>
            </a:prstGeom>
            <a:ln w="25400" cap="flat" cmpd="sng">
              <a:solidFill>
                <a:srgbClr val="0033CC"/>
              </a:solidFill>
              <a:prstDash val="dash"/>
              <a:round/>
              <a:headEnd type="none" w="med" len="med"/>
              <a:tailEnd type="none" w="med" len="med"/>
            </a:ln>
          </p:spPr>
        </p:sp>
        <p:sp>
          <p:nvSpPr>
            <p:cNvPr id="46092" name="Rectangle 35"/>
            <p:cNvSpPr/>
            <p:nvPr/>
          </p:nvSpPr>
          <p:spPr>
            <a:xfrm>
              <a:off x="4534" y="2488"/>
              <a:ext cx="567"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3" name="Rectangle 36"/>
            <p:cNvSpPr/>
            <p:nvPr/>
          </p:nvSpPr>
          <p:spPr>
            <a:xfrm>
              <a:off x="3500" y="1972"/>
              <a:ext cx="337" cy="27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4" name="Line 38"/>
            <p:cNvSpPr/>
            <p:nvPr/>
          </p:nvSpPr>
          <p:spPr>
            <a:xfrm>
              <a:off x="2320" y="1632"/>
              <a:ext cx="1168" cy="332"/>
            </a:xfrm>
            <a:prstGeom prst="line">
              <a:avLst/>
            </a:prstGeom>
            <a:ln w="25400" cap="flat" cmpd="sng">
              <a:solidFill>
                <a:srgbClr val="0033CC"/>
              </a:solidFill>
              <a:prstDash val="dash"/>
              <a:round/>
              <a:headEnd type="none" w="med" len="med"/>
              <a:tailEnd type="none" w="med" len="med"/>
            </a:ln>
          </p:spPr>
        </p:sp>
        <p:sp>
          <p:nvSpPr>
            <p:cNvPr id="46095" name="Line 39"/>
            <p:cNvSpPr/>
            <p:nvPr/>
          </p:nvSpPr>
          <p:spPr>
            <a:xfrm>
              <a:off x="1444" y="3252"/>
              <a:ext cx="0" cy="292"/>
            </a:xfrm>
            <a:prstGeom prst="line">
              <a:avLst/>
            </a:prstGeom>
            <a:ln w="25400" cap="flat" cmpd="sng">
              <a:solidFill>
                <a:srgbClr val="0033CC"/>
              </a:solidFill>
              <a:prstDash val="dash"/>
              <a:round/>
              <a:headEnd type="none" w="med" len="med"/>
              <a:tailEnd type="none" w="med" len="med"/>
            </a:ln>
          </p:spPr>
        </p:sp>
        <p:sp>
          <p:nvSpPr>
            <p:cNvPr id="46096" name="Line 40"/>
            <p:cNvSpPr/>
            <p:nvPr/>
          </p:nvSpPr>
          <p:spPr>
            <a:xfrm>
              <a:off x="2443" y="2779"/>
              <a:ext cx="0" cy="292"/>
            </a:xfrm>
            <a:prstGeom prst="line">
              <a:avLst/>
            </a:prstGeom>
            <a:ln w="25400" cap="flat" cmpd="sng">
              <a:solidFill>
                <a:srgbClr val="0033CC"/>
              </a:solidFill>
              <a:prstDash val="dash"/>
              <a:round/>
              <a:headEnd type="none" w="med" len="med"/>
              <a:tailEnd type="none" w="med" len="med"/>
            </a:ln>
          </p:spPr>
        </p:sp>
        <p:sp>
          <p:nvSpPr>
            <p:cNvPr id="46097" name="Line 41"/>
            <p:cNvSpPr/>
            <p:nvPr/>
          </p:nvSpPr>
          <p:spPr>
            <a:xfrm>
              <a:off x="3597" y="2295"/>
              <a:ext cx="0" cy="293"/>
            </a:xfrm>
            <a:prstGeom prst="line">
              <a:avLst/>
            </a:prstGeom>
            <a:ln w="25400" cap="flat" cmpd="sng">
              <a:solidFill>
                <a:srgbClr val="0033CC"/>
              </a:solidFill>
              <a:prstDash val="dash"/>
              <a:round/>
              <a:headEnd type="none" w="med" len="med"/>
              <a:tailEnd type="none" w="med" len="med"/>
            </a:ln>
          </p:spPr>
        </p:sp>
        <p:sp>
          <p:nvSpPr>
            <p:cNvPr id="46098" name="Rectangle 42"/>
            <p:cNvSpPr/>
            <p:nvPr/>
          </p:nvSpPr>
          <p:spPr>
            <a:xfrm>
              <a:off x="2377" y="2484"/>
              <a:ext cx="291" cy="27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9" name="Rectangle 43"/>
            <p:cNvSpPr/>
            <p:nvPr/>
          </p:nvSpPr>
          <p:spPr>
            <a:xfrm>
              <a:off x="1377" y="2959"/>
              <a:ext cx="274"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0" name="Line 44"/>
            <p:cNvSpPr/>
            <p:nvPr/>
          </p:nvSpPr>
          <p:spPr>
            <a:xfrm flipH="1">
              <a:off x="1536" y="2784"/>
              <a:ext cx="660" cy="191"/>
            </a:xfrm>
            <a:prstGeom prst="line">
              <a:avLst/>
            </a:prstGeom>
            <a:ln w="25400" cap="flat" cmpd="sng">
              <a:solidFill>
                <a:srgbClr val="0033CC"/>
              </a:solidFill>
              <a:prstDash val="dash"/>
              <a:round/>
              <a:headEnd type="none" w="med" len="med"/>
              <a:tailEnd type="none" w="med" len="med"/>
            </a:ln>
          </p:spPr>
        </p:sp>
        <p:sp>
          <p:nvSpPr>
            <p:cNvPr id="46101" name="Line 45"/>
            <p:cNvSpPr/>
            <p:nvPr/>
          </p:nvSpPr>
          <p:spPr>
            <a:xfrm>
              <a:off x="2689" y="2820"/>
              <a:ext cx="660" cy="190"/>
            </a:xfrm>
            <a:prstGeom prst="line">
              <a:avLst/>
            </a:prstGeom>
            <a:ln w="25400" cap="flat" cmpd="sng">
              <a:solidFill>
                <a:srgbClr val="0033CC"/>
              </a:solidFill>
              <a:prstDash val="dash"/>
              <a:round/>
              <a:headEnd type="none" w="med" len="med"/>
              <a:tailEnd type="none" w="med" len="med"/>
            </a:ln>
          </p:spPr>
        </p:sp>
        <p:sp>
          <p:nvSpPr>
            <p:cNvPr id="46102" name="Rectangle 46"/>
            <p:cNvSpPr/>
            <p:nvPr/>
          </p:nvSpPr>
          <p:spPr>
            <a:xfrm>
              <a:off x="3273" y="2997"/>
              <a:ext cx="568"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3" name="Rectangle 47"/>
            <p:cNvSpPr/>
            <p:nvPr/>
          </p:nvSpPr>
          <p:spPr>
            <a:xfrm>
              <a:off x="1319" y="3509"/>
              <a:ext cx="568"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4" name="Rectangle 48"/>
            <p:cNvSpPr/>
            <p:nvPr/>
          </p:nvSpPr>
          <p:spPr>
            <a:xfrm>
              <a:off x="2365" y="2945"/>
              <a:ext cx="246" cy="26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5" name="Rectangle 49"/>
            <p:cNvSpPr/>
            <p:nvPr/>
          </p:nvSpPr>
          <p:spPr>
            <a:xfrm>
              <a:off x="1729" y="3532"/>
              <a:ext cx="675"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6" name="Rectangle 50"/>
            <p:cNvSpPr/>
            <p:nvPr/>
          </p:nvSpPr>
          <p:spPr>
            <a:xfrm>
              <a:off x="1670" y="2985"/>
              <a:ext cx="274" cy="277"/>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7" name="Line 51"/>
            <p:cNvSpPr/>
            <p:nvPr/>
          </p:nvSpPr>
          <p:spPr>
            <a:xfrm flipV="1">
              <a:off x="1811" y="3241"/>
              <a:ext cx="0" cy="345"/>
            </a:xfrm>
            <a:prstGeom prst="line">
              <a:avLst/>
            </a:prstGeom>
            <a:ln w="25400" cap="flat" cmpd="sng">
              <a:solidFill>
                <a:srgbClr val="0033CC"/>
              </a:solidFill>
              <a:prstDash val="solid"/>
              <a:round/>
              <a:headEnd type="none" w="med" len="med"/>
              <a:tailEnd type="stealth" w="lg" len="med"/>
            </a:ln>
          </p:spPr>
        </p:sp>
        <p:sp>
          <p:nvSpPr>
            <p:cNvPr id="46108" name="Rectangle 52"/>
            <p:cNvSpPr/>
            <p:nvPr/>
          </p:nvSpPr>
          <p:spPr>
            <a:xfrm>
              <a:off x="3712" y="3046"/>
              <a:ext cx="674"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9" name="Rectangle 53"/>
            <p:cNvSpPr/>
            <p:nvPr/>
          </p:nvSpPr>
          <p:spPr>
            <a:xfrm>
              <a:off x="4942" y="2527"/>
              <a:ext cx="674"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0" name="Rectangle 54"/>
            <p:cNvSpPr/>
            <p:nvPr/>
          </p:nvSpPr>
          <p:spPr>
            <a:xfrm>
              <a:off x="731" y="2983"/>
              <a:ext cx="428" cy="264"/>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1" name="Rectangle 55"/>
            <p:cNvSpPr/>
            <p:nvPr/>
          </p:nvSpPr>
          <p:spPr>
            <a:xfrm>
              <a:off x="2730" y="2501"/>
              <a:ext cx="274" cy="278"/>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2" name="Rectangle 56"/>
            <p:cNvSpPr/>
            <p:nvPr/>
          </p:nvSpPr>
          <p:spPr>
            <a:xfrm>
              <a:off x="1764" y="2498"/>
              <a:ext cx="428"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7</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3" name="Rectangle 57"/>
            <p:cNvSpPr/>
            <p:nvPr/>
          </p:nvSpPr>
          <p:spPr>
            <a:xfrm>
              <a:off x="3841" y="2003"/>
              <a:ext cx="274" cy="277"/>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4" name="Rectangle 58"/>
            <p:cNvSpPr/>
            <p:nvPr/>
          </p:nvSpPr>
          <p:spPr>
            <a:xfrm>
              <a:off x="2838" y="1977"/>
              <a:ext cx="568" cy="291"/>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5" name="Rectangle 59"/>
            <p:cNvSpPr/>
            <p:nvPr/>
          </p:nvSpPr>
          <p:spPr>
            <a:xfrm>
              <a:off x="887" y="2003"/>
              <a:ext cx="613" cy="31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type</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6" name="Line 60"/>
            <p:cNvSpPr/>
            <p:nvPr/>
          </p:nvSpPr>
          <p:spPr>
            <a:xfrm flipH="1">
              <a:off x="2084" y="2331"/>
              <a:ext cx="660" cy="191"/>
            </a:xfrm>
            <a:prstGeom prst="line">
              <a:avLst/>
            </a:prstGeom>
            <a:ln w="25400" cap="flat" cmpd="sng">
              <a:solidFill>
                <a:srgbClr val="0033CC"/>
              </a:solidFill>
              <a:prstDash val="solid"/>
              <a:round/>
              <a:headEnd type="none" w="med" len="med"/>
              <a:tailEnd type="stealth" w="lg" len="med"/>
            </a:ln>
          </p:spPr>
        </p:sp>
        <p:sp>
          <p:nvSpPr>
            <p:cNvPr id="46117" name="Line 61"/>
            <p:cNvSpPr/>
            <p:nvPr/>
          </p:nvSpPr>
          <p:spPr>
            <a:xfrm flipH="1">
              <a:off x="1056" y="2736"/>
              <a:ext cx="660" cy="191"/>
            </a:xfrm>
            <a:prstGeom prst="line">
              <a:avLst/>
            </a:prstGeom>
            <a:ln w="25400" cap="flat" cmpd="sng">
              <a:solidFill>
                <a:srgbClr val="0033CC"/>
              </a:solidFill>
              <a:prstDash val="solid"/>
              <a:round/>
              <a:headEnd type="none" w="med" len="med"/>
              <a:tailEnd type="stealth" w="lg" len="med"/>
            </a:ln>
          </p:spPr>
        </p:sp>
        <p:sp>
          <p:nvSpPr>
            <p:cNvPr id="46118" name="Line 62"/>
            <p:cNvSpPr/>
            <p:nvPr/>
          </p:nvSpPr>
          <p:spPr>
            <a:xfrm flipH="1" flipV="1">
              <a:off x="4130" y="2244"/>
              <a:ext cx="1060" cy="331"/>
            </a:xfrm>
            <a:prstGeom prst="line">
              <a:avLst/>
            </a:prstGeom>
            <a:ln w="25400" cap="flat" cmpd="sng">
              <a:solidFill>
                <a:srgbClr val="0033CC"/>
              </a:solidFill>
              <a:prstDash val="solid"/>
              <a:round/>
              <a:headEnd type="none" w="med" len="med"/>
              <a:tailEnd type="stealth" w="lg" len="med"/>
            </a:ln>
          </p:spPr>
        </p:sp>
        <p:sp>
          <p:nvSpPr>
            <p:cNvPr id="46119" name="Line 63"/>
            <p:cNvSpPr/>
            <p:nvPr/>
          </p:nvSpPr>
          <p:spPr>
            <a:xfrm flipH="1" flipV="1">
              <a:off x="2945" y="2741"/>
              <a:ext cx="1060" cy="330"/>
            </a:xfrm>
            <a:prstGeom prst="line">
              <a:avLst/>
            </a:prstGeom>
            <a:ln w="25400" cap="flat" cmpd="sng">
              <a:solidFill>
                <a:srgbClr val="0033CC"/>
              </a:solidFill>
              <a:prstDash val="solid"/>
              <a:round/>
              <a:headEnd type="none" w="med" len="med"/>
              <a:tailEnd type="stealth" w="lg" len="med"/>
            </a:ln>
          </p:spPr>
        </p:sp>
        <p:sp>
          <p:nvSpPr>
            <p:cNvPr id="46120" name="Freeform 64"/>
            <p:cNvSpPr/>
            <p:nvPr/>
          </p:nvSpPr>
          <p:spPr>
            <a:xfrm>
              <a:off x="1135" y="1815"/>
              <a:ext cx="1906" cy="268"/>
            </a:xfrm>
            <a:custGeom>
              <a:avLst/>
              <a:gdLst/>
              <a:ahLst/>
              <a:cxnLst>
                <a:cxn ang="0">
                  <a:pos x="0" y="62"/>
                </a:cxn>
                <a:cxn ang="0">
                  <a:pos x="460" y="23"/>
                </a:cxn>
                <a:cxn ang="0">
                  <a:pos x="1227" y="0"/>
                </a:cxn>
                <a:cxn ang="0">
                  <a:pos x="1931" y="24"/>
                </a:cxn>
                <a:cxn ang="0">
                  <a:pos x="2374" y="56"/>
                </a:cxn>
              </a:cxnLst>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cap="flat" cmpd="sng">
              <a:solidFill>
                <a:schemeClr val="accent2"/>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1" name="Freeform 65"/>
            <p:cNvSpPr/>
            <p:nvPr/>
          </p:nvSpPr>
          <p:spPr>
            <a:xfrm>
              <a:off x="965" y="3282"/>
              <a:ext cx="754" cy="142"/>
            </a:xfrm>
            <a:custGeom>
              <a:avLst/>
              <a:gdLst/>
              <a:ahLst/>
              <a:cxnLst>
                <a:cxn ang="0">
                  <a:pos x="0" y="0"/>
                </a:cxn>
                <a:cxn ang="0">
                  <a:pos x="441" y="32"/>
                </a:cxn>
                <a:cxn ang="0">
                  <a:pos x="936" y="3"/>
                </a:cxn>
              </a:cxnLst>
              <a:pathLst>
                <a:path w="736" h="167">
                  <a:moveTo>
                    <a:pt x="0" y="0"/>
                  </a:moveTo>
                  <a:cubicBezTo>
                    <a:pt x="58" y="27"/>
                    <a:pt x="223" y="163"/>
                    <a:pt x="346" y="165"/>
                  </a:cubicBezTo>
                  <a:cubicBezTo>
                    <a:pt x="469" y="167"/>
                    <a:pt x="655" y="46"/>
                    <a:pt x="736" y="14"/>
                  </a:cubicBezTo>
                </a:path>
              </a:pathLst>
            </a:custGeom>
            <a:noFill/>
            <a:ln w="25400" cap="flat" cmpd="sng">
              <a:solidFill>
                <a:srgbClr val="0033CC"/>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2" name="Freeform 66"/>
            <p:cNvSpPr/>
            <p:nvPr/>
          </p:nvSpPr>
          <p:spPr>
            <a:xfrm>
              <a:off x="2016" y="2784"/>
              <a:ext cx="754" cy="142"/>
            </a:xfrm>
            <a:custGeom>
              <a:avLst/>
              <a:gdLst/>
              <a:ahLst/>
              <a:cxnLst>
                <a:cxn ang="0">
                  <a:pos x="0" y="0"/>
                </a:cxn>
                <a:cxn ang="0">
                  <a:pos x="441" y="32"/>
                </a:cxn>
                <a:cxn ang="0">
                  <a:pos x="936" y="3"/>
                </a:cxn>
              </a:cxnLst>
              <a:pathLst>
                <a:path w="736" h="167">
                  <a:moveTo>
                    <a:pt x="0" y="0"/>
                  </a:moveTo>
                  <a:cubicBezTo>
                    <a:pt x="58" y="27"/>
                    <a:pt x="223" y="163"/>
                    <a:pt x="346" y="165"/>
                  </a:cubicBezTo>
                  <a:cubicBezTo>
                    <a:pt x="469" y="167"/>
                    <a:pt x="655" y="46"/>
                    <a:pt x="736" y="14"/>
                  </a:cubicBezTo>
                </a:path>
              </a:pathLst>
            </a:custGeom>
            <a:noFill/>
            <a:ln w="25400" cap="flat" cmpd="sng">
              <a:solidFill>
                <a:srgbClr val="0033CC"/>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3" name="Freeform 67"/>
            <p:cNvSpPr/>
            <p:nvPr/>
          </p:nvSpPr>
          <p:spPr>
            <a:xfrm>
              <a:off x="3086" y="2289"/>
              <a:ext cx="755" cy="142"/>
            </a:xfrm>
            <a:custGeom>
              <a:avLst/>
              <a:gdLst/>
              <a:ahLst/>
              <a:cxnLst>
                <a:cxn ang="0">
                  <a:pos x="0" y="0"/>
                </a:cxn>
                <a:cxn ang="0">
                  <a:pos x="446" y="32"/>
                </a:cxn>
                <a:cxn ang="0">
                  <a:pos x="949" y="3"/>
                </a:cxn>
              </a:cxnLst>
              <a:pathLst>
                <a:path w="736" h="167">
                  <a:moveTo>
                    <a:pt x="0" y="0"/>
                  </a:moveTo>
                  <a:cubicBezTo>
                    <a:pt x="58" y="27"/>
                    <a:pt x="223" y="163"/>
                    <a:pt x="346" y="165"/>
                  </a:cubicBezTo>
                  <a:cubicBezTo>
                    <a:pt x="469" y="167"/>
                    <a:pt x="655" y="46"/>
                    <a:pt x="736" y="14"/>
                  </a:cubicBezTo>
                </a:path>
              </a:pathLst>
            </a:custGeom>
            <a:noFill/>
            <a:ln w="25400" cap="flat" cmpd="sng">
              <a:solidFill>
                <a:srgbClr val="0033CC"/>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属性依赖图</a:t>
            </a:r>
            <a:endParaRPr lang="zh-CN" altLang="en-US"/>
          </a:p>
        </p:txBody>
      </p:sp>
      <p:sp>
        <p:nvSpPr>
          <p:cNvPr id="3" name="内容占位符 2"/>
          <p:cNvSpPr>
            <a:spLocks noGrp="1"/>
          </p:cNvSpPr>
          <p:nvPr>
            <p:ph idx="1"/>
          </p:nvPr>
        </p:nvSpPr>
        <p:spPr/>
        <p:txBody>
          <a:bodyPr/>
          <a:p>
            <a:r>
              <a:rPr lang="zh-CN" altLang="en-US" dirty="0">
                <a:sym typeface="+mn-ea"/>
              </a:rPr>
              <a:t>例	</a:t>
            </a:r>
            <a:r>
              <a:rPr lang="en-US" altLang="zh-CN" dirty="0">
                <a:latin typeface="Times New Roman" panose="02020603050405020304" pitchFamily="18" charset="0"/>
                <a:cs typeface="Times New Roman" panose="02020603050405020304" pitchFamily="18" charset="0"/>
                <a:sym typeface="+mn-ea"/>
              </a:rPr>
              <a:t>int id</a:t>
            </a:r>
            <a:r>
              <a:rPr lang="en-US" altLang="zh-CN" baseline="-25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 id</a:t>
            </a:r>
            <a:r>
              <a:rPr lang="en-US" altLang="zh-CN" baseline="-25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id</a:t>
            </a:r>
            <a:r>
              <a:rPr lang="en-US" altLang="zh-CN" baseline="-25000" dirty="0">
                <a:latin typeface="Times New Roman" panose="02020603050405020304" pitchFamily="18" charset="0"/>
                <a:cs typeface="Times New Roman" panose="02020603050405020304" pitchFamily="18" charset="0"/>
                <a:sym typeface="+mn-ea"/>
              </a:rPr>
              <a:t>3</a:t>
            </a:r>
            <a:r>
              <a:rPr lang="zh-CN" altLang="en-US" dirty="0">
                <a:sym typeface="+mn-ea"/>
              </a:rPr>
              <a:t>的分析树（虚线）的依赖图（实线）</a:t>
            </a:r>
            <a:endParaRPr lang="zh-CN" altLang="en-US" dirty="0">
              <a:sym typeface="+mn-ea"/>
            </a:endParaRPr>
          </a:p>
          <a:p>
            <a:pPr lvl="1"/>
            <a:r>
              <a:rPr lang="en-US" altLang="zh-CN" b="1" dirty="0">
                <a:solidFill>
                  <a:schemeClr val="accent2"/>
                </a:solidFill>
                <a:latin typeface="Times New Roman" panose="02020603050405020304" pitchFamily="18" charset="0"/>
                <a:cs typeface="Times New Roman" panose="02020603050405020304" pitchFamily="18" charset="0"/>
                <a:sym typeface="+mn-ea"/>
              </a:rPr>
              <a:t>L</a:t>
            </a: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chemeClr val="accent2"/>
                </a:solidFill>
                <a:latin typeface="Times New Roman" panose="02020603050405020304" pitchFamily="18" charset="0"/>
                <a:cs typeface="Times New Roman" panose="02020603050405020304" pitchFamily="18" charset="0"/>
                <a:sym typeface="+mn-ea"/>
              </a:rPr>
              <a:t> L</a:t>
            </a:r>
            <a:r>
              <a:rPr lang="en-US" altLang="zh-CN" b="1" baseline="-30000" dirty="0">
                <a:solidFill>
                  <a:schemeClr val="accent2"/>
                </a:solidFill>
                <a:latin typeface="Times New Roman" panose="02020603050405020304" pitchFamily="18" charset="0"/>
                <a:cs typeface="Times New Roman" panose="02020603050405020304" pitchFamily="18" charset="0"/>
                <a:sym typeface="+mn-ea"/>
              </a:rPr>
              <a:t>1</a:t>
            </a:r>
            <a:r>
              <a:rPr lang="en-US" altLang="zh-CN" b="1" dirty="0">
                <a:solidFill>
                  <a:schemeClr val="accent2"/>
                </a:solidFill>
                <a:latin typeface="Times New Roman" panose="02020603050405020304" pitchFamily="18" charset="0"/>
                <a:cs typeface="Times New Roman" panose="02020603050405020304" pitchFamily="18" charset="0"/>
                <a:sym typeface="+mn-ea"/>
              </a:rPr>
              <a:t>,</a:t>
            </a:r>
            <a:r>
              <a:rPr lang="en-US" altLang="zh-CN" dirty="0">
                <a:solidFill>
                  <a:schemeClr val="accent2"/>
                </a:solidFill>
                <a:latin typeface="Times New Roman" panose="02020603050405020304" pitchFamily="18" charset="0"/>
                <a:cs typeface="Times New Roman" panose="02020603050405020304" pitchFamily="18" charset="0"/>
                <a:sym typeface="+mn-ea"/>
              </a:rPr>
              <a:t> </a:t>
            </a:r>
            <a:r>
              <a:rPr lang="en-US" altLang="zh-CN" b="1" dirty="0">
                <a:solidFill>
                  <a:schemeClr val="accent2"/>
                </a:solidFill>
                <a:latin typeface="Times New Roman" panose="02020603050405020304" pitchFamily="18" charset="0"/>
                <a:cs typeface="Times New Roman" panose="02020603050405020304" pitchFamily="18" charset="0"/>
                <a:sym typeface="+mn-ea"/>
              </a:rPr>
              <a:t>id	</a:t>
            </a:r>
            <a:r>
              <a:rPr lang="en-US" altLang="zh-CN" b="1" dirty="0">
                <a:solidFill>
                  <a:schemeClr val="accent6"/>
                </a:solidFill>
                <a:latin typeface="Times New Roman" panose="02020603050405020304" pitchFamily="18" charset="0"/>
                <a:cs typeface="Times New Roman" panose="02020603050405020304" pitchFamily="18" charset="0"/>
                <a:sym typeface="+mn-ea"/>
              </a:rPr>
              <a:t>L</a:t>
            </a:r>
            <a:r>
              <a:rPr lang="en-US" altLang="zh-CN" b="1" baseline="-30000" dirty="0">
                <a:solidFill>
                  <a:schemeClr val="accent6"/>
                </a:solidFill>
                <a:latin typeface="Times New Roman" panose="02020603050405020304" pitchFamily="18" charset="0"/>
                <a:cs typeface="Times New Roman" panose="02020603050405020304" pitchFamily="18" charset="0"/>
                <a:sym typeface="+mn-ea"/>
              </a:rPr>
              <a:t>1</a:t>
            </a:r>
            <a:r>
              <a:rPr lang="en-US" altLang="zh-CN" b="1" dirty="0">
                <a:solidFill>
                  <a:schemeClr val="accent6"/>
                </a:solidFill>
                <a:latin typeface="Times New Roman" panose="02020603050405020304" pitchFamily="18" charset="0"/>
                <a:cs typeface="Times New Roman" panose="02020603050405020304" pitchFamily="18" charset="0"/>
                <a:sym typeface="+mn-ea"/>
              </a:rPr>
              <a:t>.in = L.in   </a:t>
            </a:r>
            <a:r>
              <a:rPr lang="en-US" altLang="zh-CN" b="1" dirty="0">
                <a:solidFill>
                  <a:schemeClr val="accent4"/>
                </a:solidFill>
                <a:latin typeface="Times New Roman" panose="02020603050405020304" pitchFamily="18" charset="0"/>
                <a:cs typeface="Times New Roman" panose="02020603050405020304" pitchFamily="18" charset="0"/>
                <a:sym typeface="+mn-ea"/>
              </a:rPr>
              <a:t>addType (id.entry, L.in)</a:t>
            </a:r>
            <a:endParaRPr lang="en-US" altLang="zh-CN" b="1" dirty="0">
              <a:solidFill>
                <a:srgbClr val="FF3399"/>
              </a:solidFill>
            </a:endParaRPr>
          </a:p>
          <a:p>
            <a:endParaRPr lang="zh-CN" altLang="en-US"/>
          </a:p>
        </p:txBody>
      </p:sp>
      <p:grpSp>
        <p:nvGrpSpPr>
          <p:cNvPr id="46083" name="Group 68"/>
          <p:cNvGrpSpPr/>
          <p:nvPr/>
        </p:nvGrpSpPr>
        <p:grpSpPr>
          <a:xfrm>
            <a:off x="1139190" y="2880021"/>
            <a:ext cx="7181850" cy="3153410"/>
            <a:chOff x="288" y="1392"/>
            <a:chExt cx="5328" cy="2443"/>
          </a:xfrm>
        </p:grpSpPr>
        <p:sp>
          <p:nvSpPr>
            <p:cNvPr id="46084" name="Rectangle 27"/>
            <p:cNvSpPr/>
            <p:nvPr/>
          </p:nvSpPr>
          <p:spPr>
            <a:xfrm>
              <a:off x="2012" y="1392"/>
              <a:ext cx="246" cy="265"/>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5" name="Rectangle 28"/>
            <p:cNvSpPr/>
            <p:nvPr/>
          </p:nvSpPr>
          <p:spPr>
            <a:xfrm>
              <a:off x="288" y="2483"/>
              <a:ext cx="906" cy="291"/>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int</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6" name="Rectangle 29"/>
            <p:cNvSpPr/>
            <p:nvPr/>
          </p:nvSpPr>
          <p:spPr>
            <a:xfrm>
              <a:off x="550" y="1964"/>
              <a:ext cx="369"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7" name="Line 30"/>
            <p:cNvSpPr/>
            <p:nvPr/>
          </p:nvSpPr>
          <p:spPr>
            <a:xfrm flipH="1">
              <a:off x="721" y="1632"/>
              <a:ext cx="1168" cy="332"/>
            </a:xfrm>
            <a:prstGeom prst="line">
              <a:avLst/>
            </a:prstGeom>
            <a:ln w="25400" cap="flat" cmpd="sng">
              <a:solidFill>
                <a:srgbClr val="0033CC"/>
              </a:solidFill>
              <a:prstDash val="dash"/>
              <a:round/>
              <a:headEnd type="none" w="med" len="med"/>
              <a:tailEnd type="none" w="med" len="med"/>
            </a:ln>
          </p:spPr>
        </p:sp>
        <p:sp>
          <p:nvSpPr>
            <p:cNvPr id="46088" name="Rectangle 31"/>
            <p:cNvSpPr/>
            <p:nvPr/>
          </p:nvSpPr>
          <p:spPr>
            <a:xfrm>
              <a:off x="3533" y="2462"/>
              <a:ext cx="246" cy="26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9" name="Line 32"/>
            <p:cNvSpPr/>
            <p:nvPr/>
          </p:nvSpPr>
          <p:spPr>
            <a:xfrm>
              <a:off x="645" y="2282"/>
              <a:ext cx="0" cy="293"/>
            </a:xfrm>
            <a:prstGeom prst="line">
              <a:avLst/>
            </a:prstGeom>
            <a:ln w="25400" cap="flat" cmpd="sng">
              <a:solidFill>
                <a:srgbClr val="0033CC"/>
              </a:solidFill>
              <a:prstDash val="dash"/>
              <a:round/>
              <a:headEnd type="none" w="med" len="med"/>
              <a:tailEnd type="none" w="med" len="med"/>
            </a:ln>
          </p:spPr>
        </p:sp>
        <p:sp>
          <p:nvSpPr>
            <p:cNvPr id="46090" name="Line 33"/>
            <p:cNvSpPr/>
            <p:nvPr/>
          </p:nvSpPr>
          <p:spPr>
            <a:xfrm>
              <a:off x="3840" y="2304"/>
              <a:ext cx="660" cy="191"/>
            </a:xfrm>
            <a:prstGeom prst="line">
              <a:avLst/>
            </a:prstGeom>
            <a:ln w="25400" cap="flat" cmpd="sng">
              <a:solidFill>
                <a:srgbClr val="0033CC"/>
              </a:solidFill>
              <a:prstDash val="dash"/>
              <a:round/>
              <a:headEnd type="none" w="med" len="med"/>
              <a:tailEnd type="none" w="med" len="med"/>
            </a:ln>
          </p:spPr>
        </p:sp>
        <p:sp>
          <p:nvSpPr>
            <p:cNvPr id="46091" name="Line 34"/>
            <p:cNvSpPr/>
            <p:nvPr/>
          </p:nvSpPr>
          <p:spPr>
            <a:xfrm flipH="1">
              <a:off x="2654" y="2294"/>
              <a:ext cx="660" cy="190"/>
            </a:xfrm>
            <a:prstGeom prst="line">
              <a:avLst/>
            </a:prstGeom>
            <a:ln w="25400" cap="flat" cmpd="sng">
              <a:solidFill>
                <a:srgbClr val="0033CC"/>
              </a:solidFill>
              <a:prstDash val="dash"/>
              <a:round/>
              <a:headEnd type="none" w="med" len="med"/>
              <a:tailEnd type="none" w="med" len="med"/>
            </a:ln>
          </p:spPr>
        </p:sp>
        <p:sp>
          <p:nvSpPr>
            <p:cNvPr id="46092" name="Rectangle 35"/>
            <p:cNvSpPr/>
            <p:nvPr/>
          </p:nvSpPr>
          <p:spPr>
            <a:xfrm>
              <a:off x="4534" y="2488"/>
              <a:ext cx="567"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3" name="Rectangle 36"/>
            <p:cNvSpPr/>
            <p:nvPr/>
          </p:nvSpPr>
          <p:spPr>
            <a:xfrm>
              <a:off x="3500" y="1972"/>
              <a:ext cx="337" cy="27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4" name="Line 38"/>
            <p:cNvSpPr/>
            <p:nvPr/>
          </p:nvSpPr>
          <p:spPr>
            <a:xfrm>
              <a:off x="2320" y="1632"/>
              <a:ext cx="1168" cy="332"/>
            </a:xfrm>
            <a:prstGeom prst="line">
              <a:avLst/>
            </a:prstGeom>
            <a:ln w="25400" cap="flat" cmpd="sng">
              <a:solidFill>
                <a:srgbClr val="0033CC"/>
              </a:solidFill>
              <a:prstDash val="dash"/>
              <a:round/>
              <a:headEnd type="none" w="med" len="med"/>
              <a:tailEnd type="none" w="med" len="med"/>
            </a:ln>
          </p:spPr>
        </p:sp>
        <p:sp>
          <p:nvSpPr>
            <p:cNvPr id="46095" name="Line 39"/>
            <p:cNvSpPr/>
            <p:nvPr/>
          </p:nvSpPr>
          <p:spPr>
            <a:xfrm>
              <a:off x="1444" y="3252"/>
              <a:ext cx="0" cy="292"/>
            </a:xfrm>
            <a:prstGeom prst="line">
              <a:avLst/>
            </a:prstGeom>
            <a:ln w="25400" cap="flat" cmpd="sng">
              <a:solidFill>
                <a:srgbClr val="0033CC"/>
              </a:solidFill>
              <a:prstDash val="dash"/>
              <a:round/>
              <a:headEnd type="none" w="med" len="med"/>
              <a:tailEnd type="none" w="med" len="med"/>
            </a:ln>
          </p:spPr>
        </p:sp>
        <p:sp>
          <p:nvSpPr>
            <p:cNvPr id="46096" name="Line 40"/>
            <p:cNvSpPr/>
            <p:nvPr/>
          </p:nvSpPr>
          <p:spPr>
            <a:xfrm>
              <a:off x="2443" y="2779"/>
              <a:ext cx="0" cy="292"/>
            </a:xfrm>
            <a:prstGeom prst="line">
              <a:avLst/>
            </a:prstGeom>
            <a:ln w="25400" cap="flat" cmpd="sng">
              <a:solidFill>
                <a:srgbClr val="0033CC"/>
              </a:solidFill>
              <a:prstDash val="dash"/>
              <a:round/>
              <a:headEnd type="none" w="med" len="med"/>
              <a:tailEnd type="none" w="med" len="med"/>
            </a:ln>
          </p:spPr>
        </p:sp>
        <p:sp>
          <p:nvSpPr>
            <p:cNvPr id="46097" name="Line 41"/>
            <p:cNvSpPr/>
            <p:nvPr/>
          </p:nvSpPr>
          <p:spPr>
            <a:xfrm>
              <a:off x="3597" y="2295"/>
              <a:ext cx="0" cy="293"/>
            </a:xfrm>
            <a:prstGeom prst="line">
              <a:avLst/>
            </a:prstGeom>
            <a:ln w="25400" cap="flat" cmpd="sng">
              <a:solidFill>
                <a:srgbClr val="0033CC"/>
              </a:solidFill>
              <a:prstDash val="dash"/>
              <a:round/>
              <a:headEnd type="none" w="med" len="med"/>
              <a:tailEnd type="none" w="med" len="med"/>
            </a:ln>
          </p:spPr>
        </p:sp>
        <p:sp>
          <p:nvSpPr>
            <p:cNvPr id="46098" name="Rectangle 42"/>
            <p:cNvSpPr/>
            <p:nvPr/>
          </p:nvSpPr>
          <p:spPr>
            <a:xfrm>
              <a:off x="2377" y="2484"/>
              <a:ext cx="291" cy="27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9" name="Rectangle 43"/>
            <p:cNvSpPr/>
            <p:nvPr/>
          </p:nvSpPr>
          <p:spPr>
            <a:xfrm>
              <a:off x="1377" y="2959"/>
              <a:ext cx="274"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0" name="Line 44"/>
            <p:cNvSpPr/>
            <p:nvPr/>
          </p:nvSpPr>
          <p:spPr>
            <a:xfrm flipH="1">
              <a:off x="1536" y="2784"/>
              <a:ext cx="660" cy="191"/>
            </a:xfrm>
            <a:prstGeom prst="line">
              <a:avLst/>
            </a:prstGeom>
            <a:ln w="25400" cap="flat" cmpd="sng">
              <a:solidFill>
                <a:srgbClr val="0033CC"/>
              </a:solidFill>
              <a:prstDash val="dash"/>
              <a:round/>
              <a:headEnd type="none" w="med" len="med"/>
              <a:tailEnd type="none" w="med" len="med"/>
            </a:ln>
          </p:spPr>
        </p:sp>
        <p:sp>
          <p:nvSpPr>
            <p:cNvPr id="46101" name="Line 45"/>
            <p:cNvSpPr/>
            <p:nvPr/>
          </p:nvSpPr>
          <p:spPr>
            <a:xfrm>
              <a:off x="2689" y="2820"/>
              <a:ext cx="660" cy="190"/>
            </a:xfrm>
            <a:prstGeom prst="line">
              <a:avLst/>
            </a:prstGeom>
            <a:ln w="25400" cap="flat" cmpd="sng">
              <a:solidFill>
                <a:srgbClr val="0033CC"/>
              </a:solidFill>
              <a:prstDash val="dash"/>
              <a:round/>
              <a:headEnd type="none" w="med" len="med"/>
              <a:tailEnd type="none" w="med" len="med"/>
            </a:ln>
          </p:spPr>
        </p:sp>
        <p:sp>
          <p:nvSpPr>
            <p:cNvPr id="46102" name="Rectangle 46"/>
            <p:cNvSpPr/>
            <p:nvPr/>
          </p:nvSpPr>
          <p:spPr>
            <a:xfrm>
              <a:off x="3273" y="2997"/>
              <a:ext cx="568"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3" name="Rectangle 47"/>
            <p:cNvSpPr/>
            <p:nvPr/>
          </p:nvSpPr>
          <p:spPr>
            <a:xfrm>
              <a:off x="1319" y="3509"/>
              <a:ext cx="568"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4" name="Rectangle 48"/>
            <p:cNvSpPr/>
            <p:nvPr/>
          </p:nvSpPr>
          <p:spPr>
            <a:xfrm>
              <a:off x="2365" y="2945"/>
              <a:ext cx="246" cy="26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5" name="Rectangle 49"/>
            <p:cNvSpPr/>
            <p:nvPr/>
          </p:nvSpPr>
          <p:spPr>
            <a:xfrm>
              <a:off x="1729" y="3532"/>
              <a:ext cx="675"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6" name="Rectangle 50"/>
            <p:cNvSpPr/>
            <p:nvPr/>
          </p:nvSpPr>
          <p:spPr>
            <a:xfrm>
              <a:off x="1670" y="2985"/>
              <a:ext cx="274" cy="277"/>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7" name="Line 51"/>
            <p:cNvSpPr/>
            <p:nvPr/>
          </p:nvSpPr>
          <p:spPr>
            <a:xfrm flipV="1">
              <a:off x="1811" y="3241"/>
              <a:ext cx="0" cy="345"/>
            </a:xfrm>
            <a:prstGeom prst="line">
              <a:avLst/>
            </a:prstGeom>
            <a:ln w="25400" cap="flat" cmpd="sng">
              <a:solidFill>
                <a:srgbClr val="0033CC"/>
              </a:solidFill>
              <a:prstDash val="solid"/>
              <a:round/>
              <a:headEnd type="none" w="med" len="med"/>
              <a:tailEnd type="stealth" w="lg" len="med"/>
            </a:ln>
          </p:spPr>
        </p:sp>
        <p:sp>
          <p:nvSpPr>
            <p:cNvPr id="46108" name="Rectangle 52"/>
            <p:cNvSpPr/>
            <p:nvPr/>
          </p:nvSpPr>
          <p:spPr>
            <a:xfrm>
              <a:off x="3712" y="3046"/>
              <a:ext cx="674"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9" name="Rectangle 53"/>
            <p:cNvSpPr/>
            <p:nvPr/>
          </p:nvSpPr>
          <p:spPr>
            <a:xfrm>
              <a:off x="4942" y="2527"/>
              <a:ext cx="674"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0" name="Rectangle 54"/>
            <p:cNvSpPr/>
            <p:nvPr/>
          </p:nvSpPr>
          <p:spPr>
            <a:xfrm>
              <a:off x="731" y="2983"/>
              <a:ext cx="428" cy="264"/>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1" name="Rectangle 55"/>
            <p:cNvSpPr/>
            <p:nvPr/>
          </p:nvSpPr>
          <p:spPr>
            <a:xfrm>
              <a:off x="2730" y="2501"/>
              <a:ext cx="274" cy="278"/>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2" name="Rectangle 56"/>
            <p:cNvSpPr/>
            <p:nvPr/>
          </p:nvSpPr>
          <p:spPr>
            <a:xfrm>
              <a:off x="1764" y="2498"/>
              <a:ext cx="428"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7</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3" name="Rectangle 57"/>
            <p:cNvSpPr/>
            <p:nvPr/>
          </p:nvSpPr>
          <p:spPr>
            <a:xfrm>
              <a:off x="3841" y="2003"/>
              <a:ext cx="274" cy="277"/>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4" name="Rectangle 58"/>
            <p:cNvSpPr/>
            <p:nvPr/>
          </p:nvSpPr>
          <p:spPr>
            <a:xfrm>
              <a:off x="2838" y="1977"/>
              <a:ext cx="568" cy="291"/>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5" name="Rectangle 59"/>
            <p:cNvSpPr/>
            <p:nvPr/>
          </p:nvSpPr>
          <p:spPr>
            <a:xfrm>
              <a:off x="887" y="2003"/>
              <a:ext cx="613" cy="31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type</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6" name="Line 60"/>
            <p:cNvSpPr/>
            <p:nvPr/>
          </p:nvSpPr>
          <p:spPr>
            <a:xfrm flipH="1">
              <a:off x="2154" y="2265"/>
              <a:ext cx="684" cy="262"/>
            </a:xfrm>
            <a:prstGeom prst="line">
              <a:avLst/>
            </a:prstGeom>
            <a:ln w="25400" cap="flat" cmpd="sng">
              <a:solidFill>
                <a:schemeClr val="accent6"/>
              </a:solidFill>
              <a:prstDash val="solid"/>
              <a:round/>
              <a:headEnd type="none" w="med" len="med"/>
              <a:tailEnd type="stealth" w="lg" len="med"/>
            </a:ln>
          </p:spPr>
        </p:sp>
        <p:sp>
          <p:nvSpPr>
            <p:cNvPr id="46117" name="Line 61"/>
            <p:cNvSpPr/>
            <p:nvPr/>
          </p:nvSpPr>
          <p:spPr>
            <a:xfrm flipH="1">
              <a:off x="1056" y="2736"/>
              <a:ext cx="660" cy="191"/>
            </a:xfrm>
            <a:prstGeom prst="line">
              <a:avLst/>
            </a:prstGeom>
            <a:ln w="25400" cap="flat" cmpd="sng">
              <a:solidFill>
                <a:schemeClr val="accent6"/>
              </a:solidFill>
              <a:prstDash val="solid"/>
              <a:round/>
              <a:headEnd type="none" w="med" len="med"/>
              <a:tailEnd type="stealth" w="lg" len="med"/>
            </a:ln>
          </p:spPr>
        </p:sp>
        <p:sp>
          <p:nvSpPr>
            <p:cNvPr id="46118" name="Line 62"/>
            <p:cNvSpPr/>
            <p:nvPr/>
          </p:nvSpPr>
          <p:spPr>
            <a:xfrm flipH="1" flipV="1">
              <a:off x="4130" y="2244"/>
              <a:ext cx="1060" cy="331"/>
            </a:xfrm>
            <a:prstGeom prst="line">
              <a:avLst/>
            </a:prstGeom>
            <a:ln w="25400" cap="flat" cmpd="sng">
              <a:solidFill>
                <a:schemeClr val="accent4"/>
              </a:solidFill>
              <a:prstDash val="solid"/>
              <a:round/>
              <a:headEnd type="none" w="med" len="med"/>
              <a:tailEnd type="stealth" w="lg" len="med"/>
            </a:ln>
          </p:spPr>
        </p:sp>
        <p:sp>
          <p:nvSpPr>
            <p:cNvPr id="46119" name="Line 63"/>
            <p:cNvSpPr/>
            <p:nvPr/>
          </p:nvSpPr>
          <p:spPr>
            <a:xfrm flipH="1" flipV="1">
              <a:off x="2945" y="2741"/>
              <a:ext cx="1060" cy="330"/>
            </a:xfrm>
            <a:prstGeom prst="line">
              <a:avLst/>
            </a:prstGeom>
            <a:ln w="25400" cap="flat" cmpd="sng">
              <a:solidFill>
                <a:schemeClr val="accent4"/>
              </a:solidFill>
              <a:prstDash val="solid"/>
              <a:round/>
              <a:headEnd type="none" w="med" len="med"/>
              <a:tailEnd type="stealth" w="lg" len="med"/>
            </a:ln>
          </p:spPr>
        </p:sp>
        <p:sp>
          <p:nvSpPr>
            <p:cNvPr id="46120" name="Freeform 64"/>
            <p:cNvSpPr/>
            <p:nvPr/>
          </p:nvSpPr>
          <p:spPr>
            <a:xfrm>
              <a:off x="1135" y="1815"/>
              <a:ext cx="1906" cy="268"/>
            </a:xfrm>
            <a:custGeom>
              <a:avLst/>
              <a:gdLst/>
              <a:ahLst/>
              <a:cxnLst>
                <a:cxn ang="0">
                  <a:pos x="0" y="62"/>
                </a:cxn>
                <a:cxn ang="0">
                  <a:pos x="460" y="23"/>
                </a:cxn>
                <a:cxn ang="0">
                  <a:pos x="1227" y="0"/>
                </a:cxn>
                <a:cxn ang="0">
                  <a:pos x="1931" y="24"/>
                </a:cxn>
                <a:cxn ang="0">
                  <a:pos x="2374" y="56"/>
                </a:cxn>
              </a:cxnLst>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cap="flat" cmpd="sng">
              <a:solidFill>
                <a:schemeClr val="accent2"/>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1" name="Freeform 65"/>
            <p:cNvSpPr/>
            <p:nvPr/>
          </p:nvSpPr>
          <p:spPr>
            <a:xfrm>
              <a:off x="965" y="3282"/>
              <a:ext cx="754" cy="142"/>
            </a:xfrm>
            <a:custGeom>
              <a:avLst/>
              <a:gdLst/>
              <a:ahLst/>
              <a:cxnLst>
                <a:cxn ang="0">
                  <a:pos x="0" y="0"/>
                </a:cxn>
                <a:cxn ang="0">
                  <a:pos x="441" y="32"/>
                </a:cxn>
                <a:cxn ang="0">
                  <a:pos x="936" y="3"/>
                </a:cxn>
              </a:cxnLst>
              <a:pathLst>
                <a:path w="736" h="167">
                  <a:moveTo>
                    <a:pt x="0" y="0"/>
                  </a:moveTo>
                  <a:cubicBezTo>
                    <a:pt x="58" y="27"/>
                    <a:pt x="223" y="163"/>
                    <a:pt x="346" y="165"/>
                  </a:cubicBezTo>
                  <a:cubicBezTo>
                    <a:pt x="469" y="167"/>
                    <a:pt x="655" y="46"/>
                    <a:pt x="736" y="14"/>
                  </a:cubicBezTo>
                </a:path>
              </a:pathLst>
            </a:custGeom>
            <a:noFill/>
            <a:ln w="25400" cap="flat" cmpd="sng">
              <a:solidFill>
                <a:srgbClr val="0033CC"/>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2" name="Freeform 66"/>
            <p:cNvSpPr/>
            <p:nvPr/>
          </p:nvSpPr>
          <p:spPr>
            <a:xfrm>
              <a:off x="2016" y="2784"/>
              <a:ext cx="754" cy="142"/>
            </a:xfrm>
            <a:custGeom>
              <a:avLst/>
              <a:gdLst/>
              <a:ahLst/>
              <a:cxnLst>
                <a:cxn ang="0">
                  <a:pos x="0" y="0"/>
                </a:cxn>
                <a:cxn ang="0">
                  <a:pos x="441" y="32"/>
                </a:cxn>
                <a:cxn ang="0">
                  <a:pos x="936" y="3"/>
                </a:cxn>
              </a:cxnLst>
              <a:pathLst>
                <a:path w="736" h="167">
                  <a:moveTo>
                    <a:pt x="0" y="0"/>
                  </a:moveTo>
                  <a:cubicBezTo>
                    <a:pt x="58" y="27"/>
                    <a:pt x="223" y="163"/>
                    <a:pt x="346" y="165"/>
                  </a:cubicBezTo>
                  <a:cubicBezTo>
                    <a:pt x="469" y="167"/>
                    <a:pt x="655" y="46"/>
                    <a:pt x="736" y="14"/>
                  </a:cubicBezTo>
                </a:path>
              </a:pathLst>
            </a:custGeom>
            <a:noFill/>
            <a:ln w="25400" cap="flat" cmpd="sng">
              <a:solidFill>
                <a:schemeClr val="accent4"/>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3" name="Freeform 67"/>
            <p:cNvSpPr/>
            <p:nvPr/>
          </p:nvSpPr>
          <p:spPr>
            <a:xfrm>
              <a:off x="3086" y="2289"/>
              <a:ext cx="755" cy="142"/>
            </a:xfrm>
            <a:custGeom>
              <a:avLst/>
              <a:gdLst/>
              <a:ahLst/>
              <a:cxnLst>
                <a:cxn ang="0">
                  <a:pos x="0" y="0"/>
                </a:cxn>
                <a:cxn ang="0">
                  <a:pos x="446" y="32"/>
                </a:cxn>
                <a:cxn ang="0">
                  <a:pos x="949" y="3"/>
                </a:cxn>
              </a:cxnLst>
              <a:pathLst>
                <a:path w="736" h="167">
                  <a:moveTo>
                    <a:pt x="0" y="0"/>
                  </a:moveTo>
                  <a:cubicBezTo>
                    <a:pt x="58" y="27"/>
                    <a:pt x="223" y="163"/>
                    <a:pt x="346" y="165"/>
                  </a:cubicBezTo>
                  <a:cubicBezTo>
                    <a:pt x="469" y="167"/>
                    <a:pt x="655" y="46"/>
                    <a:pt x="736" y="14"/>
                  </a:cubicBezTo>
                </a:path>
              </a:pathLst>
            </a:custGeom>
            <a:noFill/>
            <a:ln w="25400" cap="flat" cmpd="sng">
              <a:solidFill>
                <a:schemeClr val="accent4"/>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属性依赖图</a:t>
            </a:r>
            <a:endParaRPr lang="zh-CN" altLang="en-US"/>
          </a:p>
        </p:txBody>
      </p:sp>
      <p:sp>
        <p:nvSpPr>
          <p:cNvPr id="3" name="内容占位符 2"/>
          <p:cNvSpPr>
            <a:spLocks noGrp="1"/>
          </p:cNvSpPr>
          <p:nvPr>
            <p:ph idx="1"/>
          </p:nvPr>
        </p:nvSpPr>
        <p:spPr/>
        <p:txBody>
          <a:bodyPr/>
          <a:p>
            <a:r>
              <a:rPr lang="zh-CN" altLang="en-US" dirty="0">
                <a:sym typeface="+mn-ea"/>
              </a:rPr>
              <a:t>例	</a:t>
            </a:r>
            <a:r>
              <a:rPr lang="en-US" altLang="zh-CN" dirty="0">
                <a:latin typeface="Times New Roman" panose="02020603050405020304" pitchFamily="18" charset="0"/>
                <a:cs typeface="Times New Roman" panose="02020603050405020304" pitchFamily="18" charset="0"/>
                <a:sym typeface="+mn-ea"/>
              </a:rPr>
              <a:t>int id</a:t>
            </a:r>
            <a:r>
              <a:rPr lang="en-US" altLang="zh-CN" baseline="-25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 id</a:t>
            </a:r>
            <a:r>
              <a:rPr lang="en-US" altLang="zh-CN" baseline="-25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id</a:t>
            </a:r>
            <a:r>
              <a:rPr lang="en-US" altLang="zh-CN" baseline="-25000" dirty="0">
                <a:latin typeface="Times New Roman" panose="02020603050405020304" pitchFamily="18" charset="0"/>
                <a:cs typeface="Times New Roman" panose="02020603050405020304" pitchFamily="18" charset="0"/>
                <a:sym typeface="+mn-ea"/>
              </a:rPr>
              <a:t>3</a:t>
            </a:r>
            <a:r>
              <a:rPr lang="zh-CN" altLang="en-US" dirty="0">
                <a:sym typeface="+mn-ea"/>
              </a:rPr>
              <a:t>的分析树（虚线）的依赖图（实线）</a:t>
            </a:r>
            <a:endParaRPr lang="zh-CN" altLang="en-US" dirty="0">
              <a:sym typeface="+mn-ea"/>
            </a:endParaRPr>
          </a:p>
          <a:p>
            <a:pPr lvl="1"/>
            <a:r>
              <a:rPr lang="en-US" altLang="zh-CN" b="1" dirty="0">
                <a:solidFill>
                  <a:schemeClr val="accent2"/>
                </a:solidFill>
                <a:latin typeface="Times New Roman" panose="02020603050405020304" pitchFamily="18" charset="0"/>
                <a:cs typeface="Times New Roman" panose="02020603050405020304" pitchFamily="18" charset="0"/>
                <a:sym typeface="+mn-ea"/>
              </a:rPr>
              <a:t>L</a:t>
            </a: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chemeClr val="accent2"/>
                </a:solidFill>
                <a:latin typeface="Times New Roman" panose="02020603050405020304" pitchFamily="18" charset="0"/>
                <a:cs typeface="Times New Roman" panose="02020603050405020304" pitchFamily="18" charset="0"/>
                <a:sym typeface="+mn-ea"/>
              </a:rPr>
              <a:t>id		</a:t>
            </a:r>
            <a:r>
              <a:rPr lang="en-US" altLang="zh-CN" b="1" dirty="0">
                <a:solidFill>
                  <a:schemeClr val="accent4"/>
                </a:solidFill>
                <a:latin typeface="Times New Roman" panose="02020603050405020304" pitchFamily="18" charset="0"/>
                <a:cs typeface="Times New Roman" panose="02020603050405020304" pitchFamily="18" charset="0"/>
                <a:sym typeface="+mn-ea"/>
              </a:rPr>
              <a:t>addType (id.entry, L.in)</a:t>
            </a:r>
            <a:endParaRPr lang="en-US" altLang="zh-CN" b="1" dirty="0">
              <a:solidFill>
                <a:srgbClr val="FF3399"/>
              </a:solidFill>
            </a:endParaRPr>
          </a:p>
          <a:p>
            <a:endParaRPr lang="zh-CN" altLang="en-US"/>
          </a:p>
        </p:txBody>
      </p:sp>
      <p:grpSp>
        <p:nvGrpSpPr>
          <p:cNvPr id="46083" name="Group 68"/>
          <p:cNvGrpSpPr/>
          <p:nvPr/>
        </p:nvGrpSpPr>
        <p:grpSpPr>
          <a:xfrm>
            <a:off x="1139190" y="2880021"/>
            <a:ext cx="7181850" cy="3153410"/>
            <a:chOff x="288" y="1392"/>
            <a:chExt cx="5328" cy="2443"/>
          </a:xfrm>
        </p:grpSpPr>
        <p:sp>
          <p:nvSpPr>
            <p:cNvPr id="46084" name="Rectangle 27"/>
            <p:cNvSpPr/>
            <p:nvPr/>
          </p:nvSpPr>
          <p:spPr>
            <a:xfrm>
              <a:off x="2012" y="1392"/>
              <a:ext cx="246" cy="265"/>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5" name="Rectangle 28"/>
            <p:cNvSpPr/>
            <p:nvPr/>
          </p:nvSpPr>
          <p:spPr>
            <a:xfrm>
              <a:off x="288" y="2483"/>
              <a:ext cx="906" cy="291"/>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int</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6" name="Rectangle 29"/>
            <p:cNvSpPr/>
            <p:nvPr/>
          </p:nvSpPr>
          <p:spPr>
            <a:xfrm>
              <a:off x="550" y="1964"/>
              <a:ext cx="369"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7" name="Line 30"/>
            <p:cNvSpPr/>
            <p:nvPr/>
          </p:nvSpPr>
          <p:spPr>
            <a:xfrm flipH="1">
              <a:off x="721" y="1632"/>
              <a:ext cx="1168" cy="332"/>
            </a:xfrm>
            <a:prstGeom prst="line">
              <a:avLst/>
            </a:prstGeom>
            <a:ln w="25400" cap="flat" cmpd="sng">
              <a:solidFill>
                <a:srgbClr val="0033CC"/>
              </a:solidFill>
              <a:prstDash val="dash"/>
              <a:round/>
              <a:headEnd type="none" w="med" len="med"/>
              <a:tailEnd type="none" w="med" len="med"/>
            </a:ln>
          </p:spPr>
        </p:sp>
        <p:sp>
          <p:nvSpPr>
            <p:cNvPr id="46088" name="Rectangle 31"/>
            <p:cNvSpPr/>
            <p:nvPr/>
          </p:nvSpPr>
          <p:spPr>
            <a:xfrm>
              <a:off x="3533" y="2462"/>
              <a:ext cx="246" cy="26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9" name="Line 32"/>
            <p:cNvSpPr/>
            <p:nvPr/>
          </p:nvSpPr>
          <p:spPr>
            <a:xfrm>
              <a:off x="645" y="2282"/>
              <a:ext cx="0" cy="293"/>
            </a:xfrm>
            <a:prstGeom prst="line">
              <a:avLst/>
            </a:prstGeom>
            <a:ln w="25400" cap="flat" cmpd="sng">
              <a:solidFill>
                <a:srgbClr val="0033CC"/>
              </a:solidFill>
              <a:prstDash val="dash"/>
              <a:round/>
              <a:headEnd type="none" w="med" len="med"/>
              <a:tailEnd type="none" w="med" len="med"/>
            </a:ln>
          </p:spPr>
        </p:sp>
        <p:sp>
          <p:nvSpPr>
            <p:cNvPr id="46090" name="Line 33"/>
            <p:cNvSpPr/>
            <p:nvPr/>
          </p:nvSpPr>
          <p:spPr>
            <a:xfrm>
              <a:off x="3840" y="2304"/>
              <a:ext cx="660" cy="191"/>
            </a:xfrm>
            <a:prstGeom prst="line">
              <a:avLst/>
            </a:prstGeom>
            <a:ln w="25400" cap="flat" cmpd="sng">
              <a:solidFill>
                <a:srgbClr val="0033CC"/>
              </a:solidFill>
              <a:prstDash val="dash"/>
              <a:round/>
              <a:headEnd type="none" w="med" len="med"/>
              <a:tailEnd type="none" w="med" len="med"/>
            </a:ln>
          </p:spPr>
        </p:sp>
        <p:sp>
          <p:nvSpPr>
            <p:cNvPr id="46091" name="Line 34"/>
            <p:cNvSpPr/>
            <p:nvPr/>
          </p:nvSpPr>
          <p:spPr>
            <a:xfrm flipH="1">
              <a:off x="2654" y="2294"/>
              <a:ext cx="660" cy="190"/>
            </a:xfrm>
            <a:prstGeom prst="line">
              <a:avLst/>
            </a:prstGeom>
            <a:ln w="25400" cap="flat" cmpd="sng">
              <a:solidFill>
                <a:srgbClr val="0033CC"/>
              </a:solidFill>
              <a:prstDash val="dash"/>
              <a:round/>
              <a:headEnd type="none" w="med" len="med"/>
              <a:tailEnd type="none" w="med" len="med"/>
            </a:ln>
          </p:spPr>
        </p:sp>
        <p:sp>
          <p:nvSpPr>
            <p:cNvPr id="46092" name="Rectangle 35"/>
            <p:cNvSpPr/>
            <p:nvPr/>
          </p:nvSpPr>
          <p:spPr>
            <a:xfrm>
              <a:off x="4534" y="2488"/>
              <a:ext cx="567"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3" name="Rectangle 36"/>
            <p:cNvSpPr/>
            <p:nvPr/>
          </p:nvSpPr>
          <p:spPr>
            <a:xfrm>
              <a:off x="3500" y="1972"/>
              <a:ext cx="337" cy="27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4" name="Line 38"/>
            <p:cNvSpPr/>
            <p:nvPr/>
          </p:nvSpPr>
          <p:spPr>
            <a:xfrm>
              <a:off x="2320" y="1632"/>
              <a:ext cx="1168" cy="332"/>
            </a:xfrm>
            <a:prstGeom prst="line">
              <a:avLst/>
            </a:prstGeom>
            <a:ln w="25400" cap="flat" cmpd="sng">
              <a:solidFill>
                <a:srgbClr val="0033CC"/>
              </a:solidFill>
              <a:prstDash val="dash"/>
              <a:round/>
              <a:headEnd type="none" w="med" len="med"/>
              <a:tailEnd type="none" w="med" len="med"/>
            </a:ln>
          </p:spPr>
        </p:sp>
        <p:sp>
          <p:nvSpPr>
            <p:cNvPr id="46095" name="Line 39"/>
            <p:cNvSpPr/>
            <p:nvPr/>
          </p:nvSpPr>
          <p:spPr>
            <a:xfrm>
              <a:off x="1444" y="3252"/>
              <a:ext cx="0" cy="292"/>
            </a:xfrm>
            <a:prstGeom prst="line">
              <a:avLst/>
            </a:prstGeom>
            <a:ln w="25400" cap="flat" cmpd="sng">
              <a:solidFill>
                <a:srgbClr val="0033CC"/>
              </a:solidFill>
              <a:prstDash val="dash"/>
              <a:round/>
              <a:headEnd type="none" w="med" len="med"/>
              <a:tailEnd type="none" w="med" len="med"/>
            </a:ln>
          </p:spPr>
        </p:sp>
        <p:sp>
          <p:nvSpPr>
            <p:cNvPr id="46096" name="Line 40"/>
            <p:cNvSpPr/>
            <p:nvPr/>
          </p:nvSpPr>
          <p:spPr>
            <a:xfrm>
              <a:off x="2443" y="2779"/>
              <a:ext cx="0" cy="292"/>
            </a:xfrm>
            <a:prstGeom prst="line">
              <a:avLst/>
            </a:prstGeom>
            <a:ln w="25400" cap="flat" cmpd="sng">
              <a:solidFill>
                <a:srgbClr val="0033CC"/>
              </a:solidFill>
              <a:prstDash val="dash"/>
              <a:round/>
              <a:headEnd type="none" w="med" len="med"/>
              <a:tailEnd type="none" w="med" len="med"/>
            </a:ln>
          </p:spPr>
        </p:sp>
        <p:sp>
          <p:nvSpPr>
            <p:cNvPr id="46097" name="Line 41"/>
            <p:cNvSpPr/>
            <p:nvPr/>
          </p:nvSpPr>
          <p:spPr>
            <a:xfrm>
              <a:off x="3597" y="2295"/>
              <a:ext cx="0" cy="293"/>
            </a:xfrm>
            <a:prstGeom prst="line">
              <a:avLst/>
            </a:prstGeom>
            <a:ln w="25400" cap="flat" cmpd="sng">
              <a:solidFill>
                <a:srgbClr val="0033CC"/>
              </a:solidFill>
              <a:prstDash val="dash"/>
              <a:round/>
              <a:headEnd type="none" w="med" len="med"/>
              <a:tailEnd type="none" w="med" len="med"/>
            </a:ln>
          </p:spPr>
        </p:sp>
        <p:sp>
          <p:nvSpPr>
            <p:cNvPr id="46098" name="Rectangle 42"/>
            <p:cNvSpPr/>
            <p:nvPr/>
          </p:nvSpPr>
          <p:spPr>
            <a:xfrm>
              <a:off x="2377" y="2484"/>
              <a:ext cx="291" cy="27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9" name="Rectangle 43"/>
            <p:cNvSpPr/>
            <p:nvPr/>
          </p:nvSpPr>
          <p:spPr>
            <a:xfrm>
              <a:off x="1377" y="2959"/>
              <a:ext cx="274"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0" name="Line 44"/>
            <p:cNvSpPr/>
            <p:nvPr/>
          </p:nvSpPr>
          <p:spPr>
            <a:xfrm flipH="1">
              <a:off x="1536" y="2784"/>
              <a:ext cx="660" cy="191"/>
            </a:xfrm>
            <a:prstGeom prst="line">
              <a:avLst/>
            </a:prstGeom>
            <a:ln w="25400" cap="flat" cmpd="sng">
              <a:solidFill>
                <a:srgbClr val="0033CC"/>
              </a:solidFill>
              <a:prstDash val="dash"/>
              <a:round/>
              <a:headEnd type="none" w="med" len="med"/>
              <a:tailEnd type="none" w="med" len="med"/>
            </a:ln>
          </p:spPr>
        </p:sp>
        <p:sp>
          <p:nvSpPr>
            <p:cNvPr id="46101" name="Line 45"/>
            <p:cNvSpPr/>
            <p:nvPr/>
          </p:nvSpPr>
          <p:spPr>
            <a:xfrm>
              <a:off x="2689" y="2820"/>
              <a:ext cx="660" cy="190"/>
            </a:xfrm>
            <a:prstGeom prst="line">
              <a:avLst/>
            </a:prstGeom>
            <a:ln w="25400" cap="flat" cmpd="sng">
              <a:solidFill>
                <a:srgbClr val="0033CC"/>
              </a:solidFill>
              <a:prstDash val="dash"/>
              <a:round/>
              <a:headEnd type="none" w="med" len="med"/>
              <a:tailEnd type="none" w="med" len="med"/>
            </a:ln>
          </p:spPr>
        </p:sp>
        <p:sp>
          <p:nvSpPr>
            <p:cNvPr id="46102" name="Rectangle 46"/>
            <p:cNvSpPr/>
            <p:nvPr/>
          </p:nvSpPr>
          <p:spPr>
            <a:xfrm>
              <a:off x="3273" y="2997"/>
              <a:ext cx="568"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3" name="Rectangle 47"/>
            <p:cNvSpPr/>
            <p:nvPr/>
          </p:nvSpPr>
          <p:spPr>
            <a:xfrm>
              <a:off x="1319" y="3509"/>
              <a:ext cx="568"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4" name="Rectangle 48"/>
            <p:cNvSpPr/>
            <p:nvPr/>
          </p:nvSpPr>
          <p:spPr>
            <a:xfrm>
              <a:off x="2365" y="2945"/>
              <a:ext cx="246" cy="26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5" name="Rectangle 49"/>
            <p:cNvSpPr/>
            <p:nvPr/>
          </p:nvSpPr>
          <p:spPr>
            <a:xfrm>
              <a:off x="1729" y="3532"/>
              <a:ext cx="675"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6" name="Rectangle 50"/>
            <p:cNvSpPr/>
            <p:nvPr/>
          </p:nvSpPr>
          <p:spPr>
            <a:xfrm>
              <a:off x="1670" y="2985"/>
              <a:ext cx="274" cy="277"/>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7" name="Line 51"/>
            <p:cNvSpPr/>
            <p:nvPr/>
          </p:nvSpPr>
          <p:spPr>
            <a:xfrm flipV="1">
              <a:off x="1811" y="3241"/>
              <a:ext cx="0" cy="345"/>
            </a:xfrm>
            <a:prstGeom prst="line">
              <a:avLst/>
            </a:prstGeom>
            <a:ln w="25400" cap="flat" cmpd="sng">
              <a:solidFill>
                <a:schemeClr val="accent4"/>
              </a:solidFill>
              <a:prstDash val="solid"/>
              <a:round/>
              <a:headEnd type="none" w="med" len="med"/>
              <a:tailEnd type="stealth" w="lg" len="med"/>
            </a:ln>
          </p:spPr>
        </p:sp>
        <p:sp>
          <p:nvSpPr>
            <p:cNvPr id="46108" name="Rectangle 52"/>
            <p:cNvSpPr/>
            <p:nvPr/>
          </p:nvSpPr>
          <p:spPr>
            <a:xfrm>
              <a:off x="3712" y="3046"/>
              <a:ext cx="674"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9" name="Rectangle 53"/>
            <p:cNvSpPr/>
            <p:nvPr/>
          </p:nvSpPr>
          <p:spPr>
            <a:xfrm>
              <a:off x="4942" y="2527"/>
              <a:ext cx="674"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0" name="Rectangle 54"/>
            <p:cNvSpPr/>
            <p:nvPr/>
          </p:nvSpPr>
          <p:spPr>
            <a:xfrm>
              <a:off x="731" y="2983"/>
              <a:ext cx="428" cy="264"/>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1" name="Rectangle 55"/>
            <p:cNvSpPr/>
            <p:nvPr/>
          </p:nvSpPr>
          <p:spPr>
            <a:xfrm>
              <a:off x="2730" y="2501"/>
              <a:ext cx="274" cy="278"/>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2" name="Rectangle 56"/>
            <p:cNvSpPr/>
            <p:nvPr/>
          </p:nvSpPr>
          <p:spPr>
            <a:xfrm>
              <a:off x="1764" y="2498"/>
              <a:ext cx="428"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7</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3" name="Rectangle 57"/>
            <p:cNvSpPr/>
            <p:nvPr/>
          </p:nvSpPr>
          <p:spPr>
            <a:xfrm>
              <a:off x="3841" y="2003"/>
              <a:ext cx="274" cy="277"/>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4" name="Rectangle 58"/>
            <p:cNvSpPr/>
            <p:nvPr/>
          </p:nvSpPr>
          <p:spPr>
            <a:xfrm>
              <a:off x="2838" y="1977"/>
              <a:ext cx="568" cy="291"/>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5" name="Rectangle 59"/>
            <p:cNvSpPr/>
            <p:nvPr/>
          </p:nvSpPr>
          <p:spPr>
            <a:xfrm>
              <a:off x="887" y="2003"/>
              <a:ext cx="613" cy="31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type</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6" name="Line 60"/>
            <p:cNvSpPr/>
            <p:nvPr/>
          </p:nvSpPr>
          <p:spPr>
            <a:xfrm flipH="1">
              <a:off x="2154" y="2265"/>
              <a:ext cx="684" cy="262"/>
            </a:xfrm>
            <a:prstGeom prst="line">
              <a:avLst/>
            </a:prstGeom>
            <a:ln w="25400" cap="flat" cmpd="sng">
              <a:solidFill>
                <a:schemeClr val="accent6"/>
              </a:solidFill>
              <a:prstDash val="solid"/>
              <a:round/>
              <a:headEnd type="none" w="med" len="med"/>
              <a:tailEnd type="stealth" w="lg" len="med"/>
            </a:ln>
          </p:spPr>
        </p:sp>
        <p:sp>
          <p:nvSpPr>
            <p:cNvPr id="46117" name="Line 61"/>
            <p:cNvSpPr/>
            <p:nvPr/>
          </p:nvSpPr>
          <p:spPr>
            <a:xfrm flipH="1">
              <a:off x="1056" y="2736"/>
              <a:ext cx="660" cy="191"/>
            </a:xfrm>
            <a:prstGeom prst="line">
              <a:avLst/>
            </a:prstGeom>
            <a:ln w="25400" cap="flat" cmpd="sng">
              <a:solidFill>
                <a:schemeClr val="accent6"/>
              </a:solidFill>
              <a:prstDash val="solid"/>
              <a:round/>
              <a:headEnd type="none" w="med" len="med"/>
              <a:tailEnd type="stealth" w="lg" len="med"/>
            </a:ln>
          </p:spPr>
        </p:sp>
        <p:sp>
          <p:nvSpPr>
            <p:cNvPr id="46118" name="Line 62"/>
            <p:cNvSpPr/>
            <p:nvPr/>
          </p:nvSpPr>
          <p:spPr>
            <a:xfrm flipH="1" flipV="1">
              <a:off x="4130" y="2244"/>
              <a:ext cx="1060" cy="331"/>
            </a:xfrm>
            <a:prstGeom prst="line">
              <a:avLst/>
            </a:prstGeom>
            <a:ln w="25400" cap="flat" cmpd="sng">
              <a:solidFill>
                <a:schemeClr val="accent4"/>
              </a:solidFill>
              <a:prstDash val="solid"/>
              <a:round/>
              <a:headEnd type="none" w="med" len="med"/>
              <a:tailEnd type="stealth" w="lg" len="med"/>
            </a:ln>
          </p:spPr>
        </p:sp>
        <p:sp>
          <p:nvSpPr>
            <p:cNvPr id="46119" name="Line 63"/>
            <p:cNvSpPr/>
            <p:nvPr/>
          </p:nvSpPr>
          <p:spPr>
            <a:xfrm flipH="1" flipV="1">
              <a:off x="2945" y="2741"/>
              <a:ext cx="1060" cy="330"/>
            </a:xfrm>
            <a:prstGeom prst="line">
              <a:avLst/>
            </a:prstGeom>
            <a:ln w="25400" cap="flat" cmpd="sng">
              <a:solidFill>
                <a:schemeClr val="accent4"/>
              </a:solidFill>
              <a:prstDash val="solid"/>
              <a:round/>
              <a:headEnd type="none" w="med" len="med"/>
              <a:tailEnd type="stealth" w="lg" len="med"/>
            </a:ln>
          </p:spPr>
        </p:sp>
        <p:sp>
          <p:nvSpPr>
            <p:cNvPr id="46120" name="Freeform 64"/>
            <p:cNvSpPr/>
            <p:nvPr/>
          </p:nvSpPr>
          <p:spPr>
            <a:xfrm>
              <a:off x="1135" y="1815"/>
              <a:ext cx="1906" cy="268"/>
            </a:xfrm>
            <a:custGeom>
              <a:avLst/>
              <a:gdLst/>
              <a:ahLst/>
              <a:cxnLst>
                <a:cxn ang="0">
                  <a:pos x="0" y="62"/>
                </a:cxn>
                <a:cxn ang="0">
                  <a:pos x="460" y="23"/>
                </a:cxn>
                <a:cxn ang="0">
                  <a:pos x="1227" y="0"/>
                </a:cxn>
                <a:cxn ang="0">
                  <a:pos x="1931" y="24"/>
                </a:cxn>
                <a:cxn ang="0">
                  <a:pos x="2374" y="56"/>
                </a:cxn>
              </a:cxnLst>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cap="flat" cmpd="sng">
              <a:solidFill>
                <a:schemeClr val="accent2"/>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1" name="Freeform 65"/>
            <p:cNvSpPr/>
            <p:nvPr/>
          </p:nvSpPr>
          <p:spPr>
            <a:xfrm>
              <a:off x="965" y="3282"/>
              <a:ext cx="754" cy="142"/>
            </a:xfrm>
            <a:custGeom>
              <a:avLst/>
              <a:gdLst/>
              <a:ahLst/>
              <a:cxnLst>
                <a:cxn ang="0">
                  <a:pos x="0" y="0"/>
                </a:cxn>
                <a:cxn ang="0">
                  <a:pos x="441" y="32"/>
                </a:cxn>
                <a:cxn ang="0">
                  <a:pos x="936" y="3"/>
                </a:cxn>
              </a:cxnLst>
              <a:pathLst>
                <a:path w="736" h="167">
                  <a:moveTo>
                    <a:pt x="0" y="0"/>
                  </a:moveTo>
                  <a:cubicBezTo>
                    <a:pt x="58" y="27"/>
                    <a:pt x="223" y="163"/>
                    <a:pt x="346" y="165"/>
                  </a:cubicBezTo>
                  <a:cubicBezTo>
                    <a:pt x="469" y="167"/>
                    <a:pt x="655" y="46"/>
                    <a:pt x="736" y="14"/>
                  </a:cubicBezTo>
                </a:path>
              </a:pathLst>
            </a:custGeom>
            <a:noFill/>
            <a:ln w="25400" cap="flat" cmpd="sng">
              <a:solidFill>
                <a:schemeClr val="accent4"/>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2" name="Freeform 66"/>
            <p:cNvSpPr/>
            <p:nvPr/>
          </p:nvSpPr>
          <p:spPr>
            <a:xfrm>
              <a:off x="2016" y="2784"/>
              <a:ext cx="754" cy="142"/>
            </a:xfrm>
            <a:custGeom>
              <a:avLst/>
              <a:gdLst/>
              <a:ahLst/>
              <a:cxnLst>
                <a:cxn ang="0">
                  <a:pos x="0" y="0"/>
                </a:cxn>
                <a:cxn ang="0">
                  <a:pos x="441" y="32"/>
                </a:cxn>
                <a:cxn ang="0">
                  <a:pos x="936" y="3"/>
                </a:cxn>
              </a:cxnLst>
              <a:pathLst>
                <a:path w="736" h="167">
                  <a:moveTo>
                    <a:pt x="0" y="0"/>
                  </a:moveTo>
                  <a:cubicBezTo>
                    <a:pt x="58" y="27"/>
                    <a:pt x="223" y="163"/>
                    <a:pt x="346" y="165"/>
                  </a:cubicBezTo>
                  <a:cubicBezTo>
                    <a:pt x="469" y="167"/>
                    <a:pt x="655" y="46"/>
                    <a:pt x="736" y="14"/>
                  </a:cubicBezTo>
                </a:path>
              </a:pathLst>
            </a:custGeom>
            <a:noFill/>
            <a:ln w="25400" cap="flat" cmpd="sng">
              <a:solidFill>
                <a:schemeClr val="accent4"/>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3" name="Freeform 67"/>
            <p:cNvSpPr/>
            <p:nvPr/>
          </p:nvSpPr>
          <p:spPr>
            <a:xfrm>
              <a:off x="3086" y="2289"/>
              <a:ext cx="755" cy="142"/>
            </a:xfrm>
            <a:custGeom>
              <a:avLst/>
              <a:gdLst/>
              <a:ahLst/>
              <a:cxnLst>
                <a:cxn ang="0">
                  <a:pos x="0" y="0"/>
                </a:cxn>
                <a:cxn ang="0">
                  <a:pos x="446" y="32"/>
                </a:cxn>
                <a:cxn ang="0">
                  <a:pos x="949" y="3"/>
                </a:cxn>
              </a:cxnLst>
              <a:pathLst>
                <a:path w="736" h="167">
                  <a:moveTo>
                    <a:pt x="0" y="0"/>
                  </a:moveTo>
                  <a:cubicBezTo>
                    <a:pt x="58" y="27"/>
                    <a:pt x="223" y="163"/>
                    <a:pt x="346" y="165"/>
                  </a:cubicBezTo>
                  <a:cubicBezTo>
                    <a:pt x="469" y="167"/>
                    <a:pt x="655" y="46"/>
                    <a:pt x="736" y="14"/>
                  </a:cubicBezTo>
                </a:path>
              </a:pathLst>
            </a:custGeom>
            <a:noFill/>
            <a:ln w="25400" cap="flat" cmpd="sng">
              <a:solidFill>
                <a:schemeClr val="accent4"/>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Times New Roman" panose="02020603050405020304" pitchFamily="18" charset="0"/>
                <a:sym typeface="+mn-ea"/>
              </a:rPr>
              <a:t>属性计算次序</a:t>
            </a:r>
            <a:endParaRPr lang="zh-CN" altLang="en-US" dirty="0">
              <a:latin typeface="Times New Roman" panose="02020603050405020304" pitchFamily="18" charset="0"/>
              <a:sym typeface="+mn-ea"/>
            </a:endParaRPr>
          </a:p>
        </p:txBody>
      </p:sp>
      <p:sp>
        <p:nvSpPr>
          <p:cNvPr id="3" name="内容占位符 2"/>
          <p:cNvSpPr>
            <a:spLocks noGrp="1"/>
          </p:cNvSpPr>
          <p:nvPr>
            <p:ph idx="1"/>
          </p:nvPr>
        </p:nvSpPr>
        <p:spPr/>
        <p:txBody>
          <a:bodyPr/>
          <a:p>
            <a:r>
              <a:rPr dirty="0">
                <a:latin typeface="Times New Roman" panose="02020603050405020304" pitchFamily="18" charset="0"/>
                <a:cs typeface="Times New Roman" panose="02020603050405020304" pitchFamily="18" charset="0"/>
                <a:sym typeface="+mn-ea"/>
              </a:rPr>
              <a:t>拓扑排序：结点的一种排序，使得边只会从该次序中先出现的结点到后出现的结点</a:t>
            </a:r>
            <a:endParaRPr dirty="0">
              <a:latin typeface="Times New Roman" panose="02020603050405020304" pitchFamily="18" charset="0"/>
              <a:cs typeface="Times New Roman" panose="02020603050405020304" pitchFamily="18" charset="0"/>
              <a:sym typeface="+mn-ea"/>
            </a:endParaRPr>
          </a:p>
          <a:p>
            <a:pPr lvl="1"/>
            <a:r>
              <a:rPr dirty="0">
                <a:latin typeface="Times New Roman" panose="02020603050405020304" pitchFamily="18" charset="0"/>
                <a:cs typeface="Times New Roman" panose="02020603050405020304" pitchFamily="18" charset="0"/>
                <a:sym typeface="+mn-ea"/>
              </a:rPr>
              <a:t>例	1，2，3，4，5，6，7，8，9，10</a:t>
            </a:r>
            <a:endParaRPr dirty="0">
              <a:latin typeface="Times New Roman" panose="02020603050405020304" pitchFamily="18" charset="0"/>
              <a:cs typeface="Times New Roman" panose="02020603050405020304" pitchFamily="18" charset="0"/>
              <a:sym typeface="+mn-ea"/>
            </a:endParaRPr>
          </a:p>
          <a:p>
            <a:endParaRPr lang="zh-CN" altLang="en-US">
              <a:latin typeface="Times New Roman" panose="02020603050405020304" pitchFamily="18" charset="0"/>
              <a:cs typeface="Times New Roman" panose="02020603050405020304" pitchFamily="18" charset="0"/>
            </a:endParaRPr>
          </a:p>
        </p:txBody>
      </p:sp>
      <p:grpSp>
        <p:nvGrpSpPr>
          <p:cNvPr id="46083" name="Group 68"/>
          <p:cNvGrpSpPr/>
          <p:nvPr/>
        </p:nvGrpSpPr>
        <p:grpSpPr>
          <a:xfrm>
            <a:off x="1139190" y="2879725"/>
            <a:ext cx="7181850" cy="3153410"/>
            <a:chOff x="288" y="1392"/>
            <a:chExt cx="5328" cy="2443"/>
          </a:xfrm>
        </p:grpSpPr>
        <p:sp>
          <p:nvSpPr>
            <p:cNvPr id="46084" name="Rectangle 27"/>
            <p:cNvSpPr/>
            <p:nvPr/>
          </p:nvSpPr>
          <p:spPr>
            <a:xfrm>
              <a:off x="2012" y="1392"/>
              <a:ext cx="246" cy="265"/>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5" name="Rectangle 28"/>
            <p:cNvSpPr/>
            <p:nvPr/>
          </p:nvSpPr>
          <p:spPr>
            <a:xfrm>
              <a:off x="288" y="2483"/>
              <a:ext cx="906" cy="291"/>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int</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6" name="Rectangle 29"/>
            <p:cNvSpPr/>
            <p:nvPr/>
          </p:nvSpPr>
          <p:spPr>
            <a:xfrm>
              <a:off x="550" y="1964"/>
              <a:ext cx="369"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7" name="Line 30"/>
            <p:cNvSpPr/>
            <p:nvPr/>
          </p:nvSpPr>
          <p:spPr>
            <a:xfrm flipH="1">
              <a:off x="721" y="1632"/>
              <a:ext cx="1168" cy="332"/>
            </a:xfrm>
            <a:prstGeom prst="line">
              <a:avLst/>
            </a:prstGeom>
            <a:ln w="25400" cap="flat" cmpd="sng">
              <a:solidFill>
                <a:srgbClr val="0033CC"/>
              </a:solidFill>
              <a:prstDash val="dash"/>
              <a:round/>
              <a:headEnd type="none" w="med" len="med"/>
              <a:tailEnd type="none" w="med" len="med"/>
            </a:ln>
          </p:spPr>
        </p:sp>
        <p:sp>
          <p:nvSpPr>
            <p:cNvPr id="46088" name="Rectangle 31"/>
            <p:cNvSpPr/>
            <p:nvPr/>
          </p:nvSpPr>
          <p:spPr>
            <a:xfrm>
              <a:off x="3533" y="2462"/>
              <a:ext cx="246" cy="26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9" name="Line 32"/>
            <p:cNvSpPr/>
            <p:nvPr/>
          </p:nvSpPr>
          <p:spPr>
            <a:xfrm>
              <a:off x="645" y="2282"/>
              <a:ext cx="0" cy="293"/>
            </a:xfrm>
            <a:prstGeom prst="line">
              <a:avLst/>
            </a:prstGeom>
            <a:ln w="25400" cap="flat" cmpd="sng">
              <a:solidFill>
                <a:srgbClr val="0033CC"/>
              </a:solidFill>
              <a:prstDash val="dash"/>
              <a:round/>
              <a:headEnd type="none" w="med" len="med"/>
              <a:tailEnd type="none" w="med" len="med"/>
            </a:ln>
          </p:spPr>
        </p:sp>
        <p:sp>
          <p:nvSpPr>
            <p:cNvPr id="46090" name="Line 33"/>
            <p:cNvSpPr/>
            <p:nvPr/>
          </p:nvSpPr>
          <p:spPr>
            <a:xfrm>
              <a:off x="3840" y="2304"/>
              <a:ext cx="660" cy="191"/>
            </a:xfrm>
            <a:prstGeom prst="line">
              <a:avLst/>
            </a:prstGeom>
            <a:ln w="25400" cap="flat" cmpd="sng">
              <a:solidFill>
                <a:srgbClr val="0033CC"/>
              </a:solidFill>
              <a:prstDash val="dash"/>
              <a:round/>
              <a:headEnd type="none" w="med" len="med"/>
              <a:tailEnd type="none" w="med" len="med"/>
            </a:ln>
          </p:spPr>
        </p:sp>
        <p:sp>
          <p:nvSpPr>
            <p:cNvPr id="46091" name="Line 34"/>
            <p:cNvSpPr/>
            <p:nvPr/>
          </p:nvSpPr>
          <p:spPr>
            <a:xfrm flipH="1">
              <a:off x="2654" y="2294"/>
              <a:ext cx="660" cy="190"/>
            </a:xfrm>
            <a:prstGeom prst="line">
              <a:avLst/>
            </a:prstGeom>
            <a:ln w="25400" cap="flat" cmpd="sng">
              <a:solidFill>
                <a:srgbClr val="0033CC"/>
              </a:solidFill>
              <a:prstDash val="dash"/>
              <a:round/>
              <a:headEnd type="none" w="med" len="med"/>
              <a:tailEnd type="none" w="med" len="med"/>
            </a:ln>
          </p:spPr>
        </p:sp>
        <p:sp>
          <p:nvSpPr>
            <p:cNvPr id="46092" name="Rectangle 35"/>
            <p:cNvSpPr/>
            <p:nvPr/>
          </p:nvSpPr>
          <p:spPr>
            <a:xfrm>
              <a:off x="4534" y="2488"/>
              <a:ext cx="567"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3" name="Rectangle 36"/>
            <p:cNvSpPr/>
            <p:nvPr/>
          </p:nvSpPr>
          <p:spPr>
            <a:xfrm>
              <a:off x="3500" y="1972"/>
              <a:ext cx="337" cy="27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4" name="Line 38"/>
            <p:cNvSpPr/>
            <p:nvPr/>
          </p:nvSpPr>
          <p:spPr>
            <a:xfrm>
              <a:off x="2320" y="1632"/>
              <a:ext cx="1168" cy="332"/>
            </a:xfrm>
            <a:prstGeom prst="line">
              <a:avLst/>
            </a:prstGeom>
            <a:ln w="25400" cap="flat" cmpd="sng">
              <a:solidFill>
                <a:srgbClr val="0033CC"/>
              </a:solidFill>
              <a:prstDash val="dash"/>
              <a:round/>
              <a:headEnd type="none" w="med" len="med"/>
              <a:tailEnd type="none" w="med" len="med"/>
            </a:ln>
          </p:spPr>
        </p:sp>
        <p:sp>
          <p:nvSpPr>
            <p:cNvPr id="46095" name="Line 39"/>
            <p:cNvSpPr/>
            <p:nvPr/>
          </p:nvSpPr>
          <p:spPr>
            <a:xfrm>
              <a:off x="1444" y="3252"/>
              <a:ext cx="0" cy="292"/>
            </a:xfrm>
            <a:prstGeom prst="line">
              <a:avLst/>
            </a:prstGeom>
            <a:ln w="25400" cap="flat" cmpd="sng">
              <a:solidFill>
                <a:srgbClr val="0033CC"/>
              </a:solidFill>
              <a:prstDash val="dash"/>
              <a:round/>
              <a:headEnd type="none" w="med" len="med"/>
              <a:tailEnd type="none" w="med" len="med"/>
            </a:ln>
          </p:spPr>
        </p:sp>
        <p:sp>
          <p:nvSpPr>
            <p:cNvPr id="46096" name="Line 40"/>
            <p:cNvSpPr/>
            <p:nvPr/>
          </p:nvSpPr>
          <p:spPr>
            <a:xfrm>
              <a:off x="2443" y="2779"/>
              <a:ext cx="0" cy="292"/>
            </a:xfrm>
            <a:prstGeom prst="line">
              <a:avLst/>
            </a:prstGeom>
            <a:ln w="25400" cap="flat" cmpd="sng">
              <a:solidFill>
                <a:srgbClr val="0033CC"/>
              </a:solidFill>
              <a:prstDash val="dash"/>
              <a:round/>
              <a:headEnd type="none" w="med" len="med"/>
              <a:tailEnd type="none" w="med" len="med"/>
            </a:ln>
          </p:spPr>
        </p:sp>
        <p:sp>
          <p:nvSpPr>
            <p:cNvPr id="46097" name="Line 41"/>
            <p:cNvSpPr/>
            <p:nvPr/>
          </p:nvSpPr>
          <p:spPr>
            <a:xfrm>
              <a:off x="3597" y="2295"/>
              <a:ext cx="0" cy="293"/>
            </a:xfrm>
            <a:prstGeom prst="line">
              <a:avLst/>
            </a:prstGeom>
            <a:ln w="25400" cap="flat" cmpd="sng">
              <a:solidFill>
                <a:srgbClr val="0033CC"/>
              </a:solidFill>
              <a:prstDash val="dash"/>
              <a:round/>
              <a:headEnd type="none" w="med" len="med"/>
              <a:tailEnd type="none" w="med" len="med"/>
            </a:ln>
          </p:spPr>
        </p:sp>
        <p:sp>
          <p:nvSpPr>
            <p:cNvPr id="46098" name="Rectangle 42"/>
            <p:cNvSpPr/>
            <p:nvPr/>
          </p:nvSpPr>
          <p:spPr>
            <a:xfrm>
              <a:off x="2377" y="2484"/>
              <a:ext cx="291" cy="27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9" name="Rectangle 43"/>
            <p:cNvSpPr/>
            <p:nvPr/>
          </p:nvSpPr>
          <p:spPr>
            <a:xfrm>
              <a:off x="1377" y="2959"/>
              <a:ext cx="274"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0" name="Line 44"/>
            <p:cNvSpPr/>
            <p:nvPr/>
          </p:nvSpPr>
          <p:spPr>
            <a:xfrm flipH="1">
              <a:off x="1536" y="2784"/>
              <a:ext cx="660" cy="191"/>
            </a:xfrm>
            <a:prstGeom prst="line">
              <a:avLst/>
            </a:prstGeom>
            <a:ln w="25400" cap="flat" cmpd="sng">
              <a:solidFill>
                <a:srgbClr val="0033CC"/>
              </a:solidFill>
              <a:prstDash val="dash"/>
              <a:round/>
              <a:headEnd type="none" w="med" len="med"/>
              <a:tailEnd type="none" w="med" len="med"/>
            </a:ln>
          </p:spPr>
        </p:sp>
        <p:sp>
          <p:nvSpPr>
            <p:cNvPr id="46101" name="Line 45"/>
            <p:cNvSpPr/>
            <p:nvPr/>
          </p:nvSpPr>
          <p:spPr>
            <a:xfrm>
              <a:off x="2689" y="2820"/>
              <a:ext cx="660" cy="190"/>
            </a:xfrm>
            <a:prstGeom prst="line">
              <a:avLst/>
            </a:prstGeom>
            <a:ln w="25400" cap="flat" cmpd="sng">
              <a:solidFill>
                <a:srgbClr val="0033CC"/>
              </a:solidFill>
              <a:prstDash val="dash"/>
              <a:round/>
              <a:headEnd type="none" w="med" len="med"/>
              <a:tailEnd type="none" w="med" len="med"/>
            </a:ln>
          </p:spPr>
        </p:sp>
        <p:sp>
          <p:nvSpPr>
            <p:cNvPr id="46102" name="Rectangle 46"/>
            <p:cNvSpPr/>
            <p:nvPr/>
          </p:nvSpPr>
          <p:spPr>
            <a:xfrm>
              <a:off x="3273" y="2997"/>
              <a:ext cx="568"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3" name="Rectangle 47"/>
            <p:cNvSpPr/>
            <p:nvPr/>
          </p:nvSpPr>
          <p:spPr>
            <a:xfrm>
              <a:off x="1319" y="3509"/>
              <a:ext cx="568"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4" name="Rectangle 48"/>
            <p:cNvSpPr/>
            <p:nvPr/>
          </p:nvSpPr>
          <p:spPr>
            <a:xfrm>
              <a:off x="2365" y="2945"/>
              <a:ext cx="246" cy="26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5" name="Rectangle 49"/>
            <p:cNvSpPr/>
            <p:nvPr/>
          </p:nvSpPr>
          <p:spPr>
            <a:xfrm>
              <a:off x="1729" y="3532"/>
              <a:ext cx="675"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6" name="Rectangle 50"/>
            <p:cNvSpPr/>
            <p:nvPr/>
          </p:nvSpPr>
          <p:spPr>
            <a:xfrm>
              <a:off x="1670" y="2985"/>
              <a:ext cx="274" cy="277"/>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7" name="Line 51"/>
            <p:cNvSpPr/>
            <p:nvPr/>
          </p:nvSpPr>
          <p:spPr>
            <a:xfrm flipV="1">
              <a:off x="1811" y="3241"/>
              <a:ext cx="0" cy="345"/>
            </a:xfrm>
            <a:prstGeom prst="line">
              <a:avLst/>
            </a:prstGeom>
            <a:ln w="25400" cap="flat" cmpd="sng">
              <a:solidFill>
                <a:srgbClr val="0033CC"/>
              </a:solidFill>
              <a:prstDash val="solid"/>
              <a:round/>
              <a:headEnd type="none" w="med" len="med"/>
              <a:tailEnd type="stealth" w="lg" len="med"/>
            </a:ln>
          </p:spPr>
        </p:sp>
        <p:sp>
          <p:nvSpPr>
            <p:cNvPr id="46108" name="Rectangle 52"/>
            <p:cNvSpPr/>
            <p:nvPr/>
          </p:nvSpPr>
          <p:spPr>
            <a:xfrm>
              <a:off x="3712" y="3046"/>
              <a:ext cx="674"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9" name="Rectangle 53"/>
            <p:cNvSpPr/>
            <p:nvPr/>
          </p:nvSpPr>
          <p:spPr>
            <a:xfrm>
              <a:off x="4942" y="2527"/>
              <a:ext cx="674"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0" name="Rectangle 54"/>
            <p:cNvSpPr/>
            <p:nvPr/>
          </p:nvSpPr>
          <p:spPr>
            <a:xfrm>
              <a:off x="731" y="2983"/>
              <a:ext cx="428" cy="264"/>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1" name="Rectangle 55"/>
            <p:cNvSpPr/>
            <p:nvPr/>
          </p:nvSpPr>
          <p:spPr>
            <a:xfrm>
              <a:off x="2730" y="2501"/>
              <a:ext cx="274" cy="278"/>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2" name="Rectangle 56"/>
            <p:cNvSpPr/>
            <p:nvPr/>
          </p:nvSpPr>
          <p:spPr>
            <a:xfrm>
              <a:off x="1764" y="2498"/>
              <a:ext cx="428"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7</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3" name="Rectangle 57"/>
            <p:cNvSpPr/>
            <p:nvPr/>
          </p:nvSpPr>
          <p:spPr>
            <a:xfrm>
              <a:off x="3841" y="2003"/>
              <a:ext cx="274" cy="277"/>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4" name="Rectangle 58"/>
            <p:cNvSpPr/>
            <p:nvPr/>
          </p:nvSpPr>
          <p:spPr>
            <a:xfrm>
              <a:off x="2838" y="1977"/>
              <a:ext cx="568" cy="291"/>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5" name="Rectangle 59"/>
            <p:cNvSpPr/>
            <p:nvPr/>
          </p:nvSpPr>
          <p:spPr>
            <a:xfrm>
              <a:off x="887" y="2003"/>
              <a:ext cx="613" cy="31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type</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6" name="Line 60"/>
            <p:cNvSpPr/>
            <p:nvPr/>
          </p:nvSpPr>
          <p:spPr>
            <a:xfrm flipH="1">
              <a:off x="2084" y="2331"/>
              <a:ext cx="660" cy="191"/>
            </a:xfrm>
            <a:prstGeom prst="line">
              <a:avLst/>
            </a:prstGeom>
            <a:ln w="25400" cap="flat" cmpd="sng">
              <a:solidFill>
                <a:srgbClr val="0033CC"/>
              </a:solidFill>
              <a:prstDash val="solid"/>
              <a:round/>
              <a:headEnd type="none" w="med" len="med"/>
              <a:tailEnd type="stealth" w="lg" len="med"/>
            </a:ln>
          </p:spPr>
        </p:sp>
        <p:sp>
          <p:nvSpPr>
            <p:cNvPr id="46117" name="Line 61"/>
            <p:cNvSpPr/>
            <p:nvPr/>
          </p:nvSpPr>
          <p:spPr>
            <a:xfrm flipH="1">
              <a:off x="1056" y="2736"/>
              <a:ext cx="660" cy="191"/>
            </a:xfrm>
            <a:prstGeom prst="line">
              <a:avLst/>
            </a:prstGeom>
            <a:ln w="25400" cap="flat" cmpd="sng">
              <a:solidFill>
                <a:srgbClr val="0033CC"/>
              </a:solidFill>
              <a:prstDash val="solid"/>
              <a:round/>
              <a:headEnd type="none" w="med" len="med"/>
              <a:tailEnd type="stealth" w="lg" len="med"/>
            </a:ln>
          </p:spPr>
        </p:sp>
        <p:sp>
          <p:nvSpPr>
            <p:cNvPr id="46118" name="Line 62"/>
            <p:cNvSpPr/>
            <p:nvPr/>
          </p:nvSpPr>
          <p:spPr>
            <a:xfrm flipH="1" flipV="1">
              <a:off x="4130" y="2244"/>
              <a:ext cx="1060" cy="331"/>
            </a:xfrm>
            <a:prstGeom prst="line">
              <a:avLst/>
            </a:prstGeom>
            <a:ln w="25400" cap="flat" cmpd="sng">
              <a:solidFill>
                <a:srgbClr val="0033CC"/>
              </a:solidFill>
              <a:prstDash val="solid"/>
              <a:round/>
              <a:headEnd type="none" w="med" len="med"/>
              <a:tailEnd type="stealth" w="lg" len="med"/>
            </a:ln>
          </p:spPr>
        </p:sp>
        <p:sp>
          <p:nvSpPr>
            <p:cNvPr id="46119" name="Line 63"/>
            <p:cNvSpPr/>
            <p:nvPr/>
          </p:nvSpPr>
          <p:spPr>
            <a:xfrm flipH="1" flipV="1">
              <a:off x="2945" y="2741"/>
              <a:ext cx="1060" cy="330"/>
            </a:xfrm>
            <a:prstGeom prst="line">
              <a:avLst/>
            </a:prstGeom>
            <a:ln w="25400" cap="flat" cmpd="sng">
              <a:solidFill>
                <a:srgbClr val="0033CC"/>
              </a:solidFill>
              <a:prstDash val="solid"/>
              <a:round/>
              <a:headEnd type="none" w="med" len="med"/>
              <a:tailEnd type="stealth" w="lg" len="med"/>
            </a:ln>
          </p:spPr>
        </p:sp>
        <p:sp>
          <p:nvSpPr>
            <p:cNvPr id="46120" name="Freeform 64"/>
            <p:cNvSpPr/>
            <p:nvPr/>
          </p:nvSpPr>
          <p:spPr>
            <a:xfrm>
              <a:off x="1135" y="1815"/>
              <a:ext cx="1906" cy="268"/>
            </a:xfrm>
            <a:custGeom>
              <a:avLst/>
              <a:gdLst/>
              <a:ahLst/>
              <a:cxnLst>
                <a:cxn ang="0">
                  <a:pos x="0" y="62"/>
                </a:cxn>
                <a:cxn ang="0">
                  <a:pos x="460" y="23"/>
                </a:cxn>
                <a:cxn ang="0">
                  <a:pos x="1227" y="0"/>
                </a:cxn>
                <a:cxn ang="0">
                  <a:pos x="1931" y="24"/>
                </a:cxn>
                <a:cxn ang="0">
                  <a:pos x="2374" y="56"/>
                </a:cxn>
              </a:cxnLst>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cap="flat" cmpd="sng">
              <a:solidFill>
                <a:schemeClr val="accent1"/>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1" name="Freeform 65"/>
            <p:cNvSpPr/>
            <p:nvPr/>
          </p:nvSpPr>
          <p:spPr>
            <a:xfrm>
              <a:off x="965" y="3282"/>
              <a:ext cx="754" cy="142"/>
            </a:xfrm>
            <a:custGeom>
              <a:avLst/>
              <a:gdLst/>
              <a:ahLst/>
              <a:cxnLst>
                <a:cxn ang="0">
                  <a:pos x="0" y="0"/>
                </a:cxn>
                <a:cxn ang="0">
                  <a:pos x="441" y="32"/>
                </a:cxn>
                <a:cxn ang="0">
                  <a:pos x="936" y="3"/>
                </a:cxn>
              </a:cxnLst>
              <a:pathLst>
                <a:path w="736" h="167">
                  <a:moveTo>
                    <a:pt x="0" y="0"/>
                  </a:moveTo>
                  <a:cubicBezTo>
                    <a:pt x="58" y="27"/>
                    <a:pt x="223" y="163"/>
                    <a:pt x="346" y="165"/>
                  </a:cubicBezTo>
                  <a:cubicBezTo>
                    <a:pt x="469" y="167"/>
                    <a:pt x="655" y="46"/>
                    <a:pt x="736" y="14"/>
                  </a:cubicBezTo>
                </a:path>
              </a:pathLst>
            </a:custGeom>
            <a:noFill/>
            <a:ln w="25400" cap="flat" cmpd="sng">
              <a:solidFill>
                <a:srgbClr val="0033CC"/>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2" name="Freeform 66"/>
            <p:cNvSpPr/>
            <p:nvPr/>
          </p:nvSpPr>
          <p:spPr>
            <a:xfrm>
              <a:off x="2016" y="2784"/>
              <a:ext cx="754" cy="142"/>
            </a:xfrm>
            <a:custGeom>
              <a:avLst/>
              <a:gdLst/>
              <a:ahLst/>
              <a:cxnLst>
                <a:cxn ang="0">
                  <a:pos x="0" y="0"/>
                </a:cxn>
                <a:cxn ang="0">
                  <a:pos x="441" y="32"/>
                </a:cxn>
                <a:cxn ang="0">
                  <a:pos x="936" y="3"/>
                </a:cxn>
              </a:cxnLst>
              <a:pathLst>
                <a:path w="736" h="167">
                  <a:moveTo>
                    <a:pt x="0" y="0"/>
                  </a:moveTo>
                  <a:cubicBezTo>
                    <a:pt x="58" y="27"/>
                    <a:pt x="223" y="163"/>
                    <a:pt x="346" y="165"/>
                  </a:cubicBezTo>
                  <a:cubicBezTo>
                    <a:pt x="469" y="167"/>
                    <a:pt x="655" y="46"/>
                    <a:pt x="736" y="14"/>
                  </a:cubicBezTo>
                </a:path>
              </a:pathLst>
            </a:custGeom>
            <a:noFill/>
            <a:ln w="25400" cap="flat" cmpd="sng">
              <a:solidFill>
                <a:srgbClr val="0033CC"/>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3" name="Freeform 67"/>
            <p:cNvSpPr/>
            <p:nvPr/>
          </p:nvSpPr>
          <p:spPr>
            <a:xfrm>
              <a:off x="3086" y="2289"/>
              <a:ext cx="755" cy="142"/>
            </a:xfrm>
            <a:custGeom>
              <a:avLst/>
              <a:gdLst/>
              <a:ahLst/>
              <a:cxnLst>
                <a:cxn ang="0">
                  <a:pos x="0" y="0"/>
                </a:cxn>
                <a:cxn ang="0">
                  <a:pos x="446" y="32"/>
                </a:cxn>
                <a:cxn ang="0">
                  <a:pos x="949" y="3"/>
                </a:cxn>
              </a:cxnLst>
              <a:pathLst>
                <a:path w="736" h="167">
                  <a:moveTo>
                    <a:pt x="0" y="0"/>
                  </a:moveTo>
                  <a:cubicBezTo>
                    <a:pt x="58" y="27"/>
                    <a:pt x="223" y="163"/>
                    <a:pt x="346" y="165"/>
                  </a:cubicBezTo>
                  <a:cubicBezTo>
                    <a:pt x="469" y="167"/>
                    <a:pt x="655" y="46"/>
                    <a:pt x="736" y="14"/>
                  </a:cubicBezTo>
                </a:path>
              </a:pathLst>
            </a:custGeom>
            <a:noFill/>
            <a:ln w="25400" cap="flat" cmpd="sng">
              <a:solidFill>
                <a:srgbClr val="0033CC"/>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属性计算次序</a:t>
            </a:r>
            <a:endParaRPr lang="zh-CN" altLang="en-US"/>
          </a:p>
        </p:txBody>
      </p:sp>
      <p:sp>
        <p:nvSpPr>
          <p:cNvPr id="3" name="内容占位符 2"/>
          <p:cNvSpPr>
            <a:spLocks noGrp="1"/>
          </p:cNvSpPr>
          <p:nvPr>
            <p:ph idx="1"/>
          </p:nvPr>
        </p:nvSpPr>
        <p:spPr/>
        <p:txBody>
          <a:bodyPr/>
          <a:p>
            <a:r>
              <a:rPr lang="zh-CN" altLang="en-US" dirty="0">
                <a:sym typeface="+mn-ea"/>
              </a:rPr>
              <a:t>属性计算次序：</a:t>
            </a:r>
            <a:r>
              <a:rPr lang="zh-CN" altLang="en-US" dirty="0">
                <a:latin typeface="宋体" panose="02010600030101010101" pitchFamily="2" charset="-122"/>
                <a:sym typeface="+mn-ea"/>
              </a:rPr>
              <a:t>构造输入的分析树；</a:t>
            </a:r>
            <a:endParaRPr lang="zh-CN" altLang="en-US" b="1" dirty="0">
              <a:latin typeface="宋体" panose="02010600030101010101" pitchFamily="2" charset="-122"/>
            </a:endParaRPr>
          </a:p>
          <a:p>
            <a:endParaRPr lang="zh-CN" altLang="en-US" b="1" dirty="0">
              <a:latin typeface="宋体" panose="02010600030101010101" pitchFamily="2" charset="-122"/>
            </a:endParaRPr>
          </a:p>
          <a:p>
            <a:endParaRPr dirty="0">
              <a:sym typeface="+mn-ea"/>
            </a:endParaRPr>
          </a:p>
          <a:p>
            <a:endParaRPr lang="zh-CN" altLang="en-US"/>
          </a:p>
        </p:txBody>
      </p:sp>
      <p:grpSp>
        <p:nvGrpSpPr>
          <p:cNvPr id="46083" name="Group 68"/>
          <p:cNvGrpSpPr/>
          <p:nvPr/>
        </p:nvGrpSpPr>
        <p:grpSpPr>
          <a:xfrm>
            <a:off x="1139190" y="2879725"/>
            <a:ext cx="7181850" cy="3153410"/>
            <a:chOff x="288" y="1392"/>
            <a:chExt cx="5328" cy="2443"/>
          </a:xfrm>
        </p:grpSpPr>
        <p:sp>
          <p:nvSpPr>
            <p:cNvPr id="46084" name="Rectangle 27"/>
            <p:cNvSpPr/>
            <p:nvPr/>
          </p:nvSpPr>
          <p:spPr>
            <a:xfrm>
              <a:off x="2012" y="1392"/>
              <a:ext cx="246" cy="265"/>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5" name="Rectangle 28"/>
            <p:cNvSpPr/>
            <p:nvPr/>
          </p:nvSpPr>
          <p:spPr>
            <a:xfrm>
              <a:off x="288" y="2483"/>
              <a:ext cx="906" cy="291"/>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int</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6" name="Rectangle 29"/>
            <p:cNvSpPr/>
            <p:nvPr/>
          </p:nvSpPr>
          <p:spPr>
            <a:xfrm>
              <a:off x="550" y="1964"/>
              <a:ext cx="369"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7" name="Line 30"/>
            <p:cNvSpPr/>
            <p:nvPr/>
          </p:nvSpPr>
          <p:spPr>
            <a:xfrm flipH="1">
              <a:off x="721" y="1632"/>
              <a:ext cx="1168" cy="332"/>
            </a:xfrm>
            <a:prstGeom prst="line">
              <a:avLst/>
            </a:prstGeom>
            <a:ln w="25400" cap="flat" cmpd="sng">
              <a:solidFill>
                <a:srgbClr val="0033CC"/>
              </a:solidFill>
              <a:prstDash val="dash"/>
              <a:round/>
              <a:headEnd type="none" w="med" len="med"/>
              <a:tailEnd type="none" w="med" len="med"/>
            </a:ln>
          </p:spPr>
        </p:sp>
        <p:sp>
          <p:nvSpPr>
            <p:cNvPr id="46088" name="Rectangle 31"/>
            <p:cNvSpPr/>
            <p:nvPr/>
          </p:nvSpPr>
          <p:spPr>
            <a:xfrm>
              <a:off x="3533" y="2462"/>
              <a:ext cx="246" cy="26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9" name="Line 32"/>
            <p:cNvSpPr/>
            <p:nvPr/>
          </p:nvSpPr>
          <p:spPr>
            <a:xfrm>
              <a:off x="645" y="2282"/>
              <a:ext cx="0" cy="293"/>
            </a:xfrm>
            <a:prstGeom prst="line">
              <a:avLst/>
            </a:prstGeom>
            <a:ln w="25400" cap="flat" cmpd="sng">
              <a:solidFill>
                <a:srgbClr val="0033CC"/>
              </a:solidFill>
              <a:prstDash val="dash"/>
              <a:round/>
              <a:headEnd type="none" w="med" len="med"/>
              <a:tailEnd type="none" w="med" len="med"/>
            </a:ln>
          </p:spPr>
        </p:sp>
        <p:sp>
          <p:nvSpPr>
            <p:cNvPr id="46090" name="Line 33"/>
            <p:cNvSpPr/>
            <p:nvPr/>
          </p:nvSpPr>
          <p:spPr>
            <a:xfrm>
              <a:off x="3840" y="2304"/>
              <a:ext cx="660" cy="191"/>
            </a:xfrm>
            <a:prstGeom prst="line">
              <a:avLst/>
            </a:prstGeom>
            <a:ln w="25400" cap="flat" cmpd="sng">
              <a:solidFill>
                <a:srgbClr val="0033CC"/>
              </a:solidFill>
              <a:prstDash val="dash"/>
              <a:round/>
              <a:headEnd type="none" w="med" len="med"/>
              <a:tailEnd type="none" w="med" len="med"/>
            </a:ln>
          </p:spPr>
        </p:sp>
        <p:sp>
          <p:nvSpPr>
            <p:cNvPr id="46091" name="Line 34"/>
            <p:cNvSpPr/>
            <p:nvPr/>
          </p:nvSpPr>
          <p:spPr>
            <a:xfrm flipH="1">
              <a:off x="2654" y="2294"/>
              <a:ext cx="660" cy="190"/>
            </a:xfrm>
            <a:prstGeom prst="line">
              <a:avLst/>
            </a:prstGeom>
            <a:ln w="25400" cap="flat" cmpd="sng">
              <a:solidFill>
                <a:srgbClr val="0033CC"/>
              </a:solidFill>
              <a:prstDash val="dash"/>
              <a:round/>
              <a:headEnd type="none" w="med" len="med"/>
              <a:tailEnd type="none" w="med" len="med"/>
            </a:ln>
          </p:spPr>
        </p:sp>
        <p:sp>
          <p:nvSpPr>
            <p:cNvPr id="46092" name="Rectangle 35"/>
            <p:cNvSpPr/>
            <p:nvPr/>
          </p:nvSpPr>
          <p:spPr>
            <a:xfrm>
              <a:off x="4534" y="2488"/>
              <a:ext cx="567"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3" name="Rectangle 36"/>
            <p:cNvSpPr/>
            <p:nvPr/>
          </p:nvSpPr>
          <p:spPr>
            <a:xfrm>
              <a:off x="3500" y="1972"/>
              <a:ext cx="337" cy="27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4" name="Line 38"/>
            <p:cNvSpPr/>
            <p:nvPr/>
          </p:nvSpPr>
          <p:spPr>
            <a:xfrm>
              <a:off x="2320" y="1632"/>
              <a:ext cx="1168" cy="332"/>
            </a:xfrm>
            <a:prstGeom prst="line">
              <a:avLst/>
            </a:prstGeom>
            <a:ln w="25400" cap="flat" cmpd="sng">
              <a:solidFill>
                <a:srgbClr val="0033CC"/>
              </a:solidFill>
              <a:prstDash val="dash"/>
              <a:round/>
              <a:headEnd type="none" w="med" len="med"/>
              <a:tailEnd type="none" w="med" len="med"/>
            </a:ln>
          </p:spPr>
        </p:sp>
        <p:sp>
          <p:nvSpPr>
            <p:cNvPr id="46095" name="Line 39"/>
            <p:cNvSpPr/>
            <p:nvPr/>
          </p:nvSpPr>
          <p:spPr>
            <a:xfrm>
              <a:off x="1444" y="3252"/>
              <a:ext cx="0" cy="292"/>
            </a:xfrm>
            <a:prstGeom prst="line">
              <a:avLst/>
            </a:prstGeom>
            <a:ln w="25400" cap="flat" cmpd="sng">
              <a:solidFill>
                <a:srgbClr val="0033CC"/>
              </a:solidFill>
              <a:prstDash val="dash"/>
              <a:round/>
              <a:headEnd type="none" w="med" len="med"/>
              <a:tailEnd type="none" w="med" len="med"/>
            </a:ln>
          </p:spPr>
        </p:sp>
        <p:sp>
          <p:nvSpPr>
            <p:cNvPr id="46096" name="Line 40"/>
            <p:cNvSpPr/>
            <p:nvPr/>
          </p:nvSpPr>
          <p:spPr>
            <a:xfrm>
              <a:off x="2443" y="2779"/>
              <a:ext cx="0" cy="292"/>
            </a:xfrm>
            <a:prstGeom prst="line">
              <a:avLst/>
            </a:prstGeom>
            <a:ln w="25400" cap="flat" cmpd="sng">
              <a:solidFill>
                <a:srgbClr val="0033CC"/>
              </a:solidFill>
              <a:prstDash val="dash"/>
              <a:round/>
              <a:headEnd type="none" w="med" len="med"/>
              <a:tailEnd type="none" w="med" len="med"/>
            </a:ln>
          </p:spPr>
        </p:sp>
        <p:sp>
          <p:nvSpPr>
            <p:cNvPr id="46097" name="Line 41"/>
            <p:cNvSpPr/>
            <p:nvPr/>
          </p:nvSpPr>
          <p:spPr>
            <a:xfrm>
              <a:off x="3597" y="2295"/>
              <a:ext cx="0" cy="293"/>
            </a:xfrm>
            <a:prstGeom prst="line">
              <a:avLst/>
            </a:prstGeom>
            <a:ln w="25400" cap="flat" cmpd="sng">
              <a:solidFill>
                <a:srgbClr val="0033CC"/>
              </a:solidFill>
              <a:prstDash val="dash"/>
              <a:round/>
              <a:headEnd type="none" w="med" len="med"/>
              <a:tailEnd type="none" w="med" len="med"/>
            </a:ln>
          </p:spPr>
        </p:sp>
        <p:sp>
          <p:nvSpPr>
            <p:cNvPr id="46098" name="Rectangle 42"/>
            <p:cNvSpPr/>
            <p:nvPr/>
          </p:nvSpPr>
          <p:spPr>
            <a:xfrm>
              <a:off x="2377" y="2484"/>
              <a:ext cx="291" cy="278"/>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9" name="Rectangle 43"/>
            <p:cNvSpPr/>
            <p:nvPr/>
          </p:nvSpPr>
          <p:spPr>
            <a:xfrm>
              <a:off x="1377" y="2959"/>
              <a:ext cx="274"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0" name="Line 44"/>
            <p:cNvSpPr/>
            <p:nvPr/>
          </p:nvSpPr>
          <p:spPr>
            <a:xfrm flipH="1">
              <a:off x="1536" y="2784"/>
              <a:ext cx="660" cy="191"/>
            </a:xfrm>
            <a:prstGeom prst="line">
              <a:avLst/>
            </a:prstGeom>
            <a:ln w="25400" cap="flat" cmpd="sng">
              <a:solidFill>
                <a:srgbClr val="0033CC"/>
              </a:solidFill>
              <a:prstDash val="dash"/>
              <a:round/>
              <a:headEnd type="none" w="med" len="med"/>
              <a:tailEnd type="none" w="med" len="med"/>
            </a:ln>
          </p:spPr>
        </p:sp>
        <p:sp>
          <p:nvSpPr>
            <p:cNvPr id="46101" name="Line 45"/>
            <p:cNvSpPr/>
            <p:nvPr/>
          </p:nvSpPr>
          <p:spPr>
            <a:xfrm>
              <a:off x="2689" y="2820"/>
              <a:ext cx="660" cy="190"/>
            </a:xfrm>
            <a:prstGeom prst="line">
              <a:avLst/>
            </a:prstGeom>
            <a:ln w="25400" cap="flat" cmpd="sng">
              <a:solidFill>
                <a:srgbClr val="0033CC"/>
              </a:solidFill>
              <a:prstDash val="dash"/>
              <a:round/>
              <a:headEnd type="none" w="med" len="med"/>
              <a:tailEnd type="none" w="med" len="med"/>
            </a:ln>
          </p:spPr>
        </p:sp>
        <p:sp>
          <p:nvSpPr>
            <p:cNvPr id="46102" name="Rectangle 46"/>
            <p:cNvSpPr/>
            <p:nvPr/>
          </p:nvSpPr>
          <p:spPr>
            <a:xfrm>
              <a:off x="3273" y="2997"/>
              <a:ext cx="568"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3" name="Rectangle 47"/>
            <p:cNvSpPr/>
            <p:nvPr/>
          </p:nvSpPr>
          <p:spPr>
            <a:xfrm>
              <a:off x="1319" y="3509"/>
              <a:ext cx="568" cy="279"/>
            </a:xfrm>
            <a:prstGeom prst="rect">
              <a:avLst/>
            </a:prstGeom>
            <a:noFill/>
            <a:ln w="9525">
              <a:noFill/>
            </a:ln>
          </p:spPr>
          <p:txBody>
            <a:bodyPr lIns="18000" tIns="10800" rIns="18000" bIns="10800" anchor="t"/>
            <a:p>
              <a:pPr algn="just" eaLnBrk="0" hangingPunct="0"/>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baseline="-25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4" name="Rectangle 48"/>
            <p:cNvSpPr/>
            <p:nvPr/>
          </p:nvSpPr>
          <p:spPr>
            <a:xfrm>
              <a:off x="2365" y="2945"/>
              <a:ext cx="246" cy="26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5" name="Rectangle 49"/>
            <p:cNvSpPr/>
            <p:nvPr/>
          </p:nvSpPr>
          <p:spPr>
            <a:xfrm>
              <a:off x="1729" y="3532"/>
              <a:ext cx="675"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6" name="Rectangle 50"/>
            <p:cNvSpPr/>
            <p:nvPr/>
          </p:nvSpPr>
          <p:spPr>
            <a:xfrm>
              <a:off x="1670" y="2985"/>
              <a:ext cx="274" cy="277"/>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7" name="Line 51"/>
            <p:cNvSpPr/>
            <p:nvPr/>
          </p:nvSpPr>
          <p:spPr>
            <a:xfrm flipV="1">
              <a:off x="1811" y="3241"/>
              <a:ext cx="0" cy="345"/>
            </a:xfrm>
            <a:prstGeom prst="line">
              <a:avLst/>
            </a:prstGeom>
            <a:ln w="25400" cap="flat" cmpd="sng">
              <a:solidFill>
                <a:srgbClr val="0033CC"/>
              </a:solidFill>
              <a:prstDash val="solid"/>
              <a:round/>
              <a:headEnd type="none" w="med" len="med"/>
              <a:tailEnd type="stealth" w="lg" len="med"/>
            </a:ln>
          </p:spPr>
        </p:sp>
        <p:sp>
          <p:nvSpPr>
            <p:cNvPr id="46108" name="Rectangle 52"/>
            <p:cNvSpPr/>
            <p:nvPr/>
          </p:nvSpPr>
          <p:spPr>
            <a:xfrm>
              <a:off x="3712" y="3046"/>
              <a:ext cx="674"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09" name="Rectangle 53"/>
            <p:cNvSpPr/>
            <p:nvPr/>
          </p:nvSpPr>
          <p:spPr>
            <a:xfrm>
              <a:off x="4942" y="2527"/>
              <a:ext cx="674" cy="303"/>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entry</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0" name="Rectangle 54"/>
            <p:cNvSpPr/>
            <p:nvPr/>
          </p:nvSpPr>
          <p:spPr>
            <a:xfrm>
              <a:off x="731" y="2983"/>
              <a:ext cx="428" cy="264"/>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1" name="Rectangle 55"/>
            <p:cNvSpPr/>
            <p:nvPr/>
          </p:nvSpPr>
          <p:spPr>
            <a:xfrm>
              <a:off x="2730" y="2501"/>
              <a:ext cx="274" cy="278"/>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2" name="Rectangle 56"/>
            <p:cNvSpPr/>
            <p:nvPr/>
          </p:nvSpPr>
          <p:spPr>
            <a:xfrm>
              <a:off x="1764" y="2498"/>
              <a:ext cx="428" cy="277"/>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7</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3" name="Rectangle 57"/>
            <p:cNvSpPr/>
            <p:nvPr/>
          </p:nvSpPr>
          <p:spPr>
            <a:xfrm>
              <a:off x="3841" y="2003"/>
              <a:ext cx="274" cy="277"/>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4" name="Rectangle 58"/>
            <p:cNvSpPr/>
            <p:nvPr/>
          </p:nvSpPr>
          <p:spPr>
            <a:xfrm>
              <a:off x="2838" y="1977"/>
              <a:ext cx="568" cy="291"/>
            </a:xfrm>
            <a:prstGeom prst="rect">
              <a:avLst/>
            </a:prstGeom>
            <a:noFill/>
            <a:ln w="9525">
              <a:noFill/>
            </a:ln>
          </p:spPr>
          <p:txBody>
            <a:bodyPr lIns="18000" tIns="10800" rIns="18000" bIns="10800" anchor="t"/>
            <a:p>
              <a:pPr algn="just" eaLnBrk="0" hangingPunct="0"/>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5" name="Rectangle 59"/>
            <p:cNvSpPr/>
            <p:nvPr/>
          </p:nvSpPr>
          <p:spPr>
            <a:xfrm>
              <a:off x="887" y="2003"/>
              <a:ext cx="613" cy="316"/>
            </a:xfrm>
            <a:prstGeom prst="rect">
              <a:avLst/>
            </a:prstGeom>
            <a:noFill/>
            <a:ln w="9525">
              <a:noFill/>
            </a:ln>
          </p:spPr>
          <p:txBody>
            <a:bodyPr lIns="18000" tIns="10800" rIns="18000" bIns="10800" anchor="t"/>
            <a:p>
              <a:pPr algn="just" eaLnBrk="0" hangingPunct="0"/>
              <a:r>
                <a:rPr lang="zh-CN" altLang="en-US" sz="2000" b="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type</a:t>
              </a:r>
              <a:endParaRPr lang="en-US" altLang="zh-CN" sz="2000" b="1" i="1"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16" name="Line 60"/>
            <p:cNvSpPr/>
            <p:nvPr/>
          </p:nvSpPr>
          <p:spPr>
            <a:xfrm flipH="1">
              <a:off x="2084" y="2331"/>
              <a:ext cx="660" cy="191"/>
            </a:xfrm>
            <a:prstGeom prst="line">
              <a:avLst/>
            </a:prstGeom>
            <a:ln w="25400" cap="flat" cmpd="sng">
              <a:solidFill>
                <a:srgbClr val="0033CC"/>
              </a:solidFill>
              <a:prstDash val="solid"/>
              <a:round/>
              <a:headEnd type="none" w="med" len="med"/>
              <a:tailEnd type="stealth" w="lg" len="med"/>
            </a:ln>
          </p:spPr>
        </p:sp>
        <p:sp>
          <p:nvSpPr>
            <p:cNvPr id="46117" name="Line 61"/>
            <p:cNvSpPr/>
            <p:nvPr/>
          </p:nvSpPr>
          <p:spPr>
            <a:xfrm flipH="1">
              <a:off x="1056" y="2736"/>
              <a:ext cx="660" cy="191"/>
            </a:xfrm>
            <a:prstGeom prst="line">
              <a:avLst/>
            </a:prstGeom>
            <a:ln w="25400" cap="flat" cmpd="sng">
              <a:solidFill>
                <a:srgbClr val="0033CC"/>
              </a:solidFill>
              <a:prstDash val="solid"/>
              <a:round/>
              <a:headEnd type="none" w="med" len="med"/>
              <a:tailEnd type="stealth" w="lg" len="med"/>
            </a:ln>
          </p:spPr>
        </p:sp>
        <p:sp>
          <p:nvSpPr>
            <p:cNvPr id="46118" name="Line 62"/>
            <p:cNvSpPr/>
            <p:nvPr/>
          </p:nvSpPr>
          <p:spPr>
            <a:xfrm flipH="1" flipV="1">
              <a:off x="4130" y="2244"/>
              <a:ext cx="1060" cy="331"/>
            </a:xfrm>
            <a:prstGeom prst="line">
              <a:avLst/>
            </a:prstGeom>
            <a:ln w="25400" cap="flat" cmpd="sng">
              <a:solidFill>
                <a:srgbClr val="0033CC"/>
              </a:solidFill>
              <a:prstDash val="solid"/>
              <a:round/>
              <a:headEnd type="none" w="med" len="med"/>
              <a:tailEnd type="stealth" w="lg" len="med"/>
            </a:ln>
          </p:spPr>
        </p:sp>
        <p:sp>
          <p:nvSpPr>
            <p:cNvPr id="46119" name="Line 63"/>
            <p:cNvSpPr/>
            <p:nvPr/>
          </p:nvSpPr>
          <p:spPr>
            <a:xfrm flipH="1" flipV="1">
              <a:off x="2945" y="2741"/>
              <a:ext cx="1060" cy="330"/>
            </a:xfrm>
            <a:prstGeom prst="line">
              <a:avLst/>
            </a:prstGeom>
            <a:ln w="25400" cap="flat" cmpd="sng">
              <a:solidFill>
                <a:srgbClr val="0033CC"/>
              </a:solidFill>
              <a:prstDash val="solid"/>
              <a:round/>
              <a:headEnd type="none" w="med" len="med"/>
              <a:tailEnd type="stealth" w="lg" len="med"/>
            </a:ln>
          </p:spPr>
        </p:sp>
        <p:sp>
          <p:nvSpPr>
            <p:cNvPr id="46120" name="Freeform 64"/>
            <p:cNvSpPr/>
            <p:nvPr/>
          </p:nvSpPr>
          <p:spPr>
            <a:xfrm>
              <a:off x="1135" y="1815"/>
              <a:ext cx="1906" cy="268"/>
            </a:xfrm>
            <a:custGeom>
              <a:avLst/>
              <a:gdLst/>
              <a:ahLst/>
              <a:cxnLst>
                <a:cxn ang="0">
                  <a:pos x="0" y="62"/>
                </a:cxn>
                <a:cxn ang="0">
                  <a:pos x="460" y="23"/>
                </a:cxn>
                <a:cxn ang="0">
                  <a:pos x="1227" y="0"/>
                </a:cxn>
                <a:cxn ang="0">
                  <a:pos x="1931" y="24"/>
                </a:cxn>
                <a:cxn ang="0">
                  <a:pos x="2374" y="56"/>
                </a:cxn>
              </a:cxnLst>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cap="flat" cmpd="sng">
              <a:solidFill>
                <a:schemeClr val="accent1"/>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1" name="Freeform 65"/>
            <p:cNvSpPr/>
            <p:nvPr/>
          </p:nvSpPr>
          <p:spPr>
            <a:xfrm>
              <a:off x="965" y="3282"/>
              <a:ext cx="754" cy="142"/>
            </a:xfrm>
            <a:custGeom>
              <a:avLst/>
              <a:gdLst/>
              <a:ahLst/>
              <a:cxnLst>
                <a:cxn ang="0">
                  <a:pos x="0" y="0"/>
                </a:cxn>
                <a:cxn ang="0">
                  <a:pos x="441" y="32"/>
                </a:cxn>
                <a:cxn ang="0">
                  <a:pos x="936" y="3"/>
                </a:cxn>
              </a:cxnLst>
              <a:pathLst>
                <a:path w="736" h="167">
                  <a:moveTo>
                    <a:pt x="0" y="0"/>
                  </a:moveTo>
                  <a:cubicBezTo>
                    <a:pt x="58" y="27"/>
                    <a:pt x="223" y="163"/>
                    <a:pt x="346" y="165"/>
                  </a:cubicBezTo>
                  <a:cubicBezTo>
                    <a:pt x="469" y="167"/>
                    <a:pt x="655" y="46"/>
                    <a:pt x="736" y="14"/>
                  </a:cubicBezTo>
                </a:path>
              </a:pathLst>
            </a:custGeom>
            <a:noFill/>
            <a:ln w="25400" cap="flat" cmpd="sng">
              <a:solidFill>
                <a:srgbClr val="0033CC"/>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2" name="Freeform 66"/>
            <p:cNvSpPr/>
            <p:nvPr/>
          </p:nvSpPr>
          <p:spPr>
            <a:xfrm>
              <a:off x="2016" y="2784"/>
              <a:ext cx="754" cy="142"/>
            </a:xfrm>
            <a:custGeom>
              <a:avLst/>
              <a:gdLst/>
              <a:ahLst/>
              <a:cxnLst>
                <a:cxn ang="0">
                  <a:pos x="0" y="0"/>
                </a:cxn>
                <a:cxn ang="0">
                  <a:pos x="441" y="32"/>
                </a:cxn>
                <a:cxn ang="0">
                  <a:pos x="936" y="3"/>
                </a:cxn>
              </a:cxnLst>
              <a:pathLst>
                <a:path w="736" h="167">
                  <a:moveTo>
                    <a:pt x="0" y="0"/>
                  </a:moveTo>
                  <a:cubicBezTo>
                    <a:pt x="58" y="27"/>
                    <a:pt x="223" y="163"/>
                    <a:pt x="346" y="165"/>
                  </a:cubicBezTo>
                  <a:cubicBezTo>
                    <a:pt x="469" y="167"/>
                    <a:pt x="655" y="46"/>
                    <a:pt x="736" y="14"/>
                  </a:cubicBezTo>
                </a:path>
              </a:pathLst>
            </a:custGeom>
            <a:noFill/>
            <a:ln w="25400" cap="flat" cmpd="sng">
              <a:solidFill>
                <a:srgbClr val="0033CC"/>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sp>
          <p:nvSpPr>
            <p:cNvPr id="46123" name="Freeform 67"/>
            <p:cNvSpPr/>
            <p:nvPr/>
          </p:nvSpPr>
          <p:spPr>
            <a:xfrm>
              <a:off x="3086" y="2289"/>
              <a:ext cx="755" cy="142"/>
            </a:xfrm>
            <a:custGeom>
              <a:avLst/>
              <a:gdLst/>
              <a:ahLst/>
              <a:cxnLst>
                <a:cxn ang="0">
                  <a:pos x="0" y="0"/>
                </a:cxn>
                <a:cxn ang="0">
                  <a:pos x="446" y="32"/>
                </a:cxn>
                <a:cxn ang="0">
                  <a:pos x="949" y="3"/>
                </a:cxn>
              </a:cxnLst>
              <a:pathLst>
                <a:path w="736" h="167">
                  <a:moveTo>
                    <a:pt x="0" y="0"/>
                  </a:moveTo>
                  <a:cubicBezTo>
                    <a:pt x="58" y="27"/>
                    <a:pt x="223" y="163"/>
                    <a:pt x="346" y="165"/>
                  </a:cubicBezTo>
                  <a:cubicBezTo>
                    <a:pt x="469" y="167"/>
                    <a:pt x="655" y="46"/>
                    <a:pt x="736" y="14"/>
                  </a:cubicBezTo>
                </a:path>
              </a:pathLst>
            </a:custGeom>
            <a:noFill/>
            <a:ln w="25400" cap="flat" cmpd="sng">
              <a:solidFill>
                <a:srgbClr val="0033CC"/>
              </a:solidFill>
              <a:prstDash val="solid"/>
              <a:round/>
              <a:headEnd type="none" w="med" len="med"/>
              <a:tailEnd type="stealth" w="lg" len="med"/>
            </a:ln>
          </p:spPr>
          <p:txBody>
            <a:bodyPr/>
            <a:p>
              <a:endParaRPr lang="zh-CN" altLang="en-US" sz="2000" b="1">
                <a:solidFill>
                  <a:schemeClr val="accent1"/>
                </a:solidFill>
                <a:latin typeface="Times New Roman" panose="02020603050405020304" pitchFamily="18" charset="0"/>
                <a:cs typeface="Times New Roman" panose="02020603050405020304" pitchFamily="18" charset="0"/>
              </a:endParaRPr>
            </a:p>
          </p:txBody>
        </p:sp>
      </p:grpSp>
      <p:sp>
        <p:nvSpPr>
          <p:cNvPr id="4" name="文本框 3"/>
          <p:cNvSpPr txBox="1"/>
          <p:nvPr/>
        </p:nvSpPr>
        <p:spPr>
          <a:xfrm>
            <a:off x="5430520" y="1600200"/>
            <a:ext cx="2621280" cy="460375"/>
          </a:xfrm>
          <a:prstGeom prst="rect">
            <a:avLst/>
          </a:prstGeom>
          <a:noFill/>
        </p:spPr>
        <p:txBody>
          <a:bodyPr wrap="none" rtlCol="0">
            <a:spAutoFit/>
          </a:bodyPr>
          <a:p>
            <a:pPr algn="l"/>
            <a:r>
              <a:rPr lang="zh-CN" altLang="en-US" sz="2400" dirty="0">
                <a:latin typeface="楷体" panose="02010609060101010101" pitchFamily="49" charset="-122"/>
                <a:ea typeface="楷体" panose="02010609060101010101" pitchFamily="49" charset="-122"/>
                <a:sym typeface="+mn-ea"/>
              </a:rPr>
              <a:t>构造属性依赖图；</a:t>
            </a:r>
            <a:endParaRPr lang="zh-CN" altLang="en-US" sz="2400">
              <a:latin typeface="楷体" panose="02010609060101010101" pitchFamily="49" charset="-122"/>
              <a:ea typeface="楷体" panose="02010609060101010101" pitchFamily="49" charset="-122"/>
            </a:endParaRPr>
          </a:p>
        </p:txBody>
      </p:sp>
      <p:sp>
        <p:nvSpPr>
          <p:cNvPr id="5" name="文本框 4"/>
          <p:cNvSpPr txBox="1"/>
          <p:nvPr/>
        </p:nvSpPr>
        <p:spPr>
          <a:xfrm>
            <a:off x="708025" y="2060575"/>
            <a:ext cx="3230880" cy="460375"/>
          </a:xfrm>
          <a:prstGeom prst="rect">
            <a:avLst/>
          </a:prstGeom>
          <a:noFill/>
        </p:spPr>
        <p:txBody>
          <a:bodyPr wrap="none" rtlCol="0">
            <a:spAutoFit/>
          </a:bodyPr>
          <a:p>
            <a:pPr algn="l"/>
            <a:r>
              <a:rPr lang="zh-CN" altLang="en-US" sz="2400" dirty="0">
                <a:latin typeface="楷体" panose="02010609060101010101" pitchFamily="49" charset="-122"/>
                <a:ea typeface="楷体" panose="02010609060101010101" pitchFamily="49" charset="-122"/>
                <a:sym typeface="+mn-ea"/>
              </a:rPr>
              <a:t>对结点进行拓扑排序；</a:t>
            </a:r>
            <a:endParaRPr lang="zh-CN" altLang="en-US" sz="2400" dirty="0">
              <a:latin typeface="楷体" panose="02010609060101010101" pitchFamily="49" charset="-122"/>
              <a:ea typeface="楷体" panose="02010609060101010101" pitchFamily="49" charset="-122"/>
              <a:sym typeface="+mn-ea"/>
            </a:endParaRPr>
          </a:p>
        </p:txBody>
      </p:sp>
      <p:sp>
        <p:nvSpPr>
          <p:cNvPr id="7" name="文本框 6"/>
          <p:cNvSpPr txBox="1"/>
          <p:nvPr/>
        </p:nvSpPr>
        <p:spPr>
          <a:xfrm>
            <a:off x="3758565" y="2060575"/>
            <a:ext cx="4145280" cy="460375"/>
          </a:xfrm>
          <a:prstGeom prst="rect">
            <a:avLst/>
          </a:prstGeom>
          <a:noFill/>
        </p:spPr>
        <p:txBody>
          <a:bodyPr wrap="none" rtlCol="0">
            <a:spAutoFit/>
          </a:bodyPr>
          <a:p>
            <a:pPr algn="l"/>
            <a:r>
              <a:rPr lang="zh-CN" altLang="en-US" sz="2400" dirty="0">
                <a:latin typeface="楷体" panose="02010609060101010101" pitchFamily="49" charset="-122"/>
                <a:ea typeface="楷体" panose="02010609060101010101" pitchFamily="49" charset="-122"/>
                <a:sym typeface="+mn-ea"/>
              </a:rPr>
              <a:t>按拓扑排序的次序计算属性。</a:t>
            </a:r>
            <a:endParaRPr lang="zh-CN" altLang="en-US" sz="2400" dirty="0">
              <a:latin typeface="楷体" panose="02010609060101010101" pitchFamily="49" charset="-122"/>
              <a:ea typeface="楷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宋体" panose="02010600030101010101" pitchFamily="2" charset="-122"/>
                <a:sym typeface="+mn-ea"/>
              </a:rPr>
              <a:t>语义规则的计算方法</a:t>
            </a:r>
            <a:endParaRPr lang="zh-CN" altLang="en-US"/>
          </a:p>
        </p:txBody>
      </p:sp>
      <p:sp>
        <p:nvSpPr>
          <p:cNvPr id="3" name="内容占位符 2"/>
          <p:cNvSpPr>
            <a:spLocks noGrp="1"/>
          </p:cNvSpPr>
          <p:nvPr>
            <p:ph idx="1"/>
          </p:nvPr>
        </p:nvSpPr>
        <p:spPr/>
        <p:txBody>
          <a:bodyPr/>
          <a:p>
            <a:r>
              <a:rPr lang="zh-CN" altLang="en-US"/>
              <a:t>分析树方法：</a:t>
            </a:r>
            <a:endParaRPr lang="zh-CN" altLang="en-US"/>
          </a:p>
          <a:p>
            <a:pPr lvl="1"/>
            <a:r>
              <a:rPr lang="zh-CN" altLang="en-US"/>
              <a:t>刚才介绍的方法，动态确定计算次序，效率低		 </a:t>
            </a:r>
            <a:endParaRPr lang="zh-CN" altLang="en-US"/>
          </a:p>
          <a:p>
            <a:pPr lvl="1"/>
            <a:r>
              <a:rPr lang="zh-CN" altLang="en-US">
                <a:solidFill>
                  <a:schemeClr val="accent1"/>
                </a:solidFill>
              </a:rPr>
              <a:t>概念上的一般方法</a:t>
            </a:r>
            <a:endParaRPr lang="zh-CN" altLang="en-US">
              <a:solidFill>
                <a:schemeClr val="accent1"/>
              </a:solidFill>
            </a:endParaRPr>
          </a:p>
          <a:p>
            <a:pPr lvl="1"/>
            <a:endParaRPr lang="zh-CN" altLang="en-US">
              <a:solidFill>
                <a:schemeClr val="accent1"/>
              </a:solidFill>
            </a:endParaRPr>
          </a:p>
          <a:p>
            <a:r>
              <a:rPr lang="zh-CN" altLang="en-US"/>
              <a:t>基于规则的方法：</a:t>
            </a:r>
            <a:endParaRPr lang="zh-CN" altLang="en-US"/>
          </a:p>
          <a:p>
            <a:pPr lvl="1"/>
            <a:r>
              <a:rPr lang="zh-CN" altLang="en-US">
                <a:solidFill>
                  <a:schemeClr val="tx1"/>
                </a:solidFill>
              </a:rPr>
              <a:t>（编译器实现者）静态确定（编译器设计者提供的）语义规则的计算次序</a:t>
            </a:r>
            <a:endParaRPr lang="zh-CN" altLang="en-US">
              <a:solidFill>
                <a:schemeClr val="tx1"/>
              </a:solidFill>
            </a:endParaRPr>
          </a:p>
          <a:p>
            <a:pPr lvl="1"/>
            <a:r>
              <a:rPr lang="zh-CN" altLang="en-US">
                <a:solidFill>
                  <a:schemeClr val="accent1"/>
                </a:solidFill>
              </a:rPr>
              <a:t>适用于手工构造的方法</a:t>
            </a:r>
            <a:endParaRPr lang="zh-CN" altLang="en-US">
              <a:solidFill>
                <a:schemeClr val="accent1"/>
              </a:solidFill>
            </a:endParaRPr>
          </a:p>
          <a:p>
            <a:pPr lvl="1"/>
            <a:endParaRPr lang="zh-CN" altLang="en-US" b="1">
              <a:solidFill>
                <a:schemeClr val="accent1"/>
              </a:solidFill>
            </a:endParaRPr>
          </a:p>
          <a:p>
            <a:r>
              <a:rPr lang="zh-CN" altLang="en-US"/>
              <a:t>忽略规则的方法：</a:t>
            </a:r>
            <a:endParaRPr lang="zh-CN" altLang="en-US"/>
          </a:p>
          <a:p>
            <a:pPr lvl="1"/>
            <a:r>
              <a:rPr lang="zh-CN" altLang="en-US">
                <a:solidFill>
                  <a:schemeClr val="tx1"/>
                </a:solidFill>
              </a:rPr>
              <a:t>（编译器实现者）事先确定属性的计算策略（如边分析边计算）,（编译器设计者提供的）语义规则必须符合所选分析方法的限制</a:t>
            </a:r>
            <a:endParaRPr lang="zh-CN" altLang="en-US">
              <a:solidFill>
                <a:schemeClr val="tx1"/>
              </a:solidFill>
            </a:endParaRPr>
          </a:p>
          <a:p>
            <a:pPr lvl="1"/>
            <a:r>
              <a:rPr lang="zh-CN" altLang="en-US">
                <a:solidFill>
                  <a:schemeClr val="accent1"/>
                </a:solidFill>
              </a:rPr>
              <a:t>适用于自动生成的方法</a:t>
            </a:r>
            <a:endParaRPr lang="zh-CN"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宋体" panose="02010600030101010101" pitchFamily="2" charset="-122"/>
              </a:rPr>
              <a:t>总结</a:t>
            </a:r>
            <a:endParaRPr lang="zh-CN" altLang="en-US" dirty="0">
              <a:latin typeface="宋体" panose="02010600030101010101" pitchFamily="2" charset="-122"/>
            </a:endParaRPr>
          </a:p>
        </p:txBody>
      </p:sp>
      <p:sp>
        <p:nvSpPr>
          <p:cNvPr id="3" name="内容占位符 2"/>
          <p:cNvSpPr>
            <a:spLocks noGrp="1"/>
          </p:cNvSpPr>
          <p:nvPr>
            <p:ph idx="1"/>
          </p:nvPr>
        </p:nvSpPr>
        <p:spPr/>
        <p:txBody>
          <a:bodyPr/>
          <a:p>
            <a:r>
              <a:rPr lang="zh-CN" altLang="en-US" b="1" dirty="0">
                <a:solidFill>
                  <a:schemeClr val="accent1"/>
                </a:solidFill>
                <a:latin typeface="Times New Roman" panose="02020603050405020304" pitchFamily="18" charset="0"/>
                <a:cs typeface="Times New Roman" panose="02020603050405020304" pitchFamily="18" charset="0"/>
                <a:sym typeface="+mn-ea"/>
              </a:rPr>
              <a:t>语法制导定义</a:t>
            </a:r>
            <a:r>
              <a:rPr lang="en-US" altLang="zh-CN" b="1" dirty="0">
                <a:solidFill>
                  <a:schemeClr val="accent1"/>
                </a:solidFill>
                <a:latin typeface="Times New Roman" panose="02020603050405020304" pitchFamily="18" charset="0"/>
                <a:cs typeface="Times New Roman" panose="02020603050405020304" pitchFamily="18" charset="0"/>
                <a:sym typeface="+mn-ea"/>
              </a:rPr>
              <a:t>SDD</a:t>
            </a:r>
            <a:r>
              <a:rPr lang="zh-CN" altLang="en-US">
                <a:solidFill>
                  <a:schemeClr val="accent1"/>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mn-ea"/>
              </a:rPr>
              <a:t>文法产生式和语义规则分开。</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dirty="0">
                <a:latin typeface="Times New Roman" panose="02020603050405020304" pitchFamily="18" charset="0"/>
                <a:cs typeface="Times New Roman" panose="02020603050405020304" pitchFamily="18" charset="0"/>
                <a:sym typeface="+mn-ea"/>
              </a:rPr>
              <a:t>说明关于语言翻译的高层次规格，隐藏了许多具体实现细节，使用户不必显式地说明发生的顺序</a:t>
            </a:r>
            <a:endParaRPr lang="zh-CN" altLang="en-US">
              <a:latin typeface="Times New Roman" panose="02020603050405020304" pitchFamily="18" charset="0"/>
              <a:cs typeface="Times New Roman" panose="02020603050405020304" pitchFamily="18" charset="0"/>
              <a:sym typeface="+mn-ea"/>
            </a:endParaRPr>
          </a:p>
          <a:p>
            <a:r>
              <a:rPr lang="zh-CN" altLang="en-US" b="1" dirty="0" smtClean="0">
                <a:solidFill>
                  <a:schemeClr val="accent1"/>
                </a:solidFill>
                <a:latin typeface="Times New Roman" panose="02020603050405020304" pitchFamily="18" charset="0"/>
                <a:cs typeface="Times New Roman" panose="02020603050405020304" pitchFamily="18" charset="0"/>
                <a:sym typeface="+mn-ea"/>
              </a:rPr>
              <a:t>语法</a:t>
            </a:r>
            <a:r>
              <a:rPr lang="zh-CN" altLang="en-US" b="1" dirty="0">
                <a:solidFill>
                  <a:schemeClr val="accent1"/>
                </a:solidFill>
                <a:latin typeface="Times New Roman" panose="02020603050405020304" pitchFamily="18" charset="0"/>
                <a:cs typeface="Times New Roman" panose="02020603050405020304" pitchFamily="18" charset="0"/>
                <a:sym typeface="+mn-ea"/>
              </a:rPr>
              <a:t>制导翻译方案</a:t>
            </a:r>
            <a:r>
              <a:rPr lang="en-US" altLang="zh-CN" b="1" dirty="0">
                <a:solidFill>
                  <a:schemeClr val="accent1"/>
                </a:solidFill>
                <a:latin typeface="Times New Roman" panose="02020603050405020304" pitchFamily="18" charset="0"/>
                <a:cs typeface="Times New Roman" panose="02020603050405020304" pitchFamily="18" charset="0"/>
                <a:sym typeface="+mn-ea"/>
              </a:rPr>
              <a:t>SDT</a:t>
            </a:r>
            <a:r>
              <a:rPr lang="en-US" altLang="zh-CN" b="1" dirty="0">
                <a:solidFill>
                  <a:schemeClr val="accent1"/>
                </a:solidFill>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文法产生式和语义规则交错</a:t>
            </a:r>
            <a:endParaRPr lang="zh-CN" altLang="en-US" dirty="0">
              <a:latin typeface="Times New Roman" panose="02020603050405020304" pitchFamily="18" charset="0"/>
              <a:cs typeface="Times New Roman" panose="02020603050405020304" pitchFamily="18" charset="0"/>
              <a:sym typeface="+mn-ea"/>
            </a:endParaRPr>
          </a:p>
          <a:p>
            <a:pPr lvl="1"/>
            <a:r>
              <a:rPr lang="zh-CN" altLang="en-US" dirty="0">
                <a:latin typeface="Times New Roman" panose="02020603050405020304" pitchFamily="18" charset="0"/>
                <a:cs typeface="Times New Roman" panose="02020603050405020304" pitchFamily="18" charset="0"/>
                <a:sym typeface="+mn-ea"/>
              </a:rPr>
              <a:t>把语义规则用</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括起来，插入到规则右部的合适位置上，指明了语义规则的计算顺序，以便说明某些实现细节</a:t>
            </a:r>
            <a:endParaRPr lang="zh-CN" altLang="en-US">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宋体" panose="02010600030101010101" pitchFamily="2" charset="-122"/>
              </a:rPr>
              <a:t>总结</a:t>
            </a:r>
            <a:endParaRPr lang="zh-CN" altLang="en-US" dirty="0">
              <a:latin typeface="宋体" panose="02010600030101010101" pitchFamily="2" charset="-122"/>
            </a:endParaRPr>
          </a:p>
        </p:txBody>
      </p:sp>
      <p:sp>
        <p:nvSpPr>
          <p:cNvPr id="3" name="内容占位符 2"/>
          <p:cNvSpPr>
            <a:spLocks noGrp="1"/>
          </p:cNvSpPr>
          <p:nvPr>
            <p:ph idx="1"/>
          </p:nvPr>
        </p:nvSpPr>
        <p:spPr/>
        <p:txBody>
          <a:bodyPr/>
          <a:p>
            <a:r>
              <a:rPr lang="zh-CN" altLang="en-US" b="1">
                <a:solidFill>
                  <a:schemeClr val="accent1"/>
                </a:solidFill>
                <a:latin typeface="Times New Roman" panose="02020603050405020304" pitchFamily="18" charset="0"/>
                <a:cs typeface="Times New Roman" panose="02020603050405020304" pitchFamily="18" charset="0"/>
              </a:rPr>
              <a:t>继承属性和综合属性</a:t>
            </a:r>
            <a:r>
              <a:rPr lang="zh-CN" altLang="en-US">
                <a:latin typeface="Times New Roman" panose="02020603050405020304" pitchFamily="18" charset="0"/>
                <a:cs typeface="Times New Roman" panose="02020603050405020304" pitchFamily="18" charset="0"/>
              </a:rPr>
              <a:t>：语法制导的定义可以使用的两种属性。一刻语法分析树结点上的综合属性根据该</a:t>
            </a:r>
            <a:r>
              <a:rPr lang="zh-CN" altLang="en-US">
                <a:latin typeface="Times New Roman" panose="02020603050405020304" pitchFamily="18" charset="0"/>
                <a:cs typeface="Times New Roman" panose="02020603050405020304" pitchFamily="18" charset="0"/>
                <a:sym typeface="+mn-ea"/>
              </a:rPr>
              <a:t>结点</a:t>
            </a:r>
            <a:r>
              <a:rPr lang="zh-CN" altLang="en-US">
                <a:latin typeface="Times New Roman" panose="02020603050405020304" pitchFamily="18" charset="0"/>
                <a:cs typeface="Times New Roman" panose="02020603050405020304" pitchFamily="18" charset="0"/>
              </a:rPr>
              <a:t>的子节点的属性计算得到。一个</a:t>
            </a:r>
            <a:r>
              <a:rPr lang="zh-CN" altLang="en-US">
                <a:latin typeface="Times New Roman" panose="02020603050405020304" pitchFamily="18" charset="0"/>
                <a:cs typeface="Times New Roman" panose="02020603050405020304" pitchFamily="18" charset="0"/>
                <a:sym typeface="+mn-ea"/>
              </a:rPr>
              <a:t>结点上的继承属性根据它的父结点和</a:t>
            </a:r>
            <a:r>
              <a:rPr lang="en-US" altLang="zh-CN">
                <a:latin typeface="Times New Roman" panose="02020603050405020304" pitchFamily="18" charset="0"/>
                <a:cs typeface="Times New Roman" panose="02020603050405020304" pitchFamily="18" charset="0"/>
                <a:sym typeface="+mn-ea"/>
              </a:rPr>
              <a:t>/</a:t>
            </a:r>
            <a:r>
              <a:rPr lang="zh-CN" altLang="en-US">
                <a:latin typeface="Times New Roman" panose="02020603050405020304" pitchFamily="18" charset="0"/>
                <a:cs typeface="Times New Roman" panose="02020603050405020304" pitchFamily="18" charset="0"/>
                <a:sym typeface="+mn-ea"/>
              </a:rPr>
              <a:t>或兄弟结点的属性计算得到。</a:t>
            </a:r>
            <a:endParaRPr lang="zh-CN" altLang="en-US">
              <a:latin typeface="Times New Roman" panose="02020603050405020304" pitchFamily="18" charset="0"/>
              <a:cs typeface="Times New Roman" panose="02020603050405020304" pitchFamily="18" charset="0"/>
              <a:sym typeface="+mn-ea"/>
            </a:endParaRPr>
          </a:p>
          <a:p>
            <a:r>
              <a:rPr lang="zh-CN" altLang="en-US" b="1">
                <a:solidFill>
                  <a:schemeClr val="accent1"/>
                </a:solidFill>
                <a:latin typeface="Times New Roman" panose="02020603050405020304" pitchFamily="18" charset="0"/>
                <a:cs typeface="Times New Roman" panose="02020603050405020304" pitchFamily="18" charset="0"/>
                <a:sym typeface="+mn-ea"/>
              </a:rPr>
              <a:t>属性依赖图：</a:t>
            </a:r>
            <a:r>
              <a:rPr lang="zh-CN" altLang="en-US">
                <a:latin typeface="Times New Roman" panose="02020603050405020304" pitchFamily="18" charset="0"/>
                <a:cs typeface="Times New Roman" panose="02020603050405020304" pitchFamily="18" charset="0"/>
                <a:sym typeface="+mn-ea"/>
              </a:rPr>
              <a:t>给定一棵语法分析树和一个</a:t>
            </a:r>
            <a:r>
              <a:rPr lang="en-US" altLang="zh-CN">
                <a:latin typeface="Times New Roman" panose="02020603050405020304" pitchFamily="18" charset="0"/>
                <a:cs typeface="Times New Roman" panose="02020603050405020304" pitchFamily="18" charset="0"/>
                <a:sym typeface="+mn-ea"/>
              </a:rPr>
              <a:t>SDD</a:t>
            </a:r>
            <a:r>
              <a:rPr lang="zh-CN" altLang="en-US">
                <a:latin typeface="Times New Roman" panose="02020603050405020304" pitchFamily="18" charset="0"/>
                <a:cs typeface="Times New Roman" panose="02020603050405020304" pitchFamily="18" charset="0"/>
                <a:sym typeface="+mn-ea"/>
              </a:rPr>
              <a:t>，我们在各个语法分析树结点所关联的属性实例之间画上边，以指明位于边的头部的属性值要根据位于边的尾部的属性值计算得到。</a:t>
            </a:r>
            <a:endParaRPr lang="zh-CN" altLang="en-US">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rPr>
              <a:t>课程内容</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r>
              <a:rPr lang="zh-CN" altLang="en-US" u="sng">
                <a:latin typeface="Times New Roman" panose="02020603050405020304" pitchFamily="18" charset="0"/>
                <a:cs typeface="Times New Roman" panose="02020603050405020304" pitchFamily="18" charset="0"/>
                <a:sym typeface="+mn-ea"/>
              </a:rPr>
              <a:t>语法制导翻译的一般原理</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71600"/>
            <a:ext cx="8134672" cy="1927225"/>
          </a:xfrm>
        </p:spPr>
        <p:txBody>
          <a:bodyPr/>
          <a:lstStyle/>
          <a:p>
            <a:pPr algn="ctr"/>
            <a:r>
              <a:rPr lang="zh-CN" altLang="en-US" dirty="0" smtClean="0">
                <a:latin typeface="楷体" panose="02010609060101010101" pitchFamily="49" charset="-122"/>
                <a:ea typeface="楷体" panose="02010609060101010101" pitchFamily="49" charset="-122"/>
              </a:rPr>
              <a:t>谢谢！</a:t>
            </a:r>
            <a:endParaRPr lang="zh-CN" altLang="en-US" dirty="0">
              <a:latin typeface="楷体" panose="02010609060101010101" pitchFamily="49" charset="-122"/>
              <a:ea typeface="楷体" panose="02010609060101010101" pitchFamily="49" charset="-122"/>
            </a:endParaRPr>
          </a:p>
        </p:txBody>
      </p:sp>
      <p:sp>
        <p:nvSpPr>
          <p:cNvPr id="5" name="副标题 4"/>
          <p:cNvSpPr>
            <a:spLocks noGrp="1"/>
          </p:cNvSpPr>
          <p:nvPr>
            <p:ph type="subTitle" idx="1"/>
          </p:nvPr>
        </p:nvSpPr>
        <p:spPr>
          <a:xfrm>
            <a:off x="685800" y="3505200"/>
            <a:ext cx="7846640" cy="1752600"/>
          </a:xfrm>
        </p:spPr>
        <p:txBody>
          <a:bodyPr/>
          <a:lstStyle/>
          <a:p>
            <a:pPr algn="ctr"/>
            <a:r>
              <a:rPr lang="en-US" altLang="zh-CN" dirty="0" smtClean="0">
                <a:latin typeface="Times New Roman" panose="02020603050405020304" pitchFamily="18" charset="0"/>
                <a:cs typeface="Times New Roman" panose="02020603050405020304" pitchFamily="18" charset="0"/>
              </a:rPr>
              <a:t>Thanks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语法制导翻译</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pPr marL="0" lvl="1"/>
            <a:r>
              <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主题：使用上下文无关文法来引导对语言的翻译</a:t>
            </a:r>
            <a:endPar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0" lvl="1"/>
            <a:r>
              <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用途：</a:t>
            </a:r>
            <a:endPar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r>
              <a:rPr lang="zh-CN" altLang="en-US" sz="216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类型检查和中间代码生成</a:t>
            </a:r>
            <a:endParaRPr lang="zh-CN" altLang="en-US" sz="216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r>
              <a:rPr lang="zh-CN" altLang="en-US" sz="216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完成特殊任务的语言</a:t>
            </a:r>
            <a:r>
              <a:rPr lang="en-US" altLang="zh-CN" sz="216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216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如排版</a:t>
            </a:r>
            <a:endParaRPr kumimoji="0" lang="en-US" altLang="zh-CN" sz="2160" b="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语法制导翻译</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pPr marL="0" lvl="1"/>
            <a:r>
              <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属性文法</a:t>
            </a:r>
            <a:endPar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通过把属性附加到代表语法结构的文法符号上，将语义信息和程序设计语言的语法结构联系起来，属性的值是用与文法产生式相联系的语义规则来计算的</a:t>
            </a:r>
            <a:endParaRPr lang="zh-CN" altLang="en-US" sz="194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语法制导定义SDD：文法产生式和语义规则分开</a:t>
            </a:r>
            <a:endParaRPr lang="zh-CN" altLang="en-US" sz="216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a:r>
              <a:rPr lang="zh-CN" altLang="en-US" sz="18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说明关于语言翻译的高层次规格，隐藏了许多具体实现细节，使用户不必显式地说明发生的顺序</a:t>
            </a:r>
            <a:endParaRPr lang="zh-CN" altLang="en-US" sz="18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a:r>
              <a:rPr lang="zh-CN" altLang="en-US" sz="18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易读、适合作为对翻译的规约（描述）</a:t>
            </a:r>
            <a:endParaRPr lang="zh-CN" altLang="en-US" sz="192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indent="-182880">
              <a:buFont typeface="Arial" panose="020B0604020202020204" pitchFamily="34" charset="0"/>
              <a:buChar char="•"/>
            </a:pPr>
            <a:r>
              <a:rPr lang="zh-CN" altLang="en-US" sz="216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语法制导</a:t>
            </a:r>
            <a:r>
              <a:rPr lang="zh-CN" altLang="en-US"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翻译</a:t>
            </a:r>
            <a:r>
              <a:rPr lang="zh-CN" alt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方</a:t>
            </a:r>
            <a:r>
              <a:rPr lang="zh-CN" altLang="en-US"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案</a:t>
            </a:r>
            <a:r>
              <a:rPr lang="en-US" altLang="zh-CN"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SDT</a:t>
            </a:r>
            <a:r>
              <a:rPr lang="zh-CN" altLang="en-US"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：文法产生式和语义规则交错</a:t>
            </a:r>
            <a:endParaRPr lang="zh-CN" altLang="en-US"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indent="-182880" algn="l">
              <a:buSzTx/>
              <a:buFont typeface="Arial" panose="020B0604020202020204" pitchFamily="34" charset="0"/>
              <a:buChar char="•"/>
            </a:pPr>
            <a:r>
              <a:rPr lang="zh-CN" altLang="en-US" sz="18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把语义规则用{}括起来，插入到规则右部的合适位置上，指明了语义规则的计算顺序，以便说明某些实现细节</a:t>
            </a:r>
            <a:endParaRPr lang="zh-CN" altLang="en-US" sz="18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indent="-182880" algn="l">
              <a:buSzTx/>
              <a:buFont typeface="Arial" panose="020B0604020202020204" pitchFamily="34" charset="0"/>
              <a:buChar char="•"/>
            </a:pPr>
            <a:r>
              <a:rPr lang="zh-CN" altLang="en-US" sz="18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高效、适合用于翻译的实现</a:t>
            </a:r>
            <a:endParaRPr kumimoji="0" lang="zh-CN" altLang="en-US" b="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3" indent="-182880">
              <a:buFont typeface="Arial" panose="020B0604020202020204" pitchFamily="34" charset="0"/>
              <a:buChar char="•"/>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语法制导翻译</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pPr marL="0" lvl="1"/>
            <a:r>
              <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翻译过程：输入字符串</a:t>
            </a:r>
            <a:r>
              <a:rPr lang="en-US" altLang="zh-CN"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语法分析树</a:t>
            </a:r>
            <a:r>
              <a:rPr lang="en-US" altLang="zh-CN"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依赖图</a:t>
            </a:r>
            <a:r>
              <a:rPr lang="en-US" altLang="zh-CN"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语义规则计算顺序</a:t>
            </a:r>
            <a:endPar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对输入符号</a:t>
            </a:r>
            <a:r>
              <a:rPr lang="en-US" altLang="zh-CN"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记号</a:t>
            </a:r>
            <a:r>
              <a:rPr lang="en-US" altLang="zh-CN"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终结符</a:t>
            </a:r>
            <a:r>
              <a:rPr lang="en-US" altLang="zh-CN"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串进行语法分析，构建语法分析树</a:t>
            </a:r>
            <a:endParaRPr lang="zh-CN" altLang="en-US" sz="194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根据需要遍历语法分析树，得到描述节点属性间依赖关系的依赖图</a:t>
            </a:r>
            <a:endParaRPr lang="zh-CN" altLang="en-US" sz="216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a:r>
              <a:rPr lang="zh-CN" altLang="en-US" sz="18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当实现一遍编译程序时，可在分析期间计算语义规则而不明显地构造语法分析树和依赖图</a:t>
            </a:r>
            <a:endParaRPr lang="zh-CN" altLang="en-US" sz="192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indent="-182880">
              <a:buFont typeface="Arial" panose="020B0604020202020204" pitchFamily="34" charset="0"/>
              <a:buChar char="•"/>
            </a:pPr>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由依赖图得到语义规则的计算顺序</a:t>
            </a:r>
            <a:endParaRPr lang="zh-CN" altLang="en-US"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indent="-182880" algn="l">
              <a:buSzTx/>
              <a:buFont typeface="Arial" panose="020B0604020202020204" pitchFamily="34" charset="0"/>
              <a:buChar char="•"/>
            </a:pPr>
            <a:r>
              <a:rPr lang="zh-CN" altLang="en-US" sz="18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计算语义规则：生成代码、在符号表中保存信息、发出错误信息或完成其他活动</a:t>
            </a:r>
            <a:endParaRPr lang="zh-CN" altLang="en-US" sz="18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731520" lvl="2" indent="-182880" algn="l">
              <a:buSzTx/>
              <a:buFont typeface="Arial" panose="020B0604020202020204" pitchFamily="34" charset="0"/>
              <a:buChar char="•"/>
            </a:pPr>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按上述计算顺序在语义分析树节点处进行语义规则计算，得到翻译结果</a:t>
            </a:r>
            <a:endParaRPr kumimoji="0" lang="zh-CN" altLang="en-US" sz="1240" b="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3" indent="-182880" algn="l">
              <a:buSzTx/>
              <a:buFont typeface="Arial" panose="020B0604020202020204" pitchFamily="34" charset="0"/>
              <a:buChar char="•"/>
            </a:pPr>
            <a:endParaRPr kumimoji="0" lang="zh-CN" altLang="en-US" b="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3" indent="-182880">
              <a:buFont typeface="Arial" panose="020B0604020202020204" pitchFamily="34" charset="0"/>
              <a:buChar char="•"/>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语法制导翻译</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pPr marL="0" lvl="1"/>
            <a:r>
              <a:rPr lang="zh-CN"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重点：</a:t>
            </a:r>
            <a:endParaRPr lang="zh-CN" altLang="en-US" sz="24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r>
              <a:rPr lang="en-US" altLang="zh-CN"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L</a:t>
            </a:r>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属性翻译方案（</a:t>
            </a:r>
            <a:r>
              <a:rPr lang="en-US" altLang="zh-CN"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L</a:t>
            </a:r>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代表从左到右）：包含了所有不必显式构造语法分析树即可完成的翻译方案，即可以在语法分析过程中完成的翻译方案</a:t>
            </a:r>
            <a:endPar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r>
              <a:rPr lang="zh-CN" altLang="en-US" sz="2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S属性翻译方案（S代表综合）：可以很容易和自底向上语法分析（如LR语法分析）过程联系起来的L属性翻译方案</a:t>
            </a:r>
            <a:endParaRPr kumimoji="0" lang="zh-CN" altLang="en-US" sz="1100" b="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3" indent="-182880" algn="l">
              <a:buSzTx/>
              <a:buFont typeface="Arial" panose="020B0604020202020204" pitchFamily="34" charset="0"/>
              <a:buChar char="•"/>
            </a:pPr>
            <a:endParaRPr kumimoji="0" lang="zh-CN" altLang="en-US" b="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3" indent="-182880">
              <a:buFont typeface="Arial" panose="020B0604020202020204" pitchFamily="34" charset="0"/>
              <a:buChar char="•"/>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rPr>
              <a:t>课程内容</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r>
              <a:rPr lang="zh-CN" altLang="en-US">
                <a:latin typeface="Times New Roman" panose="02020603050405020304" pitchFamily="18" charset="0"/>
                <a:cs typeface="Times New Roman" panose="02020603050405020304" pitchFamily="18" charset="0"/>
                <a:sym typeface="+mn-ea"/>
              </a:rPr>
              <a:t>语法制导翻译的一般原理</a:t>
            </a:r>
            <a:endParaRPr lang="zh-CN" altLang="en-US">
              <a:latin typeface="Times New Roman" panose="02020603050405020304" pitchFamily="18" charset="0"/>
              <a:cs typeface="Times New Roman" panose="02020603050405020304" pitchFamily="18" charset="0"/>
              <a:sym typeface="+mn-ea"/>
            </a:endParaRPr>
          </a:p>
          <a:p>
            <a:r>
              <a:rPr lang="zh-CN" altLang="en-US" u="sng">
                <a:latin typeface="Times New Roman" panose="02020603050405020304" pitchFamily="18" charset="0"/>
                <a:cs typeface="Times New Roman" panose="02020603050405020304" pitchFamily="18" charset="0"/>
                <a:sym typeface="+mn-ea"/>
              </a:rPr>
              <a:t>语法制导定义的基本概念</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Times New Roman" panose="02020603050405020304" pitchFamily="18" charset="0"/>
                <a:cs typeface="Times New Roman" panose="02020603050405020304" pitchFamily="18" charset="0"/>
                <a:sym typeface="+mn-ea"/>
              </a:rPr>
              <a:t>语法制导定义（SDD）</a:t>
            </a:r>
            <a:endParaRPr lang="zh-CN" altLang="en-US">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p>
            <a:r>
              <a:rPr lang="zh-CN" altLang="en-US">
                <a:latin typeface="Times New Roman" panose="02020603050405020304" pitchFamily="18" charset="0"/>
                <a:cs typeface="Times New Roman" panose="02020603050405020304" pitchFamily="18" charset="0"/>
                <a:sym typeface="+mn-ea"/>
              </a:rPr>
              <a:t>SDD：</a:t>
            </a:r>
            <a:r>
              <a:rPr lang="zh-CN" altLang="en-US">
                <a:latin typeface="Times New Roman" panose="02020603050405020304" pitchFamily="18" charset="0"/>
                <a:cs typeface="Times New Roman" panose="02020603050405020304" pitchFamily="18" charset="0"/>
              </a:rPr>
              <a:t>上下文无关文法+属性+规则</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属性：和文法符号相关联</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每个文法符号都有一个相关的属性集，属性可以代表任何对象：字符串、数字、类型、内存单元或其他对象。</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与这些属性相关的信息，即属性值可以在语法分析过程中计算和传递。属性加工的过程即语义的处理过程。</a:t>
            </a:r>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a:p>
            <a:pPr lvl="0"/>
            <a:r>
              <a:rPr lang="zh-CN" altLang="en-US">
                <a:latin typeface="Times New Roman" panose="02020603050405020304" pitchFamily="18" charset="0"/>
                <a:cs typeface="Times New Roman" panose="02020603050405020304" pitchFamily="18" charset="0"/>
              </a:rPr>
              <a:t>规则：和产生式相关联</a:t>
            </a:r>
            <a:endParaRPr lang="zh-CN" altLang="en-US">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4063</Words>
  <Application>WPS 演示</Application>
  <PresentationFormat>全屏显示(4:3)</PresentationFormat>
  <Paragraphs>644</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宋体</vt:lpstr>
      <vt:lpstr>Wingdings</vt:lpstr>
      <vt:lpstr>楷体</vt:lpstr>
      <vt:lpstr>Times New Roman</vt:lpstr>
      <vt:lpstr>Symbol</vt:lpstr>
      <vt:lpstr>黑体</vt:lpstr>
      <vt:lpstr>微软雅黑</vt:lpstr>
      <vt:lpstr>Arial Unicode MS</vt:lpstr>
      <vt:lpstr>方正舒体</vt:lpstr>
      <vt:lpstr>等线</vt:lpstr>
      <vt:lpstr>Yu Gothic UI Light</vt:lpstr>
      <vt:lpstr>Wingdings</vt:lpstr>
      <vt:lpstr>Yu Gothic UI</vt:lpstr>
      <vt:lpstr>透明</vt:lpstr>
      <vt:lpstr>语法制导的定义</vt:lpstr>
      <vt:lpstr>课程内容</vt:lpstr>
      <vt:lpstr>课程内容</vt:lpstr>
      <vt:lpstr>课程内容</vt:lpstr>
      <vt:lpstr>语法制导翻译</vt:lpstr>
      <vt:lpstr>语法制导翻译</vt:lpstr>
      <vt:lpstr>语法制导翻译</vt:lpstr>
      <vt:lpstr>课程内容</vt:lpstr>
      <vt:lpstr>语法制导定义（SDD）</vt:lpstr>
      <vt:lpstr>语法制导定义（SDD）</vt:lpstr>
      <vt:lpstr>语法制导定义（SDD）</vt:lpstr>
      <vt:lpstr>课程内容</vt:lpstr>
      <vt:lpstr>语法制导翻译方案</vt:lpstr>
      <vt:lpstr>语法制导翻译方案</vt:lpstr>
      <vt:lpstr>语法制导翻译方案</vt:lpstr>
      <vt:lpstr>课程内容</vt:lpstr>
      <vt:lpstr>综合属性</vt:lpstr>
      <vt:lpstr>综合属性</vt:lpstr>
      <vt:lpstr>综合属性</vt:lpstr>
      <vt:lpstr>继承属性</vt:lpstr>
      <vt:lpstr>继承属性</vt:lpstr>
      <vt:lpstr>属性依赖图</vt:lpstr>
      <vt:lpstr>属性依赖图</vt:lpstr>
      <vt:lpstr>属性依赖图</vt:lpstr>
      <vt:lpstr>属性计算次序</vt:lpstr>
      <vt:lpstr>属性计算次序</vt:lpstr>
      <vt:lpstr>语义规则的计算方法</vt:lpstr>
      <vt:lpstr>总结</vt:lpstr>
      <vt:lpstr>总结</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不用遇见，只如初见</cp:lastModifiedBy>
  <cp:revision>485</cp:revision>
  <dcterms:created xsi:type="dcterms:W3CDTF">2013-06-17T05:43:00Z</dcterms:created>
  <dcterms:modified xsi:type="dcterms:W3CDTF">2020-01-17T15:44:23Z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2052-11.1.0.9198</vt:lpwstr>
  </property>
</Properties>
</file>