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36" r:id="rId3"/>
    <p:sldId id="389" r:id="rId4"/>
    <p:sldId id="438" r:id="rId5"/>
    <p:sldId id="439" r:id="rId6"/>
    <p:sldId id="440" r:id="rId7"/>
    <p:sldId id="442" r:id="rId8"/>
    <p:sldId id="457" r:id="rId9"/>
    <p:sldId id="441" r:id="rId10"/>
    <p:sldId id="443" r:id="rId11"/>
    <p:sldId id="455" r:id="rId12"/>
    <p:sldId id="447" r:id="rId13"/>
    <p:sldId id="456" r:id="rId14"/>
    <p:sldId id="345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F79646"/>
    <a:srgbClr val="D8090F"/>
    <a:srgbClr val="F7963C"/>
    <a:srgbClr val="171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3" autoAdjust="0"/>
    <p:restoredTop sz="94660"/>
  </p:normalViewPr>
  <p:slideViewPr>
    <p:cSldViewPr>
      <p:cViewPr varScale="1">
        <p:scale>
          <a:sx n="90" d="100"/>
          <a:sy n="90" d="100"/>
        </p:scale>
        <p:origin x="1002" y="90"/>
      </p:cViewPr>
      <p:guideLst>
        <p:guide orient="horz" pos="202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0DD38-AE94-4B7B-A953-ACA59DFD78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48130-A5BE-4DDA-88A7-6357F31C0CC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51920" y="836712"/>
            <a:ext cx="1214431" cy="12144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07095" y="6234430"/>
            <a:ext cx="623570" cy="6235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43355"/>
            <a:ext cx="7848600" cy="1927225"/>
          </a:xfrm>
        </p:spPr>
        <p:txBody>
          <a:bodyPr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常见语法制导翻译示例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9700" y="3463925"/>
            <a:ext cx="6400800" cy="1752600"/>
          </a:xfrm>
        </p:spPr>
        <p:txBody>
          <a:bodyPr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计算机科学与技术学院 王中卿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3805555" y="1995805"/>
            <a:ext cx="153225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编译原理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例子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输入串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int[2][3]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1012825" y="2241550"/>
            <a:ext cx="6751320" cy="4375150"/>
            <a:chOff x="1369" y="3530"/>
            <a:chExt cx="10632" cy="6890"/>
          </a:xfrm>
        </p:grpSpPr>
        <p:sp>
          <p:nvSpPr>
            <p:cNvPr id="90" name="Rectangle 50"/>
            <p:cNvSpPr/>
            <p:nvPr/>
          </p:nvSpPr>
          <p:spPr>
            <a:xfrm>
              <a:off x="10148" y="9820"/>
              <a:ext cx="1416" cy="600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18000" tIns="10800" rIns="18000" bIns="10800"/>
            <a:p>
              <a:pPr marL="0" lvl="0" indent="0" algn="ctr">
                <a:buFont typeface="Arial" panose="020B0604020202020204" pitchFamily="34" charset="0"/>
                <a:buNone/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є</a:t>
              </a:r>
              <a:endPara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4" name="组合 93"/>
            <p:cNvGrpSpPr/>
            <p:nvPr/>
          </p:nvGrpSpPr>
          <p:grpSpPr>
            <a:xfrm>
              <a:off x="1369" y="3530"/>
              <a:ext cx="10632" cy="6290"/>
              <a:chOff x="917" y="3530"/>
              <a:chExt cx="10632" cy="6290"/>
            </a:xfrm>
          </p:grpSpPr>
          <p:sp>
            <p:nvSpPr>
              <p:cNvPr id="32773" name="Rectangle 47"/>
              <p:cNvSpPr/>
              <p:nvPr/>
            </p:nvSpPr>
            <p:spPr>
              <a:xfrm>
                <a:off x="1613" y="3530"/>
                <a:ext cx="4257" cy="595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T.array(2,array(3,integer))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74" name="Rectangle 48"/>
              <p:cNvSpPr/>
              <p:nvPr/>
            </p:nvSpPr>
            <p:spPr>
              <a:xfrm>
                <a:off x="3742" y="4800"/>
                <a:ext cx="6029" cy="1030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l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	C.b=integer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	C.t=array(2,array(3,integer))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75" name="Rectangle 49"/>
              <p:cNvSpPr/>
              <p:nvPr/>
            </p:nvSpPr>
            <p:spPr>
              <a:xfrm>
                <a:off x="917" y="4887"/>
                <a:ext cx="2145" cy="587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B.t=integer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76" name="Rectangle 50"/>
              <p:cNvSpPr/>
              <p:nvPr/>
            </p:nvSpPr>
            <p:spPr>
              <a:xfrm>
                <a:off x="1279" y="6230"/>
                <a:ext cx="1416" cy="600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int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79" name="Rectangle 53"/>
              <p:cNvSpPr/>
              <p:nvPr/>
            </p:nvSpPr>
            <p:spPr>
              <a:xfrm>
                <a:off x="3470" y="6307"/>
                <a:ext cx="1395" cy="561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[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81" name="Rectangle 55"/>
              <p:cNvSpPr/>
              <p:nvPr/>
            </p:nvSpPr>
            <p:spPr>
              <a:xfrm>
                <a:off x="4888" y="6351"/>
                <a:ext cx="380" cy="496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32783" name="Rectangle 57"/>
              <p:cNvSpPr/>
              <p:nvPr/>
            </p:nvSpPr>
            <p:spPr>
              <a:xfrm>
                <a:off x="5264" y="6326"/>
                <a:ext cx="1333" cy="524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]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7" name="直接连接符 46"/>
              <p:cNvCxnSpPr>
                <a:stCxn id="32773" idx="2"/>
                <a:endCxn id="32775" idx="0"/>
              </p:cNvCxnSpPr>
              <p:nvPr/>
            </p:nvCxnSpPr>
            <p:spPr>
              <a:xfrm flipH="1">
                <a:off x="1990" y="4125"/>
                <a:ext cx="1752" cy="76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stCxn id="32773" idx="2"/>
                <a:endCxn id="32774" idx="0"/>
              </p:cNvCxnSpPr>
              <p:nvPr/>
            </p:nvCxnSpPr>
            <p:spPr>
              <a:xfrm>
                <a:off x="3742" y="4125"/>
                <a:ext cx="3015" cy="675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>
                <a:stCxn id="32774" idx="2"/>
                <a:endCxn id="32783" idx="0"/>
              </p:cNvCxnSpPr>
              <p:nvPr/>
            </p:nvCxnSpPr>
            <p:spPr>
              <a:xfrm flipH="1">
                <a:off x="5931" y="5830"/>
                <a:ext cx="826" cy="496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>
                <a:stCxn id="32775" idx="2"/>
                <a:endCxn id="32776" idx="0"/>
              </p:cNvCxnSpPr>
              <p:nvPr/>
            </p:nvCxnSpPr>
            <p:spPr>
              <a:xfrm flipH="1">
                <a:off x="1987" y="5474"/>
                <a:ext cx="3" cy="756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>
                <a:stCxn id="32774" idx="2"/>
                <a:endCxn id="32779" idx="0"/>
              </p:cNvCxnSpPr>
              <p:nvPr/>
            </p:nvCxnSpPr>
            <p:spPr>
              <a:xfrm flipH="1">
                <a:off x="4168" y="5830"/>
                <a:ext cx="2589" cy="477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>
                <a:stCxn id="32774" idx="2"/>
                <a:endCxn id="32781" idx="0"/>
              </p:cNvCxnSpPr>
              <p:nvPr/>
            </p:nvCxnSpPr>
            <p:spPr>
              <a:xfrm flipH="1">
                <a:off x="5078" y="5830"/>
                <a:ext cx="1679" cy="52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>
                <a:stCxn id="32774" idx="2"/>
                <a:endCxn id="82" idx="0"/>
              </p:cNvCxnSpPr>
              <p:nvPr/>
            </p:nvCxnSpPr>
            <p:spPr>
              <a:xfrm>
                <a:off x="6757" y="5830"/>
                <a:ext cx="1834" cy="66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ctangle 48"/>
              <p:cNvSpPr/>
              <p:nvPr/>
            </p:nvSpPr>
            <p:spPr>
              <a:xfrm>
                <a:off x="6903" y="6491"/>
                <a:ext cx="3375" cy="1030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l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C.b=integer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C.t= array(3,integer)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Rectangle 53"/>
              <p:cNvSpPr/>
              <p:nvPr/>
            </p:nvSpPr>
            <p:spPr>
              <a:xfrm>
                <a:off x="5252" y="8202"/>
                <a:ext cx="1395" cy="561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[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Rectangle 55"/>
              <p:cNvSpPr/>
              <p:nvPr/>
            </p:nvSpPr>
            <p:spPr>
              <a:xfrm>
                <a:off x="6670" y="8246"/>
                <a:ext cx="380" cy="496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85" name="Rectangle 57"/>
              <p:cNvSpPr/>
              <p:nvPr/>
            </p:nvSpPr>
            <p:spPr>
              <a:xfrm>
                <a:off x="7046" y="8221"/>
                <a:ext cx="1333" cy="524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]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6" name="直接连接符 85"/>
              <p:cNvCxnSpPr>
                <a:stCxn id="82" idx="2"/>
                <a:endCxn id="83" idx="0"/>
              </p:cNvCxnSpPr>
              <p:nvPr/>
            </p:nvCxnSpPr>
            <p:spPr>
              <a:xfrm flipH="1">
                <a:off x="5950" y="7521"/>
                <a:ext cx="2641" cy="68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>
                <a:stCxn id="82" idx="2"/>
                <a:endCxn id="84" idx="0"/>
              </p:cNvCxnSpPr>
              <p:nvPr/>
            </p:nvCxnSpPr>
            <p:spPr>
              <a:xfrm flipH="1">
                <a:off x="6860" y="7521"/>
                <a:ext cx="1731" cy="725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>
                <a:stCxn id="82" idx="2"/>
                <a:endCxn id="85" idx="0"/>
              </p:cNvCxnSpPr>
              <p:nvPr/>
            </p:nvCxnSpPr>
            <p:spPr>
              <a:xfrm flipH="1">
                <a:off x="7713" y="7521"/>
                <a:ext cx="878" cy="70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48"/>
              <p:cNvSpPr/>
              <p:nvPr/>
            </p:nvSpPr>
            <p:spPr>
              <a:xfrm>
                <a:off x="9260" y="8133"/>
                <a:ext cx="2289" cy="1030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l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C.b=integer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C.t= integer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1" name="直接连接符 90"/>
              <p:cNvCxnSpPr>
                <a:stCxn id="89" idx="2"/>
                <a:endCxn id="90" idx="0"/>
              </p:cNvCxnSpPr>
              <p:nvPr/>
            </p:nvCxnSpPr>
            <p:spPr>
              <a:xfrm flipH="1">
                <a:off x="10404" y="9163"/>
                <a:ext cx="1" cy="657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>
                <a:stCxn id="82" idx="2"/>
                <a:endCxn id="89" idx="0"/>
              </p:cNvCxnSpPr>
              <p:nvPr/>
            </p:nvCxnSpPr>
            <p:spPr>
              <a:xfrm>
                <a:off x="8591" y="7521"/>
                <a:ext cx="1814" cy="61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5" name="文本框 94"/>
          <p:cNvSpPr txBox="1"/>
          <p:nvPr/>
        </p:nvSpPr>
        <p:spPr>
          <a:xfrm>
            <a:off x="3089275" y="5939155"/>
            <a:ext cx="3488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</a:rPr>
              <a:t>注释语法分析树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例子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输入串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int[2][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注释语法分析树</a:t>
            </a:r>
            <a:endParaRPr lang="zh-CN" altLang="en-US" sz="20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sym typeface="+mn-ea"/>
              </a:rPr>
              <a:t>数组类型的语法制导的翻译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在产生式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→ BC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对应的根结点上,非终结符号C使用继承属性C.b从B那里继承类型。在最右边的C结点上的产生式是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 → є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,因此C.t等于C.b。产生式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 → [num]C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;的语义规则将运算符array作用到运算分量num.val和C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.t上,得到C.t的值。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</a:rPr>
              <a:t>总结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p>
            <a:r>
              <a:rPr lang="zh-CN" altLang="en-US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抽象语法树构造</a:t>
            </a:r>
            <a:endParaRPr lang="zh-CN" altLang="en-US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的语法树的构造</a:t>
            </a:r>
            <a:endParaRPr lang="zh-CN" altLang="en-US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类型的结构</a:t>
            </a:r>
            <a:endParaRPr lang="zh-CN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输入串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int[2][3]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134672" cy="1927225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谢谢！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</a:rPr>
              <a:t>课程内容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了解常见的语法制导翻译例子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例子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抽象语法树构造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含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的产生式</a:t>
            </a:r>
            <a:endParaRPr lang="zh-CN" altLang="en-US" sz="22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  E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baseline="-3000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baseline="-3000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endParaRPr lang="en-US" altLang="zh-CN" i="1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 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num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例子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语法制导定义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923405" y="1273810"/>
            <a:ext cx="1763395" cy="648335"/>
          </a:xfrm>
          <a:prstGeom prst="wedgeRoundRectCallout">
            <a:avLst>
              <a:gd name="adj1" fmla="val -64296"/>
              <a:gd name="adj2" fmla="val 9309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SDD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属性的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23265" y="2195830"/>
          <a:ext cx="7505700" cy="4382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5128260"/>
              </a:tblGrid>
              <a:tr h="468630"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产  生  式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语  义  规  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66420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E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mkNode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 ‘+’,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  <a:tr h="489585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  <a:tr h="567690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mkNode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 ‘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’,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  <a:tr h="502285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altLang="zh-CN" sz="2000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nptr</a:t>
                      </a:r>
                      <a:r>
                        <a:rPr lang="en-US" altLang="zh-CN" sz="2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  <a:tr h="630555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  <a:tr h="527685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mkLeaf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entry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  <a:tr h="629285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num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mkLeaf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val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例子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nptr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表示综合属性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23265" y="2195830"/>
          <a:ext cx="7505700" cy="4382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5128260"/>
              </a:tblGrid>
              <a:tr h="468630"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产  生  式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语  义  规  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66420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E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mkNode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 ‘+’,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  <a:tr h="489585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  <a:tr h="567690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mkNode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 ‘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’,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  <a:tr h="502285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altLang="zh-CN" sz="2000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nptr</a:t>
                      </a:r>
                      <a:r>
                        <a:rPr lang="en-US" altLang="zh-CN" sz="2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  <a:tr h="630555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  <a:tr h="527685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mkLeaf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entry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  <a:tr h="629285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num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mkLeaf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val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例子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的语法树的构造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2390775" y="2241550"/>
            <a:ext cx="4236720" cy="3720465"/>
            <a:chOff x="4104" y="3312"/>
            <a:chExt cx="6112" cy="5399"/>
          </a:xfrm>
        </p:grpSpPr>
        <p:grpSp>
          <p:nvGrpSpPr>
            <p:cNvPr id="65" name="组合 64"/>
            <p:cNvGrpSpPr/>
            <p:nvPr/>
          </p:nvGrpSpPr>
          <p:grpSpPr>
            <a:xfrm>
              <a:off x="4104" y="3312"/>
              <a:ext cx="6113" cy="4630"/>
              <a:chOff x="2409" y="3538"/>
              <a:chExt cx="6113" cy="4630"/>
            </a:xfrm>
          </p:grpSpPr>
          <p:sp>
            <p:nvSpPr>
              <p:cNvPr id="32773" name="Rectangle 47"/>
              <p:cNvSpPr/>
              <p:nvPr/>
            </p:nvSpPr>
            <p:spPr>
              <a:xfrm>
                <a:off x="4273" y="3538"/>
                <a:ext cx="1217" cy="548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74" name="Rectangle 48"/>
              <p:cNvSpPr/>
              <p:nvPr/>
            </p:nvSpPr>
            <p:spPr>
              <a:xfrm>
                <a:off x="6028" y="4628"/>
                <a:ext cx="1170" cy="514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75" name="Rectangle 49"/>
              <p:cNvSpPr/>
              <p:nvPr/>
            </p:nvSpPr>
            <p:spPr>
              <a:xfrm>
                <a:off x="2470" y="4684"/>
                <a:ext cx="1174" cy="541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76" name="Rectangle 50"/>
              <p:cNvSpPr/>
              <p:nvPr/>
            </p:nvSpPr>
            <p:spPr>
              <a:xfrm>
                <a:off x="2409" y="5714"/>
                <a:ext cx="1297" cy="553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77" name="Rectangle 51"/>
              <p:cNvSpPr/>
              <p:nvPr/>
            </p:nvSpPr>
            <p:spPr>
              <a:xfrm>
                <a:off x="2448" y="6758"/>
                <a:ext cx="1219" cy="617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78" name="Rectangle 52"/>
              <p:cNvSpPr/>
              <p:nvPr/>
            </p:nvSpPr>
            <p:spPr>
              <a:xfrm>
                <a:off x="2819" y="7690"/>
                <a:ext cx="479" cy="478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id</a:t>
                </a:r>
                <a:endPara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79" name="Rectangle 53"/>
              <p:cNvSpPr/>
              <p:nvPr/>
            </p:nvSpPr>
            <p:spPr>
              <a:xfrm>
                <a:off x="4726" y="5785"/>
                <a:ext cx="1278" cy="517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80" name="Rectangle 54"/>
              <p:cNvSpPr/>
              <p:nvPr/>
            </p:nvSpPr>
            <p:spPr>
              <a:xfrm>
                <a:off x="4633" y="4613"/>
                <a:ext cx="497" cy="457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81" name="Rectangle 55"/>
              <p:cNvSpPr/>
              <p:nvPr/>
            </p:nvSpPr>
            <p:spPr>
              <a:xfrm>
                <a:off x="6439" y="5825"/>
                <a:ext cx="348" cy="457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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32782" name="Rectangle 56"/>
              <p:cNvSpPr/>
              <p:nvPr/>
            </p:nvSpPr>
            <p:spPr>
              <a:xfrm>
                <a:off x="4756" y="6744"/>
                <a:ext cx="1221" cy="498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83" name="Rectangle 57"/>
              <p:cNvSpPr/>
              <p:nvPr/>
            </p:nvSpPr>
            <p:spPr>
              <a:xfrm>
                <a:off x="7301" y="5802"/>
                <a:ext cx="1221" cy="483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84" name="Rectangle 58"/>
              <p:cNvSpPr/>
              <p:nvPr/>
            </p:nvSpPr>
            <p:spPr>
              <a:xfrm>
                <a:off x="7663" y="6719"/>
                <a:ext cx="498" cy="519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id</a:t>
                </a:r>
                <a:endPara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85" name="Rectangle 59"/>
              <p:cNvSpPr/>
              <p:nvPr/>
            </p:nvSpPr>
            <p:spPr>
              <a:xfrm>
                <a:off x="4921" y="7660"/>
                <a:ext cx="892" cy="476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num</a:t>
                </a:r>
                <a:endPara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" name="直接连接符 3"/>
              <p:cNvCxnSpPr>
                <a:stCxn id="32773" idx="2"/>
                <a:endCxn id="32775" idx="0"/>
              </p:cNvCxnSpPr>
              <p:nvPr/>
            </p:nvCxnSpPr>
            <p:spPr>
              <a:xfrm flipH="1">
                <a:off x="3057" y="4086"/>
                <a:ext cx="1825" cy="598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>
                <a:stCxn id="32773" idx="2"/>
                <a:endCxn id="32774" idx="0"/>
              </p:cNvCxnSpPr>
              <p:nvPr/>
            </p:nvCxnSpPr>
            <p:spPr>
              <a:xfrm>
                <a:off x="4882" y="4086"/>
                <a:ext cx="1731" cy="54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32774" idx="2"/>
                <a:endCxn id="32783" idx="0"/>
              </p:cNvCxnSpPr>
              <p:nvPr/>
            </p:nvCxnSpPr>
            <p:spPr>
              <a:xfrm>
                <a:off x="6613" y="5142"/>
                <a:ext cx="1299" cy="66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>
                <a:stCxn id="32779" idx="2"/>
                <a:endCxn id="32782" idx="0"/>
              </p:cNvCxnSpPr>
              <p:nvPr/>
            </p:nvCxnSpPr>
            <p:spPr>
              <a:xfrm>
                <a:off x="5365" y="6302"/>
                <a:ext cx="2" cy="44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stCxn id="32775" idx="2"/>
                <a:endCxn id="32776" idx="0"/>
              </p:cNvCxnSpPr>
              <p:nvPr/>
            </p:nvCxnSpPr>
            <p:spPr>
              <a:xfrm>
                <a:off x="3057" y="5225"/>
                <a:ext cx="1" cy="489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stCxn id="32776" idx="2"/>
                <a:endCxn id="32777" idx="0"/>
              </p:cNvCxnSpPr>
              <p:nvPr/>
            </p:nvCxnSpPr>
            <p:spPr>
              <a:xfrm>
                <a:off x="3058" y="6267"/>
                <a:ext cx="0" cy="49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stCxn id="32777" idx="2"/>
                <a:endCxn id="32778" idx="0"/>
              </p:cNvCxnSpPr>
              <p:nvPr/>
            </p:nvCxnSpPr>
            <p:spPr>
              <a:xfrm>
                <a:off x="3058" y="7375"/>
                <a:ext cx="1" cy="315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stCxn id="32774" idx="2"/>
                <a:endCxn id="32779" idx="0"/>
              </p:cNvCxnSpPr>
              <p:nvPr/>
            </p:nvCxnSpPr>
            <p:spPr>
              <a:xfrm flipH="1">
                <a:off x="5365" y="5142"/>
                <a:ext cx="1248" cy="643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>
                <a:stCxn id="32782" idx="2"/>
                <a:endCxn id="32785" idx="0"/>
              </p:cNvCxnSpPr>
              <p:nvPr/>
            </p:nvCxnSpPr>
            <p:spPr>
              <a:xfrm>
                <a:off x="5367" y="7242"/>
                <a:ext cx="0" cy="418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stCxn id="32773" idx="2"/>
                <a:endCxn id="32780" idx="0"/>
              </p:cNvCxnSpPr>
              <p:nvPr/>
            </p:nvCxnSpPr>
            <p:spPr>
              <a:xfrm>
                <a:off x="4882" y="4086"/>
                <a:ext cx="0" cy="52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stCxn id="32774" idx="2"/>
                <a:endCxn id="32781" idx="0"/>
              </p:cNvCxnSpPr>
              <p:nvPr/>
            </p:nvCxnSpPr>
            <p:spPr>
              <a:xfrm>
                <a:off x="6613" y="5142"/>
                <a:ext cx="0" cy="683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>
                <a:stCxn id="32783" idx="2"/>
                <a:endCxn id="32784" idx="0"/>
              </p:cNvCxnSpPr>
              <p:nvPr/>
            </p:nvCxnSpPr>
            <p:spPr>
              <a:xfrm>
                <a:off x="7912" y="6285"/>
                <a:ext cx="0" cy="434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Rectangle 52"/>
            <p:cNvSpPr/>
            <p:nvPr/>
          </p:nvSpPr>
          <p:spPr>
            <a:xfrm>
              <a:off x="4514" y="8233"/>
              <a:ext cx="479" cy="478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18000" tIns="10800" rIns="18000" bIns="10800"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7" name="直接连接符 66"/>
            <p:cNvCxnSpPr>
              <a:stCxn id="32778" idx="2"/>
              <a:endCxn id="66" idx="0"/>
            </p:cNvCxnSpPr>
            <p:nvPr/>
          </p:nvCxnSpPr>
          <p:spPr>
            <a:xfrm>
              <a:off x="4754" y="7942"/>
              <a:ext cx="0" cy="291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52"/>
            <p:cNvSpPr/>
            <p:nvPr/>
          </p:nvSpPr>
          <p:spPr>
            <a:xfrm>
              <a:off x="6825" y="8233"/>
              <a:ext cx="479" cy="478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18000" tIns="10800" rIns="18000" bIns="10800"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  <a:endPara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0" name="直接连接符 69"/>
            <p:cNvCxnSpPr>
              <a:stCxn id="32785" idx="2"/>
              <a:endCxn id="69" idx="0"/>
            </p:cNvCxnSpPr>
            <p:nvPr/>
          </p:nvCxnSpPr>
          <p:spPr>
            <a:xfrm>
              <a:off x="7062" y="7910"/>
              <a:ext cx="3" cy="323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52"/>
            <p:cNvSpPr/>
            <p:nvPr/>
          </p:nvSpPr>
          <p:spPr>
            <a:xfrm>
              <a:off x="9358" y="7438"/>
              <a:ext cx="479" cy="478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18000" tIns="10800" rIns="18000" bIns="10800"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2" name="直接连接符 71"/>
            <p:cNvCxnSpPr>
              <a:stCxn id="32784" idx="2"/>
              <a:endCxn id="71" idx="0"/>
            </p:cNvCxnSpPr>
            <p:nvPr/>
          </p:nvCxnSpPr>
          <p:spPr>
            <a:xfrm flipH="1">
              <a:off x="9598" y="7012"/>
              <a:ext cx="9" cy="426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例子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的语法树的构造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644525" y="2232025"/>
            <a:ext cx="7672070" cy="4301490"/>
            <a:chOff x="1015" y="3515"/>
            <a:chExt cx="12082" cy="6774"/>
          </a:xfrm>
        </p:grpSpPr>
        <p:grpSp>
          <p:nvGrpSpPr>
            <p:cNvPr id="32772" name="Group 115"/>
            <p:cNvGrpSpPr/>
            <p:nvPr/>
          </p:nvGrpSpPr>
          <p:grpSpPr>
            <a:xfrm>
              <a:off x="1015" y="3515"/>
              <a:ext cx="12083" cy="6775"/>
              <a:chOff x="60" y="1152"/>
              <a:chExt cx="5700" cy="2832"/>
            </a:xfrm>
          </p:grpSpPr>
          <p:sp>
            <p:nvSpPr>
              <p:cNvPr id="5" name="Rectangle 47"/>
              <p:cNvSpPr/>
              <p:nvPr/>
            </p:nvSpPr>
            <p:spPr>
              <a:xfrm>
                <a:off x="1586" y="1152"/>
                <a:ext cx="574" cy="229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48"/>
              <p:cNvSpPr/>
              <p:nvPr/>
            </p:nvSpPr>
            <p:spPr>
              <a:xfrm>
                <a:off x="3960" y="1513"/>
                <a:ext cx="552" cy="215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49"/>
              <p:cNvSpPr/>
              <p:nvPr/>
            </p:nvSpPr>
            <p:spPr>
              <a:xfrm>
                <a:off x="96" y="1584"/>
                <a:ext cx="554" cy="226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50"/>
              <p:cNvSpPr/>
              <p:nvPr/>
            </p:nvSpPr>
            <p:spPr>
              <a:xfrm>
                <a:off x="60" y="1920"/>
                <a:ext cx="612" cy="231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51"/>
              <p:cNvSpPr/>
              <p:nvPr/>
            </p:nvSpPr>
            <p:spPr>
              <a:xfrm>
                <a:off x="85" y="2309"/>
                <a:ext cx="575" cy="258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52"/>
              <p:cNvSpPr/>
              <p:nvPr/>
            </p:nvSpPr>
            <p:spPr>
              <a:xfrm>
                <a:off x="253" y="2746"/>
                <a:ext cx="226" cy="200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id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53"/>
              <p:cNvSpPr/>
              <p:nvPr/>
            </p:nvSpPr>
            <p:spPr>
              <a:xfrm>
                <a:off x="2866" y="1855"/>
                <a:ext cx="603" cy="216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54"/>
              <p:cNvSpPr/>
              <p:nvPr/>
            </p:nvSpPr>
            <p:spPr>
              <a:xfrm>
                <a:off x="1550" y="1537"/>
                <a:ext cx="164" cy="191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55"/>
              <p:cNvSpPr/>
              <p:nvPr/>
            </p:nvSpPr>
            <p:spPr>
              <a:xfrm>
                <a:off x="4040" y="1919"/>
                <a:ext cx="164" cy="191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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6" name="Rectangle 56"/>
              <p:cNvSpPr/>
              <p:nvPr/>
            </p:nvSpPr>
            <p:spPr>
              <a:xfrm>
                <a:off x="2880" y="2256"/>
                <a:ext cx="576" cy="208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57"/>
              <p:cNvSpPr/>
              <p:nvPr/>
            </p:nvSpPr>
            <p:spPr>
              <a:xfrm>
                <a:off x="5040" y="1862"/>
                <a:ext cx="576" cy="202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58"/>
              <p:cNvSpPr/>
              <p:nvPr/>
            </p:nvSpPr>
            <p:spPr>
              <a:xfrm>
                <a:off x="5154" y="2320"/>
                <a:ext cx="235" cy="217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id</a:t>
                </a:r>
                <a:endParaRPr lang="en-US" altLang="zh-CN" b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59"/>
              <p:cNvSpPr/>
              <p:nvPr/>
            </p:nvSpPr>
            <p:spPr>
              <a:xfrm>
                <a:off x="2958" y="2639"/>
                <a:ext cx="421" cy="199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num</a:t>
                </a:r>
                <a:endParaRPr lang="en-US" altLang="zh-CN" b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91" name="Line 66"/>
              <p:cNvSpPr/>
              <p:nvPr/>
            </p:nvSpPr>
            <p:spPr>
              <a:xfrm flipH="1">
                <a:off x="1632" y="1375"/>
                <a:ext cx="0" cy="202"/>
              </a:xfrm>
              <a:prstGeom prst="line">
                <a:avLst/>
              </a:prstGeom>
              <a:ln w="12700" cap="flat" cmpd="sng">
                <a:solidFill>
                  <a:schemeClr val="accent1">
                    <a:shade val="50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32792" name="Line 67"/>
              <p:cNvSpPr/>
              <p:nvPr/>
            </p:nvSpPr>
            <p:spPr>
              <a:xfrm>
                <a:off x="4140" y="1767"/>
                <a:ext cx="9" cy="202"/>
              </a:xfrm>
              <a:prstGeom prst="line">
                <a:avLst/>
              </a:prstGeom>
              <a:ln w="12700" cap="flat" cmpd="sng">
                <a:solidFill>
                  <a:schemeClr val="accent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32797" name="Line 72"/>
              <p:cNvSpPr/>
              <p:nvPr/>
            </p:nvSpPr>
            <p:spPr>
              <a:xfrm flipH="1">
                <a:off x="5221" y="2119"/>
                <a:ext cx="1" cy="202"/>
              </a:xfrm>
              <a:prstGeom prst="line">
                <a:avLst/>
              </a:prstGeom>
              <a:ln w="12700" cap="flat" cmpd="sng">
                <a:solidFill>
                  <a:schemeClr val="accent1"/>
                </a:solidFill>
                <a:prstDash val="sysDot"/>
                <a:headEnd type="none" w="med" len="med"/>
                <a:tailEnd type="none" w="med" len="med"/>
              </a:ln>
            </p:spPr>
          </p:sp>
          <p:grpSp>
            <p:nvGrpSpPr>
              <p:cNvPr id="32798" name="Group 73"/>
              <p:cNvGrpSpPr/>
              <p:nvPr/>
            </p:nvGrpSpPr>
            <p:grpSpPr>
              <a:xfrm>
                <a:off x="879" y="3240"/>
                <a:ext cx="793" cy="365"/>
                <a:chOff x="2660" y="5834"/>
                <a:chExt cx="1156" cy="596"/>
              </a:xfrm>
            </p:grpSpPr>
            <p:sp>
              <p:nvSpPr>
                <p:cNvPr id="32833" name="Rectangle 74"/>
                <p:cNvSpPr/>
                <p:nvPr/>
              </p:nvSpPr>
              <p:spPr>
                <a:xfrm>
                  <a:off x="2660" y="5834"/>
                  <a:ext cx="1156" cy="40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000" tIns="10800" rIns="18000" bIns="10800"/>
                <a:p>
                  <a:pPr algn="l"/>
                  <a:r>
                    <a:rPr lang="en-US" altLang="zh-CN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id</a:t>
                  </a:r>
                  <a:endPara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834" name="Line 75"/>
                <p:cNvSpPr/>
                <p:nvPr/>
              </p:nvSpPr>
              <p:spPr>
                <a:xfrm>
                  <a:off x="3161" y="5834"/>
                  <a:ext cx="0" cy="420"/>
                </a:xfrm>
                <a:prstGeom prst="line">
                  <a:avLst/>
                </a:prstGeom>
                <a:ln w="12700" cap="flat" cmpd="sng">
                  <a:solidFill>
                    <a:schemeClr val="accent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32835" name="Line 76"/>
                <p:cNvSpPr/>
                <p:nvPr/>
              </p:nvSpPr>
              <p:spPr>
                <a:xfrm>
                  <a:off x="3498" y="5980"/>
                  <a:ext cx="0" cy="450"/>
                </a:xfrm>
                <a:prstGeom prst="line">
                  <a:avLst/>
                </a:prstGeom>
                <a:ln w="127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stealth" w="lg" len="med"/>
                </a:ln>
              </p:spPr>
            </p:sp>
          </p:grpSp>
          <p:grpSp>
            <p:nvGrpSpPr>
              <p:cNvPr id="32799" name="Group 77"/>
              <p:cNvGrpSpPr/>
              <p:nvPr/>
            </p:nvGrpSpPr>
            <p:grpSpPr>
              <a:xfrm>
                <a:off x="4797" y="3250"/>
                <a:ext cx="793" cy="412"/>
                <a:chOff x="2582" y="5834"/>
                <a:chExt cx="1156" cy="673"/>
              </a:xfrm>
            </p:grpSpPr>
            <p:sp>
              <p:nvSpPr>
                <p:cNvPr id="32830" name="Rectangle 78"/>
                <p:cNvSpPr/>
                <p:nvPr/>
              </p:nvSpPr>
              <p:spPr>
                <a:xfrm>
                  <a:off x="2582" y="5834"/>
                  <a:ext cx="1156" cy="40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000" tIns="10800" rIns="18000" bIns="10800"/>
                <a:p>
                  <a:pPr algn="l"/>
                  <a:r>
                    <a:rPr lang="en-US" altLang="zh-CN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id</a:t>
                  </a:r>
                  <a:endPara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831" name="Line 79"/>
                <p:cNvSpPr/>
                <p:nvPr/>
              </p:nvSpPr>
              <p:spPr>
                <a:xfrm>
                  <a:off x="3150" y="5847"/>
                  <a:ext cx="0" cy="420"/>
                </a:xfrm>
                <a:prstGeom prst="line">
                  <a:avLst/>
                </a:prstGeom>
                <a:ln w="12700" cap="flat" cmpd="sng">
                  <a:solidFill>
                    <a:schemeClr val="accent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32832" name="Line 80"/>
                <p:cNvSpPr/>
                <p:nvPr/>
              </p:nvSpPr>
              <p:spPr>
                <a:xfrm>
                  <a:off x="3420" y="6057"/>
                  <a:ext cx="0" cy="450"/>
                </a:xfrm>
                <a:prstGeom prst="line">
                  <a:avLst/>
                </a:prstGeom>
                <a:ln w="127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stealth" w="lg" len="med"/>
                </a:ln>
              </p:spPr>
            </p:sp>
          </p:grpSp>
          <p:grpSp>
            <p:nvGrpSpPr>
              <p:cNvPr id="32800" name="Group 81"/>
              <p:cNvGrpSpPr/>
              <p:nvPr/>
            </p:nvGrpSpPr>
            <p:grpSpPr>
              <a:xfrm>
                <a:off x="3451" y="3250"/>
                <a:ext cx="793" cy="253"/>
                <a:chOff x="6306" y="5910"/>
                <a:chExt cx="1156" cy="413"/>
              </a:xfrm>
            </p:grpSpPr>
            <p:sp>
              <p:nvSpPr>
                <p:cNvPr id="32828" name="Rectangle 82"/>
                <p:cNvSpPr/>
                <p:nvPr/>
              </p:nvSpPr>
              <p:spPr>
                <a:xfrm>
                  <a:off x="6306" y="5910"/>
                  <a:ext cx="1156" cy="40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54000" tIns="10800" rIns="18000" bIns="10800"/>
                <a:p>
                  <a:pPr algn="l"/>
                  <a:r>
                    <a:rPr lang="en-US" altLang="zh-CN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num    5</a:t>
                  </a:r>
                  <a:endPara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829" name="Line 83"/>
                <p:cNvSpPr/>
                <p:nvPr/>
              </p:nvSpPr>
              <p:spPr>
                <a:xfrm flipH="1">
                  <a:off x="6870" y="5923"/>
                  <a:ext cx="4" cy="400"/>
                </a:xfrm>
                <a:prstGeom prst="line">
                  <a:avLst/>
                </a:prstGeom>
                <a:ln w="12700" cap="flat" cmpd="sng">
                  <a:solidFill>
                    <a:schemeClr val="accent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2801" name="Group 84"/>
              <p:cNvGrpSpPr/>
              <p:nvPr/>
            </p:nvGrpSpPr>
            <p:grpSpPr>
              <a:xfrm>
                <a:off x="3943" y="2707"/>
                <a:ext cx="1173" cy="250"/>
                <a:chOff x="7626" y="5010"/>
                <a:chExt cx="1710" cy="408"/>
              </a:xfrm>
            </p:grpSpPr>
            <p:sp>
              <p:nvSpPr>
                <p:cNvPr id="32825" name="Rectangle 85"/>
                <p:cNvSpPr/>
                <p:nvPr/>
              </p:nvSpPr>
              <p:spPr>
                <a:xfrm>
                  <a:off x="7626" y="5010"/>
                  <a:ext cx="1710" cy="40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126000" tIns="10800" rIns="18000" bIns="10800"/>
                <a:p>
                  <a:pPr algn="l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</a:t>
                  </a:r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32826" name="Line 86"/>
                <p:cNvSpPr/>
                <p:nvPr/>
              </p:nvSpPr>
              <p:spPr>
                <a:xfrm>
                  <a:off x="8194" y="5023"/>
                  <a:ext cx="1" cy="382"/>
                </a:xfrm>
                <a:prstGeom prst="line">
                  <a:avLst/>
                </a:prstGeom>
                <a:ln w="12700" cap="flat" cmpd="sng">
                  <a:solidFill>
                    <a:schemeClr val="accent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32827" name="Line 87"/>
                <p:cNvSpPr/>
                <p:nvPr/>
              </p:nvSpPr>
              <p:spPr>
                <a:xfrm>
                  <a:off x="8777" y="5010"/>
                  <a:ext cx="0" cy="390"/>
                </a:xfrm>
                <a:prstGeom prst="line">
                  <a:avLst/>
                </a:prstGeom>
                <a:ln w="12700" cap="flat" cmpd="sng">
                  <a:solidFill>
                    <a:schemeClr val="accent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2802" name="Group 88"/>
              <p:cNvGrpSpPr/>
              <p:nvPr/>
            </p:nvGrpSpPr>
            <p:grpSpPr>
              <a:xfrm>
                <a:off x="1496" y="2119"/>
                <a:ext cx="1172" cy="251"/>
                <a:chOff x="7626" y="5010"/>
                <a:chExt cx="1710" cy="408"/>
              </a:xfrm>
            </p:grpSpPr>
            <p:sp>
              <p:nvSpPr>
                <p:cNvPr id="32822" name="Rectangle 89"/>
                <p:cNvSpPr/>
                <p:nvPr/>
              </p:nvSpPr>
              <p:spPr>
                <a:xfrm>
                  <a:off x="7626" y="5010"/>
                  <a:ext cx="1710" cy="40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126000" tIns="10800" rIns="18000" bIns="10800"/>
                <a:p>
                  <a:pPr algn="l"/>
                  <a:r>
                    <a:rPr lang="zh-CN" altLang="en-US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+</a:t>
                  </a:r>
                  <a:endPara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823" name="Line 90"/>
                <p:cNvSpPr/>
                <p:nvPr/>
              </p:nvSpPr>
              <p:spPr>
                <a:xfrm>
                  <a:off x="8194" y="5023"/>
                  <a:ext cx="1" cy="387"/>
                </a:xfrm>
                <a:prstGeom prst="line">
                  <a:avLst/>
                </a:prstGeom>
                <a:ln w="12700" cap="flat" cmpd="sng">
                  <a:solidFill>
                    <a:schemeClr val="accent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32824" name="Line 91"/>
                <p:cNvSpPr/>
                <p:nvPr/>
              </p:nvSpPr>
              <p:spPr>
                <a:xfrm>
                  <a:off x="8777" y="5010"/>
                  <a:ext cx="0" cy="390"/>
                </a:xfrm>
                <a:prstGeom prst="line">
                  <a:avLst/>
                </a:prstGeom>
                <a:ln w="12700" cap="flat" cmpd="sng">
                  <a:solidFill>
                    <a:schemeClr val="accent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2803" name="Rectangle 92"/>
              <p:cNvSpPr/>
              <p:nvPr/>
            </p:nvSpPr>
            <p:spPr>
              <a:xfrm>
                <a:off x="192" y="3648"/>
                <a:ext cx="2208" cy="336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指向符号表中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的入口</a:t>
                </a:r>
                <a:endPara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804" name="Rectangle 93"/>
              <p:cNvSpPr/>
              <p:nvPr/>
            </p:nvSpPr>
            <p:spPr>
              <a:xfrm>
                <a:off x="3557" y="3648"/>
                <a:ext cx="2203" cy="335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指向符号表中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的入口</a:t>
                </a:r>
                <a:endPara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805" name="Line 94"/>
              <p:cNvSpPr/>
              <p:nvPr/>
            </p:nvSpPr>
            <p:spPr>
              <a:xfrm>
                <a:off x="1800" y="1412"/>
                <a:ext cx="0" cy="707"/>
              </a:xfrm>
              <a:prstGeom prst="line">
                <a:avLst/>
              </a:prstGeom>
              <a:ln w="12700" cap="flat" cmpd="sng">
                <a:solidFill>
                  <a:schemeClr val="accent1"/>
                </a:solidFill>
                <a:prstDash val="lgDash"/>
                <a:headEnd type="none" w="med" len="med"/>
                <a:tailEnd type="stealth" w="lg" len="med"/>
              </a:ln>
            </p:spPr>
          </p:sp>
          <p:sp>
            <p:nvSpPr>
              <p:cNvPr id="32814" name="Line 103"/>
              <p:cNvSpPr/>
              <p:nvPr/>
            </p:nvSpPr>
            <p:spPr>
              <a:xfrm>
                <a:off x="4936" y="2881"/>
                <a:ext cx="0" cy="368"/>
              </a:xfrm>
              <a:prstGeom prst="line">
                <a:avLst/>
              </a:prstGeom>
              <a:ln w="127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32817" name="Freeform 106"/>
              <p:cNvSpPr/>
              <p:nvPr/>
            </p:nvSpPr>
            <p:spPr>
              <a:xfrm>
                <a:off x="3743" y="2881"/>
                <a:ext cx="772" cy="368"/>
              </a:xfrm>
              <a:custGeom>
                <a:avLst/>
                <a:gdLst/>
                <a:ahLst/>
                <a:cxnLst>
                  <a:cxn ang="0">
                    <a:pos x="363" y="0"/>
                  </a:cxn>
                  <a:cxn ang="0">
                    <a:pos x="295" y="69"/>
                  </a:cxn>
                  <a:cxn ang="0">
                    <a:pos x="58" y="80"/>
                  </a:cxn>
                  <a:cxn ang="0">
                    <a:pos x="0" y="139"/>
                  </a:cxn>
                </a:cxnLst>
                <a:pathLst>
                  <a:path w="1126" h="600">
                    <a:moveTo>
                      <a:pt x="1126" y="0"/>
                    </a:moveTo>
                    <a:cubicBezTo>
                      <a:pt x="1091" y="50"/>
                      <a:pt x="1073" y="243"/>
                      <a:pt x="916" y="301"/>
                    </a:cubicBezTo>
                    <a:cubicBezTo>
                      <a:pt x="759" y="359"/>
                      <a:pt x="334" y="296"/>
                      <a:pt x="181" y="346"/>
                    </a:cubicBezTo>
                    <a:cubicBezTo>
                      <a:pt x="28" y="396"/>
                      <a:pt x="38" y="547"/>
                      <a:pt x="0" y="600"/>
                    </a:cubicBezTo>
                  </a:path>
                </a:pathLst>
              </a:custGeom>
              <a:noFill/>
              <a:ln w="127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p>
                <a:pPr algn="ctr"/>
                <a:endParaRPr lang="zh-CN" altLang="en-US" sz="14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818" name="Freeform 107"/>
              <p:cNvSpPr/>
              <p:nvPr/>
            </p:nvSpPr>
            <p:spPr>
              <a:xfrm>
                <a:off x="5059" y="2083"/>
                <a:ext cx="375" cy="1157"/>
              </a:xfrm>
              <a:custGeom>
                <a:avLst/>
                <a:gdLst/>
                <a:ahLst/>
                <a:cxnLst>
                  <a:cxn ang="0">
                    <a:pos x="170" y="0"/>
                  </a:cxn>
                  <a:cxn ang="0">
                    <a:pos x="170" y="296"/>
                  </a:cxn>
                  <a:cxn ang="0">
                    <a:pos x="132" y="375"/>
                  </a:cxn>
                  <a:cxn ang="0">
                    <a:pos x="69" y="410"/>
                  </a:cxn>
                  <a:cxn ang="0">
                    <a:pos x="0" y="433"/>
                  </a:cxn>
                </a:cxnLst>
                <a:pathLst>
                  <a:path w="546" h="1890">
                    <a:moveTo>
                      <a:pt x="526" y="0"/>
                    </a:moveTo>
                    <a:cubicBezTo>
                      <a:pt x="536" y="509"/>
                      <a:pt x="546" y="1018"/>
                      <a:pt x="526" y="1290"/>
                    </a:cubicBezTo>
                    <a:cubicBezTo>
                      <a:pt x="506" y="1562"/>
                      <a:pt x="458" y="1552"/>
                      <a:pt x="406" y="1634"/>
                    </a:cubicBezTo>
                    <a:cubicBezTo>
                      <a:pt x="354" y="1716"/>
                      <a:pt x="279" y="1742"/>
                      <a:pt x="211" y="1785"/>
                    </a:cubicBezTo>
                    <a:cubicBezTo>
                      <a:pt x="143" y="1828"/>
                      <a:pt x="44" y="1868"/>
                      <a:pt x="0" y="1890"/>
                    </a:cubicBezTo>
                  </a:path>
                </a:pathLst>
              </a:custGeom>
              <a:noFill/>
              <a:ln w="12700" cap="flat" cmpd="sng">
                <a:solidFill>
                  <a:schemeClr val="accent1"/>
                </a:solidFill>
                <a:prstDash val="lgDash"/>
                <a:round/>
                <a:headEnd type="none" w="med" len="med"/>
                <a:tailEnd type="stealth" w="lg" len="med"/>
              </a:ln>
            </p:spPr>
            <p:txBody>
              <a:bodyPr/>
              <a:p>
                <a:pPr algn="ctr"/>
                <a:endParaRPr lang="zh-CN" altLang="en-US" sz="14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0" name="直接连接符 19"/>
            <p:cNvCxnSpPr>
              <a:stCxn id="5" idx="1"/>
            </p:cNvCxnSpPr>
            <p:nvPr/>
          </p:nvCxnSpPr>
          <p:spPr>
            <a:xfrm flipH="1">
              <a:off x="1530" y="3789"/>
              <a:ext cx="2720" cy="817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5" idx="3"/>
              <a:endCxn id="6" idx="1"/>
            </p:cNvCxnSpPr>
            <p:nvPr/>
          </p:nvCxnSpPr>
          <p:spPr>
            <a:xfrm>
              <a:off x="5467" y="3789"/>
              <a:ext cx="3815" cy="847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6" idx="2"/>
              <a:endCxn id="17" idx="1"/>
            </p:cNvCxnSpPr>
            <p:nvPr/>
          </p:nvCxnSpPr>
          <p:spPr>
            <a:xfrm>
              <a:off x="9867" y="4893"/>
              <a:ext cx="1705" cy="562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6" idx="2"/>
            </p:cNvCxnSpPr>
            <p:nvPr/>
          </p:nvCxnSpPr>
          <p:spPr>
            <a:xfrm>
              <a:off x="9867" y="4893"/>
              <a:ext cx="55" cy="2321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stCxn id="7" idx="3"/>
            </p:cNvCxnSpPr>
            <p:nvPr/>
          </p:nvCxnSpPr>
          <p:spPr>
            <a:xfrm>
              <a:off x="2265" y="4819"/>
              <a:ext cx="966" cy="3643"/>
            </a:xfrm>
            <a:prstGeom prst="bentConnector2">
              <a:avLst/>
            </a:prstGeom>
            <a:ln w="12700" cmpd="sng">
              <a:solidFill>
                <a:schemeClr val="accent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8" idx="3"/>
            </p:cNvCxnSpPr>
            <p:nvPr/>
          </p:nvCxnSpPr>
          <p:spPr>
            <a:xfrm>
              <a:off x="2312" y="5629"/>
              <a:ext cx="692" cy="2833"/>
            </a:xfrm>
            <a:prstGeom prst="bentConnector2">
              <a:avLst/>
            </a:prstGeom>
            <a:ln w="12700" cmpd="sng">
              <a:solidFill>
                <a:schemeClr val="accent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肘形连接符 25"/>
            <p:cNvCxnSpPr>
              <a:stCxn id="10" idx="3"/>
            </p:cNvCxnSpPr>
            <p:nvPr/>
          </p:nvCxnSpPr>
          <p:spPr>
            <a:xfrm>
              <a:off x="2287" y="6591"/>
              <a:ext cx="491" cy="1871"/>
            </a:xfrm>
            <a:prstGeom prst="bentConnector2">
              <a:avLst/>
            </a:prstGeom>
            <a:ln w="12700" cmpd="sng">
              <a:solidFill>
                <a:schemeClr val="accent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曲线连接符 26"/>
            <p:cNvCxnSpPr/>
            <p:nvPr/>
          </p:nvCxnSpPr>
          <p:spPr>
            <a:xfrm rot="5400000">
              <a:off x="2834" y="6671"/>
              <a:ext cx="2301" cy="128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3" idx="2"/>
              <a:endCxn id="16" idx="0"/>
            </p:cNvCxnSpPr>
            <p:nvPr/>
          </p:nvCxnSpPr>
          <p:spPr>
            <a:xfrm>
              <a:off x="7602" y="5714"/>
              <a:ext cx="2" cy="442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13" idx="3"/>
            </p:cNvCxnSpPr>
            <p:nvPr/>
          </p:nvCxnSpPr>
          <p:spPr>
            <a:xfrm>
              <a:off x="8241" y="5456"/>
              <a:ext cx="359" cy="3103"/>
            </a:xfrm>
            <a:prstGeom prst="bentConnector2">
              <a:avLst/>
            </a:prstGeom>
            <a:ln w="12700" cmpd="sng">
              <a:solidFill>
                <a:schemeClr val="accent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16" idx="3"/>
            </p:cNvCxnSpPr>
            <p:nvPr/>
          </p:nvCxnSpPr>
          <p:spPr>
            <a:xfrm>
              <a:off x="8214" y="6405"/>
              <a:ext cx="120" cy="2057"/>
            </a:xfrm>
            <a:prstGeom prst="bentConnector2">
              <a:avLst/>
            </a:prstGeom>
            <a:ln w="12700" cmpd="sng">
              <a:solidFill>
                <a:schemeClr val="accent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9582" y="6080"/>
              <a:ext cx="0" cy="1021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407" y="6080"/>
              <a:ext cx="3175" cy="0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7" idx="2"/>
              <a:endCxn id="8" idx="0"/>
            </p:cNvCxnSpPr>
            <p:nvPr/>
          </p:nvCxnSpPr>
          <p:spPr>
            <a:xfrm flipH="1">
              <a:off x="1664" y="5089"/>
              <a:ext cx="14" cy="263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8" idx="2"/>
              <a:endCxn id="10" idx="0"/>
            </p:cNvCxnSpPr>
            <p:nvPr/>
          </p:nvCxnSpPr>
          <p:spPr>
            <a:xfrm>
              <a:off x="1664" y="5905"/>
              <a:ext cx="14" cy="378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0" idx="2"/>
              <a:endCxn id="12" idx="0"/>
            </p:cNvCxnSpPr>
            <p:nvPr/>
          </p:nvCxnSpPr>
          <p:spPr>
            <a:xfrm flipH="1">
              <a:off x="1664" y="6900"/>
              <a:ext cx="13" cy="428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7602" y="4833"/>
              <a:ext cx="1980" cy="364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6" idx="2"/>
              <a:endCxn id="19" idx="0"/>
            </p:cNvCxnSpPr>
            <p:nvPr/>
          </p:nvCxnSpPr>
          <p:spPr>
            <a:xfrm>
              <a:off x="7604" y="6654"/>
              <a:ext cx="0" cy="418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例子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类型的结构</a:t>
            </a:r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 → BC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 int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 float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 [num]C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C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 є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例子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语法制导定义：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生成一个基本类型或者一个数组类型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5" name="表格 44"/>
          <p:cNvGraphicFramePr/>
          <p:nvPr>
            <p:custDataLst>
              <p:tags r:id="rId1"/>
            </p:custDataLst>
          </p:nvPr>
        </p:nvGraphicFramePr>
        <p:xfrm>
          <a:off x="927100" y="2284730"/>
          <a:ext cx="6394450" cy="3709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650"/>
                <a:gridCol w="4368800"/>
              </a:tblGrid>
              <a:tr h="472440"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产  生  式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语  义  规  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767715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 → BC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T.</a:t>
                      </a:r>
                      <a:r>
                        <a:rPr lang="en-US" altLang="zh-CN" sz="20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 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= C.</a:t>
                      </a:r>
                      <a:r>
                        <a:rPr lang="en-US" altLang="zh-CN" sz="20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= B.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  <a:tr h="494030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B 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→ int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B.</a:t>
                      </a:r>
                      <a:r>
                        <a:rPr lang="en-US" altLang="zh-CN" sz="20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 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= </a:t>
                      </a:r>
                      <a:r>
                        <a:rPr lang="en-US" altLang="zh-CN" sz="2000" i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integer</a:t>
                      </a:r>
                      <a:endParaRPr kumimoji="0" lang="en-US" altLang="zh-CN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T="45714" marB="45714" horzOverflow="overflow"/>
                </a:tc>
              </a:tr>
              <a:tr h="572135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B 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→ float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B.</a:t>
                      </a:r>
                      <a:r>
                        <a:rPr lang="en-US" altLang="zh-CN" sz="20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 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= </a:t>
                      </a:r>
                      <a:r>
                        <a:rPr lang="en-US" altLang="zh-CN" sz="2000" i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float</a:t>
                      </a:r>
                      <a:endParaRPr kumimoji="0" lang="en-US" altLang="zh-CN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T="45714" marB="45714" horzOverflow="overflow"/>
                </a:tc>
              </a:tr>
              <a:tr h="767715">
                <a:tc>
                  <a:txBody>
                    <a:bodyPr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 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→ [num]C</a:t>
                      </a:r>
                      <a:r>
                        <a:rPr lang="en-US" altLang="zh-CN" sz="200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C.</a:t>
                      </a:r>
                      <a:r>
                        <a:rPr lang="en-US" altLang="zh-CN" sz="20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 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= </a:t>
                      </a:r>
                      <a:r>
                        <a:rPr lang="en-US" altLang="zh-CN" sz="2000" i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array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(num.</a:t>
                      </a:r>
                      <a:r>
                        <a:rPr lang="en-US" altLang="zh-CN" sz="2000" i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val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, C</a:t>
                      </a:r>
                      <a:r>
                        <a:rPr lang="en-US" altLang="zh-CN" sz="200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.</a:t>
                      </a:r>
                      <a:r>
                        <a:rPr lang="en-US" altLang="zh-CN" sz="2000" i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)</a:t>
                      </a:r>
                      <a:endParaRPr lang="en-US" altLang="zh-CN" sz="20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C</a:t>
                      </a:r>
                      <a:r>
                        <a:rPr lang="en-US" altLang="zh-CN" sz="200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1</a:t>
                      </a:r>
                      <a:r>
                        <a:rPr lang="en-US" altLang="zh-CN" sz="2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.</a:t>
                      </a:r>
                      <a:r>
                        <a:rPr lang="en-US" altLang="zh-CN" sz="2000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b </a:t>
                      </a:r>
                      <a:r>
                        <a:rPr lang="en-US" altLang="zh-CN" sz="2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= C.</a:t>
                      </a:r>
                      <a:r>
                        <a:rPr lang="en-US" altLang="zh-CN" sz="2000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b</a:t>
                      </a:r>
                      <a:endParaRPr kumimoji="0" lang="en-US" altLang="zh-CN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T="45714" marB="45714" horzOverflow="overflow"/>
                </a:tc>
              </a:tr>
              <a:tr h="635635">
                <a:tc>
                  <a:txBody>
                    <a:bodyPr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 → є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C.</a:t>
                      </a:r>
                      <a:r>
                        <a:rPr lang="en-US" altLang="zh-CN" sz="2000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t </a:t>
                      </a:r>
                      <a:r>
                        <a:rPr lang="en-US" altLang="zh-CN" sz="2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= C.</a:t>
                      </a:r>
                      <a:r>
                        <a:rPr lang="en-US" altLang="zh-CN" sz="2000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b</a:t>
                      </a:r>
                      <a:endParaRPr kumimoji="0" lang="en-US" altLang="zh-CN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T="45714" marB="45714" horzOverflow="overflow"/>
                </a:tc>
              </a:tr>
            </a:tbl>
          </a:graphicData>
        </a:graphic>
      </p:graphicFrame>
      <p:sp>
        <p:nvSpPr>
          <p:cNvPr id="65" name="文本框 64"/>
          <p:cNvSpPr txBox="1"/>
          <p:nvPr/>
        </p:nvSpPr>
        <p:spPr>
          <a:xfrm>
            <a:off x="7527925" y="3915410"/>
            <a:ext cx="1362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综合属性，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继承属性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TABLE_BEAUTIFY" val="smartTable{5a0226ec-32f7-43a3-b950-99012e4ab5fa}"/>
</p:tagLst>
</file>

<file path=ppt/tags/tag3.xml><?xml version="1.0" encoding="utf-8"?>
<p:tagLst xmlns:p="http://schemas.openxmlformats.org/presentationml/2006/main">
  <p:tag name="KSO_WM_UNIT_TABLE_BEAUTIFY" val="smartTable{5a0226ec-32f7-43a3-b950-99012e4ab5fa}"/>
</p:tagLst>
</file>

<file path=ppt/tags/tag4.xml><?xml version="1.0" encoding="utf-8"?>
<p:tagLst xmlns:p="http://schemas.openxmlformats.org/presentationml/2006/main">
  <p:tag name="KSO_WM_UNIT_TABLE_BEAUTIFY" val="smartTable{5a0226ec-32f7-43a3-b950-99012e4ab5fa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透明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1535</Words>
  <Application>WPS 演示</Application>
  <PresentationFormat>全屏显示(4:3)</PresentationFormat>
  <Paragraphs>275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楷体</vt:lpstr>
      <vt:lpstr>Times New Roman</vt:lpstr>
      <vt:lpstr>Symbol</vt:lpstr>
      <vt:lpstr>微软雅黑</vt:lpstr>
      <vt:lpstr>Arial Unicode MS</vt:lpstr>
      <vt:lpstr>方正舒体</vt:lpstr>
      <vt:lpstr>等线</vt:lpstr>
      <vt:lpstr>Calibri</vt:lpstr>
      <vt:lpstr>Yu Gothic UI</vt:lpstr>
      <vt:lpstr>透明</vt:lpstr>
      <vt:lpstr>常见语法制导翻译示例</vt:lpstr>
      <vt:lpstr>课程内容</vt:lpstr>
      <vt:lpstr>例子</vt:lpstr>
      <vt:lpstr>例子</vt:lpstr>
      <vt:lpstr>例子</vt:lpstr>
      <vt:lpstr>例子</vt:lpstr>
      <vt:lpstr>例子</vt:lpstr>
      <vt:lpstr>例子</vt:lpstr>
      <vt:lpstr>例子</vt:lpstr>
      <vt:lpstr>例子</vt:lpstr>
      <vt:lpstr>例子</vt:lpstr>
      <vt:lpstr>例子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基于社交网络文本的个人信息发现</dc:title>
  <dc:creator>Wang Zhongqing</dc:creator>
  <cp:lastModifiedBy>不用遇见，只如初见</cp:lastModifiedBy>
  <cp:revision>1051</cp:revision>
  <dcterms:created xsi:type="dcterms:W3CDTF">2013-06-17T05:43:00Z</dcterms:created>
  <dcterms:modified xsi:type="dcterms:W3CDTF">2020-02-19T04:03:56Z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