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36" r:id="rId2"/>
    <p:sldId id="393" r:id="rId3"/>
    <p:sldId id="391" r:id="rId4"/>
    <p:sldId id="339" r:id="rId5"/>
    <p:sldId id="366" r:id="rId6"/>
    <p:sldId id="367" r:id="rId7"/>
    <p:sldId id="369" r:id="rId8"/>
    <p:sldId id="370" r:id="rId9"/>
    <p:sldId id="371" r:id="rId10"/>
    <p:sldId id="372" r:id="rId11"/>
    <p:sldId id="380" r:id="rId12"/>
    <p:sldId id="373" r:id="rId13"/>
    <p:sldId id="381" r:id="rId14"/>
    <p:sldId id="374" r:id="rId15"/>
    <p:sldId id="375" r:id="rId16"/>
    <p:sldId id="376" r:id="rId17"/>
    <p:sldId id="377" r:id="rId18"/>
    <p:sldId id="378" r:id="rId19"/>
    <p:sldId id="379" r:id="rId20"/>
    <p:sldId id="392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9"/>
    <a:srgbClr val="FF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59" d="100"/>
          <a:sy n="59" d="100"/>
        </p:scale>
        <p:origin x="84" y="210"/>
      </p:cViewPr>
      <p:guideLst>
        <p:guide orient="horz" pos="2182"/>
        <p:guide pos="2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2290" y="1443355"/>
            <a:ext cx="8112760" cy="1927225"/>
          </a:xfrm>
        </p:spPr>
        <p:txBody>
          <a:bodyPr/>
          <a:lstStyle/>
          <a:p>
            <a:pPr algn="ctr"/>
            <a:r>
              <a:rPr 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属性定义的自下而上计算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Rectangle 47"/>
          <p:cNvSpPr/>
          <p:nvPr/>
        </p:nvSpPr>
        <p:spPr>
          <a:xfrm>
            <a:off x="2698750" y="2232025"/>
            <a:ext cx="772795" cy="3479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4" name="Rectangle 48"/>
          <p:cNvSpPr/>
          <p:nvPr/>
        </p:nvSpPr>
        <p:spPr>
          <a:xfrm>
            <a:off x="5894070" y="2780665"/>
            <a:ext cx="742950" cy="3263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5" name="Rectangle 49"/>
          <p:cNvSpPr/>
          <p:nvPr/>
        </p:nvSpPr>
        <p:spPr>
          <a:xfrm>
            <a:off x="692785" y="2887980"/>
            <a:ext cx="745490" cy="3435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6" name="Rectangle 50"/>
          <p:cNvSpPr/>
          <p:nvPr/>
        </p:nvSpPr>
        <p:spPr>
          <a:xfrm>
            <a:off x="644525" y="3398520"/>
            <a:ext cx="823595" cy="35115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7" name="Rectangle 51"/>
          <p:cNvSpPr/>
          <p:nvPr/>
        </p:nvSpPr>
        <p:spPr>
          <a:xfrm>
            <a:off x="678180" y="3989705"/>
            <a:ext cx="774065" cy="3917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8" name="Rectangle 52"/>
          <p:cNvSpPr/>
          <p:nvPr/>
        </p:nvSpPr>
        <p:spPr>
          <a:xfrm>
            <a:off x="904240" y="4653280"/>
            <a:ext cx="304165" cy="3035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2779" name="Rectangle 53"/>
          <p:cNvSpPr/>
          <p:nvPr/>
        </p:nvSpPr>
        <p:spPr>
          <a:xfrm>
            <a:off x="4421505" y="3300095"/>
            <a:ext cx="811530" cy="3282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0" name="Rectangle 54"/>
          <p:cNvSpPr/>
          <p:nvPr/>
        </p:nvSpPr>
        <p:spPr>
          <a:xfrm>
            <a:off x="2650490" y="281686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781" name="Rectangle 55"/>
          <p:cNvSpPr/>
          <p:nvPr/>
        </p:nvSpPr>
        <p:spPr>
          <a:xfrm>
            <a:off x="6002020" y="339725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2782" name="Rectangle 56"/>
          <p:cNvSpPr/>
          <p:nvPr/>
        </p:nvSpPr>
        <p:spPr>
          <a:xfrm>
            <a:off x="4440555" y="3909060"/>
            <a:ext cx="775335" cy="3162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3" name="Rectangle 57"/>
          <p:cNvSpPr/>
          <p:nvPr/>
        </p:nvSpPr>
        <p:spPr>
          <a:xfrm>
            <a:off x="7348220" y="3310890"/>
            <a:ext cx="775335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4" name="Rectangle 58"/>
          <p:cNvSpPr/>
          <p:nvPr/>
        </p:nvSpPr>
        <p:spPr>
          <a:xfrm>
            <a:off x="7501255" y="4006215"/>
            <a:ext cx="316230" cy="32956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5" name="Rectangle 59"/>
          <p:cNvSpPr/>
          <p:nvPr/>
        </p:nvSpPr>
        <p:spPr>
          <a:xfrm>
            <a:off x="4545330" y="4490720"/>
            <a:ext cx="566420" cy="3022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1" name="Line 66"/>
          <p:cNvSpPr/>
          <p:nvPr/>
        </p:nvSpPr>
        <p:spPr>
          <a:xfrm flipH="1">
            <a:off x="2760345" y="2570480"/>
            <a:ext cx="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2" name="Line 67"/>
          <p:cNvSpPr/>
          <p:nvPr/>
        </p:nvSpPr>
        <p:spPr>
          <a:xfrm>
            <a:off x="6136640" y="3166110"/>
            <a:ext cx="12065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7" name="Line 72"/>
          <p:cNvSpPr/>
          <p:nvPr/>
        </p:nvSpPr>
        <p:spPr>
          <a:xfrm flipH="1">
            <a:off x="7591425" y="3700780"/>
            <a:ext cx="127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2798" name="Group 73"/>
          <p:cNvGrpSpPr/>
          <p:nvPr/>
        </p:nvGrpSpPr>
        <p:grpSpPr>
          <a:xfrm>
            <a:off x="1746885" y="5403850"/>
            <a:ext cx="1067435" cy="554355"/>
            <a:chOff x="2660" y="5834"/>
            <a:chExt cx="1156" cy="596"/>
          </a:xfrm>
        </p:grpSpPr>
        <p:sp>
          <p:nvSpPr>
            <p:cNvPr id="32833" name="Rectangle 74"/>
            <p:cNvSpPr/>
            <p:nvPr/>
          </p:nvSpPr>
          <p:spPr>
            <a:xfrm>
              <a:off x="2660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4" name="Line 75"/>
            <p:cNvSpPr/>
            <p:nvPr/>
          </p:nvSpPr>
          <p:spPr>
            <a:xfrm>
              <a:off x="3161" y="5834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5" name="Line 76"/>
            <p:cNvSpPr/>
            <p:nvPr/>
          </p:nvSpPr>
          <p:spPr>
            <a:xfrm>
              <a:off x="3498" y="5980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799" name="Group 77"/>
          <p:cNvGrpSpPr/>
          <p:nvPr/>
        </p:nvGrpSpPr>
        <p:grpSpPr>
          <a:xfrm>
            <a:off x="7021195" y="5419090"/>
            <a:ext cx="1067435" cy="626110"/>
            <a:chOff x="2582" y="5834"/>
            <a:chExt cx="1156" cy="673"/>
          </a:xfrm>
        </p:grpSpPr>
        <p:sp>
          <p:nvSpPr>
            <p:cNvPr id="32830" name="Rectangle 78"/>
            <p:cNvSpPr/>
            <p:nvPr/>
          </p:nvSpPr>
          <p:spPr>
            <a:xfrm>
              <a:off x="2582" y="5834"/>
              <a:ext cx="1156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1" name="Line 79"/>
            <p:cNvSpPr/>
            <p:nvPr/>
          </p:nvSpPr>
          <p:spPr>
            <a:xfrm>
              <a:off x="3150" y="5847"/>
              <a:ext cx="0" cy="42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2" name="Line 80"/>
            <p:cNvSpPr/>
            <p:nvPr/>
          </p:nvSpPr>
          <p:spPr>
            <a:xfrm>
              <a:off x="3420" y="6057"/>
              <a:ext cx="0" cy="45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800" name="Group 81"/>
          <p:cNvGrpSpPr/>
          <p:nvPr/>
        </p:nvGrpSpPr>
        <p:grpSpPr>
          <a:xfrm>
            <a:off x="5208905" y="5419090"/>
            <a:ext cx="1067435" cy="384175"/>
            <a:chOff x="6306" y="5910"/>
            <a:chExt cx="1156" cy="413"/>
          </a:xfrm>
        </p:grpSpPr>
        <p:sp>
          <p:nvSpPr>
            <p:cNvPr id="32828" name="Rectangle 82"/>
            <p:cNvSpPr/>
            <p:nvPr/>
          </p:nvSpPr>
          <p:spPr>
            <a:xfrm>
              <a:off x="6306" y="5910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    5</a:t>
              </a:r>
            </a:p>
          </p:txBody>
        </p:sp>
        <p:sp>
          <p:nvSpPr>
            <p:cNvPr id="32829" name="Line 83"/>
            <p:cNvSpPr/>
            <p:nvPr/>
          </p:nvSpPr>
          <p:spPr>
            <a:xfrm flipH="1">
              <a:off x="6870" y="5923"/>
              <a:ext cx="4" cy="40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1" name="Group 84"/>
          <p:cNvGrpSpPr/>
          <p:nvPr/>
        </p:nvGrpSpPr>
        <p:grpSpPr>
          <a:xfrm>
            <a:off x="5871210" y="4594225"/>
            <a:ext cx="1579245" cy="379730"/>
            <a:chOff x="7626" y="5010"/>
            <a:chExt cx="1710" cy="408"/>
          </a:xfrm>
        </p:grpSpPr>
        <p:sp>
          <p:nvSpPr>
            <p:cNvPr id="32825" name="Rectangle 85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2826" name="Line 86"/>
            <p:cNvSpPr/>
            <p:nvPr/>
          </p:nvSpPr>
          <p:spPr>
            <a:xfrm>
              <a:off x="8169" y="5023"/>
              <a:ext cx="1" cy="382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7" name="Line 87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2" name="Group 88"/>
          <p:cNvGrpSpPr/>
          <p:nvPr/>
        </p:nvGrpSpPr>
        <p:grpSpPr>
          <a:xfrm>
            <a:off x="2577465" y="3700780"/>
            <a:ext cx="1577340" cy="381000"/>
            <a:chOff x="7626" y="5010"/>
            <a:chExt cx="1710" cy="408"/>
          </a:xfrm>
        </p:grpSpPr>
        <p:sp>
          <p:nvSpPr>
            <p:cNvPr id="32822" name="Rectangle 89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823" name="Line 90"/>
            <p:cNvSpPr/>
            <p:nvPr/>
          </p:nvSpPr>
          <p:spPr>
            <a:xfrm>
              <a:off x="8194" y="5023"/>
              <a:ext cx="1" cy="387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4" name="Line 91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2803" name="Rectangle 92"/>
          <p:cNvSpPr/>
          <p:nvPr/>
        </p:nvSpPr>
        <p:spPr>
          <a:xfrm>
            <a:off x="822325" y="6023610"/>
            <a:ext cx="2972435" cy="5105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4" name="Rectangle 93"/>
          <p:cNvSpPr/>
          <p:nvPr/>
        </p:nvSpPr>
        <p:spPr>
          <a:xfrm>
            <a:off x="5351780" y="6023610"/>
            <a:ext cx="2965450" cy="5086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5" name="Line 94"/>
          <p:cNvSpPr/>
          <p:nvPr/>
        </p:nvSpPr>
        <p:spPr>
          <a:xfrm>
            <a:off x="2986405" y="2626995"/>
            <a:ext cx="0" cy="107378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lgDash"/>
            <a:headEnd type="none" w="med" len="med"/>
            <a:tailEnd type="stealth" w="lg" len="med"/>
          </a:ln>
        </p:spPr>
      </p:sp>
      <p:sp>
        <p:nvSpPr>
          <p:cNvPr id="32814" name="Line 103"/>
          <p:cNvSpPr/>
          <p:nvPr/>
        </p:nvSpPr>
        <p:spPr>
          <a:xfrm>
            <a:off x="7207885" y="4858385"/>
            <a:ext cx="0" cy="5588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2817" name="Freeform 106"/>
          <p:cNvSpPr/>
          <p:nvPr/>
        </p:nvSpPr>
        <p:spPr>
          <a:xfrm>
            <a:off x="5601970" y="4858385"/>
            <a:ext cx="1039495" cy="55880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295" y="69"/>
              </a:cxn>
              <a:cxn ang="0">
                <a:pos x="58" y="80"/>
              </a:cxn>
              <a:cxn ang="0">
                <a:pos x="0" y="139"/>
              </a:cxn>
            </a:cxnLst>
            <a:rect l="0" t="0" r="0" b="0"/>
            <a:pathLst>
              <a:path w="1126" h="600">
                <a:moveTo>
                  <a:pt x="1126" y="0"/>
                </a:moveTo>
                <a:cubicBezTo>
                  <a:pt x="1091" y="50"/>
                  <a:pt x="1073" y="243"/>
                  <a:pt x="916" y="301"/>
                </a:cubicBezTo>
                <a:cubicBezTo>
                  <a:pt x="759" y="359"/>
                  <a:pt x="334" y="296"/>
                  <a:pt x="181" y="346"/>
                </a:cubicBezTo>
                <a:cubicBezTo>
                  <a:pt x="28" y="396"/>
                  <a:pt x="38" y="547"/>
                  <a:pt x="0" y="60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8" name="Freeform 107"/>
          <p:cNvSpPr/>
          <p:nvPr/>
        </p:nvSpPr>
        <p:spPr>
          <a:xfrm>
            <a:off x="7373620" y="3646170"/>
            <a:ext cx="504825" cy="175768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170" y="296"/>
              </a:cxn>
              <a:cxn ang="0">
                <a:pos x="132" y="375"/>
              </a:cxn>
              <a:cxn ang="0">
                <a:pos x="69" y="410"/>
              </a:cxn>
              <a:cxn ang="0">
                <a:pos x="0" y="433"/>
              </a:cxn>
            </a:cxnLst>
            <a:rect l="0" t="0" r="0" b="0"/>
            <a:pathLst>
              <a:path w="546" h="1890">
                <a:moveTo>
                  <a:pt x="526" y="0"/>
                </a:moveTo>
                <a:cubicBezTo>
                  <a:pt x="536" y="509"/>
                  <a:pt x="546" y="1018"/>
                  <a:pt x="526" y="1290"/>
                </a:cubicBezTo>
                <a:cubicBezTo>
                  <a:pt x="506" y="1562"/>
                  <a:pt x="458" y="1552"/>
                  <a:pt x="406" y="1634"/>
                </a:cubicBezTo>
                <a:cubicBezTo>
                  <a:pt x="354" y="1716"/>
                  <a:pt x="279" y="1742"/>
                  <a:pt x="211" y="1785"/>
                </a:cubicBezTo>
                <a:cubicBezTo>
                  <a:pt x="143" y="1828"/>
                  <a:pt x="44" y="1868"/>
                  <a:pt x="0" y="189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lgDash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>
            <a:stCxn id="32773" idx="1"/>
          </p:cNvCxnSpPr>
          <p:nvPr/>
        </p:nvCxnSpPr>
        <p:spPr>
          <a:xfrm flipH="1">
            <a:off x="971550" y="2406015"/>
            <a:ext cx="1727200" cy="51879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773" idx="3"/>
            <a:endCxn id="32774" idx="1"/>
          </p:cNvCxnSpPr>
          <p:nvPr/>
        </p:nvCxnSpPr>
        <p:spPr>
          <a:xfrm>
            <a:off x="3471545" y="2406015"/>
            <a:ext cx="2422525" cy="53784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2774" idx="2"/>
            <a:endCxn id="32783" idx="1"/>
          </p:cNvCxnSpPr>
          <p:nvPr/>
        </p:nvCxnSpPr>
        <p:spPr>
          <a:xfrm>
            <a:off x="6265545" y="3107055"/>
            <a:ext cx="1082675" cy="35687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774" idx="2"/>
          </p:cNvCxnSpPr>
          <p:nvPr/>
        </p:nvCxnSpPr>
        <p:spPr>
          <a:xfrm>
            <a:off x="6265545" y="3107055"/>
            <a:ext cx="34925" cy="14738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2775" idx="3"/>
          </p:cNvCxnSpPr>
          <p:nvPr/>
        </p:nvCxnSpPr>
        <p:spPr>
          <a:xfrm>
            <a:off x="1438275" y="3060065"/>
            <a:ext cx="613410" cy="23133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2776" idx="3"/>
          </p:cNvCxnSpPr>
          <p:nvPr/>
        </p:nvCxnSpPr>
        <p:spPr>
          <a:xfrm>
            <a:off x="1468120" y="3574415"/>
            <a:ext cx="439420" cy="179895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2777" idx="3"/>
          </p:cNvCxnSpPr>
          <p:nvPr/>
        </p:nvCxnSpPr>
        <p:spPr>
          <a:xfrm>
            <a:off x="1452245" y="4185285"/>
            <a:ext cx="311785" cy="118808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1799590" y="4236085"/>
            <a:ext cx="1461135" cy="812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2779" idx="2"/>
            <a:endCxn id="32782" idx="0"/>
          </p:cNvCxnSpPr>
          <p:nvPr/>
        </p:nvCxnSpPr>
        <p:spPr>
          <a:xfrm>
            <a:off x="4827270" y="3628390"/>
            <a:ext cx="1270" cy="2806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2779" idx="3"/>
          </p:cNvCxnSpPr>
          <p:nvPr/>
        </p:nvCxnSpPr>
        <p:spPr>
          <a:xfrm>
            <a:off x="5233035" y="3464560"/>
            <a:ext cx="227965" cy="1970405"/>
          </a:xfrm>
          <a:prstGeom prst="bentConnector2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2782" idx="3"/>
          </p:cNvCxnSpPr>
          <p:nvPr/>
        </p:nvCxnSpPr>
        <p:spPr>
          <a:xfrm>
            <a:off x="5215890" y="4067175"/>
            <a:ext cx="76200" cy="130619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84570" y="3860800"/>
            <a:ext cx="0" cy="6483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68445" y="3860800"/>
            <a:ext cx="2016125" cy="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775" idx="2"/>
            <a:endCxn id="32776" idx="0"/>
          </p:cNvCxnSpPr>
          <p:nvPr/>
        </p:nvCxnSpPr>
        <p:spPr>
          <a:xfrm flipH="1">
            <a:off x="1056640" y="3231515"/>
            <a:ext cx="8890" cy="1670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776" idx="2"/>
            <a:endCxn id="32777" idx="0"/>
          </p:cNvCxnSpPr>
          <p:nvPr/>
        </p:nvCxnSpPr>
        <p:spPr>
          <a:xfrm>
            <a:off x="1056640" y="3749675"/>
            <a:ext cx="8890" cy="24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777" idx="2"/>
            <a:endCxn id="32778" idx="0"/>
          </p:cNvCxnSpPr>
          <p:nvPr/>
        </p:nvCxnSpPr>
        <p:spPr>
          <a:xfrm flipH="1">
            <a:off x="1056640" y="4381500"/>
            <a:ext cx="8255" cy="2717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827270" y="3068955"/>
            <a:ext cx="1257300" cy="23114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2782" idx="2"/>
            <a:endCxn id="32785" idx="0"/>
          </p:cNvCxnSpPr>
          <p:nvPr/>
        </p:nvCxnSpPr>
        <p:spPr>
          <a:xfrm>
            <a:off x="4828540" y="4225290"/>
            <a:ext cx="0" cy="2654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Rectangle 47"/>
          <p:cNvSpPr/>
          <p:nvPr/>
        </p:nvSpPr>
        <p:spPr>
          <a:xfrm>
            <a:off x="2698750" y="2232025"/>
            <a:ext cx="772795" cy="3479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4" name="Rectangle 48"/>
          <p:cNvSpPr/>
          <p:nvPr/>
        </p:nvSpPr>
        <p:spPr>
          <a:xfrm>
            <a:off x="5894070" y="2780665"/>
            <a:ext cx="742950" cy="3263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5" name="Rectangle 49"/>
          <p:cNvSpPr/>
          <p:nvPr/>
        </p:nvSpPr>
        <p:spPr>
          <a:xfrm>
            <a:off x="692785" y="2887980"/>
            <a:ext cx="745490" cy="3435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6" name="Rectangle 50"/>
          <p:cNvSpPr/>
          <p:nvPr/>
        </p:nvSpPr>
        <p:spPr>
          <a:xfrm>
            <a:off x="644525" y="3398520"/>
            <a:ext cx="823595" cy="35115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7" name="Rectangle 51"/>
          <p:cNvSpPr/>
          <p:nvPr/>
        </p:nvSpPr>
        <p:spPr>
          <a:xfrm>
            <a:off x="678180" y="3989705"/>
            <a:ext cx="774065" cy="3917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8" name="Rectangle 52"/>
          <p:cNvSpPr/>
          <p:nvPr/>
        </p:nvSpPr>
        <p:spPr>
          <a:xfrm>
            <a:off x="904240" y="4653280"/>
            <a:ext cx="304165" cy="3035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2779" name="Rectangle 53"/>
          <p:cNvSpPr/>
          <p:nvPr/>
        </p:nvSpPr>
        <p:spPr>
          <a:xfrm>
            <a:off x="4421505" y="3300095"/>
            <a:ext cx="811530" cy="3282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0" name="Rectangle 54"/>
          <p:cNvSpPr/>
          <p:nvPr/>
        </p:nvSpPr>
        <p:spPr>
          <a:xfrm>
            <a:off x="2650490" y="281686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781" name="Rectangle 55"/>
          <p:cNvSpPr/>
          <p:nvPr/>
        </p:nvSpPr>
        <p:spPr>
          <a:xfrm>
            <a:off x="6002020" y="339725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2782" name="Rectangle 56"/>
          <p:cNvSpPr/>
          <p:nvPr/>
        </p:nvSpPr>
        <p:spPr>
          <a:xfrm>
            <a:off x="4440555" y="3909060"/>
            <a:ext cx="775335" cy="3162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3" name="Rectangle 57"/>
          <p:cNvSpPr/>
          <p:nvPr/>
        </p:nvSpPr>
        <p:spPr>
          <a:xfrm>
            <a:off x="7348220" y="3310890"/>
            <a:ext cx="775335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4" name="Rectangle 58"/>
          <p:cNvSpPr/>
          <p:nvPr/>
        </p:nvSpPr>
        <p:spPr>
          <a:xfrm>
            <a:off x="7501255" y="4006215"/>
            <a:ext cx="316230" cy="32956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5" name="Rectangle 59"/>
          <p:cNvSpPr/>
          <p:nvPr/>
        </p:nvSpPr>
        <p:spPr>
          <a:xfrm>
            <a:off x="4545330" y="4495800"/>
            <a:ext cx="566420" cy="3022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1" name="Line 66"/>
          <p:cNvSpPr/>
          <p:nvPr/>
        </p:nvSpPr>
        <p:spPr>
          <a:xfrm flipH="1">
            <a:off x="2760345" y="2570480"/>
            <a:ext cx="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2" name="Line 67"/>
          <p:cNvSpPr/>
          <p:nvPr/>
        </p:nvSpPr>
        <p:spPr>
          <a:xfrm>
            <a:off x="6136640" y="3166110"/>
            <a:ext cx="12065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7" name="Line 72"/>
          <p:cNvSpPr/>
          <p:nvPr/>
        </p:nvSpPr>
        <p:spPr>
          <a:xfrm flipH="1">
            <a:off x="7591425" y="3700780"/>
            <a:ext cx="127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2798" name="Group 73"/>
          <p:cNvGrpSpPr/>
          <p:nvPr/>
        </p:nvGrpSpPr>
        <p:grpSpPr>
          <a:xfrm>
            <a:off x="1746885" y="5403850"/>
            <a:ext cx="1067435" cy="554355"/>
            <a:chOff x="2660" y="5834"/>
            <a:chExt cx="1156" cy="596"/>
          </a:xfrm>
        </p:grpSpPr>
        <p:sp>
          <p:nvSpPr>
            <p:cNvPr id="32833" name="Rectangle 74"/>
            <p:cNvSpPr/>
            <p:nvPr/>
          </p:nvSpPr>
          <p:spPr>
            <a:xfrm>
              <a:off x="2660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4" name="Line 75"/>
            <p:cNvSpPr/>
            <p:nvPr/>
          </p:nvSpPr>
          <p:spPr>
            <a:xfrm>
              <a:off x="3161" y="5834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5" name="Line 76"/>
            <p:cNvSpPr/>
            <p:nvPr/>
          </p:nvSpPr>
          <p:spPr>
            <a:xfrm>
              <a:off x="3498" y="5980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799" name="Group 77"/>
          <p:cNvGrpSpPr/>
          <p:nvPr/>
        </p:nvGrpSpPr>
        <p:grpSpPr>
          <a:xfrm>
            <a:off x="7021195" y="5419090"/>
            <a:ext cx="1067435" cy="626110"/>
            <a:chOff x="2582" y="5834"/>
            <a:chExt cx="1156" cy="673"/>
          </a:xfrm>
        </p:grpSpPr>
        <p:sp>
          <p:nvSpPr>
            <p:cNvPr id="32830" name="Rectangle 78"/>
            <p:cNvSpPr/>
            <p:nvPr/>
          </p:nvSpPr>
          <p:spPr>
            <a:xfrm>
              <a:off x="2582" y="5834"/>
              <a:ext cx="1156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1" name="Line 79"/>
            <p:cNvSpPr/>
            <p:nvPr/>
          </p:nvSpPr>
          <p:spPr>
            <a:xfrm>
              <a:off x="3150" y="5847"/>
              <a:ext cx="0" cy="42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2" name="Line 80"/>
            <p:cNvSpPr/>
            <p:nvPr/>
          </p:nvSpPr>
          <p:spPr>
            <a:xfrm>
              <a:off x="3420" y="6057"/>
              <a:ext cx="0" cy="45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800" name="Group 81"/>
          <p:cNvGrpSpPr/>
          <p:nvPr/>
        </p:nvGrpSpPr>
        <p:grpSpPr>
          <a:xfrm>
            <a:off x="5208905" y="5419090"/>
            <a:ext cx="1067435" cy="384175"/>
            <a:chOff x="6306" y="5910"/>
            <a:chExt cx="1156" cy="413"/>
          </a:xfrm>
        </p:grpSpPr>
        <p:sp>
          <p:nvSpPr>
            <p:cNvPr id="32828" name="Rectangle 82"/>
            <p:cNvSpPr/>
            <p:nvPr/>
          </p:nvSpPr>
          <p:spPr>
            <a:xfrm>
              <a:off x="6306" y="5910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    5</a:t>
              </a:r>
            </a:p>
          </p:txBody>
        </p:sp>
        <p:sp>
          <p:nvSpPr>
            <p:cNvPr id="32829" name="Line 83"/>
            <p:cNvSpPr/>
            <p:nvPr/>
          </p:nvSpPr>
          <p:spPr>
            <a:xfrm flipH="1">
              <a:off x="6870" y="5923"/>
              <a:ext cx="4" cy="40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1" name="Group 84"/>
          <p:cNvGrpSpPr/>
          <p:nvPr/>
        </p:nvGrpSpPr>
        <p:grpSpPr>
          <a:xfrm>
            <a:off x="5871210" y="4594225"/>
            <a:ext cx="1579245" cy="379730"/>
            <a:chOff x="7626" y="5010"/>
            <a:chExt cx="1710" cy="408"/>
          </a:xfrm>
        </p:grpSpPr>
        <p:sp>
          <p:nvSpPr>
            <p:cNvPr id="32825" name="Rectangle 85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2826" name="Line 86"/>
            <p:cNvSpPr/>
            <p:nvPr/>
          </p:nvSpPr>
          <p:spPr>
            <a:xfrm>
              <a:off x="8194" y="5023"/>
              <a:ext cx="1" cy="382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7" name="Line 87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2" name="Group 88"/>
          <p:cNvGrpSpPr/>
          <p:nvPr/>
        </p:nvGrpSpPr>
        <p:grpSpPr>
          <a:xfrm>
            <a:off x="2577465" y="3700780"/>
            <a:ext cx="1577340" cy="381000"/>
            <a:chOff x="7626" y="5010"/>
            <a:chExt cx="1710" cy="408"/>
          </a:xfrm>
        </p:grpSpPr>
        <p:sp>
          <p:nvSpPr>
            <p:cNvPr id="32822" name="Rectangle 89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823" name="Line 90"/>
            <p:cNvSpPr/>
            <p:nvPr/>
          </p:nvSpPr>
          <p:spPr>
            <a:xfrm>
              <a:off x="8194" y="5023"/>
              <a:ext cx="1" cy="387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4" name="Line 91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2803" name="Rectangle 92"/>
          <p:cNvSpPr/>
          <p:nvPr/>
        </p:nvSpPr>
        <p:spPr>
          <a:xfrm>
            <a:off x="822325" y="6023610"/>
            <a:ext cx="2972435" cy="5105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4" name="Rectangle 93"/>
          <p:cNvSpPr/>
          <p:nvPr/>
        </p:nvSpPr>
        <p:spPr>
          <a:xfrm>
            <a:off x="5351780" y="6023610"/>
            <a:ext cx="2965450" cy="5086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5" name="Line 94"/>
          <p:cNvSpPr/>
          <p:nvPr/>
        </p:nvSpPr>
        <p:spPr>
          <a:xfrm>
            <a:off x="2986405" y="2626995"/>
            <a:ext cx="0" cy="107378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lgDash"/>
            <a:headEnd type="none" w="med" len="med"/>
            <a:tailEnd type="stealth" w="lg" len="med"/>
          </a:ln>
        </p:spPr>
      </p:sp>
      <p:sp>
        <p:nvSpPr>
          <p:cNvPr id="32814" name="Line 103"/>
          <p:cNvSpPr/>
          <p:nvPr/>
        </p:nvSpPr>
        <p:spPr>
          <a:xfrm>
            <a:off x="7207885" y="4858385"/>
            <a:ext cx="0" cy="5588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2817" name="Freeform 106"/>
          <p:cNvSpPr/>
          <p:nvPr/>
        </p:nvSpPr>
        <p:spPr>
          <a:xfrm>
            <a:off x="5601970" y="4858385"/>
            <a:ext cx="1039495" cy="55880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295" y="69"/>
              </a:cxn>
              <a:cxn ang="0">
                <a:pos x="58" y="80"/>
              </a:cxn>
              <a:cxn ang="0">
                <a:pos x="0" y="139"/>
              </a:cxn>
            </a:cxnLst>
            <a:rect l="0" t="0" r="0" b="0"/>
            <a:pathLst>
              <a:path w="1126" h="600">
                <a:moveTo>
                  <a:pt x="1126" y="0"/>
                </a:moveTo>
                <a:cubicBezTo>
                  <a:pt x="1091" y="50"/>
                  <a:pt x="1073" y="243"/>
                  <a:pt x="916" y="301"/>
                </a:cubicBezTo>
                <a:cubicBezTo>
                  <a:pt x="759" y="359"/>
                  <a:pt x="334" y="296"/>
                  <a:pt x="181" y="346"/>
                </a:cubicBezTo>
                <a:cubicBezTo>
                  <a:pt x="28" y="396"/>
                  <a:pt x="38" y="547"/>
                  <a:pt x="0" y="60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8" name="Freeform 107"/>
          <p:cNvSpPr/>
          <p:nvPr/>
        </p:nvSpPr>
        <p:spPr>
          <a:xfrm>
            <a:off x="7373620" y="3646170"/>
            <a:ext cx="504825" cy="175768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170" y="296"/>
              </a:cxn>
              <a:cxn ang="0">
                <a:pos x="132" y="375"/>
              </a:cxn>
              <a:cxn ang="0">
                <a:pos x="69" y="410"/>
              </a:cxn>
              <a:cxn ang="0">
                <a:pos x="0" y="433"/>
              </a:cxn>
            </a:cxnLst>
            <a:rect l="0" t="0" r="0" b="0"/>
            <a:pathLst>
              <a:path w="546" h="1890">
                <a:moveTo>
                  <a:pt x="526" y="0"/>
                </a:moveTo>
                <a:cubicBezTo>
                  <a:pt x="536" y="509"/>
                  <a:pt x="546" y="1018"/>
                  <a:pt x="526" y="1290"/>
                </a:cubicBezTo>
                <a:cubicBezTo>
                  <a:pt x="506" y="1562"/>
                  <a:pt x="458" y="1552"/>
                  <a:pt x="406" y="1634"/>
                </a:cubicBezTo>
                <a:cubicBezTo>
                  <a:pt x="354" y="1716"/>
                  <a:pt x="279" y="1742"/>
                  <a:pt x="211" y="1785"/>
                </a:cubicBezTo>
                <a:cubicBezTo>
                  <a:pt x="143" y="1828"/>
                  <a:pt x="44" y="1868"/>
                  <a:pt x="0" y="189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lgDash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>
            <a:stCxn id="32773" idx="1"/>
          </p:cNvCxnSpPr>
          <p:nvPr/>
        </p:nvCxnSpPr>
        <p:spPr>
          <a:xfrm flipH="1">
            <a:off x="971550" y="2406015"/>
            <a:ext cx="1727200" cy="51879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773" idx="3"/>
            <a:endCxn id="32774" idx="1"/>
          </p:cNvCxnSpPr>
          <p:nvPr/>
        </p:nvCxnSpPr>
        <p:spPr>
          <a:xfrm>
            <a:off x="3471545" y="2406015"/>
            <a:ext cx="2422525" cy="53784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2774" idx="2"/>
            <a:endCxn id="32783" idx="1"/>
          </p:cNvCxnSpPr>
          <p:nvPr/>
        </p:nvCxnSpPr>
        <p:spPr>
          <a:xfrm>
            <a:off x="6265545" y="3107055"/>
            <a:ext cx="1082675" cy="35687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774" idx="2"/>
          </p:cNvCxnSpPr>
          <p:nvPr/>
        </p:nvCxnSpPr>
        <p:spPr>
          <a:xfrm>
            <a:off x="6265545" y="3107055"/>
            <a:ext cx="34925" cy="14738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2775" idx="3"/>
          </p:cNvCxnSpPr>
          <p:nvPr/>
        </p:nvCxnSpPr>
        <p:spPr>
          <a:xfrm>
            <a:off x="1438275" y="3060065"/>
            <a:ext cx="613410" cy="23133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2776" idx="3"/>
          </p:cNvCxnSpPr>
          <p:nvPr/>
        </p:nvCxnSpPr>
        <p:spPr>
          <a:xfrm>
            <a:off x="1468120" y="3574415"/>
            <a:ext cx="439420" cy="179895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2777" idx="3"/>
          </p:cNvCxnSpPr>
          <p:nvPr/>
        </p:nvCxnSpPr>
        <p:spPr>
          <a:xfrm>
            <a:off x="1452245" y="4185285"/>
            <a:ext cx="311785" cy="118808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1799590" y="4236085"/>
            <a:ext cx="1461135" cy="812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2779" idx="2"/>
            <a:endCxn id="32782" idx="0"/>
          </p:cNvCxnSpPr>
          <p:nvPr/>
        </p:nvCxnSpPr>
        <p:spPr>
          <a:xfrm>
            <a:off x="4827270" y="3628390"/>
            <a:ext cx="1270" cy="2806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2779" idx="3"/>
          </p:cNvCxnSpPr>
          <p:nvPr/>
        </p:nvCxnSpPr>
        <p:spPr>
          <a:xfrm>
            <a:off x="5233035" y="3464560"/>
            <a:ext cx="227965" cy="19704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2782" idx="3"/>
          </p:cNvCxnSpPr>
          <p:nvPr/>
        </p:nvCxnSpPr>
        <p:spPr>
          <a:xfrm>
            <a:off x="5215890" y="4067175"/>
            <a:ext cx="76200" cy="130619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84570" y="3860800"/>
            <a:ext cx="0" cy="6483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68445" y="3860800"/>
            <a:ext cx="2016125" cy="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775" idx="2"/>
            <a:endCxn id="32776" idx="0"/>
          </p:cNvCxnSpPr>
          <p:nvPr/>
        </p:nvCxnSpPr>
        <p:spPr>
          <a:xfrm flipH="1">
            <a:off x="1056640" y="3231515"/>
            <a:ext cx="8890" cy="1670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776" idx="2"/>
            <a:endCxn id="32777" idx="0"/>
          </p:cNvCxnSpPr>
          <p:nvPr/>
        </p:nvCxnSpPr>
        <p:spPr>
          <a:xfrm>
            <a:off x="1056640" y="3749675"/>
            <a:ext cx="8890" cy="24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777" idx="2"/>
            <a:endCxn id="32778" idx="0"/>
          </p:cNvCxnSpPr>
          <p:nvPr/>
        </p:nvCxnSpPr>
        <p:spPr>
          <a:xfrm flipH="1">
            <a:off x="1056640" y="4381500"/>
            <a:ext cx="8255" cy="2717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32779" idx="0"/>
          </p:cNvCxnSpPr>
          <p:nvPr/>
        </p:nvCxnSpPr>
        <p:spPr>
          <a:xfrm flipH="1">
            <a:off x="4827270" y="3068955"/>
            <a:ext cx="1257300" cy="23114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2782" idx="2"/>
            <a:endCxn id="32785" idx="0"/>
          </p:cNvCxnSpPr>
          <p:nvPr/>
        </p:nvCxnSpPr>
        <p:spPr>
          <a:xfrm>
            <a:off x="4828540" y="4225290"/>
            <a:ext cx="0" cy="2705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Rectangle 47"/>
          <p:cNvSpPr/>
          <p:nvPr/>
        </p:nvSpPr>
        <p:spPr>
          <a:xfrm>
            <a:off x="2698750" y="2232025"/>
            <a:ext cx="772795" cy="3479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4" name="Rectangle 48"/>
          <p:cNvSpPr/>
          <p:nvPr/>
        </p:nvSpPr>
        <p:spPr>
          <a:xfrm>
            <a:off x="5894070" y="2780665"/>
            <a:ext cx="742950" cy="3263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5" name="Rectangle 49"/>
          <p:cNvSpPr/>
          <p:nvPr/>
        </p:nvSpPr>
        <p:spPr>
          <a:xfrm>
            <a:off x="692785" y="2887980"/>
            <a:ext cx="745490" cy="3435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6" name="Rectangle 50"/>
          <p:cNvSpPr/>
          <p:nvPr/>
        </p:nvSpPr>
        <p:spPr>
          <a:xfrm>
            <a:off x="644525" y="3398520"/>
            <a:ext cx="823595" cy="35115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7" name="Rectangle 51"/>
          <p:cNvSpPr/>
          <p:nvPr/>
        </p:nvSpPr>
        <p:spPr>
          <a:xfrm>
            <a:off x="678180" y="3989705"/>
            <a:ext cx="774065" cy="3917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8" name="Rectangle 52"/>
          <p:cNvSpPr/>
          <p:nvPr/>
        </p:nvSpPr>
        <p:spPr>
          <a:xfrm>
            <a:off x="904240" y="4653280"/>
            <a:ext cx="304165" cy="3035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2779" name="Rectangle 53"/>
          <p:cNvSpPr/>
          <p:nvPr/>
        </p:nvSpPr>
        <p:spPr>
          <a:xfrm>
            <a:off x="4421505" y="3300095"/>
            <a:ext cx="811530" cy="3282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0" name="Rectangle 54"/>
          <p:cNvSpPr/>
          <p:nvPr/>
        </p:nvSpPr>
        <p:spPr>
          <a:xfrm>
            <a:off x="2650490" y="281686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781" name="Rectangle 55"/>
          <p:cNvSpPr/>
          <p:nvPr/>
        </p:nvSpPr>
        <p:spPr>
          <a:xfrm>
            <a:off x="6002020" y="339725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2782" name="Rectangle 56"/>
          <p:cNvSpPr/>
          <p:nvPr/>
        </p:nvSpPr>
        <p:spPr>
          <a:xfrm>
            <a:off x="4440555" y="3909060"/>
            <a:ext cx="775335" cy="3162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3" name="Rectangle 57"/>
          <p:cNvSpPr/>
          <p:nvPr/>
        </p:nvSpPr>
        <p:spPr>
          <a:xfrm>
            <a:off x="7348220" y="3310890"/>
            <a:ext cx="775335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4" name="Rectangle 58"/>
          <p:cNvSpPr/>
          <p:nvPr/>
        </p:nvSpPr>
        <p:spPr>
          <a:xfrm>
            <a:off x="7501255" y="4006215"/>
            <a:ext cx="316230" cy="32956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5" name="Rectangle 59"/>
          <p:cNvSpPr/>
          <p:nvPr/>
        </p:nvSpPr>
        <p:spPr>
          <a:xfrm>
            <a:off x="4545330" y="4495800"/>
            <a:ext cx="566420" cy="3022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1" name="Line 66"/>
          <p:cNvSpPr/>
          <p:nvPr/>
        </p:nvSpPr>
        <p:spPr>
          <a:xfrm flipH="1">
            <a:off x="2760345" y="2570480"/>
            <a:ext cx="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2" name="Line 67"/>
          <p:cNvSpPr/>
          <p:nvPr/>
        </p:nvSpPr>
        <p:spPr>
          <a:xfrm>
            <a:off x="6136640" y="3166110"/>
            <a:ext cx="12065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7" name="Line 72"/>
          <p:cNvSpPr/>
          <p:nvPr/>
        </p:nvSpPr>
        <p:spPr>
          <a:xfrm flipH="1">
            <a:off x="7591425" y="3700780"/>
            <a:ext cx="127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2798" name="Group 73"/>
          <p:cNvGrpSpPr/>
          <p:nvPr/>
        </p:nvGrpSpPr>
        <p:grpSpPr>
          <a:xfrm>
            <a:off x="1746885" y="5403850"/>
            <a:ext cx="1067435" cy="554355"/>
            <a:chOff x="2660" y="5834"/>
            <a:chExt cx="1156" cy="596"/>
          </a:xfrm>
        </p:grpSpPr>
        <p:sp>
          <p:nvSpPr>
            <p:cNvPr id="32833" name="Rectangle 74"/>
            <p:cNvSpPr/>
            <p:nvPr/>
          </p:nvSpPr>
          <p:spPr>
            <a:xfrm>
              <a:off x="2660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4" name="Line 75"/>
            <p:cNvSpPr/>
            <p:nvPr/>
          </p:nvSpPr>
          <p:spPr>
            <a:xfrm>
              <a:off x="3161" y="5834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5" name="Line 76"/>
            <p:cNvSpPr/>
            <p:nvPr/>
          </p:nvSpPr>
          <p:spPr>
            <a:xfrm>
              <a:off x="3498" y="5980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799" name="Group 77"/>
          <p:cNvGrpSpPr/>
          <p:nvPr/>
        </p:nvGrpSpPr>
        <p:grpSpPr>
          <a:xfrm>
            <a:off x="7021195" y="5419090"/>
            <a:ext cx="1067435" cy="626110"/>
            <a:chOff x="2582" y="5834"/>
            <a:chExt cx="1156" cy="673"/>
          </a:xfrm>
        </p:grpSpPr>
        <p:sp>
          <p:nvSpPr>
            <p:cNvPr id="32830" name="Rectangle 78"/>
            <p:cNvSpPr/>
            <p:nvPr/>
          </p:nvSpPr>
          <p:spPr>
            <a:xfrm>
              <a:off x="2582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1" name="Line 79"/>
            <p:cNvSpPr/>
            <p:nvPr/>
          </p:nvSpPr>
          <p:spPr>
            <a:xfrm>
              <a:off x="3150" y="5847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2" name="Line 80"/>
            <p:cNvSpPr/>
            <p:nvPr/>
          </p:nvSpPr>
          <p:spPr>
            <a:xfrm>
              <a:off x="3420" y="6057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800" name="Group 81"/>
          <p:cNvGrpSpPr/>
          <p:nvPr/>
        </p:nvGrpSpPr>
        <p:grpSpPr>
          <a:xfrm>
            <a:off x="5208905" y="5419090"/>
            <a:ext cx="1067435" cy="384175"/>
            <a:chOff x="6306" y="5910"/>
            <a:chExt cx="1156" cy="413"/>
          </a:xfrm>
        </p:grpSpPr>
        <p:sp>
          <p:nvSpPr>
            <p:cNvPr id="32828" name="Rectangle 82"/>
            <p:cNvSpPr/>
            <p:nvPr/>
          </p:nvSpPr>
          <p:spPr>
            <a:xfrm>
              <a:off x="6306" y="5910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    5</a:t>
              </a:r>
            </a:p>
          </p:txBody>
        </p:sp>
        <p:sp>
          <p:nvSpPr>
            <p:cNvPr id="32829" name="Line 83"/>
            <p:cNvSpPr/>
            <p:nvPr/>
          </p:nvSpPr>
          <p:spPr>
            <a:xfrm flipH="1">
              <a:off x="6870" y="5923"/>
              <a:ext cx="4" cy="40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1" name="Group 84"/>
          <p:cNvGrpSpPr/>
          <p:nvPr/>
        </p:nvGrpSpPr>
        <p:grpSpPr>
          <a:xfrm>
            <a:off x="5871210" y="4594225"/>
            <a:ext cx="1579245" cy="379730"/>
            <a:chOff x="7626" y="5010"/>
            <a:chExt cx="1710" cy="408"/>
          </a:xfrm>
        </p:grpSpPr>
        <p:sp>
          <p:nvSpPr>
            <p:cNvPr id="32825" name="Rectangle 85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2826" name="Line 86"/>
            <p:cNvSpPr/>
            <p:nvPr/>
          </p:nvSpPr>
          <p:spPr>
            <a:xfrm>
              <a:off x="8194" y="5023"/>
              <a:ext cx="1" cy="382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7" name="Line 87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2" name="Group 88"/>
          <p:cNvGrpSpPr/>
          <p:nvPr/>
        </p:nvGrpSpPr>
        <p:grpSpPr>
          <a:xfrm>
            <a:off x="2577465" y="3700780"/>
            <a:ext cx="1577340" cy="381000"/>
            <a:chOff x="7626" y="5010"/>
            <a:chExt cx="1710" cy="408"/>
          </a:xfrm>
        </p:grpSpPr>
        <p:sp>
          <p:nvSpPr>
            <p:cNvPr id="32822" name="Rectangle 89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823" name="Line 90"/>
            <p:cNvSpPr/>
            <p:nvPr/>
          </p:nvSpPr>
          <p:spPr>
            <a:xfrm>
              <a:off x="8194" y="5023"/>
              <a:ext cx="1" cy="387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4" name="Line 91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2803" name="Rectangle 92"/>
          <p:cNvSpPr/>
          <p:nvPr/>
        </p:nvSpPr>
        <p:spPr>
          <a:xfrm>
            <a:off x="822325" y="6023610"/>
            <a:ext cx="2972435" cy="5105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4" name="Rectangle 93"/>
          <p:cNvSpPr/>
          <p:nvPr/>
        </p:nvSpPr>
        <p:spPr>
          <a:xfrm>
            <a:off x="5351780" y="6023610"/>
            <a:ext cx="2965450" cy="5086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5" name="Line 94"/>
          <p:cNvSpPr/>
          <p:nvPr/>
        </p:nvSpPr>
        <p:spPr>
          <a:xfrm>
            <a:off x="2986405" y="2626995"/>
            <a:ext cx="0" cy="107378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lgDash"/>
            <a:headEnd type="none" w="med" len="med"/>
            <a:tailEnd type="stealth" w="lg" len="med"/>
          </a:ln>
        </p:spPr>
      </p:sp>
      <p:sp>
        <p:nvSpPr>
          <p:cNvPr id="32814" name="Line 103"/>
          <p:cNvSpPr/>
          <p:nvPr/>
        </p:nvSpPr>
        <p:spPr>
          <a:xfrm>
            <a:off x="7207885" y="4858385"/>
            <a:ext cx="0" cy="5588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2817" name="Freeform 106"/>
          <p:cNvSpPr/>
          <p:nvPr/>
        </p:nvSpPr>
        <p:spPr>
          <a:xfrm>
            <a:off x="5601970" y="4858385"/>
            <a:ext cx="1039495" cy="55880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295" y="69"/>
              </a:cxn>
              <a:cxn ang="0">
                <a:pos x="58" y="80"/>
              </a:cxn>
              <a:cxn ang="0">
                <a:pos x="0" y="139"/>
              </a:cxn>
            </a:cxnLst>
            <a:rect l="0" t="0" r="0" b="0"/>
            <a:pathLst>
              <a:path w="1126" h="600">
                <a:moveTo>
                  <a:pt x="1126" y="0"/>
                </a:moveTo>
                <a:cubicBezTo>
                  <a:pt x="1091" y="50"/>
                  <a:pt x="1073" y="243"/>
                  <a:pt x="916" y="301"/>
                </a:cubicBezTo>
                <a:cubicBezTo>
                  <a:pt x="759" y="359"/>
                  <a:pt x="334" y="296"/>
                  <a:pt x="181" y="346"/>
                </a:cubicBezTo>
                <a:cubicBezTo>
                  <a:pt x="28" y="396"/>
                  <a:pt x="38" y="547"/>
                  <a:pt x="0" y="60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8" name="Freeform 107"/>
          <p:cNvSpPr/>
          <p:nvPr/>
        </p:nvSpPr>
        <p:spPr>
          <a:xfrm>
            <a:off x="7373620" y="3646170"/>
            <a:ext cx="504825" cy="175768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170" y="296"/>
              </a:cxn>
              <a:cxn ang="0">
                <a:pos x="132" y="375"/>
              </a:cxn>
              <a:cxn ang="0">
                <a:pos x="69" y="410"/>
              </a:cxn>
              <a:cxn ang="0">
                <a:pos x="0" y="433"/>
              </a:cxn>
            </a:cxnLst>
            <a:rect l="0" t="0" r="0" b="0"/>
            <a:pathLst>
              <a:path w="546" h="1890">
                <a:moveTo>
                  <a:pt x="526" y="0"/>
                </a:moveTo>
                <a:cubicBezTo>
                  <a:pt x="536" y="509"/>
                  <a:pt x="546" y="1018"/>
                  <a:pt x="526" y="1290"/>
                </a:cubicBezTo>
                <a:cubicBezTo>
                  <a:pt x="506" y="1562"/>
                  <a:pt x="458" y="1552"/>
                  <a:pt x="406" y="1634"/>
                </a:cubicBezTo>
                <a:cubicBezTo>
                  <a:pt x="354" y="1716"/>
                  <a:pt x="279" y="1742"/>
                  <a:pt x="211" y="1785"/>
                </a:cubicBezTo>
                <a:cubicBezTo>
                  <a:pt x="143" y="1828"/>
                  <a:pt x="44" y="1868"/>
                  <a:pt x="0" y="189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lgDash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>
            <a:stCxn id="32773" idx="1"/>
          </p:cNvCxnSpPr>
          <p:nvPr/>
        </p:nvCxnSpPr>
        <p:spPr>
          <a:xfrm flipH="1">
            <a:off x="971550" y="2406015"/>
            <a:ext cx="1727200" cy="51879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773" idx="3"/>
            <a:endCxn id="32774" idx="1"/>
          </p:cNvCxnSpPr>
          <p:nvPr/>
        </p:nvCxnSpPr>
        <p:spPr>
          <a:xfrm>
            <a:off x="3471545" y="2406015"/>
            <a:ext cx="2422525" cy="53784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2774" idx="2"/>
            <a:endCxn id="32783" idx="1"/>
          </p:cNvCxnSpPr>
          <p:nvPr/>
        </p:nvCxnSpPr>
        <p:spPr>
          <a:xfrm>
            <a:off x="6265545" y="3107055"/>
            <a:ext cx="1082675" cy="35687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774" idx="2"/>
          </p:cNvCxnSpPr>
          <p:nvPr/>
        </p:nvCxnSpPr>
        <p:spPr>
          <a:xfrm>
            <a:off x="6265545" y="3107055"/>
            <a:ext cx="34925" cy="14738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2775" idx="3"/>
          </p:cNvCxnSpPr>
          <p:nvPr/>
        </p:nvCxnSpPr>
        <p:spPr>
          <a:xfrm>
            <a:off x="1438275" y="3060065"/>
            <a:ext cx="613410" cy="23133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2776" idx="3"/>
          </p:cNvCxnSpPr>
          <p:nvPr/>
        </p:nvCxnSpPr>
        <p:spPr>
          <a:xfrm>
            <a:off x="1468120" y="3574415"/>
            <a:ext cx="439420" cy="179895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2777" idx="3"/>
          </p:cNvCxnSpPr>
          <p:nvPr/>
        </p:nvCxnSpPr>
        <p:spPr>
          <a:xfrm>
            <a:off x="1452245" y="4185285"/>
            <a:ext cx="311785" cy="118808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1799590" y="4236085"/>
            <a:ext cx="1461135" cy="812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2779" idx="2"/>
            <a:endCxn id="32782" idx="0"/>
          </p:cNvCxnSpPr>
          <p:nvPr/>
        </p:nvCxnSpPr>
        <p:spPr>
          <a:xfrm>
            <a:off x="4827270" y="3628390"/>
            <a:ext cx="1270" cy="2806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2779" idx="3"/>
          </p:cNvCxnSpPr>
          <p:nvPr/>
        </p:nvCxnSpPr>
        <p:spPr>
          <a:xfrm>
            <a:off x="5233035" y="3464560"/>
            <a:ext cx="227965" cy="19704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2782" idx="3"/>
          </p:cNvCxnSpPr>
          <p:nvPr/>
        </p:nvCxnSpPr>
        <p:spPr>
          <a:xfrm>
            <a:off x="5215890" y="4067175"/>
            <a:ext cx="76200" cy="130619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84570" y="3860800"/>
            <a:ext cx="0" cy="6483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68445" y="3860800"/>
            <a:ext cx="2016125" cy="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775" idx="2"/>
            <a:endCxn id="32776" idx="0"/>
          </p:cNvCxnSpPr>
          <p:nvPr/>
        </p:nvCxnSpPr>
        <p:spPr>
          <a:xfrm flipH="1">
            <a:off x="1056640" y="3231515"/>
            <a:ext cx="8890" cy="1670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776" idx="2"/>
            <a:endCxn id="32777" idx="0"/>
          </p:cNvCxnSpPr>
          <p:nvPr/>
        </p:nvCxnSpPr>
        <p:spPr>
          <a:xfrm>
            <a:off x="1056640" y="3749675"/>
            <a:ext cx="8890" cy="24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777" idx="2"/>
            <a:endCxn id="32778" idx="0"/>
          </p:cNvCxnSpPr>
          <p:nvPr/>
        </p:nvCxnSpPr>
        <p:spPr>
          <a:xfrm flipH="1">
            <a:off x="1056640" y="4381500"/>
            <a:ext cx="8255" cy="2717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827270" y="3068955"/>
            <a:ext cx="1257300" cy="23114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2782" idx="2"/>
            <a:endCxn id="32785" idx="0"/>
          </p:cNvCxnSpPr>
          <p:nvPr/>
        </p:nvCxnSpPr>
        <p:spPr>
          <a:xfrm>
            <a:off x="4828540" y="4225290"/>
            <a:ext cx="0" cy="2705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Rectangle 47"/>
          <p:cNvSpPr/>
          <p:nvPr/>
        </p:nvSpPr>
        <p:spPr>
          <a:xfrm>
            <a:off x="2698750" y="2232025"/>
            <a:ext cx="772795" cy="3479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4" name="Rectangle 48"/>
          <p:cNvSpPr/>
          <p:nvPr/>
        </p:nvSpPr>
        <p:spPr>
          <a:xfrm>
            <a:off x="5894070" y="2780665"/>
            <a:ext cx="742950" cy="3263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5" name="Rectangle 49"/>
          <p:cNvSpPr/>
          <p:nvPr/>
        </p:nvSpPr>
        <p:spPr>
          <a:xfrm>
            <a:off x="692785" y="2887980"/>
            <a:ext cx="745490" cy="3435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6" name="Rectangle 50"/>
          <p:cNvSpPr/>
          <p:nvPr/>
        </p:nvSpPr>
        <p:spPr>
          <a:xfrm>
            <a:off x="644525" y="3398520"/>
            <a:ext cx="823595" cy="35115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7" name="Rectangle 51"/>
          <p:cNvSpPr/>
          <p:nvPr/>
        </p:nvSpPr>
        <p:spPr>
          <a:xfrm>
            <a:off x="678180" y="3989705"/>
            <a:ext cx="774065" cy="3917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8" name="Rectangle 52"/>
          <p:cNvSpPr/>
          <p:nvPr/>
        </p:nvSpPr>
        <p:spPr>
          <a:xfrm>
            <a:off x="904240" y="4653280"/>
            <a:ext cx="304165" cy="3035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2779" name="Rectangle 53"/>
          <p:cNvSpPr/>
          <p:nvPr/>
        </p:nvSpPr>
        <p:spPr>
          <a:xfrm>
            <a:off x="4421505" y="3300095"/>
            <a:ext cx="811530" cy="3282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0" name="Rectangle 54"/>
          <p:cNvSpPr/>
          <p:nvPr/>
        </p:nvSpPr>
        <p:spPr>
          <a:xfrm>
            <a:off x="2650490" y="281686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781" name="Rectangle 55"/>
          <p:cNvSpPr/>
          <p:nvPr/>
        </p:nvSpPr>
        <p:spPr>
          <a:xfrm>
            <a:off x="6002020" y="339725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2782" name="Rectangle 56"/>
          <p:cNvSpPr/>
          <p:nvPr/>
        </p:nvSpPr>
        <p:spPr>
          <a:xfrm>
            <a:off x="4440555" y="3909060"/>
            <a:ext cx="775335" cy="3162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3" name="Rectangle 57"/>
          <p:cNvSpPr/>
          <p:nvPr/>
        </p:nvSpPr>
        <p:spPr>
          <a:xfrm>
            <a:off x="7348220" y="3310890"/>
            <a:ext cx="775335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4" name="Rectangle 58"/>
          <p:cNvSpPr/>
          <p:nvPr/>
        </p:nvSpPr>
        <p:spPr>
          <a:xfrm>
            <a:off x="7501255" y="4006215"/>
            <a:ext cx="316230" cy="32956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5" name="Rectangle 59"/>
          <p:cNvSpPr/>
          <p:nvPr/>
        </p:nvSpPr>
        <p:spPr>
          <a:xfrm>
            <a:off x="4544060" y="4509135"/>
            <a:ext cx="566420" cy="3022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1" name="Line 66"/>
          <p:cNvSpPr/>
          <p:nvPr/>
        </p:nvSpPr>
        <p:spPr>
          <a:xfrm flipH="1">
            <a:off x="2760345" y="2570480"/>
            <a:ext cx="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2" name="Line 67"/>
          <p:cNvSpPr/>
          <p:nvPr/>
        </p:nvSpPr>
        <p:spPr>
          <a:xfrm>
            <a:off x="6136640" y="3166110"/>
            <a:ext cx="12065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7" name="Line 72"/>
          <p:cNvSpPr/>
          <p:nvPr/>
        </p:nvSpPr>
        <p:spPr>
          <a:xfrm flipH="1">
            <a:off x="7591425" y="3700780"/>
            <a:ext cx="127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2798" name="Group 73"/>
          <p:cNvGrpSpPr/>
          <p:nvPr/>
        </p:nvGrpSpPr>
        <p:grpSpPr>
          <a:xfrm>
            <a:off x="1746885" y="5403850"/>
            <a:ext cx="1067435" cy="554355"/>
            <a:chOff x="2660" y="5834"/>
            <a:chExt cx="1156" cy="596"/>
          </a:xfrm>
        </p:grpSpPr>
        <p:sp>
          <p:nvSpPr>
            <p:cNvPr id="32833" name="Rectangle 74"/>
            <p:cNvSpPr/>
            <p:nvPr/>
          </p:nvSpPr>
          <p:spPr>
            <a:xfrm>
              <a:off x="2660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4" name="Line 75"/>
            <p:cNvSpPr/>
            <p:nvPr/>
          </p:nvSpPr>
          <p:spPr>
            <a:xfrm>
              <a:off x="3161" y="5834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5" name="Line 76"/>
            <p:cNvSpPr/>
            <p:nvPr/>
          </p:nvSpPr>
          <p:spPr>
            <a:xfrm>
              <a:off x="3498" y="5980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799" name="Group 77"/>
          <p:cNvGrpSpPr/>
          <p:nvPr/>
        </p:nvGrpSpPr>
        <p:grpSpPr>
          <a:xfrm>
            <a:off x="7021195" y="5419090"/>
            <a:ext cx="1067435" cy="626110"/>
            <a:chOff x="2582" y="5834"/>
            <a:chExt cx="1156" cy="673"/>
          </a:xfrm>
        </p:grpSpPr>
        <p:sp>
          <p:nvSpPr>
            <p:cNvPr id="32830" name="Rectangle 78"/>
            <p:cNvSpPr/>
            <p:nvPr/>
          </p:nvSpPr>
          <p:spPr>
            <a:xfrm>
              <a:off x="2582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1" name="Line 79"/>
            <p:cNvSpPr/>
            <p:nvPr/>
          </p:nvSpPr>
          <p:spPr>
            <a:xfrm>
              <a:off x="3150" y="5847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2" name="Line 80"/>
            <p:cNvSpPr/>
            <p:nvPr/>
          </p:nvSpPr>
          <p:spPr>
            <a:xfrm>
              <a:off x="3420" y="6057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800" name="Group 81"/>
          <p:cNvGrpSpPr/>
          <p:nvPr/>
        </p:nvGrpSpPr>
        <p:grpSpPr>
          <a:xfrm>
            <a:off x="5208905" y="5419090"/>
            <a:ext cx="1067435" cy="384175"/>
            <a:chOff x="6306" y="5910"/>
            <a:chExt cx="1156" cy="413"/>
          </a:xfrm>
        </p:grpSpPr>
        <p:sp>
          <p:nvSpPr>
            <p:cNvPr id="32828" name="Rectangle 82"/>
            <p:cNvSpPr/>
            <p:nvPr/>
          </p:nvSpPr>
          <p:spPr>
            <a:xfrm>
              <a:off x="6306" y="5910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    5</a:t>
              </a:r>
            </a:p>
          </p:txBody>
        </p:sp>
        <p:sp>
          <p:nvSpPr>
            <p:cNvPr id="32829" name="Line 83"/>
            <p:cNvSpPr/>
            <p:nvPr/>
          </p:nvSpPr>
          <p:spPr>
            <a:xfrm flipH="1">
              <a:off x="6870" y="5923"/>
              <a:ext cx="4" cy="40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1" name="Group 84"/>
          <p:cNvGrpSpPr/>
          <p:nvPr/>
        </p:nvGrpSpPr>
        <p:grpSpPr>
          <a:xfrm>
            <a:off x="5871210" y="4594225"/>
            <a:ext cx="1579245" cy="379730"/>
            <a:chOff x="7626" y="5010"/>
            <a:chExt cx="1710" cy="408"/>
          </a:xfrm>
        </p:grpSpPr>
        <p:sp>
          <p:nvSpPr>
            <p:cNvPr id="32825" name="Rectangle 85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2826" name="Line 86"/>
            <p:cNvSpPr/>
            <p:nvPr/>
          </p:nvSpPr>
          <p:spPr>
            <a:xfrm>
              <a:off x="8194" y="5023"/>
              <a:ext cx="1" cy="382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7" name="Line 87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2" name="Group 88"/>
          <p:cNvGrpSpPr/>
          <p:nvPr/>
        </p:nvGrpSpPr>
        <p:grpSpPr>
          <a:xfrm>
            <a:off x="2577465" y="3700780"/>
            <a:ext cx="1577340" cy="381000"/>
            <a:chOff x="7626" y="5010"/>
            <a:chExt cx="1710" cy="408"/>
          </a:xfrm>
        </p:grpSpPr>
        <p:sp>
          <p:nvSpPr>
            <p:cNvPr id="32822" name="Rectangle 89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823" name="Line 90"/>
            <p:cNvSpPr/>
            <p:nvPr/>
          </p:nvSpPr>
          <p:spPr>
            <a:xfrm>
              <a:off x="8194" y="5023"/>
              <a:ext cx="1" cy="387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4" name="Line 91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2803" name="Rectangle 92"/>
          <p:cNvSpPr/>
          <p:nvPr/>
        </p:nvSpPr>
        <p:spPr>
          <a:xfrm>
            <a:off x="822325" y="6023610"/>
            <a:ext cx="2972435" cy="5105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4" name="Rectangle 93"/>
          <p:cNvSpPr/>
          <p:nvPr/>
        </p:nvSpPr>
        <p:spPr>
          <a:xfrm>
            <a:off x="5351780" y="6023610"/>
            <a:ext cx="2965450" cy="5086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14" name="Line 103"/>
          <p:cNvSpPr/>
          <p:nvPr/>
        </p:nvSpPr>
        <p:spPr>
          <a:xfrm>
            <a:off x="7207885" y="4858385"/>
            <a:ext cx="0" cy="558800"/>
          </a:xfrm>
          <a:prstGeom prst="line">
            <a:avLst/>
          </a:prstGeom>
          <a:ln w="12700" cap="flat" cmpd="sng">
            <a:solidFill>
              <a:srgbClr val="C00000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2817" name="Freeform 106"/>
          <p:cNvSpPr/>
          <p:nvPr/>
        </p:nvSpPr>
        <p:spPr>
          <a:xfrm>
            <a:off x="5601970" y="4858385"/>
            <a:ext cx="1039495" cy="55880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295" y="69"/>
              </a:cxn>
              <a:cxn ang="0">
                <a:pos x="58" y="80"/>
              </a:cxn>
              <a:cxn ang="0">
                <a:pos x="0" y="139"/>
              </a:cxn>
            </a:cxnLst>
            <a:rect l="0" t="0" r="0" b="0"/>
            <a:pathLst>
              <a:path w="1126" h="600">
                <a:moveTo>
                  <a:pt x="1126" y="0"/>
                </a:moveTo>
                <a:cubicBezTo>
                  <a:pt x="1091" y="50"/>
                  <a:pt x="1073" y="243"/>
                  <a:pt x="916" y="301"/>
                </a:cubicBezTo>
                <a:cubicBezTo>
                  <a:pt x="759" y="359"/>
                  <a:pt x="334" y="296"/>
                  <a:pt x="181" y="346"/>
                </a:cubicBezTo>
                <a:cubicBezTo>
                  <a:pt x="28" y="396"/>
                  <a:pt x="38" y="547"/>
                  <a:pt x="0" y="600"/>
                </a:cubicBezTo>
              </a:path>
            </a:pathLst>
          </a:cu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8" name="Freeform 107"/>
          <p:cNvSpPr/>
          <p:nvPr/>
        </p:nvSpPr>
        <p:spPr>
          <a:xfrm>
            <a:off x="7373620" y="3646170"/>
            <a:ext cx="504825" cy="175768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170" y="296"/>
              </a:cxn>
              <a:cxn ang="0">
                <a:pos x="132" y="375"/>
              </a:cxn>
              <a:cxn ang="0">
                <a:pos x="69" y="410"/>
              </a:cxn>
              <a:cxn ang="0">
                <a:pos x="0" y="433"/>
              </a:cxn>
            </a:cxnLst>
            <a:rect l="0" t="0" r="0" b="0"/>
            <a:pathLst>
              <a:path w="546" h="1890">
                <a:moveTo>
                  <a:pt x="526" y="0"/>
                </a:moveTo>
                <a:cubicBezTo>
                  <a:pt x="536" y="509"/>
                  <a:pt x="546" y="1018"/>
                  <a:pt x="526" y="1290"/>
                </a:cubicBezTo>
                <a:cubicBezTo>
                  <a:pt x="506" y="1562"/>
                  <a:pt x="458" y="1552"/>
                  <a:pt x="406" y="1634"/>
                </a:cubicBezTo>
                <a:cubicBezTo>
                  <a:pt x="354" y="1716"/>
                  <a:pt x="279" y="1742"/>
                  <a:pt x="211" y="1785"/>
                </a:cubicBezTo>
                <a:cubicBezTo>
                  <a:pt x="143" y="1828"/>
                  <a:pt x="44" y="1868"/>
                  <a:pt x="0" y="189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lgDash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>
            <a:stCxn id="32773" idx="1"/>
          </p:cNvCxnSpPr>
          <p:nvPr/>
        </p:nvCxnSpPr>
        <p:spPr>
          <a:xfrm flipH="1">
            <a:off x="971550" y="2406015"/>
            <a:ext cx="1727200" cy="51879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773" idx="3"/>
            <a:endCxn id="32774" idx="1"/>
          </p:cNvCxnSpPr>
          <p:nvPr/>
        </p:nvCxnSpPr>
        <p:spPr>
          <a:xfrm>
            <a:off x="3471545" y="2406015"/>
            <a:ext cx="2422525" cy="53784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2774" idx="2"/>
            <a:endCxn id="32783" idx="1"/>
          </p:cNvCxnSpPr>
          <p:nvPr/>
        </p:nvCxnSpPr>
        <p:spPr>
          <a:xfrm>
            <a:off x="6265545" y="3107055"/>
            <a:ext cx="1082675" cy="35687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774" idx="2"/>
          </p:cNvCxnSpPr>
          <p:nvPr/>
        </p:nvCxnSpPr>
        <p:spPr>
          <a:xfrm>
            <a:off x="6265545" y="3107055"/>
            <a:ext cx="34925" cy="1473835"/>
          </a:xfrm>
          <a:prstGeom prst="straightConnector1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2775" idx="3"/>
          </p:cNvCxnSpPr>
          <p:nvPr/>
        </p:nvCxnSpPr>
        <p:spPr>
          <a:xfrm>
            <a:off x="1438275" y="3060065"/>
            <a:ext cx="613410" cy="23133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2776" idx="3"/>
          </p:cNvCxnSpPr>
          <p:nvPr/>
        </p:nvCxnSpPr>
        <p:spPr>
          <a:xfrm>
            <a:off x="1468120" y="3574415"/>
            <a:ext cx="439420" cy="179895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2777" idx="3"/>
          </p:cNvCxnSpPr>
          <p:nvPr/>
        </p:nvCxnSpPr>
        <p:spPr>
          <a:xfrm>
            <a:off x="1452245" y="4185285"/>
            <a:ext cx="311785" cy="118808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1799590" y="4236085"/>
            <a:ext cx="1461135" cy="812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2779" idx="2"/>
            <a:endCxn id="32782" idx="0"/>
          </p:cNvCxnSpPr>
          <p:nvPr/>
        </p:nvCxnSpPr>
        <p:spPr>
          <a:xfrm>
            <a:off x="4827270" y="3628390"/>
            <a:ext cx="1270" cy="2806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2779" idx="3"/>
          </p:cNvCxnSpPr>
          <p:nvPr/>
        </p:nvCxnSpPr>
        <p:spPr>
          <a:xfrm>
            <a:off x="5233035" y="3464560"/>
            <a:ext cx="227965" cy="19704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2782" idx="3"/>
          </p:cNvCxnSpPr>
          <p:nvPr/>
        </p:nvCxnSpPr>
        <p:spPr>
          <a:xfrm>
            <a:off x="5215890" y="4067175"/>
            <a:ext cx="76200" cy="130619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84570" y="3860800"/>
            <a:ext cx="0" cy="6483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68445" y="3860800"/>
            <a:ext cx="2016125" cy="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775" idx="2"/>
            <a:endCxn id="32776" idx="0"/>
          </p:cNvCxnSpPr>
          <p:nvPr/>
        </p:nvCxnSpPr>
        <p:spPr>
          <a:xfrm flipH="1">
            <a:off x="1056640" y="3231515"/>
            <a:ext cx="8890" cy="1670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776" idx="2"/>
            <a:endCxn id="32777" idx="0"/>
          </p:cNvCxnSpPr>
          <p:nvPr/>
        </p:nvCxnSpPr>
        <p:spPr>
          <a:xfrm>
            <a:off x="1056640" y="3749675"/>
            <a:ext cx="8890" cy="24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777" idx="2"/>
            <a:endCxn id="32778" idx="0"/>
          </p:cNvCxnSpPr>
          <p:nvPr/>
        </p:nvCxnSpPr>
        <p:spPr>
          <a:xfrm flipH="1">
            <a:off x="1056640" y="4381500"/>
            <a:ext cx="8255" cy="2717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827270" y="3068955"/>
            <a:ext cx="1257300" cy="23114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94"/>
          <p:cNvSpPr/>
          <p:nvPr/>
        </p:nvSpPr>
        <p:spPr>
          <a:xfrm>
            <a:off x="2986405" y="2626995"/>
            <a:ext cx="0" cy="107378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lgDash"/>
            <a:headEnd type="none" w="med" len="med"/>
            <a:tailEnd type="stealth" w="lg" len="med"/>
          </a:ln>
        </p:spPr>
      </p:sp>
      <p:cxnSp>
        <p:nvCxnSpPr>
          <p:cNvPr id="17" name="直接连接符 16"/>
          <p:cNvCxnSpPr>
            <a:stCxn id="32782" idx="2"/>
            <a:endCxn id="32785" idx="0"/>
          </p:cNvCxnSpPr>
          <p:nvPr/>
        </p:nvCxnSpPr>
        <p:spPr>
          <a:xfrm flipH="1">
            <a:off x="4827270" y="4225290"/>
            <a:ext cx="1270" cy="2838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Rectangle 47"/>
          <p:cNvSpPr/>
          <p:nvPr/>
        </p:nvSpPr>
        <p:spPr>
          <a:xfrm>
            <a:off x="2698750" y="2232025"/>
            <a:ext cx="772795" cy="3479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4" name="Rectangle 48"/>
          <p:cNvSpPr/>
          <p:nvPr/>
        </p:nvSpPr>
        <p:spPr>
          <a:xfrm>
            <a:off x="5894070" y="2780665"/>
            <a:ext cx="742950" cy="3263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5" name="Rectangle 49"/>
          <p:cNvSpPr/>
          <p:nvPr/>
        </p:nvSpPr>
        <p:spPr>
          <a:xfrm>
            <a:off x="692785" y="2887980"/>
            <a:ext cx="745490" cy="3435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6" name="Rectangle 50"/>
          <p:cNvSpPr/>
          <p:nvPr/>
        </p:nvSpPr>
        <p:spPr>
          <a:xfrm>
            <a:off x="644525" y="3398520"/>
            <a:ext cx="823595" cy="35115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7" name="Rectangle 51"/>
          <p:cNvSpPr/>
          <p:nvPr/>
        </p:nvSpPr>
        <p:spPr>
          <a:xfrm>
            <a:off x="678180" y="3989705"/>
            <a:ext cx="774065" cy="3917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8" name="Rectangle 52"/>
          <p:cNvSpPr/>
          <p:nvPr/>
        </p:nvSpPr>
        <p:spPr>
          <a:xfrm>
            <a:off x="904240" y="4653280"/>
            <a:ext cx="304165" cy="3035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2779" name="Rectangle 53"/>
          <p:cNvSpPr/>
          <p:nvPr/>
        </p:nvSpPr>
        <p:spPr>
          <a:xfrm>
            <a:off x="4421505" y="3300095"/>
            <a:ext cx="811530" cy="3282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0" name="Rectangle 54"/>
          <p:cNvSpPr/>
          <p:nvPr/>
        </p:nvSpPr>
        <p:spPr>
          <a:xfrm>
            <a:off x="2650490" y="281686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781" name="Rectangle 55"/>
          <p:cNvSpPr/>
          <p:nvPr/>
        </p:nvSpPr>
        <p:spPr>
          <a:xfrm>
            <a:off x="6002020" y="339725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2782" name="Rectangle 56"/>
          <p:cNvSpPr/>
          <p:nvPr/>
        </p:nvSpPr>
        <p:spPr>
          <a:xfrm>
            <a:off x="4440555" y="3909060"/>
            <a:ext cx="775335" cy="3162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3" name="Rectangle 57"/>
          <p:cNvSpPr/>
          <p:nvPr/>
        </p:nvSpPr>
        <p:spPr>
          <a:xfrm>
            <a:off x="7348220" y="3310890"/>
            <a:ext cx="775335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4" name="Rectangle 58"/>
          <p:cNvSpPr/>
          <p:nvPr/>
        </p:nvSpPr>
        <p:spPr>
          <a:xfrm>
            <a:off x="7501255" y="4006215"/>
            <a:ext cx="316230" cy="32956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5" name="Rectangle 59"/>
          <p:cNvSpPr/>
          <p:nvPr/>
        </p:nvSpPr>
        <p:spPr>
          <a:xfrm>
            <a:off x="4545330" y="4495800"/>
            <a:ext cx="566420" cy="3022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1" name="Line 66"/>
          <p:cNvSpPr/>
          <p:nvPr/>
        </p:nvSpPr>
        <p:spPr>
          <a:xfrm flipH="1">
            <a:off x="2760345" y="2570480"/>
            <a:ext cx="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2" name="Line 67"/>
          <p:cNvSpPr/>
          <p:nvPr/>
        </p:nvSpPr>
        <p:spPr>
          <a:xfrm>
            <a:off x="6136640" y="3166110"/>
            <a:ext cx="12065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7" name="Line 72"/>
          <p:cNvSpPr/>
          <p:nvPr/>
        </p:nvSpPr>
        <p:spPr>
          <a:xfrm flipH="1">
            <a:off x="7591425" y="3700780"/>
            <a:ext cx="127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2798" name="Group 73"/>
          <p:cNvGrpSpPr/>
          <p:nvPr/>
        </p:nvGrpSpPr>
        <p:grpSpPr>
          <a:xfrm>
            <a:off x="1746885" y="5403850"/>
            <a:ext cx="1067435" cy="554355"/>
            <a:chOff x="2660" y="5834"/>
            <a:chExt cx="1156" cy="596"/>
          </a:xfrm>
        </p:grpSpPr>
        <p:sp>
          <p:nvSpPr>
            <p:cNvPr id="32833" name="Rectangle 74"/>
            <p:cNvSpPr/>
            <p:nvPr/>
          </p:nvSpPr>
          <p:spPr>
            <a:xfrm>
              <a:off x="2660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4" name="Line 75"/>
            <p:cNvSpPr/>
            <p:nvPr/>
          </p:nvSpPr>
          <p:spPr>
            <a:xfrm>
              <a:off x="3161" y="5834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5" name="Line 76"/>
            <p:cNvSpPr/>
            <p:nvPr/>
          </p:nvSpPr>
          <p:spPr>
            <a:xfrm>
              <a:off x="3498" y="5980"/>
              <a:ext cx="0" cy="450"/>
            </a:xfrm>
            <a:prstGeom prst="line">
              <a:avLst/>
            </a:prstGeom>
            <a:ln w="2222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799" name="Group 77"/>
          <p:cNvGrpSpPr/>
          <p:nvPr/>
        </p:nvGrpSpPr>
        <p:grpSpPr>
          <a:xfrm>
            <a:off x="7021195" y="5419090"/>
            <a:ext cx="1067435" cy="626110"/>
            <a:chOff x="2582" y="5834"/>
            <a:chExt cx="1156" cy="673"/>
          </a:xfrm>
        </p:grpSpPr>
        <p:sp>
          <p:nvSpPr>
            <p:cNvPr id="32830" name="Rectangle 78"/>
            <p:cNvSpPr/>
            <p:nvPr/>
          </p:nvSpPr>
          <p:spPr>
            <a:xfrm>
              <a:off x="2582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1" name="Line 79"/>
            <p:cNvSpPr/>
            <p:nvPr/>
          </p:nvSpPr>
          <p:spPr>
            <a:xfrm>
              <a:off x="3150" y="5847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2" name="Line 80"/>
            <p:cNvSpPr/>
            <p:nvPr/>
          </p:nvSpPr>
          <p:spPr>
            <a:xfrm>
              <a:off x="3420" y="6057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800" name="Group 81"/>
          <p:cNvGrpSpPr/>
          <p:nvPr/>
        </p:nvGrpSpPr>
        <p:grpSpPr>
          <a:xfrm>
            <a:off x="5208905" y="5419090"/>
            <a:ext cx="1067435" cy="384175"/>
            <a:chOff x="6306" y="5910"/>
            <a:chExt cx="1156" cy="413"/>
          </a:xfrm>
        </p:grpSpPr>
        <p:sp>
          <p:nvSpPr>
            <p:cNvPr id="32828" name="Rectangle 82"/>
            <p:cNvSpPr/>
            <p:nvPr/>
          </p:nvSpPr>
          <p:spPr>
            <a:xfrm>
              <a:off x="6306" y="5910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    5</a:t>
              </a:r>
            </a:p>
          </p:txBody>
        </p:sp>
        <p:sp>
          <p:nvSpPr>
            <p:cNvPr id="32829" name="Line 83"/>
            <p:cNvSpPr/>
            <p:nvPr/>
          </p:nvSpPr>
          <p:spPr>
            <a:xfrm flipH="1">
              <a:off x="6870" y="5923"/>
              <a:ext cx="4" cy="40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1" name="Group 84"/>
          <p:cNvGrpSpPr/>
          <p:nvPr/>
        </p:nvGrpSpPr>
        <p:grpSpPr>
          <a:xfrm>
            <a:off x="5871210" y="4594225"/>
            <a:ext cx="1579245" cy="379730"/>
            <a:chOff x="7626" y="5010"/>
            <a:chExt cx="1710" cy="408"/>
          </a:xfrm>
        </p:grpSpPr>
        <p:sp>
          <p:nvSpPr>
            <p:cNvPr id="32825" name="Rectangle 85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2826" name="Line 86"/>
            <p:cNvSpPr/>
            <p:nvPr/>
          </p:nvSpPr>
          <p:spPr>
            <a:xfrm>
              <a:off x="8194" y="5023"/>
              <a:ext cx="1" cy="382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7" name="Line 87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2" name="Group 88"/>
          <p:cNvGrpSpPr/>
          <p:nvPr/>
        </p:nvGrpSpPr>
        <p:grpSpPr>
          <a:xfrm>
            <a:off x="2577465" y="3700780"/>
            <a:ext cx="1577340" cy="381000"/>
            <a:chOff x="7626" y="5010"/>
            <a:chExt cx="1710" cy="408"/>
          </a:xfrm>
        </p:grpSpPr>
        <p:sp>
          <p:nvSpPr>
            <p:cNvPr id="32822" name="Rectangle 89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823" name="Line 90"/>
            <p:cNvSpPr/>
            <p:nvPr/>
          </p:nvSpPr>
          <p:spPr>
            <a:xfrm>
              <a:off x="8194" y="5023"/>
              <a:ext cx="1" cy="387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4" name="Line 91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2803" name="Rectangle 92"/>
          <p:cNvSpPr/>
          <p:nvPr/>
        </p:nvSpPr>
        <p:spPr>
          <a:xfrm>
            <a:off x="822325" y="6023610"/>
            <a:ext cx="2972435" cy="5105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4" name="Rectangle 93"/>
          <p:cNvSpPr/>
          <p:nvPr/>
        </p:nvSpPr>
        <p:spPr>
          <a:xfrm>
            <a:off x="5351780" y="6023610"/>
            <a:ext cx="2965450" cy="5086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5" name="Line 94"/>
          <p:cNvSpPr/>
          <p:nvPr/>
        </p:nvSpPr>
        <p:spPr>
          <a:xfrm>
            <a:off x="2986405" y="2626995"/>
            <a:ext cx="0" cy="1073785"/>
          </a:xfrm>
          <a:prstGeom prst="line">
            <a:avLst/>
          </a:prstGeom>
          <a:ln w="19050" cap="flat" cmpd="sng">
            <a:solidFill>
              <a:schemeClr val="accent6"/>
            </a:solidFill>
            <a:prstDash val="lgDash"/>
            <a:headEnd type="none" w="med" len="med"/>
            <a:tailEnd type="stealth" w="lg" len="med"/>
          </a:ln>
        </p:spPr>
      </p:sp>
      <p:sp>
        <p:nvSpPr>
          <p:cNvPr id="32814" name="Line 103"/>
          <p:cNvSpPr/>
          <p:nvPr/>
        </p:nvSpPr>
        <p:spPr>
          <a:xfrm>
            <a:off x="7207885" y="4858385"/>
            <a:ext cx="0" cy="558800"/>
          </a:xfrm>
          <a:prstGeom prst="line">
            <a:avLst/>
          </a:prstGeom>
          <a:ln w="12700" cap="flat" cmpd="sng">
            <a:solidFill>
              <a:srgbClr val="C00000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2817" name="Freeform 106"/>
          <p:cNvSpPr/>
          <p:nvPr/>
        </p:nvSpPr>
        <p:spPr>
          <a:xfrm>
            <a:off x="5601970" y="4858385"/>
            <a:ext cx="1039495" cy="55880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295" y="69"/>
              </a:cxn>
              <a:cxn ang="0">
                <a:pos x="58" y="80"/>
              </a:cxn>
              <a:cxn ang="0">
                <a:pos x="0" y="139"/>
              </a:cxn>
            </a:cxnLst>
            <a:rect l="0" t="0" r="0" b="0"/>
            <a:pathLst>
              <a:path w="1126" h="600">
                <a:moveTo>
                  <a:pt x="1126" y="0"/>
                </a:moveTo>
                <a:cubicBezTo>
                  <a:pt x="1091" y="50"/>
                  <a:pt x="1073" y="243"/>
                  <a:pt x="916" y="301"/>
                </a:cubicBezTo>
                <a:cubicBezTo>
                  <a:pt x="759" y="359"/>
                  <a:pt x="334" y="296"/>
                  <a:pt x="181" y="346"/>
                </a:cubicBezTo>
                <a:cubicBezTo>
                  <a:pt x="28" y="396"/>
                  <a:pt x="38" y="547"/>
                  <a:pt x="0" y="600"/>
                </a:cubicBezTo>
              </a:path>
            </a:pathLst>
          </a:cu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8" name="Freeform 107"/>
          <p:cNvSpPr/>
          <p:nvPr/>
        </p:nvSpPr>
        <p:spPr>
          <a:xfrm>
            <a:off x="7373620" y="3646170"/>
            <a:ext cx="504825" cy="175768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170" y="296"/>
              </a:cxn>
              <a:cxn ang="0">
                <a:pos x="132" y="375"/>
              </a:cxn>
              <a:cxn ang="0">
                <a:pos x="69" y="410"/>
              </a:cxn>
              <a:cxn ang="0">
                <a:pos x="0" y="433"/>
              </a:cxn>
            </a:cxnLst>
            <a:rect l="0" t="0" r="0" b="0"/>
            <a:pathLst>
              <a:path w="546" h="1890">
                <a:moveTo>
                  <a:pt x="526" y="0"/>
                </a:moveTo>
                <a:cubicBezTo>
                  <a:pt x="536" y="509"/>
                  <a:pt x="546" y="1018"/>
                  <a:pt x="526" y="1290"/>
                </a:cubicBezTo>
                <a:cubicBezTo>
                  <a:pt x="506" y="1562"/>
                  <a:pt x="458" y="1552"/>
                  <a:pt x="406" y="1634"/>
                </a:cubicBezTo>
                <a:cubicBezTo>
                  <a:pt x="354" y="1716"/>
                  <a:pt x="279" y="1742"/>
                  <a:pt x="211" y="1785"/>
                </a:cubicBezTo>
                <a:cubicBezTo>
                  <a:pt x="143" y="1828"/>
                  <a:pt x="44" y="1868"/>
                  <a:pt x="0" y="189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lgDash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>
            <a:stCxn id="32773" idx="1"/>
          </p:cNvCxnSpPr>
          <p:nvPr/>
        </p:nvCxnSpPr>
        <p:spPr>
          <a:xfrm flipH="1">
            <a:off x="971550" y="2406015"/>
            <a:ext cx="1727200" cy="51879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773" idx="3"/>
            <a:endCxn id="32774" idx="1"/>
          </p:cNvCxnSpPr>
          <p:nvPr/>
        </p:nvCxnSpPr>
        <p:spPr>
          <a:xfrm>
            <a:off x="3471545" y="2406015"/>
            <a:ext cx="2422525" cy="53784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2774" idx="2"/>
            <a:endCxn id="32783" idx="1"/>
          </p:cNvCxnSpPr>
          <p:nvPr/>
        </p:nvCxnSpPr>
        <p:spPr>
          <a:xfrm>
            <a:off x="6265545" y="3107055"/>
            <a:ext cx="1082675" cy="35687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774" idx="2"/>
          </p:cNvCxnSpPr>
          <p:nvPr/>
        </p:nvCxnSpPr>
        <p:spPr>
          <a:xfrm>
            <a:off x="6265545" y="3107055"/>
            <a:ext cx="34925" cy="1473835"/>
          </a:xfrm>
          <a:prstGeom prst="straightConnector1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2775" idx="3"/>
          </p:cNvCxnSpPr>
          <p:nvPr/>
        </p:nvCxnSpPr>
        <p:spPr>
          <a:xfrm>
            <a:off x="1438275" y="3060065"/>
            <a:ext cx="613410" cy="23133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2776" idx="3"/>
          </p:cNvCxnSpPr>
          <p:nvPr/>
        </p:nvCxnSpPr>
        <p:spPr>
          <a:xfrm>
            <a:off x="1468120" y="3574415"/>
            <a:ext cx="439420" cy="179895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2777" idx="3"/>
          </p:cNvCxnSpPr>
          <p:nvPr/>
        </p:nvCxnSpPr>
        <p:spPr>
          <a:xfrm>
            <a:off x="1452245" y="4185285"/>
            <a:ext cx="311785" cy="118808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1799590" y="4236085"/>
            <a:ext cx="1461135" cy="8128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2779" idx="2"/>
            <a:endCxn id="32782" idx="0"/>
          </p:cNvCxnSpPr>
          <p:nvPr/>
        </p:nvCxnSpPr>
        <p:spPr>
          <a:xfrm>
            <a:off x="4827270" y="3628390"/>
            <a:ext cx="1270" cy="2806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2779" idx="3"/>
          </p:cNvCxnSpPr>
          <p:nvPr/>
        </p:nvCxnSpPr>
        <p:spPr>
          <a:xfrm>
            <a:off x="5233035" y="3464560"/>
            <a:ext cx="227965" cy="19704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2782" idx="3"/>
          </p:cNvCxnSpPr>
          <p:nvPr/>
        </p:nvCxnSpPr>
        <p:spPr>
          <a:xfrm>
            <a:off x="5215890" y="4067175"/>
            <a:ext cx="76200" cy="130619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84570" y="3860800"/>
            <a:ext cx="0" cy="648335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68445" y="3860800"/>
            <a:ext cx="2016125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775" idx="2"/>
            <a:endCxn id="32776" idx="0"/>
          </p:cNvCxnSpPr>
          <p:nvPr/>
        </p:nvCxnSpPr>
        <p:spPr>
          <a:xfrm flipH="1">
            <a:off x="1056640" y="3231515"/>
            <a:ext cx="8890" cy="1670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776" idx="2"/>
            <a:endCxn id="32777" idx="0"/>
          </p:cNvCxnSpPr>
          <p:nvPr/>
        </p:nvCxnSpPr>
        <p:spPr>
          <a:xfrm>
            <a:off x="1056640" y="3749675"/>
            <a:ext cx="8890" cy="24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777" idx="2"/>
            <a:endCxn id="32778" idx="0"/>
          </p:cNvCxnSpPr>
          <p:nvPr/>
        </p:nvCxnSpPr>
        <p:spPr>
          <a:xfrm flipH="1">
            <a:off x="1056640" y="4381500"/>
            <a:ext cx="8255" cy="2717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827270" y="3068955"/>
            <a:ext cx="1257300" cy="23114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2782" idx="2"/>
            <a:endCxn id="32785" idx="0"/>
          </p:cNvCxnSpPr>
          <p:nvPr/>
        </p:nvCxnSpPr>
        <p:spPr>
          <a:xfrm>
            <a:off x="4828540" y="4225290"/>
            <a:ext cx="0" cy="2705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分析器的栈增加一个域来保存综合属性值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2691" name="Group 99"/>
          <p:cNvGraphicFramePr>
            <a:graphicFrameLocks noGrp="1"/>
          </p:cNvGraphicFramePr>
          <p:nvPr/>
        </p:nvGraphicFramePr>
        <p:xfrm>
          <a:off x="1493520" y="3340100"/>
          <a:ext cx="1570990" cy="2514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Z. z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Y. y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X.x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31520" y="3555365"/>
            <a:ext cx="685800" cy="533400"/>
            <a:chOff x="700" y="5260"/>
            <a:chExt cx="1080" cy="840"/>
          </a:xfrm>
        </p:grpSpPr>
        <p:sp>
          <p:nvSpPr>
            <p:cNvPr id="42026" name="Line 120"/>
            <p:cNvSpPr/>
            <p:nvPr/>
          </p:nvSpPr>
          <p:spPr>
            <a:xfrm>
              <a:off x="700" y="6100"/>
              <a:ext cx="10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2027" name="Rectangle 121"/>
            <p:cNvSpPr/>
            <p:nvPr/>
          </p:nvSpPr>
          <p:spPr>
            <a:xfrm>
              <a:off x="700" y="5260"/>
              <a:ext cx="96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</a:p>
          </p:txBody>
        </p:sp>
      </p:grpSp>
      <p:sp>
        <p:nvSpPr>
          <p:cNvPr id="42028" name="Line 122"/>
          <p:cNvSpPr/>
          <p:nvPr/>
        </p:nvSpPr>
        <p:spPr>
          <a:xfrm flipV="1">
            <a:off x="883920" y="4635500"/>
            <a:ext cx="0" cy="1219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stealth" w="lg" len="med"/>
          </a:ln>
        </p:spPr>
      </p:sp>
      <p:graphicFrame>
        <p:nvGraphicFramePr>
          <p:cNvPr id="622643" name="Group 51"/>
          <p:cNvGraphicFramePr>
            <a:graphicFrameLocks noGrp="1"/>
          </p:cNvGraphicFramePr>
          <p:nvPr/>
        </p:nvGraphicFramePr>
        <p:xfrm>
          <a:off x="5643245" y="4636135"/>
          <a:ext cx="1513205" cy="13823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A.a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885690" y="4791710"/>
            <a:ext cx="685800" cy="528955"/>
            <a:chOff x="7920" y="7207"/>
            <a:chExt cx="1080" cy="833"/>
          </a:xfrm>
        </p:grpSpPr>
        <p:sp>
          <p:nvSpPr>
            <p:cNvPr id="622644" name="Line 52"/>
            <p:cNvSpPr/>
            <p:nvPr/>
          </p:nvSpPr>
          <p:spPr>
            <a:xfrm>
              <a:off x="7920" y="8040"/>
              <a:ext cx="10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622645" name="Rectangle 53"/>
            <p:cNvSpPr/>
            <p:nvPr/>
          </p:nvSpPr>
          <p:spPr>
            <a:xfrm>
              <a:off x="7920" y="7207"/>
              <a:ext cx="960" cy="720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none" anchor="ctr"/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</a:p>
          </p:txBody>
        </p:sp>
      </p:grpSp>
      <p:sp>
        <p:nvSpPr>
          <p:cNvPr id="622620" name="Rectangle 28"/>
          <p:cNvSpPr/>
          <p:nvPr/>
        </p:nvSpPr>
        <p:spPr>
          <a:xfrm>
            <a:off x="4295140" y="3241675"/>
            <a:ext cx="3763645" cy="1371600"/>
          </a:xfrm>
          <a:prstGeom prst="rect">
            <a:avLst/>
          </a:prstGeom>
          <a:noFill/>
          <a:ln w="25400">
            <a:noFill/>
          </a:ln>
        </p:spPr>
        <p:txBody>
          <a:bodyPr wrap="none"/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若产生式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XYZ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的语义规则是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)，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那么归约后：</a:t>
            </a:r>
          </a:p>
        </p:txBody>
      </p:sp>
      <p:sp>
        <p:nvSpPr>
          <p:cNvPr id="6" name="Rectangle 119"/>
          <p:cNvSpPr/>
          <p:nvPr/>
        </p:nvSpPr>
        <p:spPr>
          <a:xfrm>
            <a:off x="633095" y="5935345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         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state   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20" grpId="0"/>
      <p:bldP spid="6226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简单计算器的语法制导定义改成栈操作代码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2691" name="Group 99"/>
          <p:cNvGraphicFramePr>
            <a:graphicFrameLocks noGrp="1"/>
          </p:cNvGraphicFramePr>
          <p:nvPr/>
        </p:nvGraphicFramePr>
        <p:xfrm>
          <a:off x="1493520" y="3340100"/>
          <a:ext cx="1570990" cy="2514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Z. z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Y. y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X.x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31520" y="3555365"/>
            <a:ext cx="685800" cy="533400"/>
            <a:chOff x="700" y="5260"/>
            <a:chExt cx="1080" cy="840"/>
          </a:xfrm>
        </p:grpSpPr>
        <p:sp>
          <p:nvSpPr>
            <p:cNvPr id="42026" name="Line 120"/>
            <p:cNvSpPr/>
            <p:nvPr/>
          </p:nvSpPr>
          <p:spPr>
            <a:xfrm>
              <a:off x="700" y="6100"/>
              <a:ext cx="10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2027" name="Rectangle 121"/>
            <p:cNvSpPr/>
            <p:nvPr/>
          </p:nvSpPr>
          <p:spPr>
            <a:xfrm>
              <a:off x="700" y="5260"/>
              <a:ext cx="96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</a:p>
          </p:txBody>
        </p:sp>
      </p:grpSp>
      <p:sp>
        <p:nvSpPr>
          <p:cNvPr id="42028" name="Line 122"/>
          <p:cNvSpPr/>
          <p:nvPr/>
        </p:nvSpPr>
        <p:spPr>
          <a:xfrm flipV="1">
            <a:off x="883920" y="4635500"/>
            <a:ext cx="0" cy="1219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stealth" w="lg" len="med"/>
          </a:ln>
        </p:spPr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3425825" y="2820035"/>
          <a:ext cx="5260975" cy="3505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  生  式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语义规则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L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E.val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F.va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 =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.lexval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119"/>
          <p:cNvSpPr/>
          <p:nvPr/>
        </p:nvSpPr>
        <p:spPr>
          <a:xfrm>
            <a:off x="633095" y="5935345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         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state   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简单计算器的语法制导定义改成栈操作代码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2691" name="Group 99"/>
          <p:cNvGraphicFramePr>
            <a:graphicFrameLocks noGrp="1"/>
          </p:cNvGraphicFramePr>
          <p:nvPr/>
        </p:nvGraphicFramePr>
        <p:xfrm>
          <a:off x="1493520" y="3340100"/>
          <a:ext cx="1570990" cy="2514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Z. z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Y. y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X.x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 . .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25" name="Rectangle 119"/>
          <p:cNvSpPr/>
          <p:nvPr/>
        </p:nvSpPr>
        <p:spPr>
          <a:xfrm>
            <a:off x="633095" y="5935345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         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state   val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31520" y="3555365"/>
            <a:ext cx="685800" cy="533400"/>
            <a:chOff x="700" y="5260"/>
            <a:chExt cx="1080" cy="840"/>
          </a:xfrm>
        </p:grpSpPr>
        <p:sp>
          <p:nvSpPr>
            <p:cNvPr id="42026" name="Line 120"/>
            <p:cNvSpPr/>
            <p:nvPr/>
          </p:nvSpPr>
          <p:spPr>
            <a:xfrm>
              <a:off x="700" y="6100"/>
              <a:ext cx="10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2027" name="Rectangle 121"/>
            <p:cNvSpPr/>
            <p:nvPr/>
          </p:nvSpPr>
          <p:spPr>
            <a:xfrm>
              <a:off x="700" y="5260"/>
              <a:ext cx="96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</a:p>
          </p:txBody>
        </p:sp>
      </p:grpSp>
      <p:sp>
        <p:nvSpPr>
          <p:cNvPr id="42028" name="Line 122"/>
          <p:cNvSpPr/>
          <p:nvPr/>
        </p:nvSpPr>
        <p:spPr>
          <a:xfrm flipV="1">
            <a:off x="883920" y="4635500"/>
            <a:ext cx="0" cy="1219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stealth" w="lg" len="med"/>
          </a:ln>
        </p:spPr>
      </p:sp>
      <p:graphicFrame>
        <p:nvGraphicFramePr>
          <p:cNvPr id="647196" name="Group 28"/>
          <p:cNvGraphicFramePr>
            <a:graphicFrameLocks noGrp="1"/>
          </p:cNvGraphicFramePr>
          <p:nvPr/>
        </p:nvGraphicFramePr>
        <p:xfrm>
          <a:off x="3425825" y="2820035"/>
          <a:ext cx="5260975" cy="3505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  生  式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 码 段</a:t>
                      </a: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L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print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[ 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top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1] 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[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top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2 ] =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[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top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2]+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[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top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[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top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2 ] = 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[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top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2]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[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top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[top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2 ]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=</a:t>
                      </a:r>
                      <a:r>
                        <a:rPr lang="en-US" altLang="zh-CN" sz="1800" b="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[top 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1800" b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 </a:t>
                      </a:r>
                    </a:p>
                  </a:txBody>
                  <a:tcPr marL="54000" marR="54000" marT="28805" marB="28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00" marR="54000" marT="28805" marB="2880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例，输入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8+5*2n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时分析器的动作序列</a:t>
            </a:r>
          </a:p>
          <a:p>
            <a:pPr marL="274320" lvl="1" indent="0"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95350" y="2692400"/>
          <a:ext cx="7018020" cy="371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输入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所用产生式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8+5*2n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+5*2n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+5*2n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F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digit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+5*2n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F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+5*2n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E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E+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E+5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E+F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F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digit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例，输入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8+5*2n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时分析器的动作序列</a:t>
            </a:r>
          </a:p>
          <a:p>
            <a:pPr marL="274320" lvl="1" indent="0"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95350" y="2692400"/>
          <a:ext cx="7018020" cy="371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输入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所用产生式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*2n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E+T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F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E+T*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8+5*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E+T*2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8+5*2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E+T*F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8+5*2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F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digit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E+T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1800" baseline="-300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F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E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E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L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i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E </a:t>
                      </a:r>
                      <a:r>
                        <a:rPr lang="en-US" altLang="zh-CN" sz="18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定义</a:t>
            </a:r>
            <a:endParaRPr lang="en-US" altLang="zh-CN" smtClean="0"/>
          </a:p>
          <a:p>
            <a:r>
              <a:rPr lang="zh-CN" altLang="en-US" dirty="0" smtClean="0"/>
              <a:t>语法</a:t>
            </a:r>
            <a:r>
              <a:rPr lang="zh-CN" altLang="en-US" dirty="0"/>
              <a:t>树</a:t>
            </a:r>
          </a:p>
          <a:p>
            <a:r>
              <a:rPr lang="zh-CN" altLang="en-US" dirty="0"/>
              <a:t>构造语法树的语法制导定义</a:t>
            </a:r>
          </a:p>
          <a:p>
            <a:r>
              <a:rPr 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14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的每个属性都是综合属性，它就是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属性的。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语法树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语法树是分析树的浓缩表示：算符和关键字是作为内部结点</a:t>
            </a:r>
          </a:p>
          <a:p>
            <a:pPr lvl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语法制导翻译可以基于分析树，也可以基于语法树</a:t>
            </a:r>
          </a:p>
          <a:p>
            <a:pPr lvl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语法树的例子：</a:t>
            </a:r>
          </a:p>
          <a:p>
            <a:pPr marL="548640" lvl="2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	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 + 5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173480" y="3926205"/>
            <a:ext cx="2286635" cy="1423035"/>
            <a:chOff x="2074" y="6070"/>
            <a:chExt cx="3601" cy="2241"/>
          </a:xfrm>
        </p:grpSpPr>
        <p:sp>
          <p:nvSpPr>
            <p:cNvPr id="15" name="文本框 14"/>
            <p:cNvSpPr txBox="1"/>
            <p:nvPr/>
          </p:nvSpPr>
          <p:spPr>
            <a:xfrm>
              <a:off x="2600" y="6070"/>
              <a:ext cx="23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74" y="7731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40" y="7731"/>
              <a:ext cx="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79" y="7731"/>
              <a:ext cx="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9" name="直接连接符 18"/>
            <p:cNvCxnSpPr>
              <a:stCxn id="15" idx="2"/>
              <a:endCxn id="16" idx="0"/>
            </p:cNvCxnSpPr>
            <p:nvPr/>
          </p:nvCxnSpPr>
          <p:spPr>
            <a:xfrm flipH="1">
              <a:off x="2435" y="6650"/>
              <a:ext cx="1353" cy="1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2"/>
              <a:endCxn id="17" idx="0"/>
            </p:cNvCxnSpPr>
            <p:nvPr/>
          </p:nvCxnSpPr>
          <p:spPr>
            <a:xfrm>
              <a:off x="3788" y="6650"/>
              <a:ext cx="1" cy="1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2"/>
              <a:endCxn id="18" idx="0"/>
            </p:cNvCxnSpPr>
            <p:nvPr/>
          </p:nvCxnSpPr>
          <p:spPr>
            <a:xfrm>
              <a:off x="3788" y="6650"/>
              <a:ext cx="1440" cy="1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581525" y="3854450"/>
            <a:ext cx="2927350" cy="2037080"/>
            <a:chOff x="6650" y="6070"/>
            <a:chExt cx="4610" cy="3208"/>
          </a:xfrm>
        </p:grpSpPr>
        <p:sp>
          <p:nvSpPr>
            <p:cNvPr id="22" name="文本框 21"/>
            <p:cNvSpPr txBox="1"/>
            <p:nvPr/>
          </p:nvSpPr>
          <p:spPr>
            <a:xfrm>
              <a:off x="7857" y="6070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50" y="7359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141" y="7359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970" y="8698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43" y="8698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7" name="直接连接符 26"/>
            <p:cNvCxnSpPr>
              <a:stCxn id="22" idx="2"/>
              <a:endCxn id="23" idx="0"/>
            </p:cNvCxnSpPr>
            <p:nvPr/>
          </p:nvCxnSpPr>
          <p:spPr>
            <a:xfrm flipH="1">
              <a:off x="7059" y="6650"/>
              <a:ext cx="1207" cy="709"/>
            </a:xfrm>
            <a:prstGeom prst="line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2" idx="2"/>
              <a:endCxn id="24" idx="0"/>
            </p:cNvCxnSpPr>
            <p:nvPr/>
          </p:nvCxnSpPr>
          <p:spPr>
            <a:xfrm>
              <a:off x="8266" y="6650"/>
              <a:ext cx="1284" cy="70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  <a:endCxn id="25" idx="0"/>
            </p:cNvCxnSpPr>
            <p:nvPr/>
          </p:nvCxnSpPr>
          <p:spPr>
            <a:xfrm flipH="1">
              <a:off x="8379" y="7939"/>
              <a:ext cx="1171" cy="7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2"/>
              <a:endCxn id="26" idx="0"/>
            </p:cNvCxnSpPr>
            <p:nvPr/>
          </p:nvCxnSpPr>
          <p:spPr>
            <a:xfrm>
              <a:off x="9550" y="7939"/>
              <a:ext cx="1302" cy="7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788160" y="610870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47995" y="610870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构造语法树的语法制导定义</a:t>
            </a:r>
          </a:p>
          <a:p>
            <a:pPr marL="274320" lvl="1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下表是含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的表达式构造语法表达式的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属性定义。</a:t>
            </a:r>
          </a:p>
          <a:p>
            <a:pPr marL="274320" lvl="1" indent="0"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nptr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表示综合属性。</a:t>
            </a: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3120" y="2881630"/>
          <a:ext cx="7490460" cy="373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‘+’,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 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44525" y="2232025"/>
            <a:ext cx="7672070" cy="4301490"/>
            <a:chOff x="1015" y="3515"/>
            <a:chExt cx="12082" cy="6774"/>
          </a:xfrm>
        </p:grpSpPr>
        <p:grpSp>
          <p:nvGrpSpPr>
            <p:cNvPr id="32772" name="Group 115"/>
            <p:cNvGrpSpPr/>
            <p:nvPr/>
          </p:nvGrpSpPr>
          <p:grpSpPr>
            <a:xfrm>
              <a:off x="1015" y="3515"/>
              <a:ext cx="12083" cy="6775"/>
              <a:chOff x="60" y="1152"/>
              <a:chExt cx="5700" cy="2832"/>
            </a:xfrm>
          </p:grpSpPr>
          <p:sp>
            <p:nvSpPr>
              <p:cNvPr id="32773" name="Rectangle 47"/>
              <p:cNvSpPr/>
              <p:nvPr/>
            </p:nvSpPr>
            <p:spPr>
              <a:xfrm>
                <a:off x="1586" y="1152"/>
                <a:ext cx="574" cy="22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</a:p>
            </p:txBody>
          </p:sp>
          <p:sp>
            <p:nvSpPr>
              <p:cNvPr id="32774" name="Rectangle 48"/>
              <p:cNvSpPr/>
              <p:nvPr/>
            </p:nvSpPr>
            <p:spPr>
              <a:xfrm>
                <a:off x="3960" y="1513"/>
                <a:ext cx="552" cy="21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</a:p>
            </p:txBody>
          </p:sp>
          <p:sp>
            <p:nvSpPr>
              <p:cNvPr id="32775" name="Rectangle 49"/>
              <p:cNvSpPr/>
              <p:nvPr/>
            </p:nvSpPr>
            <p:spPr>
              <a:xfrm>
                <a:off x="96" y="1584"/>
                <a:ext cx="554" cy="22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</a:p>
            </p:txBody>
          </p:sp>
          <p:sp>
            <p:nvSpPr>
              <p:cNvPr id="32776" name="Rectangle 50"/>
              <p:cNvSpPr/>
              <p:nvPr/>
            </p:nvSpPr>
            <p:spPr>
              <a:xfrm>
                <a:off x="60" y="1920"/>
                <a:ext cx="612" cy="23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</a:p>
            </p:txBody>
          </p:sp>
          <p:sp>
            <p:nvSpPr>
              <p:cNvPr id="32777" name="Rectangle 51"/>
              <p:cNvSpPr/>
              <p:nvPr/>
            </p:nvSpPr>
            <p:spPr>
              <a:xfrm>
                <a:off x="85" y="2309"/>
                <a:ext cx="575" cy="25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</a:p>
            </p:txBody>
          </p:sp>
          <p:sp>
            <p:nvSpPr>
              <p:cNvPr id="32778" name="Rectangle 52"/>
              <p:cNvSpPr/>
              <p:nvPr/>
            </p:nvSpPr>
            <p:spPr>
              <a:xfrm>
                <a:off x="253" y="2746"/>
                <a:ext cx="226" cy="20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32779" name="Rectangle 53"/>
              <p:cNvSpPr/>
              <p:nvPr/>
            </p:nvSpPr>
            <p:spPr>
              <a:xfrm>
                <a:off x="2866" y="1855"/>
                <a:ext cx="603" cy="21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</a:p>
            </p:txBody>
          </p:sp>
          <p:sp>
            <p:nvSpPr>
              <p:cNvPr id="32780" name="Rectangle 54"/>
              <p:cNvSpPr/>
              <p:nvPr/>
            </p:nvSpPr>
            <p:spPr>
              <a:xfrm>
                <a:off x="1550" y="1537"/>
                <a:ext cx="164" cy="19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2781" name="Rectangle 55"/>
              <p:cNvSpPr/>
              <p:nvPr/>
            </p:nvSpPr>
            <p:spPr>
              <a:xfrm>
                <a:off x="4040" y="1919"/>
                <a:ext cx="164" cy="19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</a:p>
            </p:txBody>
          </p:sp>
          <p:sp>
            <p:nvSpPr>
              <p:cNvPr id="32782" name="Rectangle 56"/>
              <p:cNvSpPr/>
              <p:nvPr/>
            </p:nvSpPr>
            <p:spPr>
              <a:xfrm>
                <a:off x="2880" y="2256"/>
                <a:ext cx="576" cy="20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</a:p>
            </p:txBody>
          </p:sp>
          <p:sp>
            <p:nvSpPr>
              <p:cNvPr id="32783" name="Rectangle 57"/>
              <p:cNvSpPr/>
              <p:nvPr/>
            </p:nvSpPr>
            <p:spPr>
              <a:xfrm>
                <a:off x="5040" y="1862"/>
                <a:ext cx="576" cy="20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</a:p>
            </p:txBody>
          </p:sp>
          <p:sp>
            <p:nvSpPr>
              <p:cNvPr id="32784" name="Rectangle 58"/>
              <p:cNvSpPr/>
              <p:nvPr/>
            </p:nvSpPr>
            <p:spPr>
              <a:xfrm>
                <a:off x="5154" y="2320"/>
                <a:ext cx="235" cy="2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5" name="Rectangle 59"/>
              <p:cNvSpPr/>
              <p:nvPr/>
            </p:nvSpPr>
            <p:spPr>
              <a:xfrm>
                <a:off x="2958" y="2639"/>
                <a:ext cx="421" cy="19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num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1" name="Line 66"/>
              <p:cNvSpPr/>
              <p:nvPr/>
            </p:nvSpPr>
            <p:spPr>
              <a:xfrm flipH="1">
                <a:off x="1632" y="1375"/>
                <a:ext cx="0" cy="202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2792" name="Line 67"/>
              <p:cNvSpPr/>
              <p:nvPr/>
            </p:nvSpPr>
            <p:spPr>
              <a:xfrm>
                <a:off x="4140" y="1767"/>
                <a:ext cx="9" cy="202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2797" name="Line 72"/>
              <p:cNvSpPr/>
              <p:nvPr/>
            </p:nvSpPr>
            <p:spPr>
              <a:xfrm flipH="1">
                <a:off x="5221" y="2119"/>
                <a:ext cx="1" cy="202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</p:spPr>
          </p:sp>
          <p:grpSp>
            <p:nvGrpSpPr>
              <p:cNvPr id="32798" name="Group 73"/>
              <p:cNvGrpSpPr/>
              <p:nvPr/>
            </p:nvGrpSpPr>
            <p:grpSpPr>
              <a:xfrm>
                <a:off x="879" y="3240"/>
                <a:ext cx="793" cy="365"/>
                <a:chOff x="2660" y="5834"/>
                <a:chExt cx="1156" cy="596"/>
              </a:xfrm>
            </p:grpSpPr>
            <p:sp>
              <p:nvSpPr>
                <p:cNvPr id="32833" name="Rectangle 74"/>
                <p:cNvSpPr/>
                <p:nvPr/>
              </p:nvSpPr>
              <p:spPr>
                <a:xfrm>
                  <a:off x="2660" y="5834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10800" rIns="18000" bIns="10800"/>
                <a:lstStyle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id</a:t>
                  </a:r>
                </a:p>
              </p:txBody>
            </p:sp>
            <p:sp>
              <p:nvSpPr>
                <p:cNvPr id="32834" name="Line 75"/>
                <p:cNvSpPr/>
                <p:nvPr/>
              </p:nvSpPr>
              <p:spPr>
                <a:xfrm>
                  <a:off x="3161" y="5834"/>
                  <a:ext cx="0" cy="42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35" name="Line 76"/>
                <p:cNvSpPr/>
                <p:nvPr/>
              </p:nvSpPr>
              <p:spPr>
                <a:xfrm>
                  <a:off x="3498" y="5980"/>
                  <a:ext cx="0" cy="45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grpSp>
            <p:nvGrpSpPr>
              <p:cNvPr id="32799" name="Group 77"/>
              <p:cNvGrpSpPr/>
              <p:nvPr/>
            </p:nvGrpSpPr>
            <p:grpSpPr>
              <a:xfrm>
                <a:off x="4797" y="3250"/>
                <a:ext cx="793" cy="412"/>
                <a:chOff x="2582" y="5834"/>
                <a:chExt cx="1156" cy="673"/>
              </a:xfrm>
            </p:grpSpPr>
            <p:sp>
              <p:nvSpPr>
                <p:cNvPr id="32830" name="Rectangle 78"/>
                <p:cNvSpPr/>
                <p:nvPr/>
              </p:nvSpPr>
              <p:spPr>
                <a:xfrm>
                  <a:off x="2582" y="5834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10800" rIns="18000" bIns="10800"/>
                <a:lstStyle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id</a:t>
                  </a:r>
                </a:p>
              </p:txBody>
            </p:sp>
            <p:sp>
              <p:nvSpPr>
                <p:cNvPr id="32831" name="Line 79"/>
                <p:cNvSpPr/>
                <p:nvPr/>
              </p:nvSpPr>
              <p:spPr>
                <a:xfrm>
                  <a:off x="3150" y="5847"/>
                  <a:ext cx="0" cy="42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32" name="Line 80"/>
                <p:cNvSpPr/>
                <p:nvPr/>
              </p:nvSpPr>
              <p:spPr>
                <a:xfrm>
                  <a:off x="3420" y="6057"/>
                  <a:ext cx="0" cy="45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grpSp>
            <p:nvGrpSpPr>
              <p:cNvPr id="32800" name="Group 81"/>
              <p:cNvGrpSpPr/>
              <p:nvPr/>
            </p:nvGrpSpPr>
            <p:grpSpPr>
              <a:xfrm>
                <a:off x="3451" y="3250"/>
                <a:ext cx="793" cy="253"/>
                <a:chOff x="6306" y="5910"/>
                <a:chExt cx="1156" cy="413"/>
              </a:xfrm>
            </p:grpSpPr>
            <p:sp>
              <p:nvSpPr>
                <p:cNvPr id="32828" name="Rectangle 82"/>
                <p:cNvSpPr/>
                <p:nvPr/>
              </p:nvSpPr>
              <p:spPr>
                <a:xfrm>
                  <a:off x="6306" y="5910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54000" tIns="10800" rIns="18000" bIns="10800"/>
                <a:lstStyle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num    5</a:t>
                  </a:r>
                </a:p>
              </p:txBody>
            </p:sp>
            <p:sp>
              <p:nvSpPr>
                <p:cNvPr id="32829" name="Line 83"/>
                <p:cNvSpPr/>
                <p:nvPr/>
              </p:nvSpPr>
              <p:spPr>
                <a:xfrm flipH="1">
                  <a:off x="6870" y="5923"/>
                  <a:ext cx="4" cy="40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801" name="Group 84"/>
              <p:cNvGrpSpPr/>
              <p:nvPr/>
            </p:nvGrpSpPr>
            <p:grpSpPr>
              <a:xfrm>
                <a:off x="3943" y="2707"/>
                <a:ext cx="1173" cy="250"/>
                <a:chOff x="7626" y="5010"/>
                <a:chExt cx="1710" cy="408"/>
              </a:xfrm>
            </p:grpSpPr>
            <p:sp>
              <p:nvSpPr>
                <p:cNvPr id="32825" name="Rectangle 85"/>
                <p:cNvSpPr/>
                <p:nvPr/>
              </p:nvSpPr>
              <p:spPr>
                <a:xfrm>
                  <a:off x="7626" y="5010"/>
                  <a:ext cx="1710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126000" tIns="10800" rIns="18000" bIns="10800"/>
                <a:lstStyle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</a:t>
                  </a:r>
                </a:p>
              </p:txBody>
            </p:sp>
            <p:sp>
              <p:nvSpPr>
                <p:cNvPr id="32826" name="Line 86"/>
                <p:cNvSpPr/>
                <p:nvPr/>
              </p:nvSpPr>
              <p:spPr>
                <a:xfrm>
                  <a:off x="8194" y="5023"/>
                  <a:ext cx="1" cy="382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27" name="Line 87"/>
                <p:cNvSpPr/>
                <p:nvPr/>
              </p:nvSpPr>
              <p:spPr>
                <a:xfrm>
                  <a:off x="8777" y="5010"/>
                  <a:ext cx="0" cy="39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802" name="Group 88"/>
              <p:cNvGrpSpPr/>
              <p:nvPr/>
            </p:nvGrpSpPr>
            <p:grpSpPr>
              <a:xfrm>
                <a:off x="1496" y="2119"/>
                <a:ext cx="1172" cy="251"/>
                <a:chOff x="7626" y="5010"/>
                <a:chExt cx="1710" cy="408"/>
              </a:xfrm>
            </p:grpSpPr>
            <p:sp>
              <p:nvSpPr>
                <p:cNvPr id="32822" name="Rectangle 89"/>
                <p:cNvSpPr/>
                <p:nvPr/>
              </p:nvSpPr>
              <p:spPr>
                <a:xfrm>
                  <a:off x="7626" y="5010"/>
                  <a:ext cx="1710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126000" tIns="10800" rIns="18000" bIns="10800"/>
                <a:lstStyle/>
                <a:p>
                  <a:pPr algn="l"/>
                  <a:r>
                    <a:rPr lang="zh-CN" altLang="en-US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32823" name="Line 90"/>
                <p:cNvSpPr/>
                <p:nvPr/>
              </p:nvSpPr>
              <p:spPr>
                <a:xfrm>
                  <a:off x="8194" y="5023"/>
                  <a:ext cx="1" cy="387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24" name="Line 91"/>
                <p:cNvSpPr/>
                <p:nvPr/>
              </p:nvSpPr>
              <p:spPr>
                <a:xfrm>
                  <a:off x="8777" y="5010"/>
                  <a:ext cx="0" cy="39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803" name="Rectangle 92"/>
              <p:cNvSpPr/>
              <p:nvPr/>
            </p:nvSpPr>
            <p:spPr>
              <a:xfrm>
                <a:off x="192" y="3648"/>
                <a:ext cx="2208" cy="33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指向符号表中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的入口</a:t>
                </a:r>
              </a:p>
            </p:txBody>
          </p:sp>
          <p:sp>
            <p:nvSpPr>
              <p:cNvPr id="32804" name="Rectangle 93"/>
              <p:cNvSpPr/>
              <p:nvPr/>
            </p:nvSpPr>
            <p:spPr>
              <a:xfrm>
                <a:off x="3557" y="3648"/>
                <a:ext cx="2203" cy="33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指向符号表中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的入口</a:t>
                </a:r>
              </a:p>
            </p:txBody>
          </p:sp>
          <p:sp>
            <p:nvSpPr>
              <p:cNvPr id="32805" name="Line 94"/>
              <p:cNvSpPr/>
              <p:nvPr/>
            </p:nvSpPr>
            <p:spPr>
              <a:xfrm>
                <a:off x="1800" y="1412"/>
                <a:ext cx="0" cy="707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lgDash"/>
                <a:headEnd type="none" w="med" len="med"/>
                <a:tailEnd type="stealth" w="lg" len="med"/>
              </a:ln>
            </p:spPr>
          </p:sp>
          <p:sp>
            <p:nvSpPr>
              <p:cNvPr id="32814" name="Line 103"/>
              <p:cNvSpPr/>
              <p:nvPr/>
            </p:nvSpPr>
            <p:spPr>
              <a:xfrm>
                <a:off x="4936" y="2881"/>
                <a:ext cx="0" cy="368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32817" name="Freeform 106"/>
              <p:cNvSpPr/>
              <p:nvPr/>
            </p:nvSpPr>
            <p:spPr>
              <a:xfrm>
                <a:off x="3743" y="2881"/>
                <a:ext cx="772" cy="368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295" y="69"/>
                  </a:cxn>
                  <a:cxn ang="0">
                    <a:pos x="58" y="80"/>
                  </a:cxn>
                  <a:cxn ang="0">
                    <a:pos x="0" y="139"/>
                  </a:cxn>
                </a:cxnLst>
                <a:rect l="0" t="0" r="0" b="0"/>
                <a:pathLst>
                  <a:path w="1126" h="600">
                    <a:moveTo>
                      <a:pt x="1126" y="0"/>
                    </a:moveTo>
                    <a:cubicBezTo>
                      <a:pt x="1091" y="50"/>
                      <a:pt x="1073" y="243"/>
                      <a:pt x="916" y="301"/>
                    </a:cubicBezTo>
                    <a:cubicBezTo>
                      <a:pt x="759" y="359"/>
                      <a:pt x="334" y="296"/>
                      <a:pt x="181" y="346"/>
                    </a:cubicBezTo>
                    <a:cubicBezTo>
                      <a:pt x="28" y="396"/>
                      <a:pt x="38" y="547"/>
                      <a:pt x="0" y="600"/>
                    </a:cubicBezTo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18" name="Freeform 107"/>
              <p:cNvSpPr/>
              <p:nvPr/>
            </p:nvSpPr>
            <p:spPr>
              <a:xfrm>
                <a:off x="5059" y="2083"/>
                <a:ext cx="375" cy="1157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170" y="296"/>
                  </a:cxn>
                  <a:cxn ang="0">
                    <a:pos x="132" y="375"/>
                  </a:cxn>
                  <a:cxn ang="0">
                    <a:pos x="69" y="410"/>
                  </a:cxn>
                  <a:cxn ang="0">
                    <a:pos x="0" y="433"/>
                  </a:cxn>
                </a:cxnLst>
                <a:rect l="0" t="0" r="0" b="0"/>
                <a:pathLst>
                  <a:path w="546" h="1890">
                    <a:moveTo>
                      <a:pt x="526" y="0"/>
                    </a:moveTo>
                    <a:cubicBezTo>
                      <a:pt x="536" y="509"/>
                      <a:pt x="546" y="1018"/>
                      <a:pt x="526" y="1290"/>
                    </a:cubicBezTo>
                    <a:cubicBezTo>
                      <a:pt x="506" y="1562"/>
                      <a:pt x="458" y="1552"/>
                      <a:pt x="406" y="1634"/>
                    </a:cubicBezTo>
                    <a:cubicBezTo>
                      <a:pt x="354" y="1716"/>
                      <a:pt x="279" y="1742"/>
                      <a:pt x="211" y="1785"/>
                    </a:cubicBezTo>
                    <a:cubicBezTo>
                      <a:pt x="143" y="1828"/>
                      <a:pt x="44" y="1868"/>
                      <a:pt x="0" y="1890"/>
                    </a:cubicBezTo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lgDash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" name="直接连接符 3"/>
            <p:cNvCxnSpPr>
              <a:stCxn id="32773" idx="1"/>
            </p:cNvCxnSpPr>
            <p:nvPr/>
          </p:nvCxnSpPr>
          <p:spPr>
            <a:xfrm flipH="1">
              <a:off x="1530" y="3789"/>
              <a:ext cx="2720" cy="81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32773" idx="3"/>
              <a:endCxn id="32774" idx="1"/>
            </p:cNvCxnSpPr>
            <p:nvPr/>
          </p:nvCxnSpPr>
          <p:spPr>
            <a:xfrm>
              <a:off x="5467" y="3789"/>
              <a:ext cx="3815" cy="84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32774" idx="2"/>
              <a:endCxn id="32783" idx="1"/>
            </p:cNvCxnSpPr>
            <p:nvPr/>
          </p:nvCxnSpPr>
          <p:spPr>
            <a:xfrm>
              <a:off x="9867" y="4893"/>
              <a:ext cx="1705" cy="56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32774" idx="2"/>
            </p:cNvCxnSpPr>
            <p:nvPr/>
          </p:nvCxnSpPr>
          <p:spPr>
            <a:xfrm>
              <a:off x="9867" y="4893"/>
              <a:ext cx="55" cy="23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32775" idx="3"/>
            </p:cNvCxnSpPr>
            <p:nvPr/>
          </p:nvCxnSpPr>
          <p:spPr>
            <a:xfrm>
              <a:off x="2265" y="4819"/>
              <a:ext cx="966" cy="364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32776" idx="3"/>
            </p:cNvCxnSpPr>
            <p:nvPr/>
          </p:nvCxnSpPr>
          <p:spPr>
            <a:xfrm>
              <a:off x="2312" y="5629"/>
              <a:ext cx="692" cy="283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32777" idx="3"/>
            </p:cNvCxnSpPr>
            <p:nvPr/>
          </p:nvCxnSpPr>
          <p:spPr>
            <a:xfrm>
              <a:off x="2287" y="6591"/>
              <a:ext cx="491" cy="1871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线连接符 10"/>
            <p:cNvCxnSpPr/>
            <p:nvPr/>
          </p:nvCxnSpPr>
          <p:spPr>
            <a:xfrm rot="5400000">
              <a:off x="2834" y="6671"/>
              <a:ext cx="2301" cy="128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2779" idx="2"/>
              <a:endCxn id="32782" idx="0"/>
            </p:cNvCxnSpPr>
            <p:nvPr/>
          </p:nvCxnSpPr>
          <p:spPr>
            <a:xfrm>
              <a:off x="7602" y="5714"/>
              <a:ext cx="2" cy="44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32779" idx="3"/>
            </p:cNvCxnSpPr>
            <p:nvPr/>
          </p:nvCxnSpPr>
          <p:spPr>
            <a:xfrm>
              <a:off x="8241" y="5456"/>
              <a:ext cx="359" cy="310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32782" idx="3"/>
            </p:cNvCxnSpPr>
            <p:nvPr/>
          </p:nvCxnSpPr>
          <p:spPr>
            <a:xfrm>
              <a:off x="8214" y="6405"/>
              <a:ext cx="120" cy="2057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9582" y="6080"/>
              <a:ext cx="0" cy="10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407" y="6080"/>
              <a:ext cx="3175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2775" idx="2"/>
              <a:endCxn id="32776" idx="0"/>
            </p:cNvCxnSpPr>
            <p:nvPr/>
          </p:nvCxnSpPr>
          <p:spPr>
            <a:xfrm flipH="1">
              <a:off x="1664" y="5089"/>
              <a:ext cx="14" cy="263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776" idx="2"/>
              <a:endCxn id="32777" idx="0"/>
            </p:cNvCxnSpPr>
            <p:nvPr/>
          </p:nvCxnSpPr>
          <p:spPr>
            <a:xfrm>
              <a:off x="1664" y="5905"/>
              <a:ext cx="14" cy="37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2777" idx="2"/>
              <a:endCxn id="32778" idx="0"/>
            </p:cNvCxnSpPr>
            <p:nvPr/>
          </p:nvCxnSpPr>
          <p:spPr>
            <a:xfrm flipH="1">
              <a:off x="1664" y="6900"/>
              <a:ext cx="13" cy="42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602" y="4833"/>
              <a:ext cx="1980" cy="364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2782" idx="2"/>
              <a:endCxn id="32785" idx="0"/>
            </p:cNvCxnSpPr>
            <p:nvPr/>
          </p:nvCxnSpPr>
          <p:spPr>
            <a:xfrm>
              <a:off x="7604" y="6654"/>
              <a:ext cx="0" cy="41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4525" y="2232025"/>
            <a:ext cx="7672705" cy="4302125"/>
            <a:chOff x="1015" y="3515"/>
            <a:chExt cx="12083" cy="6775"/>
          </a:xfrm>
        </p:grpSpPr>
        <p:sp>
          <p:nvSpPr>
            <p:cNvPr id="32773" name="Rectangle 47"/>
            <p:cNvSpPr/>
            <p:nvPr/>
          </p:nvSpPr>
          <p:spPr>
            <a:xfrm>
              <a:off x="4250" y="3515"/>
              <a:ext cx="1217" cy="54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nptr</a:t>
              </a:r>
            </a:p>
          </p:txBody>
        </p:sp>
        <p:sp>
          <p:nvSpPr>
            <p:cNvPr id="32774" name="Rectangle 48"/>
            <p:cNvSpPr/>
            <p:nvPr/>
          </p:nvSpPr>
          <p:spPr>
            <a:xfrm>
              <a:off x="9282" y="4379"/>
              <a:ext cx="1170" cy="51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nptr</a:t>
              </a:r>
            </a:p>
          </p:txBody>
        </p:sp>
        <p:sp>
          <p:nvSpPr>
            <p:cNvPr id="32775" name="Rectangle 49"/>
            <p:cNvSpPr/>
            <p:nvPr/>
          </p:nvSpPr>
          <p:spPr>
            <a:xfrm>
              <a:off x="1091" y="4548"/>
              <a:ext cx="1174" cy="541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nptr</a:t>
              </a:r>
            </a:p>
          </p:txBody>
        </p:sp>
        <p:sp>
          <p:nvSpPr>
            <p:cNvPr id="32776" name="Rectangle 50"/>
            <p:cNvSpPr/>
            <p:nvPr/>
          </p:nvSpPr>
          <p:spPr>
            <a:xfrm>
              <a:off x="1015" y="5352"/>
              <a:ext cx="1297" cy="553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nptr</a:t>
              </a:r>
            </a:p>
          </p:txBody>
        </p:sp>
        <p:sp>
          <p:nvSpPr>
            <p:cNvPr id="32777" name="Rectangle 51"/>
            <p:cNvSpPr/>
            <p:nvPr/>
          </p:nvSpPr>
          <p:spPr>
            <a:xfrm>
              <a:off x="1068" y="6283"/>
              <a:ext cx="1219" cy="617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nptr</a:t>
              </a:r>
            </a:p>
          </p:txBody>
        </p:sp>
        <p:sp>
          <p:nvSpPr>
            <p:cNvPr id="32778" name="Rectangle 52"/>
            <p:cNvSpPr/>
            <p:nvPr/>
          </p:nvSpPr>
          <p:spPr>
            <a:xfrm>
              <a:off x="1424" y="7328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779" name="Rectangle 53"/>
            <p:cNvSpPr/>
            <p:nvPr/>
          </p:nvSpPr>
          <p:spPr>
            <a:xfrm>
              <a:off x="6963" y="5197"/>
              <a:ext cx="1278" cy="517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nptr</a:t>
              </a:r>
            </a:p>
          </p:txBody>
        </p:sp>
        <p:sp>
          <p:nvSpPr>
            <p:cNvPr id="32780" name="Rectangle 54"/>
            <p:cNvSpPr/>
            <p:nvPr/>
          </p:nvSpPr>
          <p:spPr>
            <a:xfrm>
              <a:off x="4174" y="4436"/>
              <a:ext cx="348" cy="457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781" name="Rectangle 55"/>
            <p:cNvSpPr/>
            <p:nvPr/>
          </p:nvSpPr>
          <p:spPr>
            <a:xfrm>
              <a:off x="9452" y="5350"/>
              <a:ext cx="348" cy="457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2782" name="Rectangle 56"/>
            <p:cNvSpPr/>
            <p:nvPr/>
          </p:nvSpPr>
          <p:spPr>
            <a:xfrm>
              <a:off x="6993" y="6156"/>
              <a:ext cx="1221" cy="49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nptr</a:t>
              </a:r>
            </a:p>
          </p:txBody>
        </p:sp>
        <p:sp>
          <p:nvSpPr>
            <p:cNvPr id="32783" name="Rectangle 57"/>
            <p:cNvSpPr/>
            <p:nvPr/>
          </p:nvSpPr>
          <p:spPr>
            <a:xfrm>
              <a:off x="11572" y="5214"/>
              <a:ext cx="1221" cy="483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nptr</a:t>
              </a:r>
            </a:p>
          </p:txBody>
        </p:sp>
        <p:sp>
          <p:nvSpPr>
            <p:cNvPr id="32784" name="Rectangle 58"/>
            <p:cNvSpPr/>
            <p:nvPr/>
          </p:nvSpPr>
          <p:spPr>
            <a:xfrm>
              <a:off x="11813" y="6309"/>
              <a:ext cx="498" cy="519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  <a:endParaRPr lang="en-US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5" name="Rectangle 59"/>
            <p:cNvSpPr/>
            <p:nvPr/>
          </p:nvSpPr>
          <p:spPr>
            <a:xfrm>
              <a:off x="7158" y="7080"/>
              <a:ext cx="892" cy="476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</a:t>
              </a:r>
              <a:endParaRPr lang="en-US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91" name="Line 66"/>
            <p:cNvSpPr/>
            <p:nvPr/>
          </p:nvSpPr>
          <p:spPr>
            <a:xfrm flipH="1">
              <a:off x="4347" y="4048"/>
              <a:ext cx="0" cy="483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2792" name="Line 67"/>
            <p:cNvSpPr/>
            <p:nvPr/>
          </p:nvSpPr>
          <p:spPr>
            <a:xfrm>
              <a:off x="9664" y="4986"/>
              <a:ext cx="19" cy="483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2797" name="Line 72"/>
            <p:cNvSpPr/>
            <p:nvPr/>
          </p:nvSpPr>
          <p:spPr>
            <a:xfrm flipH="1">
              <a:off x="11955" y="5828"/>
              <a:ext cx="2" cy="483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2798" name="Group 73"/>
            <p:cNvGrpSpPr/>
            <p:nvPr/>
          </p:nvGrpSpPr>
          <p:grpSpPr>
            <a:xfrm>
              <a:off x="2751" y="8510"/>
              <a:ext cx="1681" cy="873"/>
              <a:chOff x="2660" y="5834"/>
              <a:chExt cx="1156" cy="596"/>
            </a:xfrm>
          </p:grpSpPr>
          <p:sp>
            <p:nvSpPr>
              <p:cNvPr id="32833" name="Rectangle 74"/>
              <p:cNvSpPr/>
              <p:nvPr/>
            </p:nvSpPr>
            <p:spPr>
              <a:xfrm>
                <a:off x="2660" y="5834"/>
                <a:ext cx="1156" cy="408"/>
              </a:xfrm>
              <a:prstGeom prst="rect">
                <a:avLst/>
              </a:prstGeom>
              <a:noFill/>
              <a:ln w="19050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10800" rIns="18000" bIns="10800"/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32834" name="Line 75"/>
              <p:cNvSpPr/>
              <p:nvPr/>
            </p:nvSpPr>
            <p:spPr>
              <a:xfrm>
                <a:off x="3161" y="5834"/>
                <a:ext cx="0" cy="420"/>
              </a:xfrm>
              <a:prstGeom prst="line">
                <a:avLst/>
              </a:prstGeom>
              <a:ln w="12700" cap="flat" cmpd="sng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2835" name="Line 76"/>
              <p:cNvSpPr/>
              <p:nvPr/>
            </p:nvSpPr>
            <p:spPr>
              <a:xfrm>
                <a:off x="3498" y="5980"/>
                <a:ext cx="0" cy="450"/>
              </a:xfrm>
              <a:prstGeom prst="line">
                <a:avLst/>
              </a:prstGeom>
              <a:ln w="15875" cap="flat" cmpd="sng">
                <a:solidFill>
                  <a:srgbClr val="C00000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grpSp>
          <p:nvGrpSpPr>
            <p:cNvPr id="32799" name="Group 77"/>
            <p:cNvGrpSpPr/>
            <p:nvPr/>
          </p:nvGrpSpPr>
          <p:grpSpPr>
            <a:xfrm>
              <a:off x="11057" y="8534"/>
              <a:ext cx="1681" cy="986"/>
              <a:chOff x="2582" y="5834"/>
              <a:chExt cx="1156" cy="673"/>
            </a:xfrm>
          </p:grpSpPr>
          <p:sp>
            <p:nvSpPr>
              <p:cNvPr id="32830" name="Rectangle 78"/>
              <p:cNvSpPr/>
              <p:nvPr/>
            </p:nvSpPr>
            <p:spPr>
              <a:xfrm>
                <a:off x="2582" y="5834"/>
                <a:ext cx="1156" cy="408"/>
              </a:xfrm>
              <a:prstGeom prst="rect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10800" rIns="18000" bIns="10800"/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</a:p>
            </p:txBody>
          </p:sp>
          <p:sp>
            <p:nvSpPr>
              <p:cNvPr id="32831" name="Line 79"/>
              <p:cNvSpPr/>
              <p:nvPr/>
            </p:nvSpPr>
            <p:spPr>
              <a:xfrm>
                <a:off x="3150" y="5847"/>
                <a:ext cx="0" cy="420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2832" name="Line 80"/>
              <p:cNvSpPr/>
              <p:nvPr/>
            </p:nvSpPr>
            <p:spPr>
              <a:xfrm>
                <a:off x="3420" y="6057"/>
                <a:ext cx="0" cy="450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grpSp>
          <p:nvGrpSpPr>
            <p:cNvPr id="32800" name="Group 81"/>
            <p:cNvGrpSpPr/>
            <p:nvPr/>
          </p:nvGrpSpPr>
          <p:grpSpPr>
            <a:xfrm>
              <a:off x="8203" y="8534"/>
              <a:ext cx="1681" cy="605"/>
              <a:chOff x="6306" y="5910"/>
              <a:chExt cx="1156" cy="413"/>
            </a:xfrm>
          </p:grpSpPr>
          <p:sp>
            <p:nvSpPr>
              <p:cNvPr id="32828" name="Rectangle 82"/>
              <p:cNvSpPr/>
              <p:nvPr/>
            </p:nvSpPr>
            <p:spPr>
              <a:xfrm>
                <a:off x="6306" y="5910"/>
                <a:ext cx="1156" cy="408"/>
              </a:xfrm>
              <a:prstGeom prst="rect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54000" tIns="10800" rIns="18000" bIns="10800"/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num    5</a:t>
                </a:r>
              </a:p>
            </p:txBody>
          </p:sp>
          <p:sp>
            <p:nvSpPr>
              <p:cNvPr id="32829" name="Line 83"/>
              <p:cNvSpPr/>
              <p:nvPr/>
            </p:nvSpPr>
            <p:spPr>
              <a:xfrm flipH="1">
                <a:off x="6870" y="5923"/>
                <a:ext cx="4" cy="400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32801" name="Group 84"/>
            <p:cNvGrpSpPr/>
            <p:nvPr/>
          </p:nvGrpSpPr>
          <p:grpSpPr>
            <a:xfrm>
              <a:off x="9246" y="7235"/>
              <a:ext cx="2487" cy="598"/>
              <a:chOff x="7626" y="5010"/>
              <a:chExt cx="1710" cy="408"/>
            </a:xfrm>
          </p:grpSpPr>
          <p:sp>
            <p:nvSpPr>
              <p:cNvPr id="32825" name="Rectangle 85"/>
              <p:cNvSpPr/>
              <p:nvPr/>
            </p:nvSpPr>
            <p:spPr>
              <a:xfrm>
                <a:off x="7626" y="5010"/>
                <a:ext cx="1710" cy="408"/>
              </a:xfrm>
              <a:prstGeom prst="rect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26000" tIns="10800" rIns="18000" bIns="10800"/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</a:p>
            </p:txBody>
          </p:sp>
          <p:sp>
            <p:nvSpPr>
              <p:cNvPr id="32826" name="Line 86"/>
              <p:cNvSpPr/>
              <p:nvPr/>
            </p:nvSpPr>
            <p:spPr>
              <a:xfrm>
                <a:off x="8194" y="5023"/>
                <a:ext cx="1" cy="382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2827" name="Line 87"/>
              <p:cNvSpPr/>
              <p:nvPr/>
            </p:nvSpPr>
            <p:spPr>
              <a:xfrm>
                <a:off x="8777" y="5010"/>
                <a:ext cx="0" cy="390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32802" name="Group 88"/>
            <p:cNvGrpSpPr/>
            <p:nvPr/>
          </p:nvGrpSpPr>
          <p:grpSpPr>
            <a:xfrm>
              <a:off x="4059" y="5828"/>
              <a:ext cx="2484" cy="600"/>
              <a:chOff x="7626" y="5010"/>
              <a:chExt cx="1710" cy="408"/>
            </a:xfrm>
          </p:grpSpPr>
          <p:sp>
            <p:nvSpPr>
              <p:cNvPr id="32822" name="Rectangle 89"/>
              <p:cNvSpPr/>
              <p:nvPr/>
            </p:nvSpPr>
            <p:spPr>
              <a:xfrm>
                <a:off x="7626" y="5010"/>
                <a:ext cx="1710" cy="408"/>
              </a:xfrm>
              <a:prstGeom prst="rect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26000" tIns="10800" rIns="18000" bIns="10800"/>
              <a:lstStyle/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2823" name="Line 90"/>
              <p:cNvSpPr/>
              <p:nvPr/>
            </p:nvSpPr>
            <p:spPr>
              <a:xfrm>
                <a:off x="8194" y="5023"/>
                <a:ext cx="1" cy="387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2824" name="Line 91"/>
              <p:cNvSpPr/>
              <p:nvPr/>
            </p:nvSpPr>
            <p:spPr>
              <a:xfrm>
                <a:off x="8777" y="5010"/>
                <a:ext cx="0" cy="390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32803" name="Rectangle 92"/>
            <p:cNvSpPr/>
            <p:nvPr/>
          </p:nvSpPr>
          <p:spPr>
            <a:xfrm>
              <a:off x="1295" y="9486"/>
              <a:ext cx="4681" cy="80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指向符号表中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的入口</a:t>
              </a:r>
            </a:p>
          </p:txBody>
        </p:sp>
        <p:sp>
          <p:nvSpPr>
            <p:cNvPr id="32804" name="Rectangle 93"/>
            <p:cNvSpPr/>
            <p:nvPr/>
          </p:nvSpPr>
          <p:spPr>
            <a:xfrm>
              <a:off x="8428" y="9486"/>
              <a:ext cx="4670" cy="801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指向符号表中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的入口</a:t>
              </a:r>
            </a:p>
          </p:txBody>
        </p:sp>
        <p:sp>
          <p:nvSpPr>
            <p:cNvPr id="32805" name="Line 94"/>
            <p:cNvSpPr/>
            <p:nvPr/>
          </p:nvSpPr>
          <p:spPr>
            <a:xfrm>
              <a:off x="4703" y="4137"/>
              <a:ext cx="0" cy="1691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lgDash"/>
              <a:headEnd type="none" w="med" len="med"/>
              <a:tailEnd type="stealth" w="lg" len="med"/>
            </a:ln>
          </p:spPr>
        </p:sp>
        <p:sp>
          <p:nvSpPr>
            <p:cNvPr id="32814" name="Line 103"/>
            <p:cNvSpPr/>
            <p:nvPr/>
          </p:nvSpPr>
          <p:spPr>
            <a:xfrm>
              <a:off x="11351" y="7651"/>
              <a:ext cx="0" cy="88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817" name="Freeform 106"/>
            <p:cNvSpPr/>
            <p:nvPr/>
          </p:nvSpPr>
          <p:spPr>
            <a:xfrm>
              <a:off x="8822" y="7651"/>
              <a:ext cx="1637" cy="880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295" y="69"/>
                </a:cxn>
                <a:cxn ang="0">
                  <a:pos x="58" y="80"/>
                </a:cxn>
                <a:cxn ang="0">
                  <a:pos x="0" y="139"/>
                </a:cxn>
              </a:cxnLst>
              <a:rect l="0" t="0" r="0" b="0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18" name="Freeform 107"/>
            <p:cNvSpPr/>
            <p:nvPr/>
          </p:nvSpPr>
          <p:spPr>
            <a:xfrm>
              <a:off x="11612" y="5742"/>
              <a:ext cx="795" cy="2768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70" y="296"/>
                </a:cxn>
                <a:cxn ang="0">
                  <a:pos x="132" y="375"/>
                </a:cxn>
                <a:cxn ang="0">
                  <a:pos x="69" y="410"/>
                </a:cxn>
                <a:cxn ang="0">
                  <a:pos x="0" y="433"/>
                </a:cxn>
              </a:cxnLst>
              <a:rect l="0" t="0" r="0" b="0"/>
              <a:pathLst>
                <a:path w="546" h="1890">
                  <a:moveTo>
                    <a:pt x="526" y="0"/>
                  </a:moveTo>
                  <a:cubicBezTo>
                    <a:pt x="536" y="509"/>
                    <a:pt x="546" y="1018"/>
                    <a:pt x="526" y="1290"/>
                  </a:cubicBezTo>
                  <a:cubicBezTo>
                    <a:pt x="506" y="1562"/>
                    <a:pt x="458" y="1552"/>
                    <a:pt x="406" y="1634"/>
                  </a:cubicBezTo>
                  <a:cubicBezTo>
                    <a:pt x="354" y="1716"/>
                    <a:pt x="279" y="1742"/>
                    <a:pt x="211" y="1785"/>
                  </a:cubicBezTo>
                  <a:cubicBezTo>
                    <a:pt x="143" y="1828"/>
                    <a:pt x="44" y="1868"/>
                    <a:pt x="0" y="1890"/>
                  </a:cubicBez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lgDash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连接符 3"/>
            <p:cNvCxnSpPr>
              <a:stCxn id="32773" idx="1"/>
            </p:cNvCxnSpPr>
            <p:nvPr/>
          </p:nvCxnSpPr>
          <p:spPr>
            <a:xfrm flipH="1">
              <a:off x="1530" y="3789"/>
              <a:ext cx="2720" cy="81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32773" idx="3"/>
              <a:endCxn id="32774" idx="1"/>
            </p:cNvCxnSpPr>
            <p:nvPr/>
          </p:nvCxnSpPr>
          <p:spPr>
            <a:xfrm>
              <a:off x="5467" y="3789"/>
              <a:ext cx="3815" cy="84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32774" idx="2"/>
              <a:endCxn id="32783" idx="1"/>
            </p:cNvCxnSpPr>
            <p:nvPr/>
          </p:nvCxnSpPr>
          <p:spPr>
            <a:xfrm>
              <a:off x="9867" y="4893"/>
              <a:ext cx="1705" cy="56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32774" idx="2"/>
            </p:cNvCxnSpPr>
            <p:nvPr/>
          </p:nvCxnSpPr>
          <p:spPr>
            <a:xfrm>
              <a:off x="9867" y="4893"/>
              <a:ext cx="55" cy="23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32775" idx="3"/>
            </p:cNvCxnSpPr>
            <p:nvPr/>
          </p:nvCxnSpPr>
          <p:spPr>
            <a:xfrm>
              <a:off x="2265" y="4819"/>
              <a:ext cx="966" cy="364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32776" idx="3"/>
            </p:cNvCxnSpPr>
            <p:nvPr/>
          </p:nvCxnSpPr>
          <p:spPr>
            <a:xfrm>
              <a:off x="2312" y="5629"/>
              <a:ext cx="692" cy="283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32777" idx="3"/>
            </p:cNvCxnSpPr>
            <p:nvPr/>
          </p:nvCxnSpPr>
          <p:spPr>
            <a:xfrm>
              <a:off x="2287" y="6591"/>
              <a:ext cx="491" cy="1871"/>
            </a:xfrm>
            <a:prstGeom prst="bentConnector2">
              <a:avLst/>
            </a:prstGeom>
            <a:ln w="19050" cmpd="sng">
              <a:solidFill>
                <a:schemeClr val="accent6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线连接符 10"/>
            <p:cNvCxnSpPr/>
            <p:nvPr/>
          </p:nvCxnSpPr>
          <p:spPr>
            <a:xfrm rot="5400000">
              <a:off x="2834" y="6671"/>
              <a:ext cx="2301" cy="128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2779" idx="2"/>
              <a:endCxn id="32782" idx="0"/>
            </p:cNvCxnSpPr>
            <p:nvPr/>
          </p:nvCxnSpPr>
          <p:spPr>
            <a:xfrm>
              <a:off x="7602" y="5714"/>
              <a:ext cx="2" cy="442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32779" idx="3"/>
            </p:cNvCxnSpPr>
            <p:nvPr/>
          </p:nvCxnSpPr>
          <p:spPr>
            <a:xfrm>
              <a:off x="8241" y="5456"/>
              <a:ext cx="359" cy="310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32782" idx="3"/>
            </p:cNvCxnSpPr>
            <p:nvPr/>
          </p:nvCxnSpPr>
          <p:spPr>
            <a:xfrm>
              <a:off x="8214" y="6405"/>
              <a:ext cx="120" cy="2057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9582" y="6080"/>
              <a:ext cx="0" cy="10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407" y="6080"/>
              <a:ext cx="3175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2775" idx="2"/>
              <a:endCxn id="32776" idx="0"/>
            </p:cNvCxnSpPr>
            <p:nvPr/>
          </p:nvCxnSpPr>
          <p:spPr>
            <a:xfrm flipH="1">
              <a:off x="1664" y="5089"/>
              <a:ext cx="14" cy="26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776" idx="2"/>
              <a:endCxn id="32777" idx="0"/>
            </p:cNvCxnSpPr>
            <p:nvPr/>
          </p:nvCxnSpPr>
          <p:spPr>
            <a:xfrm>
              <a:off x="1664" y="5905"/>
              <a:ext cx="14" cy="378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2777" idx="2"/>
              <a:endCxn id="32778" idx="0"/>
            </p:cNvCxnSpPr>
            <p:nvPr/>
          </p:nvCxnSpPr>
          <p:spPr>
            <a:xfrm flipH="1">
              <a:off x="1664" y="6900"/>
              <a:ext cx="13" cy="428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602" y="4833"/>
              <a:ext cx="1980" cy="364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2782" idx="2"/>
              <a:endCxn id="32785" idx="0"/>
            </p:cNvCxnSpPr>
            <p:nvPr/>
          </p:nvCxnSpPr>
          <p:spPr>
            <a:xfrm>
              <a:off x="7604" y="6654"/>
              <a:ext cx="0" cy="426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Rectangle 47"/>
          <p:cNvSpPr/>
          <p:nvPr/>
        </p:nvSpPr>
        <p:spPr>
          <a:xfrm>
            <a:off x="2698750" y="2232025"/>
            <a:ext cx="772795" cy="3479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4" name="Rectangle 48"/>
          <p:cNvSpPr/>
          <p:nvPr/>
        </p:nvSpPr>
        <p:spPr>
          <a:xfrm>
            <a:off x="5894070" y="2780665"/>
            <a:ext cx="742950" cy="3263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5" name="Rectangle 49"/>
          <p:cNvSpPr/>
          <p:nvPr/>
        </p:nvSpPr>
        <p:spPr>
          <a:xfrm>
            <a:off x="692785" y="2887980"/>
            <a:ext cx="745490" cy="3435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6" name="Rectangle 50"/>
          <p:cNvSpPr/>
          <p:nvPr/>
        </p:nvSpPr>
        <p:spPr>
          <a:xfrm>
            <a:off x="644525" y="3398520"/>
            <a:ext cx="823595" cy="35115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7" name="Rectangle 51"/>
          <p:cNvSpPr/>
          <p:nvPr/>
        </p:nvSpPr>
        <p:spPr>
          <a:xfrm>
            <a:off x="678180" y="3989705"/>
            <a:ext cx="774065" cy="3917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8" name="Rectangle 52"/>
          <p:cNvSpPr/>
          <p:nvPr/>
        </p:nvSpPr>
        <p:spPr>
          <a:xfrm>
            <a:off x="904240" y="4653280"/>
            <a:ext cx="304165" cy="3035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2779" name="Rectangle 53"/>
          <p:cNvSpPr/>
          <p:nvPr/>
        </p:nvSpPr>
        <p:spPr>
          <a:xfrm>
            <a:off x="4421505" y="3300095"/>
            <a:ext cx="811530" cy="3282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0" name="Rectangle 54"/>
          <p:cNvSpPr/>
          <p:nvPr/>
        </p:nvSpPr>
        <p:spPr>
          <a:xfrm>
            <a:off x="2650490" y="281686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781" name="Rectangle 55"/>
          <p:cNvSpPr/>
          <p:nvPr/>
        </p:nvSpPr>
        <p:spPr>
          <a:xfrm>
            <a:off x="6002020" y="339725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2782" name="Rectangle 56"/>
          <p:cNvSpPr/>
          <p:nvPr/>
        </p:nvSpPr>
        <p:spPr>
          <a:xfrm>
            <a:off x="4440555" y="3909060"/>
            <a:ext cx="775335" cy="3162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3" name="Rectangle 57"/>
          <p:cNvSpPr/>
          <p:nvPr/>
        </p:nvSpPr>
        <p:spPr>
          <a:xfrm>
            <a:off x="7348220" y="3310890"/>
            <a:ext cx="775335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4" name="Rectangle 58"/>
          <p:cNvSpPr/>
          <p:nvPr/>
        </p:nvSpPr>
        <p:spPr>
          <a:xfrm>
            <a:off x="7501255" y="4006215"/>
            <a:ext cx="316230" cy="32956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5" name="Rectangle 59"/>
          <p:cNvSpPr/>
          <p:nvPr/>
        </p:nvSpPr>
        <p:spPr>
          <a:xfrm>
            <a:off x="4545330" y="4495800"/>
            <a:ext cx="566420" cy="3022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1" name="Line 66"/>
          <p:cNvSpPr/>
          <p:nvPr/>
        </p:nvSpPr>
        <p:spPr>
          <a:xfrm flipH="1">
            <a:off x="2760345" y="2570480"/>
            <a:ext cx="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2" name="Line 67"/>
          <p:cNvSpPr/>
          <p:nvPr/>
        </p:nvSpPr>
        <p:spPr>
          <a:xfrm>
            <a:off x="6136640" y="3166110"/>
            <a:ext cx="12065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7" name="Line 72"/>
          <p:cNvSpPr/>
          <p:nvPr/>
        </p:nvSpPr>
        <p:spPr>
          <a:xfrm flipH="1">
            <a:off x="7591425" y="3700780"/>
            <a:ext cx="127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2798" name="Group 73"/>
          <p:cNvGrpSpPr/>
          <p:nvPr/>
        </p:nvGrpSpPr>
        <p:grpSpPr>
          <a:xfrm>
            <a:off x="1746885" y="5403850"/>
            <a:ext cx="1067435" cy="554355"/>
            <a:chOff x="2660" y="5834"/>
            <a:chExt cx="1156" cy="596"/>
          </a:xfrm>
        </p:grpSpPr>
        <p:sp>
          <p:nvSpPr>
            <p:cNvPr id="32833" name="Rectangle 74"/>
            <p:cNvSpPr/>
            <p:nvPr/>
          </p:nvSpPr>
          <p:spPr>
            <a:xfrm>
              <a:off x="2660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4" name="Line 75"/>
            <p:cNvSpPr/>
            <p:nvPr/>
          </p:nvSpPr>
          <p:spPr>
            <a:xfrm>
              <a:off x="3161" y="5834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5" name="Line 76"/>
            <p:cNvSpPr/>
            <p:nvPr/>
          </p:nvSpPr>
          <p:spPr>
            <a:xfrm>
              <a:off x="3498" y="5980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799" name="Group 77"/>
          <p:cNvGrpSpPr/>
          <p:nvPr/>
        </p:nvGrpSpPr>
        <p:grpSpPr>
          <a:xfrm>
            <a:off x="7021195" y="5419090"/>
            <a:ext cx="1067435" cy="626110"/>
            <a:chOff x="2582" y="5834"/>
            <a:chExt cx="1156" cy="673"/>
          </a:xfrm>
        </p:grpSpPr>
        <p:sp>
          <p:nvSpPr>
            <p:cNvPr id="32830" name="Rectangle 78"/>
            <p:cNvSpPr/>
            <p:nvPr/>
          </p:nvSpPr>
          <p:spPr>
            <a:xfrm>
              <a:off x="2582" y="5834"/>
              <a:ext cx="1156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1" name="Line 79"/>
            <p:cNvSpPr/>
            <p:nvPr/>
          </p:nvSpPr>
          <p:spPr>
            <a:xfrm>
              <a:off x="3150" y="5847"/>
              <a:ext cx="0" cy="42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2" name="Line 80"/>
            <p:cNvSpPr/>
            <p:nvPr/>
          </p:nvSpPr>
          <p:spPr>
            <a:xfrm>
              <a:off x="3420" y="6057"/>
              <a:ext cx="0" cy="45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800" name="Group 81"/>
          <p:cNvGrpSpPr/>
          <p:nvPr/>
        </p:nvGrpSpPr>
        <p:grpSpPr>
          <a:xfrm>
            <a:off x="5208905" y="5419090"/>
            <a:ext cx="1067435" cy="384175"/>
            <a:chOff x="6306" y="5910"/>
            <a:chExt cx="1156" cy="413"/>
          </a:xfrm>
        </p:grpSpPr>
        <p:sp>
          <p:nvSpPr>
            <p:cNvPr id="32828" name="Rectangle 82"/>
            <p:cNvSpPr/>
            <p:nvPr/>
          </p:nvSpPr>
          <p:spPr>
            <a:xfrm>
              <a:off x="6306" y="5910"/>
              <a:ext cx="1156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    5</a:t>
              </a:r>
            </a:p>
          </p:txBody>
        </p:sp>
        <p:sp>
          <p:nvSpPr>
            <p:cNvPr id="32829" name="Line 83"/>
            <p:cNvSpPr/>
            <p:nvPr/>
          </p:nvSpPr>
          <p:spPr>
            <a:xfrm flipH="1">
              <a:off x="6870" y="5923"/>
              <a:ext cx="4" cy="40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1" name="Group 84"/>
          <p:cNvGrpSpPr/>
          <p:nvPr/>
        </p:nvGrpSpPr>
        <p:grpSpPr>
          <a:xfrm>
            <a:off x="5871210" y="4594225"/>
            <a:ext cx="1579245" cy="379730"/>
            <a:chOff x="7626" y="5010"/>
            <a:chExt cx="1710" cy="408"/>
          </a:xfrm>
        </p:grpSpPr>
        <p:sp>
          <p:nvSpPr>
            <p:cNvPr id="32825" name="Rectangle 85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2826" name="Line 86"/>
            <p:cNvSpPr/>
            <p:nvPr/>
          </p:nvSpPr>
          <p:spPr>
            <a:xfrm>
              <a:off x="8194" y="5023"/>
              <a:ext cx="1" cy="382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7" name="Line 87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2" name="Group 88"/>
          <p:cNvGrpSpPr/>
          <p:nvPr/>
        </p:nvGrpSpPr>
        <p:grpSpPr>
          <a:xfrm>
            <a:off x="2577465" y="3700780"/>
            <a:ext cx="1577340" cy="381000"/>
            <a:chOff x="7626" y="5010"/>
            <a:chExt cx="1710" cy="408"/>
          </a:xfrm>
        </p:grpSpPr>
        <p:sp>
          <p:nvSpPr>
            <p:cNvPr id="32822" name="Rectangle 89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823" name="Line 90"/>
            <p:cNvSpPr/>
            <p:nvPr/>
          </p:nvSpPr>
          <p:spPr>
            <a:xfrm>
              <a:off x="8194" y="5023"/>
              <a:ext cx="1" cy="387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4" name="Line 91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2803" name="Rectangle 92"/>
          <p:cNvSpPr/>
          <p:nvPr/>
        </p:nvSpPr>
        <p:spPr>
          <a:xfrm>
            <a:off x="822325" y="6023610"/>
            <a:ext cx="2972435" cy="5105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4" name="Rectangle 93"/>
          <p:cNvSpPr/>
          <p:nvPr/>
        </p:nvSpPr>
        <p:spPr>
          <a:xfrm>
            <a:off x="5351780" y="6023610"/>
            <a:ext cx="2965450" cy="5086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5" name="Line 94"/>
          <p:cNvSpPr/>
          <p:nvPr/>
        </p:nvSpPr>
        <p:spPr>
          <a:xfrm>
            <a:off x="2986405" y="2626995"/>
            <a:ext cx="0" cy="107378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lgDash"/>
            <a:headEnd type="none" w="med" len="med"/>
            <a:tailEnd type="stealth" w="lg" len="med"/>
          </a:ln>
        </p:spPr>
      </p:sp>
      <p:sp>
        <p:nvSpPr>
          <p:cNvPr id="32814" name="Line 103"/>
          <p:cNvSpPr/>
          <p:nvPr/>
        </p:nvSpPr>
        <p:spPr>
          <a:xfrm>
            <a:off x="7207885" y="4858385"/>
            <a:ext cx="0" cy="5588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2817" name="Freeform 106"/>
          <p:cNvSpPr/>
          <p:nvPr/>
        </p:nvSpPr>
        <p:spPr>
          <a:xfrm>
            <a:off x="5601970" y="4858385"/>
            <a:ext cx="1039495" cy="55880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295" y="69"/>
              </a:cxn>
              <a:cxn ang="0">
                <a:pos x="58" y="80"/>
              </a:cxn>
              <a:cxn ang="0">
                <a:pos x="0" y="139"/>
              </a:cxn>
            </a:cxnLst>
            <a:rect l="0" t="0" r="0" b="0"/>
            <a:pathLst>
              <a:path w="1126" h="600">
                <a:moveTo>
                  <a:pt x="1126" y="0"/>
                </a:moveTo>
                <a:cubicBezTo>
                  <a:pt x="1091" y="50"/>
                  <a:pt x="1073" y="243"/>
                  <a:pt x="916" y="301"/>
                </a:cubicBezTo>
                <a:cubicBezTo>
                  <a:pt x="759" y="359"/>
                  <a:pt x="334" y="296"/>
                  <a:pt x="181" y="346"/>
                </a:cubicBezTo>
                <a:cubicBezTo>
                  <a:pt x="28" y="396"/>
                  <a:pt x="38" y="547"/>
                  <a:pt x="0" y="60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8" name="Freeform 107"/>
          <p:cNvSpPr/>
          <p:nvPr/>
        </p:nvSpPr>
        <p:spPr>
          <a:xfrm>
            <a:off x="7373620" y="3646170"/>
            <a:ext cx="504825" cy="175768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170" y="296"/>
              </a:cxn>
              <a:cxn ang="0">
                <a:pos x="132" y="375"/>
              </a:cxn>
              <a:cxn ang="0">
                <a:pos x="69" y="410"/>
              </a:cxn>
              <a:cxn ang="0">
                <a:pos x="0" y="433"/>
              </a:cxn>
            </a:cxnLst>
            <a:rect l="0" t="0" r="0" b="0"/>
            <a:pathLst>
              <a:path w="546" h="1890">
                <a:moveTo>
                  <a:pt x="526" y="0"/>
                </a:moveTo>
                <a:cubicBezTo>
                  <a:pt x="536" y="509"/>
                  <a:pt x="546" y="1018"/>
                  <a:pt x="526" y="1290"/>
                </a:cubicBezTo>
                <a:cubicBezTo>
                  <a:pt x="506" y="1562"/>
                  <a:pt x="458" y="1552"/>
                  <a:pt x="406" y="1634"/>
                </a:cubicBezTo>
                <a:cubicBezTo>
                  <a:pt x="354" y="1716"/>
                  <a:pt x="279" y="1742"/>
                  <a:pt x="211" y="1785"/>
                </a:cubicBezTo>
                <a:cubicBezTo>
                  <a:pt x="143" y="1828"/>
                  <a:pt x="44" y="1868"/>
                  <a:pt x="0" y="189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lgDash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>
            <a:stCxn id="32773" idx="1"/>
          </p:cNvCxnSpPr>
          <p:nvPr/>
        </p:nvCxnSpPr>
        <p:spPr>
          <a:xfrm flipH="1">
            <a:off x="971550" y="2406015"/>
            <a:ext cx="1727200" cy="51879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773" idx="3"/>
            <a:endCxn id="32774" idx="1"/>
          </p:cNvCxnSpPr>
          <p:nvPr/>
        </p:nvCxnSpPr>
        <p:spPr>
          <a:xfrm>
            <a:off x="3471545" y="2406015"/>
            <a:ext cx="2422525" cy="53784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2774" idx="2"/>
            <a:endCxn id="32783" idx="1"/>
          </p:cNvCxnSpPr>
          <p:nvPr/>
        </p:nvCxnSpPr>
        <p:spPr>
          <a:xfrm>
            <a:off x="6265545" y="3107055"/>
            <a:ext cx="1082675" cy="35687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774" idx="2"/>
          </p:cNvCxnSpPr>
          <p:nvPr/>
        </p:nvCxnSpPr>
        <p:spPr>
          <a:xfrm>
            <a:off x="6265545" y="3107055"/>
            <a:ext cx="34925" cy="14738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2775" idx="3"/>
          </p:cNvCxnSpPr>
          <p:nvPr/>
        </p:nvCxnSpPr>
        <p:spPr>
          <a:xfrm>
            <a:off x="1438275" y="3060065"/>
            <a:ext cx="613410" cy="2313305"/>
          </a:xfrm>
          <a:prstGeom prst="bentConnector2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2776" idx="3"/>
          </p:cNvCxnSpPr>
          <p:nvPr/>
        </p:nvCxnSpPr>
        <p:spPr>
          <a:xfrm>
            <a:off x="1468120" y="3574415"/>
            <a:ext cx="439420" cy="179895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2777" idx="3"/>
          </p:cNvCxnSpPr>
          <p:nvPr/>
        </p:nvCxnSpPr>
        <p:spPr>
          <a:xfrm>
            <a:off x="1452245" y="4185285"/>
            <a:ext cx="311785" cy="118808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1799590" y="4236085"/>
            <a:ext cx="1461135" cy="812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2779" idx="2"/>
            <a:endCxn id="32782" idx="0"/>
          </p:cNvCxnSpPr>
          <p:nvPr/>
        </p:nvCxnSpPr>
        <p:spPr>
          <a:xfrm>
            <a:off x="4827270" y="3628390"/>
            <a:ext cx="1270" cy="2806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2779" idx="3"/>
          </p:cNvCxnSpPr>
          <p:nvPr/>
        </p:nvCxnSpPr>
        <p:spPr>
          <a:xfrm>
            <a:off x="5233035" y="3464560"/>
            <a:ext cx="227965" cy="1970405"/>
          </a:xfrm>
          <a:prstGeom prst="bentConnector2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2782" idx="3"/>
          </p:cNvCxnSpPr>
          <p:nvPr/>
        </p:nvCxnSpPr>
        <p:spPr>
          <a:xfrm>
            <a:off x="5215890" y="4067175"/>
            <a:ext cx="76200" cy="1306195"/>
          </a:xfrm>
          <a:prstGeom prst="bentConnector2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84570" y="3860800"/>
            <a:ext cx="0" cy="6483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68445" y="3860800"/>
            <a:ext cx="2016125" cy="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775" idx="2"/>
            <a:endCxn id="32776" idx="0"/>
          </p:cNvCxnSpPr>
          <p:nvPr/>
        </p:nvCxnSpPr>
        <p:spPr>
          <a:xfrm flipH="1">
            <a:off x="1056640" y="3231515"/>
            <a:ext cx="8890" cy="1670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776" idx="2"/>
            <a:endCxn id="32777" idx="0"/>
          </p:cNvCxnSpPr>
          <p:nvPr/>
        </p:nvCxnSpPr>
        <p:spPr>
          <a:xfrm>
            <a:off x="1056640" y="3749675"/>
            <a:ext cx="8890" cy="24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777" idx="2"/>
            <a:endCxn id="32778" idx="0"/>
          </p:cNvCxnSpPr>
          <p:nvPr/>
        </p:nvCxnSpPr>
        <p:spPr>
          <a:xfrm flipH="1">
            <a:off x="1056640" y="4381500"/>
            <a:ext cx="8255" cy="2717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827270" y="3068955"/>
            <a:ext cx="1257300" cy="23114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2782" idx="2"/>
            <a:endCxn id="32785" idx="0"/>
          </p:cNvCxnSpPr>
          <p:nvPr/>
        </p:nvCxnSpPr>
        <p:spPr>
          <a:xfrm>
            <a:off x="4828540" y="4225290"/>
            <a:ext cx="0" cy="2705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属性定义的自下而上计算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Rectangle 47"/>
          <p:cNvSpPr/>
          <p:nvPr/>
        </p:nvSpPr>
        <p:spPr>
          <a:xfrm>
            <a:off x="2698750" y="2232025"/>
            <a:ext cx="772795" cy="3479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4" name="Rectangle 48"/>
          <p:cNvSpPr/>
          <p:nvPr/>
        </p:nvSpPr>
        <p:spPr>
          <a:xfrm>
            <a:off x="5894070" y="2780665"/>
            <a:ext cx="742950" cy="3263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5" name="Rectangle 49"/>
          <p:cNvSpPr/>
          <p:nvPr/>
        </p:nvSpPr>
        <p:spPr>
          <a:xfrm>
            <a:off x="692785" y="2887980"/>
            <a:ext cx="745490" cy="3435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6" name="Rectangle 50"/>
          <p:cNvSpPr/>
          <p:nvPr/>
        </p:nvSpPr>
        <p:spPr>
          <a:xfrm>
            <a:off x="644525" y="3398520"/>
            <a:ext cx="823595" cy="35115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7" name="Rectangle 51"/>
          <p:cNvSpPr/>
          <p:nvPr/>
        </p:nvSpPr>
        <p:spPr>
          <a:xfrm>
            <a:off x="678180" y="3989705"/>
            <a:ext cx="774065" cy="3917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78" name="Rectangle 52"/>
          <p:cNvSpPr/>
          <p:nvPr/>
        </p:nvSpPr>
        <p:spPr>
          <a:xfrm>
            <a:off x="904240" y="4653280"/>
            <a:ext cx="304165" cy="3035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2779" name="Rectangle 53"/>
          <p:cNvSpPr/>
          <p:nvPr/>
        </p:nvSpPr>
        <p:spPr>
          <a:xfrm>
            <a:off x="4421505" y="3300095"/>
            <a:ext cx="811530" cy="3282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0" name="Rectangle 54"/>
          <p:cNvSpPr/>
          <p:nvPr/>
        </p:nvSpPr>
        <p:spPr>
          <a:xfrm>
            <a:off x="2650490" y="281686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781" name="Rectangle 55"/>
          <p:cNvSpPr/>
          <p:nvPr/>
        </p:nvSpPr>
        <p:spPr>
          <a:xfrm>
            <a:off x="6002020" y="3397250"/>
            <a:ext cx="220980" cy="29019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2782" name="Rectangle 56"/>
          <p:cNvSpPr/>
          <p:nvPr/>
        </p:nvSpPr>
        <p:spPr>
          <a:xfrm>
            <a:off x="4440555" y="3909060"/>
            <a:ext cx="775335" cy="3162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3" name="Rectangle 57"/>
          <p:cNvSpPr/>
          <p:nvPr/>
        </p:nvSpPr>
        <p:spPr>
          <a:xfrm>
            <a:off x="7348220" y="3310890"/>
            <a:ext cx="775335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nptr</a:t>
            </a:r>
          </a:p>
        </p:txBody>
      </p:sp>
      <p:sp>
        <p:nvSpPr>
          <p:cNvPr id="32784" name="Rectangle 58"/>
          <p:cNvSpPr/>
          <p:nvPr/>
        </p:nvSpPr>
        <p:spPr>
          <a:xfrm>
            <a:off x="7501255" y="4006215"/>
            <a:ext cx="316230" cy="32956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5" name="Rectangle 59"/>
          <p:cNvSpPr/>
          <p:nvPr/>
        </p:nvSpPr>
        <p:spPr>
          <a:xfrm>
            <a:off x="4545330" y="4490720"/>
            <a:ext cx="566420" cy="3022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1" name="Line 66"/>
          <p:cNvSpPr/>
          <p:nvPr/>
        </p:nvSpPr>
        <p:spPr>
          <a:xfrm flipH="1">
            <a:off x="2760345" y="2570480"/>
            <a:ext cx="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2" name="Line 67"/>
          <p:cNvSpPr/>
          <p:nvPr/>
        </p:nvSpPr>
        <p:spPr>
          <a:xfrm>
            <a:off x="6136640" y="3166110"/>
            <a:ext cx="12065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2797" name="Line 72"/>
          <p:cNvSpPr/>
          <p:nvPr/>
        </p:nvSpPr>
        <p:spPr>
          <a:xfrm flipH="1">
            <a:off x="7591425" y="3700780"/>
            <a:ext cx="1270" cy="306705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2798" name="Group 73"/>
          <p:cNvGrpSpPr/>
          <p:nvPr/>
        </p:nvGrpSpPr>
        <p:grpSpPr>
          <a:xfrm>
            <a:off x="1746885" y="5403850"/>
            <a:ext cx="1067435" cy="554355"/>
            <a:chOff x="2660" y="5834"/>
            <a:chExt cx="1156" cy="596"/>
          </a:xfrm>
        </p:grpSpPr>
        <p:sp>
          <p:nvSpPr>
            <p:cNvPr id="32833" name="Rectangle 74"/>
            <p:cNvSpPr/>
            <p:nvPr/>
          </p:nvSpPr>
          <p:spPr>
            <a:xfrm>
              <a:off x="2660" y="5834"/>
              <a:ext cx="1156" cy="408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4" name="Line 75"/>
            <p:cNvSpPr/>
            <p:nvPr/>
          </p:nvSpPr>
          <p:spPr>
            <a:xfrm>
              <a:off x="3161" y="5834"/>
              <a:ext cx="0" cy="420"/>
            </a:xfrm>
            <a:prstGeom prst="line">
              <a:avLst/>
            </a:prstGeom>
            <a:ln w="12700" cap="flat" cmpd="sng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5" name="Line 76"/>
            <p:cNvSpPr/>
            <p:nvPr/>
          </p:nvSpPr>
          <p:spPr>
            <a:xfrm>
              <a:off x="3498" y="5980"/>
              <a:ext cx="0" cy="450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799" name="Group 77"/>
          <p:cNvGrpSpPr/>
          <p:nvPr/>
        </p:nvGrpSpPr>
        <p:grpSpPr>
          <a:xfrm>
            <a:off x="7021195" y="5419090"/>
            <a:ext cx="1067435" cy="626110"/>
            <a:chOff x="2582" y="5834"/>
            <a:chExt cx="1156" cy="673"/>
          </a:xfrm>
        </p:grpSpPr>
        <p:sp>
          <p:nvSpPr>
            <p:cNvPr id="32830" name="Rectangle 78"/>
            <p:cNvSpPr/>
            <p:nvPr/>
          </p:nvSpPr>
          <p:spPr>
            <a:xfrm>
              <a:off x="2582" y="5834"/>
              <a:ext cx="1156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831" name="Line 79"/>
            <p:cNvSpPr/>
            <p:nvPr/>
          </p:nvSpPr>
          <p:spPr>
            <a:xfrm>
              <a:off x="3150" y="5847"/>
              <a:ext cx="0" cy="42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32" name="Line 80"/>
            <p:cNvSpPr/>
            <p:nvPr/>
          </p:nvSpPr>
          <p:spPr>
            <a:xfrm>
              <a:off x="3420" y="6057"/>
              <a:ext cx="0" cy="450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</p:grpSp>
      <p:grpSp>
        <p:nvGrpSpPr>
          <p:cNvPr id="32800" name="Group 81"/>
          <p:cNvGrpSpPr/>
          <p:nvPr/>
        </p:nvGrpSpPr>
        <p:grpSpPr>
          <a:xfrm>
            <a:off x="5208905" y="5419090"/>
            <a:ext cx="1067435" cy="384175"/>
            <a:chOff x="6306" y="5910"/>
            <a:chExt cx="1156" cy="413"/>
          </a:xfrm>
        </p:grpSpPr>
        <p:sp>
          <p:nvSpPr>
            <p:cNvPr id="32828" name="Rectangle 82"/>
            <p:cNvSpPr/>
            <p:nvPr/>
          </p:nvSpPr>
          <p:spPr>
            <a:xfrm>
              <a:off x="6306" y="5910"/>
              <a:ext cx="1156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    5</a:t>
              </a:r>
            </a:p>
          </p:txBody>
        </p:sp>
        <p:sp>
          <p:nvSpPr>
            <p:cNvPr id="32829" name="Line 83"/>
            <p:cNvSpPr/>
            <p:nvPr/>
          </p:nvSpPr>
          <p:spPr>
            <a:xfrm flipH="1">
              <a:off x="6870" y="5923"/>
              <a:ext cx="4" cy="40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1" name="Group 84"/>
          <p:cNvGrpSpPr/>
          <p:nvPr/>
        </p:nvGrpSpPr>
        <p:grpSpPr>
          <a:xfrm>
            <a:off x="5871210" y="4594225"/>
            <a:ext cx="1579245" cy="379730"/>
            <a:chOff x="7626" y="5010"/>
            <a:chExt cx="1710" cy="408"/>
          </a:xfrm>
        </p:grpSpPr>
        <p:sp>
          <p:nvSpPr>
            <p:cNvPr id="32825" name="Rectangle 85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2826" name="Line 86"/>
            <p:cNvSpPr/>
            <p:nvPr/>
          </p:nvSpPr>
          <p:spPr>
            <a:xfrm>
              <a:off x="8194" y="5023"/>
              <a:ext cx="1" cy="382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7" name="Line 87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2802" name="Group 88"/>
          <p:cNvGrpSpPr/>
          <p:nvPr/>
        </p:nvGrpSpPr>
        <p:grpSpPr>
          <a:xfrm>
            <a:off x="2577465" y="3700780"/>
            <a:ext cx="1577340" cy="381000"/>
            <a:chOff x="7626" y="5010"/>
            <a:chExt cx="1710" cy="408"/>
          </a:xfrm>
        </p:grpSpPr>
        <p:sp>
          <p:nvSpPr>
            <p:cNvPr id="32822" name="Rectangle 89"/>
            <p:cNvSpPr/>
            <p:nvPr/>
          </p:nvSpPr>
          <p:spPr>
            <a:xfrm>
              <a:off x="7626" y="5010"/>
              <a:ext cx="1710" cy="4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6000" tIns="10800" rIns="18000" bIns="10800"/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2823" name="Line 90"/>
            <p:cNvSpPr/>
            <p:nvPr/>
          </p:nvSpPr>
          <p:spPr>
            <a:xfrm>
              <a:off x="8194" y="5023"/>
              <a:ext cx="1" cy="387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4" name="Line 91"/>
            <p:cNvSpPr/>
            <p:nvPr/>
          </p:nvSpPr>
          <p:spPr>
            <a:xfrm>
              <a:off x="8777" y="5010"/>
              <a:ext cx="0" cy="390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2803" name="Rectangle 92"/>
          <p:cNvSpPr/>
          <p:nvPr/>
        </p:nvSpPr>
        <p:spPr>
          <a:xfrm>
            <a:off x="822325" y="6023610"/>
            <a:ext cx="2972435" cy="51054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4" name="Rectangle 93"/>
          <p:cNvSpPr/>
          <p:nvPr/>
        </p:nvSpPr>
        <p:spPr>
          <a:xfrm>
            <a:off x="5351780" y="6023610"/>
            <a:ext cx="2965450" cy="5086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18000" tIns="10800" rIns="18000" bIns="10800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指向符号表中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的入口</a:t>
            </a:r>
          </a:p>
        </p:txBody>
      </p:sp>
      <p:sp>
        <p:nvSpPr>
          <p:cNvPr id="32805" name="Line 94"/>
          <p:cNvSpPr/>
          <p:nvPr/>
        </p:nvSpPr>
        <p:spPr>
          <a:xfrm>
            <a:off x="2986405" y="2626995"/>
            <a:ext cx="0" cy="107378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lgDash"/>
            <a:headEnd type="none" w="med" len="med"/>
            <a:tailEnd type="stealth" w="lg" len="med"/>
          </a:ln>
        </p:spPr>
      </p:sp>
      <p:sp>
        <p:nvSpPr>
          <p:cNvPr id="32814" name="Line 103"/>
          <p:cNvSpPr/>
          <p:nvPr/>
        </p:nvSpPr>
        <p:spPr>
          <a:xfrm>
            <a:off x="7207885" y="4858385"/>
            <a:ext cx="0" cy="5588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2817" name="Freeform 106"/>
          <p:cNvSpPr/>
          <p:nvPr/>
        </p:nvSpPr>
        <p:spPr>
          <a:xfrm>
            <a:off x="5601970" y="4858385"/>
            <a:ext cx="1039495" cy="55880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295" y="69"/>
              </a:cxn>
              <a:cxn ang="0">
                <a:pos x="58" y="80"/>
              </a:cxn>
              <a:cxn ang="0">
                <a:pos x="0" y="139"/>
              </a:cxn>
            </a:cxnLst>
            <a:rect l="0" t="0" r="0" b="0"/>
            <a:pathLst>
              <a:path w="1126" h="600">
                <a:moveTo>
                  <a:pt x="1126" y="0"/>
                </a:moveTo>
                <a:cubicBezTo>
                  <a:pt x="1091" y="50"/>
                  <a:pt x="1073" y="243"/>
                  <a:pt x="916" y="301"/>
                </a:cubicBezTo>
                <a:cubicBezTo>
                  <a:pt x="759" y="359"/>
                  <a:pt x="334" y="296"/>
                  <a:pt x="181" y="346"/>
                </a:cubicBezTo>
                <a:cubicBezTo>
                  <a:pt x="28" y="396"/>
                  <a:pt x="38" y="547"/>
                  <a:pt x="0" y="60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8" name="Freeform 107"/>
          <p:cNvSpPr/>
          <p:nvPr/>
        </p:nvSpPr>
        <p:spPr>
          <a:xfrm>
            <a:off x="7373620" y="3646170"/>
            <a:ext cx="504825" cy="175768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170" y="296"/>
              </a:cxn>
              <a:cxn ang="0">
                <a:pos x="132" y="375"/>
              </a:cxn>
              <a:cxn ang="0">
                <a:pos x="69" y="410"/>
              </a:cxn>
              <a:cxn ang="0">
                <a:pos x="0" y="433"/>
              </a:cxn>
            </a:cxnLst>
            <a:rect l="0" t="0" r="0" b="0"/>
            <a:pathLst>
              <a:path w="546" h="1890">
                <a:moveTo>
                  <a:pt x="526" y="0"/>
                </a:moveTo>
                <a:cubicBezTo>
                  <a:pt x="536" y="509"/>
                  <a:pt x="546" y="1018"/>
                  <a:pt x="526" y="1290"/>
                </a:cubicBezTo>
                <a:cubicBezTo>
                  <a:pt x="506" y="1562"/>
                  <a:pt x="458" y="1552"/>
                  <a:pt x="406" y="1634"/>
                </a:cubicBezTo>
                <a:cubicBezTo>
                  <a:pt x="354" y="1716"/>
                  <a:pt x="279" y="1742"/>
                  <a:pt x="211" y="1785"/>
                </a:cubicBezTo>
                <a:cubicBezTo>
                  <a:pt x="143" y="1828"/>
                  <a:pt x="44" y="1868"/>
                  <a:pt x="0" y="189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lgDash"/>
            <a:round/>
            <a:headEnd type="none" w="med" len="med"/>
            <a:tailEnd type="stealth" w="lg" len="med"/>
          </a:ln>
        </p:spPr>
        <p:txBody>
          <a:bodyPr/>
          <a:lstStyle/>
          <a:p>
            <a:pPr algn="ctr"/>
            <a:endParaRPr lang="zh-CN" altLang="en-US" sz="1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>
            <a:stCxn id="32773" idx="1"/>
          </p:cNvCxnSpPr>
          <p:nvPr/>
        </p:nvCxnSpPr>
        <p:spPr>
          <a:xfrm flipH="1">
            <a:off x="971550" y="2406015"/>
            <a:ext cx="1727200" cy="51879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773" idx="3"/>
            <a:endCxn id="32774" idx="1"/>
          </p:cNvCxnSpPr>
          <p:nvPr/>
        </p:nvCxnSpPr>
        <p:spPr>
          <a:xfrm>
            <a:off x="3471545" y="2406015"/>
            <a:ext cx="2422525" cy="53784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2774" idx="2"/>
            <a:endCxn id="32783" idx="1"/>
          </p:cNvCxnSpPr>
          <p:nvPr/>
        </p:nvCxnSpPr>
        <p:spPr>
          <a:xfrm>
            <a:off x="6265545" y="3107055"/>
            <a:ext cx="1082675" cy="35687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774" idx="2"/>
          </p:cNvCxnSpPr>
          <p:nvPr/>
        </p:nvCxnSpPr>
        <p:spPr>
          <a:xfrm>
            <a:off x="6265545" y="3107055"/>
            <a:ext cx="34925" cy="14738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2775" idx="3"/>
          </p:cNvCxnSpPr>
          <p:nvPr/>
        </p:nvCxnSpPr>
        <p:spPr>
          <a:xfrm>
            <a:off x="1438275" y="3060065"/>
            <a:ext cx="613410" cy="231330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2776" idx="3"/>
          </p:cNvCxnSpPr>
          <p:nvPr/>
        </p:nvCxnSpPr>
        <p:spPr>
          <a:xfrm>
            <a:off x="1468120" y="3574415"/>
            <a:ext cx="439420" cy="179895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2777" idx="3"/>
          </p:cNvCxnSpPr>
          <p:nvPr/>
        </p:nvCxnSpPr>
        <p:spPr>
          <a:xfrm>
            <a:off x="1452245" y="4185285"/>
            <a:ext cx="311785" cy="1188085"/>
          </a:xfrm>
          <a:prstGeom prst="bentConnector2">
            <a:avLst/>
          </a:prstGeom>
          <a:ln w="19050" cmpd="sng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1799590" y="4236085"/>
            <a:ext cx="1461135" cy="812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2779" idx="2"/>
            <a:endCxn id="32782" idx="0"/>
          </p:cNvCxnSpPr>
          <p:nvPr/>
        </p:nvCxnSpPr>
        <p:spPr>
          <a:xfrm>
            <a:off x="4827270" y="3628390"/>
            <a:ext cx="1270" cy="2806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2779" idx="3"/>
          </p:cNvCxnSpPr>
          <p:nvPr/>
        </p:nvCxnSpPr>
        <p:spPr>
          <a:xfrm>
            <a:off x="5233035" y="3464560"/>
            <a:ext cx="227965" cy="1970405"/>
          </a:xfrm>
          <a:prstGeom prst="bentConnector2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2782" idx="3"/>
          </p:cNvCxnSpPr>
          <p:nvPr/>
        </p:nvCxnSpPr>
        <p:spPr>
          <a:xfrm>
            <a:off x="5215890" y="4067175"/>
            <a:ext cx="76200" cy="1306195"/>
          </a:xfrm>
          <a:prstGeom prst="bentConnector2">
            <a:avLst/>
          </a:prstGeom>
          <a:ln w="12700" cmpd="sng"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84570" y="3860800"/>
            <a:ext cx="0" cy="64833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68445" y="3860800"/>
            <a:ext cx="2016125" cy="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775" idx="2"/>
            <a:endCxn id="32776" idx="0"/>
          </p:cNvCxnSpPr>
          <p:nvPr/>
        </p:nvCxnSpPr>
        <p:spPr>
          <a:xfrm flipH="1">
            <a:off x="1056640" y="3231515"/>
            <a:ext cx="8890" cy="1670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776" idx="2"/>
            <a:endCxn id="32777" idx="0"/>
          </p:cNvCxnSpPr>
          <p:nvPr/>
        </p:nvCxnSpPr>
        <p:spPr>
          <a:xfrm>
            <a:off x="1056640" y="3749675"/>
            <a:ext cx="8890" cy="24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777" idx="2"/>
            <a:endCxn id="32778" idx="0"/>
          </p:cNvCxnSpPr>
          <p:nvPr/>
        </p:nvCxnSpPr>
        <p:spPr>
          <a:xfrm flipH="1">
            <a:off x="1056640" y="4381500"/>
            <a:ext cx="8255" cy="2717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827270" y="3068955"/>
            <a:ext cx="1257300" cy="231140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2782" idx="2"/>
            <a:endCxn id="32785" idx="0"/>
          </p:cNvCxnSpPr>
          <p:nvPr/>
        </p:nvCxnSpPr>
        <p:spPr>
          <a:xfrm>
            <a:off x="4828540" y="4225290"/>
            <a:ext cx="0" cy="2654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495a2ed-0341-4b4c-8186-f07f316f5c8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</TotalTime>
  <Words>1165</Words>
  <Application>Microsoft Office PowerPoint</Application>
  <PresentationFormat>全屏显示(4:3)</PresentationFormat>
  <Paragraphs>404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方正舒体</vt:lpstr>
      <vt:lpstr>楷体</vt:lpstr>
      <vt:lpstr>宋体</vt:lpstr>
      <vt:lpstr>Arial</vt:lpstr>
      <vt:lpstr>Symbol</vt:lpstr>
      <vt:lpstr>Times New Roman</vt:lpstr>
      <vt:lpstr>透明</vt:lpstr>
      <vt:lpstr>S属性定义的自下而上计算</vt:lpstr>
      <vt:lpstr>目录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S属性定义的自下而上计算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USER-</cp:lastModifiedBy>
  <cp:revision>721</cp:revision>
  <dcterms:created xsi:type="dcterms:W3CDTF">2013-06-17T05:43:00Z</dcterms:created>
  <dcterms:modified xsi:type="dcterms:W3CDTF">2020-02-28T08:52:07Z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