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36" r:id="rId2"/>
    <p:sldId id="387" r:id="rId3"/>
    <p:sldId id="366" r:id="rId4"/>
    <p:sldId id="339" r:id="rId5"/>
    <p:sldId id="367" r:id="rId6"/>
    <p:sldId id="368" r:id="rId7"/>
    <p:sldId id="369" r:id="rId8"/>
    <p:sldId id="370" r:id="rId9"/>
    <p:sldId id="371" r:id="rId10"/>
    <p:sldId id="372" r:id="rId11"/>
    <p:sldId id="373" r:id="rId12"/>
    <p:sldId id="374" r:id="rId13"/>
    <p:sldId id="375" r:id="rId14"/>
    <p:sldId id="376" r:id="rId15"/>
    <p:sldId id="377" r:id="rId16"/>
    <p:sldId id="378" r:id="rId17"/>
    <p:sldId id="384" r:id="rId18"/>
    <p:sldId id="379" r:id="rId19"/>
    <p:sldId id="380" r:id="rId20"/>
    <p:sldId id="381" r:id="rId21"/>
    <p:sldId id="382" r:id="rId22"/>
    <p:sldId id="385"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386" r:id="rId37"/>
  </p:sldIdLst>
  <p:sldSz cx="9144000" cy="6858000" type="screen4x3"/>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6">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3E1"/>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3" autoAdjust="0"/>
    <p:restoredTop sz="94660"/>
  </p:normalViewPr>
  <p:slideViewPr>
    <p:cSldViewPr>
      <p:cViewPr varScale="1">
        <p:scale>
          <a:sx n="53" d="100"/>
          <a:sy n="53" d="100"/>
        </p:scale>
        <p:origin x="324" y="72"/>
      </p:cViewPr>
      <p:guideLst>
        <p:guide orient="horz" pos="2226"/>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t>2020/2/28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12716-0500-4096-AEEF-85116185CC49}" type="datetimeFigureOut">
              <a:rPr lang="zh-CN" altLang="en-US" smtClean="0"/>
              <a:t>2020/2/28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t>2020/2/28</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045" y="1443355"/>
            <a:ext cx="8057515" cy="1927225"/>
          </a:xfrm>
        </p:spPr>
        <p:txBody>
          <a:bodyPr/>
          <a:lstStyle/>
          <a:p>
            <a:pPr algn="ctr"/>
            <a:r>
              <a:rPr lang="zh-CN" i="1">
                <a:latin typeface="Times New Roman" panose="02020603050405020304" pitchFamily="18" charset="0"/>
                <a:ea typeface="楷体" panose="02010609060101010101" pitchFamily="49" charset="-122"/>
                <a:cs typeface="Times New Roman" panose="02020603050405020304" pitchFamily="18" charset="0"/>
              </a:rPr>
              <a:t>L</a:t>
            </a:r>
            <a:r>
              <a:rPr lang="zh-CN">
                <a:latin typeface="Times New Roman" panose="02020603050405020304" pitchFamily="18" charset="0"/>
                <a:ea typeface="楷体" panose="02010609060101010101" pitchFamily="49" charset="-122"/>
                <a:cs typeface="Times New Roman" panose="02020603050405020304" pitchFamily="18" charset="0"/>
              </a:rPr>
              <a:t>属性定义的</a:t>
            </a:r>
            <a:r>
              <a:rPr lang="zh-CN">
                <a:latin typeface="Times New Roman" panose="02020603050405020304" pitchFamily="18" charset="0"/>
                <a:ea typeface="楷体" panose="02010609060101010101" pitchFamily="49" charset="-122"/>
                <a:cs typeface="Times New Roman" panose="02020603050405020304" pitchFamily="18" charset="0"/>
                <a:sym typeface="+mn-ea"/>
              </a:rPr>
              <a:t>自上而下</a:t>
            </a:r>
            <a:r>
              <a:rPr lang="zh-CN">
                <a:latin typeface="Times New Roman" panose="02020603050405020304" pitchFamily="18" charset="0"/>
                <a:ea typeface="楷体" panose="02010609060101010101" pitchFamily="49" charset="-122"/>
                <a:cs typeface="Times New Roman" panose="02020603050405020304" pitchFamily="18" charset="0"/>
              </a:rPr>
              <a:t>计算</a:t>
            </a:r>
          </a:p>
        </p:txBody>
      </p:sp>
      <p:sp>
        <p:nvSpPr>
          <p:cNvPr id="3" name="副标题 2"/>
          <p:cNvSpPr>
            <a:spLocks noGrp="1"/>
          </p:cNvSpPr>
          <p:nvPr>
            <p:ph type="subTitle" idx="1"/>
          </p:nvPr>
        </p:nvSpPr>
        <p:spPr>
          <a:xfrm>
            <a:off x="1409700" y="3463925"/>
            <a:ext cx="6400800" cy="1752600"/>
          </a:xfrm>
        </p:spPr>
        <p:txBody>
          <a:bodyPr/>
          <a:lstStyle/>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计算机科学与技术学院 王中卿</a:t>
            </a: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Times New Roman" panose="02020603050405020304" pitchFamily="18" charset="0"/>
                <a:ea typeface="楷体" panose="02010609060101010101" pitchFamily="49" charset="-122"/>
                <a:cs typeface="楷体" panose="02010609060101010101" pitchFamily="49" charset="-122"/>
              </a:rPr>
              <a:t>编译原理</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例，数学排版语言</a:t>
            </a:r>
            <a:r>
              <a:rPr lang="en-US" altLang="zh-CN" dirty="0">
                <a:latin typeface="Times New Roman" panose="02020603050405020304" pitchFamily="18" charset="0"/>
                <a:cs typeface="Times New Roman" panose="02020603050405020304" pitchFamily="18" charset="0"/>
                <a:sym typeface="+mn-ea"/>
              </a:rPr>
              <a:t>EQN</a:t>
            </a:r>
            <a:r>
              <a:rPr lang="zh-CN" altLang="en-US" dirty="0">
                <a:sym typeface="+mn-ea"/>
              </a:rPr>
              <a:t>（翻译方案）</a:t>
            </a:r>
          </a:p>
          <a:p>
            <a:pPr marL="0" indent="0">
              <a:buNone/>
            </a:pP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en-US" altLang="zh-CN" sz="2200" i="1" dirty="0">
                <a:latin typeface="Times New Roman" panose="02020603050405020304" pitchFamily="18" charset="0"/>
                <a:cs typeface="Times New Roman" panose="02020603050405020304" pitchFamily="18" charset="0"/>
                <a:sym typeface="+mn-ea"/>
              </a:rPr>
              <a:t>S    </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B</a:t>
            </a:r>
            <a:r>
              <a:rPr lang="en-US" altLang="zh-CN" sz="2200" dirty="0">
                <a:solidFill>
                  <a:schemeClr val="accent2"/>
                </a:solidFill>
                <a:latin typeface="Times New Roman" panose="02020603050405020304" pitchFamily="18" charset="0"/>
                <a:cs typeface="Times New Roman" panose="02020603050405020304" pitchFamily="18" charset="0"/>
                <a:sym typeface="+mn-ea"/>
              </a:rPr>
              <a:t>.</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2200" dirty="0">
                <a:solidFill>
                  <a:schemeClr val="accent2"/>
                </a:solidFill>
                <a:latin typeface="Times New Roman" panose="02020603050405020304" pitchFamily="18" charset="0"/>
                <a:cs typeface="Times New Roman" panose="02020603050405020304" pitchFamily="18" charset="0"/>
                <a:sym typeface="+mn-ea"/>
              </a:rPr>
              <a:t> = 10</a:t>
            </a:r>
            <a:r>
              <a:rPr lang="en-US" altLang="zh-CN" sz="2200" dirty="0">
                <a:latin typeface="Times New Roman" panose="02020603050405020304" pitchFamily="18" charset="0"/>
                <a:cs typeface="Times New Roman" panose="02020603050405020304" pitchFamily="18" charset="0"/>
                <a:sym typeface="+mn-ea"/>
              </a:rPr>
              <a:t> }</a:t>
            </a:r>
            <a:endParaRPr lang="zh-CN" altLang="en-US" sz="2200" dirty="0">
              <a:latin typeface="Times New Roman" panose="02020603050405020304" pitchFamily="18" charset="0"/>
              <a:cs typeface="Times New Roman" panose="02020603050405020304" pitchFamily="18" charset="0"/>
              <a:sym typeface="+mn-ea"/>
            </a:endParaRPr>
          </a:p>
          <a:p>
            <a:pPr marL="274320" lvl="1" indent="0">
              <a:buNone/>
            </a:pPr>
            <a:r>
              <a:rPr lang="en-US" altLang="zh-CN" sz="2200" i="1" dirty="0">
                <a:latin typeface="Times New Roman" panose="02020603050405020304" pitchFamily="18" charset="0"/>
                <a:cs typeface="Times New Roman" panose="02020603050405020304" pitchFamily="18" charset="0"/>
                <a:sym typeface="+mn-ea"/>
              </a:rPr>
              <a:t>	B	</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latin typeface="Times New Roman" panose="02020603050405020304" pitchFamily="18" charset="0"/>
                <a:cs typeface="Times New Roman" panose="02020603050405020304" pitchFamily="18" charset="0"/>
                <a:sym typeface="+mn-ea"/>
              </a:rPr>
              <a:t>S</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latin typeface="Times New Roman" panose="02020603050405020304" pitchFamily="18" charset="0"/>
                <a:cs typeface="Times New Roman" panose="02020603050405020304" pitchFamily="18" charset="0"/>
                <a:sym typeface="+mn-ea"/>
              </a:rPr>
              <a:t>ht</a:t>
            </a:r>
            <a:r>
              <a:rPr lang="en-US" altLang="zh-CN" sz="2200" dirty="0">
                <a:latin typeface="Times New Roman" panose="02020603050405020304" pitchFamily="18" charset="0"/>
                <a:cs typeface="Times New Roman" panose="02020603050405020304" pitchFamily="18" charset="0"/>
                <a:sym typeface="+mn-ea"/>
              </a:rPr>
              <a:t> = </a:t>
            </a:r>
            <a:r>
              <a:rPr lang="en-US" altLang="zh-CN" sz="2200" i="1" dirty="0">
                <a:latin typeface="Times New Roman" panose="02020603050405020304" pitchFamily="18" charset="0"/>
                <a:cs typeface="Times New Roman" panose="02020603050405020304" pitchFamily="18" charset="0"/>
                <a:sym typeface="+mn-ea"/>
              </a:rPr>
              <a:t>B</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latin typeface="Times New Roman" panose="02020603050405020304" pitchFamily="18" charset="0"/>
                <a:cs typeface="Times New Roman" panose="02020603050405020304" pitchFamily="18" charset="0"/>
                <a:sym typeface="+mn-ea"/>
              </a:rPr>
              <a:t>ht</a:t>
            </a:r>
            <a:r>
              <a:rPr lang="en-US" altLang="zh-CN" sz="2200"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	</a:t>
            </a: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endParaRPr lang="zh-CN" altLang="en-US" sz="20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文本框 3"/>
          <p:cNvSpPr txBox="1"/>
          <p:nvPr/>
        </p:nvSpPr>
        <p:spPr>
          <a:xfrm>
            <a:off x="5017135" y="2461260"/>
            <a:ext cx="2333625" cy="768350"/>
          </a:xfrm>
          <a:prstGeom prst="rect">
            <a:avLst/>
          </a:prstGeom>
          <a:noFill/>
        </p:spPr>
        <p:txBody>
          <a:bodyPr wrap="square" rtlCol="0">
            <a:spAutoFit/>
          </a:bodyPr>
          <a:lstStyle/>
          <a:p>
            <a:r>
              <a:rPr lang="en-US" altLang="zh-CN" sz="22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2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继承属性的计算位于</a:t>
            </a:r>
            <a:r>
              <a:rPr lang="en-US" altLang="zh-CN" sz="22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2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的左边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例，数学排版语言</a:t>
            </a:r>
            <a:r>
              <a:rPr lang="en-US" altLang="zh-CN" dirty="0">
                <a:latin typeface="Times New Roman" panose="02020603050405020304" pitchFamily="18" charset="0"/>
                <a:cs typeface="Times New Roman" panose="02020603050405020304" pitchFamily="18" charset="0"/>
                <a:sym typeface="+mn-ea"/>
              </a:rPr>
              <a:t>EQN</a:t>
            </a:r>
            <a:r>
              <a:rPr lang="zh-CN" altLang="en-US" dirty="0">
                <a:sym typeface="+mn-ea"/>
              </a:rPr>
              <a:t>（翻译方案）</a:t>
            </a:r>
          </a:p>
          <a:p>
            <a:pPr marL="0" indent="0">
              <a:buNone/>
            </a:pP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en-US" altLang="zh-CN" sz="2200" i="1" dirty="0">
                <a:latin typeface="Times New Roman" panose="02020603050405020304" pitchFamily="18" charset="0"/>
                <a:cs typeface="Times New Roman" panose="02020603050405020304" pitchFamily="18" charset="0"/>
                <a:sym typeface="+mn-ea"/>
              </a:rPr>
              <a:t>S    </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latin typeface="Times New Roman" panose="02020603050405020304" pitchFamily="18" charset="0"/>
                <a:cs typeface="Times New Roman" panose="02020603050405020304" pitchFamily="18" charset="0"/>
                <a:sym typeface="+mn-ea"/>
              </a:rPr>
              <a:t>B</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latin typeface="Times New Roman" panose="02020603050405020304" pitchFamily="18" charset="0"/>
                <a:cs typeface="Times New Roman" panose="02020603050405020304" pitchFamily="18" charset="0"/>
                <a:sym typeface="+mn-ea"/>
              </a:rPr>
              <a:t>ps</a:t>
            </a:r>
            <a:r>
              <a:rPr lang="en-US" altLang="zh-CN" sz="2200" dirty="0">
                <a:latin typeface="Times New Roman" panose="02020603050405020304" pitchFamily="18" charset="0"/>
                <a:cs typeface="Times New Roman" panose="02020603050405020304" pitchFamily="18" charset="0"/>
                <a:sym typeface="+mn-ea"/>
              </a:rPr>
              <a:t> = 10 }</a:t>
            </a:r>
            <a:endParaRPr lang="zh-CN" altLang="en-US" sz="2200" dirty="0">
              <a:latin typeface="Times New Roman" panose="02020603050405020304" pitchFamily="18" charset="0"/>
              <a:cs typeface="Times New Roman" panose="02020603050405020304" pitchFamily="18" charset="0"/>
              <a:sym typeface="+mn-ea"/>
            </a:endParaRPr>
          </a:p>
          <a:p>
            <a:pPr marL="274320" lvl="1" indent="0">
              <a:buNone/>
            </a:pPr>
            <a:r>
              <a:rPr lang="en-US" altLang="zh-CN" sz="2200" i="1" dirty="0">
                <a:latin typeface="Times New Roman" panose="02020603050405020304" pitchFamily="18" charset="0"/>
                <a:cs typeface="Times New Roman" panose="02020603050405020304" pitchFamily="18" charset="0"/>
                <a:sym typeface="+mn-ea"/>
              </a:rPr>
              <a:t>	B	</a:t>
            </a:r>
            <a:r>
              <a:rPr lang="en-US" altLang="zh-CN" sz="2200" dirty="0">
                <a:latin typeface="Times New Roman" panose="02020603050405020304" pitchFamily="18" charset="0"/>
                <a:cs typeface="Times New Roman" panose="02020603050405020304" pitchFamily="18" charset="0"/>
                <a:sym typeface="+mn-ea"/>
              </a:rPr>
              <a:t>{</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S</a:t>
            </a:r>
            <a:r>
              <a:rPr lang="en-US" altLang="zh-CN" sz="2200" dirty="0">
                <a:solidFill>
                  <a:schemeClr val="accent2"/>
                </a:solidFill>
                <a:latin typeface="Times New Roman" panose="02020603050405020304" pitchFamily="18" charset="0"/>
                <a:cs typeface="Times New Roman" panose="02020603050405020304" pitchFamily="18" charset="0"/>
                <a:sym typeface="+mn-ea"/>
              </a:rPr>
              <a:t>.</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ht</a:t>
            </a:r>
            <a:r>
              <a:rPr lang="en-US" altLang="zh-CN" sz="2200" dirty="0">
                <a:solidFill>
                  <a:schemeClr val="accent2"/>
                </a:solidFill>
                <a:latin typeface="Times New Roman" panose="02020603050405020304" pitchFamily="18" charset="0"/>
                <a:cs typeface="Times New Roman" panose="02020603050405020304" pitchFamily="18" charset="0"/>
                <a:sym typeface="+mn-ea"/>
              </a:rPr>
              <a:t> = </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B</a:t>
            </a:r>
            <a:r>
              <a:rPr lang="en-US" altLang="zh-CN" sz="2200" dirty="0">
                <a:solidFill>
                  <a:schemeClr val="accent2"/>
                </a:solidFill>
                <a:latin typeface="Times New Roman" panose="02020603050405020304" pitchFamily="18" charset="0"/>
                <a:cs typeface="Times New Roman" panose="02020603050405020304" pitchFamily="18" charset="0"/>
                <a:sym typeface="+mn-ea"/>
              </a:rPr>
              <a:t>.</a:t>
            </a:r>
            <a:r>
              <a:rPr lang="en-US" altLang="zh-CN" sz="2200" i="1" dirty="0">
                <a:solidFill>
                  <a:schemeClr val="accent2"/>
                </a:solidFill>
                <a:latin typeface="Times New Roman" panose="02020603050405020304" pitchFamily="18" charset="0"/>
                <a:cs typeface="Times New Roman" panose="02020603050405020304" pitchFamily="18" charset="0"/>
                <a:sym typeface="+mn-ea"/>
              </a:rPr>
              <a:t>ht</a:t>
            </a:r>
            <a:r>
              <a:rPr lang="en-US" altLang="zh-CN" sz="2200"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	</a:t>
            </a: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endParaRPr lang="zh-CN" altLang="en-US" sz="20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文本框 3"/>
          <p:cNvSpPr txBox="1"/>
          <p:nvPr/>
        </p:nvSpPr>
        <p:spPr>
          <a:xfrm>
            <a:off x="5017135" y="2461260"/>
            <a:ext cx="2571115" cy="768350"/>
          </a:xfrm>
          <a:prstGeom prst="rect">
            <a:avLst/>
          </a:prstGeom>
          <a:noFill/>
        </p:spPr>
        <p:txBody>
          <a:bodyPr wrap="square" rtlCol="0">
            <a:spAutoFit/>
          </a:bodyPr>
          <a:lstStyle/>
          <a:p>
            <a:r>
              <a:rPr lang="zh-CN" altLang="en-US" sz="22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2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综合属性的计算放在右部末端</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solidFill>
                  <a:schemeClr val="tx1"/>
                </a:solidFill>
                <a:latin typeface="Times New Roman" panose="02020603050405020304" pitchFamily="18" charset="0"/>
                <a:cs typeface="Times New Roman" panose="02020603050405020304" pitchFamily="18" charset="0"/>
                <a:sym typeface="+mn-ea"/>
              </a:rPr>
              <a:t>例，数学排版语言</a:t>
            </a:r>
            <a:r>
              <a:rPr lang="en-US" altLang="zh-CN" dirty="0">
                <a:solidFill>
                  <a:schemeClr val="tx1"/>
                </a:solidFill>
                <a:latin typeface="Times New Roman" panose="02020603050405020304" pitchFamily="18" charset="0"/>
                <a:cs typeface="Times New Roman" panose="02020603050405020304" pitchFamily="18" charset="0"/>
                <a:sym typeface="+mn-ea"/>
              </a:rPr>
              <a:t>EQN</a:t>
            </a:r>
            <a:r>
              <a:rPr lang="zh-CN" altLang="en-US" dirty="0">
                <a:solidFill>
                  <a:schemeClr val="tx1"/>
                </a:solidFill>
                <a:sym typeface="+mn-ea"/>
              </a:rPr>
              <a:t>（翻译方案）</a:t>
            </a:r>
          </a:p>
          <a:p>
            <a:pPr marL="0" indent="0">
              <a:buNone/>
            </a:pPr>
            <a:endParaRPr lang="zh-CN"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fontAlgn="auto">
              <a:lnSpc>
                <a:spcPct val="100000"/>
              </a:lnSpc>
              <a:spcBef>
                <a:spcPct val="0"/>
              </a:spcBef>
              <a:buNone/>
            </a:pPr>
            <a:r>
              <a:rPr lang="en-US" altLang="zh-CN" sz="2000" i="1" dirty="0">
                <a:solidFill>
                  <a:schemeClr val="tx1"/>
                </a:solidFill>
                <a:latin typeface="Times New Roman" panose="02020603050405020304" pitchFamily="18" charset="0"/>
                <a:cs typeface="Times New Roman" panose="02020603050405020304" pitchFamily="18" charset="0"/>
                <a:sym typeface="+mn-ea"/>
              </a:rPr>
              <a:t>	S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 10 }</a:t>
            </a:r>
            <a:endParaRPr lang="zh-CN" altLang="en-US"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solidFill>
                  <a:schemeClr val="tx1"/>
                </a:solidFill>
                <a:latin typeface="Times New Roman" panose="02020603050405020304" pitchFamily="18" charset="0"/>
                <a:cs typeface="Times New Roman" panose="02020603050405020304" pitchFamily="18" charset="0"/>
                <a:sym typeface="+mn-ea"/>
              </a:rPr>
              <a:t>		B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S</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zh-CN" altLang="en-US"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max</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 </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solidFill>
                  <a:schemeClr val="tx1"/>
                </a:solidFill>
                <a:latin typeface="Times New Roman" panose="02020603050405020304" pitchFamily="18" charset="0"/>
                <a:cs typeface="Times New Roman" panose="02020603050405020304" pitchFamily="18" charset="0"/>
                <a:sym typeface="+mn-ea"/>
              </a:rPr>
              <a:t>	B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dirty="0">
                <a:solidFill>
                  <a:schemeClr val="tx1"/>
                </a:solidFill>
                <a:latin typeface="Times New Roman" panose="02020603050405020304" pitchFamily="18" charset="0"/>
                <a:cs typeface="Times New Roman" panose="02020603050405020304" pitchFamily="18" charset="0"/>
                <a:sym typeface="+mn-ea"/>
              </a:rPr>
              <a:t>		sub	{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shrink</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solidFill>
                  <a:schemeClr val="tx1"/>
                </a:solidFill>
                <a:latin typeface="Times New Roman" panose="02020603050405020304" pitchFamily="18" charset="0"/>
                <a:cs typeface="Times New Roman" panose="02020603050405020304" pitchFamily="18" charset="0"/>
                <a:sym typeface="+mn-ea"/>
              </a:rPr>
              <a:t>		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	</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B.ht</a:t>
            </a:r>
            <a:r>
              <a:rPr lang="en-US" altLang="zh-CN" sz="2000"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disp</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baseline="-30000" dirty="0">
                <a:solidFill>
                  <a:schemeClr val="tx1"/>
                </a:solidFill>
                <a:latin typeface="Times New Roman" panose="02020603050405020304" pitchFamily="18" charset="0"/>
                <a:cs typeface="Times New Roman" panose="02020603050405020304" pitchFamily="18" charset="0"/>
                <a:sym typeface="+mn-ea"/>
              </a:rPr>
              <a:t>2</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 </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p>
          <a:p>
            <a:pPr fontAlgn="auto">
              <a:lnSpc>
                <a:spcPct val="100000"/>
              </a:lnSpc>
              <a:spcBef>
                <a:spcPct val="0"/>
              </a:spcBef>
              <a:buNone/>
            </a:pPr>
            <a:r>
              <a:rPr lang="en-US" altLang="zh-CN" sz="2000" i="1" dirty="0">
                <a:solidFill>
                  <a:schemeClr val="tx1"/>
                </a:solidFill>
                <a:latin typeface="Times New Roman" panose="02020603050405020304" pitchFamily="18" charset="0"/>
                <a:cs typeface="Times New Roman" panose="02020603050405020304" pitchFamily="18" charset="0"/>
                <a:sym typeface="+mn-ea"/>
              </a:rPr>
              <a:t>	B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 text	{</a:t>
            </a:r>
            <a:r>
              <a:rPr lang="en-US" altLang="zh-CN" sz="2000" i="1" dirty="0">
                <a:solidFill>
                  <a:schemeClr val="tx1"/>
                </a:solidFill>
                <a:latin typeface="Times New Roman" panose="02020603050405020304" pitchFamily="18" charset="0"/>
                <a:cs typeface="Times New Roman" panose="02020603050405020304" pitchFamily="18" charset="0"/>
                <a:sym typeface="+mn-ea"/>
              </a:rPr>
              <a:t>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ht</a:t>
            </a:r>
            <a:r>
              <a:rPr lang="en-US" altLang="zh-CN" sz="2000" dirty="0">
                <a:solidFill>
                  <a:schemeClr val="tx1"/>
                </a:solidFill>
                <a:latin typeface="Times New Roman" panose="02020603050405020304" pitchFamily="18" charset="0"/>
                <a:cs typeface="Times New Roman" panose="02020603050405020304" pitchFamily="18" charset="0"/>
                <a:sym typeface="+mn-ea"/>
              </a:rPr>
              <a:t> = text.</a:t>
            </a:r>
            <a:r>
              <a:rPr lang="en-US" altLang="zh-CN" sz="2000" i="1" dirty="0">
                <a:solidFill>
                  <a:schemeClr val="tx1"/>
                </a:solidFill>
                <a:latin typeface="Times New Roman" panose="02020603050405020304" pitchFamily="18" charset="0"/>
                <a:cs typeface="Times New Roman" panose="02020603050405020304" pitchFamily="18" charset="0"/>
                <a:sym typeface="+mn-ea"/>
              </a:rPr>
              <a:t>h</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r>
              <a:rPr lang="en-US" altLang="zh-CN"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 B</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i="1" dirty="0">
                <a:solidFill>
                  <a:schemeClr val="tx1"/>
                </a:solidFill>
                <a:latin typeface="Times New Roman" panose="02020603050405020304" pitchFamily="18" charset="0"/>
                <a:cs typeface="Times New Roman" panose="02020603050405020304" pitchFamily="18" charset="0"/>
                <a:sym typeface="+mn-ea"/>
              </a:rPr>
              <a:t>ps</a:t>
            </a:r>
            <a:r>
              <a:rPr lang="en-US" altLang="zh-CN" sz="2000" dirty="0">
                <a:solidFill>
                  <a:schemeClr val="tx1"/>
                </a:solidFill>
                <a:latin typeface="Times New Roman" panose="02020603050405020304" pitchFamily="18" charset="0"/>
                <a:cs typeface="Times New Roman" panose="02020603050405020304" pitchFamily="18" charset="0"/>
                <a:sym typeface="+mn-ea"/>
              </a:rPr>
              <a:t> }</a:t>
            </a:r>
            <a:endParaRPr lang="zh-CN" altLang="en-US" sz="2200" dirty="0">
              <a:solidFill>
                <a:schemeClr val="tx1"/>
              </a:solidFill>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endParaRPr lang="zh-CN" altLang="en-US" sz="2000" dirty="0">
              <a:solidFill>
                <a:schemeClr val="tx1"/>
              </a:solidFill>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a:t>
            </a:r>
            <a:r>
              <a:rPr lang="zh-CN">
                <a:latin typeface="Times New Roman" panose="02020603050405020304" pitchFamily="18" charset="0"/>
                <a:cs typeface="Times New Roman" panose="02020603050405020304" pitchFamily="18" charset="0"/>
                <a:sym typeface="+mn-ea"/>
              </a:rPr>
              <a:t>自上而下</a:t>
            </a:r>
            <a:r>
              <a:rPr lang="zh-CN" altLang="en-US" dirty="0">
                <a:latin typeface="Times New Roman" panose="02020603050405020304" pitchFamily="18" charset="0"/>
                <a:cs typeface="Times New Roman" panose="02020603050405020304" pitchFamily="18" charset="0"/>
                <a:sym typeface="+mn-ea"/>
              </a:rPr>
              <a:t>计算</a:t>
            </a:r>
          </a:p>
        </p:txBody>
      </p:sp>
      <p:sp>
        <p:nvSpPr>
          <p:cNvPr id="3" name="内容占位符 2"/>
          <p:cNvSpPr>
            <a:spLocks noGrp="1"/>
          </p:cNvSpPr>
          <p:nvPr>
            <p:ph idx="1"/>
          </p:nvPr>
        </p:nvSpPr>
        <p:spPr/>
        <p:txBody>
          <a:bodyPr>
            <a:normAutofit/>
          </a:bodyPr>
          <a:lstStyle/>
          <a:p>
            <a:r>
              <a:rPr lang="zh-CN" altLang="en-US" dirty="0">
                <a:latin typeface="宋体" panose="02010600030101010101" pitchFamily="2" charset="-122"/>
                <a:sym typeface="+mn-ea"/>
              </a:rPr>
              <a:t>例，左递归的消除引起继承属性</a:t>
            </a:r>
            <a:endParaRPr lang="en-US" altLang="zh-CN" dirty="0">
              <a:latin typeface="宋体" panose="02010600030101010101" pitchFamily="2" charset="-122"/>
            </a:endParaRPr>
          </a:p>
          <a:p>
            <a:endParaRPr lang="zh-CN" altLang="en-US" sz="22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endParaRPr lang="zh-CN" altLang="en-US" sz="20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 name="Group 39"/>
          <p:cNvGraphicFramePr>
            <a:graphicFrameLocks noGrp="1"/>
          </p:cNvGraphicFramePr>
          <p:nvPr/>
        </p:nvGraphicFramePr>
        <p:xfrm>
          <a:off x="962025" y="2521585"/>
          <a:ext cx="7143750" cy="3901440"/>
        </p:xfrm>
        <a:graphic>
          <a:graphicData uri="http://schemas.openxmlformats.org/drawingml/2006/table">
            <a:tbl>
              <a:tblPr>
                <a:tableStyleId>{5940675A-B579-460E-94D1-54222C63F5DA}</a:tableStyleId>
              </a:tblPr>
              <a:tblGrid>
                <a:gridCol w="1739265">
                  <a:extLst>
                    <a:ext uri="{9D8B030D-6E8A-4147-A177-3AD203B41FA5}">
                      <a16:colId xmlns:a16="http://schemas.microsoft.com/office/drawing/2014/main" val="20000"/>
                    </a:ext>
                  </a:extLst>
                </a:gridCol>
                <a:gridCol w="5404485">
                  <a:extLst>
                    <a:ext uri="{9D8B030D-6E8A-4147-A177-3AD203B41FA5}">
                      <a16:colId xmlns:a16="http://schemas.microsoft.com/office/drawing/2014/main" val="20001"/>
                    </a:ext>
                  </a:extLst>
                </a:gridCol>
              </a:tblGrid>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a:t>
                      </a:r>
                    </a:p>
                  </a:txBody>
                  <a:tcPr marT="45705" marB="45705"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a:t>
                      </a:r>
                    </a:p>
                  </a:txBody>
                  <a:tcPr marT="45705" marB="45705" horzOverflow="overflow"/>
                </a:tc>
                <a:extLst>
                  <a:ext uri="{0D108BD9-81ED-4DB2-BD59-A6C34878D82A}">
                    <a16:rowId xmlns:a16="http://schemas.microsoft.com/office/drawing/2014/main" val="10000"/>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E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mkNode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1"/>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2"/>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mkNode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3"/>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4"/>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5"/>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mkLeaf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id.</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entry</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6"/>
                  </a:ext>
                </a:extLst>
              </a:tr>
              <a:tr h="4876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num </a:t>
                      </a:r>
                    </a:p>
                  </a:txBody>
                  <a:tcPr marT="45705" marB="45705"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F</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nptr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mkLeaf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(num, num.</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05" marB="45705" horzOverflow="overflow"/>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lstStyle/>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E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1" dirty="0">
                <a:latin typeface="Times New Roman" panose="02020603050405020304" pitchFamily="18" charset="0"/>
                <a:cs typeface="Times New Roman" panose="02020603050405020304" pitchFamily="18" charset="0"/>
                <a:sym typeface="+mn-ea"/>
              </a:rPr>
              <a:t>T</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R</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 </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T</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nptr</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T</a:t>
            </a:r>
            <a:r>
              <a:rPr lang="en-US" altLang="zh-CN" sz="2000" i="1" dirty="0">
                <a:solidFill>
                  <a:srgbClr val="7030A0"/>
                </a:solidFill>
                <a:latin typeface="Times New Roman" panose="02020603050405020304" pitchFamily="18" charset="0"/>
                <a:cs typeface="Times New Roman" panose="02020603050405020304" pitchFamily="18" charset="0"/>
                <a:sym typeface="+mn-ea"/>
              </a:rPr>
              <a:t> </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T + T + …</a:t>
            </a:r>
            <a:endParaRPr lang="en-US" altLang="zh-CN" sz="2000" dirty="0">
              <a:solidFill>
                <a:srgbClr val="00FF00"/>
              </a:solidFill>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R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E</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nptr</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R</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R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T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R</a:t>
            </a:r>
            <a:r>
              <a:rPr lang="en-US" altLang="zh-CN" sz="2000"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 </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mkNode</a:t>
            </a:r>
            <a:r>
              <a:rPr lang="en-US" altLang="zh-CN" sz="2000" dirty="0">
                <a:solidFill>
                  <a:schemeClr val="accent2"/>
                </a:solidFill>
                <a:latin typeface="Times New Roman" panose="02020603050405020304" pitchFamily="18" charset="0"/>
                <a:cs typeface="Times New Roman" panose="02020603050405020304" pitchFamily="18" charset="0"/>
                <a:sym typeface="+mn-ea"/>
              </a:rPr>
              <a:t> ( ‘+’,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R</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T</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nptr</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R</a:t>
            </a:r>
            <a:r>
              <a:rPr lang="en-US" altLang="zh-CN" sz="2000" baseline="-30000" dirty="0">
                <a:latin typeface="Times New Roman" panose="02020603050405020304" pitchFamily="18" charset="0"/>
                <a:cs typeface="Times New Roman" panose="02020603050405020304" pitchFamily="18" charset="0"/>
                <a:sym typeface="+mn-ea"/>
              </a:rPr>
              <a:t>1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R</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R</a:t>
            </a:r>
            <a:r>
              <a:rPr lang="en-US" altLang="zh-CN" sz="2000" baseline="-30000" dirty="0">
                <a:latin typeface="Times New Roman" panose="02020603050405020304" pitchFamily="18" charset="0"/>
                <a:cs typeface="Times New Roman" panose="02020603050405020304" pitchFamily="18" charset="0"/>
                <a:sym typeface="+mn-ea"/>
              </a:rPr>
              <a:t>1</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R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R</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R</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i</a:t>
            </a:r>
            <a:r>
              <a:rPr lang="en-US" altLang="zh-CN" sz="2000" dirty="0">
                <a:latin typeface="Times New Roman" panose="02020603050405020304" pitchFamily="18" charset="0"/>
                <a:cs typeface="Times New Roman" panose="02020603050405020304" pitchFamily="18" charset="0"/>
                <a:sym typeface="+mn-ea"/>
              </a:rPr>
              <a:t> }</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F</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W</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 </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F.nptr</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W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T</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nptr</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W.s</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W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F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W</a:t>
            </a:r>
            <a:r>
              <a:rPr lang="en-US" altLang="zh-CN" sz="2000"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 </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mkNode</a:t>
            </a:r>
            <a:r>
              <a:rPr lang="en-US" altLang="zh-CN" sz="2000" dirty="0">
                <a:solidFill>
                  <a:schemeClr val="accent2"/>
                </a:solidFill>
                <a:latin typeface="Times New Roman" panose="02020603050405020304" pitchFamily="18" charset="0"/>
                <a:cs typeface="Times New Roman" panose="02020603050405020304" pitchFamily="18" charset="0"/>
                <a:sym typeface="+mn-ea"/>
              </a:rPr>
              <a:t> ( ‘</a:t>
            </a:r>
            <a:r>
              <a:rPr lang="en-US" altLang="zh-CN" sz="2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W</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i</a:t>
            </a:r>
            <a:r>
              <a:rPr lang="en-US" altLang="zh-CN" sz="2000"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F</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nptr</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W</a:t>
            </a:r>
            <a:r>
              <a:rPr lang="en-US" altLang="zh-CN" sz="2000" baseline="-30000" dirty="0">
                <a:latin typeface="Times New Roman" panose="02020603050405020304" pitchFamily="18" charset="0"/>
                <a:cs typeface="Times New Roman" panose="02020603050405020304" pitchFamily="18" charset="0"/>
                <a:sym typeface="+mn-ea"/>
              </a:rPr>
              <a:t>1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W</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W</a:t>
            </a:r>
            <a:r>
              <a:rPr lang="en-US" altLang="zh-CN" sz="2000" baseline="-30000" dirty="0">
                <a:latin typeface="Times New Roman" panose="02020603050405020304" pitchFamily="18" charset="0"/>
                <a:cs typeface="Times New Roman" panose="02020603050405020304" pitchFamily="18" charset="0"/>
                <a:sym typeface="+mn-ea"/>
              </a:rPr>
              <a:t>1</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a:t>
            </a:r>
            <a:endParaRPr lang="en-US" altLang="zh-CN" sz="20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2000" i="1" dirty="0">
                <a:latin typeface="Times New Roman" panose="02020603050405020304" pitchFamily="18" charset="0"/>
                <a:cs typeface="Times New Roman" panose="02020603050405020304" pitchFamily="18" charset="0"/>
                <a:sym typeface="+mn-ea"/>
              </a:rPr>
              <a:t>	W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30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W</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s</a:t>
            </a:r>
            <a:r>
              <a:rPr lang="en-US" altLang="zh-CN" sz="2000" dirty="0">
                <a:latin typeface="Times New Roman" panose="02020603050405020304" pitchFamily="18" charset="0"/>
                <a:cs typeface="Times New Roman" panose="02020603050405020304" pitchFamily="18" charset="0"/>
                <a:sym typeface="+mn-ea"/>
              </a:rPr>
              <a:t> = </a:t>
            </a:r>
            <a:r>
              <a:rPr lang="en-US" altLang="zh-CN" sz="2000" i="1" dirty="0">
                <a:latin typeface="Times New Roman" panose="02020603050405020304" pitchFamily="18" charset="0"/>
                <a:cs typeface="Times New Roman" panose="02020603050405020304" pitchFamily="18" charset="0"/>
                <a:sym typeface="+mn-ea"/>
              </a:rPr>
              <a:t>W</a:t>
            </a:r>
            <a:r>
              <a:rPr lang="en-US" altLang="zh-CN" sz="2000" dirty="0">
                <a:latin typeface="Times New Roman" panose="02020603050405020304" pitchFamily="18" charset="0"/>
                <a:cs typeface="Times New Roman" panose="02020603050405020304" pitchFamily="18" charset="0"/>
                <a:sym typeface="+mn-ea"/>
              </a:rPr>
              <a:t>.</a:t>
            </a:r>
            <a:r>
              <a:rPr lang="en-US" altLang="zh-CN" sz="2000" i="1" dirty="0">
                <a:latin typeface="Times New Roman" panose="02020603050405020304" pitchFamily="18" charset="0"/>
                <a:cs typeface="Times New Roman" panose="02020603050405020304" pitchFamily="18" charset="0"/>
                <a:sym typeface="+mn-ea"/>
              </a:rPr>
              <a:t>i</a:t>
            </a:r>
            <a:r>
              <a:rPr lang="en-US" altLang="zh-CN" sz="2000" dirty="0">
                <a:latin typeface="Times New Roman" panose="02020603050405020304" pitchFamily="18" charset="0"/>
                <a:cs typeface="Times New Roman" panose="02020603050405020304" pitchFamily="18" charset="0"/>
                <a:sym typeface="+mn-ea"/>
              </a:rPr>
              <a:t> }</a:t>
            </a:r>
          </a:p>
          <a:p>
            <a:pPr fontAlgn="auto">
              <a:lnSpc>
                <a:spcPct val="100000"/>
              </a:lnSpc>
              <a:spcBef>
                <a:spcPct val="0"/>
              </a:spcBef>
              <a:buNone/>
            </a:pPr>
            <a:endParaRPr lang="en-US" altLang="zh-CN" sz="2000" i="1" dirty="0">
              <a:solidFill>
                <a:schemeClr val="accent2"/>
              </a:solidFill>
              <a:latin typeface="Times New Roman" panose="02020603050405020304" pitchFamily="18" charset="0"/>
              <a:cs typeface="Times New Roman" panose="02020603050405020304" pitchFamily="18" charset="0"/>
              <a:sym typeface="+mn-ea"/>
            </a:endParaRPr>
          </a:p>
          <a:p>
            <a:pPr fontAlgn="auto">
              <a:lnSpc>
                <a:spcPct val="100000"/>
              </a:lnSpc>
              <a:spcBef>
                <a:spcPct val="0"/>
              </a:spcBef>
              <a:buNone/>
            </a:pPr>
            <a:r>
              <a:rPr lang="en-US" altLang="zh-CN" sz="2000" i="1"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a:solidFill>
                  <a:schemeClr val="tx2"/>
                </a:solidFill>
                <a:latin typeface="Times New Roman" panose="02020603050405020304" pitchFamily="18" charset="0"/>
                <a:cs typeface="Times New Roman" panose="02020603050405020304" pitchFamily="18" charset="0"/>
                <a:sym typeface="+mn-ea"/>
              </a:rPr>
              <a:t>F </a:t>
            </a:r>
            <a:r>
              <a:rPr lang="zh-CN" altLang="en-US" sz="2000" dirty="0">
                <a:solidFill>
                  <a:schemeClr val="tx2"/>
                </a:solidFill>
                <a:latin typeface="Times New Roman" panose="02020603050405020304" pitchFamily="18" charset="0"/>
                <a:cs typeface="Times New Roman" panose="02020603050405020304" pitchFamily="18" charset="0"/>
                <a:sym typeface="+mn-ea"/>
              </a:rPr>
              <a:t>产生式部分不再给出</a:t>
            </a:r>
            <a:endParaRPr lang="zh-CN" altLang="en-US" sz="2000" b="1" dirty="0">
              <a:solidFill>
                <a:srgbClr val="00FF00"/>
              </a:solidFill>
            </a:endParaRPr>
          </a:p>
          <a:p>
            <a:pPr fontAlgn="auto">
              <a:lnSpc>
                <a:spcPct val="100000"/>
              </a:lnSpc>
              <a:spcBef>
                <a:spcPct val="0"/>
              </a:spcBef>
              <a:buNone/>
            </a:pPr>
            <a:endParaRPr lang="en-US" altLang="zh-CN" sz="2000" i="1" dirty="0">
              <a:solidFill>
                <a:schemeClr val="accent2"/>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par>
                                <p:cTn id="8" presetID="4" presetClass="entr" presetSubtype="16" fill="hold" nodeType="withEffect">
                                  <p:stCondLst>
                                    <p:cond delay="0"/>
                                  </p:stCondLst>
                                  <p:childTnLst>
                                    <p:set>
                                      <p:cBhvr>
                                        <p:cTn id="9" dur="500" fill="hold">
                                          <p:stCondLst>
                                            <p:cond delay="0"/>
                                          </p:stCondLst>
                                        </p:cTn>
                                        <p:tgtEl>
                                          <p:spTgt spid="3">
                                            <p:txEl>
                                              <p:pRg st="7" end="7"/>
                                            </p:txEl>
                                          </p:spTgt>
                                        </p:tgtEl>
                                        <p:attrNameLst>
                                          <p:attrName>style.visibility</p:attrName>
                                        </p:attrNameLst>
                                      </p:cBhvr>
                                      <p:to>
                                        <p:strVal val="visible"/>
                                      </p:to>
                                    </p:set>
                                    <p:animEffect transition="in" filter="box(in)">
                                      <p:cBhvr>
                                        <p:cTn id="10" dur="500"/>
                                        <p:tgtEl>
                                          <p:spTgt spid="3">
                                            <p:txEl>
                                              <p:pRg st="7" end="7"/>
                                            </p:txEl>
                                          </p:spTgt>
                                        </p:tgtEl>
                                      </p:cBhvr>
                                    </p:animEffect>
                                  </p:childTnLst>
                                </p:cTn>
                              </p:par>
                              <p:par>
                                <p:cTn id="11" presetID="4" presetClass="entr" presetSubtype="16" fill="hold" nodeType="withEffect">
                                  <p:stCondLst>
                                    <p:cond delay="0"/>
                                  </p:stCondLst>
                                  <p:childTnLst>
                                    <p:set>
                                      <p:cBhvr>
                                        <p:cTn id="12" dur="500" fill="hold">
                                          <p:stCondLst>
                                            <p:cond delay="0"/>
                                          </p:stCondLst>
                                        </p:cTn>
                                        <p:tgtEl>
                                          <p:spTgt spid="3">
                                            <p:txEl>
                                              <p:pRg st="8" end="8"/>
                                            </p:txEl>
                                          </p:spTgt>
                                        </p:tgtEl>
                                        <p:attrNameLst>
                                          <p:attrName>style.visibility</p:attrName>
                                        </p:attrNameLst>
                                      </p:cBhvr>
                                      <p:to>
                                        <p:strVal val="visible"/>
                                      </p:to>
                                    </p:set>
                                    <p:animEffect transition="in" filter="box(in)">
                                      <p:cBhvr>
                                        <p:cTn id="13" dur="500"/>
                                        <p:tgtEl>
                                          <p:spTgt spid="3">
                                            <p:txEl>
                                              <p:pRg st="8" end="8"/>
                                            </p:txEl>
                                          </p:spTgt>
                                        </p:tgtEl>
                                      </p:cBhvr>
                                    </p:animEffect>
                                  </p:childTnLst>
                                </p:cTn>
                              </p:par>
                              <p:par>
                                <p:cTn id="14" presetID="4" presetClass="entr" presetSubtype="16" fill="hold" nodeType="withEffect">
                                  <p:stCondLst>
                                    <p:cond delay="0"/>
                                  </p:stCondLst>
                                  <p:childTnLst>
                                    <p:set>
                                      <p:cBhvr>
                                        <p:cTn id="15" dur="500" fill="hold">
                                          <p:stCondLst>
                                            <p:cond delay="0"/>
                                          </p:stCondLst>
                                        </p:cTn>
                                        <p:tgtEl>
                                          <p:spTgt spid="3">
                                            <p:txEl>
                                              <p:pRg st="9" end="9"/>
                                            </p:txEl>
                                          </p:spTgt>
                                        </p:tgtEl>
                                        <p:attrNameLst>
                                          <p:attrName>style.visibility</p:attrName>
                                        </p:attrNameLst>
                                      </p:cBhvr>
                                      <p:to>
                                        <p:strVal val="visible"/>
                                      </p:to>
                                    </p:set>
                                    <p:animEffect transition="in" filter="box(in)">
                                      <p:cBhvr>
                                        <p:cTn id="16" dur="500"/>
                                        <p:tgtEl>
                                          <p:spTgt spid="3">
                                            <p:txEl>
                                              <p:pRg st="9" end="9"/>
                                            </p:txEl>
                                          </p:spTgt>
                                        </p:tgtEl>
                                      </p:cBhvr>
                                    </p:animEffect>
                                  </p:childTnLst>
                                </p:cTn>
                              </p:par>
                              <p:par>
                                <p:cTn id="17" presetID="4" presetClass="entr" presetSubtype="16" fill="hold" nodeType="withEffect">
                                  <p:stCondLst>
                                    <p:cond delay="0"/>
                                  </p:stCondLst>
                                  <p:childTnLst>
                                    <p:set>
                                      <p:cBhvr>
                                        <p:cTn id="18" dur="500" fill="hold">
                                          <p:stCondLst>
                                            <p:cond delay="0"/>
                                          </p:stCondLst>
                                        </p:cTn>
                                        <p:tgtEl>
                                          <p:spTgt spid="3">
                                            <p:txEl>
                                              <p:pRg st="10" end="10"/>
                                            </p:txEl>
                                          </p:spTgt>
                                        </p:tgtEl>
                                        <p:attrNameLst>
                                          <p:attrName>style.visibility</p:attrName>
                                        </p:attrNameLst>
                                      </p:cBhvr>
                                      <p:to>
                                        <p:strVal val="visible"/>
                                      </p:to>
                                    </p:set>
                                    <p:animEffect transition="in" filter="box(in)">
                                      <p:cBhvr>
                                        <p:cTn id="19" dur="500"/>
                                        <p:tgtEl>
                                          <p:spTgt spid="3">
                                            <p:txEl>
                                              <p:pRg st="10" end="10"/>
                                            </p:txEl>
                                          </p:spTgt>
                                        </p:tgtEl>
                                      </p:cBhvr>
                                    </p:animEffect>
                                  </p:childTnLst>
                                </p:cTn>
                              </p:par>
                              <p:par>
                                <p:cTn id="20" presetID="4" presetClass="entr" presetSubtype="16" fill="hold" nodeType="withEffect">
                                  <p:stCondLst>
                                    <p:cond delay="0"/>
                                  </p:stCondLst>
                                  <p:childTnLst>
                                    <p:set>
                                      <p:cBhvr>
                                        <p:cTn id="21" dur="500" fill="hold">
                                          <p:stCondLst>
                                            <p:cond delay="0"/>
                                          </p:stCondLst>
                                        </p:cTn>
                                        <p:tgtEl>
                                          <p:spTgt spid="3">
                                            <p:txEl>
                                              <p:pRg st="11" end="11"/>
                                            </p:txEl>
                                          </p:spTgt>
                                        </p:tgtEl>
                                        <p:attrNameLst>
                                          <p:attrName>style.visibility</p:attrName>
                                        </p:attrNameLst>
                                      </p:cBhvr>
                                      <p:to>
                                        <p:strVal val="visible"/>
                                      </p:to>
                                    </p:set>
                                    <p:animEffect transition="in" filter="box(in)">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1905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12700" cap="flat" cmpd="sng">
                <a:solidFill>
                  <a:schemeClr val="accent1">
                    <a:shade val="50000"/>
                  </a:schemeClr>
                </a:solidFill>
                <a:prstDash val="dash"/>
                <a:round/>
                <a:headEnd type="none" w="med" len="med"/>
                <a:tailEnd type="none" w="med" len="med"/>
              </a:ln>
            </p:spPr>
          </p:sp>
          <p:sp>
            <p:nvSpPr>
              <p:cNvPr id="69651" name="Line 22"/>
              <p:cNvSpPr/>
              <p:nvPr/>
            </p:nvSpPr>
            <p:spPr>
              <a:xfrm>
                <a:off x="3420" y="6057"/>
                <a:ext cx="0" cy="450"/>
              </a:xfrm>
              <a:prstGeom prst="line">
                <a:avLst/>
              </a:prstGeom>
              <a:ln w="12700"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1270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12700" cap="flat" cmpd="sng">
                <a:solidFill>
                  <a:schemeClr val="accent1">
                    <a:shade val="50000"/>
                  </a:schemeClr>
                </a:solidFill>
                <a:prstDash val="dash"/>
                <a:round/>
                <a:headEnd type="none" w="med" len="med"/>
                <a:tailEnd type="none" w="med" len="med"/>
              </a:ln>
            </p:spPr>
          </p:sp>
          <p:sp>
            <p:nvSpPr>
              <p:cNvPr id="69655" name="Line 26"/>
              <p:cNvSpPr/>
              <p:nvPr/>
            </p:nvSpPr>
            <p:spPr>
              <a:xfrm>
                <a:off x="3420" y="6229"/>
                <a:ext cx="0" cy="450"/>
              </a:xfrm>
              <a:prstGeom prst="line">
                <a:avLst/>
              </a:prstGeom>
              <a:ln w="12700"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12700"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6" name="Line 37"/>
              <p:cNvSpPr/>
              <p:nvPr/>
            </p:nvSpPr>
            <p:spPr>
              <a:xfrm>
                <a:off x="9002" y="5010"/>
                <a:ext cx="1" cy="397"/>
              </a:xfrm>
              <a:prstGeom prst="line">
                <a:avLst/>
              </a:prstGeom>
              <a:ln w="12700" cap="flat" cmpd="sng">
                <a:solidFill>
                  <a:schemeClr val="accent1">
                    <a:shade val="50000"/>
                  </a:schemeClr>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1"/>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1"/>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1"/>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1270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12700" cap="flat" cmpd="sng">
                <a:solidFill>
                  <a:schemeClr val="accent1">
                    <a:shade val="50000"/>
                  </a:schemeClr>
                </a:solidFill>
                <a:prstDash val="dash"/>
                <a:round/>
                <a:headEnd type="none" w="med" len="med"/>
                <a:tailEnd type="none" w="med" len="med"/>
              </a:ln>
            </p:spPr>
          </p:sp>
          <p:sp>
            <p:nvSpPr>
              <p:cNvPr id="69655" name="Line 26"/>
              <p:cNvSpPr/>
              <p:nvPr/>
            </p:nvSpPr>
            <p:spPr>
              <a:xfrm>
                <a:off x="3420" y="6229"/>
                <a:ext cx="0" cy="450"/>
              </a:xfrm>
              <a:prstGeom prst="line">
                <a:avLst/>
              </a:prstGeom>
              <a:ln w="12700"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12700"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6" name="Line 37"/>
              <p:cNvSpPr/>
              <p:nvPr/>
            </p:nvSpPr>
            <p:spPr>
              <a:xfrm>
                <a:off x="9002" y="5010"/>
                <a:ext cx="1" cy="397"/>
              </a:xfrm>
              <a:prstGeom prst="line">
                <a:avLst/>
              </a:prstGeom>
              <a:ln w="12700" cap="flat" cmpd="sng">
                <a:solidFill>
                  <a:schemeClr val="accent1">
                    <a:shade val="50000"/>
                  </a:schemeClr>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1"/>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1"/>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1270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12700" cap="flat" cmpd="sng">
                <a:solidFill>
                  <a:schemeClr val="accent1">
                    <a:shade val="50000"/>
                  </a:schemeClr>
                </a:solidFill>
                <a:prstDash val="dash"/>
                <a:round/>
                <a:headEnd type="none" w="med" len="med"/>
                <a:tailEnd type="none" w="med" len="med"/>
              </a:ln>
            </p:spPr>
          </p:sp>
          <p:sp>
            <p:nvSpPr>
              <p:cNvPr id="69655" name="Line 26"/>
              <p:cNvSpPr/>
              <p:nvPr/>
            </p:nvSpPr>
            <p:spPr>
              <a:xfrm>
                <a:off x="3420" y="6229"/>
                <a:ext cx="0" cy="450"/>
              </a:xfrm>
              <a:prstGeom prst="line">
                <a:avLst/>
              </a:prstGeom>
              <a:ln w="12700"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12700"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6" name="Line 37"/>
              <p:cNvSpPr/>
              <p:nvPr/>
            </p:nvSpPr>
            <p:spPr>
              <a:xfrm>
                <a:off x="9002" y="5010"/>
                <a:ext cx="1" cy="397"/>
              </a:xfrm>
              <a:prstGeom prst="line">
                <a:avLst/>
              </a:prstGeom>
              <a:ln w="12700" cap="flat" cmpd="sng">
                <a:solidFill>
                  <a:schemeClr val="accent1">
                    <a:shade val="50000"/>
                  </a:schemeClr>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1"/>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1"/>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69635" name="Rectangle 5"/>
          <p:cNvSpPr/>
          <p:nvPr/>
        </p:nvSpPr>
        <p:spPr>
          <a:xfrm>
            <a:off x="2024380" y="1617345"/>
            <a:ext cx="300355" cy="31242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3212465" y="2692400"/>
            <a:ext cx="955675" cy="309245"/>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869315" y="2206625"/>
            <a:ext cx="959485" cy="274955"/>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779145" y="2809240"/>
            <a:ext cx="495935" cy="32829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3001645" y="2093595"/>
            <a:ext cx="659130" cy="288290"/>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40" name="Rectangle 10"/>
          <p:cNvSpPr/>
          <p:nvPr/>
        </p:nvSpPr>
        <p:spPr>
          <a:xfrm>
            <a:off x="2929255" y="2673350"/>
            <a:ext cx="351790" cy="25717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5001260" y="3235325"/>
            <a:ext cx="316230" cy="270510"/>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5177790" y="3228340"/>
            <a:ext cx="989965" cy="3492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5318760" y="3773805"/>
            <a:ext cx="327660" cy="297180"/>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3129280" y="3200400"/>
            <a:ext cx="696595" cy="25717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080770" y="2541270"/>
            <a:ext cx="1270" cy="274955"/>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3439795" y="2990850"/>
            <a:ext cx="1270" cy="27622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5445125" y="3555365"/>
            <a:ext cx="0" cy="27622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081405" y="5603875"/>
            <a:ext cx="1103630" cy="562610"/>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5735955" y="4946015"/>
            <a:ext cx="1092200" cy="562610"/>
            <a:chOff x="2595" y="6006"/>
            <a:chExt cx="1144" cy="673"/>
          </a:xfrm>
        </p:grpSpPr>
        <p:sp>
          <p:nvSpPr>
            <p:cNvPr id="69653" name="Rectangle 24"/>
            <p:cNvSpPr/>
            <p:nvPr/>
          </p:nvSpPr>
          <p:spPr>
            <a:xfrm>
              <a:off x="2595" y="6006"/>
              <a:ext cx="1144" cy="433"/>
            </a:xfrm>
            <a:prstGeom prst="rect">
              <a:avLst/>
            </a:prstGeom>
            <a:noFill/>
            <a:ln w="1270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12700" cap="flat" cmpd="sng">
              <a:solidFill>
                <a:schemeClr val="accent1">
                  <a:shade val="50000"/>
                </a:schemeClr>
              </a:solidFill>
              <a:prstDash val="dash"/>
              <a:round/>
              <a:headEnd type="none" w="med" len="med"/>
              <a:tailEnd type="none" w="med" len="med"/>
            </a:ln>
          </p:spPr>
        </p:sp>
        <p:sp>
          <p:nvSpPr>
            <p:cNvPr id="69655" name="Line 26"/>
            <p:cNvSpPr/>
            <p:nvPr/>
          </p:nvSpPr>
          <p:spPr>
            <a:xfrm>
              <a:off x="3420" y="6229"/>
              <a:ext cx="0" cy="450"/>
            </a:xfrm>
            <a:prstGeom prst="line">
              <a:avLst/>
            </a:prstGeom>
            <a:ln w="12700" cap="flat" cmpd="sng">
              <a:solidFill>
                <a:schemeClr val="accent1"/>
              </a:solidFill>
              <a:prstDash val="solid"/>
              <a:round/>
              <a:headEnd type="none" w="med" len="med"/>
              <a:tailEnd type="stealth" w="lg" len="med"/>
            </a:ln>
          </p:spPr>
        </p:sp>
      </p:grpSp>
      <p:grpSp>
        <p:nvGrpSpPr>
          <p:cNvPr id="69656" name="Group 27"/>
          <p:cNvGrpSpPr/>
          <p:nvPr/>
        </p:nvGrpSpPr>
        <p:grpSpPr>
          <a:xfrm>
            <a:off x="3355975" y="5742305"/>
            <a:ext cx="1448435" cy="386715"/>
            <a:chOff x="6534" y="6060"/>
            <a:chExt cx="1156" cy="420"/>
          </a:xfrm>
        </p:grpSpPr>
        <p:sp>
          <p:nvSpPr>
            <p:cNvPr id="69657" name="Rectangle 28"/>
            <p:cNvSpPr/>
            <p:nvPr/>
          </p:nvSpPr>
          <p:spPr>
            <a:xfrm>
              <a:off x="6534" y="6066"/>
              <a:ext cx="1156" cy="408"/>
            </a:xfrm>
            <a:prstGeom prst="rect">
              <a:avLst/>
            </a:prstGeom>
            <a:noFill/>
            <a:ln w="22225"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22225" cap="flat" cmpd="sng">
              <a:solidFill>
                <a:schemeClr val="accent1"/>
              </a:solidFill>
              <a:prstDash val="dash"/>
              <a:round/>
              <a:headEnd type="none" w="med" len="med"/>
              <a:tailEnd type="none" w="med" len="med"/>
            </a:ln>
          </p:spPr>
        </p:sp>
      </p:grpSp>
      <p:grpSp>
        <p:nvGrpSpPr>
          <p:cNvPr id="69659" name="Group 30"/>
          <p:cNvGrpSpPr/>
          <p:nvPr/>
        </p:nvGrpSpPr>
        <p:grpSpPr>
          <a:xfrm>
            <a:off x="6480810" y="4151630"/>
            <a:ext cx="1631950" cy="350520"/>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3942080" y="4801235"/>
            <a:ext cx="1627505" cy="361315"/>
            <a:chOff x="7781" y="5010"/>
            <a:chExt cx="1705" cy="433"/>
          </a:xfrm>
        </p:grpSpPr>
        <p:sp>
          <p:nvSpPr>
            <p:cNvPr id="69664" name="Rectangle 35"/>
            <p:cNvSpPr/>
            <p:nvPr/>
          </p:nvSpPr>
          <p:spPr>
            <a:xfrm>
              <a:off x="7781" y="5010"/>
              <a:ext cx="1705" cy="433"/>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6" name="Line 37"/>
            <p:cNvSpPr/>
            <p:nvPr/>
          </p:nvSpPr>
          <p:spPr>
            <a:xfrm>
              <a:off x="9002" y="5010"/>
              <a:ext cx="1" cy="397"/>
            </a:xfrm>
            <a:prstGeom prst="line">
              <a:avLst/>
            </a:prstGeom>
            <a:ln w="12700" cap="flat" cmpd="sng">
              <a:solidFill>
                <a:schemeClr val="accent1">
                  <a:shade val="50000"/>
                </a:schemeClr>
              </a:solidFill>
              <a:prstDash val="dash"/>
              <a:round/>
              <a:headEnd type="none" w="med" len="med"/>
              <a:tailEnd type="none" w="med" len="med"/>
            </a:ln>
          </p:spPr>
        </p:sp>
      </p:grpSp>
      <p:sp>
        <p:nvSpPr>
          <p:cNvPr id="69667" name="Rectangle 38"/>
          <p:cNvSpPr/>
          <p:nvPr/>
        </p:nvSpPr>
        <p:spPr>
          <a:xfrm>
            <a:off x="518795" y="6229350"/>
            <a:ext cx="3310255" cy="299085"/>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5318760" y="5510530"/>
            <a:ext cx="3310255" cy="309245"/>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1294765" y="2544445"/>
            <a:ext cx="1270" cy="3058795"/>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3439795" y="2381250"/>
            <a:ext cx="0" cy="312420"/>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6996430" y="3230880"/>
            <a:ext cx="813435" cy="299085"/>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5445125" y="2947035"/>
            <a:ext cx="0" cy="312420"/>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4975225" y="2673350"/>
            <a:ext cx="760095" cy="287020"/>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2265680" y="1918335"/>
            <a:ext cx="1011555" cy="26035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3622040" y="2306955"/>
            <a:ext cx="1703705" cy="464185"/>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5613400" y="2844165"/>
            <a:ext cx="1602105" cy="422910"/>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217295" y="1929130"/>
            <a:ext cx="866140" cy="29210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3829050" y="2985770"/>
            <a:ext cx="24130" cy="2757170"/>
          </a:xfrm>
          <a:prstGeom prst="line">
            <a:avLst/>
          </a:prstGeom>
          <a:ln w="12700" cap="flat" cmpd="sng">
            <a:solidFill>
              <a:schemeClr val="accent6"/>
            </a:solidFill>
            <a:prstDash val="lgDash"/>
            <a:round/>
            <a:headEnd type="none" w="med" len="med"/>
            <a:tailEnd type="stealth" w="lg" len="med"/>
          </a:ln>
        </p:spPr>
      </p:sp>
      <p:sp>
        <p:nvSpPr>
          <p:cNvPr id="69679" name="Line 50"/>
          <p:cNvSpPr/>
          <p:nvPr/>
        </p:nvSpPr>
        <p:spPr>
          <a:xfrm flipH="1">
            <a:off x="5159375" y="2919095"/>
            <a:ext cx="199390" cy="39052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3139440" y="2353310"/>
            <a:ext cx="201295" cy="39052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7279640" y="3675380"/>
            <a:ext cx="228600" cy="26035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7360285" y="3512820"/>
            <a:ext cx="0" cy="27622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4032885" y="2957830"/>
            <a:ext cx="974090" cy="1856740"/>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5795645" y="3555365"/>
            <a:ext cx="0" cy="1336675"/>
          </a:xfrm>
          <a:prstGeom prst="line">
            <a:avLst/>
          </a:prstGeom>
          <a:ln w="12700" cap="flat" cmpd="sng">
            <a:solidFill>
              <a:schemeClr val="accent1"/>
            </a:solidFill>
            <a:prstDash val="lgDash"/>
            <a:round/>
            <a:headEnd type="none" w="med" len="med"/>
            <a:tailEnd type="stealth" w="lg" len="med"/>
          </a:ln>
        </p:spPr>
      </p:sp>
      <p:sp>
        <p:nvSpPr>
          <p:cNvPr id="69685" name="Freeform 56"/>
          <p:cNvSpPr/>
          <p:nvPr/>
        </p:nvSpPr>
        <p:spPr>
          <a:xfrm>
            <a:off x="6583045" y="3535045"/>
            <a:ext cx="541655" cy="602615"/>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6781165" y="3535045"/>
            <a:ext cx="896620" cy="602615"/>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1480185" y="5014595"/>
            <a:ext cx="3324225" cy="575945"/>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3912235" y="5025390"/>
            <a:ext cx="1446530" cy="721360"/>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4053205" y="4419600"/>
            <a:ext cx="3446780" cy="370840"/>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5949315" y="4362450"/>
            <a:ext cx="1903730" cy="582930"/>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1383665" y="2330450"/>
            <a:ext cx="1603375" cy="3261360"/>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69635" name="Rectangle 5"/>
          <p:cNvSpPr/>
          <p:nvPr/>
        </p:nvSpPr>
        <p:spPr>
          <a:xfrm>
            <a:off x="2024380" y="1617345"/>
            <a:ext cx="300355" cy="31242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3212465" y="2692400"/>
            <a:ext cx="955675" cy="309245"/>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869315" y="2206625"/>
            <a:ext cx="959485" cy="274955"/>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779145" y="2809240"/>
            <a:ext cx="495935" cy="32829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3001645" y="2093595"/>
            <a:ext cx="659130" cy="288290"/>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p>
        </p:txBody>
      </p:sp>
      <p:sp>
        <p:nvSpPr>
          <p:cNvPr id="69640" name="Rectangle 10"/>
          <p:cNvSpPr/>
          <p:nvPr/>
        </p:nvSpPr>
        <p:spPr>
          <a:xfrm>
            <a:off x="2929255" y="2673350"/>
            <a:ext cx="351790" cy="25717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5001260" y="3235325"/>
            <a:ext cx="316230" cy="270510"/>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5177790" y="3228340"/>
            <a:ext cx="989965" cy="3492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5318760" y="3773805"/>
            <a:ext cx="327660" cy="297180"/>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3129280" y="3200400"/>
            <a:ext cx="696595" cy="25717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080770" y="2541270"/>
            <a:ext cx="1270" cy="274955"/>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3439795" y="2990850"/>
            <a:ext cx="1270" cy="27622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5445125" y="3555365"/>
            <a:ext cx="0" cy="27622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081405" y="5603875"/>
            <a:ext cx="1103630" cy="562610"/>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5735955" y="4946015"/>
            <a:ext cx="1092200" cy="562610"/>
            <a:chOff x="2595" y="6006"/>
            <a:chExt cx="1144" cy="673"/>
          </a:xfrm>
        </p:grpSpPr>
        <p:sp>
          <p:nvSpPr>
            <p:cNvPr id="69653" name="Rectangle 24"/>
            <p:cNvSpPr/>
            <p:nvPr/>
          </p:nvSpPr>
          <p:spPr>
            <a:xfrm>
              <a:off x="2595" y="6006"/>
              <a:ext cx="1144" cy="433"/>
            </a:xfrm>
            <a:prstGeom prst="rect">
              <a:avLst/>
            </a:prstGeom>
            <a:noFill/>
            <a:ln w="12700"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12700" cap="flat" cmpd="sng">
              <a:solidFill>
                <a:schemeClr val="accent1">
                  <a:shade val="50000"/>
                </a:schemeClr>
              </a:solidFill>
              <a:prstDash val="dash"/>
              <a:round/>
              <a:headEnd type="none" w="med" len="med"/>
              <a:tailEnd type="none" w="med" len="med"/>
            </a:ln>
          </p:spPr>
        </p:sp>
        <p:sp>
          <p:nvSpPr>
            <p:cNvPr id="69655" name="Line 26"/>
            <p:cNvSpPr/>
            <p:nvPr/>
          </p:nvSpPr>
          <p:spPr>
            <a:xfrm>
              <a:off x="3420" y="6229"/>
              <a:ext cx="0" cy="450"/>
            </a:xfrm>
            <a:prstGeom prst="line">
              <a:avLst/>
            </a:prstGeom>
            <a:ln w="12700" cap="flat" cmpd="sng">
              <a:solidFill>
                <a:schemeClr val="accent1"/>
              </a:solidFill>
              <a:prstDash val="solid"/>
              <a:round/>
              <a:headEnd type="none" w="med" len="med"/>
              <a:tailEnd type="stealth" w="lg" len="med"/>
            </a:ln>
          </p:spPr>
        </p:sp>
      </p:grpSp>
      <p:grpSp>
        <p:nvGrpSpPr>
          <p:cNvPr id="69656" name="Group 27"/>
          <p:cNvGrpSpPr/>
          <p:nvPr/>
        </p:nvGrpSpPr>
        <p:grpSpPr>
          <a:xfrm>
            <a:off x="3355975" y="5742305"/>
            <a:ext cx="1448435" cy="386715"/>
            <a:chOff x="6534" y="6060"/>
            <a:chExt cx="1156" cy="420"/>
          </a:xfrm>
        </p:grpSpPr>
        <p:sp>
          <p:nvSpPr>
            <p:cNvPr id="69657" name="Rectangle 28"/>
            <p:cNvSpPr/>
            <p:nvPr/>
          </p:nvSpPr>
          <p:spPr>
            <a:xfrm>
              <a:off x="6534" y="6066"/>
              <a:ext cx="1156" cy="408"/>
            </a:xfrm>
            <a:prstGeom prst="rect">
              <a:avLst/>
            </a:prstGeom>
            <a:noFill/>
            <a:ln w="22225"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22225" cap="flat" cmpd="sng">
              <a:solidFill>
                <a:schemeClr val="accent1"/>
              </a:solidFill>
              <a:prstDash val="dash"/>
              <a:round/>
              <a:headEnd type="none" w="med" len="med"/>
              <a:tailEnd type="none" w="med" len="med"/>
            </a:ln>
          </p:spPr>
        </p:sp>
      </p:grpSp>
      <p:grpSp>
        <p:nvGrpSpPr>
          <p:cNvPr id="69659" name="Group 30"/>
          <p:cNvGrpSpPr/>
          <p:nvPr/>
        </p:nvGrpSpPr>
        <p:grpSpPr>
          <a:xfrm>
            <a:off x="6480810" y="4151630"/>
            <a:ext cx="1631950" cy="350520"/>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3942080" y="4801235"/>
            <a:ext cx="1627505" cy="361315"/>
            <a:chOff x="7781" y="5010"/>
            <a:chExt cx="1705" cy="433"/>
          </a:xfrm>
        </p:grpSpPr>
        <p:sp>
          <p:nvSpPr>
            <p:cNvPr id="69664" name="Rectangle 35"/>
            <p:cNvSpPr/>
            <p:nvPr/>
          </p:nvSpPr>
          <p:spPr>
            <a:xfrm>
              <a:off x="7781" y="5010"/>
              <a:ext cx="1705" cy="433"/>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22225" cap="flat" cmpd="sng">
              <a:solidFill>
                <a:schemeClr val="accent1"/>
              </a:solidFill>
              <a:prstDash val="dash"/>
              <a:round/>
              <a:headEnd type="none" w="med" len="med"/>
              <a:tailEnd type="none" w="med" len="med"/>
            </a:ln>
          </p:spPr>
        </p:sp>
        <p:sp>
          <p:nvSpPr>
            <p:cNvPr id="69666" name="Line 37"/>
            <p:cNvSpPr/>
            <p:nvPr/>
          </p:nvSpPr>
          <p:spPr>
            <a:xfrm>
              <a:off x="9002" y="5010"/>
              <a:ext cx="1" cy="397"/>
            </a:xfrm>
            <a:prstGeom prst="line">
              <a:avLst/>
            </a:prstGeom>
            <a:ln w="22225" cap="flat" cmpd="sng">
              <a:solidFill>
                <a:schemeClr val="accent1"/>
              </a:solidFill>
              <a:prstDash val="dash"/>
              <a:round/>
              <a:headEnd type="none" w="med" len="med"/>
              <a:tailEnd type="none" w="med" len="med"/>
            </a:ln>
          </p:spPr>
        </p:sp>
      </p:grpSp>
      <p:sp>
        <p:nvSpPr>
          <p:cNvPr id="69667" name="Rectangle 38"/>
          <p:cNvSpPr/>
          <p:nvPr/>
        </p:nvSpPr>
        <p:spPr>
          <a:xfrm>
            <a:off x="518795" y="6229350"/>
            <a:ext cx="3310255" cy="299085"/>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5318760" y="5510530"/>
            <a:ext cx="3310255" cy="309245"/>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1294765" y="2544445"/>
            <a:ext cx="1270" cy="3058795"/>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3439795" y="2381250"/>
            <a:ext cx="0" cy="312420"/>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6996430" y="3230880"/>
            <a:ext cx="813435" cy="299085"/>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5445125" y="2947035"/>
            <a:ext cx="0" cy="312420"/>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4975225" y="2673350"/>
            <a:ext cx="760095" cy="287020"/>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2265680" y="1918335"/>
            <a:ext cx="1011555" cy="26035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3622040" y="2306955"/>
            <a:ext cx="1703705" cy="464185"/>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5613400" y="2844165"/>
            <a:ext cx="1602105" cy="422910"/>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217295" y="1929130"/>
            <a:ext cx="866140" cy="29210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3829050" y="2985770"/>
            <a:ext cx="24130" cy="2757170"/>
          </a:xfrm>
          <a:prstGeom prst="line">
            <a:avLst/>
          </a:prstGeom>
          <a:ln w="12700" cap="flat" cmpd="sng">
            <a:solidFill>
              <a:schemeClr val="accent6"/>
            </a:solidFill>
            <a:prstDash val="lgDash"/>
            <a:round/>
            <a:headEnd type="none" w="med" len="med"/>
            <a:tailEnd type="stealth" w="lg" len="med"/>
          </a:ln>
        </p:spPr>
      </p:sp>
      <p:sp>
        <p:nvSpPr>
          <p:cNvPr id="69679" name="Line 50"/>
          <p:cNvSpPr/>
          <p:nvPr/>
        </p:nvSpPr>
        <p:spPr>
          <a:xfrm flipH="1">
            <a:off x="5159375" y="2919095"/>
            <a:ext cx="199390" cy="39052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3139440" y="2353310"/>
            <a:ext cx="201295" cy="39052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7279640" y="3675380"/>
            <a:ext cx="228600" cy="26035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7360285" y="3512820"/>
            <a:ext cx="0" cy="27622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4032885" y="2957830"/>
            <a:ext cx="974090" cy="1856740"/>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5795645" y="3555365"/>
            <a:ext cx="0" cy="1336675"/>
          </a:xfrm>
          <a:prstGeom prst="line">
            <a:avLst/>
          </a:prstGeom>
          <a:ln w="12700" cap="flat" cmpd="sng">
            <a:solidFill>
              <a:schemeClr val="accent1"/>
            </a:solidFill>
            <a:prstDash val="lgDash"/>
            <a:round/>
            <a:headEnd type="none" w="med" len="med"/>
            <a:tailEnd type="stealth" w="lg" len="med"/>
          </a:ln>
        </p:spPr>
      </p:sp>
      <p:sp>
        <p:nvSpPr>
          <p:cNvPr id="69685" name="Freeform 56"/>
          <p:cNvSpPr/>
          <p:nvPr/>
        </p:nvSpPr>
        <p:spPr>
          <a:xfrm>
            <a:off x="6583045" y="3535045"/>
            <a:ext cx="541655" cy="602615"/>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6781165" y="3535045"/>
            <a:ext cx="896620" cy="602615"/>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1480185" y="5014595"/>
            <a:ext cx="3324225" cy="575945"/>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3912235" y="5025390"/>
            <a:ext cx="1446530" cy="721360"/>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4053205" y="4419600"/>
            <a:ext cx="3446780" cy="370840"/>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5949315" y="4362450"/>
            <a:ext cx="1903730" cy="582930"/>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1383665" y="2330450"/>
            <a:ext cx="1603375" cy="3261360"/>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zh-CN" i="1" dirty="0">
                <a:latin typeface="Times New Roman" panose="02020603050405020304" pitchFamily="18" charset="0"/>
                <a:cs typeface="Times New Roman" panose="02020603050405020304" pitchFamily="18" charset="0"/>
                <a:sym typeface="+mn-ea"/>
              </a:rPr>
              <a:t>L</a:t>
            </a:r>
            <a:r>
              <a:rPr lang="zh-CN" dirty="0">
                <a:latin typeface="Times New Roman" panose="02020603050405020304" pitchFamily="18" charset="0"/>
                <a:cs typeface="Times New Roman" panose="02020603050405020304" pitchFamily="18" charset="0"/>
                <a:sym typeface="+mn-ea"/>
              </a:rPr>
              <a:t>属性定义的自上而下计算</a:t>
            </a:r>
            <a:endParaRPr lang="en-US" altLang="zh-CN" dirty="0">
              <a:latin typeface="Times New Roman" panose="02020603050405020304" pitchFamily="18" charset="0"/>
              <a:cs typeface="Times New Roman" panose="02020603050405020304" pitchFamily="18" charset="0"/>
            </a:endParaRPr>
          </a:p>
          <a:p>
            <a:pPr lvl="1"/>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属性定义</a:t>
            </a:r>
          </a:p>
          <a:p>
            <a:pPr lvl="1"/>
            <a:r>
              <a:rPr lang="zh-CN" altLang="en-US" dirty="0">
                <a:latin typeface="Times New Roman" panose="02020603050405020304" pitchFamily="18" charset="0"/>
                <a:cs typeface="Times New Roman" panose="02020603050405020304" pitchFamily="18" charset="0"/>
              </a:rPr>
              <a:t>翻译</a:t>
            </a:r>
            <a:r>
              <a:rPr lang="zh-CN" altLang="en-US" dirty="0" smtClean="0">
                <a:latin typeface="Times New Roman" panose="02020603050405020304" pitchFamily="18" charset="0"/>
                <a:cs typeface="Times New Roman" panose="02020603050405020304" pitchFamily="18" charset="0"/>
              </a:rPr>
              <a:t>方案</a:t>
            </a:r>
            <a:endParaRPr lang="en-US" altLang="zh-CN" dirty="0" smtClean="0">
              <a:latin typeface="Times New Roman" panose="02020603050405020304" pitchFamily="18" charset="0"/>
              <a:cs typeface="Times New Roman" panose="02020603050405020304" pitchFamily="18" charset="0"/>
            </a:endParaRPr>
          </a:p>
          <a:p>
            <a:r>
              <a:rPr lang="zh-CN" altLang="zh-CN" i="1" dirty="0">
                <a:latin typeface="Times New Roman" panose="02020603050405020304" pitchFamily="18" charset="0"/>
                <a:cs typeface="Times New Roman" panose="02020603050405020304" pitchFamily="18" charset="0"/>
                <a:sym typeface="+mn-ea"/>
              </a:rPr>
              <a:t>L</a:t>
            </a:r>
            <a:r>
              <a:rPr lang="zh-CN" altLang="zh-CN" dirty="0">
                <a:latin typeface="Times New Roman" panose="02020603050405020304" pitchFamily="18" charset="0"/>
                <a:cs typeface="Times New Roman" panose="02020603050405020304" pitchFamily="18" charset="0"/>
                <a:sym typeface="+mn-ea"/>
              </a:rPr>
              <a:t>属性定义的自下而上计算</a:t>
            </a:r>
            <a:endParaRPr lang="zh-CN" altLang="en-US" dirty="0"/>
          </a:p>
          <a:p>
            <a:pPr lvl="1"/>
            <a:r>
              <a:rPr lang="zh-CN" altLang="en-US" dirty="0">
                <a:sym typeface="+mn-ea"/>
              </a:rPr>
              <a:t>删除翻译方案中嵌入的动作</a:t>
            </a:r>
            <a:endParaRPr lang="zh-CN" altLang="en-US" dirty="0"/>
          </a:p>
          <a:p>
            <a:pPr lvl="1"/>
            <a:r>
              <a:rPr lang="zh-CN" altLang="en-US" dirty="0">
                <a:latin typeface="Times New Roman" panose="02020603050405020304" pitchFamily="18" charset="0"/>
                <a:cs typeface="Times New Roman" panose="02020603050405020304" pitchFamily="18" charset="0"/>
                <a:sym typeface="+mn-ea"/>
              </a:rPr>
              <a:t>分析栈上的继承属性</a:t>
            </a:r>
          </a:p>
          <a:p>
            <a:pPr lvl="2"/>
            <a:r>
              <a:rPr lang="zh-CN" altLang="en-US" dirty="0">
                <a:sym typeface="+mn-ea"/>
              </a:rPr>
              <a:t>属性位置能预测</a:t>
            </a:r>
          </a:p>
          <a:p>
            <a:pPr lvl="2"/>
            <a:r>
              <a:rPr lang="zh-CN" altLang="en-US" dirty="0">
                <a:sym typeface="+mn-ea"/>
              </a:rPr>
              <a:t>属性位置不能预测</a:t>
            </a:r>
            <a:endParaRPr lang="zh-CN" altLang="en-US" dirty="0"/>
          </a:p>
          <a:p>
            <a:pPr lvl="1"/>
            <a:r>
              <a:rPr lang="zh-CN" altLang="en-US" dirty="0">
                <a:latin typeface="Times New Roman" panose="02020603050405020304" pitchFamily="18" charset="0"/>
                <a:cs typeface="Times New Roman" panose="02020603050405020304" pitchFamily="18" charset="0"/>
                <a:sym typeface="+mn-ea"/>
              </a:rPr>
              <a:t>模拟继承属性的计算</a:t>
            </a:r>
            <a:endParaRPr lang="zh-CN" altLang="en-US" dirty="0"/>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234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22225" cap="flat" cmpd="sng">
                <a:solidFill>
                  <a:schemeClr val="accent1"/>
                </a:solidFill>
                <a:prstDash val="dash"/>
                <a:round/>
                <a:headEnd type="none" w="med" len="med"/>
                <a:tailEnd type="none" w="med" len="med"/>
              </a:ln>
            </p:spPr>
          </p:sp>
          <p:sp>
            <p:nvSpPr>
              <p:cNvPr id="69655" name="Line 26"/>
              <p:cNvSpPr/>
              <p:nvPr/>
            </p:nvSpPr>
            <p:spPr>
              <a:xfrm>
                <a:off x="3420" y="6229"/>
                <a:ext cx="0" cy="450"/>
              </a:xfrm>
              <a:prstGeom prst="line">
                <a:avLst/>
              </a:prstGeom>
              <a:ln w="22225"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22225"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22225" cap="flat" cmpd="sng">
                <a:solidFill>
                  <a:schemeClr val="accent1"/>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12700"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12700" cap="flat" cmpd="sng">
                <a:solidFill>
                  <a:schemeClr val="accent1">
                    <a:shade val="50000"/>
                  </a:schemeClr>
                </a:solidFill>
                <a:prstDash val="dash"/>
                <a:round/>
                <a:headEnd type="none" w="med" len="med"/>
                <a:tailEnd type="none" w="med" len="med"/>
              </a:ln>
            </p:spPr>
          </p:sp>
          <p:sp>
            <p:nvSpPr>
              <p:cNvPr id="69662" name="Line 33"/>
              <p:cNvSpPr/>
              <p:nvPr/>
            </p:nvSpPr>
            <p:spPr>
              <a:xfrm>
                <a:off x="8777" y="5010"/>
                <a:ext cx="1" cy="420"/>
              </a:xfrm>
              <a:prstGeom prst="line">
                <a:avLst/>
              </a:prstGeom>
              <a:ln w="12700" cap="flat" cmpd="sng">
                <a:solidFill>
                  <a:schemeClr val="accent1">
                    <a:shade val="50000"/>
                  </a:schemeClr>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22225" cap="flat" cmpd="sng">
                <a:solidFill>
                  <a:schemeClr val="accent1"/>
                </a:solidFill>
                <a:prstDash val="dash"/>
                <a:round/>
                <a:headEnd type="none" w="med" len="med"/>
                <a:tailEnd type="none" w="med" len="med"/>
              </a:ln>
            </p:spPr>
          </p:sp>
          <p:sp>
            <p:nvSpPr>
              <p:cNvPr id="69666" name="Line 37"/>
              <p:cNvSpPr/>
              <p:nvPr/>
            </p:nvSpPr>
            <p:spPr>
              <a:xfrm>
                <a:off x="9002" y="5010"/>
                <a:ext cx="1" cy="397"/>
              </a:xfrm>
              <a:prstGeom prst="line">
                <a:avLst/>
              </a:prstGeom>
              <a:ln w="22225" cap="flat" cmpd="sng">
                <a:solidFill>
                  <a:schemeClr val="accent1"/>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6"/>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6"/>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22225" cap="flat" cmpd="sng">
                <a:solidFill>
                  <a:schemeClr val="accent1"/>
                </a:solidFill>
                <a:prstDash val="dash"/>
                <a:round/>
                <a:headEnd type="none" w="med" len="med"/>
                <a:tailEnd type="none" w="med" len="med"/>
              </a:ln>
            </p:spPr>
          </p:sp>
          <p:sp>
            <p:nvSpPr>
              <p:cNvPr id="69655" name="Line 26"/>
              <p:cNvSpPr/>
              <p:nvPr/>
            </p:nvSpPr>
            <p:spPr>
              <a:xfrm>
                <a:off x="3420" y="6229"/>
                <a:ext cx="0" cy="450"/>
              </a:xfrm>
              <a:prstGeom prst="line">
                <a:avLst/>
              </a:prstGeom>
              <a:ln w="22225"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22225"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22225" cap="flat" cmpd="sng">
                <a:solidFill>
                  <a:schemeClr val="accent1"/>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22225" cap="flat" cmpd="sng">
                <a:solidFill>
                  <a:schemeClr val="accent1"/>
                </a:solidFill>
                <a:prstDash val="dash"/>
                <a:round/>
                <a:headEnd type="none" w="med" len="med"/>
                <a:tailEnd type="none" w="med" len="med"/>
              </a:ln>
            </p:spPr>
          </p:sp>
          <p:sp>
            <p:nvSpPr>
              <p:cNvPr id="69662" name="Line 33"/>
              <p:cNvSpPr/>
              <p:nvPr/>
            </p:nvSpPr>
            <p:spPr>
              <a:xfrm>
                <a:off x="8777" y="5010"/>
                <a:ext cx="1" cy="420"/>
              </a:xfrm>
              <a:prstGeom prst="line">
                <a:avLst/>
              </a:prstGeom>
              <a:ln w="22225" cap="flat" cmpd="sng">
                <a:solidFill>
                  <a:schemeClr val="accent1"/>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22225" cap="flat" cmpd="sng">
                <a:solidFill>
                  <a:schemeClr val="accent1"/>
                </a:solidFill>
                <a:prstDash val="dash"/>
                <a:round/>
                <a:headEnd type="none" w="med" len="med"/>
                <a:tailEnd type="none" w="med" len="med"/>
              </a:ln>
            </p:spPr>
          </p:sp>
          <p:sp>
            <p:nvSpPr>
              <p:cNvPr id="69666" name="Line 37"/>
              <p:cNvSpPr/>
              <p:nvPr/>
            </p:nvSpPr>
            <p:spPr>
              <a:xfrm>
                <a:off x="9002" y="5010"/>
                <a:ext cx="1" cy="397"/>
              </a:xfrm>
              <a:prstGeom prst="line">
                <a:avLst/>
              </a:prstGeom>
              <a:ln w="22225" cap="flat" cmpd="sng">
                <a:solidFill>
                  <a:schemeClr val="accent1"/>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6"/>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6"/>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latin typeface="Times New Roman" panose="02020603050405020304" pitchFamily="18" charset="0"/>
                <a:ea typeface="黑体" panose="02010609060101010101" pitchFamily="49" charset="-122"/>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grpSp>
        <p:nvGrpSpPr>
          <p:cNvPr id="5" name="组合 4"/>
          <p:cNvGrpSpPr/>
          <p:nvPr/>
        </p:nvGrpSpPr>
        <p:grpSpPr>
          <a:xfrm>
            <a:off x="518795" y="1617345"/>
            <a:ext cx="8109585" cy="4910455"/>
            <a:chOff x="817" y="2547"/>
            <a:chExt cx="12771" cy="7733"/>
          </a:xfrm>
        </p:grpSpPr>
        <p:sp>
          <p:nvSpPr>
            <p:cNvPr id="69635" name="Rectangle 5"/>
            <p:cNvSpPr/>
            <p:nvPr/>
          </p:nvSpPr>
          <p:spPr>
            <a:xfrm>
              <a:off x="3188" y="2547"/>
              <a:ext cx="473" cy="492"/>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69636" name="Rectangle 6"/>
            <p:cNvSpPr/>
            <p:nvPr/>
          </p:nvSpPr>
          <p:spPr>
            <a:xfrm>
              <a:off x="5059" y="4240"/>
              <a:ext cx="1505" cy="487"/>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7" name="Rectangle 7"/>
            <p:cNvSpPr/>
            <p:nvPr/>
          </p:nvSpPr>
          <p:spPr>
            <a:xfrm>
              <a:off x="1369" y="3475"/>
              <a:ext cx="1511" cy="433"/>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38" name="Rectangle 8"/>
            <p:cNvSpPr/>
            <p:nvPr/>
          </p:nvSpPr>
          <p:spPr>
            <a:xfrm>
              <a:off x="1227" y="4424"/>
              <a:ext cx="781" cy="517"/>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39" name="Rectangle 9"/>
            <p:cNvSpPr/>
            <p:nvPr/>
          </p:nvSpPr>
          <p:spPr>
            <a:xfrm>
              <a:off x="4727" y="3297"/>
              <a:ext cx="1038" cy="454"/>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p>
          </p:txBody>
        </p:sp>
        <p:sp>
          <p:nvSpPr>
            <p:cNvPr id="69640" name="Rectangle 10"/>
            <p:cNvSpPr/>
            <p:nvPr/>
          </p:nvSpPr>
          <p:spPr>
            <a:xfrm>
              <a:off x="4613" y="4210"/>
              <a:ext cx="554"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1" name="Rectangle 11"/>
            <p:cNvSpPr/>
            <p:nvPr/>
          </p:nvSpPr>
          <p:spPr>
            <a:xfrm>
              <a:off x="7876" y="5095"/>
              <a:ext cx="498" cy="426"/>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42" name="Rectangle 12"/>
            <p:cNvSpPr/>
            <p:nvPr/>
          </p:nvSpPr>
          <p:spPr>
            <a:xfrm>
              <a:off x="8154" y="5084"/>
              <a:ext cx="1559" cy="550"/>
            </a:xfrm>
            <a:prstGeom prst="rect">
              <a:avLst/>
            </a:prstGeom>
            <a:noFill/>
            <a:ln w="12700" cmpd="sng">
              <a:noFill/>
              <a:prstDash val="solid"/>
            </a:ln>
          </p:spPr>
          <p:txBody>
            <a:bodyPr lIns="18000" tIns="10800" rIns="18000" bIns="10800" anchor="t"/>
            <a:lstStyle/>
            <a:p>
              <a:pPr algn="ctr" eaLnBrk="0" hangingPunct="0"/>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nptr</a:t>
              </a:r>
            </a:p>
          </p:txBody>
        </p:sp>
        <p:sp>
          <p:nvSpPr>
            <p:cNvPr id="69643" name="Rectangle 13"/>
            <p:cNvSpPr/>
            <p:nvPr/>
          </p:nvSpPr>
          <p:spPr>
            <a:xfrm>
              <a:off x="8376" y="5943"/>
              <a:ext cx="516" cy="468"/>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44" name="Rectangle 14"/>
            <p:cNvSpPr/>
            <p:nvPr/>
          </p:nvSpPr>
          <p:spPr>
            <a:xfrm>
              <a:off x="4928" y="5040"/>
              <a:ext cx="1097" cy="405"/>
            </a:xfrm>
            <a:prstGeom prst="rect">
              <a:avLst/>
            </a:prstGeom>
            <a:noFill/>
            <a:ln w="12700" cmpd="sng">
              <a:noFill/>
              <a:prstDash val="solid"/>
            </a:ln>
          </p:spPr>
          <p:txBody>
            <a:bodyPr lIns="18000" tIns="10800" rIns="18000" bIns="10800" anchor="t"/>
            <a:lstStyle/>
            <a:p>
              <a:pPr algn="ctr"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a:t>
              </a:r>
            </a:p>
          </p:txBody>
        </p:sp>
        <p:sp>
          <p:nvSpPr>
            <p:cNvPr id="69645" name="Line 16"/>
            <p:cNvSpPr/>
            <p:nvPr/>
          </p:nvSpPr>
          <p:spPr>
            <a:xfrm flipH="1">
              <a:off x="1702" y="4002"/>
              <a:ext cx="2" cy="433"/>
            </a:xfrm>
            <a:prstGeom prst="line">
              <a:avLst/>
            </a:prstGeom>
            <a:ln w="12700" cap="flat" cmpd="sng">
              <a:solidFill>
                <a:schemeClr val="accent1">
                  <a:shade val="50000"/>
                </a:schemeClr>
              </a:solidFill>
              <a:prstDash val="sysDot"/>
              <a:round/>
              <a:headEnd type="none" w="med" len="med"/>
              <a:tailEnd type="none" w="med" len="med"/>
            </a:ln>
          </p:spPr>
        </p:sp>
        <p:sp>
          <p:nvSpPr>
            <p:cNvPr id="69646" name="Line 17"/>
            <p:cNvSpPr/>
            <p:nvPr/>
          </p:nvSpPr>
          <p:spPr>
            <a:xfrm flipH="1">
              <a:off x="5417" y="4710"/>
              <a:ext cx="2" cy="435"/>
            </a:xfrm>
            <a:prstGeom prst="line">
              <a:avLst/>
            </a:prstGeom>
            <a:ln w="12700" cap="flat" cmpd="sng">
              <a:solidFill>
                <a:schemeClr val="accent1">
                  <a:shade val="50000"/>
                </a:schemeClr>
              </a:solidFill>
              <a:prstDash val="sysDot"/>
              <a:round/>
              <a:headEnd type="none" w="med" len="med"/>
              <a:tailEnd type="none" w="med" len="med"/>
            </a:ln>
          </p:spPr>
        </p:sp>
        <p:sp>
          <p:nvSpPr>
            <p:cNvPr id="69647" name="Line 18"/>
            <p:cNvSpPr/>
            <p:nvPr/>
          </p:nvSpPr>
          <p:spPr>
            <a:xfrm flipH="1">
              <a:off x="8575" y="5599"/>
              <a:ext cx="0" cy="435"/>
            </a:xfrm>
            <a:prstGeom prst="line">
              <a:avLst/>
            </a:prstGeom>
            <a:ln w="12700" cap="flat" cmpd="sng">
              <a:solidFill>
                <a:schemeClr val="accent1">
                  <a:shade val="50000"/>
                </a:schemeClr>
              </a:solidFill>
              <a:prstDash val="sysDot"/>
              <a:round/>
              <a:headEnd type="none" w="med" len="med"/>
              <a:tailEnd type="none" w="med" len="med"/>
            </a:ln>
          </p:spPr>
        </p:sp>
        <p:grpSp>
          <p:nvGrpSpPr>
            <p:cNvPr id="69648" name="Group 19"/>
            <p:cNvGrpSpPr/>
            <p:nvPr/>
          </p:nvGrpSpPr>
          <p:grpSpPr>
            <a:xfrm>
              <a:off x="1703" y="8825"/>
              <a:ext cx="1738" cy="886"/>
              <a:chOff x="2657" y="5834"/>
              <a:chExt cx="1156" cy="673"/>
            </a:xfrm>
          </p:grpSpPr>
          <p:sp>
            <p:nvSpPr>
              <p:cNvPr id="69649" name="Rectangle 20"/>
              <p:cNvSpPr/>
              <p:nvPr/>
            </p:nvSpPr>
            <p:spPr>
              <a:xfrm>
                <a:off x="2657" y="5834"/>
                <a:ext cx="1156" cy="408"/>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0" name="Line 21"/>
              <p:cNvSpPr/>
              <p:nvPr/>
            </p:nvSpPr>
            <p:spPr>
              <a:xfrm flipH="1">
                <a:off x="3136" y="5834"/>
                <a:ext cx="7" cy="408"/>
              </a:xfrm>
              <a:prstGeom prst="line">
                <a:avLst/>
              </a:prstGeom>
              <a:ln w="22225" cap="flat" cmpd="sng">
                <a:solidFill>
                  <a:schemeClr val="accent1"/>
                </a:solidFill>
                <a:prstDash val="dash"/>
                <a:round/>
                <a:headEnd type="none" w="med" len="med"/>
                <a:tailEnd type="none" w="med" len="med"/>
              </a:ln>
            </p:spPr>
          </p:sp>
          <p:sp>
            <p:nvSpPr>
              <p:cNvPr id="69651" name="Line 22"/>
              <p:cNvSpPr/>
              <p:nvPr/>
            </p:nvSpPr>
            <p:spPr>
              <a:xfrm>
                <a:off x="3420" y="6057"/>
                <a:ext cx="0" cy="450"/>
              </a:xfrm>
              <a:prstGeom prst="line">
                <a:avLst/>
              </a:prstGeom>
              <a:ln w="22225" cap="flat" cmpd="sng">
                <a:solidFill>
                  <a:schemeClr val="accent1"/>
                </a:solidFill>
                <a:prstDash val="solid"/>
                <a:round/>
                <a:headEnd type="none" w="med" len="med"/>
                <a:tailEnd type="stealth" w="lg" len="med"/>
              </a:ln>
            </p:spPr>
          </p:sp>
        </p:grpSp>
        <p:grpSp>
          <p:nvGrpSpPr>
            <p:cNvPr id="69652" name="Group 23"/>
            <p:cNvGrpSpPr/>
            <p:nvPr/>
          </p:nvGrpSpPr>
          <p:grpSpPr>
            <a:xfrm>
              <a:off x="9033" y="7789"/>
              <a:ext cx="1720" cy="886"/>
              <a:chOff x="2595" y="6006"/>
              <a:chExt cx="1144" cy="673"/>
            </a:xfrm>
          </p:grpSpPr>
          <p:sp>
            <p:nvSpPr>
              <p:cNvPr id="69653" name="Rectangle 24"/>
              <p:cNvSpPr/>
              <p:nvPr/>
            </p:nvSpPr>
            <p:spPr>
              <a:xfrm>
                <a:off x="2595" y="6006"/>
                <a:ext cx="1144" cy="433"/>
              </a:xfrm>
              <a:prstGeom prst="rect">
                <a:avLst/>
              </a:prstGeom>
              <a:noFill/>
              <a:ln w="22225" cap="flat" cmpd="sng">
                <a:solidFill>
                  <a:schemeClr val="accent1"/>
                </a:solidFill>
                <a:prstDash val="solid"/>
                <a:miter/>
                <a:headEnd type="none" w="med" len="med"/>
                <a:tailEnd type="none" w="med" len="med"/>
              </a:ln>
            </p:spPr>
            <p:txBody>
              <a:bodyPr lIns="90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a:t>
                </a:r>
              </a:p>
            </p:txBody>
          </p:sp>
          <p:sp>
            <p:nvSpPr>
              <p:cNvPr id="69654" name="Line 25"/>
              <p:cNvSpPr/>
              <p:nvPr/>
            </p:nvSpPr>
            <p:spPr>
              <a:xfrm>
                <a:off x="3150" y="6007"/>
                <a:ext cx="1" cy="432"/>
              </a:xfrm>
              <a:prstGeom prst="line">
                <a:avLst/>
              </a:prstGeom>
              <a:ln w="22225" cap="flat" cmpd="sng">
                <a:solidFill>
                  <a:schemeClr val="accent1"/>
                </a:solidFill>
                <a:prstDash val="dash"/>
                <a:round/>
                <a:headEnd type="none" w="med" len="med"/>
                <a:tailEnd type="none" w="med" len="med"/>
              </a:ln>
            </p:spPr>
          </p:sp>
          <p:sp>
            <p:nvSpPr>
              <p:cNvPr id="69655" name="Line 26"/>
              <p:cNvSpPr/>
              <p:nvPr/>
            </p:nvSpPr>
            <p:spPr>
              <a:xfrm>
                <a:off x="3420" y="6229"/>
                <a:ext cx="0" cy="450"/>
              </a:xfrm>
              <a:prstGeom prst="line">
                <a:avLst/>
              </a:prstGeom>
              <a:ln w="22225" cap="flat" cmpd="sng">
                <a:solidFill>
                  <a:schemeClr val="accent1"/>
                </a:solidFill>
                <a:prstDash val="solid"/>
                <a:round/>
                <a:headEnd type="none" w="med" len="med"/>
                <a:tailEnd type="stealth" w="lg" len="med"/>
              </a:ln>
            </p:spPr>
          </p:sp>
        </p:grpSp>
        <p:grpSp>
          <p:nvGrpSpPr>
            <p:cNvPr id="69656" name="Group 27"/>
            <p:cNvGrpSpPr/>
            <p:nvPr/>
          </p:nvGrpSpPr>
          <p:grpSpPr>
            <a:xfrm>
              <a:off x="5285" y="9043"/>
              <a:ext cx="2281" cy="609"/>
              <a:chOff x="6534" y="6060"/>
              <a:chExt cx="1156" cy="420"/>
            </a:xfrm>
          </p:grpSpPr>
          <p:sp>
            <p:nvSpPr>
              <p:cNvPr id="69657" name="Rectangle 28"/>
              <p:cNvSpPr/>
              <p:nvPr/>
            </p:nvSpPr>
            <p:spPr>
              <a:xfrm>
                <a:off x="6534" y="6066"/>
                <a:ext cx="1156" cy="408"/>
              </a:xfrm>
              <a:prstGeom prst="rect">
                <a:avLst/>
              </a:prstGeom>
              <a:noFill/>
              <a:ln w="22225" cap="flat" cmpd="sng">
                <a:solidFill>
                  <a:schemeClr val="accent1"/>
                </a:solidFill>
                <a:prstDash val="solid"/>
                <a:miter/>
                <a:headEnd type="none" w="med" len="med"/>
                <a:tailEnd type="none" w="med" len="med"/>
              </a:ln>
            </p:spPr>
            <p:txBody>
              <a:bodyPr lIns="54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num      5</a:t>
                </a:r>
              </a:p>
            </p:txBody>
          </p:sp>
          <p:sp>
            <p:nvSpPr>
              <p:cNvPr id="69658" name="Line 29"/>
              <p:cNvSpPr/>
              <p:nvPr/>
            </p:nvSpPr>
            <p:spPr>
              <a:xfrm>
                <a:off x="7091" y="6060"/>
                <a:ext cx="0" cy="420"/>
              </a:xfrm>
              <a:prstGeom prst="line">
                <a:avLst/>
              </a:prstGeom>
              <a:ln w="22225" cap="flat" cmpd="sng">
                <a:solidFill>
                  <a:schemeClr val="accent1"/>
                </a:solidFill>
                <a:prstDash val="dash"/>
                <a:round/>
                <a:headEnd type="none" w="med" len="med"/>
                <a:tailEnd type="none" w="med" len="med"/>
              </a:ln>
            </p:spPr>
          </p:sp>
        </p:grpSp>
        <p:grpSp>
          <p:nvGrpSpPr>
            <p:cNvPr id="69659" name="Group 30"/>
            <p:cNvGrpSpPr/>
            <p:nvPr/>
          </p:nvGrpSpPr>
          <p:grpSpPr>
            <a:xfrm>
              <a:off x="10206" y="6538"/>
              <a:ext cx="2570" cy="552"/>
              <a:chOff x="7626" y="5010"/>
              <a:chExt cx="1710" cy="420"/>
            </a:xfrm>
          </p:grpSpPr>
          <p:sp>
            <p:nvSpPr>
              <p:cNvPr id="69660" name="Rectangle 31"/>
              <p:cNvSpPr/>
              <p:nvPr/>
            </p:nvSpPr>
            <p:spPr>
              <a:xfrm>
                <a:off x="7626" y="5010"/>
                <a:ext cx="1710" cy="420"/>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1" name="Line 32"/>
              <p:cNvSpPr/>
              <p:nvPr/>
            </p:nvSpPr>
            <p:spPr>
              <a:xfrm>
                <a:off x="8207" y="5010"/>
                <a:ext cx="0" cy="420"/>
              </a:xfrm>
              <a:prstGeom prst="line">
                <a:avLst/>
              </a:prstGeom>
              <a:ln w="22225" cap="flat" cmpd="sng">
                <a:solidFill>
                  <a:schemeClr val="accent1"/>
                </a:solidFill>
                <a:prstDash val="dash"/>
                <a:round/>
                <a:headEnd type="none" w="med" len="med"/>
                <a:tailEnd type="none" w="med" len="med"/>
              </a:ln>
            </p:spPr>
          </p:sp>
          <p:sp>
            <p:nvSpPr>
              <p:cNvPr id="69662" name="Line 33"/>
              <p:cNvSpPr/>
              <p:nvPr/>
            </p:nvSpPr>
            <p:spPr>
              <a:xfrm>
                <a:off x="8777" y="5010"/>
                <a:ext cx="1" cy="420"/>
              </a:xfrm>
              <a:prstGeom prst="line">
                <a:avLst/>
              </a:prstGeom>
              <a:ln w="22225" cap="flat" cmpd="sng">
                <a:solidFill>
                  <a:schemeClr val="accent1"/>
                </a:solidFill>
                <a:prstDash val="dash"/>
                <a:round/>
                <a:headEnd type="none" w="med" len="med"/>
                <a:tailEnd type="none" w="med" len="med"/>
              </a:ln>
            </p:spPr>
          </p:sp>
        </p:grpSp>
        <p:grpSp>
          <p:nvGrpSpPr>
            <p:cNvPr id="69663" name="Group 34"/>
            <p:cNvGrpSpPr/>
            <p:nvPr/>
          </p:nvGrpSpPr>
          <p:grpSpPr>
            <a:xfrm>
              <a:off x="6208" y="7561"/>
              <a:ext cx="2563" cy="569"/>
              <a:chOff x="7781" y="5010"/>
              <a:chExt cx="1705" cy="433"/>
            </a:xfrm>
          </p:grpSpPr>
          <p:sp>
            <p:nvSpPr>
              <p:cNvPr id="69664" name="Rectangle 35"/>
              <p:cNvSpPr/>
              <p:nvPr/>
            </p:nvSpPr>
            <p:spPr>
              <a:xfrm>
                <a:off x="7781" y="5010"/>
                <a:ext cx="1705" cy="433"/>
              </a:xfrm>
              <a:prstGeom prst="rect">
                <a:avLst/>
              </a:prstGeom>
              <a:noFill/>
              <a:ln w="22225" cap="flat" cmpd="sng">
                <a:solidFill>
                  <a:schemeClr val="accent1"/>
                </a:solidFill>
                <a:prstDash val="solid"/>
                <a:miter/>
                <a:headEnd type="none" w="med" len="med"/>
                <a:tailEnd type="none" w="med" len="med"/>
              </a:ln>
            </p:spPr>
            <p:txBody>
              <a:bodyPr lIns="126000" tIns="10800" rIns="18000" bIns="10800" anchor="t"/>
              <a:lstStyle/>
              <a:p>
                <a:pPr algn="l" eaLnBrk="0" hangingPunct="0"/>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65" name="Line 36"/>
              <p:cNvSpPr/>
              <p:nvPr/>
            </p:nvSpPr>
            <p:spPr>
              <a:xfrm>
                <a:off x="8419" y="5023"/>
                <a:ext cx="0" cy="420"/>
              </a:xfrm>
              <a:prstGeom prst="line">
                <a:avLst/>
              </a:prstGeom>
              <a:ln w="22225" cap="flat" cmpd="sng">
                <a:solidFill>
                  <a:schemeClr val="accent1"/>
                </a:solidFill>
                <a:prstDash val="dash"/>
                <a:round/>
                <a:headEnd type="none" w="med" len="med"/>
                <a:tailEnd type="none" w="med" len="med"/>
              </a:ln>
            </p:spPr>
          </p:sp>
          <p:sp>
            <p:nvSpPr>
              <p:cNvPr id="69666" name="Line 37"/>
              <p:cNvSpPr/>
              <p:nvPr/>
            </p:nvSpPr>
            <p:spPr>
              <a:xfrm>
                <a:off x="9002" y="5010"/>
                <a:ext cx="1" cy="397"/>
              </a:xfrm>
              <a:prstGeom prst="line">
                <a:avLst/>
              </a:prstGeom>
              <a:ln w="22225" cap="flat" cmpd="sng">
                <a:solidFill>
                  <a:schemeClr val="accent1"/>
                </a:solidFill>
                <a:prstDash val="dash"/>
                <a:round/>
                <a:headEnd type="none" w="med" len="med"/>
                <a:tailEnd type="none" w="med" len="med"/>
              </a:ln>
            </p:spPr>
          </p:sp>
        </p:grpSp>
        <p:sp>
          <p:nvSpPr>
            <p:cNvPr id="69667" name="Rectangle 38"/>
            <p:cNvSpPr/>
            <p:nvPr/>
          </p:nvSpPr>
          <p:spPr>
            <a:xfrm>
              <a:off x="817" y="9810"/>
              <a:ext cx="5213" cy="471"/>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8" name="Rectangle 39"/>
            <p:cNvSpPr/>
            <p:nvPr/>
          </p:nvSpPr>
          <p:spPr>
            <a:xfrm>
              <a:off x="8376" y="8678"/>
              <a:ext cx="5213" cy="487"/>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指向符号表中</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的入口</a:t>
              </a:r>
            </a:p>
          </p:txBody>
        </p:sp>
        <p:sp>
          <p:nvSpPr>
            <p:cNvPr id="69669" name="Line 40"/>
            <p:cNvSpPr/>
            <p:nvPr/>
          </p:nvSpPr>
          <p:spPr>
            <a:xfrm flipH="1">
              <a:off x="2039" y="4007"/>
              <a:ext cx="2" cy="4817"/>
            </a:xfrm>
            <a:prstGeom prst="line">
              <a:avLst/>
            </a:prstGeom>
            <a:ln w="12700" cap="flat" cmpd="sng">
              <a:solidFill>
                <a:schemeClr val="accent6"/>
              </a:solidFill>
              <a:prstDash val="lgDash"/>
              <a:round/>
              <a:headEnd type="none" w="med" len="med"/>
              <a:tailEnd type="stealth" w="lg" len="med"/>
            </a:ln>
          </p:spPr>
        </p:sp>
        <p:sp>
          <p:nvSpPr>
            <p:cNvPr id="69670" name="Line 41"/>
            <p:cNvSpPr/>
            <p:nvPr/>
          </p:nvSpPr>
          <p:spPr>
            <a:xfrm>
              <a:off x="5417" y="3750"/>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1" name="Rectangle 42"/>
            <p:cNvSpPr/>
            <p:nvPr/>
          </p:nvSpPr>
          <p:spPr>
            <a:xfrm>
              <a:off x="11018" y="5088"/>
              <a:ext cx="1281" cy="471"/>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s</a:t>
              </a:r>
            </a:p>
          </p:txBody>
        </p:sp>
        <p:sp>
          <p:nvSpPr>
            <p:cNvPr id="69672" name="Line 43"/>
            <p:cNvSpPr/>
            <p:nvPr/>
          </p:nvSpPr>
          <p:spPr>
            <a:xfrm>
              <a:off x="8575" y="4641"/>
              <a:ext cx="0" cy="492"/>
            </a:xfrm>
            <a:prstGeom prst="line">
              <a:avLst/>
            </a:prstGeom>
            <a:ln w="12700" cap="flat" cmpd="sng">
              <a:solidFill>
                <a:schemeClr val="accent1">
                  <a:shade val="50000"/>
                </a:schemeClr>
              </a:solidFill>
              <a:prstDash val="sysDot"/>
              <a:round/>
              <a:headEnd type="none" w="med" len="med"/>
              <a:tailEnd type="none" w="med" len="med"/>
            </a:ln>
          </p:spPr>
        </p:sp>
        <p:sp>
          <p:nvSpPr>
            <p:cNvPr id="69673" name="Rectangle 44"/>
            <p:cNvSpPr/>
            <p:nvPr/>
          </p:nvSpPr>
          <p:spPr>
            <a:xfrm>
              <a:off x="7835" y="4210"/>
              <a:ext cx="1197" cy="452"/>
            </a:xfrm>
            <a:prstGeom prst="rect">
              <a:avLst/>
            </a:prstGeom>
            <a:noFill/>
            <a:ln w="12700" cmpd="sng">
              <a:noFill/>
              <a:prstDash val="solid"/>
            </a:ln>
          </p:spPr>
          <p:txBody>
            <a:bodyPr lIns="18000" tIns="10800" rIns="18000" bIns="10800" anchor="t"/>
            <a:lstStyle/>
            <a:p>
              <a:pPr algn="ctr" eaLnBrk="0" hangingPunct="0"/>
              <a:r>
                <a:rPr lang="en-US" altLang="zh-CN" sz="2000" i="1"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i  </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W</a:t>
              </a:r>
            </a:p>
          </p:txBody>
        </p:sp>
        <p:sp>
          <p:nvSpPr>
            <p:cNvPr id="69674" name="Line 45"/>
            <p:cNvSpPr/>
            <p:nvPr/>
          </p:nvSpPr>
          <p:spPr>
            <a:xfrm>
              <a:off x="3568" y="3021"/>
              <a:ext cx="1593" cy="410"/>
            </a:xfrm>
            <a:prstGeom prst="line">
              <a:avLst/>
            </a:prstGeom>
            <a:ln w="12700" cap="flat" cmpd="sng">
              <a:solidFill>
                <a:schemeClr val="accent1"/>
              </a:solidFill>
              <a:prstDash val="sysDash"/>
              <a:round/>
              <a:headEnd type="none" w="med" len="med"/>
              <a:tailEnd type="none" w="med" len="med"/>
            </a:ln>
          </p:spPr>
        </p:sp>
        <p:sp>
          <p:nvSpPr>
            <p:cNvPr id="69675" name="Line 46"/>
            <p:cNvSpPr/>
            <p:nvPr/>
          </p:nvSpPr>
          <p:spPr>
            <a:xfrm>
              <a:off x="5704" y="3633"/>
              <a:ext cx="2683" cy="731"/>
            </a:xfrm>
            <a:prstGeom prst="line">
              <a:avLst/>
            </a:prstGeom>
            <a:ln w="12700" cap="flat" cmpd="sng">
              <a:solidFill>
                <a:schemeClr val="accent1"/>
              </a:solidFill>
              <a:prstDash val="sysDash"/>
              <a:round/>
              <a:headEnd type="none" w="med" len="med"/>
              <a:tailEnd type="none" w="med" len="med"/>
            </a:ln>
          </p:spPr>
        </p:sp>
        <p:sp>
          <p:nvSpPr>
            <p:cNvPr id="69676" name="Line 47"/>
            <p:cNvSpPr/>
            <p:nvPr/>
          </p:nvSpPr>
          <p:spPr>
            <a:xfrm>
              <a:off x="8840" y="4479"/>
              <a:ext cx="2523" cy="666"/>
            </a:xfrm>
            <a:prstGeom prst="line">
              <a:avLst/>
            </a:prstGeom>
            <a:ln w="12700" cap="flat" cmpd="sng">
              <a:solidFill>
                <a:schemeClr val="accent1"/>
              </a:solidFill>
              <a:prstDash val="sysDash"/>
              <a:round/>
              <a:headEnd type="none" w="med" len="med"/>
              <a:tailEnd type="none" w="med" len="med"/>
            </a:ln>
          </p:spPr>
        </p:sp>
        <p:sp>
          <p:nvSpPr>
            <p:cNvPr id="69677" name="Line 48"/>
            <p:cNvSpPr/>
            <p:nvPr/>
          </p:nvSpPr>
          <p:spPr>
            <a:xfrm flipH="1">
              <a:off x="1917" y="3038"/>
              <a:ext cx="1364" cy="460"/>
            </a:xfrm>
            <a:prstGeom prst="line">
              <a:avLst/>
            </a:prstGeom>
            <a:ln w="12700" cap="flat" cmpd="sng">
              <a:solidFill>
                <a:schemeClr val="accent1"/>
              </a:solidFill>
              <a:prstDash val="sysDash"/>
              <a:round/>
              <a:headEnd type="none" w="med" len="med"/>
              <a:tailEnd type="none" w="med" len="med"/>
            </a:ln>
          </p:spPr>
        </p:sp>
        <p:sp>
          <p:nvSpPr>
            <p:cNvPr id="69678" name="Line 49"/>
            <p:cNvSpPr/>
            <p:nvPr/>
          </p:nvSpPr>
          <p:spPr>
            <a:xfrm flipH="1">
              <a:off x="6030" y="4702"/>
              <a:ext cx="38" cy="4342"/>
            </a:xfrm>
            <a:prstGeom prst="line">
              <a:avLst/>
            </a:prstGeom>
            <a:ln w="12700" cap="flat" cmpd="sng">
              <a:solidFill>
                <a:schemeClr val="accent6"/>
              </a:solidFill>
              <a:prstDash val="lgDash"/>
              <a:round/>
              <a:headEnd type="none" w="med" len="med"/>
              <a:tailEnd type="stealth" w="lg" len="med"/>
            </a:ln>
          </p:spPr>
        </p:sp>
        <p:sp>
          <p:nvSpPr>
            <p:cNvPr id="69679" name="Line 50"/>
            <p:cNvSpPr/>
            <p:nvPr/>
          </p:nvSpPr>
          <p:spPr>
            <a:xfrm flipH="1">
              <a:off x="8125" y="4597"/>
              <a:ext cx="314" cy="615"/>
            </a:xfrm>
            <a:prstGeom prst="line">
              <a:avLst/>
            </a:prstGeom>
            <a:ln w="12700" cap="flat" cmpd="sng">
              <a:solidFill>
                <a:schemeClr val="accent1">
                  <a:shade val="50000"/>
                </a:schemeClr>
              </a:solidFill>
              <a:prstDash val="sysDot"/>
              <a:round/>
              <a:headEnd type="none" w="med" len="med"/>
              <a:tailEnd type="none" w="med" len="med"/>
            </a:ln>
          </p:spPr>
        </p:sp>
        <p:sp>
          <p:nvSpPr>
            <p:cNvPr id="69680" name="Line 51"/>
            <p:cNvSpPr/>
            <p:nvPr/>
          </p:nvSpPr>
          <p:spPr>
            <a:xfrm flipH="1">
              <a:off x="4944" y="3706"/>
              <a:ext cx="317" cy="615"/>
            </a:xfrm>
            <a:prstGeom prst="line">
              <a:avLst/>
            </a:prstGeom>
            <a:ln w="12700" cap="flat" cmpd="sng">
              <a:solidFill>
                <a:schemeClr val="accent1">
                  <a:shade val="50000"/>
                </a:schemeClr>
              </a:solidFill>
              <a:prstDash val="sysDot"/>
              <a:round/>
              <a:headEnd type="none" w="med" len="med"/>
              <a:tailEnd type="none" w="med" len="med"/>
            </a:ln>
          </p:spPr>
        </p:sp>
        <p:sp>
          <p:nvSpPr>
            <p:cNvPr id="69681" name="Rectangle 52"/>
            <p:cNvSpPr/>
            <p:nvPr/>
          </p:nvSpPr>
          <p:spPr>
            <a:xfrm>
              <a:off x="11464" y="5788"/>
              <a:ext cx="360" cy="410"/>
            </a:xfrm>
            <a:prstGeom prst="rect">
              <a:avLst/>
            </a:prstGeom>
            <a:noFill/>
            <a:ln w="12700" cmpd="sng">
              <a:noFill/>
              <a:prstDash val="solid"/>
            </a:ln>
          </p:spPr>
          <p:txBody>
            <a:bodyPr lIns="18000" tIns="10800" rIns="18000" bIns="10800" anchor="t"/>
            <a:lstStyle/>
            <a:p>
              <a:pPr algn="ctr" eaLnBrk="0" hangingPunct="0"/>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9682" name="Line 53"/>
            <p:cNvSpPr/>
            <p:nvPr/>
          </p:nvSpPr>
          <p:spPr>
            <a:xfrm>
              <a:off x="11591" y="5532"/>
              <a:ext cx="0" cy="435"/>
            </a:xfrm>
            <a:prstGeom prst="line">
              <a:avLst/>
            </a:prstGeom>
            <a:ln w="12700" cap="flat" cmpd="sng">
              <a:solidFill>
                <a:schemeClr val="accent1">
                  <a:shade val="50000"/>
                </a:schemeClr>
              </a:solidFill>
              <a:prstDash val="sysDot"/>
              <a:round/>
              <a:headEnd type="none" w="med" len="med"/>
              <a:tailEnd type="none" w="med" len="med"/>
            </a:ln>
          </p:spPr>
        </p:sp>
        <p:sp>
          <p:nvSpPr>
            <p:cNvPr id="69683" name="Freeform 54"/>
            <p:cNvSpPr/>
            <p:nvPr/>
          </p:nvSpPr>
          <p:spPr>
            <a:xfrm>
              <a:off x="6351" y="4658"/>
              <a:ext cx="1534" cy="2924"/>
            </a:xfrm>
            <a:custGeom>
              <a:avLst/>
              <a:gdLst/>
              <a:ahLst/>
              <a:cxnLst>
                <a:cxn ang="0">
                  <a:pos x="19" y="0"/>
                </a:cxn>
                <a:cxn ang="0">
                  <a:pos x="18" y="7"/>
                </a:cxn>
                <a:cxn ang="0">
                  <a:pos x="12" y="10"/>
                </a:cxn>
                <a:cxn ang="0">
                  <a:pos x="4" y="10"/>
                </a:cxn>
                <a:cxn ang="0">
                  <a:pos x="1" y="12"/>
                </a:cxn>
                <a:cxn ang="0">
                  <a:pos x="1" y="21"/>
                </a:cxn>
              </a:cxnLst>
              <a:rect l="0" t="0" r="0" b="0"/>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4" name="Line 55"/>
            <p:cNvSpPr/>
            <p:nvPr/>
          </p:nvSpPr>
          <p:spPr>
            <a:xfrm flipH="1">
              <a:off x="9127" y="5599"/>
              <a:ext cx="0" cy="2105"/>
            </a:xfrm>
            <a:prstGeom prst="line">
              <a:avLst/>
            </a:prstGeom>
            <a:ln w="12700" cap="flat" cmpd="sng">
              <a:solidFill>
                <a:schemeClr val="accent6"/>
              </a:solidFill>
              <a:prstDash val="lgDash"/>
              <a:round/>
              <a:headEnd type="none" w="med" len="med"/>
              <a:tailEnd type="stealth" w="lg" len="med"/>
            </a:ln>
          </p:spPr>
        </p:sp>
        <p:sp>
          <p:nvSpPr>
            <p:cNvPr id="69685" name="Freeform 56"/>
            <p:cNvSpPr/>
            <p:nvPr/>
          </p:nvSpPr>
          <p:spPr>
            <a:xfrm>
              <a:off x="10367" y="5567"/>
              <a:ext cx="853" cy="949"/>
            </a:xfrm>
            <a:custGeom>
              <a:avLst/>
              <a:gdLst/>
              <a:ahLst/>
              <a:cxnLst>
                <a:cxn ang="0">
                  <a:pos x="8" y="0"/>
                </a:cxn>
                <a:cxn ang="0">
                  <a:pos x="7" y="4"/>
                </a:cxn>
                <a:cxn ang="0">
                  <a:pos x="1" y="4"/>
                </a:cxn>
                <a:cxn ang="0">
                  <a:pos x="1" y="7"/>
                </a:cxn>
              </a:cxnLst>
              <a:rect l="0" t="0" r="0" b="0"/>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6" name="Freeform 57"/>
            <p:cNvSpPr/>
            <p:nvPr/>
          </p:nvSpPr>
          <p:spPr>
            <a:xfrm>
              <a:off x="10679" y="5567"/>
              <a:ext cx="1412" cy="949"/>
            </a:xfrm>
            <a:custGeom>
              <a:avLst/>
              <a:gdLst/>
              <a:ahLst/>
              <a:cxnLst>
                <a:cxn ang="0">
                  <a:pos x="15" y="0"/>
                </a:cxn>
                <a:cxn ang="0">
                  <a:pos x="13" y="5"/>
                </a:cxn>
                <a:cxn ang="0">
                  <a:pos x="2" y="6"/>
                </a:cxn>
                <a:cxn ang="0">
                  <a:pos x="1" y="7"/>
                </a:cxn>
              </a:cxnLst>
              <a:rect l="0" t="0" r="0" b="0"/>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7" name="Freeform 58"/>
            <p:cNvSpPr/>
            <p:nvPr/>
          </p:nvSpPr>
          <p:spPr>
            <a:xfrm>
              <a:off x="2331" y="7897"/>
              <a:ext cx="5235" cy="907"/>
            </a:xfrm>
            <a:custGeom>
              <a:avLst/>
              <a:gdLst/>
              <a:ahLst/>
              <a:cxnLst>
                <a:cxn ang="0">
                  <a:pos x="54" y="0"/>
                </a:cxn>
                <a:cxn ang="0">
                  <a:pos x="49" y="4"/>
                </a:cxn>
                <a:cxn ang="0">
                  <a:pos x="9" y="4"/>
                </a:cxn>
                <a:cxn ang="0">
                  <a:pos x="3" y="4"/>
                </a:cxn>
                <a:cxn ang="0">
                  <a:pos x="0" y="6"/>
                </a:cxn>
              </a:cxnLst>
              <a:rect l="0" t="0" r="0" b="0"/>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8" name="Freeform 59"/>
            <p:cNvSpPr/>
            <p:nvPr/>
          </p:nvSpPr>
          <p:spPr>
            <a:xfrm>
              <a:off x="6161" y="7914"/>
              <a:ext cx="2278" cy="1136"/>
            </a:xfrm>
            <a:custGeom>
              <a:avLst/>
              <a:gdLst/>
              <a:ahLst/>
              <a:cxnLst>
                <a:cxn ang="0">
                  <a:pos x="25" y="0"/>
                </a:cxn>
                <a:cxn ang="0">
                  <a:pos x="25" y="3"/>
                </a:cxn>
                <a:cxn ang="0">
                  <a:pos x="5" y="5"/>
                </a:cxn>
                <a:cxn ang="0">
                  <a:pos x="0" y="6"/>
                </a:cxn>
              </a:cxnLst>
              <a:rect l="0" t="0" r="0" b="0"/>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89" name="Freeform 60"/>
            <p:cNvSpPr/>
            <p:nvPr/>
          </p:nvSpPr>
          <p:spPr>
            <a:xfrm>
              <a:off x="6383" y="6960"/>
              <a:ext cx="5428" cy="584"/>
            </a:xfrm>
            <a:custGeom>
              <a:avLst/>
              <a:gdLst/>
              <a:ahLst/>
              <a:cxnLst>
                <a:cxn ang="0">
                  <a:pos x="57" y="0"/>
                </a:cxn>
                <a:cxn ang="0">
                  <a:pos x="53" y="3"/>
                </a:cxn>
                <a:cxn ang="0">
                  <a:pos x="9" y="3"/>
                </a:cxn>
                <a:cxn ang="0">
                  <a:pos x="2" y="5"/>
                </a:cxn>
              </a:cxnLst>
              <a:rect l="0" t="0" r="0" b="0"/>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0" name="Freeform 61"/>
            <p:cNvSpPr/>
            <p:nvPr/>
          </p:nvSpPr>
          <p:spPr>
            <a:xfrm>
              <a:off x="9369" y="6870"/>
              <a:ext cx="2998" cy="918"/>
            </a:xfrm>
            <a:custGeom>
              <a:avLst/>
              <a:gdLst/>
              <a:ahLst/>
              <a:cxnLst>
                <a:cxn ang="0">
                  <a:pos x="32" y="0"/>
                </a:cxn>
                <a:cxn ang="0">
                  <a:pos x="29" y="4"/>
                </a:cxn>
                <a:cxn ang="0">
                  <a:pos x="5" y="4"/>
                </a:cxn>
                <a:cxn ang="0">
                  <a:pos x="2" y="5"/>
                </a:cxn>
              </a:cxnLst>
              <a:rect l="0" t="0" r="0" b="0"/>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15875" cap="flat" cmpd="sng">
              <a:solidFill>
                <a:schemeClr val="accent1"/>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69691" name="Freeform 62"/>
            <p:cNvSpPr/>
            <p:nvPr/>
          </p:nvSpPr>
          <p:spPr>
            <a:xfrm>
              <a:off x="2179" y="3670"/>
              <a:ext cx="2525" cy="5136"/>
            </a:xfrm>
            <a:custGeom>
              <a:avLst/>
              <a:gdLst/>
              <a:ahLst/>
              <a:cxnLst>
                <a:cxn ang="0">
                  <a:pos x="29" y="0"/>
                </a:cxn>
                <a:cxn ang="0">
                  <a:pos x="23" y="16"/>
                </a:cxn>
                <a:cxn ang="0">
                  <a:pos x="7" y="21"/>
                </a:cxn>
                <a:cxn ang="0">
                  <a:pos x="1" y="24"/>
                </a:cxn>
                <a:cxn ang="0">
                  <a:pos x="1" y="36"/>
                </a:cxn>
              </a:cxnLst>
              <a:rect l="0" t="0" r="0" b="0"/>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12700" cap="flat" cmpd="sng">
              <a:solidFill>
                <a:schemeClr val="accent6"/>
              </a:solidFill>
              <a:prstDash val="lgDash"/>
              <a:round/>
              <a:headEnd type="none" w="med" len="med"/>
              <a:tailEnd type="stealth" w="lg" len="med"/>
            </a:ln>
          </p:spPr>
          <p:txBody>
            <a:bodyP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79932" name="Rectangle 61"/>
          <p:cNvSpPr/>
          <p:nvPr/>
        </p:nvSpPr>
        <p:spPr>
          <a:xfrm>
            <a:off x="4725670" y="1407795"/>
            <a:ext cx="4495800" cy="685800"/>
          </a:xfrm>
          <a:prstGeom prst="rect">
            <a:avLst/>
          </a:prstGeom>
          <a:noFill/>
          <a:ln w="25400">
            <a:noFill/>
          </a:ln>
        </p:spPr>
        <p:txBody>
          <a:bodyPr wrap="none" anchor="ctr"/>
          <a:lstStyle/>
          <a:p>
            <a:pPr eaLnBrk="0" hangingPunct="0"/>
            <a:r>
              <a:rPr lang="zh-CN" altLang="en-US" sz="2200" dirty="0">
                <a:solidFill>
                  <a:schemeClr val="accent1"/>
                </a:solidFill>
                <a:latin typeface="Times New Roman" panose="02020603050405020304" pitchFamily="18" charset="0"/>
                <a:ea typeface="宋体" panose="02010600030101010101" pitchFamily="2" charset="-122"/>
              </a:rPr>
              <a:t>略去了</a:t>
            </a:r>
            <a:r>
              <a:rPr lang="en-US" altLang="zh-CN" sz="2200" i="1" dirty="0">
                <a:solidFill>
                  <a:schemeClr val="accent1"/>
                </a:solidFill>
                <a:latin typeface="Times New Roman" panose="02020603050405020304" pitchFamily="18" charset="0"/>
                <a:ea typeface="宋体" panose="02010600030101010101" pitchFamily="2" charset="-122"/>
              </a:rPr>
              <a:t>E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TR </a:t>
            </a:r>
            <a:r>
              <a:rPr lang="en-US" altLang="zh-CN" sz="2200" dirty="0">
                <a:solidFill>
                  <a:schemeClr val="accent1"/>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chemeClr val="accent1"/>
                </a:solidFill>
                <a:latin typeface="Times New Roman" panose="02020603050405020304" pitchFamily="18" charset="0"/>
                <a:ea typeface="宋体" panose="02010600030101010101" pitchFamily="2" charset="-122"/>
              </a:rPr>
              <a:t> </a:t>
            </a:r>
            <a:r>
              <a:rPr lang="en-US" altLang="zh-CN" sz="2200" i="1" dirty="0">
                <a:solidFill>
                  <a:schemeClr val="accent1"/>
                </a:solidFill>
                <a:latin typeface="Times New Roman" panose="02020603050405020304" pitchFamily="18" charset="0"/>
                <a:ea typeface="宋体" panose="02010600030101010101" pitchFamily="2" charset="-122"/>
              </a:rPr>
              <a:t>T</a:t>
            </a:r>
            <a:r>
              <a:rPr lang="en-US" altLang="zh-CN" sz="2200" dirty="0">
                <a:solidFill>
                  <a:schemeClr val="accent1"/>
                </a:solidFill>
                <a:latin typeface="Times New Roman" panose="02020603050405020304" pitchFamily="18" charset="0"/>
                <a:ea typeface="宋体" panose="02010600030101010101" pitchFamily="2" charset="-122"/>
              </a:rPr>
              <a:t> </a:t>
            </a:r>
            <a:r>
              <a:rPr lang="zh-CN" altLang="en-US" sz="2200" dirty="0">
                <a:solidFill>
                  <a:schemeClr val="accent1"/>
                </a:solidFill>
                <a:latin typeface="Times New Roman" panose="02020603050405020304" pitchFamily="18" charset="0"/>
                <a:ea typeface="宋体" panose="02010600030101010101" pitchFamily="2" charset="-122"/>
              </a:rPr>
              <a:t>部分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在自下而上分析的框架中实现</a:t>
            </a:r>
            <a:r>
              <a:rPr lang="en-US" altLang="zh-CN" i="1" dirty="0">
                <a:latin typeface="Times New Roman" panose="02020603050405020304" pitchFamily="18" charset="0"/>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属性定义的方法</a:t>
            </a:r>
          </a:p>
          <a:p>
            <a:pPr lvl="1"/>
            <a:r>
              <a:rPr lang="zh-CN" altLang="en-US" dirty="0">
                <a:latin typeface="Times New Roman" panose="02020603050405020304" pitchFamily="18" charset="0"/>
                <a:cs typeface="Times New Roman" panose="02020603050405020304" pitchFamily="18" charset="0"/>
                <a:sym typeface="+mn-ea"/>
              </a:rPr>
              <a:t>它能实现任何基于</a:t>
            </a:r>
            <a:r>
              <a:rPr lang="en-US" altLang="zh-CN" dirty="0">
                <a:latin typeface="Times New Roman" panose="02020603050405020304" pitchFamily="18" charset="0"/>
                <a:cs typeface="Times New Roman" panose="02020603050405020304" pitchFamily="18" charset="0"/>
                <a:sym typeface="+mn-ea"/>
              </a:rPr>
              <a:t>LL(1)</a:t>
            </a:r>
            <a:r>
              <a:rPr lang="zh-CN" altLang="en-US" dirty="0">
                <a:latin typeface="Times New Roman" panose="02020603050405020304" pitchFamily="18" charset="0"/>
                <a:cs typeface="Times New Roman" panose="02020603050405020304" pitchFamily="18" charset="0"/>
                <a:sym typeface="+mn-ea"/>
              </a:rPr>
              <a:t>文法的</a:t>
            </a:r>
            <a:r>
              <a:rPr lang="en-US" altLang="zh-CN" i="1" dirty="0">
                <a:latin typeface="Times New Roman" panose="02020603050405020304" pitchFamily="18" charset="0"/>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a:t>
            </a:r>
          </a:p>
          <a:p>
            <a:pPr lvl="1"/>
            <a:r>
              <a:rPr lang="zh-CN" altLang="en-US" dirty="0">
                <a:latin typeface="Times New Roman" panose="02020603050405020304" pitchFamily="18" charset="0"/>
                <a:cs typeface="Times New Roman" panose="02020603050405020304" pitchFamily="18" charset="0"/>
                <a:sym typeface="+mn-ea"/>
              </a:rPr>
              <a:t>也能实现许多（但不是所有的）基于</a:t>
            </a:r>
            <a:r>
              <a:rPr lang="en-US" altLang="zh-CN" dirty="0">
                <a:latin typeface="Times New Roman" panose="02020603050405020304" pitchFamily="18" charset="0"/>
                <a:cs typeface="Times New Roman" panose="02020603050405020304" pitchFamily="18" charset="0"/>
                <a:sym typeface="+mn-ea"/>
              </a:rPr>
              <a:t>LR(1) </a:t>
            </a:r>
            <a:r>
              <a:rPr lang="zh-CN" altLang="en-US" dirty="0">
                <a:latin typeface="Times New Roman" panose="02020603050405020304" pitchFamily="18" charset="0"/>
                <a:cs typeface="Times New Roman" panose="02020603050405020304" pitchFamily="18" charset="0"/>
                <a:sym typeface="+mn-ea"/>
              </a:rPr>
              <a:t>的</a:t>
            </a:r>
            <a:r>
              <a:rPr lang="en-US" altLang="zh-CN" i="1" dirty="0">
                <a:latin typeface="Times New Roman" panose="02020603050405020304" pitchFamily="18" charset="0"/>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a:t>
            </a:r>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769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sym typeface="+mn-ea"/>
              </a:rPr>
              <a:t>删除翻译方案中嵌入的动作</a:t>
            </a:r>
          </a:p>
          <a:p>
            <a:pPr marL="0" indent="0">
              <a:buNone/>
            </a:pPr>
            <a:r>
              <a:rPr lang="en-US" altLang="zh-CN" sz="1800" i="1" dirty="0">
                <a:latin typeface="Times New Roman" panose="02020603050405020304" pitchFamily="18" charset="0"/>
                <a:cs typeface="Times New Roman" panose="02020603050405020304" pitchFamily="18" charset="0"/>
                <a:sym typeface="+mn-ea"/>
              </a:rPr>
              <a:t>	E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R</a:t>
            </a:r>
            <a:endParaRPr lang="en-US" altLang="zh-CN" sz="1800" dirty="0">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R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R</a:t>
            </a:r>
            <a:r>
              <a:rPr lang="en-US" altLang="zh-CN" sz="1800" baseline="-30000" dirty="0">
                <a:latin typeface="Times New Roman" panose="02020603050405020304" pitchFamily="18" charset="0"/>
                <a:cs typeface="Times New Roman" panose="02020603050405020304" pitchFamily="18" charset="0"/>
                <a:sym typeface="+mn-ea"/>
              </a:rPr>
              <a:t>1  </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R</a:t>
            </a:r>
            <a:r>
              <a:rPr lang="en-US" altLang="zh-CN" sz="1800" baseline="-30000" dirty="0">
                <a:latin typeface="Times New Roman" panose="02020603050405020304" pitchFamily="18" charset="0"/>
                <a:cs typeface="Times New Roman" panose="02020603050405020304" pitchFamily="18" charset="0"/>
                <a:sym typeface="+mn-ea"/>
              </a:rPr>
              <a:t>1 </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num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print </a:t>
            </a:r>
            <a:r>
              <a:rPr lang="en-US" altLang="zh-CN" sz="1800" dirty="0">
                <a:latin typeface="Times New Roman" panose="02020603050405020304" pitchFamily="18" charset="0"/>
                <a:cs typeface="Times New Roman" panose="02020603050405020304" pitchFamily="18" charset="0"/>
                <a:sym typeface="+mn-ea"/>
              </a:rPr>
              <a:t>(</a:t>
            </a:r>
            <a:r>
              <a:rPr lang="en-US" altLang="zh-CN" sz="1800" b="1" dirty="0">
                <a:latin typeface="Times New Roman" panose="02020603050405020304" pitchFamily="18" charset="0"/>
                <a:cs typeface="Times New Roman" panose="02020603050405020304" pitchFamily="18" charset="0"/>
                <a:sym typeface="+mn-ea"/>
              </a:rPr>
              <a:t>num</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val</a:t>
            </a:r>
            <a:r>
              <a:rPr lang="en-US" altLang="zh-CN" sz="1800"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mn-ea"/>
              </a:rPr>
              <a:t>在文法中加入产生</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的</a:t>
            </a:r>
            <a:r>
              <a:rPr lang="zh-CN" altLang="en-US" b="1" dirty="0">
                <a:latin typeface="Times New Roman" panose="02020603050405020304" pitchFamily="18" charset="0"/>
                <a:cs typeface="Times New Roman" panose="02020603050405020304" pitchFamily="18" charset="0"/>
                <a:sym typeface="+mn-ea"/>
              </a:rPr>
              <a:t>标记非终结符</a:t>
            </a:r>
            <a:r>
              <a:rPr lang="zh-CN" altLang="en-US" dirty="0">
                <a:latin typeface="Times New Roman" panose="02020603050405020304" pitchFamily="18" charset="0"/>
                <a:cs typeface="Times New Roman" panose="02020603050405020304" pitchFamily="18" charset="0"/>
                <a:sym typeface="+mn-ea"/>
              </a:rPr>
              <a:t>，让每个嵌入动作由不同标记非终结符</a:t>
            </a:r>
            <a:r>
              <a:rPr lang="en-US" altLang="zh-CN" i="1" dirty="0">
                <a:latin typeface="Times New Roman" panose="02020603050405020304" pitchFamily="18" charset="0"/>
                <a:cs typeface="Times New Roman" panose="02020603050405020304" pitchFamily="18" charset="0"/>
                <a:sym typeface="+mn-ea"/>
              </a:rPr>
              <a:t>M</a:t>
            </a:r>
            <a:r>
              <a:rPr lang="zh-CN" altLang="en-US" dirty="0">
                <a:latin typeface="Times New Roman" panose="02020603050405020304" pitchFamily="18" charset="0"/>
                <a:cs typeface="Times New Roman" panose="02020603050405020304" pitchFamily="18" charset="0"/>
                <a:sym typeface="+mn-ea"/>
              </a:rPr>
              <a:t>代表，并把该动作放在产生式</a:t>
            </a:r>
            <a:r>
              <a:rPr lang="en-US" altLang="zh-CN" i="1" dirty="0">
                <a:latin typeface="Times New Roman" panose="02020603050405020304" pitchFamily="18" charset="0"/>
                <a:cs typeface="Times New Roman" panose="02020603050405020304" pitchFamily="18" charset="0"/>
                <a:sym typeface="+mn-ea"/>
              </a:rPr>
              <a:t>M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mn-ea"/>
              </a:rPr>
              <a:t>的右端</a:t>
            </a:r>
          </a:p>
          <a:p>
            <a:pPr lvl="1"/>
            <a:endParaRPr lang="zh-CN" altLang="en-US">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E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R</a:t>
            </a:r>
            <a:endParaRPr lang="en-US" altLang="zh-CN" sz="1800" dirty="0">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R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 </a:t>
            </a:r>
            <a:r>
              <a:rPr lang="en-US" altLang="zh-CN" sz="1800" i="1" dirty="0">
                <a:latin typeface="Times New Roman" panose="02020603050405020304" pitchFamily="18" charset="0"/>
                <a:cs typeface="Times New Roman" panose="02020603050405020304" pitchFamily="18" charset="0"/>
                <a:sym typeface="+mn-ea"/>
              </a:rPr>
              <a:t>R</a:t>
            </a:r>
            <a:r>
              <a:rPr lang="en-US" altLang="zh-CN" sz="1800" baseline="-30000" dirty="0">
                <a:latin typeface="Times New Roman" panose="02020603050405020304" pitchFamily="18" charset="0"/>
                <a:cs typeface="Times New Roman" panose="02020603050405020304" pitchFamily="18" charset="0"/>
                <a:sym typeface="+mn-ea"/>
              </a:rPr>
              <a:t>1  </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 </a:t>
            </a:r>
            <a:r>
              <a:rPr lang="en-US" altLang="zh-CN" sz="1800" i="1" dirty="0">
                <a:latin typeface="Times New Roman" panose="02020603050405020304" pitchFamily="18" charset="0"/>
                <a:cs typeface="Times New Roman" panose="02020603050405020304" pitchFamily="18" charset="0"/>
                <a:sym typeface="+mn-ea"/>
              </a:rPr>
              <a:t>R</a:t>
            </a:r>
            <a:r>
              <a:rPr lang="en-US" altLang="zh-CN" sz="1800" baseline="-30000" dirty="0">
                <a:latin typeface="Times New Roman" panose="02020603050405020304" pitchFamily="18" charset="0"/>
                <a:cs typeface="Times New Roman" panose="02020603050405020304" pitchFamily="18" charset="0"/>
                <a:sym typeface="+mn-ea"/>
              </a:rPr>
              <a:t>1 </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dirty="0">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num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print </a:t>
            </a:r>
            <a:r>
              <a:rPr lang="en-US" altLang="zh-CN" sz="1800" dirty="0">
                <a:latin typeface="Times New Roman" panose="02020603050405020304" pitchFamily="18" charset="0"/>
                <a:cs typeface="Times New Roman" panose="02020603050405020304" pitchFamily="18" charset="0"/>
                <a:sym typeface="+mn-ea"/>
              </a:rPr>
              <a:t>(</a:t>
            </a:r>
            <a:r>
              <a:rPr lang="en-US" altLang="zh-CN" sz="1800" b="1" dirty="0">
                <a:latin typeface="Times New Roman" panose="02020603050405020304" pitchFamily="18" charset="0"/>
                <a:cs typeface="Times New Roman" panose="02020603050405020304" pitchFamily="18" charset="0"/>
                <a:sym typeface="+mn-ea"/>
              </a:rPr>
              <a:t>num</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val</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solidFill>
                  <a:srgbClr val="00FF00"/>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 </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endParaRPr lang="en-US" altLang="zh-CN" sz="1800" dirty="0">
              <a:solidFill>
                <a:schemeClr val="accent2"/>
              </a:solidFill>
              <a:latin typeface="Times New Roman" panose="02020603050405020304" pitchFamily="18" charset="0"/>
              <a:cs typeface="Times New Roman" panose="02020603050405020304" pitchFamily="18" charset="0"/>
            </a:endParaRPr>
          </a:p>
          <a:p>
            <a:pPr>
              <a:spcBef>
                <a:spcPct val="0"/>
              </a:spcBef>
              <a:buNone/>
            </a:pPr>
            <a:r>
              <a:rPr lang="en-US" altLang="zh-CN" sz="1800" i="1" dirty="0">
                <a:solidFill>
                  <a:schemeClr val="accent2"/>
                </a:solidFill>
                <a:latin typeface="Times New Roman" panose="02020603050405020304" pitchFamily="18" charset="0"/>
                <a:cs typeface="Times New Roman" panose="02020603050405020304" pitchFamily="18" charset="0"/>
                <a:sym typeface="+mn-ea"/>
              </a:rPr>
              <a:t>		N </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b="1" dirty="0">
                <a:latin typeface="宋体" panose="02010600030101010101" pitchFamily="2" charset="-122"/>
                <a:sym typeface="+mn-ea"/>
              </a:rPr>
              <a:t> </a:t>
            </a:r>
            <a:endParaRPr lang="zh-CN" altLang="en-US" sz="2000" b="1" dirty="0">
              <a:latin typeface="宋体" panose="02010600030101010101" pitchFamily="2" charset="-122"/>
            </a:endParaRPr>
          </a:p>
          <a:p>
            <a:pPr marL="274320" lvl="1" indent="0">
              <a:buNone/>
            </a:pPr>
            <a:endParaRPr lang="zh-CN" altLang="en-US">
              <a:latin typeface="Times New Roman" panose="02020603050405020304" pitchFamily="18" charset="0"/>
              <a:cs typeface="Times New Roman" panose="02020603050405020304" pitchFamily="18" charset="0"/>
            </a:endParaRPr>
          </a:p>
        </p:txBody>
      </p:sp>
      <p:sp>
        <p:nvSpPr>
          <p:cNvPr id="729092" name="Rectangle 4"/>
          <p:cNvSpPr/>
          <p:nvPr/>
        </p:nvSpPr>
        <p:spPr>
          <a:xfrm>
            <a:off x="4746625" y="4233545"/>
            <a:ext cx="3309620" cy="1400810"/>
          </a:xfrm>
          <a:prstGeom prst="rect">
            <a:avLst/>
          </a:prstGeom>
          <a:noFill/>
          <a:ln w="25400">
            <a:noFill/>
          </a:ln>
        </p:spPr>
        <p:txBody>
          <a:bodyPr/>
          <a:lstStyle/>
          <a:p>
            <a:pPr marL="342900" indent="-342900"/>
            <a:r>
              <a:rPr lang="zh-CN" altLang="en-US"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这些动作的一个重要特点：</a:t>
            </a:r>
          </a:p>
          <a:p>
            <a:pPr marL="342900" indent="-342900"/>
            <a:r>
              <a:rPr lang="en-US" altLang="zh-CN"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没有引用原来产生式文</a:t>
            </a:r>
          </a:p>
          <a:p>
            <a:pPr marL="342900" indent="-342900"/>
            <a:r>
              <a:rPr lang="zh-CN" altLang="en-US" dirty="0">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法符号的属性</a:t>
            </a:r>
          </a:p>
        </p:txBody>
      </p:sp>
    </p:spTree>
    <p:extLst>
      <p:ext uri="{BB962C8B-B14F-4D97-AF65-F5344CB8AC3E}">
        <p14:creationId xmlns:p14="http://schemas.microsoft.com/office/powerpoint/2010/main" val="20617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500" fill="hold">
                                          <p:stCondLst>
                                            <p:cond delay="0"/>
                                          </p:stCondLst>
                                        </p:cTn>
                                        <p:tgtEl>
                                          <p:spTgt spid="3">
                                            <p:txEl>
                                              <p:pRg st="6" end="6"/>
                                            </p:txEl>
                                          </p:spTgt>
                                        </p:tgtEl>
                                        <p:attrNameLst>
                                          <p:attrName>style.visibility</p:attrName>
                                        </p:attrNameLst>
                                      </p:cBhvr>
                                      <p:to>
                                        <p:strVal val="visible"/>
                                      </p:to>
                                    </p:set>
                                    <p:animEffect transition="in" filter="box(in)">
                                      <p:cBhvr>
                                        <p:cTn id="10" dur="500"/>
                                        <p:tgtEl>
                                          <p:spTgt spid="3">
                                            <p:txEl>
                                              <p:pRg st="6" end="6"/>
                                            </p:txEl>
                                          </p:spTgt>
                                        </p:tgtEl>
                                      </p:cBhvr>
                                    </p:animEffect>
                                  </p:childTnLst>
                                </p:cTn>
                              </p:par>
                              <p:par>
                                <p:cTn id="11" presetID="4" presetClass="entr" presetSubtype="16" fill="hold" nodeType="withEffect">
                                  <p:stCondLst>
                                    <p:cond delay="0"/>
                                  </p:stCondLst>
                                  <p:childTnLst>
                                    <p:set>
                                      <p:cBhvr>
                                        <p:cTn id="12" dur="500" fill="hold">
                                          <p:stCondLst>
                                            <p:cond delay="0"/>
                                          </p:stCondLst>
                                        </p:cTn>
                                        <p:tgtEl>
                                          <p:spTgt spid="3">
                                            <p:txEl>
                                              <p:pRg st="7" end="7"/>
                                            </p:txEl>
                                          </p:spTgt>
                                        </p:tgtEl>
                                        <p:attrNameLst>
                                          <p:attrName>style.visibility</p:attrName>
                                        </p:attrNameLst>
                                      </p:cBhvr>
                                      <p:to>
                                        <p:strVal val="visible"/>
                                      </p:to>
                                    </p:set>
                                    <p:animEffect transition="in" filter="box(in)">
                                      <p:cBhvr>
                                        <p:cTn id="13" dur="500"/>
                                        <p:tgtEl>
                                          <p:spTgt spid="3">
                                            <p:txEl>
                                              <p:pRg st="7" end="7"/>
                                            </p:txEl>
                                          </p:spTgt>
                                        </p:tgtEl>
                                      </p:cBhvr>
                                    </p:animEffect>
                                  </p:childTnLst>
                                </p:cTn>
                              </p:par>
                              <p:par>
                                <p:cTn id="14" presetID="4" presetClass="entr" presetSubtype="16" fill="hold" nodeType="withEffect">
                                  <p:stCondLst>
                                    <p:cond delay="0"/>
                                  </p:stCondLst>
                                  <p:childTnLst>
                                    <p:set>
                                      <p:cBhvr>
                                        <p:cTn id="15" dur="500" fill="hold">
                                          <p:stCondLst>
                                            <p:cond delay="0"/>
                                          </p:stCondLst>
                                        </p:cTn>
                                        <p:tgtEl>
                                          <p:spTgt spid="3">
                                            <p:txEl>
                                              <p:pRg st="8" end="8"/>
                                            </p:txEl>
                                          </p:spTgt>
                                        </p:tgtEl>
                                        <p:attrNameLst>
                                          <p:attrName>style.visibility</p:attrName>
                                        </p:attrNameLst>
                                      </p:cBhvr>
                                      <p:to>
                                        <p:strVal val="visible"/>
                                      </p:to>
                                    </p:set>
                                    <p:animEffect transition="in" filter="box(in)">
                                      <p:cBhvr>
                                        <p:cTn id="16" dur="500"/>
                                        <p:tgtEl>
                                          <p:spTgt spid="3">
                                            <p:txEl>
                                              <p:pRg st="8" end="8"/>
                                            </p:txEl>
                                          </p:spTgt>
                                        </p:tgtEl>
                                      </p:cBhvr>
                                    </p:animEffect>
                                  </p:childTnLst>
                                </p:cTn>
                              </p:par>
                              <p:par>
                                <p:cTn id="17" presetID="4" presetClass="entr" presetSubtype="16" fill="hold" nodeType="withEffect">
                                  <p:stCondLst>
                                    <p:cond delay="0"/>
                                  </p:stCondLst>
                                  <p:childTnLst>
                                    <p:set>
                                      <p:cBhvr>
                                        <p:cTn id="18" dur="500" fill="hold">
                                          <p:stCondLst>
                                            <p:cond delay="0"/>
                                          </p:stCondLst>
                                        </p:cTn>
                                        <p:tgtEl>
                                          <p:spTgt spid="3">
                                            <p:txEl>
                                              <p:pRg st="9" end="9"/>
                                            </p:txEl>
                                          </p:spTgt>
                                        </p:tgtEl>
                                        <p:attrNameLst>
                                          <p:attrName>style.visibility</p:attrName>
                                        </p:attrNameLst>
                                      </p:cBhvr>
                                      <p:to>
                                        <p:strVal val="visible"/>
                                      </p:to>
                                    </p:set>
                                    <p:animEffect transition="in" filter="box(in)">
                                      <p:cBhvr>
                                        <p:cTn id="19" dur="500"/>
                                        <p:tgtEl>
                                          <p:spTgt spid="3">
                                            <p:txEl>
                                              <p:pRg st="9" end="9"/>
                                            </p:txEl>
                                          </p:spTgt>
                                        </p:tgtEl>
                                      </p:cBhvr>
                                    </p:animEffect>
                                  </p:childTnLst>
                                </p:cTn>
                              </p:par>
                              <p:par>
                                <p:cTn id="20" presetID="4" presetClass="entr" presetSubtype="16" fill="hold" nodeType="withEffect">
                                  <p:stCondLst>
                                    <p:cond delay="0"/>
                                  </p:stCondLst>
                                  <p:childTnLst>
                                    <p:set>
                                      <p:cBhvr>
                                        <p:cTn id="21" dur="500" fill="hold">
                                          <p:stCondLst>
                                            <p:cond delay="0"/>
                                          </p:stCondLst>
                                        </p:cTn>
                                        <p:tgtEl>
                                          <p:spTgt spid="3">
                                            <p:txEl>
                                              <p:pRg st="10" end="10"/>
                                            </p:txEl>
                                          </p:spTgt>
                                        </p:tgtEl>
                                        <p:attrNameLst>
                                          <p:attrName>style.visibility</p:attrName>
                                        </p:attrNameLst>
                                      </p:cBhvr>
                                      <p:to>
                                        <p:strVal val="visible"/>
                                      </p:to>
                                    </p:set>
                                    <p:animEffect transition="in" filter="box(in)">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P spid="72909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分析栈上的继承属性</a:t>
            </a:r>
          </a:p>
          <a:p>
            <a:pPr lvl="1"/>
            <a:r>
              <a:rPr lang="zh-CN" altLang="en-US" dirty="0">
                <a:sym typeface="+mn-ea"/>
              </a:rPr>
              <a:t>如果属性位置能预测</a:t>
            </a:r>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cs typeface="Times New Roman" panose="02020603050405020304" pitchFamily="18" charset="0"/>
                <a:sym typeface="+mn-ea"/>
              </a:rPr>
              <a:t>例 </a:t>
            </a:r>
            <a:r>
              <a:rPr lang="en-US" altLang="zh-CN" sz="2000" dirty="0">
                <a:latin typeface="Times New Roman" panose="02020603050405020304" pitchFamily="18" charset="0"/>
                <a:cs typeface="Times New Roman" panose="02020603050405020304" pitchFamily="18" charset="0"/>
                <a:sym typeface="+mn-ea"/>
              </a:rPr>
              <a:t>int p, q, r </a:t>
            </a:r>
          </a:p>
          <a:p>
            <a:pPr algn="just"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D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solidFill>
                  <a:schemeClr val="tx1"/>
                </a:solidFill>
                <a:latin typeface="Times New Roman" panose="02020603050405020304" pitchFamily="18" charset="0"/>
                <a:cs typeface="Times New Roman" panose="02020603050405020304" pitchFamily="18" charset="0"/>
                <a:sym typeface="+mn-ea"/>
              </a:rPr>
              <a:t>L</a:t>
            </a:r>
            <a:r>
              <a:rPr lang="en-US" altLang="zh-CN" sz="1800" dirty="0">
                <a:solidFill>
                  <a:schemeClr val="tx1"/>
                </a:solidFill>
                <a:latin typeface="Times New Roman" panose="02020603050405020304" pitchFamily="18" charset="0"/>
                <a:cs typeface="Times New Roman" panose="02020603050405020304" pitchFamily="18" charset="0"/>
                <a:sym typeface="+mn-ea"/>
              </a:rPr>
              <a:t>.</a:t>
            </a:r>
            <a:r>
              <a:rPr lang="en-US" altLang="zh-CN" sz="1800" i="1" dirty="0">
                <a:solidFill>
                  <a:schemeClr val="tx1"/>
                </a:solidFill>
                <a:latin typeface="Times New Roman" panose="02020603050405020304" pitchFamily="18" charset="0"/>
                <a:cs typeface="Times New Roman" panose="02020603050405020304" pitchFamily="18" charset="0"/>
                <a:sym typeface="+mn-ea"/>
              </a:rPr>
              <a:t>in</a:t>
            </a:r>
            <a:r>
              <a:rPr lang="en-US" altLang="zh-CN" sz="1800" dirty="0">
                <a:solidFill>
                  <a:schemeClr val="tx1"/>
                </a:solidFill>
                <a:latin typeface="Times New Roman" panose="02020603050405020304" pitchFamily="18" charset="0"/>
                <a:cs typeface="Times New Roman" panose="02020603050405020304" pitchFamily="18" charset="0"/>
                <a:sym typeface="+mn-ea"/>
              </a:rPr>
              <a:t> = </a:t>
            </a:r>
            <a:r>
              <a:rPr lang="en-US" altLang="zh-CN" sz="1800" i="1" dirty="0">
                <a:solidFill>
                  <a:schemeClr val="tx1"/>
                </a:solidFill>
                <a:latin typeface="Times New Roman" panose="02020603050405020304" pitchFamily="18" charset="0"/>
                <a:cs typeface="Times New Roman" panose="02020603050405020304" pitchFamily="18" charset="0"/>
                <a:sym typeface="+mn-ea"/>
              </a:rPr>
              <a:t>T</a:t>
            </a:r>
            <a:r>
              <a:rPr lang="en-US" altLang="zh-CN" sz="1800" dirty="0">
                <a:solidFill>
                  <a:schemeClr val="tx1"/>
                </a:solidFill>
                <a:latin typeface="Times New Roman" panose="02020603050405020304" pitchFamily="18" charset="0"/>
                <a:cs typeface="Times New Roman" panose="02020603050405020304" pitchFamily="18" charset="0"/>
                <a:sym typeface="+mn-ea"/>
              </a:rPr>
              <a:t>.</a:t>
            </a:r>
            <a:r>
              <a:rPr lang="en-US" altLang="zh-CN" sz="1800" i="1" dirty="0">
                <a:solidFill>
                  <a:schemeClr val="tx1"/>
                </a:solidFill>
                <a:latin typeface="Times New Roman" panose="02020603050405020304" pitchFamily="18" charset="0"/>
                <a:cs typeface="Times New Roman" panose="02020603050405020304" pitchFamily="18" charset="0"/>
                <a:sym typeface="+mn-ea"/>
              </a:rPr>
              <a:t>type</a:t>
            </a:r>
            <a:r>
              <a:rPr lang="en-US" altLang="zh-CN" sz="1800" dirty="0">
                <a:latin typeface="Times New Roman" panose="02020603050405020304" pitchFamily="18" charset="0"/>
                <a:cs typeface="Times New Roman" panose="02020603050405020304" pitchFamily="18" charset="0"/>
                <a:sym typeface="+mn-ea"/>
              </a:rPr>
              <a:t>}</a:t>
            </a:r>
          </a:p>
          <a:p>
            <a:pPr algn="just"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int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 type</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integer</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real</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 type</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real</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tx1"/>
                </a:solidFill>
                <a:latin typeface="Times New Roman" panose="02020603050405020304" pitchFamily="18" charset="0"/>
                <a:cs typeface="Times New Roman" panose="02020603050405020304" pitchFamily="18" charset="0"/>
                <a:sym typeface="+mn-ea"/>
              </a:rPr>
              <a:t>L</a:t>
            </a:r>
            <a:r>
              <a:rPr lang="en-US" altLang="zh-CN" sz="1800" baseline="-30000" dirty="0">
                <a:solidFill>
                  <a:schemeClr val="tx1"/>
                </a:solidFill>
                <a:latin typeface="Times New Roman" panose="02020603050405020304" pitchFamily="18" charset="0"/>
                <a:cs typeface="Times New Roman" panose="02020603050405020304" pitchFamily="18" charset="0"/>
                <a:sym typeface="+mn-ea"/>
              </a:rPr>
              <a:t>1</a:t>
            </a:r>
            <a:r>
              <a:rPr lang="en-US" altLang="zh-CN" sz="1800" i="1" dirty="0">
                <a:solidFill>
                  <a:schemeClr val="tx1"/>
                </a:solidFill>
                <a:latin typeface="Times New Roman" panose="02020603050405020304" pitchFamily="18" charset="0"/>
                <a:cs typeface="Times New Roman" panose="02020603050405020304" pitchFamily="18" charset="0"/>
                <a:sym typeface="+mn-ea"/>
              </a:rPr>
              <a:t>.in</a:t>
            </a:r>
            <a:r>
              <a:rPr lang="en-US" altLang="zh-CN" sz="1800" dirty="0">
                <a:solidFill>
                  <a:schemeClr val="tx1"/>
                </a:solidFill>
                <a:latin typeface="Times New Roman" panose="02020603050405020304" pitchFamily="18" charset="0"/>
                <a:cs typeface="Times New Roman" panose="02020603050405020304" pitchFamily="18" charset="0"/>
                <a:sym typeface="+mn-ea"/>
              </a:rPr>
              <a:t> = </a:t>
            </a:r>
            <a:r>
              <a:rPr lang="en-US" altLang="zh-CN" sz="1800" i="1" dirty="0">
                <a:solidFill>
                  <a:schemeClr val="tx1"/>
                </a:solidFill>
                <a:latin typeface="Times New Roman" panose="02020603050405020304" pitchFamily="18" charset="0"/>
                <a:cs typeface="Times New Roman" panose="02020603050405020304" pitchFamily="18" charset="0"/>
                <a:sym typeface="+mn-ea"/>
              </a:rPr>
              <a:t>L</a:t>
            </a:r>
            <a:r>
              <a:rPr lang="en-US" altLang="zh-CN" sz="1800" dirty="0">
                <a:solidFill>
                  <a:schemeClr val="tx1"/>
                </a:solidFill>
                <a:latin typeface="Times New Roman" panose="02020603050405020304" pitchFamily="18" charset="0"/>
                <a:cs typeface="Times New Roman" panose="02020603050405020304" pitchFamily="18" charset="0"/>
                <a:sym typeface="+mn-ea"/>
              </a:rPr>
              <a:t>.</a:t>
            </a:r>
            <a:r>
              <a:rPr lang="en-US" altLang="zh-CN" sz="1800" i="1" dirty="0">
                <a:solidFill>
                  <a:schemeClr val="tx1"/>
                </a:solidFill>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a:t>
            </a:r>
            <a:r>
              <a:rPr lang="en-US" altLang="zh-CN" sz="1800" baseline="-30000" dirty="0">
                <a:latin typeface="Times New Roman" panose="02020603050405020304" pitchFamily="18" charset="0"/>
                <a:cs typeface="Times New Roman" panose="02020603050405020304" pitchFamily="18" charset="0"/>
                <a:sym typeface="+mn-ea"/>
              </a:rPr>
              <a:t>1</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addtype</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entry</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addtype</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entry</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endParaRPr lang="zh-CN" altLang="en-US" sz="2000"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pSp>
        <p:nvGrpSpPr>
          <p:cNvPr id="6" name="Group 4"/>
          <p:cNvGrpSpPr/>
          <p:nvPr/>
        </p:nvGrpSpPr>
        <p:grpSpPr>
          <a:xfrm>
            <a:off x="4321175" y="1595538"/>
            <a:ext cx="4670425" cy="3538855"/>
            <a:chOff x="2496" y="1247"/>
            <a:chExt cx="3117" cy="2325"/>
          </a:xfrm>
        </p:grpSpPr>
        <p:sp>
          <p:nvSpPr>
            <p:cNvPr id="7" name="Rectangle 5"/>
            <p:cNvSpPr/>
            <p:nvPr/>
          </p:nvSpPr>
          <p:spPr>
            <a:xfrm>
              <a:off x="3680" y="1247"/>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D</a:t>
              </a:r>
            </a:p>
          </p:txBody>
        </p:sp>
        <p:sp>
          <p:nvSpPr>
            <p:cNvPr id="8" name="Rectangle 6"/>
            <p:cNvSpPr/>
            <p:nvPr/>
          </p:nvSpPr>
          <p:spPr>
            <a:xfrm>
              <a:off x="2561" y="167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a:t>
              </a:r>
            </a:p>
          </p:txBody>
        </p:sp>
        <p:sp>
          <p:nvSpPr>
            <p:cNvPr id="9" name="Rectangle 7"/>
            <p:cNvSpPr/>
            <p:nvPr/>
          </p:nvSpPr>
          <p:spPr>
            <a:xfrm>
              <a:off x="4800" y="1728"/>
              <a:ext cx="190"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10" name="Line 8"/>
            <p:cNvSpPr/>
            <p:nvPr/>
          </p:nvSpPr>
          <p:spPr>
            <a:xfrm flipH="1">
              <a:off x="2739" y="1511"/>
              <a:ext cx="893" cy="329"/>
            </a:xfrm>
            <a:prstGeom prst="line">
              <a:avLst/>
            </a:prstGeom>
            <a:ln w="19050" cap="flat" cmpd="sng">
              <a:solidFill>
                <a:schemeClr val="accent1"/>
              </a:solidFill>
              <a:prstDash val="lgDash"/>
              <a:headEnd type="none" w="med" len="med"/>
              <a:tailEnd type="none" w="med" len="med"/>
            </a:ln>
          </p:spPr>
        </p:sp>
        <p:sp>
          <p:nvSpPr>
            <p:cNvPr id="11" name="Line 9"/>
            <p:cNvSpPr/>
            <p:nvPr/>
          </p:nvSpPr>
          <p:spPr>
            <a:xfrm>
              <a:off x="3896" y="1498"/>
              <a:ext cx="892" cy="326"/>
            </a:xfrm>
            <a:prstGeom prst="line">
              <a:avLst/>
            </a:prstGeom>
            <a:ln w="19050" cap="flat" cmpd="sng">
              <a:solidFill>
                <a:schemeClr val="accent1"/>
              </a:solidFill>
              <a:prstDash val="lgDash"/>
              <a:headEnd type="none" w="med" len="med"/>
              <a:tailEnd type="none" w="med" len="med"/>
            </a:ln>
          </p:spPr>
        </p:sp>
        <p:sp>
          <p:nvSpPr>
            <p:cNvPr id="12" name="Rectangle 10"/>
            <p:cNvSpPr/>
            <p:nvPr/>
          </p:nvSpPr>
          <p:spPr>
            <a:xfrm>
              <a:off x="4224" y="2256"/>
              <a:ext cx="189"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13" name="Rectangle 11"/>
            <p:cNvSpPr/>
            <p:nvPr/>
          </p:nvSpPr>
          <p:spPr>
            <a:xfrm>
              <a:off x="4849" y="2247"/>
              <a:ext cx="191" cy="361"/>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14" name="Rectangle 12"/>
            <p:cNvSpPr/>
            <p:nvPr/>
          </p:nvSpPr>
          <p:spPr>
            <a:xfrm>
              <a:off x="5424" y="216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r</a:t>
              </a:r>
            </a:p>
          </p:txBody>
        </p:sp>
        <p:sp>
          <p:nvSpPr>
            <p:cNvPr id="15" name="Line 13"/>
            <p:cNvSpPr/>
            <p:nvPr/>
          </p:nvSpPr>
          <p:spPr>
            <a:xfrm flipH="1">
              <a:off x="4361" y="2059"/>
              <a:ext cx="440" cy="267"/>
            </a:xfrm>
            <a:prstGeom prst="line">
              <a:avLst/>
            </a:prstGeom>
            <a:ln w="19050" cap="flat" cmpd="sng">
              <a:solidFill>
                <a:schemeClr val="accent1"/>
              </a:solidFill>
              <a:prstDash val="lgDash"/>
              <a:headEnd type="none" w="med" len="med"/>
              <a:tailEnd type="none" w="med" len="med"/>
            </a:ln>
          </p:spPr>
        </p:sp>
        <p:sp>
          <p:nvSpPr>
            <p:cNvPr id="16" name="Line 14"/>
            <p:cNvSpPr/>
            <p:nvPr/>
          </p:nvSpPr>
          <p:spPr>
            <a:xfrm>
              <a:off x="4992" y="1968"/>
              <a:ext cx="440" cy="269"/>
            </a:xfrm>
            <a:prstGeom prst="line">
              <a:avLst/>
            </a:prstGeom>
            <a:ln w="19050" cap="flat" cmpd="sng">
              <a:solidFill>
                <a:schemeClr val="accent1"/>
              </a:solidFill>
              <a:prstDash val="lgDash"/>
              <a:headEnd type="none" w="med" len="med"/>
              <a:tailEnd type="none" w="med" len="med"/>
            </a:ln>
          </p:spPr>
        </p:sp>
        <p:sp>
          <p:nvSpPr>
            <p:cNvPr id="17" name="Line 15"/>
            <p:cNvSpPr/>
            <p:nvPr/>
          </p:nvSpPr>
          <p:spPr>
            <a:xfrm>
              <a:off x="4896" y="2016"/>
              <a:ext cx="0" cy="282"/>
            </a:xfrm>
            <a:prstGeom prst="line">
              <a:avLst/>
            </a:prstGeom>
            <a:ln w="19050" cap="flat" cmpd="sng">
              <a:solidFill>
                <a:schemeClr val="accent1"/>
              </a:solidFill>
              <a:prstDash val="dash"/>
              <a:headEnd type="none" w="med" len="med"/>
              <a:tailEnd type="none" w="med" len="med"/>
            </a:ln>
          </p:spPr>
        </p:sp>
        <p:sp>
          <p:nvSpPr>
            <p:cNvPr id="18" name="Rectangle 16"/>
            <p:cNvSpPr/>
            <p:nvPr/>
          </p:nvSpPr>
          <p:spPr>
            <a:xfrm>
              <a:off x="3648" y="2688"/>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19" name="Rectangle 17"/>
            <p:cNvSpPr/>
            <p:nvPr/>
          </p:nvSpPr>
          <p:spPr>
            <a:xfrm>
              <a:off x="4272" y="2640"/>
              <a:ext cx="191" cy="360"/>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20" name="Rectangle 18"/>
            <p:cNvSpPr/>
            <p:nvPr/>
          </p:nvSpPr>
          <p:spPr>
            <a:xfrm>
              <a:off x="4800" y="2734"/>
              <a:ext cx="289" cy="42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q</a:t>
              </a:r>
            </a:p>
          </p:txBody>
        </p:sp>
        <p:sp>
          <p:nvSpPr>
            <p:cNvPr id="21" name="Line 19"/>
            <p:cNvSpPr/>
            <p:nvPr/>
          </p:nvSpPr>
          <p:spPr>
            <a:xfrm flipH="1">
              <a:off x="3743" y="2464"/>
              <a:ext cx="442" cy="269"/>
            </a:xfrm>
            <a:prstGeom prst="line">
              <a:avLst/>
            </a:prstGeom>
            <a:ln w="19050" cap="flat" cmpd="sng">
              <a:solidFill>
                <a:schemeClr val="accent1"/>
              </a:solidFill>
              <a:prstDash val="lgDash"/>
              <a:headEnd type="none" w="med" len="med"/>
              <a:tailEnd type="none" w="med" len="med"/>
            </a:ln>
          </p:spPr>
        </p:sp>
        <p:sp>
          <p:nvSpPr>
            <p:cNvPr id="22" name="Line 20"/>
            <p:cNvSpPr/>
            <p:nvPr/>
          </p:nvSpPr>
          <p:spPr>
            <a:xfrm>
              <a:off x="4384" y="2498"/>
              <a:ext cx="440" cy="267"/>
            </a:xfrm>
            <a:prstGeom prst="line">
              <a:avLst/>
            </a:prstGeom>
            <a:ln w="19050" cap="flat" cmpd="sng">
              <a:solidFill>
                <a:schemeClr val="accent1"/>
              </a:solidFill>
              <a:prstDash val="lgDash"/>
              <a:headEnd type="none" w="med" len="med"/>
              <a:tailEnd type="none" w="med" len="med"/>
            </a:ln>
          </p:spPr>
        </p:sp>
        <p:sp>
          <p:nvSpPr>
            <p:cNvPr id="23" name="Line 21"/>
            <p:cNvSpPr/>
            <p:nvPr/>
          </p:nvSpPr>
          <p:spPr>
            <a:xfrm>
              <a:off x="4283" y="2480"/>
              <a:ext cx="0" cy="285"/>
            </a:xfrm>
            <a:prstGeom prst="line">
              <a:avLst/>
            </a:prstGeom>
            <a:ln w="19050" cap="flat" cmpd="sng">
              <a:solidFill>
                <a:schemeClr val="accent1"/>
              </a:solidFill>
              <a:prstDash val="lgDash"/>
              <a:headEnd type="none" w="med" len="med"/>
              <a:tailEnd type="none" w="med" len="med"/>
            </a:ln>
          </p:spPr>
        </p:sp>
        <p:sp>
          <p:nvSpPr>
            <p:cNvPr id="24" name="Rectangle 22"/>
            <p:cNvSpPr/>
            <p:nvPr/>
          </p:nvSpPr>
          <p:spPr>
            <a:xfrm>
              <a:off x="3696" y="3167"/>
              <a:ext cx="191" cy="405"/>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p</a:t>
              </a:r>
            </a:p>
          </p:txBody>
        </p:sp>
        <p:sp>
          <p:nvSpPr>
            <p:cNvPr id="25" name="Rectangle 23"/>
            <p:cNvSpPr/>
            <p:nvPr/>
          </p:nvSpPr>
          <p:spPr>
            <a:xfrm>
              <a:off x="2496" y="2295"/>
              <a:ext cx="289" cy="358"/>
            </a:xfrm>
            <a:prstGeom prst="rect">
              <a:avLst/>
            </a:prstGeom>
            <a:noFill/>
            <a:ln w="25400">
              <a:noFill/>
            </a:ln>
          </p:spPr>
          <p:txBody>
            <a:bodyPr lIns="18000" tIns="10800" rIns="18000" bIns="10800"/>
            <a:lstStyle/>
            <a:p>
              <a:pPr algn="just"/>
              <a:r>
                <a:rPr lang="en-US" altLang="zh-CN" sz="2000" dirty="0">
                  <a:latin typeface="Times New Roman" panose="02020603050405020304" pitchFamily="18" charset="0"/>
                  <a:cs typeface="Times New Roman" panose="02020603050405020304" pitchFamily="18" charset="0"/>
                </a:rPr>
                <a:t>int</a:t>
              </a:r>
            </a:p>
          </p:txBody>
        </p:sp>
        <p:sp>
          <p:nvSpPr>
            <p:cNvPr id="26" name="Line 24"/>
            <p:cNvSpPr/>
            <p:nvPr/>
          </p:nvSpPr>
          <p:spPr>
            <a:xfrm>
              <a:off x="2611" y="2072"/>
              <a:ext cx="0" cy="283"/>
            </a:xfrm>
            <a:prstGeom prst="line">
              <a:avLst/>
            </a:prstGeom>
            <a:ln w="19050" cap="flat" cmpd="sng">
              <a:solidFill>
                <a:schemeClr val="accent1">
                  <a:shade val="50000"/>
                </a:schemeClr>
              </a:solidFill>
              <a:prstDash val="dash"/>
              <a:headEnd type="none" w="med" len="med"/>
              <a:tailEnd type="none" w="med" len="med"/>
            </a:ln>
          </p:spPr>
        </p:sp>
        <p:sp>
          <p:nvSpPr>
            <p:cNvPr id="27" name="Line 25"/>
            <p:cNvSpPr/>
            <p:nvPr/>
          </p:nvSpPr>
          <p:spPr>
            <a:xfrm>
              <a:off x="3730" y="2921"/>
              <a:ext cx="0" cy="283"/>
            </a:xfrm>
            <a:prstGeom prst="line">
              <a:avLst/>
            </a:prstGeom>
            <a:ln w="19050" cap="flat" cmpd="sng">
              <a:solidFill>
                <a:schemeClr val="accent1"/>
              </a:solidFill>
              <a:prstDash val="dash"/>
              <a:headEnd type="none" w="med" len="med"/>
              <a:tailEnd type="none" w="med" len="med"/>
            </a:ln>
          </p:spPr>
        </p:sp>
        <p:sp>
          <p:nvSpPr>
            <p:cNvPr id="28" name="Rectangle 26"/>
            <p:cNvSpPr/>
            <p:nvPr/>
          </p:nvSpPr>
          <p:spPr>
            <a:xfrm>
              <a:off x="2928" y="1680"/>
              <a:ext cx="188" cy="357"/>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9" name="Rectangle 27"/>
            <p:cNvSpPr/>
            <p:nvPr/>
          </p:nvSpPr>
          <p:spPr>
            <a:xfrm>
              <a:off x="2800" y="1824"/>
              <a:ext cx="464"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type</a:t>
              </a:r>
            </a:p>
          </p:txBody>
        </p:sp>
        <p:sp>
          <p:nvSpPr>
            <p:cNvPr id="30" name="Rectangle 28"/>
            <p:cNvSpPr/>
            <p:nvPr/>
          </p:nvSpPr>
          <p:spPr>
            <a:xfrm>
              <a:off x="4608" y="1728"/>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1" name="Rectangle 29"/>
            <p:cNvSpPr/>
            <p:nvPr/>
          </p:nvSpPr>
          <p:spPr>
            <a:xfrm>
              <a:off x="4032" y="2160"/>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2" name="Rectangle 30"/>
            <p:cNvSpPr/>
            <p:nvPr/>
          </p:nvSpPr>
          <p:spPr>
            <a:xfrm>
              <a:off x="3456" y="2544"/>
              <a:ext cx="191" cy="360"/>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3" name="Rectangle 31"/>
            <p:cNvSpPr/>
            <p:nvPr/>
          </p:nvSpPr>
          <p:spPr>
            <a:xfrm>
              <a:off x="3744" y="2112"/>
              <a:ext cx="250"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4" name="Rectangle 32"/>
            <p:cNvSpPr/>
            <p:nvPr/>
          </p:nvSpPr>
          <p:spPr>
            <a:xfrm>
              <a:off x="3168" y="2544"/>
              <a:ext cx="319" cy="357"/>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5" name="Rectangle 33"/>
            <p:cNvSpPr/>
            <p:nvPr/>
          </p:nvSpPr>
          <p:spPr>
            <a:xfrm>
              <a:off x="4224" y="1728"/>
              <a:ext cx="240" cy="358"/>
            </a:xfrm>
            <a:prstGeom prst="rect">
              <a:avLst/>
            </a:prstGeom>
            <a:noFill/>
            <a:ln w="28575" cmpd="sng">
              <a:noFill/>
              <a:prstDash val="lgDash"/>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6" name="Line 34"/>
            <p:cNvSpPr/>
            <p:nvPr/>
          </p:nvSpPr>
          <p:spPr>
            <a:xfrm flipH="1">
              <a:off x="3600" y="2352"/>
              <a:ext cx="466" cy="298"/>
            </a:xfrm>
            <a:prstGeom prst="line">
              <a:avLst/>
            </a:prstGeom>
            <a:ln w="19050" cap="flat" cmpd="sng">
              <a:solidFill>
                <a:schemeClr val="accent1"/>
              </a:solidFill>
              <a:prstDash val="solid"/>
              <a:headEnd type="none" w="med" len="med"/>
              <a:tailEnd type="stealth" w="lg" len="med"/>
            </a:ln>
          </p:spPr>
        </p:sp>
        <p:sp>
          <p:nvSpPr>
            <p:cNvPr id="37" name="Line 35"/>
            <p:cNvSpPr/>
            <p:nvPr/>
          </p:nvSpPr>
          <p:spPr>
            <a:xfrm flipH="1">
              <a:off x="4135" y="1981"/>
              <a:ext cx="467" cy="298"/>
            </a:xfrm>
            <a:prstGeom prst="line">
              <a:avLst/>
            </a:prstGeom>
            <a:ln w="19050" cap="flat" cmpd="sng">
              <a:solidFill>
                <a:schemeClr val="accent1"/>
              </a:solidFill>
              <a:prstDash val="solid"/>
              <a:headEnd type="none" w="med" len="med"/>
              <a:tailEnd type="stealth" w="lg" len="med"/>
            </a:ln>
          </p:spPr>
        </p:sp>
        <p:sp>
          <p:nvSpPr>
            <p:cNvPr id="38" name="Freeform 36"/>
            <p:cNvSpPr/>
            <p:nvPr/>
          </p:nvSpPr>
          <p:spPr>
            <a:xfrm>
              <a:off x="3041" y="1587"/>
              <a:ext cx="1534" cy="284"/>
            </a:xfrm>
            <a:custGeom>
              <a:avLst/>
              <a:gdLst/>
              <a:ahLst/>
              <a:cxnLst>
                <a:cxn ang="0">
                  <a:pos x="0" y="273"/>
                </a:cxn>
                <a:cxn ang="0">
                  <a:pos x="326" y="70"/>
                </a:cxn>
                <a:cxn ang="0">
                  <a:pos x="521" y="3"/>
                </a:cxn>
                <a:cxn ang="0">
                  <a:pos x="715" y="87"/>
                </a:cxn>
                <a:cxn ang="0">
                  <a:pos x="1078" y="307"/>
                </a:cxn>
              </a:cxnLst>
              <a:rect l="0" t="0" r="0" b="0"/>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19050" cap="flat" cmpd="sng">
              <a:solidFill>
                <a:schemeClr val="accent1"/>
              </a:solidFill>
              <a:prstDash val="solid"/>
              <a:round/>
              <a:headEnd type="none" w="med" len="med"/>
              <a:tailEnd type="stealth" w="lg" len="med"/>
            </a:ln>
          </p:spPr>
          <p:txBody>
            <a:bodyPr/>
            <a:lstStyle/>
            <a:p>
              <a:endParaRPr lang="zh-CN" altLang="en-US"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235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分析栈上的继承属性</a:t>
            </a:r>
          </a:p>
          <a:p>
            <a:pPr lvl="1"/>
            <a:r>
              <a:rPr lang="zh-CN" altLang="en-US" dirty="0">
                <a:sym typeface="+mn-ea"/>
              </a:rPr>
              <a:t>如果属性位置能预测</a:t>
            </a:r>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2000" dirty="0">
                <a:latin typeface="Times New Roman" panose="02020603050405020304" pitchFamily="18" charset="0"/>
                <a:cs typeface="Times New Roman" panose="02020603050405020304" pitchFamily="18" charset="0"/>
                <a:sym typeface="+mn-ea"/>
              </a:rPr>
              <a:t>	</a:t>
            </a:r>
            <a:r>
              <a:rPr lang="zh-CN" altLang="en-US" sz="2000" dirty="0">
                <a:latin typeface="Times New Roman" panose="02020603050405020304" pitchFamily="18" charset="0"/>
                <a:cs typeface="Times New Roman" panose="02020603050405020304" pitchFamily="18" charset="0"/>
                <a:sym typeface="+mn-ea"/>
              </a:rPr>
              <a:t>例 </a:t>
            </a:r>
            <a:r>
              <a:rPr lang="en-US" altLang="zh-CN" sz="2000" dirty="0">
                <a:latin typeface="Times New Roman" panose="02020603050405020304" pitchFamily="18" charset="0"/>
                <a:cs typeface="Times New Roman" panose="02020603050405020304" pitchFamily="18" charset="0"/>
                <a:sym typeface="+mn-ea"/>
              </a:rPr>
              <a:t>int p, q, r </a:t>
            </a:r>
          </a:p>
          <a:p>
            <a:pPr algn="just"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D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L</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in</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type</a:t>
            </a:r>
            <a:r>
              <a:rPr lang="en-US" altLang="zh-CN" sz="1800" dirty="0">
                <a:latin typeface="Times New Roman" panose="02020603050405020304" pitchFamily="18" charset="0"/>
                <a:cs typeface="Times New Roman" panose="02020603050405020304" pitchFamily="18" charset="0"/>
                <a:sym typeface="+mn-ea"/>
              </a:rPr>
              <a:t>}</a:t>
            </a:r>
          </a:p>
          <a:p>
            <a:pPr algn="just"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int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 type</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integer</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real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 type</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real</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L</a:t>
            </a:r>
            <a:r>
              <a:rPr lang="en-US" altLang="zh-CN" sz="1800"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.in</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L</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a:t>
            </a:r>
            <a:r>
              <a:rPr lang="en-US" altLang="zh-CN" sz="1800" baseline="-30000" dirty="0">
                <a:latin typeface="Times New Roman" panose="02020603050405020304" pitchFamily="18" charset="0"/>
                <a:cs typeface="Times New Roman" panose="02020603050405020304" pitchFamily="18" charset="0"/>
                <a:sym typeface="+mn-ea"/>
              </a:rPr>
              <a:t>1</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addtype</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entry</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L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    </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addtype</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id</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entry</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L</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in</a:t>
            </a:r>
            <a:r>
              <a:rPr lang="en-US" altLang="zh-CN" sz="1800" dirty="0">
                <a:latin typeface="Times New Roman" panose="02020603050405020304" pitchFamily="18" charset="0"/>
                <a:cs typeface="Times New Roman" panose="02020603050405020304" pitchFamily="18" charset="0"/>
                <a:sym typeface="+mn-ea"/>
              </a:rPr>
              <a:t> )}</a:t>
            </a:r>
            <a:endParaRPr lang="zh-CN" altLang="en-US" sz="2000"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
        <p:nvSpPr>
          <p:cNvPr id="80901" name="Rectangle 37"/>
          <p:cNvSpPr/>
          <p:nvPr/>
        </p:nvSpPr>
        <p:spPr>
          <a:xfrm>
            <a:off x="5328285" y="5134610"/>
            <a:ext cx="3139440" cy="1200150"/>
          </a:xfrm>
          <a:prstGeom prst="rect">
            <a:avLst/>
          </a:prstGeom>
          <a:noFill/>
          <a:ln w="25400">
            <a:noFill/>
          </a:ln>
        </p:spPr>
        <p:txBody>
          <a:bodyPr/>
          <a:lstStyle/>
          <a:p>
            <a:pPr marL="342900" indent="-342900"/>
            <a:r>
              <a:rPr lang="zh-CN" altLang="en-US" spc="-100" dirty="0">
                <a:solidFill>
                  <a:schemeClr val="tx2"/>
                </a:solidFill>
                <a:latin typeface="楷体" panose="02010609060101010101" pitchFamily="49" charset="-122"/>
                <a:ea typeface="楷体" panose="02010609060101010101" pitchFamily="49" charset="-122"/>
                <a:cs typeface="+mj-cs"/>
              </a:rPr>
              <a:t>继承属性的计算可以略去，</a:t>
            </a:r>
          </a:p>
          <a:p>
            <a:pPr marL="342900" lvl="0" indent="-342900">
              <a:buNone/>
            </a:pPr>
            <a:r>
              <a:rPr lang="zh-CN" altLang="en-US" spc="-100" dirty="0">
                <a:solidFill>
                  <a:schemeClr val="tx2"/>
                </a:solidFill>
                <a:latin typeface="楷体" panose="02010609060101010101" pitchFamily="49" charset="-122"/>
                <a:ea typeface="楷体" panose="02010609060101010101" pitchFamily="49" charset="-122"/>
                <a:cs typeface="+mj-cs"/>
              </a:rPr>
              <a:t>引用继承属性的地方改成引</a:t>
            </a:r>
          </a:p>
          <a:p>
            <a:pPr marL="342900" lvl="0" indent="-342900">
              <a:buNone/>
            </a:pPr>
            <a:r>
              <a:rPr lang="zh-CN" altLang="en-US" spc="-100" dirty="0">
                <a:solidFill>
                  <a:schemeClr val="tx2"/>
                </a:solidFill>
                <a:latin typeface="楷体" panose="02010609060101010101" pitchFamily="49" charset="-122"/>
                <a:ea typeface="楷体" panose="02010609060101010101" pitchFamily="49" charset="-122"/>
                <a:cs typeface="+mj-cs"/>
              </a:rPr>
              <a:t>用其他符号的综合属性。</a:t>
            </a:r>
          </a:p>
        </p:txBody>
      </p:sp>
      <p:grpSp>
        <p:nvGrpSpPr>
          <p:cNvPr id="4" name="Group 4"/>
          <p:cNvGrpSpPr/>
          <p:nvPr/>
        </p:nvGrpSpPr>
        <p:grpSpPr>
          <a:xfrm>
            <a:off x="4321175" y="1595538"/>
            <a:ext cx="4670425" cy="3538855"/>
            <a:chOff x="2496" y="1247"/>
            <a:chExt cx="3117" cy="2325"/>
          </a:xfrm>
        </p:grpSpPr>
        <p:sp>
          <p:nvSpPr>
            <p:cNvPr id="5" name="Rectangle 5"/>
            <p:cNvSpPr/>
            <p:nvPr/>
          </p:nvSpPr>
          <p:spPr>
            <a:xfrm>
              <a:off x="3680" y="1247"/>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D</a:t>
              </a:r>
            </a:p>
          </p:txBody>
        </p:sp>
        <p:sp>
          <p:nvSpPr>
            <p:cNvPr id="6" name="Rectangle 6"/>
            <p:cNvSpPr/>
            <p:nvPr/>
          </p:nvSpPr>
          <p:spPr>
            <a:xfrm>
              <a:off x="2561" y="167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a:t>
              </a:r>
            </a:p>
          </p:txBody>
        </p:sp>
        <p:sp>
          <p:nvSpPr>
            <p:cNvPr id="7" name="Rectangle 7"/>
            <p:cNvSpPr/>
            <p:nvPr/>
          </p:nvSpPr>
          <p:spPr>
            <a:xfrm>
              <a:off x="4800" y="1728"/>
              <a:ext cx="190"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8" name="Line 8"/>
            <p:cNvSpPr/>
            <p:nvPr/>
          </p:nvSpPr>
          <p:spPr>
            <a:xfrm flipH="1">
              <a:off x="2739" y="1511"/>
              <a:ext cx="893" cy="329"/>
            </a:xfrm>
            <a:prstGeom prst="line">
              <a:avLst/>
            </a:prstGeom>
            <a:ln w="19050" cap="flat" cmpd="sng">
              <a:solidFill>
                <a:schemeClr val="accent1"/>
              </a:solidFill>
              <a:prstDash val="lgDash"/>
              <a:headEnd type="none" w="med" len="med"/>
              <a:tailEnd type="none" w="med" len="med"/>
            </a:ln>
          </p:spPr>
        </p:sp>
        <p:sp>
          <p:nvSpPr>
            <p:cNvPr id="9" name="Line 9"/>
            <p:cNvSpPr/>
            <p:nvPr/>
          </p:nvSpPr>
          <p:spPr>
            <a:xfrm>
              <a:off x="3896" y="1498"/>
              <a:ext cx="892" cy="326"/>
            </a:xfrm>
            <a:prstGeom prst="line">
              <a:avLst/>
            </a:prstGeom>
            <a:ln w="19050" cap="flat" cmpd="sng">
              <a:solidFill>
                <a:schemeClr val="accent1"/>
              </a:solidFill>
              <a:prstDash val="lgDash"/>
              <a:headEnd type="none" w="med" len="med"/>
              <a:tailEnd type="none" w="med" len="med"/>
            </a:ln>
          </p:spPr>
        </p:sp>
        <p:sp>
          <p:nvSpPr>
            <p:cNvPr id="10" name="Rectangle 10"/>
            <p:cNvSpPr/>
            <p:nvPr/>
          </p:nvSpPr>
          <p:spPr>
            <a:xfrm>
              <a:off x="4224" y="2256"/>
              <a:ext cx="189"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11" name="Rectangle 11"/>
            <p:cNvSpPr/>
            <p:nvPr/>
          </p:nvSpPr>
          <p:spPr>
            <a:xfrm>
              <a:off x="4849" y="2247"/>
              <a:ext cx="191" cy="361"/>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12" name="Rectangle 12"/>
            <p:cNvSpPr/>
            <p:nvPr/>
          </p:nvSpPr>
          <p:spPr>
            <a:xfrm>
              <a:off x="5424" y="216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r</a:t>
              </a:r>
            </a:p>
          </p:txBody>
        </p:sp>
        <p:sp>
          <p:nvSpPr>
            <p:cNvPr id="13" name="Line 13"/>
            <p:cNvSpPr/>
            <p:nvPr/>
          </p:nvSpPr>
          <p:spPr>
            <a:xfrm flipH="1">
              <a:off x="4361" y="2059"/>
              <a:ext cx="440" cy="267"/>
            </a:xfrm>
            <a:prstGeom prst="line">
              <a:avLst/>
            </a:prstGeom>
            <a:ln w="19050" cap="flat" cmpd="sng">
              <a:solidFill>
                <a:schemeClr val="accent1"/>
              </a:solidFill>
              <a:prstDash val="lgDash"/>
              <a:headEnd type="none" w="med" len="med"/>
              <a:tailEnd type="none" w="med" len="med"/>
            </a:ln>
          </p:spPr>
        </p:sp>
        <p:sp>
          <p:nvSpPr>
            <p:cNvPr id="14" name="Line 14"/>
            <p:cNvSpPr/>
            <p:nvPr/>
          </p:nvSpPr>
          <p:spPr>
            <a:xfrm>
              <a:off x="4992" y="1968"/>
              <a:ext cx="440" cy="269"/>
            </a:xfrm>
            <a:prstGeom prst="line">
              <a:avLst/>
            </a:prstGeom>
            <a:ln w="19050" cap="flat" cmpd="sng">
              <a:solidFill>
                <a:schemeClr val="accent1"/>
              </a:solidFill>
              <a:prstDash val="lgDash"/>
              <a:headEnd type="none" w="med" len="med"/>
              <a:tailEnd type="none" w="med" len="med"/>
            </a:ln>
          </p:spPr>
        </p:sp>
        <p:sp>
          <p:nvSpPr>
            <p:cNvPr id="15" name="Line 15"/>
            <p:cNvSpPr/>
            <p:nvPr/>
          </p:nvSpPr>
          <p:spPr>
            <a:xfrm>
              <a:off x="4896" y="2016"/>
              <a:ext cx="0" cy="282"/>
            </a:xfrm>
            <a:prstGeom prst="line">
              <a:avLst/>
            </a:prstGeom>
            <a:ln w="19050" cap="flat" cmpd="sng">
              <a:solidFill>
                <a:schemeClr val="accent1"/>
              </a:solidFill>
              <a:prstDash val="dash"/>
              <a:headEnd type="none" w="med" len="med"/>
              <a:tailEnd type="none" w="med" len="med"/>
            </a:ln>
          </p:spPr>
        </p:sp>
        <p:sp>
          <p:nvSpPr>
            <p:cNvPr id="16" name="Rectangle 16"/>
            <p:cNvSpPr/>
            <p:nvPr/>
          </p:nvSpPr>
          <p:spPr>
            <a:xfrm>
              <a:off x="3648" y="2688"/>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17" name="Rectangle 17"/>
            <p:cNvSpPr/>
            <p:nvPr/>
          </p:nvSpPr>
          <p:spPr>
            <a:xfrm>
              <a:off x="4272" y="2640"/>
              <a:ext cx="191" cy="360"/>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18" name="Rectangle 18"/>
            <p:cNvSpPr/>
            <p:nvPr/>
          </p:nvSpPr>
          <p:spPr>
            <a:xfrm>
              <a:off x="4800" y="2734"/>
              <a:ext cx="289" cy="42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q</a:t>
              </a:r>
            </a:p>
          </p:txBody>
        </p:sp>
        <p:sp>
          <p:nvSpPr>
            <p:cNvPr id="19" name="Line 19"/>
            <p:cNvSpPr/>
            <p:nvPr/>
          </p:nvSpPr>
          <p:spPr>
            <a:xfrm flipH="1">
              <a:off x="3743" y="2464"/>
              <a:ext cx="442" cy="269"/>
            </a:xfrm>
            <a:prstGeom prst="line">
              <a:avLst/>
            </a:prstGeom>
            <a:ln w="19050" cap="flat" cmpd="sng">
              <a:solidFill>
                <a:schemeClr val="accent1"/>
              </a:solidFill>
              <a:prstDash val="lgDash"/>
              <a:headEnd type="none" w="med" len="med"/>
              <a:tailEnd type="none" w="med" len="med"/>
            </a:ln>
          </p:spPr>
        </p:sp>
        <p:sp>
          <p:nvSpPr>
            <p:cNvPr id="20" name="Line 20"/>
            <p:cNvSpPr/>
            <p:nvPr/>
          </p:nvSpPr>
          <p:spPr>
            <a:xfrm>
              <a:off x="4384" y="2498"/>
              <a:ext cx="440" cy="267"/>
            </a:xfrm>
            <a:prstGeom prst="line">
              <a:avLst/>
            </a:prstGeom>
            <a:ln w="19050" cap="flat" cmpd="sng">
              <a:solidFill>
                <a:schemeClr val="accent1"/>
              </a:solidFill>
              <a:prstDash val="lgDash"/>
              <a:headEnd type="none" w="med" len="med"/>
              <a:tailEnd type="none" w="med" len="med"/>
            </a:ln>
          </p:spPr>
        </p:sp>
        <p:sp>
          <p:nvSpPr>
            <p:cNvPr id="21" name="Line 21"/>
            <p:cNvSpPr/>
            <p:nvPr/>
          </p:nvSpPr>
          <p:spPr>
            <a:xfrm>
              <a:off x="4283" y="2480"/>
              <a:ext cx="0" cy="285"/>
            </a:xfrm>
            <a:prstGeom prst="line">
              <a:avLst/>
            </a:prstGeom>
            <a:ln w="19050" cap="flat" cmpd="sng">
              <a:solidFill>
                <a:schemeClr val="accent1"/>
              </a:solidFill>
              <a:prstDash val="lgDash"/>
              <a:headEnd type="none" w="med" len="med"/>
              <a:tailEnd type="none" w="med" len="med"/>
            </a:ln>
          </p:spPr>
        </p:sp>
        <p:sp>
          <p:nvSpPr>
            <p:cNvPr id="22" name="Rectangle 22"/>
            <p:cNvSpPr/>
            <p:nvPr/>
          </p:nvSpPr>
          <p:spPr>
            <a:xfrm>
              <a:off x="3696" y="3167"/>
              <a:ext cx="191" cy="405"/>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p</a:t>
              </a:r>
            </a:p>
          </p:txBody>
        </p:sp>
        <p:sp>
          <p:nvSpPr>
            <p:cNvPr id="23" name="Rectangle 23"/>
            <p:cNvSpPr/>
            <p:nvPr/>
          </p:nvSpPr>
          <p:spPr>
            <a:xfrm>
              <a:off x="2496" y="2295"/>
              <a:ext cx="289" cy="358"/>
            </a:xfrm>
            <a:prstGeom prst="rect">
              <a:avLst/>
            </a:prstGeom>
            <a:noFill/>
            <a:ln w="25400">
              <a:noFill/>
            </a:ln>
          </p:spPr>
          <p:txBody>
            <a:bodyPr lIns="18000" tIns="10800" rIns="18000" bIns="10800"/>
            <a:lstStyle/>
            <a:p>
              <a:pPr algn="just"/>
              <a:r>
                <a:rPr lang="en-US" altLang="zh-CN" sz="2000" dirty="0">
                  <a:latin typeface="Times New Roman" panose="02020603050405020304" pitchFamily="18" charset="0"/>
                  <a:cs typeface="Times New Roman" panose="02020603050405020304" pitchFamily="18" charset="0"/>
                </a:rPr>
                <a:t>int</a:t>
              </a:r>
            </a:p>
          </p:txBody>
        </p:sp>
        <p:sp>
          <p:nvSpPr>
            <p:cNvPr id="24" name="Line 24"/>
            <p:cNvSpPr/>
            <p:nvPr/>
          </p:nvSpPr>
          <p:spPr>
            <a:xfrm>
              <a:off x="2611" y="2072"/>
              <a:ext cx="0" cy="283"/>
            </a:xfrm>
            <a:prstGeom prst="line">
              <a:avLst/>
            </a:prstGeom>
            <a:ln w="19050" cap="flat" cmpd="sng">
              <a:solidFill>
                <a:schemeClr val="accent1">
                  <a:shade val="50000"/>
                </a:schemeClr>
              </a:solidFill>
              <a:prstDash val="dash"/>
              <a:headEnd type="none" w="med" len="med"/>
              <a:tailEnd type="none" w="med" len="med"/>
            </a:ln>
          </p:spPr>
        </p:sp>
        <p:sp>
          <p:nvSpPr>
            <p:cNvPr id="25" name="Line 25"/>
            <p:cNvSpPr/>
            <p:nvPr/>
          </p:nvSpPr>
          <p:spPr>
            <a:xfrm>
              <a:off x="3730" y="2921"/>
              <a:ext cx="0" cy="283"/>
            </a:xfrm>
            <a:prstGeom prst="line">
              <a:avLst/>
            </a:prstGeom>
            <a:ln w="19050" cap="flat" cmpd="sng">
              <a:solidFill>
                <a:schemeClr val="accent1"/>
              </a:solidFill>
              <a:prstDash val="dash"/>
              <a:headEnd type="none" w="med" len="med"/>
              <a:tailEnd type="none" w="med" len="med"/>
            </a:ln>
          </p:spPr>
        </p:sp>
        <p:sp>
          <p:nvSpPr>
            <p:cNvPr id="26" name="Rectangle 26"/>
            <p:cNvSpPr/>
            <p:nvPr/>
          </p:nvSpPr>
          <p:spPr>
            <a:xfrm>
              <a:off x="2928" y="1680"/>
              <a:ext cx="188" cy="357"/>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7" name="Rectangle 27"/>
            <p:cNvSpPr/>
            <p:nvPr/>
          </p:nvSpPr>
          <p:spPr>
            <a:xfrm>
              <a:off x="2800" y="1824"/>
              <a:ext cx="464"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type</a:t>
              </a:r>
            </a:p>
          </p:txBody>
        </p:sp>
        <p:sp>
          <p:nvSpPr>
            <p:cNvPr id="28" name="Rectangle 28"/>
            <p:cNvSpPr/>
            <p:nvPr/>
          </p:nvSpPr>
          <p:spPr>
            <a:xfrm>
              <a:off x="4608" y="1728"/>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9" name="Rectangle 29"/>
            <p:cNvSpPr/>
            <p:nvPr/>
          </p:nvSpPr>
          <p:spPr>
            <a:xfrm>
              <a:off x="4032" y="2160"/>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0" name="Rectangle 30"/>
            <p:cNvSpPr/>
            <p:nvPr/>
          </p:nvSpPr>
          <p:spPr>
            <a:xfrm>
              <a:off x="3456" y="2544"/>
              <a:ext cx="191" cy="360"/>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1" name="Rectangle 31"/>
            <p:cNvSpPr/>
            <p:nvPr/>
          </p:nvSpPr>
          <p:spPr>
            <a:xfrm>
              <a:off x="3744" y="2112"/>
              <a:ext cx="250"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2" name="Rectangle 32"/>
            <p:cNvSpPr/>
            <p:nvPr/>
          </p:nvSpPr>
          <p:spPr>
            <a:xfrm>
              <a:off x="3168" y="2544"/>
              <a:ext cx="319" cy="357"/>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3" name="Rectangle 33"/>
            <p:cNvSpPr/>
            <p:nvPr/>
          </p:nvSpPr>
          <p:spPr>
            <a:xfrm>
              <a:off x="4224" y="1728"/>
              <a:ext cx="240" cy="358"/>
            </a:xfrm>
            <a:prstGeom prst="rect">
              <a:avLst/>
            </a:prstGeom>
            <a:noFill/>
            <a:ln w="28575" cmpd="sng">
              <a:noFill/>
              <a:prstDash val="lgDash"/>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34" name="Line 34"/>
            <p:cNvSpPr/>
            <p:nvPr/>
          </p:nvSpPr>
          <p:spPr>
            <a:xfrm flipH="1">
              <a:off x="3600" y="2352"/>
              <a:ext cx="466" cy="298"/>
            </a:xfrm>
            <a:prstGeom prst="line">
              <a:avLst/>
            </a:prstGeom>
            <a:ln w="19050" cap="flat" cmpd="sng">
              <a:solidFill>
                <a:schemeClr val="accent1"/>
              </a:solidFill>
              <a:prstDash val="solid"/>
              <a:headEnd type="none" w="med" len="med"/>
              <a:tailEnd type="stealth" w="lg" len="med"/>
            </a:ln>
          </p:spPr>
        </p:sp>
        <p:sp>
          <p:nvSpPr>
            <p:cNvPr id="35" name="Line 35"/>
            <p:cNvSpPr/>
            <p:nvPr/>
          </p:nvSpPr>
          <p:spPr>
            <a:xfrm flipH="1">
              <a:off x="4135" y="1981"/>
              <a:ext cx="467" cy="298"/>
            </a:xfrm>
            <a:prstGeom prst="line">
              <a:avLst/>
            </a:prstGeom>
            <a:ln w="19050" cap="flat" cmpd="sng">
              <a:solidFill>
                <a:schemeClr val="accent1"/>
              </a:solidFill>
              <a:prstDash val="solid"/>
              <a:headEnd type="none" w="med" len="med"/>
              <a:tailEnd type="stealth" w="lg" len="med"/>
            </a:ln>
          </p:spPr>
        </p:sp>
        <p:sp>
          <p:nvSpPr>
            <p:cNvPr id="36" name="Freeform 36"/>
            <p:cNvSpPr/>
            <p:nvPr/>
          </p:nvSpPr>
          <p:spPr>
            <a:xfrm>
              <a:off x="3041" y="1587"/>
              <a:ext cx="1534" cy="284"/>
            </a:xfrm>
            <a:custGeom>
              <a:avLst/>
              <a:gdLst/>
              <a:ahLst/>
              <a:cxnLst>
                <a:cxn ang="0">
                  <a:pos x="0" y="273"/>
                </a:cxn>
                <a:cxn ang="0">
                  <a:pos x="326" y="70"/>
                </a:cxn>
                <a:cxn ang="0">
                  <a:pos x="521" y="3"/>
                </a:cxn>
                <a:cxn ang="0">
                  <a:pos x="715" y="87"/>
                </a:cxn>
                <a:cxn ang="0">
                  <a:pos x="1078" y="307"/>
                </a:cxn>
              </a:cxnLst>
              <a:rect l="0" t="0" r="0" b="0"/>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19050" cap="flat" cmpd="sng">
              <a:solidFill>
                <a:schemeClr val="accent1"/>
              </a:solidFill>
              <a:prstDash val="solid"/>
              <a:round/>
              <a:headEnd type="none" w="med" len="med"/>
              <a:tailEnd type="stealth" w="lg" len="med"/>
            </a:ln>
          </p:spPr>
          <p:txBody>
            <a:bodyPr/>
            <a:lstStyle/>
            <a:p>
              <a:endParaRPr lang="zh-CN" altLang="en-US"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71583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分析栈上的继承属性</a:t>
            </a:r>
          </a:p>
          <a:p>
            <a:pPr marL="274320" lvl="1" indent="0">
              <a:buNone/>
            </a:pPr>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algn="just" fontAlgn="auto">
              <a:lnSpc>
                <a:spcPct val="100000"/>
              </a:lnSpc>
              <a:spcBef>
                <a:spcPct val="0"/>
              </a:spcBef>
              <a:buNone/>
            </a:pPr>
            <a:endParaRPr lang="zh-CN" altLang="en-US" sz="2000"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pSp>
        <p:nvGrpSpPr>
          <p:cNvPr id="79876" name="Group 4"/>
          <p:cNvGrpSpPr/>
          <p:nvPr/>
        </p:nvGrpSpPr>
        <p:grpSpPr>
          <a:xfrm>
            <a:off x="4321175" y="1595538"/>
            <a:ext cx="4670425" cy="3538855"/>
            <a:chOff x="2496" y="1247"/>
            <a:chExt cx="3117" cy="2325"/>
          </a:xfrm>
        </p:grpSpPr>
        <p:sp>
          <p:nvSpPr>
            <p:cNvPr id="79877" name="Rectangle 5"/>
            <p:cNvSpPr/>
            <p:nvPr/>
          </p:nvSpPr>
          <p:spPr>
            <a:xfrm>
              <a:off x="3680" y="1247"/>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D</a:t>
              </a:r>
            </a:p>
          </p:txBody>
        </p:sp>
        <p:sp>
          <p:nvSpPr>
            <p:cNvPr id="79878" name="Rectangle 6"/>
            <p:cNvSpPr/>
            <p:nvPr/>
          </p:nvSpPr>
          <p:spPr>
            <a:xfrm>
              <a:off x="2561" y="167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a:t>
              </a:r>
            </a:p>
          </p:txBody>
        </p:sp>
        <p:sp>
          <p:nvSpPr>
            <p:cNvPr id="79879" name="Rectangle 7"/>
            <p:cNvSpPr/>
            <p:nvPr/>
          </p:nvSpPr>
          <p:spPr>
            <a:xfrm>
              <a:off x="4800" y="1728"/>
              <a:ext cx="190"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79880" name="Line 8"/>
            <p:cNvSpPr/>
            <p:nvPr/>
          </p:nvSpPr>
          <p:spPr>
            <a:xfrm flipH="1">
              <a:off x="2739" y="1511"/>
              <a:ext cx="893" cy="329"/>
            </a:xfrm>
            <a:prstGeom prst="line">
              <a:avLst/>
            </a:prstGeom>
            <a:ln w="19050" cap="flat" cmpd="sng">
              <a:solidFill>
                <a:schemeClr val="accent1"/>
              </a:solidFill>
              <a:prstDash val="lgDash"/>
              <a:headEnd type="none" w="med" len="med"/>
              <a:tailEnd type="none" w="med" len="med"/>
            </a:ln>
          </p:spPr>
        </p:sp>
        <p:sp>
          <p:nvSpPr>
            <p:cNvPr id="79881" name="Line 9"/>
            <p:cNvSpPr/>
            <p:nvPr/>
          </p:nvSpPr>
          <p:spPr>
            <a:xfrm>
              <a:off x="3896" y="1498"/>
              <a:ext cx="892" cy="326"/>
            </a:xfrm>
            <a:prstGeom prst="line">
              <a:avLst/>
            </a:prstGeom>
            <a:ln w="19050" cap="flat" cmpd="sng">
              <a:solidFill>
                <a:schemeClr val="accent1"/>
              </a:solidFill>
              <a:prstDash val="lgDash"/>
              <a:headEnd type="none" w="med" len="med"/>
              <a:tailEnd type="none" w="med" len="med"/>
            </a:ln>
          </p:spPr>
        </p:sp>
        <p:sp>
          <p:nvSpPr>
            <p:cNvPr id="79882" name="Rectangle 10"/>
            <p:cNvSpPr/>
            <p:nvPr/>
          </p:nvSpPr>
          <p:spPr>
            <a:xfrm>
              <a:off x="4224" y="2256"/>
              <a:ext cx="189" cy="358"/>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79883" name="Rectangle 11"/>
            <p:cNvSpPr/>
            <p:nvPr/>
          </p:nvSpPr>
          <p:spPr>
            <a:xfrm>
              <a:off x="4849" y="2247"/>
              <a:ext cx="191" cy="361"/>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79884" name="Rectangle 12"/>
            <p:cNvSpPr/>
            <p:nvPr/>
          </p:nvSpPr>
          <p:spPr>
            <a:xfrm>
              <a:off x="5424" y="2160"/>
              <a:ext cx="189"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r</a:t>
              </a:r>
            </a:p>
          </p:txBody>
        </p:sp>
        <p:sp>
          <p:nvSpPr>
            <p:cNvPr id="79885" name="Line 13"/>
            <p:cNvSpPr/>
            <p:nvPr/>
          </p:nvSpPr>
          <p:spPr>
            <a:xfrm flipH="1">
              <a:off x="4361" y="2059"/>
              <a:ext cx="440" cy="267"/>
            </a:xfrm>
            <a:prstGeom prst="line">
              <a:avLst/>
            </a:prstGeom>
            <a:ln w="19050" cap="flat" cmpd="sng">
              <a:solidFill>
                <a:schemeClr val="accent1"/>
              </a:solidFill>
              <a:prstDash val="lgDash"/>
              <a:headEnd type="none" w="med" len="med"/>
              <a:tailEnd type="none" w="med" len="med"/>
            </a:ln>
          </p:spPr>
        </p:sp>
        <p:sp>
          <p:nvSpPr>
            <p:cNvPr id="79886" name="Line 14"/>
            <p:cNvSpPr/>
            <p:nvPr/>
          </p:nvSpPr>
          <p:spPr>
            <a:xfrm>
              <a:off x="4992" y="1968"/>
              <a:ext cx="440" cy="269"/>
            </a:xfrm>
            <a:prstGeom prst="line">
              <a:avLst/>
            </a:prstGeom>
            <a:ln w="19050" cap="flat" cmpd="sng">
              <a:solidFill>
                <a:schemeClr val="accent1"/>
              </a:solidFill>
              <a:prstDash val="lgDash"/>
              <a:headEnd type="none" w="med" len="med"/>
              <a:tailEnd type="none" w="med" len="med"/>
            </a:ln>
          </p:spPr>
        </p:sp>
        <p:sp>
          <p:nvSpPr>
            <p:cNvPr id="79887" name="Line 15"/>
            <p:cNvSpPr/>
            <p:nvPr/>
          </p:nvSpPr>
          <p:spPr>
            <a:xfrm>
              <a:off x="4896" y="2016"/>
              <a:ext cx="0" cy="282"/>
            </a:xfrm>
            <a:prstGeom prst="line">
              <a:avLst/>
            </a:prstGeom>
            <a:ln w="19050" cap="flat" cmpd="sng">
              <a:solidFill>
                <a:schemeClr val="accent1"/>
              </a:solidFill>
              <a:prstDash val="dash"/>
              <a:headEnd type="none" w="med" len="med"/>
              <a:tailEnd type="none" w="med" len="med"/>
            </a:ln>
          </p:spPr>
        </p:sp>
        <p:sp>
          <p:nvSpPr>
            <p:cNvPr id="79888" name="Rectangle 16"/>
            <p:cNvSpPr/>
            <p:nvPr/>
          </p:nvSpPr>
          <p:spPr>
            <a:xfrm>
              <a:off x="3648" y="2688"/>
              <a:ext cx="188" cy="36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L</a:t>
              </a:r>
            </a:p>
          </p:txBody>
        </p:sp>
        <p:sp>
          <p:nvSpPr>
            <p:cNvPr id="79889" name="Rectangle 17"/>
            <p:cNvSpPr/>
            <p:nvPr/>
          </p:nvSpPr>
          <p:spPr>
            <a:xfrm>
              <a:off x="4272" y="2640"/>
              <a:ext cx="191" cy="360"/>
            </a:xfrm>
            <a:prstGeom prst="rect">
              <a:avLst/>
            </a:prstGeom>
            <a:noFill/>
            <a:ln w="25400">
              <a:noFill/>
            </a:ln>
          </p:spPr>
          <p:txBody>
            <a:bodyPr lIns="18000" tIns="10800" rIns="18000" bIns="10800"/>
            <a:lstStyle/>
            <a:p>
              <a:pPr algn="just"/>
              <a:r>
                <a:rPr lang="zh-CN" altLang="en-US" sz="2000" dirty="0">
                  <a:latin typeface="Times New Roman" panose="02020603050405020304" pitchFamily="18" charset="0"/>
                  <a:cs typeface="Times New Roman" panose="02020603050405020304" pitchFamily="18" charset="0"/>
                </a:rPr>
                <a:t>,</a:t>
              </a:r>
            </a:p>
          </p:txBody>
        </p:sp>
        <p:sp>
          <p:nvSpPr>
            <p:cNvPr id="79890" name="Rectangle 18"/>
            <p:cNvSpPr/>
            <p:nvPr/>
          </p:nvSpPr>
          <p:spPr>
            <a:xfrm>
              <a:off x="4800" y="2734"/>
              <a:ext cx="289" cy="420"/>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q</a:t>
              </a:r>
            </a:p>
          </p:txBody>
        </p:sp>
        <p:sp>
          <p:nvSpPr>
            <p:cNvPr id="79891" name="Line 19"/>
            <p:cNvSpPr/>
            <p:nvPr/>
          </p:nvSpPr>
          <p:spPr>
            <a:xfrm flipH="1">
              <a:off x="3743" y="2464"/>
              <a:ext cx="442" cy="269"/>
            </a:xfrm>
            <a:prstGeom prst="line">
              <a:avLst/>
            </a:prstGeom>
            <a:ln w="19050" cap="flat" cmpd="sng">
              <a:solidFill>
                <a:schemeClr val="accent1"/>
              </a:solidFill>
              <a:prstDash val="lgDash"/>
              <a:headEnd type="none" w="med" len="med"/>
              <a:tailEnd type="none" w="med" len="med"/>
            </a:ln>
          </p:spPr>
        </p:sp>
        <p:sp>
          <p:nvSpPr>
            <p:cNvPr id="79892" name="Line 20"/>
            <p:cNvSpPr/>
            <p:nvPr/>
          </p:nvSpPr>
          <p:spPr>
            <a:xfrm>
              <a:off x="4384" y="2498"/>
              <a:ext cx="440" cy="267"/>
            </a:xfrm>
            <a:prstGeom prst="line">
              <a:avLst/>
            </a:prstGeom>
            <a:ln w="19050" cap="flat" cmpd="sng">
              <a:solidFill>
                <a:schemeClr val="accent1"/>
              </a:solidFill>
              <a:prstDash val="lgDash"/>
              <a:headEnd type="none" w="med" len="med"/>
              <a:tailEnd type="none" w="med" len="med"/>
            </a:ln>
          </p:spPr>
        </p:sp>
        <p:sp>
          <p:nvSpPr>
            <p:cNvPr id="79893" name="Line 21"/>
            <p:cNvSpPr/>
            <p:nvPr/>
          </p:nvSpPr>
          <p:spPr>
            <a:xfrm>
              <a:off x="4283" y="2480"/>
              <a:ext cx="0" cy="285"/>
            </a:xfrm>
            <a:prstGeom prst="line">
              <a:avLst/>
            </a:prstGeom>
            <a:ln w="19050" cap="flat" cmpd="sng">
              <a:solidFill>
                <a:schemeClr val="accent1"/>
              </a:solidFill>
              <a:prstDash val="lgDash"/>
              <a:headEnd type="none" w="med" len="med"/>
              <a:tailEnd type="none" w="med" len="med"/>
            </a:ln>
          </p:spPr>
        </p:sp>
        <p:sp>
          <p:nvSpPr>
            <p:cNvPr id="79894" name="Rectangle 22"/>
            <p:cNvSpPr/>
            <p:nvPr/>
          </p:nvSpPr>
          <p:spPr>
            <a:xfrm>
              <a:off x="3696" y="3167"/>
              <a:ext cx="191" cy="405"/>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p</a:t>
              </a:r>
            </a:p>
          </p:txBody>
        </p:sp>
        <p:sp>
          <p:nvSpPr>
            <p:cNvPr id="79895" name="Rectangle 23"/>
            <p:cNvSpPr/>
            <p:nvPr/>
          </p:nvSpPr>
          <p:spPr>
            <a:xfrm>
              <a:off x="2496" y="2295"/>
              <a:ext cx="289" cy="358"/>
            </a:xfrm>
            <a:prstGeom prst="rect">
              <a:avLst/>
            </a:prstGeom>
            <a:noFill/>
            <a:ln w="25400">
              <a:noFill/>
            </a:ln>
          </p:spPr>
          <p:txBody>
            <a:bodyPr lIns="18000" tIns="10800" rIns="18000" bIns="10800"/>
            <a:lstStyle/>
            <a:p>
              <a:pPr algn="just"/>
              <a:r>
                <a:rPr lang="en-US" altLang="zh-CN" sz="2000" dirty="0">
                  <a:latin typeface="Times New Roman" panose="02020603050405020304" pitchFamily="18" charset="0"/>
                  <a:cs typeface="Times New Roman" panose="02020603050405020304" pitchFamily="18" charset="0"/>
                </a:rPr>
                <a:t>int</a:t>
              </a:r>
            </a:p>
          </p:txBody>
        </p:sp>
        <p:sp>
          <p:nvSpPr>
            <p:cNvPr id="79896" name="Line 24"/>
            <p:cNvSpPr/>
            <p:nvPr/>
          </p:nvSpPr>
          <p:spPr>
            <a:xfrm>
              <a:off x="2611" y="2072"/>
              <a:ext cx="0" cy="283"/>
            </a:xfrm>
            <a:prstGeom prst="line">
              <a:avLst/>
            </a:prstGeom>
            <a:ln w="19050" cap="flat" cmpd="sng">
              <a:solidFill>
                <a:schemeClr val="accent1">
                  <a:shade val="50000"/>
                </a:schemeClr>
              </a:solidFill>
              <a:prstDash val="dash"/>
              <a:headEnd type="none" w="med" len="med"/>
              <a:tailEnd type="none" w="med" len="med"/>
            </a:ln>
          </p:spPr>
        </p:sp>
        <p:sp>
          <p:nvSpPr>
            <p:cNvPr id="79897" name="Line 25"/>
            <p:cNvSpPr/>
            <p:nvPr/>
          </p:nvSpPr>
          <p:spPr>
            <a:xfrm>
              <a:off x="3730" y="2921"/>
              <a:ext cx="0" cy="283"/>
            </a:xfrm>
            <a:prstGeom prst="line">
              <a:avLst/>
            </a:prstGeom>
            <a:ln w="19050" cap="flat" cmpd="sng">
              <a:solidFill>
                <a:schemeClr val="accent1"/>
              </a:solidFill>
              <a:prstDash val="dash"/>
              <a:headEnd type="none" w="med" len="med"/>
              <a:tailEnd type="none" w="med" len="med"/>
            </a:ln>
          </p:spPr>
        </p:sp>
        <p:sp>
          <p:nvSpPr>
            <p:cNvPr id="79898" name="Rectangle 26"/>
            <p:cNvSpPr/>
            <p:nvPr/>
          </p:nvSpPr>
          <p:spPr>
            <a:xfrm>
              <a:off x="2928" y="1680"/>
              <a:ext cx="188" cy="357"/>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79899" name="Rectangle 27"/>
            <p:cNvSpPr/>
            <p:nvPr/>
          </p:nvSpPr>
          <p:spPr>
            <a:xfrm>
              <a:off x="2800" y="1824"/>
              <a:ext cx="464"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type</a:t>
              </a:r>
            </a:p>
          </p:txBody>
        </p:sp>
        <p:sp>
          <p:nvSpPr>
            <p:cNvPr id="79900" name="Rectangle 28"/>
            <p:cNvSpPr/>
            <p:nvPr/>
          </p:nvSpPr>
          <p:spPr>
            <a:xfrm>
              <a:off x="4608" y="1728"/>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79901" name="Rectangle 29"/>
            <p:cNvSpPr/>
            <p:nvPr/>
          </p:nvSpPr>
          <p:spPr>
            <a:xfrm>
              <a:off x="4032" y="2160"/>
              <a:ext cx="189" cy="358"/>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79902" name="Rectangle 30"/>
            <p:cNvSpPr/>
            <p:nvPr/>
          </p:nvSpPr>
          <p:spPr>
            <a:xfrm>
              <a:off x="3456" y="2544"/>
              <a:ext cx="191" cy="360"/>
            </a:xfrm>
            <a:prstGeom prst="rect">
              <a:avLst/>
            </a:prstGeom>
            <a:noFill/>
            <a:ln w="25400">
              <a:noFill/>
            </a:ln>
          </p:spPr>
          <p:txBody>
            <a:bodyPr lIns="18000" tIns="10800" rIns="18000" bIns="10800"/>
            <a:lstStyle/>
            <a:p>
              <a:pPr algn="just"/>
              <a:r>
                <a:rPr lang="zh-CN" altLang="en-US" sz="2000"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79903" name="Rectangle 31"/>
            <p:cNvSpPr/>
            <p:nvPr/>
          </p:nvSpPr>
          <p:spPr>
            <a:xfrm>
              <a:off x="3744" y="2112"/>
              <a:ext cx="250" cy="361"/>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79904" name="Rectangle 32"/>
            <p:cNvSpPr/>
            <p:nvPr/>
          </p:nvSpPr>
          <p:spPr>
            <a:xfrm>
              <a:off x="3168" y="2544"/>
              <a:ext cx="319" cy="357"/>
            </a:xfrm>
            <a:prstGeom prst="rect">
              <a:avLst/>
            </a:prstGeom>
            <a:noFill/>
            <a:ln w="25400">
              <a:noFill/>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79905" name="Rectangle 33"/>
            <p:cNvSpPr/>
            <p:nvPr/>
          </p:nvSpPr>
          <p:spPr>
            <a:xfrm>
              <a:off x="4224" y="1728"/>
              <a:ext cx="240" cy="358"/>
            </a:xfrm>
            <a:prstGeom prst="rect">
              <a:avLst/>
            </a:prstGeom>
            <a:noFill/>
            <a:ln w="28575" cmpd="sng">
              <a:noFill/>
              <a:prstDash val="lgDash"/>
            </a:ln>
          </p:spPr>
          <p:txBody>
            <a:bodyPr lIns="18000" tIns="10800" rIns="18000" bIns="10800"/>
            <a:lstStyle/>
            <a:p>
              <a:pPr algn="just"/>
              <a:r>
                <a:rPr lang="en-US" altLang="zh-CN" sz="2000" i="1" dirty="0">
                  <a:latin typeface="Times New Roman" panose="02020603050405020304" pitchFamily="18" charset="0"/>
                  <a:cs typeface="Times New Roman" panose="02020603050405020304" pitchFamily="18" charset="0"/>
                </a:rPr>
                <a:t>in</a:t>
              </a:r>
            </a:p>
          </p:txBody>
        </p:sp>
        <p:sp>
          <p:nvSpPr>
            <p:cNvPr id="79906" name="Line 34"/>
            <p:cNvSpPr/>
            <p:nvPr/>
          </p:nvSpPr>
          <p:spPr>
            <a:xfrm flipH="1">
              <a:off x="3600" y="2352"/>
              <a:ext cx="466" cy="298"/>
            </a:xfrm>
            <a:prstGeom prst="line">
              <a:avLst/>
            </a:prstGeom>
            <a:ln w="19050" cap="flat" cmpd="sng">
              <a:solidFill>
                <a:schemeClr val="accent1"/>
              </a:solidFill>
              <a:prstDash val="solid"/>
              <a:headEnd type="none" w="med" len="med"/>
              <a:tailEnd type="stealth" w="lg" len="med"/>
            </a:ln>
          </p:spPr>
        </p:sp>
        <p:sp>
          <p:nvSpPr>
            <p:cNvPr id="79907" name="Line 35"/>
            <p:cNvSpPr/>
            <p:nvPr/>
          </p:nvSpPr>
          <p:spPr>
            <a:xfrm flipH="1">
              <a:off x="4135" y="1981"/>
              <a:ext cx="467" cy="298"/>
            </a:xfrm>
            <a:prstGeom prst="line">
              <a:avLst/>
            </a:prstGeom>
            <a:ln w="19050" cap="flat" cmpd="sng">
              <a:solidFill>
                <a:schemeClr val="accent1"/>
              </a:solidFill>
              <a:prstDash val="solid"/>
              <a:headEnd type="none" w="med" len="med"/>
              <a:tailEnd type="stealth" w="lg" len="med"/>
            </a:ln>
          </p:spPr>
        </p:sp>
        <p:sp>
          <p:nvSpPr>
            <p:cNvPr id="79908" name="Freeform 36"/>
            <p:cNvSpPr/>
            <p:nvPr/>
          </p:nvSpPr>
          <p:spPr>
            <a:xfrm>
              <a:off x="3041" y="1587"/>
              <a:ext cx="1534" cy="284"/>
            </a:xfrm>
            <a:custGeom>
              <a:avLst/>
              <a:gdLst/>
              <a:ahLst/>
              <a:cxnLst>
                <a:cxn ang="0">
                  <a:pos x="0" y="273"/>
                </a:cxn>
                <a:cxn ang="0">
                  <a:pos x="326" y="70"/>
                </a:cxn>
                <a:cxn ang="0">
                  <a:pos x="521" y="3"/>
                </a:cxn>
                <a:cxn ang="0">
                  <a:pos x="715" y="87"/>
                </a:cxn>
                <a:cxn ang="0">
                  <a:pos x="1078" y="307"/>
                </a:cxn>
              </a:cxnLst>
              <a:rect l="0" t="0" r="0" b="0"/>
              <a:pathLst>
                <a:path w="1830" h="273">
                  <a:moveTo>
                    <a:pt x="0" y="242"/>
                  </a:moveTo>
                  <a:cubicBezTo>
                    <a:pt x="204" y="169"/>
                    <a:pt x="407" y="102"/>
                    <a:pt x="554" y="62"/>
                  </a:cubicBezTo>
                  <a:cubicBezTo>
                    <a:pt x="701" y="22"/>
                    <a:pt x="775" y="0"/>
                    <a:pt x="885" y="3"/>
                  </a:cubicBezTo>
                  <a:cubicBezTo>
                    <a:pt x="995" y="6"/>
                    <a:pt x="1057" y="33"/>
                    <a:pt x="1214" y="78"/>
                  </a:cubicBezTo>
                  <a:cubicBezTo>
                    <a:pt x="1371" y="123"/>
                    <a:pt x="1702" y="233"/>
                    <a:pt x="1830" y="273"/>
                  </a:cubicBezTo>
                </a:path>
              </a:pathLst>
            </a:custGeom>
            <a:noFill/>
            <a:ln w="19050" cap="flat" cmpd="sng">
              <a:solidFill>
                <a:schemeClr val="accent1"/>
              </a:solidFill>
              <a:prstDash val="solid"/>
              <a:round/>
              <a:headEnd type="none" w="med" len="med"/>
              <a:tailEnd type="stealth" w="lg" len="med"/>
            </a:ln>
          </p:spPr>
          <p:txBody>
            <a:bodyPr/>
            <a:lstStyle/>
            <a:p>
              <a:endParaRPr lang="zh-CN" altLang="en-US" sz="2000">
                <a:latin typeface="Times New Roman" panose="02020603050405020304" pitchFamily="18" charset="0"/>
                <a:cs typeface="Times New Roman" panose="02020603050405020304" pitchFamily="18" charset="0"/>
              </a:endParaRPr>
            </a:p>
          </p:txBody>
        </p:sp>
      </p:grpSp>
      <p:graphicFrame>
        <p:nvGraphicFramePr>
          <p:cNvPr id="739407" name="Group 79"/>
          <p:cNvGraphicFramePr>
            <a:graphicFrameLocks noGrp="1"/>
          </p:cNvGraphicFramePr>
          <p:nvPr/>
        </p:nvGraphicFramePr>
        <p:xfrm>
          <a:off x="662305" y="3138170"/>
          <a:ext cx="3391535" cy="3373120"/>
        </p:xfrm>
        <a:graphic>
          <a:graphicData uri="http://schemas.openxmlformats.org/drawingml/2006/table">
            <a:tbl>
              <a:tblPr>
                <a:tableStyleId>{5940675A-B579-460E-94D1-54222C63F5DA}</a:tableStyleId>
              </a:tblPr>
              <a:tblGrid>
                <a:gridCol w="1339850">
                  <a:extLst>
                    <a:ext uri="{9D8B030D-6E8A-4147-A177-3AD203B41FA5}">
                      <a16:colId xmlns:a16="http://schemas.microsoft.com/office/drawing/2014/main" val="20000"/>
                    </a:ext>
                  </a:extLst>
                </a:gridCol>
                <a:gridCol w="2051685">
                  <a:extLst>
                    <a:ext uri="{9D8B030D-6E8A-4147-A177-3AD203B41FA5}">
                      <a16:colId xmlns:a16="http://schemas.microsoft.com/office/drawing/2014/main" val="20001"/>
                    </a:ext>
                  </a:extLst>
                </a:gridCol>
              </a:tblGrid>
              <a:tr h="45021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marT="45714" marB="45714"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代   码   段 </a:t>
                      </a:r>
                    </a:p>
                  </a:txBody>
                  <a:tcPr marT="45714" marB="45714" horzOverflow="overflow"/>
                </a:tc>
                <a:extLst>
                  <a:ext uri="{0D108BD9-81ED-4DB2-BD59-A6C34878D82A}">
                    <a16:rowId xmlns:a16="http://schemas.microsoft.com/office/drawing/2014/main" val="10000"/>
                  </a:ext>
                </a:extLst>
              </a:tr>
              <a:tr h="45148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4" marB="45714" horzOverflow="overflow"/>
                </a:tc>
                <a:extLst>
                  <a:ext uri="{0D108BD9-81ED-4DB2-BD59-A6C34878D82A}">
                    <a16:rowId xmlns:a16="http://schemas.microsoft.com/office/drawing/2014/main" val="10001"/>
                  </a:ext>
                </a:extLst>
              </a:tr>
              <a:tr h="45021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int </a:t>
                      </a: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integer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tc>
                <a:extLst>
                  <a:ext uri="{0D108BD9-81ED-4DB2-BD59-A6C34878D82A}">
                    <a16:rowId xmlns:a16="http://schemas.microsoft.com/office/drawing/2014/main" val="10002"/>
                  </a:ext>
                </a:extLst>
              </a:tr>
              <a:tr h="45021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real </a:t>
                      </a: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real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4" marB="45714" horzOverflow="overflow"/>
                </a:tc>
                <a:extLst>
                  <a:ext uri="{0D108BD9-81ED-4DB2-BD59-A6C34878D82A}">
                    <a16:rowId xmlns:a16="http://schemas.microsoft.com/office/drawing/2014/main" val="10003"/>
                  </a:ext>
                </a:extLst>
              </a:tr>
              <a:tr h="78613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addType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p>
                  </a:txBody>
                  <a:tcPr marT="45714" marB="45714" horzOverflow="overflow"/>
                </a:tc>
                <a:extLst>
                  <a:ext uri="{0D108BD9-81ED-4DB2-BD59-A6C34878D82A}">
                    <a16:rowId xmlns:a16="http://schemas.microsoft.com/office/drawing/2014/main" val="10004"/>
                  </a:ext>
                </a:extLst>
              </a:tr>
              <a:tr h="7848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 </a:t>
                      </a:r>
                    </a:p>
                  </a:txBody>
                  <a:tcPr marT="45714" marB="4571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addType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a:t>
                      </a:r>
                    </a:p>
                  </a:txBody>
                  <a:tcPr marT="45714" marB="45714"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5769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分析栈上的继承属性</a:t>
            </a:r>
          </a:p>
          <a:p>
            <a:pPr lvl="1"/>
            <a:r>
              <a:rPr lang="zh-CN" altLang="en-US" dirty="0">
                <a:sym typeface="+mn-ea"/>
              </a:rPr>
              <a:t>如果属性位置不能预测</a:t>
            </a:r>
            <a:endParaRPr lang="zh-CN" altLang="en-US"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aAC			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A</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bABC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A</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C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g</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a:p>
            <a:pPr lvl="1"/>
            <a:endParaRPr lang="zh-CN" altLang="en-US" sz="2000" dirty="0">
              <a:latin typeface="Times New Roman" panose="02020603050405020304" pitchFamily="18" charset="0"/>
              <a:cs typeface="Times New Roman" panose="02020603050405020304" pitchFamily="18" charset="0"/>
              <a:sym typeface="+mn-ea"/>
            </a:endParaRPr>
          </a:p>
          <a:p>
            <a:pPr lvl="1"/>
            <a:r>
              <a:rPr lang="zh-CN" altLang="en-US" sz="2000" dirty="0">
                <a:latin typeface="Times New Roman" panose="02020603050405020304" pitchFamily="18" charset="0"/>
                <a:cs typeface="Times New Roman" panose="02020603050405020304" pitchFamily="18" charset="0"/>
                <a:sym typeface="+mn-ea"/>
              </a:rPr>
              <a:t>可以尝试增加标记非终结符，使得位置可以预测</a:t>
            </a:r>
            <a:endParaRPr lang="zh-CN" altLang="en-US" sz="20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aAC			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A</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bAB</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A</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C</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endParaRPr lang="en-US" altLang="zh-CN" sz="1800" dirty="0">
              <a:solidFill>
                <a:srgbClr val="00FF00"/>
              </a:solidFill>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C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g</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solidFill>
                  <a:srgbClr val="00FF00"/>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i="1"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endParaRPr lang="zh-CN" altLang="en-US" sz="2000" b="1" dirty="0">
              <a:solidFill>
                <a:srgbClr val="00FF00"/>
              </a:solidFill>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974715" y="4410075"/>
            <a:ext cx="2052320" cy="706755"/>
          </a:xfrm>
          <a:prstGeom prst="rect">
            <a:avLst/>
          </a:prstGeom>
          <a:noFill/>
        </p:spPr>
        <p:txBody>
          <a:bodyPr wrap="square" rtlCol="0">
            <a:spAutoFit/>
          </a:bodyPr>
          <a:lstStyle/>
          <a:p>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还得考虑</a:t>
            </a:r>
            <a:r>
              <a:rPr lang="en-US" altLang="zh-CN" sz="20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M</a:t>
            </a:r>
            <a:r>
              <a:rPr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s</a:t>
            </a:r>
          </a:p>
          <a:p>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计算的可预测</a:t>
            </a:r>
          </a:p>
        </p:txBody>
      </p:sp>
    </p:spTree>
    <p:extLst>
      <p:ext uri="{BB962C8B-B14F-4D97-AF65-F5344CB8AC3E}">
        <p14:creationId xmlns:p14="http://schemas.microsoft.com/office/powerpoint/2010/main" val="20588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par>
                                <p:cTn id="8" presetID="4" presetClass="entr" presetSubtype="16" fill="hold" nodeType="withEffect">
                                  <p:stCondLst>
                                    <p:cond delay="0"/>
                                  </p:stCondLst>
                                  <p:childTnLst>
                                    <p:set>
                                      <p:cBhvr>
                                        <p:cTn id="9" dur="500" fill="hold">
                                          <p:stCondLst>
                                            <p:cond delay="0"/>
                                          </p:stCondLst>
                                        </p:cTn>
                                        <p:tgtEl>
                                          <p:spTgt spid="3">
                                            <p:txEl>
                                              <p:pRg st="7" end="7"/>
                                            </p:txEl>
                                          </p:spTgt>
                                        </p:tgtEl>
                                        <p:attrNameLst>
                                          <p:attrName>style.visibility</p:attrName>
                                        </p:attrNameLst>
                                      </p:cBhvr>
                                      <p:to>
                                        <p:strVal val="visible"/>
                                      </p:to>
                                    </p:set>
                                    <p:animEffect transition="in" filter="box(in)">
                                      <p:cBhvr>
                                        <p:cTn id="10" dur="500"/>
                                        <p:tgtEl>
                                          <p:spTgt spid="3">
                                            <p:txEl>
                                              <p:pRg st="7" end="7"/>
                                            </p:txEl>
                                          </p:spTgt>
                                        </p:tgtEl>
                                      </p:cBhvr>
                                    </p:animEffect>
                                  </p:childTnLst>
                                </p:cTn>
                              </p:par>
                              <p:par>
                                <p:cTn id="11" presetID="4" presetClass="entr" presetSubtype="16" fill="hold" nodeType="withEffect">
                                  <p:stCondLst>
                                    <p:cond delay="0"/>
                                  </p:stCondLst>
                                  <p:childTnLst>
                                    <p:set>
                                      <p:cBhvr>
                                        <p:cTn id="12" dur="500" fill="hold">
                                          <p:stCondLst>
                                            <p:cond delay="0"/>
                                          </p:stCondLst>
                                        </p:cTn>
                                        <p:tgtEl>
                                          <p:spTgt spid="3">
                                            <p:txEl>
                                              <p:pRg st="8" end="8"/>
                                            </p:txEl>
                                          </p:spTgt>
                                        </p:tgtEl>
                                        <p:attrNameLst>
                                          <p:attrName>style.visibility</p:attrName>
                                        </p:attrNameLst>
                                      </p:cBhvr>
                                      <p:to>
                                        <p:strVal val="visible"/>
                                      </p:to>
                                    </p:set>
                                    <p:animEffect transition="in" filter="box(in)">
                                      <p:cBhvr>
                                        <p:cTn id="13" dur="500"/>
                                        <p:tgtEl>
                                          <p:spTgt spid="3">
                                            <p:txEl>
                                              <p:pRg st="8" end="8"/>
                                            </p:txEl>
                                          </p:spTgt>
                                        </p:tgtEl>
                                      </p:cBhvr>
                                    </p:animEffect>
                                  </p:childTnLst>
                                </p:cTn>
                              </p:par>
                              <p:par>
                                <p:cTn id="14" presetID="4" presetClass="entr" presetSubtype="16" fill="hold" nodeType="withEffect">
                                  <p:stCondLst>
                                    <p:cond delay="0"/>
                                  </p:stCondLst>
                                  <p:childTnLst>
                                    <p:set>
                                      <p:cBhvr>
                                        <p:cTn id="15" dur="500" fill="hold">
                                          <p:stCondLst>
                                            <p:cond delay="0"/>
                                          </p:stCondLst>
                                        </p:cTn>
                                        <p:tgtEl>
                                          <p:spTgt spid="3">
                                            <p:txEl>
                                              <p:pRg st="9" end="9"/>
                                            </p:txEl>
                                          </p:spTgt>
                                        </p:tgtEl>
                                        <p:attrNameLst>
                                          <p:attrName>style.visibility</p:attrName>
                                        </p:attrNameLst>
                                      </p:cBhvr>
                                      <p:to>
                                        <p:strVal val="visible"/>
                                      </p:to>
                                    </p:set>
                                    <p:animEffect transition="in" filter="box(in)">
                                      <p:cBhvr>
                                        <p:cTn id="16" dur="500"/>
                                        <p:tgtEl>
                                          <p:spTgt spid="3">
                                            <p:txEl>
                                              <p:pRg st="9" end="9"/>
                                            </p:txEl>
                                          </p:spTgt>
                                        </p:tgtEl>
                                      </p:cBhvr>
                                    </p:animEffect>
                                  </p:childTnLst>
                                </p:cTn>
                              </p:par>
                              <p:par>
                                <p:cTn id="17" presetID="4" presetClass="entr" presetSubtype="16" fill="hold" nodeType="withEffect">
                                  <p:stCondLst>
                                    <p:cond delay="0"/>
                                  </p:stCondLst>
                                  <p:childTnLst>
                                    <p:set>
                                      <p:cBhvr>
                                        <p:cTn id="18" dur="500" fill="hold">
                                          <p:stCondLst>
                                            <p:cond delay="0"/>
                                          </p:stCondLst>
                                        </p:cTn>
                                        <p:tgtEl>
                                          <p:spTgt spid="3">
                                            <p:txEl>
                                              <p:pRg st="10" end="10"/>
                                            </p:txEl>
                                          </p:spTgt>
                                        </p:tgtEl>
                                        <p:attrNameLst>
                                          <p:attrName>style.visibility</p:attrName>
                                        </p:attrNameLst>
                                      </p:cBhvr>
                                      <p:to>
                                        <p:strVal val="visible"/>
                                      </p:to>
                                    </p:set>
                                    <p:animEffect transition="in" filter="box(in)">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模拟继承属性的计算</a:t>
            </a:r>
          </a:p>
          <a:p>
            <a:pPr lvl="1"/>
            <a:r>
              <a:rPr lang="zh-CN" altLang="en-US" dirty="0">
                <a:latin typeface="Times New Roman" panose="02020603050405020304" pitchFamily="18" charset="0"/>
                <a:cs typeface="Times New Roman" panose="02020603050405020304" pitchFamily="18" charset="0"/>
                <a:sym typeface="+mn-ea"/>
              </a:rPr>
              <a:t>继承属性是某个综合属性的一个函数</a:t>
            </a: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aAC			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f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A</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algn="just">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g</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a:p>
            <a:pPr lvl="1"/>
            <a:endParaRPr lang="zh-CN" altLang="en-US" sz="2000" dirty="0">
              <a:latin typeface="Times New Roman" panose="02020603050405020304" pitchFamily="18" charset="0"/>
              <a:cs typeface="Times New Roman" panose="02020603050405020304" pitchFamily="18" charset="0"/>
              <a:sym typeface="+mn-ea"/>
            </a:endParaRPr>
          </a:p>
          <a:p>
            <a:pPr lvl="1"/>
            <a:r>
              <a:rPr lang="zh-CN" altLang="en-US" dirty="0">
                <a:latin typeface="Times New Roman" panose="02020603050405020304" pitchFamily="18" charset="0"/>
                <a:cs typeface="Times New Roman" panose="02020603050405020304" pitchFamily="18" charset="0"/>
                <a:sym typeface="+mn-ea"/>
              </a:rPr>
              <a:t>增加标记非终结符，把</a:t>
            </a:r>
            <a:r>
              <a:rPr lang="en-US" altLang="zh-CN" i="1" dirty="0">
                <a:latin typeface="Times New Roman" panose="02020603050405020304" pitchFamily="18" charset="0"/>
                <a:cs typeface="Times New Roman" panose="02020603050405020304" pitchFamily="18" charset="0"/>
                <a:sym typeface="+mn-ea"/>
              </a:rPr>
              <a:t>f</a:t>
            </a:r>
            <a:r>
              <a:rPr lang="en-US" altLang="zh-CN" dirty="0">
                <a:latin typeface="Times New Roman" panose="02020603050405020304" pitchFamily="18" charset="0"/>
                <a:cs typeface="Times New Roman" panose="02020603050405020304" pitchFamily="18" charset="0"/>
                <a:sym typeface="+mn-ea"/>
              </a:rPr>
              <a:t>(</a:t>
            </a:r>
            <a:r>
              <a:rPr lang="en-US" altLang="zh-CN" i="1" dirty="0">
                <a:latin typeface="Times New Roman" panose="02020603050405020304" pitchFamily="18" charset="0"/>
                <a:cs typeface="Times New Roman" panose="02020603050405020304" pitchFamily="18" charset="0"/>
                <a:sym typeface="+mn-ea"/>
              </a:rPr>
              <a:t>A</a:t>
            </a:r>
            <a:r>
              <a:rPr lang="en-US" altLang="zh-CN" dirty="0">
                <a:latin typeface="Times New Roman" panose="02020603050405020304" pitchFamily="18" charset="0"/>
                <a:cs typeface="Times New Roman" panose="02020603050405020304" pitchFamily="18" charset="0"/>
                <a:sym typeface="+mn-ea"/>
              </a:rPr>
              <a:t>.</a:t>
            </a:r>
            <a:r>
              <a:rPr lang="en-US" altLang="zh-CN" i="1" dirty="0">
                <a:latin typeface="Times New Roman" panose="02020603050405020304" pitchFamily="18" charset="0"/>
                <a:cs typeface="Times New Roman" panose="02020603050405020304" pitchFamily="18" charset="0"/>
                <a:sym typeface="+mn-ea"/>
              </a:rPr>
              <a:t>s</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的计算移到对标记非终结符归约时进行</a:t>
            </a:r>
            <a:endParaRPr lang="zh-CN" altLang="en-US" sz="2000" dirty="0">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S</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aA</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i="1" dirty="0">
                <a:latin typeface="Times New Roman" panose="02020603050405020304" pitchFamily="18" charset="0"/>
                <a:cs typeface="Times New Roman" panose="02020603050405020304" pitchFamily="18" charset="0"/>
                <a:sym typeface="+mn-ea"/>
              </a:rPr>
              <a:t>C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A</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C</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endParaRPr lang="en-US" altLang="zh-CN" sz="1800" dirty="0">
              <a:solidFill>
                <a:srgbClr val="00FF00"/>
              </a:solidFill>
              <a:latin typeface="Times New Roman" panose="02020603050405020304" pitchFamily="18" charset="0"/>
              <a:cs typeface="Times New Roman" panose="02020603050405020304" pitchFamily="18" charset="0"/>
            </a:endParaRPr>
          </a:p>
          <a:p>
            <a:pPr algn="just">
              <a:spcBef>
                <a:spcPct val="0"/>
              </a:spcBef>
              <a:buNone/>
            </a:pPr>
            <a:r>
              <a:rPr lang="en-US" altLang="zh-CN" sz="1800" i="1"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f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N</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i</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endParaRPr lang="en-US" altLang="zh-CN" sz="1800" dirty="0">
              <a:solidFill>
                <a:srgbClr val="00FF00"/>
              </a:solidFill>
              <a:latin typeface="Times New Roman" panose="02020603050405020304" pitchFamily="18" charset="0"/>
              <a:cs typeface="Times New Roman" panose="02020603050405020304" pitchFamily="18" charset="0"/>
            </a:endParaRPr>
          </a:p>
          <a:p>
            <a:pPr algn="just">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g</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C</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i</a:t>
            </a:r>
            <a:r>
              <a:rPr lang="en-US" altLang="zh-CN" sz="1800" dirty="0">
                <a:latin typeface="Times New Roman" panose="02020603050405020304" pitchFamily="18" charset="0"/>
                <a:cs typeface="Times New Roman" panose="02020603050405020304" pitchFamily="18" charset="0"/>
                <a:sym typeface="+mn-ea"/>
              </a:rPr>
              <a:t>)</a:t>
            </a: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221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sym typeface="+mn-ea"/>
              </a:rPr>
              <a:t>边分析边翻译的方式能否用于继承属性？</a:t>
            </a:r>
          </a:p>
          <a:p>
            <a:pPr lvl="1"/>
            <a:r>
              <a:rPr lang="zh-CN" altLang="en-US" dirty="0">
                <a:latin typeface="Times New Roman" panose="02020603050405020304" pitchFamily="18" charset="0"/>
                <a:sym typeface="+mn-ea"/>
              </a:rPr>
              <a:t>属性的计算次序一定受分析方法所限定的分析树结点建立次序的限制</a:t>
            </a:r>
          </a:p>
          <a:p>
            <a:pPr lvl="1"/>
            <a:r>
              <a:rPr lang="zh-CN" altLang="en-US" dirty="0">
                <a:latin typeface="Times New Roman" panose="02020603050405020304" pitchFamily="18" charset="0"/>
                <a:sym typeface="+mn-ea"/>
              </a:rPr>
              <a:t>分析树的结点是自左向右生成</a:t>
            </a:r>
          </a:p>
          <a:p>
            <a:pPr lvl="1"/>
            <a:r>
              <a:rPr lang="zh-CN" altLang="en-US" dirty="0">
                <a:latin typeface="Times New Roman" panose="02020603050405020304" pitchFamily="18" charset="0"/>
                <a:sym typeface="+mn-ea"/>
              </a:rPr>
              <a:t>如果属性信息是自左向右流动，那么就有可能在分析的同时完成属性计算</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500"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模拟继承属性的计算</a:t>
            </a:r>
          </a:p>
          <a:p>
            <a:pPr lvl="1"/>
            <a:r>
              <a:rPr lang="zh-CN" altLang="en-US" dirty="0">
                <a:latin typeface="Times New Roman" panose="02020603050405020304" pitchFamily="18" charset="0"/>
                <a:cs typeface="Times New Roman" panose="02020603050405020304" pitchFamily="18" charset="0"/>
                <a:sym typeface="+mn-ea"/>
              </a:rPr>
              <a:t>例  数学排版语言</a:t>
            </a:r>
            <a:r>
              <a:rPr lang="en-US" altLang="zh-CN" dirty="0">
                <a:latin typeface="Times New Roman" panose="02020603050405020304" pitchFamily="18" charset="0"/>
                <a:cs typeface="Times New Roman" panose="02020603050405020304" pitchFamily="18" charset="0"/>
                <a:sym typeface="+mn-ea"/>
              </a:rPr>
              <a:t>EQN</a:t>
            </a:r>
          </a:p>
          <a:p>
            <a:pPr lvl="1"/>
            <a:endParaRPr lang="zh-CN" altLang="en-US" dirty="0">
              <a:latin typeface="Times New Roman" panose="02020603050405020304" pitchFamily="18" charset="0"/>
              <a:cs typeface="Times New Roman" panose="02020603050405020304" pitchFamily="18" charset="0"/>
              <a:sym typeface="+mn-ea"/>
            </a:endParaRPr>
          </a:p>
          <a:p>
            <a:pPr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S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10</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B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S</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i="1"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1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baseline="-30000" dirty="0">
                <a:solidFill>
                  <a:schemeClr val="accent2"/>
                </a:solidFill>
                <a:latin typeface="Times New Roman" panose="02020603050405020304" pitchFamily="18" charset="0"/>
                <a:cs typeface="Times New Roman" panose="02020603050405020304" pitchFamily="18" charset="0"/>
                <a:sym typeface="+mn-ea"/>
              </a:rPr>
              <a:t>2</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i="1"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2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B</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max</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1</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2</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 </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baseline="-30000" dirty="0">
                <a:solidFill>
                  <a:schemeClr val="accent2"/>
                </a:solidFill>
                <a:latin typeface="Times New Roman" panose="02020603050405020304" pitchFamily="18" charset="0"/>
                <a:cs typeface="Times New Roman" panose="02020603050405020304" pitchFamily="18" charset="0"/>
                <a:sym typeface="+mn-ea"/>
              </a:rPr>
              <a:t>1</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1</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sub</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baseline="-30000" dirty="0">
                <a:solidFill>
                  <a:schemeClr val="accent2"/>
                </a:solidFill>
                <a:latin typeface="Times New Roman" panose="02020603050405020304" pitchFamily="18" charset="0"/>
                <a:cs typeface="Times New Roman" panose="02020603050405020304" pitchFamily="18" charset="0"/>
                <a:sym typeface="+mn-ea"/>
              </a:rPr>
              <a:t>2</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 = </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shrink</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B</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ps</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i="1" dirty="0">
                <a:latin typeface="Times New Roman" panose="02020603050405020304" pitchFamily="18" charset="0"/>
                <a:cs typeface="Times New Roman" panose="02020603050405020304" pitchFamily="18" charset="0"/>
                <a:sym typeface="+mn-ea"/>
              </a:rPr>
              <a:t>			B</a:t>
            </a:r>
            <a:r>
              <a:rPr lang="en-US" altLang="zh-CN" sz="1800" baseline="-30000" dirty="0">
                <a:latin typeface="Times New Roman" panose="02020603050405020304" pitchFamily="18" charset="0"/>
                <a:cs typeface="Times New Roman" panose="02020603050405020304" pitchFamily="18" charset="0"/>
                <a:sym typeface="+mn-ea"/>
              </a:rPr>
              <a:t>2	</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B.ht</a:t>
            </a:r>
            <a:r>
              <a:rPr lang="en-US" altLang="zh-CN" sz="1800" dirty="0">
                <a:latin typeface="Times New Roman" panose="02020603050405020304" pitchFamily="18" charset="0"/>
                <a:cs typeface="Times New Roman" panose="02020603050405020304" pitchFamily="18" charset="0"/>
                <a:sym typeface="+mn-ea"/>
              </a:rPr>
              <a:t> = </a:t>
            </a:r>
            <a:r>
              <a:rPr lang="en-US" altLang="zh-CN" sz="1800" i="1" dirty="0">
                <a:latin typeface="Times New Roman" panose="02020603050405020304" pitchFamily="18" charset="0"/>
                <a:cs typeface="Times New Roman" panose="02020603050405020304" pitchFamily="18" charset="0"/>
                <a:sym typeface="+mn-ea"/>
              </a:rPr>
              <a:t>disp</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1</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baseline="-30000" dirty="0">
                <a:latin typeface="Times New Roman" panose="02020603050405020304" pitchFamily="18" charset="0"/>
                <a:cs typeface="Times New Roman" panose="02020603050405020304" pitchFamily="18" charset="0"/>
                <a:sym typeface="+mn-ea"/>
              </a:rPr>
              <a:t>2</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 </a:t>
            </a:r>
            <a:r>
              <a:rPr lang="en-US" altLang="zh-CN" sz="1800" dirty="0">
                <a:latin typeface="Times New Roman" panose="02020603050405020304" pitchFamily="18" charset="0"/>
                <a:cs typeface="Times New Roman" panose="02020603050405020304" pitchFamily="18" charset="0"/>
                <a:sym typeface="+mn-ea"/>
              </a:rPr>
              <a:t>) }</a:t>
            </a:r>
            <a:endParaRPr lang="en-US" altLang="zh-CN" sz="1800" dirty="0">
              <a:latin typeface="Times New Roman" panose="02020603050405020304" pitchFamily="18" charset="0"/>
              <a:cs typeface="Times New Roman" panose="02020603050405020304" pitchFamily="18" charset="0"/>
            </a:endParaRPr>
          </a:p>
          <a:p>
            <a:pPr fontAlgn="auto">
              <a:lnSpc>
                <a:spcPct val="100000"/>
              </a:lnSpc>
              <a:spcBef>
                <a:spcPct val="0"/>
              </a:spcBef>
              <a:buNone/>
            </a:pP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b="1" dirty="0">
                <a:latin typeface="Times New Roman" panose="02020603050405020304" pitchFamily="18" charset="0"/>
                <a:cs typeface="Times New Roman" panose="02020603050405020304" pitchFamily="18" charset="0"/>
                <a:sym typeface="+mn-ea"/>
              </a:rPr>
              <a:t>text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B</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ht</a:t>
            </a:r>
            <a:r>
              <a:rPr lang="en-US" altLang="zh-CN" sz="1800" dirty="0">
                <a:latin typeface="Times New Roman" panose="02020603050405020304" pitchFamily="18" charset="0"/>
                <a:cs typeface="Times New Roman" panose="02020603050405020304" pitchFamily="18" charset="0"/>
                <a:sym typeface="+mn-ea"/>
              </a:rPr>
              <a:t> = </a:t>
            </a:r>
            <a:r>
              <a:rPr lang="en-US" altLang="zh-CN" sz="1800" b="1" dirty="0">
                <a:latin typeface="Times New Roman" panose="02020603050405020304" pitchFamily="18" charset="0"/>
                <a:cs typeface="Times New Roman" panose="02020603050405020304" pitchFamily="18" charset="0"/>
                <a:sym typeface="+mn-ea"/>
              </a:rPr>
              <a:t>text</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h</a:t>
            </a:r>
            <a:r>
              <a:rPr lang="en-US" altLang="zh-CN" sz="1800"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dirty="0">
                <a:latin typeface="Times New Roman" panose="02020603050405020304" pitchFamily="18" charset="0"/>
                <a:cs typeface="Times New Roman" panose="02020603050405020304" pitchFamily="18" charset="0"/>
                <a:sym typeface="+mn-ea"/>
              </a:rPr>
              <a:t> B</a:t>
            </a:r>
            <a:r>
              <a:rPr lang="en-US" altLang="zh-CN" sz="1800" dirty="0">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ps</a:t>
            </a:r>
            <a:r>
              <a:rPr lang="en-US" altLang="zh-CN" sz="1800" dirty="0">
                <a:latin typeface="Times New Roman" panose="02020603050405020304" pitchFamily="18" charset="0"/>
                <a:cs typeface="Times New Roman" panose="02020603050405020304" pitchFamily="18" charset="0"/>
                <a:sym typeface="+mn-ea"/>
              </a:rPr>
              <a:t> }</a:t>
            </a: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069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模拟继承属性的计算</a:t>
            </a: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51667" name="Group 51"/>
          <p:cNvGraphicFramePr>
            <a:graphicFrameLocks noGrp="1"/>
          </p:cNvGraphicFramePr>
          <p:nvPr/>
        </p:nvGraphicFramePr>
        <p:xfrm>
          <a:off x="777875" y="2253615"/>
          <a:ext cx="7393940" cy="4321175"/>
        </p:xfrm>
        <a:graphic>
          <a:graphicData uri="http://schemas.openxmlformats.org/drawingml/2006/table">
            <a:tbl>
              <a:tblPr>
                <a:tableStyleId>{5940675A-B579-460E-94D1-54222C63F5DA}</a:tableStyleId>
              </a:tblPr>
              <a:tblGrid>
                <a:gridCol w="1848485">
                  <a:extLst>
                    <a:ext uri="{9D8B030D-6E8A-4147-A177-3AD203B41FA5}">
                      <a16:colId xmlns:a16="http://schemas.microsoft.com/office/drawing/2014/main" val="20000"/>
                    </a:ext>
                  </a:extLst>
                </a:gridCol>
                <a:gridCol w="5545455">
                  <a:extLst>
                    <a:ext uri="{9D8B030D-6E8A-4147-A177-3AD203B41FA5}">
                      <a16:colId xmlns:a16="http://schemas.microsoft.com/office/drawing/2014/main" val="20001"/>
                    </a:ext>
                  </a:extLst>
                </a:gridCol>
              </a:tblGrid>
              <a:tr h="43370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marT="45712" marB="45712"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 </a:t>
                      </a:r>
                    </a:p>
                  </a:txBody>
                  <a:tcPr marT="45712" marB="45712" horzOverflow="overflow"/>
                </a:tc>
                <a:extLst>
                  <a:ext uri="{0D108BD9-81ED-4DB2-BD59-A6C34878D82A}">
                    <a16:rowId xmlns:a16="http://schemas.microsoft.com/office/drawing/2014/main" val="10000"/>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1"/>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10</a:t>
                      </a:r>
                      <a:r>
                        <a:rPr kumimoji="0" lang="en-US" altLang="zh-CN" sz="1800" b="0" i="0" u="none" strike="noStrike" cap="none" normalizeH="0" baseline="0" smtClean="0">
                          <a:ln>
                            <a:noFill/>
                          </a:ln>
                          <a:solidFill>
                            <a:srgbClr val="00FF0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将</a:t>
                      </a:r>
                      <a:r>
                        <a:rPr kumimoji="0" lang="zh-CN" sz="1800" b="0" i="1"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kumimoji="0" lang="zh-CN" sz="1800" b="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ps</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存入栈中，便于引用</a:t>
                      </a:r>
                    </a:p>
                  </a:txBody>
                  <a:tcPr marT="45712" marB="45712" horzOverflow="overflow"/>
                </a:tc>
                <a:extLst>
                  <a:ext uri="{0D108BD9-81ED-4DB2-BD59-A6C34878D82A}">
                    <a16:rowId xmlns:a16="http://schemas.microsoft.com/office/drawing/2014/main" val="10002"/>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MB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M</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max</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3"/>
                  </a:ext>
                </a:extLst>
              </a:tr>
              <a:tr h="43307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M</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p>
                  </a:txBody>
                  <a:tcPr marT="45712" marB="45712" horzOverflow="overflow"/>
                </a:tc>
                <a:extLst>
                  <a:ext uri="{0D108BD9-81ED-4DB2-BD59-A6C34878D82A}">
                    <a16:rowId xmlns:a16="http://schemas.microsoft.com/office/drawing/2014/main" val="10004"/>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sub</a:t>
                      </a:r>
                      <a:r>
                        <a:rPr kumimoji="0" lang="en-US" altLang="zh-CN" sz="18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disp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5"/>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shrink</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T="45712" marB="45712" horzOverflow="overflow"/>
                </a:tc>
                <a:extLst>
                  <a:ext uri="{0D108BD9-81ED-4DB2-BD59-A6C34878D82A}">
                    <a16:rowId xmlns:a16="http://schemas.microsoft.com/office/drawing/2014/main" val="10006"/>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93015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模拟继承属性的计算</a:t>
            </a: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51667" name="Group 51"/>
          <p:cNvGraphicFramePr>
            <a:graphicFrameLocks noGrp="1"/>
          </p:cNvGraphicFramePr>
          <p:nvPr/>
        </p:nvGraphicFramePr>
        <p:xfrm>
          <a:off x="777875" y="2253615"/>
          <a:ext cx="7393940" cy="4321175"/>
        </p:xfrm>
        <a:graphic>
          <a:graphicData uri="http://schemas.openxmlformats.org/drawingml/2006/table">
            <a:tbl>
              <a:tblPr>
                <a:tableStyleId>{5940675A-B579-460E-94D1-54222C63F5DA}</a:tableStyleId>
              </a:tblPr>
              <a:tblGrid>
                <a:gridCol w="1848485">
                  <a:extLst>
                    <a:ext uri="{9D8B030D-6E8A-4147-A177-3AD203B41FA5}">
                      <a16:colId xmlns:a16="http://schemas.microsoft.com/office/drawing/2014/main" val="20000"/>
                    </a:ext>
                  </a:extLst>
                </a:gridCol>
                <a:gridCol w="5545455">
                  <a:extLst>
                    <a:ext uri="{9D8B030D-6E8A-4147-A177-3AD203B41FA5}">
                      <a16:colId xmlns:a16="http://schemas.microsoft.com/office/drawing/2014/main" val="20001"/>
                    </a:ext>
                  </a:extLst>
                </a:gridCol>
              </a:tblGrid>
              <a:tr h="43370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marT="45712" marB="45712"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 </a:t>
                      </a:r>
                    </a:p>
                  </a:txBody>
                  <a:tcPr marT="45712" marB="45712" horzOverflow="overflow"/>
                </a:tc>
                <a:extLst>
                  <a:ext uri="{0D108BD9-81ED-4DB2-BD59-A6C34878D82A}">
                    <a16:rowId xmlns:a16="http://schemas.microsoft.com/office/drawing/2014/main" val="10000"/>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1"/>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algn="l" defTabSz="914400" rtl="0" eaLnBrk="0" fontAlgn="base" latinLnBrk="0" hangingPunct="0">
                        <a:lnSpc>
                          <a:spcPct val="100000"/>
                        </a:lnSpc>
                        <a:spcBef>
                          <a:spcPct val="20000"/>
                        </a:spcBef>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10</a:t>
                      </a:r>
                      <a:r>
                        <a:rPr kumimoji="0" lang="en-US" altLang="zh-CN" sz="1800" b="0" i="0" u="none" strike="noStrike" cap="none" normalizeH="0" baseline="0" smtClean="0">
                          <a:ln>
                            <a:noFill/>
                          </a:ln>
                          <a:solidFill>
                            <a:srgbClr val="00FF0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将</a:t>
                      </a:r>
                      <a:r>
                        <a:rPr kumimoji="0" lang="zh-CN" sz="1800" b="0" i="1"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kumimoji="0" lang="zh-CN" sz="1800" b="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ps</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存入栈中，便于引用</a:t>
                      </a:r>
                    </a:p>
                  </a:txBody>
                  <a:tcPr marT="45712" marB="45712" horzOverflow="overflow"/>
                </a:tc>
                <a:extLst>
                  <a:ext uri="{0D108BD9-81ED-4DB2-BD59-A6C34878D82A}">
                    <a16:rowId xmlns:a16="http://schemas.microsoft.com/office/drawing/2014/main" val="10002"/>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max</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3"/>
                  </a:ext>
                </a:extLst>
              </a:tr>
              <a:tr h="43307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algn="l" defTabSz="914400" rtl="0" eaLnBrk="0" fontAlgn="base" latinLnBrk="0" hangingPunct="0">
                        <a:lnSpc>
                          <a:spcPct val="100000"/>
                        </a:lnSpc>
                        <a:spcBef>
                          <a:spcPct val="20000"/>
                        </a:spcBef>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lang="zh-CN" sz="1800" spc="-10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单纯为了属性位置可预测</a:t>
                      </a:r>
                      <a:endParaRPr kumimoji="0" lang="zh-CN" sz="1800" b="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txBody>
                  <a:tcPr marT="45712" marB="45712" horzOverflow="overflow"/>
                </a:tc>
                <a:extLst>
                  <a:ext uri="{0D108BD9-81ED-4DB2-BD59-A6C34878D82A}">
                    <a16:rowId xmlns:a16="http://schemas.microsoft.com/office/drawing/2014/main" val="10004"/>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sub</a:t>
                      </a:r>
                      <a:r>
                        <a:rPr kumimoji="0" lang="en-US" altLang="zh-CN" sz="18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disp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5"/>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shrink</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T="45712" marB="45712" horzOverflow="overflow"/>
                </a:tc>
                <a:extLst>
                  <a:ext uri="{0D108BD9-81ED-4DB2-BD59-A6C34878D82A}">
                    <a16:rowId xmlns:a16="http://schemas.microsoft.com/office/drawing/2014/main" val="10006"/>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20142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模拟继承属性的计算</a:t>
            </a: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1800" dirty="0">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51667" name="Group 51"/>
          <p:cNvGraphicFramePr>
            <a:graphicFrameLocks noGrp="1"/>
          </p:cNvGraphicFramePr>
          <p:nvPr/>
        </p:nvGraphicFramePr>
        <p:xfrm>
          <a:off x="777875" y="2253615"/>
          <a:ext cx="7393940" cy="4321175"/>
        </p:xfrm>
        <a:graphic>
          <a:graphicData uri="http://schemas.openxmlformats.org/drawingml/2006/table">
            <a:tbl>
              <a:tblPr>
                <a:tableStyleId>{5940675A-B579-460E-94D1-54222C63F5DA}</a:tableStyleId>
              </a:tblPr>
              <a:tblGrid>
                <a:gridCol w="1848485">
                  <a:extLst>
                    <a:ext uri="{9D8B030D-6E8A-4147-A177-3AD203B41FA5}">
                      <a16:colId xmlns:a16="http://schemas.microsoft.com/office/drawing/2014/main" val="20000"/>
                    </a:ext>
                  </a:extLst>
                </a:gridCol>
                <a:gridCol w="5545455">
                  <a:extLst>
                    <a:ext uri="{9D8B030D-6E8A-4147-A177-3AD203B41FA5}">
                      <a16:colId xmlns:a16="http://schemas.microsoft.com/office/drawing/2014/main" val="20001"/>
                    </a:ext>
                  </a:extLst>
                </a:gridCol>
              </a:tblGrid>
              <a:tr h="43370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marT="45712" marB="45712"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 </a:t>
                      </a:r>
                    </a:p>
                  </a:txBody>
                  <a:tcPr marT="45712" marB="45712" horzOverflow="overflow"/>
                </a:tc>
                <a:extLst>
                  <a:ext uri="{0D108BD9-81ED-4DB2-BD59-A6C34878D82A}">
                    <a16:rowId xmlns:a16="http://schemas.microsoft.com/office/drawing/2014/main" val="10000"/>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1"/>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L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L</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10</a:t>
                      </a:r>
                      <a:r>
                        <a:rPr kumimoji="0" lang="en-US" altLang="zh-CN" sz="1800" b="0" i="0" u="none" strike="noStrike" cap="none" normalizeH="0" baseline="0" smtClean="0">
                          <a:ln>
                            <a:noFill/>
                          </a:ln>
                          <a:solidFill>
                            <a:srgbClr val="00FF0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将</a:t>
                      </a:r>
                      <a:r>
                        <a:rPr kumimoji="0" lang="zh-CN" sz="1800" b="0" i="1"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B</a:t>
                      </a:r>
                      <a:r>
                        <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rPr>
                        <a:t>.ps存入栈中，便于引用</a:t>
                      </a:r>
                    </a:p>
                  </a:txBody>
                  <a:tcPr marT="45712" marB="45712" horzOverflow="overflow"/>
                </a:tc>
                <a:extLst>
                  <a:ext uri="{0D108BD9-81ED-4DB2-BD59-A6C34878D82A}">
                    <a16:rowId xmlns:a16="http://schemas.microsoft.com/office/drawing/2014/main" val="10002"/>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max</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3"/>
                  </a:ext>
                </a:extLst>
              </a:tr>
              <a:tr h="43307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algn="l" defTabSz="914400" rtl="0" eaLnBrk="0" fontAlgn="base" latinLnBrk="0" hangingPunct="0">
                        <a:lnSpc>
                          <a:spcPct val="100000"/>
                        </a:lnSpc>
                        <a:spcBef>
                          <a:spcPct val="20000"/>
                        </a:spcBef>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M</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lang="zh-CN" sz="1800" spc="-10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单纯为了属性位置可预测</a:t>
                      </a:r>
                      <a:endParaRPr kumimoji="0" lang="zh-CN" sz="1800" b="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txBody>
                  <a:tcPr marT="45712" marB="45712" horzOverflow="overflow"/>
                </a:tc>
                <a:extLst>
                  <a:ext uri="{0D108BD9-81ED-4DB2-BD59-A6C34878D82A}">
                    <a16:rowId xmlns:a16="http://schemas.microsoft.com/office/drawing/2014/main" val="10004"/>
                  </a:ext>
                </a:extLst>
              </a:tr>
              <a:tr h="8610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sub</a:t>
                      </a:r>
                      <a:r>
                        <a:rPr kumimoji="0" lang="en-US" altLang="zh-CN" sz="18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disp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5"/>
                  </a:ext>
                </a:extLst>
              </a:tr>
              <a:tr h="43243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tc>
                  <a:txBody>
                    <a:bodyPr/>
                    <a:lstStyle/>
                    <a:p>
                      <a:pPr marL="0" marR="0" lvl="0" algn="l" defTabSz="914400" rtl="0" eaLnBrk="0" fontAlgn="base" latinLnBrk="0" hangingPunct="0">
                        <a:lnSpc>
                          <a:spcPct val="100000"/>
                        </a:lnSpc>
                        <a:spcBef>
                          <a:spcPct val="20000"/>
                        </a:spcBef>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shrink</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chemeClr val="accent2"/>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lang="zh-CN" sz="1800" spc="-10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兼有计算功能</a:t>
                      </a:r>
                      <a:endParaRPr kumimoji="0" lang="zh-CN" sz="1800" b="0" i="0" u="none" strike="noStrike" cap="none" spc="-100" normalizeH="0" baseline="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txBody>
                  <a:tcPr marT="45712" marB="45712" horzOverflow="overflow"/>
                </a:tc>
                <a:extLst>
                  <a:ext uri="{0D108BD9-81ED-4DB2-BD59-A6C34878D82A}">
                    <a16:rowId xmlns:a16="http://schemas.microsoft.com/office/drawing/2014/main" val="10006"/>
                  </a:ext>
                </a:extLst>
              </a:tr>
              <a:tr h="43370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 </a:t>
                      </a:r>
                    </a:p>
                  </a:txBody>
                  <a:tcPr marT="45712" marB="45712"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T="45712" marB="45712"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08671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r>
              <a:rPr lang="zh-CN" altLang="en-US" dirty="0">
                <a:solidFill>
                  <a:schemeClr val="tx1"/>
                </a:solidFill>
                <a:latin typeface="Times New Roman" panose="02020603050405020304" pitchFamily="18" charset="0"/>
                <a:cs typeface="Times New Roman" panose="02020603050405020304" pitchFamily="18" charset="0"/>
              </a:rPr>
              <a:t>例，</a:t>
            </a: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4853940" y="2322830"/>
            <a:ext cx="2779395" cy="1014730"/>
          </a:xfrm>
          <a:prstGeom prst="rect">
            <a:avLst/>
          </a:prstGeom>
          <a:noFill/>
        </p:spPr>
        <p:txBody>
          <a:bodyPr wrap="square" rtlCol="0">
            <a:spAutoFit/>
          </a:bodyPr>
          <a:lstStyle/>
          <a:p>
            <a:pPr lvl="0" indent="0">
              <a:spcBef>
                <a:spcPct val="0"/>
              </a:spcBef>
              <a:buFont typeface="Arial" panose="020B0604020202020204" pitchFamily="34" charset="0"/>
              <a:buNone/>
            </a:pPr>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在</a:t>
            </a:r>
            <a:r>
              <a:rPr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text</a:t>
            </a:r>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归约成</a:t>
            </a:r>
            <a:r>
              <a:rPr lang="en-US" altLang="zh-CN" sz="20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时，</a:t>
            </a:r>
            <a:r>
              <a:rPr lang="en-US" altLang="zh-CN" sz="20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B</a:t>
            </a:r>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的</a:t>
            </a:r>
            <a:r>
              <a:rPr lang="en-US" altLang="zh-CN" sz="2000" i="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ps</a:t>
            </a:r>
            <a:r>
              <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sym typeface="+mn-ea"/>
              </a:rPr>
              <a:t>属性都在次栈顶位置</a:t>
            </a:r>
            <a:endPar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5" name="组合 54"/>
          <p:cNvGrpSpPr/>
          <p:nvPr/>
        </p:nvGrpSpPr>
        <p:grpSpPr>
          <a:xfrm>
            <a:off x="1048385" y="2275840"/>
            <a:ext cx="6570980" cy="3910330"/>
            <a:chOff x="1651" y="3584"/>
            <a:chExt cx="10348" cy="6158"/>
          </a:xfrm>
        </p:grpSpPr>
        <p:sp>
          <p:nvSpPr>
            <p:cNvPr id="90117" name="Rectangle 5"/>
            <p:cNvSpPr/>
            <p:nvPr/>
          </p:nvSpPr>
          <p:spPr>
            <a:xfrm>
              <a:off x="3414" y="3584"/>
              <a:ext cx="1087" cy="589"/>
            </a:xfrm>
            <a:prstGeom prst="rect">
              <a:avLst/>
            </a:prstGeom>
            <a:noFill/>
            <a:ln w="12700" cmpd="sng">
              <a:noFill/>
              <a:prstDash val="solid"/>
            </a:ln>
          </p:spPr>
          <p:txBody>
            <a:bodyPr wrap="none" anchor="ctr"/>
            <a:lstStyle/>
            <a:p>
              <a:pPr algn="ctr"/>
              <a:r>
                <a:rPr lang="en-US" altLang="zh-CN" i="1" dirty="0">
                  <a:latin typeface="Times New Roman" panose="02020603050405020304" pitchFamily="18" charset="0"/>
                </a:rPr>
                <a:t>S</a:t>
              </a:r>
            </a:p>
          </p:txBody>
        </p:sp>
        <p:sp>
          <p:nvSpPr>
            <p:cNvPr id="90118" name="Rectangle 6"/>
            <p:cNvSpPr/>
            <p:nvPr/>
          </p:nvSpPr>
          <p:spPr>
            <a:xfrm>
              <a:off x="4328" y="5923"/>
              <a:ext cx="1087" cy="58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M   </a:t>
              </a:r>
              <a:r>
                <a:rPr lang="en-US" altLang="zh-CN" i="1" dirty="0">
                  <a:solidFill>
                    <a:schemeClr val="accent6"/>
                  </a:solidFill>
                  <a:latin typeface="Times New Roman" panose="02020603050405020304" pitchFamily="18" charset="0"/>
                </a:rPr>
                <a:t>s</a:t>
              </a:r>
            </a:p>
          </p:txBody>
        </p:sp>
        <p:sp>
          <p:nvSpPr>
            <p:cNvPr id="90119" name="Rectangle 7"/>
            <p:cNvSpPr/>
            <p:nvPr/>
          </p:nvSpPr>
          <p:spPr>
            <a:xfrm>
              <a:off x="4871" y="4740"/>
              <a:ext cx="1087" cy="58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B</a:t>
              </a:r>
            </a:p>
          </p:txBody>
        </p:sp>
        <p:sp>
          <p:nvSpPr>
            <p:cNvPr id="90120" name="Rectangle 8"/>
            <p:cNvSpPr/>
            <p:nvPr/>
          </p:nvSpPr>
          <p:spPr>
            <a:xfrm>
              <a:off x="2021" y="5810"/>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sym typeface="Symbol" panose="05050102010706020507" pitchFamily="18" charset="2"/>
                </a:rPr>
                <a:t></a:t>
              </a:r>
            </a:p>
          </p:txBody>
        </p:sp>
        <p:sp>
          <p:nvSpPr>
            <p:cNvPr id="90121" name="Rectangle 9"/>
            <p:cNvSpPr/>
            <p:nvPr/>
          </p:nvSpPr>
          <p:spPr>
            <a:xfrm>
              <a:off x="1651" y="4701"/>
              <a:ext cx="1827" cy="668"/>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L   </a:t>
              </a:r>
              <a:r>
                <a:rPr lang="en-US" altLang="zh-CN" i="1" dirty="0">
                  <a:solidFill>
                    <a:schemeClr val="accent6"/>
                  </a:solidFill>
                  <a:latin typeface="Times New Roman" panose="02020603050405020304" pitchFamily="18" charset="0"/>
                </a:rPr>
                <a:t>s</a:t>
              </a:r>
              <a:r>
                <a:rPr lang="en-US" altLang="zh-CN" i="1" dirty="0">
                  <a:latin typeface="Times New Roman" panose="02020603050405020304" pitchFamily="18" charset="0"/>
                </a:rPr>
                <a:t>  </a:t>
              </a:r>
            </a:p>
          </p:txBody>
        </p:sp>
        <p:sp>
          <p:nvSpPr>
            <p:cNvPr id="90122" name="Rectangle 10"/>
            <p:cNvSpPr/>
            <p:nvPr/>
          </p:nvSpPr>
          <p:spPr>
            <a:xfrm>
              <a:off x="6443" y="5891"/>
              <a:ext cx="1087" cy="50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B</a:t>
              </a:r>
            </a:p>
          </p:txBody>
        </p:sp>
        <p:sp>
          <p:nvSpPr>
            <p:cNvPr id="90123" name="Rectangle 11"/>
            <p:cNvSpPr/>
            <p:nvPr/>
          </p:nvSpPr>
          <p:spPr>
            <a:xfrm>
              <a:off x="3046" y="5923"/>
              <a:ext cx="1087" cy="58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B</a:t>
              </a:r>
            </a:p>
          </p:txBody>
        </p:sp>
        <p:sp>
          <p:nvSpPr>
            <p:cNvPr id="90124" name="Rectangle 12"/>
            <p:cNvSpPr/>
            <p:nvPr/>
          </p:nvSpPr>
          <p:spPr>
            <a:xfrm>
              <a:off x="2790" y="7372"/>
              <a:ext cx="1598" cy="557"/>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rPr>
                <a:t>text</a:t>
              </a:r>
            </a:p>
          </p:txBody>
        </p:sp>
        <p:sp>
          <p:nvSpPr>
            <p:cNvPr id="90132" name="Rectangle 20"/>
            <p:cNvSpPr/>
            <p:nvPr/>
          </p:nvSpPr>
          <p:spPr>
            <a:xfrm>
              <a:off x="4302" y="7372"/>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sym typeface="Symbol" panose="05050102010706020507" pitchFamily="18" charset="2"/>
                </a:rPr>
                <a:t></a:t>
              </a:r>
            </a:p>
          </p:txBody>
        </p:sp>
        <p:sp>
          <p:nvSpPr>
            <p:cNvPr id="90141" name="Rectangle 36"/>
            <p:cNvSpPr/>
            <p:nvPr/>
          </p:nvSpPr>
          <p:spPr>
            <a:xfrm>
              <a:off x="5530" y="7450"/>
              <a:ext cx="1087" cy="58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B</a:t>
              </a:r>
            </a:p>
          </p:txBody>
        </p:sp>
        <p:sp>
          <p:nvSpPr>
            <p:cNvPr id="90142" name="Rectangle 37"/>
            <p:cNvSpPr/>
            <p:nvPr/>
          </p:nvSpPr>
          <p:spPr>
            <a:xfrm>
              <a:off x="6670" y="7372"/>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rPr>
                <a:t>sub</a:t>
              </a:r>
            </a:p>
          </p:txBody>
        </p:sp>
        <p:sp>
          <p:nvSpPr>
            <p:cNvPr id="90143" name="Rectangle 38"/>
            <p:cNvSpPr/>
            <p:nvPr/>
          </p:nvSpPr>
          <p:spPr>
            <a:xfrm>
              <a:off x="8267" y="7485"/>
              <a:ext cx="1484" cy="555"/>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N   </a:t>
              </a:r>
              <a:r>
                <a:rPr lang="en-US" altLang="zh-CN" i="1" dirty="0">
                  <a:solidFill>
                    <a:schemeClr val="accent6"/>
                  </a:solidFill>
                  <a:latin typeface="Times New Roman" panose="02020603050405020304" pitchFamily="18" charset="0"/>
                </a:rPr>
                <a:t>s</a:t>
              </a:r>
            </a:p>
          </p:txBody>
        </p:sp>
        <p:sp>
          <p:nvSpPr>
            <p:cNvPr id="90144" name="Rectangle 39"/>
            <p:cNvSpPr/>
            <p:nvPr/>
          </p:nvSpPr>
          <p:spPr>
            <a:xfrm>
              <a:off x="10912" y="7563"/>
              <a:ext cx="1087" cy="589"/>
            </a:xfrm>
            <a:prstGeom prst="rect">
              <a:avLst/>
            </a:prstGeom>
            <a:noFill/>
            <a:ln w="12700" cmpd="sng">
              <a:solidFill>
                <a:srgbClr val="000000">
                  <a:alpha val="0"/>
                </a:srgbClr>
              </a:solidFill>
              <a:prstDash val="solid"/>
            </a:ln>
          </p:spPr>
          <p:txBody>
            <a:bodyPr wrap="none" anchor="ctr"/>
            <a:lstStyle/>
            <a:p>
              <a:pPr algn="ctr"/>
              <a:r>
                <a:rPr lang="en-US" altLang="zh-CN" i="1" dirty="0">
                  <a:latin typeface="Times New Roman" panose="02020603050405020304" pitchFamily="18" charset="0"/>
                </a:rPr>
                <a:t>B</a:t>
              </a:r>
            </a:p>
          </p:txBody>
        </p:sp>
        <p:sp>
          <p:nvSpPr>
            <p:cNvPr id="90145" name="Rectangle 40"/>
            <p:cNvSpPr/>
            <p:nvPr/>
          </p:nvSpPr>
          <p:spPr>
            <a:xfrm>
              <a:off x="5551" y="9043"/>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rPr>
                <a:t>text</a:t>
              </a:r>
            </a:p>
          </p:txBody>
        </p:sp>
        <p:sp>
          <p:nvSpPr>
            <p:cNvPr id="90146" name="Rectangle 41"/>
            <p:cNvSpPr/>
            <p:nvPr/>
          </p:nvSpPr>
          <p:spPr>
            <a:xfrm>
              <a:off x="8465" y="9043"/>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sym typeface="Symbol" panose="05050102010706020507" pitchFamily="18" charset="2"/>
                </a:rPr>
                <a:t></a:t>
              </a:r>
            </a:p>
          </p:txBody>
        </p:sp>
        <p:sp>
          <p:nvSpPr>
            <p:cNvPr id="90147" name="Rectangle 42"/>
            <p:cNvSpPr/>
            <p:nvPr/>
          </p:nvSpPr>
          <p:spPr>
            <a:xfrm>
              <a:off x="10913" y="9154"/>
              <a:ext cx="1087" cy="589"/>
            </a:xfrm>
            <a:prstGeom prst="rect">
              <a:avLst/>
            </a:prstGeom>
            <a:noFill/>
            <a:ln w="12700" cmpd="sng">
              <a:solidFill>
                <a:srgbClr val="000000">
                  <a:alpha val="0"/>
                </a:srgbClr>
              </a:solidFill>
              <a:prstDash val="solid"/>
            </a:ln>
          </p:spPr>
          <p:txBody>
            <a:bodyPr wrap="none" anchor="ctr"/>
            <a:lstStyle/>
            <a:p>
              <a:pPr algn="ctr"/>
              <a:r>
                <a:rPr lang="en-US" altLang="zh-CN" dirty="0">
                  <a:latin typeface="Times New Roman" panose="02020603050405020304" pitchFamily="18" charset="0"/>
                </a:rPr>
                <a:t>text</a:t>
              </a:r>
            </a:p>
          </p:txBody>
        </p:sp>
        <p:cxnSp>
          <p:nvCxnSpPr>
            <p:cNvPr id="5" name="直接连接符 4"/>
            <p:cNvCxnSpPr>
              <a:stCxn id="90117" idx="2"/>
              <a:endCxn id="90119" idx="0"/>
            </p:cNvCxnSpPr>
            <p:nvPr/>
          </p:nvCxnSpPr>
          <p:spPr>
            <a:xfrm>
              <a:off x="3958" y="4173"/>
              <a:ext cx="1457" cy="567"/>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90117" idx="2"/>
              <a:endCxn id="90121" idx="0"/>
            </p:cNvCxnSpPr>
            <p:nvPr/>
          </p:nvCxnSpPr>
          <p:spPr>
            <a:xfrm flipH="1">
              <a:off x="2565" y="4173"/>
              <a:ext cx="1393" cy="528"/>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0122" idx="0"/>
              <a:endCxn id="90119" idx="2"/>
            </p:cNvCxnSpPr>
            <p:nvPr/>
          </p:nvCxnSpPr>
          <p:spPr>
            <a:xfrm flipH="1" flipV="1">
              <a:off x="5415" y="5329"/>
              <a:ext cx="1572" cy="562"/>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90119" idx="2"/>
              <a:endCxn id="90123" idx="0"/>
            </p:cNvCxnSpPr>
            <p:nvPr/>
          </p:nvCxnSpPr>
          <p:spPr>
            <a:xfrm flipH="1">
              <a:off x="3590" y="5329"/>
              <a:ext cx="1825" cy="594"/>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90119" idx="2"/>
              <a:endCxn id="90118" idx="0"/>
            </p:cNvCxnSpPr>
            <p:nvPr/>
          </p:nvCxnSpPr>
          <p:spPr>
            <a:xfrm flipH="1">
              <a:off x="4872" y="5329"/>
              <a:ext cx="543" cy="594"/>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0122" idx="2"/>
              <a:endCxn id="90143" idx="0"/>
            </p:cNvCxnSpPr>
            <p:nvPr/>
          </p:nvCxnSpPr>
          <p:spPr>
            <a:xfrm>
              <a:off x="6987" y="6400"/>
              <a:ext cx="2022" cy="1085"/>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0122" idx="2"/>
              <a:endCxn id="90142" idx="0"/>
            </p:cNvCxnSpPr>
            <p:nvPr/>
          </p:nvCxnSpPr>
          <p:spPr>
            <a:xfrm>
              <a:off x="6987" y="6400"/>
              <a:ext cx="227" cy="972"/>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0122" idx="2"/>
              <a:endCxn id="90141" idx="0"/>
            </p:cNvCxnSpPr>
            <p:nvPr/>
          </p:nvCxnSpPr>
          <p:spPr>
            <a:xfrm flipH="1">
              <a:off x="6074" y="6400"/>
              <a:ext cx="913" cy="105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0122" idx="2"/>
              <a:endCxn id="90144" idx="0"/>
            </p:cNvCxnSpPr>
            <p:nvPr/>
          </p:nvCxnSpPr>
          <p:spPr>
            <a:xfrm>
              <a:off x="6987" y="6400"/>
              <a:ext cx="4469" cy="1163"/>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0121" idx="2"/>
              <a:endCxn id="90120" idx="0"/>
            </p:cNvCxnSpPr>
            <p:nvPr/>
          </p:nvCxnSpPr>
          <p:spPr>
            <a:xfrm>
              <a:off x="2565" y="5369"/>
              <a:ext cx="0" cy="441"/>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0124" idx="0"/>
              <a:endCxn id="90123" idx="2"/>
            </p:cNvCxnSpPr>
            <p:nvPr/>
          </p:nvCxnSpPr>
          <p:spPr>
            <a:xfrm flipV="1">
              <a:off x="3589" y="6512"/>
              <a:ext cx="1" cy="86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0118" idx="2"/>
              <a:endCxn id="90132" idx="0"/>
            </p:cNvCxnSpPr>
            <p:nvPr/>
          </p:nvCxnSpPr>
          <p:spPr>
            <a:xfrm flipH="1">
              <a:off x="4846" y="6512"/>
              <a:ext cx="26" cy="86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0143" idx="2"/>
              <a:endCxn id="90146" idx="0"/>
            </p:cNvCxnSpPr>
            <p:nvPr/>
          </p:nvCxnSpPr>
          <p:spPr>
            <a:xfrm>
              <a:off x="8896" y="8040"/>
              <a:ext cx="0" cy="1003"/>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0144" idx="2"/>
              <a:endCxn id="90147" idx="0"/>
            </p:cNvCxnSpPr>
            <p:nvPr/>
          </p:nvCxnSpPr>
          <p:spPr>
            <a:xfrm>
              <a:off x="11569" y="8152"/>
              <a:ext cx="1" cy="1002"/>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0141" idx="2"/>
              <a:endCxn id="90145" idx="0"/>
            </p:cNvCxnSpPr>
            <p:nvPr/>
          </p:nvCxnSpPr>
          <p:spPr>
            <a:xfrm>
              <a:off x="5961" y="8039"/>
              <a:ext cx="21" cy="1004"/>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6694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属性定义的自下而上计算</a:t>
            </a:r>
            <a:endParaRPr lang="zh-CN" altLang="en-US"/>
          </a:p>
        </p:txBody>
      </p:sp>
      <p:sp>
        <p:nvSpPr>
          <p:cNvPr id="3" name="内容占位符 2"/>
          <p:cNvSpPr>
            <a:spLocks noGrp="1"/>
          </p:cNvSpPr>
          <p:nvPr>
            <p:ph idx="1"/>
          </p:nvPr>
        </p:nvSpPr>
        <p:spPr/>
        <p:txBody>
          <a:bodyPr/>
          <a:lstStyle/>
          <a:p>
            <a:pPr marL="0" indent="0">
              <a:buNone/>
            </a:pPr>
            <a:endParaRPr lang="zh-CN" altLang="en-US" dirty="0">
              <a:latin typeface="Times New Roman" panose="02020603050405020304" pitchFamily="18" charset="0"/>
              <a:cs typeface="Times New Roman" panose="02020603050405020304" pitchFamily="18" charset="0"/>
              <a:sym typeface="+mn-ea"/>
            </a:endParaRPr>
          </a:p>
          <a:p>
            <a:pPr lvl="1" indent="0">
              <a:buFont typeface="Arial" panose="020B0604020202020204" pitchFamily="34" charset="0"/>
              <a:buNone/>
            </a:pPr>
            <a:endParaRPr lang="zh-CN" altLang="en-US" dirty="0">
              <a:solidFill>
                <a:schemeClr val="tx1"/>
              </a:solidFill>
              <a:latin typeface="Times New Roman" panose="02020603050405020304" pitchFamily="18" charset="0"/>
              <a:cs typeface="Times New Roman" panose="02020603050405020304" pitchFamily="18" charset="0"/>
            </a:endParaRPr>
          </a:p>
          <a:p>
            <a:pPr algn="just">
              <a:spcBef>
                <a:spcPct val="0"/>
              </a:spcBef>
              <a:buNone/>
            </a:pPr>
            <a:endParaRPr lang="zh-CN" altLang="en-US" sz="2000" dirty="0">
              <a:solidFill>
                <a:srgbClr val="00FF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lvl="1"/>
            <a:endParaRPr lang="zh-CN" altLang="en-US">
              <a:latin typeface="Times New Roman" panose="02020603050405020304" pitchFamily="18" charset="0"/>
              <a:cs typeface="Times New Roman" panose="02020603050405020304" pitchFamily="18" charset="0"/>
            </a:endParaRPr>
          </a:p>
        </p:txBody>
      </p:sp>
      <p:graphicFrame>
        <p:nvGraphicFramePr>
          <p:cNvPr id="765955" name="Group 3"/>
          <p:cNvGraphicFramePr>
            <a:graphicFrameLocks noGrp="1"/>
          </p:cNvGraphicFramePr>
          <p:nvPr/>
        </p:nvGraphicFramePr>
        <p:xfrm>
          <a:off x="680720" y="1952625"/>
          <a:ext cx="7435850" cy="4439920"/>
        </p:xfrm>
        <a:graphic>
          <a:graphicData uri="http://schemas.openxmlformats.org/drawingml/2006/table">
            <a:tbl>
              <a:tblPr>
                <a:tableStyleId>{5940675A-B579-460E-94D1-54222C63F5DA}</a:tableStyleId>
              </a:tblPr>
              <a:tblGrid>
                <a:gridCol w="2040255">
                  <a:extLst>
                    <a:ext uri="{9D8B030D-6E8A-4147-A177-3AD203B41FA5}">
                      <a16:colId xmlns:a16="http://schemas.microsoft.com/office/drawing/2014/main" val="20000"/>
                    </a:ext>
                  </a:extLst>
                </a:gridCol>
                <a:gridCol w="5395595">
                  <a:extLst>
                    <a:ext uri="{9D8B030D-6E8A-4147-A177-3AD203B41FA5}">
                      <a16:colId xmlns:a16="http://schemas.microsoft.com/office/drawing/2014/main" val="20001"/>
                    </a:ext>
                  </a:extLst>
                </a:gridCol>
              </a:tblGrid>
              <a:tr h="55499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代   码   段</a:t>
                      </a:r>
                    </a:p>
                  </a:txBody>
                  <a:tcPr horzOverflow="overflow"/>
                </a:tc>
                <a:extLst>
                  <a:ext uri="{0D108BD9-81ED-4DB2-BD59-A6C34878D82A}">
                    <a16:rowId xmlns:a16="http://schemas.microsoft.com/office/drawing/2014/main" val="10000"/>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LB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horzOverflow="overflow"/>
                </a:tc>
                <a:extLst>
                  <a:ext uri="{0D108BD9-81ED-4DB2-BD59-A6C34878D82A}">
                    <a16:rowId xmlns:a16="http://schemas.microsoft.com/office/drawing/2014/main" val="10001"/>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10</a:t>
                      </a:r>
                    </a:p>
                  </a:txBody>
                  <a:tcPr horzOverflow="overflow"/>
                </a:tc>
                <a:extLst>
                  <a:ext uri="{0D108BD9-81ED-4DB2-BD59-A6C34878D82A}">
                    <a16:rowId xmlns:a16="http://schemas.microsoft.com/office/drawing/2014/main" val="10002"/>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MB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max</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extLst>
                  <a:ext uri="{0D108BD9-81ED-4DB2-BD59-A6C34878D82A}">
                    <a16:rowId xmlns:a16="http://schemas.microsoft.com/office/drawing/2014/main" val="10003"/>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tc>
                <a:extLst>
                  <a:ext uri="{0D108BD9-81ED-4DB2-BD59-A6C34878D82A}">
                    <a16:rowId xmlns:a16="http://schemas.microsoft.com/office/drawing/2014/main" val="10004"/>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sub</a:t>
                      </a:r>
                      <a:r>
                        <a:rPr kumimoji="0" lang="en-US" altLang="zh-CN" sz="18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disp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horzOverflow="overflow"/>
                </a:tc>
                <a:extLst>
                  <a:ext uri="{0D108BD9-81ED-4DB2-BD59-A6C34878D82A}">
                    <a16:rowId xmlns:a16="http://schemas.microsoft.com/office/drawing/2014/main" val="10005"/>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shrink</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horzOverflow="overflow"/>
                </a:tc>
                <a:extLst>
                  <a:ext uri="{0D108BD9-81ED-4DB2-BD59-A6C34878D82A}">
                    <a16:rowId xmlns:a16="http://schemas.microsoft.com/office/drawing/2014/main" val="10006"/>
                  </a:ext>
                </a:extLst>
              </a:tr>
              <a:tr h="5549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val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25774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extLst>
      <p:ext uri="{BB962C8B-B14F-4D97-AF65-F5344CB8AC3E}">
        <p14:creationId xmlns:p14="http://schemas.microsoft.com/office/powerpoint/2010/main" val="3880772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a:p>
        </p:txBody>
      </p:sp>
      <p:sp>
        <p:nvSpPr>
          <p:cNvPr id="3" name="内容占位符 2"/>
          <p:cNvSpPr>
            <a:spLocks noGrp="1"/>
          </p:cNvSpPr>
          <p:nvPr>
            <p:ph idx="1"/>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a:t>
            </a:r>
          </a:p>
          <a:p>
            <a:pPr lvl="1"/>
            <a:r>
              <a:rPr lang="zh-CN" altLang="en-US" dirty="0">
                <a:latin typeface="Times New Roman" panose="02020603050405020304" pitchFamily="18" charset="0"/>
                <a:cs typeface="Times New Roman" panose="02020603050405020304" pitchFamily="18" charset="0"/>
                <a:sym typeface="+mn-ea"/>
              </a:rPr>
              <a:t>如果每个产生式</a:t>
            </a:r>
            <a:r>
              <a:rPr lang="en-US" altLang="zh-CN" i="1" dirty="0">
                <a:latin typeface="Times New Roman" panose="02020603050405020304" pitchFamily="18" charset="0"/>
                <a:cs typeface="Times New Roman" panose="02020603050405020304" pitchFamily="18" charset="0"/>
                <a:sym typeface="+mn-ea"/>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a:t>
            </a:r>
            <a:r>
              <a:rPr lang="en-US" altLang="zh-CN" i="1"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j-1</a:t>
            </a:r>
            <a:r>
              <a:rPr lang="en-US" altLang="zh-CN" i="1"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j</a:t>
            </a:r>
            <a:r>
              <a:rPr lang="en-US" altLang="zh-CN" dirty="0">
                <a:latin typeface="Times New Roman" panose="02020603050405020304" pitchFamily="18" charset="0"/>
                <a:cs typeface="Times New Roman" panose="02020603050405020304" pitchFamily="18" charset="0"/>
                <a:sym typeface="+mn-ea"/>
              </a:rPr>
              <a:t>…</a:t>
            </a:r>
            <a:r>
              <a:rPr lang="en-US" altLang="zh-CN" i="1" dirty="0">
                <a:latin typeface="Times New Roman" panose="02020603050405020304" pitchFamily="18" charset="0"/>
                <a:cs typeface="Times New Roman" panose="02020603050405020304" pitchFamily="18" charset="0"/>
                <a:sym typeface="+mn-ea"/>
              </a:rPr>
              <a:t>X</a:t>
            </a:r>
            <a:r>
              <a:rPr lang="en-US" altLang="zh-CN" i="1" baseline="-30000" dirty="0">
                <a:latin typeface="Times New Roman" panose="02020603050405020304" pitchFamily="18" charset="0"/>
                <a:cs typeface="Times New Roman" panose="02020603050405020304" pitchFamily="18" charset="0"/>
                <a:sym typeface="+mn-ea"/>
              </a:rPr>
              <a:t>n</a:t>
            </a:r>
            <a:r>
              <a:rPr lang="zh-CN" altLang="en-US" dirty="0">
                <a:latin typeface="Times New Roman" panose="02020603050405020304" pitchFamily="18" charset="0"/>
                <a:cs typeface="Times New Roman" panose="02020603050405020304" pitchFamily="18" charset="0"/>
                <a:sym typeface="+mn-ea"/>
              </a:rPr>
              <a:t>的每条语义规则计算的属性是</a:t>
            </a:r>
            <a:r>
              <a:rPr lang="en-US" altLang="zh-CN" i="1" dirty="0">
                <a:latin typeface="Times New Roman" panose="02020603050405020304" pitchFamily="18" charset="0"/>
                <a:cs typeface="Times New Roman" panose="02020603050405020304" pitchFamily="18" charset="0"/>
                <a:sym typeface="+mn-ea"/>
              </a:rPr>
              <a:t>A</a:t>
            </a:r>
            <a:r>
              <a:rPr lang="zh-CN" altLang="en-US" dirty="0">
                <a:latin typeface="Times New Roman" panose="02020603050405020304" pitchFamily="18" charset="0"/>
                <a:cs typeface="Times New Roman" panose="02020603050405020304" pitchFamily="18" charset="0"/>
                <a:sym typeface="+mn-ea"/>
              </a:rPr>
              <a:t>的综合属性；或者是</a:t>
            </a:r>
            <a:r>
              <a:rPr lang="en-US" altLang="zh-CN" i="1" dirty="0">
                <a:latin typeface="Times New Roman" panose="02020603050405020304" pitchFamily="18" charset="0"/>
                <a:cs typeface="Times New Roman" panose="02020603050405020304" pitchFamily="18" charset="0"/>
                <a:sym typeface="+mn-ea"/>
              </a:rPr>
              <a:t>X</a:t>
            </a:r>
            <a:r>
              <a:rPr lang="en-US" altLang="zh-CN" i="1" baseline="-30000" dirty="0">
                <a:latin typeface="Times New Roman" panose="02020603050405020304" pitchFamily="18" charset="0"/>
                <a:cs typeface="Times New Roman" panose="02020603050405020304" pitchFamily="18" charset="0"/>
                <a:sym typeface="+mn-ea"/>
              </a:rPr>
              <a:t>j</a:t>
            </a:r>
            <a:r>
              <a:rPr lang="en-US" altLang="zh-CN" i="1"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的继承属性，但它仅依赖：</a:t>
            </a:r>
          </a:p>
          <a:p>
            <a:pPr lvl="2"/>
            <a:r>
              <a:rPr lang="zh-CN" altLang="en-US" dirty="0">
                <a:latin typeface="Times New Roman" panose="02020603050405020304" pitchFamily="18" charset="0"/>
                <a:cs typeface="Times New Roman" panose="02020603050405020304" pitchFamily="18" charset="0"/>
                <a:sym typeface="+mn-ea"/>
              </a:rPr>
              <a:t>该产生式中</a:t>
            </a:r>
            <a:r>
              <a:rPr lang="en-US" altLang="zh-CN" i="1" dirty="0">
                <a:latin typeface="Times New Roman" panose="02020603050405020304" pitchFamily="18" charset="0"/>
                <a:cs typeface="Times New Roman" panose="02020603050405020304" pitchFamily="18" charset="0"/>
                <a:sym typeface="+mn-ea"/>
              </a:rPr>
              <a:t>X</a:t>
            </a:r>
            <a:r>
              <a:rPr lang="en-US" altLang="zh-CN" i="1" baseline="-30000" dirty="0">
                <a:latin typeface="Times New Roman" panose="02020603050405020304" pitchFamily="18" charset="0"/>
                <a:cs typeface="Times New Roman" panose="02020603050405020304" pitchFamily="18" charset="0"/>
                <a:sym typeface="+mn-ea"/>
              </a:rPr>
              <a:t>j</a:t>
            </a:r>
            <a:r>
              <a:rPr lang="zh-CN" altLang="en-US" dirty="0">
                <a:latin typeface="Times New Roman" panose="02020603050405020304" pitchFamily="18" charset="0"/>
                <a:cs typeface="Times New Roman" panose="02020603050405020304" pitchFamily="18" charset="0"/>
                <a:sym typeface="+mn-ea"/>
              </a:rPr>
              <a:t>左边符号</a:t>
            </a:r>
            <a:r>
              <a:rPr lang="en-US" altLang="zh-CN" i="1"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a:t>
            </a:r>
            <a:r>
              <a:rPr lang="en-US" altLang="zh-CN" i="1"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a:t>
            </a:r>
            <a:r>
              <a:rPr lang="en-US" altLang="zh-CN" i="1" dirty="0">
                <a:latin typeface="Times New Roman" panose="02020603050405020304" pitchFamily="18" charset="0"/>
                <a:cs typeface="Times New Roman" panose="02020603050405020304" pitchFamily="18" charset="0"/>
                <a:sym typeface="+mn-ea"/>
              </a:rPr>
              <a:t>X</a:t>
            </a:r>
            <a:r>
              <a:rPr lang="en-US" altLang="zh-CN" i="1" baseline="-30000" dirty="0">
                <a:latin typeface="Times New Roman" panose="02020603050405020304" pitchFamily="18" charset="0"/>
                <a:cs typeface="Times New Roman" panose="02020603050405020304" pitchFamily="18" charset="0"/>
                <a:sym typeface="+mn-ea"/>
              </a:rPr>
              <a:t>j</a:t>
            </a:r>
            <a:r>
              <a:rPr lang="en-US" altLang="zh-CN" baseline="-30000" dirty="0">
                <a:latin typeface="Times New Roman" panose="02020603050405020304" pitchFamily="18" charset="0"/>
                <a:cs typeface="Times New Roman" panose="02020603050405020304" pitchFamily="18" charset="0"/>
                <a:sym typeface="+mn-ea"/>
              </a:rPr>
              <a:t>-1</a:t>
            </a:r>
            <a:r>
              <a:rPr lang="zh-CN" altLang="en-US" dirty="0">
                <a:latin typeface="Times New Roman" panose="02020603050405020304" pitchFamily="18" charset="0"/>
                <a:cs typeface="Times New Roman" panose="02020603050405020304" pitchFamily="18" charset="0"/>
                <a:sym typeface="+mn-ea"/>
              </a:rPr>
              <a:t>的属性；</a:t>
            </a:r>
          </a:p>
          <a:p>
            <a:pPr lvl="2"/>
            <a:r>
              <a:rPr lang="en-US" altLang="zh-CN" i="1" dirty="0">
                <a:latin typeface="Times New Roman" panose="02020603050405020304" pitchFamily="18" charset="0"/>
                <a:cs typeface="Times New Roman" panose="02020603050405020304" pitchFamily="18" charset="0"/>
                <a:sym typeface="+mn-ea"/>
              </a:rPr>
              <a:t>A</a:t>
            </a:r>
            <a:r>
              <a:rPr lang="zh-CN" altLang="en-US" dirty="0">
                <a:latin typeface="Times New Roman" panose="02020603050405020304" pitchFamily="18" charset="0"/>
                <a:cs typeface="Times New Roman" panose="02020603050405020304" pitchFamily="18" charset="0"/>
                <a:sym typeface="+mn-ea"/>
              </a:rPr>
              <a:t>的继承属性</a:t>
            </a:r>
          </a:p>
          <a:p>
            <a:pPr lvl="2"/>
            <a:endParaRPr lang="zh-CN" altLang="en-US" dirty="0">
              <a:latin typeface="Times New Roman" panose="02020603050405020304" pitchFamily="18" charset="0"/>
              <a:cs typeface="Times New Roman" panose="02020603050405020304" pitchFamily="18" charset="0"/>
              <a:sym typeface="+mn-ea"/>
            </a:endParaRPr>
          </a:p>
          <a:p>
            <a:pPr marL="457200" lvl="1" indent="-182880">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sym typeface="+mn-ea"/>
              </a:rPr>
              <a:t>S</a:t>
            </a:r>
            <a:r>
              <a:rPr lang="zh-CN" altLang="en-US" dirty="0">
                <a:latin typeface="Times New Roman" panose="02020603050405020304" pitchFamily="18" charset="0"/>
                <a:cs typeface="Times New Roman" panose="02020603050405020304" pitchFamily="18" charset="0"/>
                <a:sym typeface="+mn-ea"/>
              </a:rPr>
              <a:t>属性定义属于</a:t>
            </a:r>
            <a:r>
              <a:rPr lang="en-US" altLang="zh-CN" i="1" dirty="0">
                <a:latin typeface="Times New Roman" panose="02020603050405020304" pitchFamily="18" charset="0"/>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a:t>
            </a:r>
            <a:endParaRPr lang="zh-CN" altLang="en-US" dirty="0">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lang="zh-C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sym typeface="+mn-ea"/>
              </a:rPr>
              <a:t>变量类型声明的语法制导定义是一个</a:t>
            </a:r>
            <a:r>
              <a:rPr lang="en-US" altLang="zh-CN" i="1" dirty="0">
                <a:latin typeface="Times New Roman" panose="02020603050405020304" pitchFamily="18" charset="0"/>
                <a:cs typeface="Times New Roman" panose="02020603050405020304" pitchFamily="18" charset="0"/>
                <a:sym typeface="+mn-ea"/>
              </a:rPr>
              <a:t>L</a:t>
            </a:r>
            <a:r>
              <a:rPr lang="zh-CN" altLang="en-US" dirty="0">
                <a:latin typeface="Times New Roman" panose="02020603050405020304" pitchFamily="18" charset="0"/>
                <a:cs typeface="Times New Roman" panose="02020603050405020304" pitchFamily="18" charset="0"/>
                <a:sym typeface="+mn-ea"/>
              </a:rPr>
              <a:t>属性定义</a:t>
            </a:r>
            <a:endParaRPr lang="zh-CN" altLang="en-US" dirty="0">
              <a:latin typeface="Times New Roman" panose="02020603050405020304" pitchFamily="18" charset="0"/>
              <a:cs typeface="Times New Roman" panose="02020603050405020304" pitchFamily="18" charset="0"/>
            </a:endParaRPr>
          </a:p>
          <a:p>
            <a:pPr marL="457200" lvl="1" indent="-182880">
              <a:buFont typeface="Arial" panose="020B0604020202020204" pitchFamily="34" charset="0"/>
              <a:buChar char="•"/>
            </a:pPr>
            <a:endParaRPr lang="zh-CN" altLang="en-US">
              <a:solidFill>
                <a:schemeClr val="tx1"/>
              </a:solidFill>
              <a:latin typeface="Times New Roman" panose="02020603050405020304" pitchFamily="18" charset="0"/>
              <a:cs typeface="Times New Roman" panose="02020603050405020304" pitchFamily="18" charset="0"/>
            </a:endParaRPr>
          </a:p>
        </p:txBody>
      </p:sp>
      <p:graphicFrame>
        <p:nvGraphicFramePr>
          <p:cNvPr id="673796" name="Group 4"/>
          <p:cNvGraphicFramePr>
            <a:graphicFrameLocks noGrp="1"/>
          </p:cNvGraphicFramePr>
          <p:nvPr/>
        </p:nvGraphicFramePr>
        <p:xfrm>
          <a:off x="1084580" y="2450465"/>
          <a:ext cx="6948170" cy="3414395"/>
        </p:xfrm>
        <a:graphic>
          <a:graphicData uri="http://schemas.openxmlformats.org/drawingml/2006/table">
            <a:tbl>
              <a:tblPr>
                <a:tableStyleId>{5940675A-B579-460E-94D1-54222C63F5DA}</a:tableStyleId>
              </a:tblPr>
              <a:tblGrid>
                <a:gridCol w="2315845">
                  <a:extLst>
                    <a:ext uri="{9D8B030D-6E8A-4147-A177-3AD203B41FA5}">
                      <a16:colId xmlns:a16="http://schemas.microsoft.com/office/drawing/2014/main" val="20000"/>
                    </a:ext>
                  </a:extLst>
                </a:gridCol>
                <a:gridCol w="4632325">
                  <a:extLst>
                    <a:ext uri="{9D8B030D-6E8A-4147-A177-3AD203B41FA5}">
                      <a16:colId xmlns:a16="http://schemas.microsoft.com/office/drawing/2014/main" val="20001"/>
                    </a:ext>
                  </a:extLst>
                </a:gridCol>
              </a:tblGrid>
              <a:tr h="5016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marL="54000" marR="54000" marT="28804" marB="28804"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 </a:t>
                      </a:r>
                    </a:p>
                  </a:txBody>
                  <a:tcPr marL="54000" marR="54000" marT="28804" marB="28804" horzOverflow="overflow"/>
                </a:tc>
                <a:extLst>
                  <a:ext uri="{0D108BD9-81ED-4DB2-BD59-A6C34878D82A}">
                    <a16:rowId xmlns:a16="http://schemas.microsoft.com/office/drawing/2014/main" val="10000"/>
                  </a:ext>
                </a:extLst>
              </a:tr>
              <a:tr h="50292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D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TL</a:t>
                      </a:r>
                    </a:p>
                  </a:txBody>
                  <a:tcPr marL="54000" marR="54000" marT="28804" marB="2880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54000" marR="54000" marT="28804" marB="28804" horzOverflow="overflow"/>
                </a:tc>
                <a:extLst>
                  <a:ext uri="{0D108BD9-81ED-4DB2-BD59-A6C34878D82A}">
                    <a16:rowId xmlns:a16="http://schemas.microsoft.com/office/drawing/2014/main" val="10001"/>
                  </a:ext>
                </a:extLst>
              </a:tr>
              <a:tr h="50228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int </a:t>
                      </a:r>
                    </a:p>
                  </a:txBody>
                  <a:tcPr marL="54000" marR="54000" marT="28804" marB="2880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integer</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54000" marR="54000" marT="28804" marB="28804" horzOverflow="overflow"/>
                </a:tc>
                <a:extLst>
                  <a:ext uri="{0D108BD9-81ED-4DB2-BD59-A6C34878D82A}">
                    <a16:rowId xmlns:a16="http://schemas.microsoft.com/office/drawing/2014/main" val="10002"/>
                  </a:ext>
                </a:extLst>
              </a:tr>
              <a:tr h="5016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real </a:t>
                      </a:r>
                    </a:p>
                  </a:txBody>
                  <a:tcPr marL="54000" marR="54000" marT="28804" marB="2880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real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54000" marR="54000" marT="28804" marB="28804" horzOverflow="overflow"/>
                </a:tc>
                <a:extLst>
                  <a:ext uri="{0D108BD9-81ED-4DB2-BD59-A6C34878D82A}">
                    <a16:rowId xmlns:a16="http://schemas.microsoft.com/office/drawing/2014/main" val="10003"/>
                  </a:ext>
                </a:extLst>
              </a:tr>
              <a:tr h="90297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p>
                  </a:txBody>
                  <a:tcPr marL="54000" marR="54000" marT="28804" marB="2880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addType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entry</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54000" marR="54000" marT="28804" marB="28804" horzOverflow="overflow"/>
                </a:tc>
                <a:extLst>
                  <a:ext uri="{0D108BD9-81ED-4DB2-BD59-A6C34878D82A}">
                    <a16:rowId xmlns:a16="http://schemas.microsoft.com/office/drawing/2014/main" val="10004"/>
                  </a:ext>
                </a:extLst>
              </a:tr>
              <a:tr h="50292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id </a:t>
                      </a:r>
                    </a:p>
                  </a:txBody>
                  <a:tcPr marL="54000" marR="54000" marT="28804" marB="28804"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addType</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(id.</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entry</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54000" marR="54000" marT="28804" marB="28804" horzOverflow="overflow"/>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翻译方案</a:t>
            </a:r>
          </a:p>
          <a:p>
            <a:pPr lvl="1"/>
            <a:r>
              <a:rPr lang="zh-CN" altLang="en-US" sz="2000" dirty="0">
                <a:latin typeface="Times New Roman" panose="02020603050405020304" pitchFamily="18" charset="0"/>
                <a:cs typeface="Times New Roman" panose="02020603050405020304" pitchFamily="18" charset="0"/>
                <a:sym typeface="+mn-ea"/>
              </a:rPr>
              <a:t>语法制导翻译方案的</a:t>
            </a:r>
            <a:r>
              <a:rPr lang="zh-CN" altLang="en-US" sz="2000" b="1" dirty="0">
                <a:latin typeface="Times New Roman" panose="02020603050405020304" pitchFamily="18" charset="0"/>
                <a:cs typeface="Times New Roman" panose="02020603050405020304" pitchFamily="18" charset="0"/>
                <a:sym typeface="+mn-ea"/>
              </a:rPr>
              <a:t>语义动作</a:t>
            </a:r>
            <a:r>
              <a:rPr lang="zh-CN" altLang="en-US" sz="2000" dirty="0">
                <a:latin typeface="Times New Roman" panose="02020603050405020304" pitchFamily="18" charset="0"/>
                <a:cs typeface="Times New Roman" panose="02020603050405020304" pitchFamily="18" charset="0"/>
                <a:sym typeface="+mn-ea"/>
              </a:rPr>
              <a:t>（不叫语义规则）放在</a:t>
            </a:r>
            <a:r>
              <a:rPr lang="en-US" altLang="zh-CN" sz="2000" dirty="0">
                <a:latin typeface="Times New Roman" panose="02020603050405020304" pitchFamily="18" charset="0"/>
                <a:cs typeface="Times New Roman" panose="02020603050405020304" pitchFamily="18" charset="0"/>
                <a:sym typeface="+mn-ea"/>
              </a:rPr>
              <a:t>{}</a:t>
            </a:r>
            <a:r>
              <a:rPr lang="zh-CN" altLang="en-US" sz="2000" dirty="0">
                <a:latin typeface="Times New Roman" panose="02020603050405020304" pitchFamily="18" charset="0"/>
                <a:cs typeface="Times New Roman" panose="02020603050405020304" pitchFamily="18" charset="0"/>
                <a:sym typeface="+mn-ea"/>
              </a:rPr>
              <a:t>内，且可以插到产生式右部的任何地方。</a:t>
            </a:r>
          </a:p>
          <a:p>
            <a:pPr marL="182880" lvl="0" indent="-182880">
              <a:buFont typeface="Arial" panose="020B0604020202020204" pitchFamily="34" charset="0"/>
              <a:buChar char="•"/>
            </a:pPr>
            <a:r>
              <a:rPr lang="zh-CN" alt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与语法制导定义区别：</a:t>
            </a:r>
          </a:p>
          <a:p>
            <a:pPr marL="640080" lvl="1" indent="-182880">
              <a:buFont typeface="Arial" panose="020B0604020202020204" pitchFamily="34" charset="0"/>
              <a:buChar char="•"/>
            </a:pPr>
            <a:r>
              <a:rPr lang="zh-CN" alt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语法制导定义：语义规则和产生式分开</a:t>
            </a:r>
          </a:p>
          <a:p>
            <a:pPr marL="640080" lvl="1" indent="-182880">
              <a:buFont typeface="Arial" panose="020B0604020202020204" pitchFamily="34" charset="0"/>
              <a:buChar char="•"/>
            </a:pPr>
            <a:r>
              <a:rPr lang="zh-CN" alt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语法制导翻译方案：语义规则和产生式混合</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翻译方案</a:t>
            </a:r>
          </a:p>
          <a:p>
            <a:pPr lvl="1"/>
            <a:r>
              <a:rPr lang="zh-CN" altLang="en-US" sz="2000" dirty="0">
                <a:latin typeface="Times New Roman" panose="02020603050405020304" pitchFamily="18" charset="0"/>
                <a:cs typeface="Times New Roman" panose="02020603050405020304" pitchFamily="18" charset="0"/>
                <a:sym typeface="+mn-ea"/>
              </a:rPr>
              <a:t>把含加和减算符的中缀表达式翻译成</a:t>
            </a:r>
            <a:r>
              <a:rPr lang="zh-CN" altLang="en-US" sz="2000">
                <a:latin typeface="Times New Roman" panose="02020603050405020304" pitchFamily="18" charset="0"/>
                <a:cs typeface="Times New Roman" panose="02020603050405020304" pitchFamily="18" charset="0"/>
                <a:sym typeface="+mn-ea"/>
              </a:rPr>
              <a:t>后缀</a:t>
            </a:r>
            <a:r>
              <a:rPr lang="zh-CN" altLang="en-US" sz="2000" smtClean="0">
                <a:latin typeface="Times New Roman" panose="02020603050405020304" pitchFamily="18" charset="0"/>
                <a:cs typeface="Times New Roman" panose="02020603050405020304" pitchFamily="18" charset="0"/>
                <a:sym typeface="+mn-ea"/>
              </a:rPr>
              <a:t>表达式</a:t>
            </a:r>
            <a:r>
              <a:rPr lang="en-US" altLang="zh-CN" sz="2000" i="1" smtClean="0">
                <a:solidFill>
                  <a:schemeClr val="accent2"/>
                </a:solidFill>
                <a:latin typeface="Times New Roman" panose="02020603050405020304" pitchFamily="18" charset="0"/>
                <a:cs typeface="Times New Roman" panose="02020603050405020304" pitchFamily="18" charset="0"/>
                <a:sym typeface="+mn-ea"/>
              </a:rPr>
              <a:t>	</a:t>
            </a:r>
          </a:p>
          <a:p>
            <a:pPr>
              <a:spcBef>
                <a:spcPct val="0"/>
              </a:spcBef>
              <a:buNone/>
            </a:pPr>
            <a:r>
              <a:rPr lang="en-US" altLang="zh-CN" sz="2000" i="1" dirty="0">
                <a:solidFill>
                  <a:schemeClr val="accent2"/>
                </a:solidFill>
                <a:latin typeface="Times New Roman" panose="02020603050405020304" pitchFamily="18" charset="0"/>
                <a:cs typeface="Times New Roman" panose="02020603050405020304" pitchFamily="18" charset="0"/>
                <a:sym typeface="+mn-ea"/>
              </a:rPr>
              <a:t>	</a:t>
            </a:r>
            <a:r>
              <a:rPr lang="en-US" altLang="zh-CN" sz="2000" i="1" dirty="0" smtClean="0">
                <a:solidFill>
                  <a:schemeClr val="accent2"/>
                </a:solidFill>
                <a:latin typeface="Times New Roman" panose="02020603050405020304" pitchFamily="18" charset="0"/>
                <a:cs typeface="Times New Roman" panose="02020603050405020304" pitchFamily="18" charset="0"/>
                <a:sym typeface="+mn-ea"/>
              </a:rPr>
              <a:t>	</a:t>
            </a:r>
            <a:r>
              <a:rPr lang="zh-CN" altLang="en-US" sz="2000" dirty="0" smtClean="0">
                <a:latin typeface="Times New Roman" panose="02020603050405020304" pitchFamily="18" charset="0"/>
                <a:cs typeface="Times New Roman" panose="02020603050405020304" pitchFamily="18" charset="0"/>
                <a:sym typeface="+mn-ea"/>
              </a:rPr>
              <a:t>如果</a:t>
            </a:r>
            <a:r>
              <a:rPr lang="zh-CN" altLang="en-US" sz="2000" dirty="0">
                <a:latin typeface="Times New Roman" panose="02020603050405020304" pitchFamily="18" charset="0"/>
                <a:cs typeface="Times New Roman" panose="02020603050405020304" pitchFamily="18" charset="0"/>
                <a:sym typeface="+mn-ea"/>
              </a:rPr>
              <a:t>输入是8+5 </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cs typeface="Times New Roman" panose="02020603050405020304" pitchFamily="18" charset="0"/>
                <a:sym typeface="+mn-ea"/>
              </a:rPr>
              <a:t>2，则输出是8 5 + 2 </a:t>
            </a:r>
            <a:r>
              <a:rPr lang="zh-CN" altLang="en-US" sz="20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endParaRPr lang="en-US" altLang="zh-CN" sz="2000" dirty="0">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zh-CN" sz="2000" i="1" dirty="0" smtClean="0">
                <a:latin typeface="Times New Roman" panose="02020603050405020304" pitchFamily="18" charset="0"/>
                <a:cs typeface="Times New Roman" panose="02020603050405020304" pitchFamily="18" charset="0"/>
                <a:sym typeface="+mn-ea"/>
              </a:rPr>
              <a:t>		E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T R</a:t>
            </a:r>
            <a:endParaRPr lang="en-US" altLang="zh-CN" sz="2000" dirty="0">
              <a:latin typeface="Times New Roman" panose="02020603050405020304" pitchFamily="18" charset="0"/>
              <a:cs typeface="Times New Roman" panose="02020603050405020304" pitchFamily="18" charset="0"/>
            </a:endParaRPr>
          </a:p>
          <a:p>
            <a:pPr>
              <a:spcBef>
                <a:spcPct val="0"/>
              </a:spcBef>
              <a:buNone/>
            </a:pP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R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err="1">
                <a:latin typeface="Times New Roman" panose="02020603050405020304" pitchFamily="18" charset="0"/>
                <a:cs typeface="Times New Roman" panose="02020603050405020304" pitchFamily="18" charset="0"/>
                <a:sym typeface="+mn-ea"/>
              </a:rPr>
              <a:t>addop</a:t>
            </a: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T </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err="1">
                <a:solidFill>
                  <a:schemeClr val="accent2"/>
                </a:solidFill>
                <a:latin typeface="Times New Roman" panose="02020603050405020304" pitchFamily="18" charset="0"/>
                <a:cs typeface="Times New Roman" panose="02020603050405020304" pitchFamily="18" charset="0"/>
                <a:sym typeface="+mn-ea"/>
              </a:rPr>
              <a:t>addop.</a:t>
            </a:r>
            <a:r>
              <a:rPr lang="en-US" altLang="zh-CN" sz="2000" i="1" dirty="0" err="1">
                <a:solidFill>
                  <a:schemeClr val="accent2"/>
                </a:solidFill>
                <a:latin typeface="Times New Roman" panose="02020603050405020304" pitchFamily="18" charset="0"/>
                <a:cs typeface="Times New Roman" panose="02020603050405020304" pitchFamily="18" charset="0"/>
                <a:sym typeface="+mn-ea"/>
              </a:rPr>
              <a:t>lexeme</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zh-CN" altLang="en-US"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a:solidFill>
                  <a:schemeClr val="tx2">
                    <a:lumMod val="75000"/>
                  </a:schemeClr>
                </a:solidFill>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R</a:t>
            </a:r>
            <a:r>
              <a:rPr lang="en-US" altLang="zh-CN" sz="2000" baseline="-30000" dirty="0">
                <a:latin typeface="Times New Roman" panose="02020603050405020304" pitchFamily="18" charset="0"/>
                <a:cs typeface="Times New Roman" panose="02020603050405020304" pitchFamily="18" charset="0"/>
                <a:sym typeface="+mn-ea"/>
              </a:rPr>
              <a:t>1  </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dirty="0">
              <a:latin typeface="Times New Roman" panose="02020603050405020304" pitchFamily="18" charset="0"/>
              <a:cs typeface="Times New Roman" panose="02020603050405020304" pitchFamily="18" charset="0"/>
            </a:endParaRPr>
          </a:p>
          <a:p>
            <a:pPr>
              <a:spcBef>
                <a:spcPct val="0"/>
              </a:spcBef>
              <a:buNone/>
            </a:pPr>
            <a:r>
              <a:rPr lang="en-US" altLang="zh-CN" sz="2000"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T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err="1">
                <a:latin typeface="Times New Roman" panose="02020603050405020304" pitchFamily="18" charset="0"/>
                <a:cs typeface="Times New Roman" panose="02020603050405020304" pitchFamily="18" charset="0"/>
                <a:sym typeface="+mn-ea"/>
              </a:rPr>
              <a:t>num</a:t>
            </a:r>
            <a:r>
              <a:rPr lang="en-US" altLang="zh-CN" sz="2000" dirty="0">
                <a:latin typeface="Times New Roman" panose="02020603050405020304" pitchFamily="18" charset="0"/>
                <a:cs typeface="Times New Roman" panose="02020603050405020304" pitchFamily="18" charset="0"/>
                <a:sym typeface="+mn-ea"/>
              </a:rPr>
              <a:t> </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err="1">
                <a:solidFill>
                  <a:schemeClr val="accent2"/>
                </a:solidFill>
                <a:latin typeface="Times New Roman" panose="02020603050405020304" pitchFamily="18" charset="0"/>
                <a:cs typeface="Times New Roman" panose="02020603050405020304" pitchFamily="18" charset="0"/>
                <a:sym typeface="+mn-ea"/>
              </a:rPr>
              <a:t>num.</a:t>
            </a:r>
            <a:r>
              <a:rPr lang="en-US" altLang="zh-CN" sz="2000" i="1" dirty="0" err="1">
                <a:solidFill>
                  <a:schemeClr val="accent2"/>
                </a:solidFill>
                <a:latin typeface="Times New Roman" panose="02020603050405020304" pitchFamily="18" charset="0"/>
                <a:cs typeface="Times New Roman" panose="02020603050405020304" pitchFamily="18" charset="0"/>
                <a:sym typeface="+mn-ea"/>
              </a:rPr>
              <a:t>val</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r>
              <a:rPr lang="zh-CN" altLang="en-US" sz="2000" dirty="0">
                <a:solidFill>
                  <a:schemeClr val="accent2"/>
                </a:solidFill>
                <a:latin typeface="Times New Roman" panose="02020603050405020304" pitchFamily="18" charset="0"/>
                <a:cs typeface="Times New Roman" panose="02020603050405020304" pitchFamily="18" charset="0"/>
                <a:sym typeface="+mn-ea"/>
              </a:rPr>
              <a:t>；</a:t>
            </a:r>
            <a:r>
              <a:rPr lang="en-US" altLang="zh-CN" sz="2000" dirty="0">
                <a:solidFill>
                  <a:schemeClr val="accent2"/>
                </a:solidFill>
                <a:latin typeface="Times New Roman" panose="02020603050405020304" pitchFamily="18" charset="0"/>
                <a:cs typeface="Times New Roman" panose="02020603050405020304" pitchFamily="18" charset="0"/>
                <a:sym typeface="+mn-ea"/>
              </a:rPr>
              <a:t>}</a:t>
            </a:r>
            <a:endParaRPr lang="en-US" altLang="zh-CN" dirty="0">
              <a:solidFill>
                <a:schemeClr val="accent2"/>
              </a:solidFill>
              <a:latin typeface="Times New Roman" panose="02020603050405020304" pitchFamily="18" charset="0"/>
              <a:cs typeface="Times New Roman" panose="02020603050405020304" pitchFamily="18" charset="0"/>
              <a:sym typeface="+mn-ea"/>
            </a:endParaRPr>
          </a:p>
          <a:p>
            <a:pPr>
              <a:spcBef>
                <a:spcPct val="0"/>
              </a:spcBef>
              <a:buNone/>
            </a:pPr>
            <a:endParaRPr lang="zh-CN"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spcBef>
                <a:spcPct val="50000"/>
              </a:spcBef>
              <a:buNone/>
            </a:pPr>
            <a:r>
              <a:rPr lang="en-US" altLang="zh-CN" sz="2000" i="1" dirty="0">
                <a:solidFill>
                  <a:schemeClr val="accent2"/>
                </a:solidFill>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E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T R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latin typeface="Times New Roman" panose="02020603050405020304" pitchFamily="18" charset="0"/>
                <a:cs typeface="Times New Roman" panose="02020603050405020304" pitchFamily="18" charset="0"/>
                <a:sym typeface="+mn-ea"/>
              </a:rPr>
              <a:t>num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(8)}</a:t>
            </a:r>
            <a:r>
              <a:rPr lang="en-US" altLang="zh-CN" sz="1800"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R</a:t>
            </a:r>
            <a:endParaRPr lang="en-US" altLang="zh-CN" sz="1800" dirty="0">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latin typeface="Times New Roman" panose="02020603050405020304" pitchFamily="18" charset="0"/>
                <a:cs typeface="Times New Roman" panose="02020603050405020304" pitchFamily="18" charset="0"/>
                <a:sym typeface="+mn-ea"/>
              </a:rPr>
              <a:t>num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(8)}</a:t>
            </a:r>
            <a:r>
              <a:rPr lang="en-US" altLang="zh-CN" sz="1800" dirty="0">
                <a:latin typeface="Times New Roman" panose="02020603050405020304" pitchFamily="18" charset="0"/>
                <a:cs typeface="Times New Roman" panose="02020603050405020304" pitchFamily="18" charset="0"/>
                <a:sym typeface="+mn-ea"/>
              </a:rPr>
              <a:t>addop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R</a:t>
            </a:r>
            <a:endParaRPr lang="en-US" altLang="zh-CN" sz="1800" i="1" dirty="0">
              <a:latin typeface="Times New Roman" panose="02020603050405020304" pitchFamily="18" charset="0"/>
              <a:cs typeface="Times New Roman" panose="02020603050405020304" pitchFamily="18" charset="0"/>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latin typeface="Times New Roman" panose="02020603050405020304" pitchFamily="18" charset="0"/>
                <a:cs typeface="Times New Roman" panose="02020603050405020304" pitchFamily="18" charset="0"/>
                <a:sym typeface="+mn-ea"/>
              </a:rPr>
              <a:t>num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(8)}</a:t>
            </a:r>
            <a:r>
              <a:rPr lang="en-US" altLang="zh-CN" sz="1800" dirty="0">
                <a:latin typeface="Times New Roman" panose="02020603050405020304" pitchFamily="18" charset="0"/>
                <a:cs typeface="Times New Roman" panose="02020603050405020304" pitchFamily="18" charset="0"/>
                <a:sym typeface="+mn-ea"/>
              </a:rPr>
              <a:t>addop num</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(5)}{</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R</a:t>
            </a:r>
            <a:endParaRPr lang="en-US" altLang="zh-CN" sz="1800" i="1" dirty="0">
              <a:latin typeface="Times New Roman" panose="02020603050405020304" pitchFamily="18" charset="0"/>
              <a:cs typeface="Times New Roman" panose="02020603050405020304" pitchFamily="18" charset="0"/>
            </a:endParaRPr>
          </a:p>
          <a:p>
            <a:pPr>
              <a:spcBef>
                <a:spcPct val="0"/>
              </a:spcBef>
              <a:buNone/>
            </a:pPr>
            <a:r>
              <a:rPr lang="zh-CN" altLang="en-US" sz="1800" i="1" dirty="0">
                <a:latin typeface="Times New Roman" panose="02020603050405020304" pitchFamily="18" charset="0"/>
                <a:cs typeface="Times New Roman" panose="020206030504050203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	   </a:t>
            </a:r>
            <a:r>
              <a:rPr lang="zh-CN" alt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(8)}{</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(5)}{</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dirty="0">
                <a:latin typeface="Times New Roman" panose="02020603050405020304" pitchFamily="18" charset="0"/>
                <a:cs typeface="Times New Roman" panose="02020603050405020304" pitchFamily="18" charset="0"/>
                <a:sym typeface="+mn-ea"/>
              </a:rPr>
              <a:t>addop </a:t>
            </a:r>
            <a:r>
              <a:rPr lang="en-US" altLang="zh-CN" sz="1800" i="1" dirty="0">
                <a:latin typeface="Times New Roman" panose="02020603050405020304" pitchFamily="18" charset="0"/>
                <a:cs typeface="Times New Roman" panose="02020603050405020304" pitchFamily="18" charset="0"/>
                <a:sym typeface="+mn-ea"/>
              </a:rPr>
              <a:t>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zh-CN" altLang="en-US"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latin typeface="Times New Roman" panose="02020603050405020304" pitchFamily="18" charset="0"/>
                <a:cs typeface="Times New Roman" panose="02020603050405020304" pitchFamily="18" charset="0"/>
                <a:sym typeface="+mn-ea"/>
              </a:rPr>
              <a:t>R</a:t>
            </a:r>
            <a:endParaRPr lang="en-US" altLang="zh-CN" sz="1800" i="1" dirty="0">
              <a:latin typeface="Times New Roman" panose="02020603050405020304" pitchFamily="18" charset="0"/>
              <a:cs typeface="Times New Roman" panose="02020603050405020304" pitchFamily="18" charset="0"/>
            </a:endParaRPr>
          </a:p>
          <a:p>
            <a:pPr>
              <a:spcBef>
                <a:spcPct val="0"/>
              </a:spcBef>
              <a:buNone/>
            </a:pPr>
            <a:r>
              <a:rPr lang="zh-CN" altLang="en-US"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(8)}{</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(5)}{</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(2)}{</a:t>
            </a:r>
            <a:r>
              <a:rPr lang="en-US" altLang="zh-CN" sz="1800" i="1" dirty="0">
                <a:solidFill>
                  <a:schemeClr val="accent2"/>
                </a:solidFill>
                <a:latin typeface="Times New Roman" panose="02020603050405020304" pitchFamily="18" charset="0"/>
                <a:cs typeface="Times New Roman" panose="02020603050405020304" pitchFamily="18" charset="0"/>
                <a:sym typeface="+mn-ea"/>
              </a:rPr>
              <a:t>print</a:t>
            </a:r>
            <a:r>
              <a:rPr lang="en-US" altLang="zh-CN" sz="1800" dirty="0">
                <a:solidFill>
                  <a:schemeClr val="accent2"/>
                </a:solidFill>
                <a:latin typeface="Times New Roman" panose="02020603050405020304" pitchFamily="18" charset="0"/>
                <a:cs typeface="Times New Roman" panose="02020603050405020304" pitchFamily="18" charset="0"/>
                <a:sym typeface="+mn-ea"/>
              </a:rPr>
              <a:t>(</a:t>
            </a:r>
            <a:r>
              <a:rPr lang="zh-CN" altLang="en-US" sz="18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18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例，数学排版语言</a:t>
            </a:r>
            <a:r>
              <a:rPr lang="en-US" altLang="zh-CN" dirty="0">
                <a:latin typeface="Times New Roman" panose="02020603050405020304" pitchFamily="18" charset="0"/>
                <a:cs typeface="Times New Roman" panose="02020603050405020304" pitchFamily="18" charset="0"/>
                <a:sym typeface="+mn-ea"/>
              </a:rPr>
              <a:t>EQN</a:t>
            </a:r>
            <a:r>
              <a:rPr lang="zh-CN" altLang="en-US" dirty="0">
                <a:sym typeface="+mn-ea"/>
              </a:rPr>
              <a:t>（语法制导定义）</a:t>
            </a: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en-US" altLang="zh-CN" sz="2400" i="1" dirty="0">
                <a:latin typeface="Times New Roman" panose="02020603050405020304" pitchFamily="18" charset="0"/>
                <a:cs typeface="Times New Roman" panose="02020603050405020304" pitchFamily="18" charset="0"/>
                <a:sym typeface="+mn-ea"/>
              </a:rPr>
              <a:t>E</a:t>
            </a:r>
            <a:r>
              <a:rPr lang="en-US" altLang="zh-CN" sz="2400" dirty="0">
                <a:latin typeface="Times New Roman" panose="02020603050405020304" pitchFamily="18" charset="0"/>
                <a:cs typeface="Times New Roman" panose="02020603050405020304" pitchFamily="18" charset="0"/>
                <a:sym typeface="+mn-ea"/>
              </a:rPr>
              <a:t>  sub  1  .val</a:t>
            </a:r>
            <a:endParaRPr lang="zh-CN" altLang="en-US" sz="2400" dirty="0">
              <a:latin typeface="Times New Roman" panose="02020603050405020304" pitchFamily="18" charset="0"/>
              <a:cs typeface="Times New Roman" panose="02020603050405020304" pitchFamily="18" charset="0"/>
              <a:sym typeface="+mn-ea"/>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a:spcBef>
                <a:spcPct val="0"/>
              </a:spcBef>
              <a:buNone/>
            </a:pPr>
            <a:r>
              <a:rPr lang="en-US" altLang="zh-CN" sz="1800" i="1"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S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sym typeface="+mn-ea"/>
              </a:rPr>
              <a:t> B </a:t>
            </a:r>
            <a:endParaRPr lang="en-US" altLang="zh-CN" sz="2000" i="1" dirty="0">
              <a:latin typeface="Times New Roman" panose="02020603050405020304" pitchFamily="18" charset="0"/>
              <a:cs typeface="Times New Roman" panose="02020603050405020304" pitchFamily="18" charset="0"/>
            </a:endParaRPr>
          </a:p>
          <a:p>
            <a:pPr>
              <a:spcBef>
                <a:spcPct val="0"/>
              </a:spcBef>
              <a:buNone/>
            </a:pPr>
            <a:r>
              <a:rPr lang="en-US" altLang="zh-CN" sz="2000" i="1" dirty="0">
                <a:latin typeface="Times New Roman" panose="02020603050405020304" pitchFamily="18" charset="0"/>
                <a:cs typeface="Times New Roman" panose="02020603050405020304" pitchFamily="18" charset="0"/>
                <a:sym typeface="+mn-ea"/>
              </a:rPr>
              <a:t>	B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sym typeface="+mn-ea"/>
              </a:rPr>
              <a:t> B</a:t>
            </a:r>
            <a:r>
              <a:rPr lang="en-US" altLang="zh-CN" sz="2000" baseline="-30000" dirty="0">
                <a:latin typeface="Times New Roman" panose="02020603050405020304" pitchFamily="18" charset="0"/>
                <a:cs typeface="Times New Roman" panose="02020603050405020304" pitchFamily="18" charset="0"/>
                <a:sym typeface="+mn-ea"/>
              </a:rPr>
              <a:t>1</a:t>
            </a:r>
            <a:r>
              <a:rPr lang="en-US" altLang="zh-CN" sz="2000" i="1" dirty="0">
                <a:latin typeface="Times New Roman" panose="02020603050405020304" pitchFamily="18" charset="0"/>
                <a:cs typeface="Times New Roman" panose="02020603050405020304" pitchFamily="18" charset="0"/>
                <a:sym typeface="+mn-ea"/>
              </a:rPr>
              <a:t> B</a:t>
            </a:r>
            <a:r>
              <a:rPr lang="en-US" altLang="zh-CN" sz="2000" baseline="-30000" dirty="0">
                <a:latin typeface="Times New Roman" panose="02020603050405020304" pitchFamily="18" charset="0"/>
                <a:cs typeface="Times New Roman" panose="02020603050405020304" pitchFamily="18" charset="0"/>
                <a:sym typeface="+mn-ea"/>
              </a:rPr>
              <a:t>2</a:t>
            </a:r>
            <a:r>
              <a:rPr lang="en-US" altLang="zh-CN" sz="2000" dirty="0">
                <a:latin typeface="Times New Roman" panose="02020603050405020304" pitchFamily="18" charset="0"/>
                <a:cs typeface="Times New Roman" panose="02020603050405020304" pitchFamily="18" charset="0"/>
                <a:sym typeface="+mn-ea"/>
              </a:rPr>
              <a:t> </a:t>
            </a:r>
            <a:endParaRPr lang="en-US" altLang="zh-CN" sz="2000" dirty="0">
              <a:latin typeface="Times New Roman" panose="02020603050405020304" pitchFamily="18" charset="0"/>
              <a:cs typeface="Times New Roman" panose="02020603050405020304" pitchFamily="18" charset="0"/>
            </a:endParaRPr>
          </a:p>
          <a:p>
            <a:pPr>
              <a:spcBef>
                <a:spcPct val="0"/>
              </a:spcBef>
              <a:buNone/>
            </a:pPr>
            <a:r>
              <a:rPr lang="en-US" altLang="zh-CN" sz="2000" i="1" dirty="0">
                <a:latin typeface="Times New Roman" panose="02020603050405020304" pitchFamily="18" charset="0"/>
                <a:cs typeface="Times New Roman" panose="02020603050405020304" pitchFamily="18" charset="0"/>
                <a:sym typeface="+mn-ea"/>
              </a:rPr>
              <a:t>	B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sym typeface="+mn-ea"/>
              </a:rPr>
              <a:t> B</a:t>
            </a:r>
            <a:r>
              <a:rPr lang="en-US" altLang="zh-CN" sz="2000" baseline="-30000" dirty="0">
                <a:latin typeface="Times New Roman" panose="02020603050405020304" pitchFamily="18" charset="0"/>
                <a:cs typeface="Times New Roman" panose="02020603050405020304" pitchFamily="18" charset="0"/>
                <a:sym typeface="+mn-ea"/>
              </a:rPr>
              <a:t>1</a:t>
            </a:r>
            <a:r>
              <a:rPr lang="en-US" altLang="zh-CN" sz="2000" i="1" dirty="0">
                <a:latin typeface="Times New Roman" panose="02020603050405020304" pitchFamily="18" charset="0"/>
                <a:cs typeface="Times New Roman" panose="02020603050405020304" pitchFamily="18" charset="0"/>
                <a:sym typeface="+mn-ea"/>
              </a:rPr>
              <a:t> </a:t>
            </a:r>
            <a:r>
              <a:rPr lang="en-US" altLang="zh-CN" sz="2000" b="1" dirty="0">
                <a:latin typeface="Times New Roman" panose="02020603050405020304" pitchFamily="18" charset="0"/>
                <a:cs typeface="Times New Roman" panose="02020603050405020304" pitchFamily="18" charset="0"/>
                <a:sym typeface="+mn-ea"/>
              </a:rPr>
              <a:t>sub</a:t>
            </a:r>
            <a:r>
              <a:rPr lang="en-US" altLang="zh-CN" sz="2000" b="1" i="1" dirty="0">
                <a:latin typeface="Times New Roman" panose="02020603050405020304" pitchFamily="18" charset="0"/>
                <a:cs typeface="Times New Roman" panose="02020603050405020304" pitchFamily="18" charset="0"/>
                <a:sym typeface="+mn-ea"/>
              </a:rPr>
              <a:t> </a:t>
            </a:r>
            <a:r>
              <a:rPr lang="en-US" altLang="zh-CN" sz="2000" i="1" dirty="0">
                <a:latin typeface="Times New Roman" panose="02020603050405020304" pitchFamily="18" charset="0"/>
                <a:cs typeface="Times New Roman" panose="02020603050405020304" pitchFamily="18" charset="0"/>
                <a:sym typeface="+mn-ea"/>
              </a:rPr>
              <a:t>B</a:t>
            </a:r>
            <a:r>
              <a:rPr lang="en-US" altLang="zh-CN" sz="2000" baseline="-30000" dirty="0">
                <a:latin typeface="Times New Roman" panose="02020603050405020304" pitchFamily="18" charset="0"/>
                <a:cs typeface="Times New Roman" panose="02020603050405020304" pitchFamily="18" charset="0"/>
                <a:sym typeface="+mn-ea"/>
              </a:rPr>
              <a:t>2 </a:t>
            </a:r>
            <a:endParaRPr lang="en-US" altLang="zh-CN" sz="2000" baseline="-30000" dirty="0">
              <a:latin typeface="Times New Roman" panose="02020603050405020304" pitchFamily="18" charset="0"/>
              <a:cs typeface="Times New Roman" panose="02020603050405020304" pitchFamily="18" charset="0"/>
            </a:endParaRPr>
          </a:p>
          <a:p>
            <a:pPr>
              <a:spcBef>
                <a:spcPct val="0"/>
              </a:spcBef>
              <a:buNone/>
            </a:pPr>
            <a:r>
              <a:rPr lang="en-US" altLang="zh-CN" sz="2000" i="1" dirty="0">
                <a:latin typeface="Times New Roman" panose="02020603050405020304" pitchFamily="18" charset="0"/>
                <a:cs typeface="Times New Roman" panose="02020603050405020304" pitchFamily="18" charset="0"/>
                <a:sym typeface="+mn-ea"/>
              </a:rPr>
              <a:t>	B </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mn-ea"/>
              </a:rPr>
              <a:t> </a:t>
            </a:r>
            <a:r>
              <a:rPr lang="en-US" altLang="zh-CN" sz="2000" b="1" dirty="0">
                <a:latin typeface="Times New Roman" panose="02020603050405020304" pitchFamily="18" charset="0"/>
                <a:cs typeface="Times New Roman" panose="02020603050405020304" pitchFamily="18" charset="0"/>
                <a:sym typeface="+mn-ea"/>
              </a:rPr>
              <a:t>text </a:t>
            </a:r>
            <a:endParaRPr lang="zh-CN" altLang="en-US" sz="20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55299" name="Group 43"/>
          <p:cNvGrpSpPr/>
          <p:nvPr/>
        </p:nvGrpSpPr>
        <p:grpSpPr>
          <a:xfrm>
            <a:off x="4873308" y="2133600"/>
            <a:ext cx="1447800" cy="609600"/>
            <a:chOff x="3468" y="1104"/>
            <a:chExt cx="559" cy="278"/>
          </a:xfrm>
        </p:grpSpPr>
        <p:sp>
          <p:nvSpPr>
            <p:cNvPr id="55300" name="Rectangle 39"/>
            <p:cNvSpPr/>
            <p:nvPr/>
          </p:nvSpPr>
          <p:spPr>
            <a:xfrm>
              <a:off x="3468" y="1104"/>
              <a:ext cx="138" cy="222"/>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en-US" altLang="zh-CN" sz="3200" b="1" i="1" dirty="0">
                  <a:latin typeface="Times New Roman" panose="02020603050405020304" pitchFamily="18" charset="0"/>
                  <a:ea typeface="宋体" panose="02010600030101010101" pitchFamily="2" charset="-122"/>
                </a:rPr>
                <a:t>E</a:t>
              </a:r>
            </a:p>
          </p:txBody>
        </p:sp>
        <p:sp>
          <p:nvSpPr>
            <p:cNvPr id="55301" name="Rectangle 40"/>
            <p:cNvSpPr/>
            <p:nvPr/>
          </p:nvSpPr>
          <p:spPr>
            <a:xfrm>
              <a:off x="3612" y="1219"/>
              <a:ext cx="96" cy="163"/>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zh-CN" altLang="en-US" sz="2400" dirty="0">
                  <a:latin typeface="Times New Roman" panose="02020603050405020304" pitchFamily="18" charset="0"/>
                  <a:ea typeface="宋体" panose="02010600030101010101" pitchFamily="2" charset="-122"/>
                </a:rPr>
                <a:t>1</a:t>
              </a:r>
            </a:p>
          </p:txBody>
        </p:sp>
        <p:sp>
          <p:nvSpPr>
            <p:cNvPr id="55302" name="Rectangle 41"/>
            <p:cNvSpPr/>
            <p:nvPr/>
          </p:nvSpPr>
          <p:spPr>
            <a:xfrm>
              <a:off x="3720" y="1106"/>
              <a:ext cx="307" cy="221"/>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zh-CN" altLang="en-US" sz="3200" b="1" dirty="0">
                  <a:latin typeface="Times New Roman" panose="02020603050405020304" pitchFamily="18" charset="0"/>
                  <a:ea typeface="宋体" panose="02010600030101010101" pitchFamily="2" charset="-122"/>
                </a:rPr>
                <a:t>.</a:t>
              </a:r>
              <a:r>
                <a:rPr lang="en-US" altLang="zh-CN" sz="3200" b="1" i="1" dirty="0">
                  <a:latin typeface="Times New Roman" panose="02020603050405020304" pitchFamily="18" charset="0"/>
                  <a:ea typeface="宋体" panose="02010600030101010101" pitchFamily="2" charset="-122"/>
                </a:rPr>
                <a:t>val</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i="1">
                <a:latin typeface="Times New Roman" panose="02020603050405020304" pitchFamily="18" charset="0"/>
                <a:cs typeface="Times New Roman" panose="02020603050405020304" pitchFamily="18" charset="0"/>
                <a:sym typeface="+mn-ea"/>
              </a:rPr>
              <a:t>L</a:t>
            </a:r>
            <a:r>
              <a:rPr lang="zh-CN">
                <a:latin typeface="Times New Roman" panose="02020603050405020304" pitchFamily="18" charset="0"/>
                <a:cs typeface="Times New Roman" panose="02020603050405020304" pitchFamily="18" charset="0"/>
                <a:sym typeface="+mn-ea"/>
              </a:rPr>
              <a:t>属性定义的自上而下计算</a:t>
            </a:r>
            <a:endParaRPr lang="zh-CN" altLang="en-US" dirty="0">
              <a:sym typeface="+mn-ea"/>
            </a:endParaRPr>
          </a:p>
        </p:txBody>
      </p:sp>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sym typeface="+mn-ea"/>
              </a:rPr>
              <a:t>例，数学排版语言</a:t>
            </a:r>
            <a:r>
              <a:rPr lang="en-US" altLang="zh-CN" dirty="0">
                <a:latin typeface="Times New Roman" panose="02020603050405020304" pitchFamily="18" charset="0"/>
                <a:cs typeface="Times New Roman" panose="02020603050405020304" pitchFamily="18" charset="0"/>
                <a:sym typeface="+mn-ea"/>
              </a:rPr>
              <a:t>EQN</a:t>
            </a:r>
            <a:r>
              <a:rPr lang="zh-CN" altLang="en-US" dirty="0">
                <a:sym typeface="+mn-ea"/>
              </a:rPr>
              <a:t>（语法制导定义）</a:t>
            </a:r>
            <a:endParaRPr lang="zh-CN" altLang="en-US" dirty="0">
              <a:latin typeface="Times New Roman" panose="02020603050405020304" pitchFamily="18" charset="0"/>
              <a:cs typeface="Times New Roman" panose="02020603050405020304" pitchFamily="18" charset="0"/>
              <a:sym typeface="+mn-ea"/>
            </a:endParaRPr>
          </a:p>
          <a:p>
            <a:pPr marL="274320" lvl="1" indent="0">
              <a:buNone/>
            </a:pPr>
            <a:r>
              <a:rPr lang="en-US" altLang="zh-CN" sz="2400" i="1" dirty="0">
                <a:latin typeface="Times New Roman" panose="02020603050405020304" pitchFamily="18" charset="0"/>
                <a:cs typeface="Times New Roman" panose="02020603050405020304" pitchFamily="18" charset="0"/>
                <a:sym typeface="+mn-ea"/>
              </a:rPr>
              <a:t>E</a:t>
            </a:r>
            <a:r>
              <a:rPr lang="en-US" altLang="zh-CN" sz="2400" dirty="0">
                <a:latin typeface="Times New Roman" panose="02020603050405020304" pitchFamily="18" charset="0"/>
                <a:cs typeface="Times New Roman" panose="02020603050405020304" pitchFamily="18" charset="0"/>
                <a:sym typeface="+mn-ea"/>
              </a:rPr>
              <a:t>  sub  1  .val</a:t>
            </a:r>
            <a:endParaRPr lang="zh-CN" altLang="en-US" sz="2400" dirty="0">
              <a:latin typeface="Times New Roman" panose="02020603050405020304" pitchFamily="18" charset="0"/>
              <a:cs typeface="Times New Roman" panose="02020603050405020304" pitchFamily="18" charset="0"/>
              <a:sym typeface="+mn-ea"/>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marL="274320" lvl="1" indent="0">
              <a:buNone/>
            </a:pPr>
            <a:endParaRPr lang="zh-CN" altLang="en-US" sz="2000" dirty="0">
              <a:latin typeface="Times New Roman" panose="02020603050405020304" pitchFamily="18" charset="0"/>
              <a:cs typeface="Times New Roman" panose="02020603050405020304" pitchFamily="18" charset="0"/>
            </a:endParaRPr>
          </a:p>
          <a:p>
            <a:pPr marL="274320" lvl="1" indent="0">
              <a:buNone/>
            </a:pPr>
            <a:endParaRPr lang="zh-CN" altLang="en-US" sz="2000"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55299" name="Group 43"/>
          <p:cNvGrpSpPr/>
          <p:nvPr/>
        </p:nvGrpSpPr>
        <p:grpSpPr>
          <a:xfrm>
            <a:off x="4873308" y="2133600"/>
            <a:ext cx="1447800" cy="609600"/>
            <a:chOff x="3468" y="1104"/>
            <a:chExt cx="559" cy="278"/>
          </a:xfrm>
        </p:grpSpPr>
        <p:sp>
          <p:nvSpPr>
            <p:cNvPr id="55300" name="Rectangle 39"/>
            <p:cNvSpPr/>
            <p:nvPr/>
          </p:nvSpPr>
          <p:spPr>
            <a:xfrm>
              <a:off x="3468" y="1104"/>
              <a:ext cx="138" cy="222"/>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en-US" altLang="zh-CN" sz="3200" b="1" i="1" dirty="0">
                  <a:latin typeface="Times New Roman" panose="02020603050405020304" pitchFamily="18" charset="0"/>
                  <a:ea typeface="宋体" panose="02010600030101010101" pitchFamily="2" charset="-122"/>
                </a:rPr>
                <a:t>E</a:t>
              </a:r>
            </a:p>
          </p:txBody>
        </p:sp>
        <p:sp>
          <p:nvSpPr>
            <p:cNvPr id="55301" name="Rectangle 40"/>
            <p:cNvSpPr/>
            <p:nvPr/>
          </p:nvSpPr>
          <p:spPr>
            <a:xfrm>
              <a:off x="3612" y="1219"/>
              <a:ext cx="96" cy="163"/>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zh-CN" altLang="en-US" sz="2400" dirty="0">
                  <a:latin typeface="Times New Roman" panose="02020603050405020304" pitchFamily="18" charset="0"/>
                  <a:ea typeface="宋体" panose="02010600030101010101" pitchFamily="2" charset="-122"/>
                </a:rPr>
                <a:t>1</a:t>
              </a:r>
            </a:p>
          </p:txBody>
        </p:sp>
        <p:sp>
          <p:nvSpPr>
            <p:cNvPr id="55302" name="Rectangle 41"/>
            <p:cNvSpPr/>
            <p:nvPr/>
          </p:nvSpPr>
          <p:spPr>
            <a:xfrm>
              <a:off x="3720" y="1106"/>
              <a:ext cx="307" cy="221"/>
            </a:xfrm>
            <a:prstGeom prst="rect">
              <a:avLst/>
            </a:prstGeom>
            <a:noFill/>
            <a:ln w="25400" cap="flat" cmpd="sng">
              <a:solidFill>
                <a:schemeClr val="accent2"/>
              </a:solidFill>
              <a:prstDash val="solid"/>
              <a:miter/>
              <a:headEnd type="none" w="med" len="med"/>
              <a:tailEnd type="none" w="med" len="med"/>
            </a:ln>
          </p:spPr>
          <p:txBody>
            <a:bodyPr lIns="18000" tIns="18000" rIns="18000" bIns="18000" anchor="t"/>
            <a:lstStyle/>
            <a:p>
              <a:pPr algn="just" eaLnBrk="0" hangingPunct="0"/>
              <a:r>
                <a:rPr lang="zh-CN" altLang="en-US" sz="3200" b="1" dirty="0">
                  <a:latin typeface="Times New Roman" panose="02020603050405020304" pitchFamily="18" charset="0"/>
                  <a:ea typeface="宋体" panose="02010600030101010101" pitchFamily="2" charset="-122"/>
                </a:rPr>
                <a:t>.</a:t>
              </a:r>
              <a:r>
                <a:rPr lang="en-US" altLang="zh-CN" sz="3200" b="1" i="1" dirty="0">
                  <a:latin typeface="Times New Roman" panose="02020603050405020304" pitchFamily="18" charset="0"/>
                  <a:ea typeface="宋体" panose="02010600030101010101" pitchFamily="2" charset="-122"/>
                </a:rPr>
                <a:t>val</a:t>
              </a:r>
            </a:p>
          </p:txBody>
        </p:sp>
      </p:grpSp>
      <p:graphicFrame>
        <p:nvGraphicFramePr>
          <p:cNvPr id="700420" name="Group 4"/>
          <p:cNvGraphicFramePr>
            <a:graphicFrameLocks noGrp="1"/>
          </p:cNvGraphicFramePr>
          <p:nvPr/>
        </p:nvGraphicFramePr>
        <p:xfrm>
          <a:off x="955040" y="2889250"/>
          <a:ext cx="7034530" cy="3587115"/>
        </p:xfrm>
        <a:graphic>
          <a:graphicData uri="http://schemas.openxmlformats.org/drawingml/2006/table">
            <a:tbl>
              <a:tblPr>
                <a:tableStyleId>{5940675A-B579-460E-94D1-54222C63F5DA}</a:tableStyleId>
              </a:tblPr>
              <a:tblGrid>
                <a:gridCol w="2284730">
                  <a:extLst>
                    <a:ext uri="{9D8B030D-6E8A-4147-A177-3AD203B41FA5}">
                      <a16:colId xmlns:a16="http://schemas.microsoft.com/office/drawing/2014/main" val="20000"/>
                    </a:ext>
                  </a:extLst>
                </a:gridCol>
                <a:gridCol w="4749800">
                  <a:extLst>
                    <a:ext uri="{9D8B030D-6E8A-4147-A177-3AD203B41FA5}">
                      <a16:colId xmlns:a16="http://schemas.microsoft.com/office/drawing/2014/main" val="20001"/>
                    </a:ext>
                  </a:extLst>
                </a:gridCol>
              </a:tblGrid>
              <a:tr h="52832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产  生  式 </a:t>
                      </a: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语  义  规  则 </a:t>
                      </a:r>
                    </a:p>
                  </a:txBody>
                  <a:tcPr horzOverflow="overflow"/>
                </a:tc>
                <a:extLst>
                  <a:ext uri="{0D108BD9-81ED-4DB2-BD59-A6C34878D82A}">
                    <a16:rowId xmlns:a16="http://schemas.microsoft.com/office/drawing/2014/main" val="10000"/>
                  </a:ext>
                </a:extLst>
              </a:tr>
              <a:tr h="52959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10;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extLst>
                  <a:ext uri="{0D108BD9-81ED-4DB2-BD59-A6C34878D82A}">
                    <a16:rowId xmlns:a16="http://schemas.microsoft.com/office/drawing/2014/main" val="10001"/>
                  </a:ext>
                </a:extLst>
              </a:tr>
              <a:tr h="100076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max</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extLst>
                  <a:ext uri="{0D108BD9-81ED-4DB2-BD59-A6C34878D82A}">
                    <a16:rowId xmlns:a16="http://schemas.microsoft.com/office/drawing/2014/main" val="10002"/>
                  </a:ext>
                </a:extLst>
              </a:tr>
              <a:tr h="10001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sub</a:t>
                      </a:r>
                      <a:r>
                        <a:rPr kumimoji="0" lang="en-US" altLang="zh-CN" sz="18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shrink</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disp</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extLst>
                  <a:ext uri="{0D108BD9-81ED-4DB2-BD59-A6C34878D82A}">
                    <a16:rowId xmlns:a16="http://schemas.microsoft.com/office/drawing/2014/main" val="10003"/>
                  </a:ext>
                </a:extLst>
              </a:tr>
              <a:tr h="52832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B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 </a:t>
                      </a: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text</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h</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495a2ed-0341-4b4c-8186-f07f316f5c8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28</TotalTime>
  <Words>1877</Words>
  <Application>Microsoft Office PowerPoint</Application>
  <PresentationFormat>全屏显示(4:3)</PresentationFormat>
  <Paragraphs>603</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方正舒体</vt:lpstr>
      <vt:lpstr>黑体</vt:lpstr>
      <vt:lpstr>楷体</vt:lpstr>
      <vt:lpstr>宋体</vt:lpstr>
      <vt:lpstr>Arial</vt:lpstr>
      <vt:lpstr>Symbol</vt:lpstr>
      <vt:lpstr>Times New Roman</vt:lpstr>
      <vt:lpstr>透明</vt:lpstr>
      <vt:lpstr>L属性定义的自上而下计算</vt:lpstr>
      <vt:lpstr>目录</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L属性定义的自上而下计算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L属性定义的自下而上计算</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USER-</cp:lastModifiedBy>
  <cp:revision>733</cp:revision>
  <dcterms:created xsi:type="dcterms:W3CDTF">2013-06-17T05:43:00Z</dcterms:created>
  <dcterms:modified xsi:type="dcterms:W3CDTF">2020-02-28T09:37:35Z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